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2c4fcae17c4855" /><Relationship Type="http://schemas.openxmlformats.org/officeDocument/2006/relationships/extended-properties" Target="/docProps/app.xml" Id="R36eae9d629df4b32" /><Relationship Type="http://schemas.openxmlformats.org/officeDocument/2006/relationships/officeDocument" Target="/ppt/presentation.xml" Id="Rd2d5f202d06346ac" /></Relationships>
</file>

<file path=ppt/presentation.xml><?xml version="1.0" encoding="utf-8"?>
<p:presentation xmlns:p="http://schemas.openxmlformats.org/presentationml/2006/main">
  <p:sldMasterIdLst>
    <p:sldMasterId xmlns:r="http://schemas.openxmlformats.org/officeDocument/2006/relationships" id="2147483648" r:id="Re3a376fb2a424248"/>
  </p:sldMasterIdLst>
  <p:notesMasterIdLst>
    <p:notesMasterId xmlns:r="http://schemas.openxmlformats.org/officeDocument/2006/relationships" r:id="R611b1536e81443b4"/>
  </p:notesMasterIdLst>
  <p:sldIdLst>
    <p:sldId xmlns:r="http://schemas.openxmlformats.org/officeDocument/2006/relationships" id="256" r:id="Ra645a82e0e3c4ee3"/>
    <p:sldId xmlns:r="http://schemas.openxmlformats.org/officeDocument/2006/relationships" id="257" r:id="R951f589306d249fc"/>
    <p:sldId xmlns:r="http://schemas.openxmlformats.org/officeDocument/2006/relationships" id="258" r:id="R31d5f8df06064b4e"/>
    <p:sldId xmlns:r="http://schemas.openxmlformats.org/officeDocument/2006/relationships" id="259" r:id="R488bdc16657c4d23"/>
    <p:sldId xmlns:r="http://schemas.openxmlformats.org/officeDocument/2006/relationships" id="260" r:id="Rf94650e3ffa54c25"/>
    <p:sldId xmlns:r="http://schemas.openxmlformats.org/officeDocument/2006/relationships" id="261" r:id="R3ea9a1f42c094e22"/>
    <p:sldId xmlns:r="http://schemas.openxmlformats.org/officeDocument/2006/relationships" id="262" r:id="Rb17cf97c820e49a7"/>
    <p:sldId xmlns:r="http://schemas.openxmlformats.org/officeDocument/2006/relationships" id="263" r:id="R2d2a03d842a44cbe"/>
    <p:sldId xmlns:r="http://schemas.openxmlformats.org/officeDocument/2006/relationships" id="264" r:id="Rca43f487aaf64888"/>
    <p:sldId xmlns:r="http://schemas.openxmlformats.org/officeDocument/2006/relationships" id="265" r:id="Rb6913ccd160d4f6f"/>
    <p:sldId xmlns:r="http://schemas.openxmlformats.org/officeDocument/2006/relationships" id="266" r:id="Rd829b51fecc64c99"/>
    <p:sldId xmlns:r="http://schemas.openxmlformats.org/officeDocument/2006/relationships" id="267" r:id="R7226eee9284344c0"/>
    <p:sldId xmlns:r="http://schemas.openxmlformats.org/officeDocument/2006/relationships" id="268" r:id="R4aa2513dbb3a4629"/>
    <p:sldId xmlns:r="http://schemas.openxmlformats.org/officeDocument/2006/relationships" id="269" r:id="Rd7e9ae571c904f6d"/>
    <p:sldId xmlns:r="http://schemas.openxmlformats.org/officeDocument/2006/relationships" id="270" r:id="R9e5a5ce01acc4510"/>
    <p:sldId xmlns:r="http://schemas.openxmlformats.org/officeDocument/2006/relationships" id="271" r:id="R1334a9ef733446ee"/>
    <p:sldId xmlns:r="http://schemas.openxmlformats.org/officeDocument/2006/relationships" id="272" r:id="R8d4f242dffd94bd7"/>
    <p:sldId xmlns:r="http://schemas.openxmlformats.org/officeDocument/2006/relationships" id="273" r:id="Rd540053e66bb442f"/>
    <p:sldId xmlns:r="http://schemas.openxmlformats.org/officeDocument/2006/relationships" id="274" r:id="Rf61ee49780fe4f8a"/>
    <p:sldId xmlns:r="http://schemas.openxmlformats.org/officeDocument/2006/relationships" id="275" r:id="Rfbf5a46c00d84d70"/>
    <p:sldId xmlns:r="http://schemas.openxmlformats.org/officeDocument/2006/relationships" id="276" r:id="R76cae08b13c94441"/>
    <p:sldId xmlns:r="http://schemas.openxmlformats.org/officeDocument/2006/relationships" id="277" r:id="R129f01944cfb4470"/>
    <p:sldId xmlns:r="http://schemas.openxmlformats.org/officeDocument/2006/relationships" id="278" r:id="R154ef889a5434314"/>
    <p:sldId xmlns:r="http://schemas.openxmlformats.org/officeDocument/2006/relationships" id="279" r:id="R42d0d0dc4f614879"/>
    <p:sldId xmlns:r="http://schemas.openxmlformats.org/officeDocument/2006/relationships" id="280" r:id="R30c163189d80454f"/>
    <p:sldId xmlns:r="http://schemas.openxmlformats.org/officeDocument/2006/relationships" id="281" r:id="R3a3bd5274f904014"/>
    <p:sldId xmlns:r="http://schemas.openxmlformats.org/officeDocument/2006/relationships" id="282" r:id="Rf92a2944a6c34365"/>
    <p:sldId xmlns:r="http://schemas.openxmlformats.org/officeDocument/2006/relationships" id="283" r:id="R6cafbc19a6f6459e"/>
    <p:sldId xmlns:r="http://schemas.openxmlformats.org/officeDocument/2006/relationships" id="284" r:id="R347366c56cf44ebf"/>
    <p:sldId xmlns:r="http://schemas.openxmlformats.org/officeDocument/2006/relationships" id="285" r:id="R3c3fbe033cce46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32ed46015d3c4bff" /><Relationship Type="http://schemas.openxmlformats.org/officeDocument/2006/relationships/slideMaster" Target="/ppt/slideMasters/slideMaster1.xml" Id="Re3a376fb2a424248" /><Relationship Type="http://schemas.openxmlformats.org/officeDocument/2006/relationships/notesMaster" Target="/ppt/notesMasters/notesMaster1.xml" Id="R611b1536e81443b4" /><Relationship Type="http://schemas.openxmlformats.org/officeDocument/2006/relationships/presProps" Target="/ppt/presProps.xml" Id="Rc7b8297fbd894e0c" /><Relationship Type="http://schemas.openxmlformats.org/officeDocument/2006/relationships/viewProps" Target="/ppt/viewProps.xml" Id="R356ca359933642d9" /><Relationship Type="http://schemas.openxmlformats.org/officeDocument/2006/relationships/tableStyles" Target="/ppt/tableStyles.xml" Id="Rcf86120a08664bc8" /><Relationship Type="http://schemas.openxmlformats.org/officeDocument/2006/relationships/slide" Target="/ppt/slides/slide1.xml" Id="Ra645a82e0e3c4ee3" /><Relationship Type="http://schemas.openxmlformats.org/officeDocument/2006/relationships/slide" Target="/ppt/slides/slide2.xml" Id="R951f589306d249fc" /><Relationship Type="http://schemas.openxmlformats.org/officeDocument/2006/relationships/slide" Target="/ppt/slides/slide3.xml" Id="R31d5f8df06064b4e" /><Relationship Type="http://schemas.openxmlformats.org/officeDocument/2006/relationships/slide" Target="/ppt/slides/slide4.xml" Id="R488bdc16657c4d23" /><Relationship Type="http://schemas.openxmlformats.org/officeDocument/2006/relationships/slide" Target="/ppt/slides/slide5.xml" Id="Rf94650e3ffa54c25" /><Relationship Type="http://schemas.openxmlformats.org/officeDocument/2006/relationships/slide" Target="/ppt/slides/slide6.xml" Id="R3ea9a1f42c094e22" /><Relationship Type="http://schemas.openxmlformats.org/officeDocument/2006/relationships/slide" Target="/ppt/slides/slide7.xml" Id="Rb17cf97c820e49a7" /><Relationship Type="http://schemas.openxmlformats.org/officeDocument/2006/relationships/slide" Target="/ppt/slides/slide8.xml" Id="R2d2a03d842a44cbe" /><Relationship Type="http://schemas.openxmlformats.org/officeDocument/2006/relationships/slide" Target="/ppt/slides/slide9.xml" Id="Rca43f487aaf64888" /><Relationship Type="http://schemas.openxmlformats.org/officeDocument/2006/relationships/slide" Target="/ppt/slides/slide10.xml" Id="Rb6913ccd160d4f6f" /><Relationship Type="http://schemas.openxmlformats.org/officeDocument/2006/relationships/slide" Target="/ppt/slides/slide11.xml" Id="Rd829b51fecc64c99" /><Relationship Type="http://schemas.openxmlformats.org/officeDocument/2006/relationships/slide" Target="/ppt/slides/slide12.xml" Id="R7226eee9284344c0" /><Relationship Type="http://schemas.openxmlformats.org/officeDocument/2006/relationships/slide" Target="/ppt/slides/slide13.xml" Id="R4aa2513dbb3a4629" /><Relationship Type="http://schemas.openxmlformats.org/officeDocument/2006/relationships/slide" Target="/ppt/slides/slide14.xml" Id="Rd7e9ae571c904f6d" /><Relationship Type="http://schemas.openxmlformats.org/officeDocument/2006/relationships/slide" Target="/ppt/slides/slide15.xml" Id="R9e5a5ce01acc4510" /><Relationship Type="http://schemas.openxmlformats.org/officeDocument/2006/relationships/slide" Target="/ppt/slides/slide16.xml" Id="R1334a9ef733446ee" /><Relationship Type="http://schemas.openxmlformats.org/officeDocument/2006/relationships/slide" Target="/ppt/slides/slide17.xml" Id="R8d4f242dffd94bd7" /><Relationship Type="http://schemas.openxmlformats.org/officeDocument/2006/relationships/slide" Target="/ppt/slides/slide18.xml" Id="Rd540053e66bb442f" /><Relationship Type="http://schemas.openxmlformats.org/officeDocument/2006/relationships/slide" Target="/ppt/slides/slide19.xml" Id="Rf61ee49780fe4f8a" /><Relationship Type="http://schemas.openxmlformats.org/officeDocument/2006/relationships/slide" Target="/ppt/slides/slide20.xml" Id="Rfbf5a46c00d84d70" /><Relationship Type="http://schemas.openxmlformats.org/officeDocument/2006/relationships/slide" Target="/ppt/slides/slide21.xml" Id="R76cae08b13c94441" /><Relationship Type="http://schemas.openxmlformats.org/officeDocument/2006/relationships/slide" Target="/ppt/slides/slide22.xml" Id="R129f01944cfb4470" /><Relationship Type="http://schemas.openxmlformats.org/officeDocument/2006/relationships/slide" Target="/ppt/slides/slide23.xml" Id="R154ef889a5434314" /><Relationship Type="http://schemas.openxmlformats.org/officeDocument/2006/relationships/slide" Target="/ppt/slides/slide24.xml" Id="R42d0d0dc4f614879" /><Relationship Type="http://schemas.openxmlformats.org/officeDocument/2006/relationships/slide" Target="/ppt/slides/slide25.xml" Id="R30c163189d80454f" /><Relationship Type="http://schemas.openxmlformats.org/officeDocument/2006/relationships/slide" Target="/ppt/slides/slide26.xml" Id="R3a3bd5274f904014" /><Relationship Type="http://schemas.openxmlformats.org/officeDocument/2006/relationships/slide" Target="/ppt/slides/slide27.xml" Id="Rf92a2944a6c34365" /><Relationship Type="http://schemas.openxmlformats.org/officeDocument/2006/relationships/slide" Target="/ppt/slides/slide28.xml" Id="R6cafbc19a6f6459e" /><Relationship Type="http://schemas.openxmlformats.org/officeDocument/2006/relationships/slide" Target="/ppt/slides/slide29.xml" Id="R347366c56cf44ebf" /><Relationship Type="http://schemas.openxmlformats.org/officeDocument/2006/relationships/slide" Target="/ppt/slides/slide30.xml" Id="R3c3fbe033cce46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6cc6f760d94e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f14c30aa41437b" /><Relationship Type="http://schemas.openxmlformats.org/officeDocument/2006/relationships/notesMaster" Target="/ppt/notesMasters/notesMaster1.xml" Id="R28e0e37a44e441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4fd21f06515481e" /><Relationship Type="http://schemas.openxmlformats.org/officeDocument/2006/relationships/notesMaster" Target="/ppt/notesMasters/notesMaster1.xml" Id="R314641745cd44d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e3e4b56bd34fba" /><Relationship Type="http://schemas.openxmlformats.org/officeDocument/2006/relationships/notesMaster" Target="/ppt/notesMasters/notesMaster1.xml" Id="Red0c95645e714f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8f2863b7c08491d" /><Relationship Type="http://schemas.openxmlformats.org/officeDocument/2006/relationships/notesMaster" Target="/ppt/notesMasters/notesMaster1.xml" Id="R05640c8287764b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bfb3a8e04f402b" /><Relationship Type="http://schemas.openxmlformats.org/officeDocument/2006/relationships/notesMaster" Target="/ppt/notesMasters/notesMaster1.xml" Id="Rdb07b9a426c043af"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525f3182cb477d" /><Relationship Type="http://schemas.openxmlformats.org/officeDocument/2006/relationships/notesMaster" Target="/ppt/notesMasters/notesMaster1.xml" Id="R1b1ba007518046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e2f25840e3c4609" /><Relationship Type="http://schemas.openxmlformats.org/officeDocument/2006/relationships/notesMaster" Target="/ppt/notesMasters/notesMaster1.xml" Id="R56521c66421d4ae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02703e45a849fb" /><Relationship Type="http://schemas.openxmlformats.org/officeDocument/2006/relationships/notesMaster" Target="/ppt/notesMasters/notesMaster1.xml" Id="Ra28577b9f23840f5" /></Relationships>
</file>

<file path=ppt/notesSlides/_rels/notesSlide9.xml.rels>&#65279;<?xml version="1.0" encoding="utf-8"?><Relationships xmlns="http://schemas.openxmlformats.org/package/2006/relationships"><Relationship Type="http://schemas.openxmlformats.org/officeDocument/2006/relationships/slide" Target="/ppt/slides/slide9.xml" Id="Ra0300beb95c54c8f" /><Relationship Type="http://schemas.openxmlformats.org/officeDocument/2006/relationships/notesMaster" Target="/ppt/notesMasters/notesMaster1.xml" Id="R6877cc7c407244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03e8dec5bb94e11" /><Relationship Type="http://schemas.openxmlformats.org/officeDocument/2006/relationships/notesMaster" Target="/ppt/notesMasters/notesMaster1.xml" Id="R6a982064f61341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50916e560849ce" /><Relationship Type="http://schemas.openxmlformats.org/officeDocument/2006/relationships/notesMaster" Target="/ppt/notesMasters/notesMaster1.xml" Id="Rd3de4abb83be49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37f1db64ab42d3" /><Relationship Type="http://schemas.openxmlformats.org/officeDocument/2006/relationships/notesMaster" Target="/ppt/notesMasters/notesMaster1.xml" Id="Re583b491fd14442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087f81c3eba4104" /><Relationship Type="http://schemas.openxmlformats.org/officeDocument/2006/relationships/notesMaster" Target="/ppt/notesMasters/notesMaster1.xml" Id="R0bbed517876a4d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8c041ee1474182" /><Relationship Type="http://schemas.openxmlformats.org/officeDocument/2006/relationships/notesMaster" Target="/ppt/notesMasters/notesMaster1.xml" Id="Re80e5ceff90e4c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d732ee0392b4d8a" /><Relationship Type="http://schemas.openxmlformats.org/officeDocument/2006/relationships/notesMaster" Target="/ppt/notesMasters/notesMaster1.xml" Id="Rd6201c06276843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bd93f42250648fc" /><Relationship Type="http://schemas.openxmlformats.org/officeDocument/2006/relationships/notesMaster" Target="/ppt/notesMasters/notesMaster1.xml" Id="Re187c57cec9840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abe0f985d684d59" /><Relationship Type="http://schemas.openxmlformats.org/officeDocument/2006/relationships/notesMaster" Target="/ppt/notesMasters/notesMaster1.xml" Id="R456552633aea438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6e708911fc7428d" /><Relationship Type="http://schemas.openxmlformats.org/officeDocument/2006/relationships/notesMaster" Target="/ppt/notesMasters/notesMaster1.xml" Id="R149f1e7094fb48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8c53371a0dd4261" /><Relationship Type="http://schemas.openxmlformats.org/officeDocument/2006/relationships/notesMaster" Target="/ppt/notesMasters/notesMaster1.xml" Id="R680e46d7fd52455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a10e2e01e94946" /><Relationship Type="http://schemas.openxmlformats.org/officeDocument/2006/relationships/notesMaster" Target="/ppt/notesMasters/notesMaster1.xml" Id="Rc4a2d776a5dd4c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40fe2157704eb0" /><Relationship Type="http://schemas.openxmlformats.org/officeDocument/2006/relationships/notesMaster" Target="/ppt/notesMasters/notesMaster1.xml" Id="R8298db3ec214488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c334936dfa7482f" /><Relationship Type="http://schemas.openxmlformats.org/officeDocument/2006/relationships/notesMaster" Target="/ppt/notesMasters/notesMaster1.xml" Id="R6209352f2ad3452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46dc5aab1404264" /><Relationship Type="http://schemas.openxmlformats.org/officeDocument/2006/relationships/notesMaster" Target="/ppt/notesMasters/notesMaster1.xml" Id="Re58b8d96ccba4e5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75f1446ada14d1b" /><Relationship Type="http://schemas.openxmlformats.org/officeDocument/2006/relationships/notesMaster" Target="/ppt/notesMasters/notesMaster1.xml" Id="R3aaa36fb054f404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1402e1695dc484a" /><Relationship Type="http://schemas.openxmlformats.org/officeDocument/2006/relationships/notesMaster" Target="/ppt/notesMasters/notesMaster1.xml" Id="R8f5071b0b54f438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368fbbb5a254fa7" /><Relationship Type="http://schemas.openxmlformats.org/officeDocument/2006/relationships/notesMaster" Target="/ppt/notesMasters/notesMaster1.xml" Id="R4fcd126f8666484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e3ca5ceab0e44d5" /><Relationship Type="http://schemas.openxmlformats.org/officeDocument/2006/relationships/notesMaster" Target="/ppt/notesMasters/notesMaster1.xml" Id="Rbf25f94c0b95415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1823264bc94198" /><Relationship Type="http://schemas.openxmlformats.org/officeDocument/2006/relationships/notesMaster" Target="/ppt/notesMasters/notesMaster1.xml" Id="Rc0bdedc32c4b46e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426ef7ee08e479b" /><Relationship Type="http://schemas.openxmlformats.org/officeDocument/2006/relationships/notesMaster" Target="/ppt/notesMasters/notesMaster1.xml" Id="R5e3bce4bc2364e1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6536a39615f48dc" /><Relationship Type="http://schemas.openxmlformats.org/officeDocument/2006/relationships/notesMaster" Target="/ppt/notesMasters/notesMaster1.xml" Id="R2f98a43dddf247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a01fcca350469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12ee89639447d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f3c475ce5c84dc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6ab1f6dcda5463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8b52ff51e6d468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2969c9260a6438e"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b88ec21940724a6b"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da08424a627c4741"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6e98a4ad985047b0"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b403a4de8ed4159"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cd5a3a36f4a245dc" /></Relationships>
</file>

<file path=ppt/slideLayouts/slideLayout1.xml><?xml version="1.0" encoding="utf-8"?>
<p:sldLayout xmlns:p="http://schemas.openxmlformats.org/presentationml/2006/main" showMasterSp="0" type="title" preserve="1">
  <p:cSld name="Title Slide">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7859C4F-FB67-433B-884B-DB126E27610B}"/>
              </a:ext>
            </a:extLst>
          </p:cNvPr>
          <p:cNvSpPr>
            <a:spLocks xmlns:a="http://schemas.openxmlformats.org/drawingml/2006/main" noGrp="1"/>
          </p:cNvSpPr>
          <p:nvPr>
            <p:ph type="ctrTitle" idx="0"/>
          </p:nvPr>
        </p:nvSpPr>
        <p:spPr>
          <a:xfrm xmlns:a="http://schemas.openxmlformats.org/drawingml/2006/main">
            <a:off x="1915128" y="1788454"/>
            <a:ext cx="8361229" cy="2098226"/>
          </a:xfrm>
        </p:spPr>
        <p:txBody>
          <a:bodyPr xmlns:a="http://schemas.openxmlformats.org/drawingml/2006/main" anchor="b">
            <a:noAutofit/>
          </a:bodyPr>
          <a:lstStyle xmlns:a="http://schemas.openxmlformats.org/drawingml/2006/main">
            <a:lvl1pPr algn="ctr">
              <a:buNone/>
              <a:defRPr sz="7200" cap="all" baseline="0">
                <a:solidFill>
                  <a:schemeClr val="tx2"/>
                </a:solidFill>
              </a:defRPr>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0EDDDB49-D78D-4994-A741-60AB70DCBE80}"/>
              </a:ext>
            </a:extLst>
          </p:cNvPr>
          <p:cNvSpPr>
            <a:spLocks xmlns:a="http://schemas.openxmlformats.org/drawingml/2006/main" noGrp="1"/>
          </p:cNvSpPr>
          <p:nvPr>
            <p:ph type="subTitle" idx="1"/>
          </p:nvPr>
        </p:nvSpPr>
        <p:spPr>
          <a:xfrm xmlns:a="http://schemas.openxmlformats.org/drawingml/2006/main">
            <a:off x="2679906" y="3956279"/>
            <a:ext cx="6831673" cy="1086237"/>
          </a:xfrm>
        </p:spPr>
        <p:txBody>
          <a:bodyPr xmlns:a="http://schemas.openxmlformats.org/drawingml/2006/main">
            <a:normAutofit/>
          </a:bodyPr>
          <a:lstStyle xmlns:a="http://schemas.openxmlformats.org/drawingml/2006/main">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C9C38D97-37BB-442A-B378-0F4269E195A4}"/>
              </a:ext>
            </a:extLst>
          </p:cNvPr>
          <p:cNvSpPr>
            <a:spLocks xmlns:a="http://schemas.openxmlformats.org/drawingml/2006/main" noGrp="1"/>
          </p:cNvSpPr>
          <p:nvPr>
            <p:ph type="dt" idx="10"/>
          </p:nvPr>
        </p:nvSpPr>
        <p:spPr>
          <a:xfrm xmlns:a="http://schemas.openxmlformats.org/drawingml/2006/main">
            <a:off x="752858" y="6453386"/>
            <a:ext cx="1607944"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C989A8E2-EEBF-4125-98C6-4DCB4393454D}"/>
              </a:ext>
            </a:extLst>
          </p:cNvPr>
          <p:cNvSpPr>
            <a:spLocks xmlns:a="http://schemas.openxmlformats.org/drawingml/2006/main" noGrp="1"/>
          </p:cNvSpPr>
          <p:nvPr>
            <p:ph type="ftr" idx="11"/>
          </p:nvPr>
        </p:nvSpPr>
        <p:spPr>
          <a:xfrm xmlns:a="http://schemas.openxmlformats.org/drawingml/2006/main">
            <a:off x="2584054" y="6453386"/>
            <a:ext cx="7023377" cy="404614"/>
          </a:xfrm>
        </p:spPr>
        <p:txBody>
          <a:bodyPr xmlns:a="http://schemas.openxmlformats.org/drawingml/2006/main"/>
          <a:lstStyle xmlns:a="http://schemas.openxmlformats.org/drawingml/2006/main">
            <a:lvl1pPr algn="ctr">
              <a:buNone/>
              <a:defRPr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ECE449F-17B5-4F56-B8D6-F2004E854CB4}"/>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69E57DC2-970A-4B3E-BB1C-7A09969E49DF}" type="slidenum">
              <a:t>‹#›</a:t>
            </a:fld>
            <a:endParaRPr/>
          </a:p>
        </p:txBody>
      </p:sp>
      <p:sp>
        <p:nvSpPr>
          <p:cNvPr id="11" name="Freeform 6">
            <a:extLst xmlns:a="http://schemas.openxmlformats.org/drawingml/2006/main">
              <a:ext uri="{FF2B5EF4-FFF2-40B4-BE49-F238E27FC236}">
                <a16:creationId xmlns:a16="http://schemas.microsoft.com/office/drawing/2014/main" id="{180398CA-AE53-45E5-A545-9FC18750BCC3}"/>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tx2"/>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2FB11704-3B96-40FA-B4D3-A85878D33AD7}"/>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B126065-ABF7-4CC3-A033-5BFC81A0634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D80E1587-4C33-4774-8814-639947831E40}"/>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7D0D144-7018-4216-9236-1EF29A57900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461CE0A4-7D73-4AAE-AA8C-A0D46955012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ADCBBFC2-DCDE-41CE-926A-507712F9581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3.xml><?xml version="1.0" encoding="utf-8"?>
<p:sldLayout xmlns:p="http://schemas.openxmlformats.org/presentationml/2006/main" showMasterSp="0" type="secHead" preserve="1">
  <p:cSld name="Section Header">
    <p:bg>
      <p:bgRef idx="1001">
        <a:schemeClr xmlns:a="http://schemas.openxmlformats.org/drawingml/2006/main" val="bg2"/>
      </p:bgRef>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B091AB5-BC1A-4BCE-8A75-B352171977CB}"/>
              </a:ext>
            </a:extLst>
          </p:cNvPr>
          <p:cNvSpPr>
            <a:spLocks xmlns:a="http://schemas.openxmlformats.org/drawingml/2006/main" noGrp="1"/>
          </p:cNvSpPr>
          <p:nvPr>
            <p:ph type="title" idx="0"/>
          </p:nvPr>
        </p:nvSpPr>
        <p:spPr>
          <a:xfrm xmlns:a="http://schemas.openxmlformats.org/drawingml/2006/main">
            <a:off x="765025" y="1301360"/>
            <a:ext cx="9612971" cy="2852737"/>
          </a:xfrm>
        </p:spPr>
        <p:txBody>
          <a:bodyPr xmlns:a="http://schemas.openxmlformats.org/drawingml/2006/main" anchor="b">
            <a:normAutofit/>
          </a:bodyPr>
          <a:lstStyle xmlns:a="http://schemas.openxmlformats.org/drawingml/2006/main">
            <a:lvl1pPr algn="r">
              <a:buNone/>
              <a:defRPr sz="7200" cap="all" baseline="0">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AD122938-3852-414F-929E-B5CF633EEB58}"/>
              </a:ext>
            </a:extLst>
          </p:cNvPr>
          <p:cNvSpPr>
            <a:spLocks xmlns:a="http://schemas.openxmlformats.org/drawingml/2006/main" noGrp="1"/>
          </p:cNvSpPr>
          <p:nvPr>
            <p:ph type="body" idx="1"/>
          </p:nvPr>
        </p:nvSpPr>
        <p:spPr>
          <a:xfrm xmlns:a="http://schemas.openxmlformats.org/drawingml/2006/main">
            <a:off x="765025" y="4216328"/>
            <a:ext cx="9612971" cy="1143324"/>
          </a:xfrm>
        </p:spPr>
        <p:txBody>
          <a:bodyPr xmlns:a="http://schemas.openxmlformats.org/drawingml/2006/main"/>
          <a:lstStyle xmlns:a="http://schemas.openxmlformats.org/drawingml/2006/main">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2D58FA4-4F04-447B-B938-F73E88428027}"/>
              </a:ext>
            </a:extLst>
          </p:cNvPr>
          <p:cNvSpPr>
            <a:spLocks xmlns:a="http://schemas.openxmlformats.org/drawingml/2006/main" noGrp="1"/>
          </p:cNvSpPr>
          <p:nvPr>
            <p:ph type="dt" idx="10"/>
          </p:nvPr>
        </p:nvSpPr>
        <p:spPr>
          <a:xfrm xmlns:a="http://schemas.openxmlformats.org/drawingml/2006/main">
            <a:off x="738908" y="6453386"/>
            <a:ext cx="1622409"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9CC6E3E3-D700-49CC-B3BE-47549765DD93}"/>
              </a:ext>
            </a:extLst>
          </p:cNvPr>
          <p:cNvSpPr>
            <a:spLocks xmlns:a="http://schemas.openxmlformats.org/drawingml/2006/main" noGrp="1"/>
          </p:cNvSpPr>
          <p:nvPr>
            <p:ph type="ftr" idx="11"/>
          </p:nvPr>
        </p:nvSpPr>
        <p:spPr>
          <a:xfrm xmlns:a="http://schemas.openxmlformats.org/drawingml/2006/main">
            <a:off x="2584312" y="6453386"/>
            <a:ext cx="7023377" cy="404614"/>
          </a:xfrm>
        </p:spPr>
        <p:txBody>
          <a:bodyPr xmlns:a="http://schemas.openxmlformats.org/drawingml/2006/main"/>
          <a:lstStyle xmlns:a="http://schemas.openxmlformats.org/drawingml/2006/main">
            <a:lvl1pPr algn="ctr">
              <a:buNone/>
              <a:defRPr>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BE909C8-FB96-4A72-980E-A41EBE2A170F}"/>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7" name="Freeform 6">
            <a:extLst xmlns:a="http://schemas.openxmlformats.org/drawingml/2006/main">
              <a:ext uri="{FF2B5EF4-FFF2-40B4-BE49-F238E27FC236}">
                <a16:creationId xmlns:a16="http://schemas.microsoft.com/office/drawing/2014/main" id="{AD7B11C8-830E-43A7-8364-99DC8798FDCA}"/>
              </a:ext>
            </a:extLst>
          </p:cNvPr>
          <p:cNvSpPr>
            <a:spLocks xmlns:a="http://schemas.openxmlformats.org/drawingml/2006/main" noGrp="1"/>
          </p:cNvSpPr>
          <p:nvPr/>
        </p:nvSpPr>
        <p:spPr>
          <a:xfrm xmlns:a="http://schemas.openxmlformats.org/drawingml/2006/main">
            <a:off x="8151962" y="1685652"/>
            <a:ext cx="3275013" cy="4408488"/>
          </a:xfrm>
          <a:custGeom xmlns:a="http://schemas.openxmlformats.org/drawingml/2006/main">
            <a:rect l="0" t="0" r="r" b="b"/>
            <a:pathLst>
              <a:path w="4125" h="5554">
                <a:moveTo>
                  <a:pt x="3614" y="0"/>
                </a:moveTo>
                <a:lnTo>
                  <a:pt x="4125" y="0"/>
                </a:lnTo>
                <a:lnTo>
                  <a:pt x="4125" y="5554"/>
                </a:lnTo>
                <a:lnTo>
                  <a:pt x="0" y="5554"/>
                </a:lnTo>
                <a:lnTo>
                  <a:pt x="0" y="5074"/>
                </a:lnTo>
                <a:lnTo>
                  <a:pt x="3614" y="5074"/>
                </a:lnTo>
                <a:lnTo>
                  <a:pt x="3614"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4443B33-CAA3-47CE-8238-3424EE282CD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CEC96835-CEA9-4C4D-B0A2-7DD41D1BD422}"/>
              </a:ext>
            </a:extLst>
          </p:cNvPr>
          <p:cNvSpPr>
            <a:spLocks xmlns:a="http://schemas.openxmlformats.org/drawingml/2006/main" noGrp="1"/>
          </p:cNvSpPr>
          <p:nvPr>
            <p:ph idx="1"/>
          </p:nvPr>
        </p:nvSpPr>
        <p:spPr>
          <a:xfrm xmlns:a="http://schemas.openxmlformats.org/drawingml/2006/main">
            <a:off x="1371600" y="2285999"/>
            <a:ext cx="4447786" cy="3581401"/>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39C7ECFF-9414-4BD9-9B13-04939CDD17EE}"/>
              </a:ext>
            </a:extLst>
          </p:cNvPr>
          <p:cNvSpPr>
            <a:spLocks xmlns:a="http://schemas.openxmlformats.org/drawingml/2006/main" noGrp="1"/>
          </p:cNvSpPr>
          <p:nvPr>
            <p:ph idx="2"/>
          </p:nvPr>
        </p:nvSpPr>
        <p:spPr>
          <a:xfrm xmlns:a="http://schemas.openxmlformats.org/drawingml/2006/main">
            <a:off x="6525403" y="2285999"/>
            <a:ext cx="4447786" cy="3581401"/>
          </a:xfrm>
        </p:spPr>
        <p:txBody>
          <a:bodyPr xmlns:a="http://schemas.openxmlformats.org/drawingml/2006/main"/>
          <a:lstStyle xmlns:a="http://schemas.openxmlformats.org/drawingml/2006/main">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8F2241AD-EECD-4BE2-BD50-021E4E0CBAF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D3D48F84-43D5-45E5-B673-11BD70AFF03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917C47C7-57CF-4D1E-A34D-FCC8ED71B57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7755BE9-F74F-43CC-A520-6385D6D6B80B}"/>
              </a:ext>
            </a:extLst>
          </p:cNvPr>
          <p:cNvSpPr>
            <a:spLocks xmlns:a="http://schemas.openxmlformats.org/drawingml/2006/main" noGrp="1"/>
          </p:cNvSpPr>
          <p:nvPr>
            <p:ph type="title" idx="0"/>
          </p:nvPr>
        </p:nvSpPr>
        <p:spPr>
          <a:xfrm xmlns:a="http://schemas.openxmlformats.org/drawingml/2006/main">
            <a:off x="1371600" y="685800"/>
            <a:ext cx="9601200" cy="1485900"/>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9CEE3465-9B00-4199-860D-AC665A8F8FBD}"/>
              </a:ext>
            </a:extLst>
          </p:cNvPr>
          <p:cNvSpPr>
            <a:spLocks xmlns:a="http://schemas.openxmlformats.org/drawingml/2006/main" noGrp="1"/>
          </p:cNvSpPr>
          <p:nvPr>
            <p:ph type="body" idx="1"/>
          </p:nvPr>
        </p:nvSpPr>
        <p:spPr>
          <a:xfrm xmlns:a="http://schemas.openxmlformats.org/drawingml/2006/main">
            <a:off x="1371600"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8ADDF8C0-D099-4A70-8EA7-D97BCC0D2439}"/>
              </a:ext>
            </a:extLst>
          </p:cNvPr>
          <p:cNvSpPr>
            <a:spLocks xmlns:a="http://schemas.openxmlformats.org/drawingml/2006/main" noGrp="1"/>
          </p:cNvSpPr>
          <p:nvPr>
            <p:ph idx="2"/>
          </p:nvPr>
        </p:nvSpPr>
        <p:spPr>
          <a:xfrm xmlns:a="http://schemas.openxmlformats.org/drawingml/2006/main">
            <a:off x="1371600"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E0855E61-4C56-4BAC-A875-389FA6F1D1EC}"/>
              </a:ext>
            </a:extLst>
          </p:cNvPr>
          <p:cNvSpPr>
            <a:spLocks xmlns:a="http://schemas.openxmlformats.org/drawingml/2006/main" noGrp="1"/>
          </p:cNvSpPr>
          <p:nvPr>
            <p:ph type="body" idx="3"/>
          </p:nvPr>
        </p:nvSpPr>
        <p:spPr>
          <a:xfrm xmlns:a="http://schemas.openxmlformats.org/drawingml/2006/main">
            <a:off x="6525014"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82CFCA5C-95EB-4C3B-8ED8-BBD58148A34D}"/>
              </a:ext>
            </a:extLst>
          </p:cNvPr>
          <p:cNvSpPr>
            <a:spLocks xmlns:a="http://schemas.openxmlformats.org/drawingml/2006/main" noGrp="1"/>
          </p:cNvSpPr>
          <p:nvPr>
            <p:ph idx="4"/>
          </p:nvPr>
        </p:nvSpPr>
        <p:spPr>
          <a:xfrm xmlns:a="http://schemas.openxmlformats.org/drawingml/2006/main">
            <a:off x="6525014"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4DD96A31-C9E9-493B-B4E9-D033F9E2A30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8" name="Footer Placeholder 7">
            <a:extLst xmlns:a="http://schemas.openxmlformats.org/drawingml/2006/main">
              <a:ext uri="{FF2B5EF4-FFF2-40B4-BE49-F238E27FC236}">
                <a16:creationId xmlns:a16="http://schemas.microsoft.com/office/drawing/2014/main" id="{0066589C-5547-4A30-B641-5514B2C05D7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2C287278-58DA-4718-9F20-4AB7DB9590A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698ADDB-9763-4581-BA8D-AB4DEA52B16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142992ED-E119-486F-A50B-F6110D1F036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4" name="Footer Placeholder 3">
            <a:extLst xmlns:a="http://schemas.openxmlformats.org/drawingml/2006/main">
              <a:ext uri="{FF2B5EF4-FFF2-40B4-BE49-F238E27FC236}">
                <a16:creationId xmlns:a16="http://schemas.microsoft.com/office/drawing/2014/main" id="{70492A0E-A95E-4131-8118-041974583D2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0F4D5E87-225E-4BBD-A305-388F1A39EC5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471EAB61-13FC-4E64-94B8-279D9B89345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3" name="Footer Placeholder 2">
            <a:extLst xmlns:a="http://schemas.openxmlformats.org/drawingml/2006/main">
              <a:ext uri="{FF2B5EF4-FFF2-40B4-BE49-F238E27FC236}">
                <a16:creationId xmlns:a16="http://schemas.microsoft.com/office/drawing/2014/main" id="{8F6E969C-BFCF-464C-8C39-FAF1883CE67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583A720A-00BA-4946-89DB-413A2B61A94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8.xml><?xml version="1.0" encoding="utf-8"?>
<p:sldLayout xmlns:p="http://schemas.openxmlformats.org/presentationml/2006/main" showMasterSp="0" type="objTx" preserve="1">
  <p:cSld name="Content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F8DB616B-D111-43AA-89C2-291B338C3975}"/>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F6FCB3B2-72B5-47B0-AC64-14834FD3E4DC}"/>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Autofit/>
          </a:bodyPr>
          <a:lstStyle xmlns:a="http://schemas.openxmlformats.org/drawingml/2006/main">
            <a:lvl1pPr>
              <a:lnSpc>
                <a:spcPct val="84000"/>
              </a:lnSpc>
              <a:buNone/>
              <a:defRPr sz="4800" baseline="0">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3EA97AFA-0883-45DD-89D0-4B94AC4997E6}"/>
              </a:ext>
            </a:extLst>
          </p:cNvPr>
          <p:cNvSpPr>
            <a:spLocks xmlns:a="http://schemas.openxmlformats.org/drawingml/2006/main" noGrp="1"/>
          </p:cNvSpPr>
          <p:nvPr>
            <p:ph idx="1"/>
          </p:nvPr>
        </p:nvSpPr>
        <p:spPr>
          <a:xfrm xmlns:a="http://schemas.openxmlformats.org/drawingml/2006/main">
            <a:off x="6256020" y="685801"/>
            <a:ext cx="5212080" cy="5175250"/>
          </a:xfrm>
        </p:spPr>
        <p:txBody>
          <a:bodyPr xmlns:a="http://schemas.openxmlformats.org/drawingml/2006/main"/>
          <a:lstStyle xmlns:a="http://schemas.openxmlformats.org/drawingml/2006/main">
            <a:lvl1pPr>
              <a:buNone/>
              <a:defRPr sz="2000"/>
            </a:lvl1pPr>
            <a:lvl2pPr>
              <a:buNone/>
              <a:defRPr sz="2000"/>
            </a:lvl2pPr>
            <a:lvl3pPr>
              <a:buNone/>
              <a:defRPr sz="1800"/>
            </a:lvl3pPr>
            <a:lvl4pPr>
              <a:buNone/>
              <a:defRPr sz="18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F8E8FFD3-2955-440B-AE5D-EBCED9459421}"/>
              </a:ext>
            </a:extLst>
          </p:cNvPr>
          <p:cNvSpPr>
            <a:spLocks xmlns:a="http://schemas.openxmlformats.org/drawingml/2006/main" noGrp="1"/>
          </p:cNvSpPr>
          <p:nvPr>
            <p:ph type="body" idx="2"/>
          </p:nvPr>
        </p:nvSpPr>
        <p:spPr>
          <a:xfrm xmlns:a="http://schemas.openxmlformats.org/drawingml/2006/main">
            <a:off x="723900" y="2856344"/>
            <a:ext cx="3855720" cy="3011056"/>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E2FC0F76-292B-442D-B965-205A933583AE}"/>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62BE1FCA-D82D-45CD-B654-F5D05568CFD1}"/>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19EB54CB-A35A-4399-BFA7-E5B9177EF5CA}"/>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25312449-D98B-4E85-9AF5-C0A412819B59}"/>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9.xml><?xml version="1.0" encoding="utf-8"?>
<p:sldLayout xmlns:p="http://schemas.openxmlformats.org/presentationml/2006/main" showMasterSp="0" type="picTx" preserve="1">
  <p:cSld name="Picture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D6E392DE-B002-4A01-B91C-158AA5DFE991}"/>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F7C1969D-B4A4-45DC-BD36-3A9EAD0EC3BB}"/>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rmAutofit/>
          </a:bodyPr>
          <a:lstStyle xmlns:a="http://schemas.openxmlformats.org/drawingml/2006/main">
            <a:lvl1pPr>
              <a:lnSpc>
                <a:spcPct val="84000"/>
              </a:lnSpc>
              <a:buNone/>
              <a:defRPr sz="4800" baseline="0"/>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EBF842AB-3A71-4FD0-94F0-01B86491AF88}"/>
              </a:ext>
            </a:extLst>
          </p:cNvPr>
          <p:cNvSpPr>
            <a:spLocks xmlns:a="http://schemas.openxmlformats.org/drawingml/2006/main" noGrp="1"/>
          </p:cNvSpPr>
          <p:nvPr>
            <p:ph type="pic" idx="1"/>
          </p:nvPr>
        </p:nvSpPr>
        <p:spPr>
          <a:xfrm xmlns:a="http://schemas.openxmlformats.org/drawingml/2006/main">
            <a:off x="5532120" y="0"/>
            <a:ext cx="6659880" cy="6857999"/>
          </a:xfrm>
        </p:spPr>
        <p:txBody>
          <a:bodyPr xmlns:a="http://schemas.openxmlformats.org/drawingml/2006/main" anchor="t">
            <a:normAutofit/>
          </a:bodyPr>
          <a:lstStyle xmlns:a="http://schemas.openxmlformats.org/drawingml/2006/main">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D5DD4DB1-C7C8-4067-9CDF-29CB785E1264}"/>
              </a:ext>
            </a:extLst>
          </p:cNvPr>
          <p:cNvSpPr>
            <a:spLocks xmlns:a="http://schemas.openxmlformats.org/drawingml/2006/main" noGrp="1"/>
          </p:cNvSpPr>
          <p:nvPr>
            <p:ph type="body" idx="2"/>
          </p:nvPr>
        </p:nvSpPr>
        <p:spPr>
          <a:xfrm xmlns:a="http://schemas.openxmlformats.org/drawingml/2006/main">
            <a:off x="723900" y="2855968"/>
            <a:ext cx="3855720" cy="3011432"/>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CC187FC0-16D1-49E7-8B45-5CF58593E424}"/>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D928A842-3D8C-486E-A02A-BD71178F95BA}"/>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426674F7-729D-4DD5-9365-6B264C527E31}"/>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BCC40D67-8BEB-45BE-812E-3D2714B99FC3}"/>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E17F54B-AE5A-4BD9-AA94-8CD32B3EDDC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CC08EAE5-0982-4F82-BBBA-F494358ABDC4}"/>
              </a:ext>
            </a:extLst>
          </p:cNvPr>
          <p:cNvSpPr>
            <a:spLocks xmlns:a="http://schemas.openxmlformats.org/drawingml/2006/main" noGrp="1"/>
          </p:cNvSpPr>
          <p:nvPr>
            <p:ph type="body" idx="1"/>
          </p:nvPr>
        </p:nvSpPr>
        <p:spPr>
          <a:xfrm xmlns:a="http://schemas.openxmlformats.org/drawingml/2006/main">
            <a:off x="1371600" y="2295525"/>
            <a:ext cx="9601200" cy="357187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EFD40464-94B4-4EDC-9964-43DBD4F9014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82AF9E3D-70AB-439D-ACEB-287848BDCB4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9F7D8B3D-5DCD-4CA4-BF9C-ABFA7140D36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DC0676B2-773F-49E0-BD84-9B5F22BA5E78}"/>
              </a:ext>
            </a:extLst>
          </p:cNvPr>
          <p:cNvSpPr>
            <a:spLocks xmlns:a="http://schemas.openxmlformats.org/drawingml/2006/main" noGrp="1"/>
          </p:cNvSpPr>
          <p:nvPr>
            <p:ph type="title" idx="0"/>
          </p:nvPr>
        </p:nvSpPr>
        <p:spPr>
          <a:xfrm xmlns:a="http://schemas.openxmlformats.org/drawingml/2006/main">
            <a:off x="9596561" y="624156"/>
            <a:ext cx="1565766" cy="5243244"/>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ED72FF8C-08ED-463F-98A6-D065DAD8A536}"/>
              </a:ext>
            </a:extLst>
          </p:cNvPr>
          <p:cNvSpPr>
            <a:spLocks xmlns:a="http://schemas.openxmlformats.org/drawingml/2006/main" noGrp="1"/>
          </p:cNvSpPr>
          <p:nvPr>
            <p:ph type="body" idx="1"/>
          </p:nvPr>
        </p:nvSpPr>
        <p:spPr>
          <a:xfrm xmlns:a="http://schemas.openxmlformats.org/drawingml/2006/main">
            <a:off x="1371600" y="624156"/>
            <a:ext cx="8179641" cy="5243244"/>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186CDF8-FB15-4A78-B811-DD88D118BA7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D0650C73-6085-4BE1-8B84-C638A94D4A2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5EB119C-6B5D-4633-B640-D53D8EE289B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ed3251df9c4d4a" /><Relationship Type="http://schemas.openxmlformats.org/officeDocument/2006/relationships/slideLayout" Target="/ppt/slideLayouts/slideLayout1.xml" Id="R4191bf68f3c6492f" /><Relationship Type="http://schemas.openxmlformats.org/officeDocument/2006/relationships/slideLayout" Target="/ppt/slideLayouts/slideLayout2.xml" Id="Rf0d3a448cb434768" /><Relationship Type="http://schemas.openxmlformats.org/officeDocument/2006/relationships/slideLayout" Target="/ppt/slideLayouts/slideLayout3.xml" Id="R929bab74f923471d" /><Relationship Type="http://schemas.openxmlformats.org/officeDocument/2006/relationships/slideLayout" Target="/ppt/slideLayouts/slideLayout4.xml" Id="Rcc323947393446e9" /><Relationship Type="http://schemas.openxmlformats.org/officeDocument/2006/relationships/slideLayout" Target="/ppt/slideLayouts/slideLayout5.xml" Id="R621ddc7cd18a4e16" /><Relationship Type="http://schemas.openxmlformats.org/officeDocument/2006/relationships/slideLayout" Target="/ppt/slideLayouts/slideLayout6.xml" Id="R3f9a21c9ce034f66" /><Relationship Type="http://schemas.openxmlformats.org/officeDocument/2006/relationships/slideLayout" Target="/ppt/slideLayouts/slideLayout7.xml" Id="R7652a56d72174483" /><Relationship Type="http://schemas.openxmlformats.org/officeDocument/2006/relationships/slideLayout" Target="/ppt/slideLayouts/slideLayout8.xml" Id="R51c6b422ce4841b9" /><Relationship Type="http://schemas.openxmlformats.org/officeDocument/2006/relationships/slideLayout" Target="/ppt/slideLayouts/slideLayout9.xml" Id="R1825913eff344e80" /><Relationship Type="http://schemas.openxmlformats.org/officeDocument/2006/relationships/slideLayout" Target="/ppt/slideLayouts/slideLayout10.xml" Id="R8406e4106f15477f" /><Relationship Type="http://schemas.openxmlformats.org/officeDocument/2006/relationships/slideLayout" Target="/ppt/slideLayouts/slideLayout11.xml" Id="Ra726b4f2c1284411" /></Relationships>
</file>

<file path=ppt/slideMasters/slideMaster1.xml><?xml version="1.0" encoding="utf-8"?>
<p:sldMaster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67C3411E-78CF-42FF-921B-234497C74D36}"/>
              </a:ext>
            </a:extLst>
          </p:cNvPr>
          <p:cNvSpPr>
            <a:spLocks xmlns:a="http://schemas.openxmlformats.org/drawingml/2006/main" noGrp="1"/>
          </p:cNvSpPr>
          <p:nvPr>
            <p:ph type="title" idx="0"/>
          </p:nvPr>
        </p:nvSpPr>
        <p:spPr>
          <a:xfrm xmlns:a="http://schemas.openxmlformats.org/drawingml/2006/main">
            <a:off x="1371600" y="685800"/>
            <a:ext cx="9601200" cy="1485900"/>
          </a:xfrm>
          <a:prstGeom xmlns:a="http://schemas.openxmlformats.org/drawingml/2006/main" prst="rect">
            <a:avLst/>
          </a:prstGeom>
        </p:spPr>
        <p:txBody>
          <a:bodyPr xmlns:a="http://schemas.openxmlformats.org/drawingml/2006/main" vert="horz" lIns="91440" tIns="45720" rIns="91440" bIns="45720" anchor="t">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398FD6E8-3230-4400-A187-42FDBB583628}"/>
              </a:ext>
            </a:extLst>
          </p:cNvPr>
          <p:cNvSpPr>
            <a:spLocks xmlns:a="http://schemas.openxmlformats.org/drawingml/2006/main" noGrp="1"/>
          </p:cNvSpPr>
          <p:nvPr>
            <p:ph type="body" idx="1"/>
          </p:nvPr>
        </p:nvSpPr>
        <p:spPr>
          <a:xfrm xmlns:a="http://schemas.openxmlformats.org/drawingml/2006/main">
            <a:off x="1371600" y="2286000"/>
            <a:ext cx="9601200" cy="3581400"/>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AEA1B76-1ADD-45FA-9590-8960A7FF1D85}"/>
              </a:ext>
            </a:extLst>
          </p:cNvPr>
          <p:cNvSpPr>
            <a:spLocks xmlns:a="http://schemas.openxmlformats.org/drawingml/2006/main" noGrp="1"/>
          </p:cNvSpPr>
          <p:nvPr>
            <p:ph type="dt" idx="2"/>
          </p:nvPr>
        </p:nvSpPr>
        <p:spPr>
          <a:xfrm xmlns:a="http://schemas.openxmlformats.org/drawingml/2006/main">
            <a:off x="1390650" y="6453386"/>
            <a:ext cx="120457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A9427B82-92E9-4E7F-9800-E30350934B83}"/>
              </a:ext>
            </a:extLst>
          </p:cNvPr>
          <p:cNvSpPr>
            <a:spLocks xmlns:a="http://schemas.openxmlformats.org/drawingml/2006/main" noGrp="1"/>
          </p:cNvSpPr>
          <p:nvPr>
            <p:ph type="ftr" idx="3"/>
          </p:nvPr>
        </p:nvSpPr>
        <p:spPr>
          <a:xfrm xmlns:a="http://schemas.openxmlformats.org/drawingml/2006/main">
            <a:off x="2893564" y="6453386"/>
            <a:ext cx="6280830"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BE18621-C684-43C8-8457-8C9E35723346}"/>
              </a:ext>
            </a:extLst>
          </p:cNvPr>
          <p:cNvSpPr>
            <a:spLocks xmlns:a="http://schemas.openxmlformats.org/drawingml/2006/main" noGrp="1"/>
          </p:cNvSpPr>
          <p:nvPr>
            <p:ph type="sldNum" idx="4"/>
          </p:nvPr>
        </p:nvSpPr>
        <p:spPr>
          <a:xfrm xmlns:a="http://schemas.openxmlformats.org/drawingml/2006/main">
            <a:off x="9472736" y="6453386"/>
            <a:ext cx="159629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baseline="0">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BDA82A70-98E1-43C8-87FA-7977C990E049}"/>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91bf68f3c6492f"/>
    <p:sldLayoutId xmlns:r="http://schemas.openxmlformats.org/officeDocument/2006/relationships" id="2147483650" r:id="Rf0d3a448cb434768"/>
    <p:sldLayoutId xmlns:r="http://schemas.openxmlformats.org/officeDocument/2006/relationships" id="2147483651" r:id="R929bab74f923471d"/>
    <p:sldLayoutId xmlns:r="http://schemas.openxmlformats.org/officeDocument/2006/relationships" id="2147483652" r:id="Rcc323947393446e9"/>
    <p:sldLayoutId xmlns:r="http://schemas.openxmlformats.org/officeDocument/2006/relationships" id="2147483653" r:id="R621ddc7cd18a4e16"/>
    <p:sldLayoutId xmlns:r="http://schemas.openxmlformats.org/officeDocument/2006/relationships" id="2147483654" r:id="R3f9a21c9ce034f66"/>
    <p:sldLayoutId xmlns:r="http://schemas.openxmlformats.org/officeDocument/2006/relationships" id="2147483655" r:id="R7652a56d72174483"/>
    <p:sldLayoutId xmlns:r="http://schemas.openxmlformats.org/officeDocument/2006/relationships" id="2147483656" r:id="R51c6b422ce4841b9"/>
    <p:sldLayoutId xmlns:r="http://schemas.openxmlformats.org/officeDocument/2006/relationships" id="2147483657" r:id="R1825913eff344e80"/>
    <p:sldLayoutId xmlns:r="http://schemas.openxmlformats.org/officeDocument/2006/relationships" id="2147483658" r:id="R8406e4106f15477f"/>
    <p:sldLayoutId xmlns:r="http://schemas.openxmlformats.org/officeDocument/2006/relationships" id="2147483659" r:id="Ra726b4f2c1284411"/>
  </p:sldLayoutIdLst>
  <p:txStyles>
    <p:titleStyle>
      <a:lvl1pPr xmlns:a="http://schemas.openxmlformats.org/drawingml/2006/main" algn="l" defTabSz="914400">
        <a:lnSpc>
          <a:spcPct val="89000"/>
        </a:lnSpc>
        <a:spcBef>
          <a:spcPct val="0"/>
        </a:spcBef>
        <a:buNone/>
        <a:defRPr sz="4400" kern="1200" baseline="0">
          <a:solidFill>
            <a:schemeClr val="tx2"/>
          </a:solidFill>
          <a:latin typeface="+mj-lt"/>
          <a:ea typeface="+mj-lt"/>
          <a:cs typeface="+mj-lt"/>
        </a:defRPr>
      </a:lvl1pPr>
    </p:titleStyle>
    <p:bodyStyle>
      <a:lvl1pPr xmlns:a="http://schemas.openxmlformats.org/drawingml/2006/main" marL="384048" indent="-384048" algn="l" defTabSz="914400">
        <a:lnSpc>
          <a:spcPct val="94000"/>
        </a:lnSpc>
        <a:spcBef>
          <a:spcPts val="1000"/>
        </a:spcBef>
        <a:spcAft>
          <a:spcPts val="200"/>
        </a:spcAft>
        <a:buFont typeface="Franklin Gothic Book"/>
        <a:buChar char="■"/>
        <a:defRPr sz="2000" kern="1200" baseline="0">
          <a:solidFill>
            <a:schemeClr val="tx2"/>
          </a:solidFill>
          <a:latin typeface="+mn-lt"/>
          <a:ea typeface="+mn-lt"/>
          <a:cs typeface="+mn-lt"/>
        </a:defRPr>
      </a:lvl1pPr>
      <a:lvl2pPr xmlns:a="http://schemas.openxmlformats.org/drawingml/2006/main" marL="914400" indent="-384048" algn="l" defTabSz="914400">
        <a:lnSpc>
          <a:spcPct val="94000"/>
        </a:lnSpc>
        <a:spcBef>
          <a:spcPts val="500"/>
        </a:spcBef>
        <a:spcAft>
          <a:spcPts val="200"/>
        </a:spcAft>
        <a:buFont typeface="Franklin Gothic Book"/>
        <a:buChar char="–"/>
        <a:defRPr sz="2000" i="1" kern="1200" baseline="0">
          <a:solidFill>
            <a:schemeClr val="tx2"/>
          </a:solidFill>
          <a:latin typeface="+mn-lt"/>
          <a:ea typeface="+mn-lt"/>
          <a:cs typeface="+mn-lt"/>
        </a:defRPr>
      </a:lvl2pPr>
      <a:lvl3pPr xmlns:a="http://schemas.openxmlformats.org/drawingml/2006/main" marL="1371600" indent="-384048" algn="l" defTabSz="914400">
        <a:lnSpc>
          <a:spcPct val="94000"/>
        </a:lnSpc>
        <a:spcBef>
          <a:spcPts val="500"/>
        </a:spcBef>
        <a:spcAft>
          <a:spcPts val="200"/>
        </a:spcAft>
        <a:buFont typeface="Franklin Gothic Book"/>
        <a:buChar char="■"/>
        <a:defRPr sz="1800" kern="1200" baseline="0">
          <a:solidFill>
            <a:schemeClr val="tx2"/>
          </a:solidFill>
          <a:latin typeface="+mn-lt"/>
          <a:ea typeface="+mn-lt"/>
          <a:cs typeface="+mn-lt"/>
        </a:defRPr>
      </a:lvl3pPr>
      <a:lvl4pPr xmlns:a="http://schemas.openxmlformats.org/drawingml/2006/main" marL="1828800" indent="-384048" algn="l" defTabSz="914400">
        <a:lnSpc>
          <a:spcPct val="94000"/>
        </a:lnSpc>
        <a:spcBef>
          <a:spcPts val="500"/>
        </a:spcBef>
        <a:spcAft>
          <a:spcPts val="200"/>
        </a:spcAft>
        <a:buFont typeface="Franklin Gothic Book"/>
        <a:buChar char="–"/>
        <a:defRPr sz="1800" i="1" kern="1200" baseline="0">
          <a:solidFill>
            <a:schemeClr val="tx2"/>
          </a:solidFill>
          <a:latin typeface="+mn-lt"/>
          <a:ea typeface="+mn-lt"/>
          <a:cs typeface="+mn-lt"/>
        </a:defRPr>
      </a:lvl4pPr>
      <a:lvl5pPr xmlns:a="http://schemas.openxmlformats.org/drawingml/2006/main" marL="2286000" indent="-384048" algn="l" defTabSz="914400">
        <a:lnSpc>
          <a:spcPct val="94000"/>
        </a:lnSpc>
        <a:spcBef>
          <a:spcPts val="500"/>
        </a:spcBef>
        <a:spcAft>
          <a:spcPts val="200"/>
        </a:spcAft>
        <a:buFont typeface="Franklin Gothic Book"/>
        <a:buChar char="■"/>
        <a:defRPr sz="1600" kern="1200" baseline="0">
          <a:solidFill>
            <a:schemeClr val="tx2"/>
          </a:solidFill>
          <a:latin typeface="+mn-lt"/>
          <a:ea typeface="+mn-lt"/>
          <a:cs typeface="+mn-lt"/>
        </a:defRPr>
      </a:lvl5pPr>
      <a:lvl6pPr xmlns:a="http://schemas.openxmlformats.org/drawingml/2006/main" marL="2743200" indent="-384048" algn="l" defTabSz="914400">
        <a:lnSpc>
          <a:spcPct val="94000"/>
        </a:lnSpc>
        <a:spcBef>
          <a:spcPts val="500"/>
        </a:spcBef>
        <a:spcAft>
          <a:spcPts val="200"/>
        </a:spcAft>
        <a:buFont typeface="Franklin Gothic Book"/>
        <a:buChar char="–"/>
        <a:defRPr sz="1600" i="1" kern="1200" baseline="0">
          <a:solidFill>
            <a:schemeClr val="tx2"/>
          </a:solidFill>
          <a:latin typeface="+mn-lt"/>
          <a:ea typeface="+mn-lt"/>
          <a:cs typeface="+mn-lt"/>
        </a:defRPr>
      </a:lvl6pPr>
      <a:lvl7pPr xmlns:a="http://schemas.openxmlformats.org/drawingml/2006/main" marL="32004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7pPr>
      <a:lvl8pPr xmlns:a="http://schemas.openxmlformats.org/drawingml/2006/main" marL="3657600" indent="-384048" algn="l" defTabSz="914400">
        <a:lnSpc>
          <a:spcPct val="94000"/>
        </a:lnSpc>
        <a:spcBef>
          <a:spcPts val="500"/>
        </a:spcBef>
        <a:spcAft>
          <a:spcPts val="200"/>
        </a:spcAft>
        <a:buFont typeface="Franklin Gothic Book"/>
        <a:buChar char="–"/>
        <a:defRPr sz="1400" i="1" kern="1200" baseline="0">
          <a:solidFill>
            <a:schemeClr val="tx2"/>
          </a:solidFill>
          <a:latin typeface="+mn-lt"/>
          <a:ea typeface="+mn-lt"/>
          <a:cs typeface="+mn-lt"/>
        </a:defRPr>
      </a:lvl8pPr>
      <a:lvl9pPr xmlns:a="http://schemas.openxmlformats.org/drawingml/2006/main" marL="41148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3" orient="horz" pos="1368">
          <p15:clr>
            <a:srgbClr xmlns:a="http://schemas.openxmlformats.org/drawingml/2006/main" val="F26B43"/>
          </p15:clr>
        </p15:guide>
        <p15:guide id="4" orient="horz" pos="1440">
          <p15:clr>
            <a:srgbClr xmlns:a="http://schemas.openxmlformats.org/drawingml/2006/main" val="F26B43"/>
          </p15:clr>
        </p15:guide>
        <p15:guide id="6" orient="horz" pos="3696">
          <p15:clr>
            <a:srgbClr xmlns:a="http://schemas.openxmlformats.org/drawingml/2006/main" val="F26B43"/>
          </p15:clr>
        </p15:guide>
        <p15:guide id="7" orient="horz" pos="432">
          <p15:clr>
            <a:srgbClr xmlns:a="http://schemas.openxmlformats.org/drawingml/2006/main" val="F26B43"/>
          </p15:clr>
        </p15:guide>
        <p15:guide id="8" orient="horz" pos="1512">
          <p15:clr>
            <a:srgbClr xmlns:a="http://schemas.openxmlformats.org/drawingml/2006/main" val="F26B43"/>
          </p15:clr>
        </p15:guide>
        <p15:guide id="9" pos="6912">
          <p15:clr>
            <a:srgbClr xmlns:a="http://schemas.openxmlformats.org/drawingml/2006/main" val="F26B43"/>
          </p15:clr>
        </p15:guide>
        <p15:guide id="10" pos="936">
          <p15:clr>
            <a:srgbClr xmlns:a="http://schemas.openxmlformats.org/drawingml/2006/main" val="F26B43"/>
          </p15:clr>
        </p15:guide>
        <p15:guide id="11" pos="864">
          <p15:clr>
            <a:srgbClr xmlns:a="http://schemas.openxmlformats.org/drawingml/2006/main" val="F26B43"/>
          </p15:clr>
        </p15:guide>
      </p15:sldGuideLst>
    </p:ext>
  </p:extLst>
</p:sldMaster>
</file>

<file path=ppt/slideMasters/theme/theme2.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e67909990b4473a" /><Relationship Type="http://schemas.openxmlformats.org/officeDocument/2006/relationships/notesSlide" Target="/ppt/notesSlides/notesSlide1.xml" Id="R6184f766f4824f7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beebe7946cf497f" /><Relationship Type="http://schemas.openxmlformats.org/officeDocument/2006/relationships/notesSlide" Target="/ppt/notesSlides/notesSlide2.xml" Id="R7bdb14568c91492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f4894718704b6b" /><Relationship Type="http://schemas.openxmlformats.org/officeDocument/2006/relationships/notesSlide" Target="/ppt/notesSlides/notesSlide3.xml" Id="R1fa3c9f7023342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da1e6aea6084b3d" /><Relationship Type="http://schemas.openxmlformats.org/officeDocument/2006/relationships/notesSlide" Target="/ppt/notesSlides/notesSlide4.xml" Id="Rb400c0bc702b40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e0b5e356e04c25" /><Relationship Type="http://schemas.openxmlformats.org/officeDocument/2006/relationships/notesSlide" Target="/ppt/notesSlides/notesSlide5.xml" Id="R4c1e13cf0be64f3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d67785081a8431e" /><Relationship Type="http://schemas.openxmlformats.org/officeDocument/2006/relationships/notesSlide" Target="/ppt/notesSlides/notesSlide6.xml" Id="R4b8390dd680d4c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4.xml" Id="R257e0489503141cd" /><Relationship Type="http://schemas.openxmlformats.org/officeDocument/2006/relationships/image" Target="/ppt/media/image.png" Id="R693e92adfa9640d0" /><Relationship Type="http://schemas.openxmlformats.org/officeDocument/2006/relationships/notesSlide" Target="/ppt/notesSlides/notesSlide7.xml" Id="Rd9ed6d7b8f904e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4.xml" Id="Re809182620f84fc1" /><Relationship Type="http://schemas.openxmlformats.org/officeDocument/2006/relationships/image" Target="/ppt/media/image2.png" Id="Rac9cf23eea70485f" /><Relationship Type="http://schemas.openxmlformats.org/officeDocument/2006/relationships/notesSlide" Target="/ppt/notesSlides/notesSlide8.xml" Id="R5ae5e1ead15c48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ae274b2e611e4d5e" /><Relationship Type="http://schemas.openxmlformats.org/officeDocument/2006/relationships/image" Target="/ppt/media/image3.png" Id="R0f35514d581b4cee" /><Relationship Type="http://schemas.openxmlformats.org/officeDocument/2006/relationships/notesSlide" Target="/ppt/notesSlides/notesSlide9.xml" Id="Rb6e21c03ecc4470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f8f4204d06b4264" /><Relationship Type="http://schemas.openxmlformats.org/officeDocument/2006/relationships/notesSlide" Target="/ppt/notesSlides/notesSlide10.xml" Id="R16bac30e162343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1ee60ba6bcc4b48" /><Relationship Type="http://schemas.openxmlformats.org/officeDocument/2006/relationships/notesSlide" Target="/ppt/notesSlides/notesSlide11.xml" Id="R5267eeec3a6f46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5ee8f7ae7594962" /><Relationship Type="http://schemas.openxmlformats.org/officeDocument/2006/relationships/notesSlide" Target="/ppt/notesSlides/notesSlide12.xml" Id="R5b1d678adfb14c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4.xml" Id="R43e2a858075f46fd" /><Relationship Type="http://schemas.openxmlformats.org/officeDocument/2006/relationships/image" Target="/ppt/media/image4.png" Id="Rb7eb5d1674c44121" /><Relationship Type="http://schemas.openxmlformats.org/officeDocument/2006/relationships/notesSlide" Target="/ppt/notesSlides/notesSlide13.xml" Id="R94ee964e89a046f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4.xml" Id="Re944bf6da60d491c" /><Relationship Type="http://schemas.openxmlformats.org/officeDocument/2006/relationships/image" Target="/ppt/media/image5.png" Id="R60d9ad2c56cb468d" /><Relationship Type="http://schemas.openxmlformats.org/officeDocument/2006/relationships/notesSlide" Target="/ppt/notesSlides/notesSlide14.xml" Id="R6928cd32a9654c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4.xml" Id="R54bc21f5e20d4c11" /><Relationship Type="http://schemas.openxmlformats.org/officeDocument/2006/relationships/image" Target="/ppt/media/image6.png" Id="Rc613ad67f5a640f3" /><Relationship Type="http://schemas.openxmlformats.org/officeDocument/2006/relationships/notesSlide" Target="/ppt/notesSlides/notesSlide15.xml" Id="R745548c7f98140f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4.xml" Id="Re4e53375816543b4" /><Relationship Type="http://schemas.openxmlformats.org/officeDocument/2006/relationships/image" Target="/ppt/media/image7.png" Id="R0010dd0534de497b" /><Relationship Type="http://schemas.openxmlformats.org/officeDocument/2006/relationships/notesSlide" Target="/ppt/notesSlides/notesSlide16.xml" Id="Rf494eeff011244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828d5079b054fe4" /><Relationship Type="http://schemas.openxmlformats.org/officeDocument/2006/relationships/notesSlide" Target="/ppt/notesSlides/notesSlide17.xml" Id="R849235043f434c9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667d5218e8343ee" /><Relationship Type="http://schemas.openxmlformats.org/officeDocument/2006/relationships/notesSlide" Target="/ppt/notesSlides/notesSlide18.xml" Id="R4e643052169240a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2a9dc1a5284898" /><Relationship Type="http://schemas.openxmlformats.org/officeDocument/2006/relationships/notesSlide" Target="/ppt/notesSlides/notesSlide19.xml" Id="R4f7d7db1ec9943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31dbded4bf43b9" /><Relationship Type="http://schemas.openxmlformats.org/officeDocument/2006/relationships/notesSlide" Target="/ppt/notesSlides/notesSlide20.xml" Id="R0e406701136840e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a90ea0fbad34114" /><Relationship Type="http://schemas.openxmlformats.org/officeDocument/2006/relationships/notesSlide" Target="/ppt/notesSlides/notesSlide21.xml" Id="Rdfc4dd6110a44fd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dadf90082504aac" /><Relationship Type="http://schemas.openxmlformats.org/officeDocument/2006/relationships/notesSlide" Target="/ppt/notesSlides/notesSlide22.xml" Id="R1f498243ee754f9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32dab4e34654c15" /><Relationship Type="http://schemas.openxmlformats.org/officeDocument/2006/relationships/notesSlide" Target="/ppt/notesSlides/notesSlide23.xml" Id="R118bfc42cad64fa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e44f555aea443f9" /><Relationship Type="http://schemas.openxmlformats.org/officeDocument/2006/relationships/notesSlide" Target="/ppt/notesSlides/notesSlide24.xml" Id="R45283af8229f411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ead7c5ca8d44eec" /><Relationship Type="http://schemas.openxmlformats.org/officeDocument/2006/relationships/notesSlide" Target="/ppt/notesSlides/notesSlide25.xml" Id="Rfd04e78eced74e2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9d316ed9e8048ed" /><Relationship Type="http://schemas.openxmlformats.org/officeDocument/2006/relationships/notesSlide" Target="/ppt/notesSlides/notesSlide26.xml" Id="R138384237f324a1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4.xml" Id="Rd200b7c5e7e24763" /><Relationship Type="http://schemas.openxmlformats.org/officeDocument/2006/relationships/image" Target="/ppt/media/image4.png" Id="Rfdbb68bc9fd743fc" /><Relationship Type="http://schemas.openxmlformats.org/officeDocument/2006/relationships/notesSlide" Target="/ppt/notesSlides/notesSlide27.xml" Id="R04374024e59840a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4.xml" Id="R9a2e230f06154ab8" /><Relationship Type="http://schemas.openxmlformats.org/officeDocument/2006/relationships/image" Target="/ppt/media/image8.png" Id="Rc96629b86b8c4aac" /><Relationship Type="http://schemas.openxmlformats.org/officeDocument/2006/relationships/notesSlide" Target="/ppt/notesSlides/notesSlide28.xml" Id="Rea78a77bd23a4ea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4.xml" Id="R6d3c936b80764d29" /><Relationship Type="http://schemas.openxmlformats.org/officeDocument/2006/relationships/image" Target="/ppt/media/image9.png" Id="R86706882c22f4efd" /><Relationship Type="http://schemas.openxmlformats.org/officeDocument/2006/relationships/notesSlide" Target="/ppt/notesSlides/notesSlide29.xml" Id="R13fa4c63869e4c1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4.xml" Id="R2d2ec3ce60494abb" /><Relationship Type="http://schemas.openxmlformats.org/officeDocument/2006/relationships/image" Target="/ppt/media/image10.png" Id="R944f856f9d534bb0" /><Relationship Type="http://schemas.openxmlformats.org/officeDocument/2006/relationships/notesSlide" Target="/ppt/notesSlides/notesSlide30.xml" Id="R216b94315c7b4e38" /></Relationships>
</file>

<file path=ppt/slides/slide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10" name="Rectangle 9">
            <a:extLst xmlns:a="http://schemas.openxmlformats.org/drawingml/2006/main">
              <a:ext uri="{FF2B5EF4-FFF2-40B4-BE49-F238E27FC236}">
                <a16:creationId xmlns:a16="http://schemas.microsoft.com/office/drawing/2014/main" id="{5ABA7F3F-D56F-4C06-84AC-03FC83B0642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13" name="Freeform 6">
            <a:extLst xmlns:a="http://schemas.openxmlformats.org/drawingml/2006/main">
              <a:ext uri="{FF2B5EF4-FFF2-40B4-BE49-F238E27FC236}">
                <a16:creationId xmlns:a16="http://schemas.microsoft.com/office/drawing/2014/main" id="{C73A7452-ED0F-4903-A620-8D103E556CA4}"/>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accent1"/>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F6A3F6CE-D581-4C37-8822-4F4A68325EF0}"/>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accent2"/>
          </a:solidFill>
          <a:ln xmlns:a="http://schemas.openxmlformats.org/drawingml/2006/main" w="0">
            <a:noFill/>
            <a:prstDash val="solid"/>
          </a:ln>
        </p:spPr>
      </p:sp>
      <p:sp>
        <p:nvSpPr>
          <p:cNvPr id="4" name="Title 3">
            <a:extLst xmlns:a="http://schemas.openxmlformats.org/drawingml/2006/main">
              <a:ext uri="{FF2B5EF4-FFF2-40B4-BE49-F238E27FC236}">
                <a16:creationId xmlns:a16="http://schemas.microsoft.com/office/drawing/2014/main" id="{A108ACAF-FB68-F440-85C6-99F774A77968}"/>
              </a:ext>
            </a:extLst>
          </p:cNvPr>
          <p:cNvSpPr>
            <a:spLocks xmlns:a="http://schemas.openxmlformats.org/drawingml/2006/main" noGrp="1"/>
          </p:cNvSpPr>
          <p:nvPr>
            <p:ph type="ctrTitle" idx="0"/>
          </p:nvPr>
        </p:nvSpPr>
        <p:spPr>
          <a:xfrm xmlns:a="http://schemas.openxmlformats.org/drawingml/2006/main">
            <a:off x="4907280" y="458937"/>
            <a:ext cx="6992135" cy="829157"/>
          </a:xfrm>
        </p:spPr>
        <p:txBody>
          <a:bodyPr xmlns:a="http://schemas.openxmlformats.org/drawingml/2006/main">
            <a:normAutofit/>
          </a:bodyPr>
          <a:lstStyle xmlns:a="http://schemas.openxmlformats.org/drawingml/2006/main"/>
          <a:p xmlns:a="http://schemas.openxmlformats.org/drawingml/2006/main">
            <a:r>
              <a:rPr sz="4000" lang="en-US"/>
              <a:t>Beyond gender binaries</a:t>
            </a:r>
          </a:p>
        </p:txBody>
      </p:sp>
      <p:sp>
        <p:nvSpPr>
          <p:cNvPr id="5" name="Subtitle 4">
            <a:extLst xmlns:a="http://schemas.openxmlformats.org/drawingml/2006/main">
              <a:ext uri="{FF2B5EF4-FFF2-40B4-BE49-F238E27FC236}">
                <a16:creationId xmlns:a16="http://schemas.microsoft.com/office/drawing/2014/main" id="{5D1D41B5-E26F-0E45-A5E0-5C19735D8123}"/>
              </a:ext>
            </a:extLst>
          </p:cNvPr>
          <p:cNvSpPr>
            <a:spLocks xmlns:a="http://schemas.openxmlformats.org/drawingml/2006/main" noGrp="1"/>
          </p:cNvSpPr>
          <p:nvPr>
            <p:ph type="subTitle" idx="1"/>
          </p:nvPr>
        </p:nvSpPr>
        <p:spPr>
          <a:xfrm xmlns:a="http://schemas.openxmlformats.org/drawingml/2006/main">
            <a:off x="1691640" y="2032563"/>
            <a:ext cx="8808720" cy="2423159"/>
          </a:xfrm>
        </p:spPr>
        <p:txBody>
          <a:bodyPr xmlns:a="http://schemas.openxmlformats.org/drawingml/2006/main">
            <a:normAutofit/>
          </a:bodyPr>
          <a:lstStyle xmlns:a="http://schemas.openxmlformats.org/drawingml/2006/main"/>
          <a:p xmlns:a="http://schemas.openxmlformats.org/drawingml/2006/main">
            <a:pPr algn="l">
              <a:buNone/>
            </a:pPr>
            <a:r>
              <a:rPr sz="2800" b="1" lang="en-US"/>
              <a:t>Part III: Intersectionality and Structures of Power</a:t>
            </a:r>
            <a:endParaRPr sz="2800" lang="en-US"/>
          </a:p>
          <a:p xmlns:a="http://schemas.openxmlformats.org/drawingml/2006/main">
            <a:pPr algn="l">
              <a:buNone/>
            </a:pPr>
            <a:endParaRPr sz="2000" lang="en-US"/>
          </a:p>
          <a:p xmlns:a="http://schemas.openxmlformats.org/drawingml/2006/main">
            <a:pPr algn="l">
              <a:buNone/>
            </a:pPr>
            <a:r>
              <a:rPr sz="2200" lang="en-US"/>
              <a:t>Chapter 10: Hegemony and Structures of Power</a:t>
            </a:r>
          </a:p>
          <a:p xmlns:a="http://schemas.openxmlformats.org/drawingml/2006/main">
            <a:pPr algn="l">
              <a:buNone/>
            </a:pPr>
            <a:r>
              <a:rPr sz="2200" lang="en-US"/>
              <a:t>Chapter 11: Discourses of Colonialism and Colonization</a:t>
            </a:r>
          </a:p>
          <a:p xmlns:a="http://schemas.openxmlformats.org/drawingml/2006/main">
            <a:pPr algn="l">
              <a:buNone/>
            </a:pPr>
            <a:r>
              <a:rPr sz="2200" lang="en-US"/>
              <a:t>Chapter 12: Communicating Through Feminist and Intersectional Lenses</a:t>
            </a:r>
          </a:p>
          <a:p xmlns:a="http://schemas.openxmlformats.org/drawingml/2006/main">
            <a:endParaRPr lang="en-US"/>
          </a:p>
        </p:txBody>
      </p:sp>
      <p:sp>
        <p:nvSpPr>
          <p:cNvPr id="9" name="TextBox 8">
            <a:extLst xmlns:a="http://schemas.openxmlformats.org/drawingml/2006/main">
              <a:ext uri="{FF2B5EF4-FFF2-40B4-BE49-F238E27FC236}">
                <a16:creationId xmlns:a16="http://schemas.microsoft.com/office/drawing/2014/main" id="{92E4D4D2-A3E4-DD49-A3C0-B78764361029}"/>
              </a:ext>
            </a:extLst>
          </p:cNvPr>
          <p:cNvSpPr>
            <a:spLocks xmlns:a="http://schemas.openxmlformats.org/drawingml/2006/main" noGrp="1"/>
          </p:cNvSpPr>
          <p:nvPr/>
        </p:nvSpPr>
        <p:spPr>
          <a:xfrm xmlns:a="http://schemas.openxmlformats.org/drawingml/2006/main">
            <a:off x="752858" y="5545439"/>
            <a:ext cx="3275013" cy="58477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3200" b="1" lang="en-US"/>
              <a:t>CINDY L. GRIFFIN</a:t>
            </a:r>
          </a:p>
        </p:txBody>
      </p:sp>
    </p:spTree>
    <p:extLst>
      <p:ext uri="{BB962C8B-B14F-4D97-AF65-F5344CB8AC3E}">
        <p14:creationId xmlns:p14="http://schemas.microsoft.com/office/powerpoint/2010/main" val="1185686804"/>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Ten: Hegemony and           Structures of Power</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752600"/>
            <a:ext cx="7277101" cy="4667250"/>
          </a:xfrm>
        </p:spPr>
        <p:txBody>
          <a:bodyPr xmlns:a="http://schemas.openxmlformats.org/drawingml/2006/main">
            <a:normAutofit fontScale="55000" lnSpcReduction="20000"/>
          </a:bodyPr>
          <a:lstStyle xmlns:a="http://schemas.openxmlformats.org/drawingml/2006/main"/>
          <a:p xmlns:a="http://schemas.openxmlformats.org/drawingml/2006/main">
            <a:pPr marL="0" indent="0">
              <a:buNone/>
            </a:pPr>
            <a:r>
              <a:rPr sz="4400" b="1" lang="en-US"/>
              <a:t>Chapter Outline </a:t>
            </a:r>
            <a:endParaRPr sz="4400" lang="en-US"/>
          </a:p>
          <a:p xmlns:a="http://schemas.openxmlformats.org/drawingml/2006/main">
            <a:pPr>
              <a:spcBef>
                <a:spcPts val="400"/>
              </a:spcBef>
              <a:spcAft>
                <a:spcPts val="0"/>
              </a:spcAft>
              <a:buFont typeface="Wingdings"/>
              <a:buChar char="Ø"/>
            </a:pPr>
            <a:r>
              <a:rPr sz="3200" i="1" lang="en-US"/>
              <a:t>In this chapter, you will find . . .</a:t>
            </a:r>
            <a:endParaRPr sz="3200" b="1" lang="en-US"/>
          </a:p>
          <a:p xmlns:a="http://schemas.openxmlformats.org/drawingml/2006/main">
            <a:pPr marL="0" indent="0">
              <a:buNone/>
            </a:pPr>
            <a:r>
              <a:rPr sz="3200" b="1" lang="en-US"/>
              <a:t>Hegemony and the Manufacturing of Consent</a:t>
            </a:r>
            <a:endParaRPr sz="3200" lang="en-US"/>
          </a:p>
          <a:p xmlns:a="http://schemas.openxmlformats.org/drawingml/2006/main">
            <a:pPr>
              <a:buFont typeface="Wingdings"/>
              <a:buChar char="Ø"/>
            </a:pPr>
            <a:r>
              <a:rPr sz="3200" i="1" lang="en-US"/>
              <a:t>Defining Hegemony</a:t>
            </a:r>
            <a:endParaRPr sz="3200" lang="en-US"/>
          </a:p>
          <a:p xmlns:a="http://schemas.openxmlformats.org/drawingml/2006/main">
            <a:pPr>
              <a:buFont typeface="Wingdings"/>
              <a:buChar char="Ø"/>
            </a:pPr>
            <a:r>
              <a:rPr sz="3200" i="1" lang="en-US"/>
              <a:t>How Ideas Become Hegemonic </a:t>
            </a:r>
            <a:endParaRPr sz="3200" lang="en-US"/>
          </a:p>
          <a:p xmlns:a="http://schemas.openxmlformats.org/drawingml/2006/main">
            <a:pPr marL="0" indent="0">
              <a:buNone/>
            </a:pPr>
            <a:r>
              <a:rPr sz="3200" b="1" lang="en-US"/>
              <a:t>Hegemony and Institutional Privilege and Bias</a:t>
            </a:r>
            <a:endParaRPr sz="3200" lang="en-US"/>
          </a:p>
          <a:p xmlns:a="http://schemas.openxmlformats.org/drawingml/2006/main">
            <a:pPr>
              <a:buFont typeface="Wingdings"/>
              <a:buChar char="Ø"/>
            </a:pPr>
            <a:r>
              <a:rPr sz="3200" i="1" lang="en-US"/>
              <a:t>Understanding Institutional Privilege and Bias</a:t>
            </a:r>
            <a:endParaRPr sz="3200" lang="en-US"/>
          </a:p>
          <a:p xmlns:a="http://schemas.openxmlformats.org/drawingml/2006/main">
            <a:pPr>
              <a:buFont typeface="Wingdings"/>
              <a:buChar char="Ø"/>
            </a:pPr>
            <a:r>
              <a:rPr sz="3200" i="1" lang="en-US"/>
              <a:t>Examples of Institutional Privilege and Bias</a:t>
            </a:r>
            <a:endParaRPr sz="3200" lang="en-US"/>
          </a:p>
          <a:p xmlns:a="http://schemas.openxmlformats.org/drawingml/2006/main">
            <a:pPr marL="0" indent="0">
              <a:buNone/>
            </a:pPr>
            <a:r>
              <a:rPr sz="3200" b="1" lang="en-US"/>
              <a:t>Hegemony and Systems of Privilege and Bias</a:t>
            </a:r>
            <a:endParaRPr sz="3200" lang="en-US"/>
          </a:p>
          <a:p xmlns:a="http://schemas.openxmlformats.org/drawingml/2006/main">
            <a:pPr>
              <a:buFont typeface="Wingdings"/>
              <a:buChar char="Ø"/>
            </a:pPr>
            <a:r>
              <a:rPr sz="3200" i="1" lang="en-US"/>
              <a:t>Understanding Systems of Privilege and Bias</a:t>
            </a:r>
            <a:endParaRPr sz="3200" lang="en-US"/>
          </a:p>
          <a:p xmlns:a="http://schemas.openxmlformats.org/drawingml/2006/main">
            <a:pPr>
              <a:buFont typeface="Wingdings"/>
              <a:buChar char="Ø"/>
            </a:pPr>
            <a:r>
              <a:rPr sz="3200" i="1" lang="en-US"/>
              <a:t>Systems Are Not Neutral</a:t>
            </a:r>
            <a:endParaRPr sz="3200" lang="en-US"/>
          </a:p>
          <a:p xmlns:a="http://schemas.openxmlformats.org/drawingml/2006/main">
            <a:pPr marL="0" indent="0">
              <a:buNone/>
            </a:pPr>
            <a:r>
              <a:rPr sz="3200" b="1" lang="en-US"/>
              <a:t>Hegemony and Structural Inequality </a:t>
            </a:r>
          </a:p>
          <a:p xmlns:a="http://schemas.openxmlformats.org/drawingml/2006/main">
            <a:pPr marL="0" indent="0">
              <a:buNone/>
            </a:pPr>
            <a:r>
              <a:rPr sz="3200" b="1" lang="en-US"/>
              <a:t>Intersectionality and Structures of Power</a:t>
            </a:r>
            <a:r>
              <a:rPr sz="2900" lang="en-US"/>
              <a:t> </a:t>
            </a:r>
          </a:p>
        </p:txBody>
      </p:sp>
    </p:spTree>
    <p:extLst>
      <p:ext uri="{BB962C8B-B14F-4D97-AF65-F5344CB8AC3E}">
        <p14:creationId xmlns:p14="http://schemas.microsoft.com/office/powerpoint/2010/main" val="3620148714"/>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Ten: Hegemony and           Structures of Power</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8"/>
            <a:ext cx="9010650" cy="4593561"/>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Define hegemony and explain the ways hegemonic discourses normalize certain ways of thinking and being in a society.</a:t>
            </a:r>
          </a:p>
          <a:p xmlns:a="http://schemas.openxmlformats.org/drawingml/2006/main">
            <a:pPr lvl="0">
              <a:buFont typeface="Wingdings"/>
              <a:buChar char="Ø"/>
            </a:pPr>
            <a:r>
              <a:t>Explain institutional privilege and bias and give examples of that privilege and/or bias.</a:t>
            </a:r>
          </a:p>
          <a:p xmlns:a="http://schemas.openxmlformats.org/drawingml/2006/main">
            <a:pPr lvl="0">
              <a:buFont typeface="Wingdings"/>
              <a:buChar char="Ø"/>
            </a:pPr>
            <a:r>
              <a:t>Describe systems that afford privilege and benefit to some, while denying it to others.</a:t>
            </a:r>
          </a:p>
          <a:p xmlns:a="http://schemas.openxmlformats.org/drawingml/2006/main">
            <a:pPr lvl="0">
              <a:buFont typeface="Wingdings"/>
              <a:buChar char="Ø"/>
            </a:pPr>
            <a:r>
              <a:t>Critique the hegemonic discourses, institutional biases, and systems of privilege that perpetuate inequalities and name the ideologies that promote these structural inequities.</a:t>
            </a:r>
            <a:r>
              <a:rPr sz="1800" lang="en-US"/>
              <a:t> </a:t>
            </a:r>
          </a:p>
        </p:txBody>
      </p:sp>
    </p:spTree>
    <p:extLst>
      <p:ext uri="{BB962C8B-B14F-4D97-AF65-F5344CB8AC3E}">
        <p14:creationId xmlns:p14="http://schemas.microsoft.com/office/powerpoint/2010/main" val="384708621"/>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Ten: Hegemony and           Structures of Power</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317212"/>
          </a:xfrm>
        </p:spPr>
        <p:txBody>
          <a:bodyPr xmlns:a="http://schemas.openxmlformats.org/drawingml/2006/main">
            <a:noAutofit/>
          </a:bodyPr>
          <a:lstStyle xmlns:a="http://schemas.openxmlformats.org/drawingml/2006/main"/>
          <a:p xmlns:a="http://schemas.openxmlformats.org/drawingml/2006/main">
            <a:pPr marL="0" indent="0">
              <a:buNone/>
            </a:pPr>
            <a:r>
              <a:rPr sz="2400" b="1" lang="en-US"/>
              <a:t>Communication Checklist for Acknowledging Privilege</a:t>
            </a:r>
            <a:endParaRPr sz="2400" lang="en-US"/>
          </a:p>
          <a:p xmlns:a="http://schemas.openxmlformats.org/drawingml/2006/main">
            <a:pPr>
              <a:buFont typeface="Wingdings"/>
              <a:buChar char="ü"/>
            </a:pPr>
            <a:r>
              <a:t>Acknowledge the harmful and oppressive legacies of our past.</a:t>
            </a:r>
          </a:p>
          <a:p xmlns:a="http://schemas.openxmlformats.org/drawingml/2006/main">
            <a:pPr lvl="0">
              <a:buFont typeface="Wingdings"/>
              <a:buChar char="ü"/>
            </a:pPr>
            <a:r>
              <a:t>Acknowledge how these legacies persist in our “national policies, institutional practices and cultural representations.”</a:t>
            </a:r>
          </a:p>
          <a:p xmlns:a="http://schemas.openxmlformats.org/drawingml/2006/main">
            <a:pPr lvl="0">
              <a:buFont typeface="Wingdings"/>
              <a:buChar char="ü"/>
            </a:pPr>
            <a:r>
              <a:t>Acknowledge how these legacies of oppression are transmitted, amplified, or mitigated through our private, public, and community institutions.</a:t>
            </a:r>
          </a:p>
          <a:p xmlns:a="http://schemas.openxmlformats.org/drawingml/2006/main">
            <a:pPr>
              <a:buFont typeface="Wingdings"/>
              <a:buChar char="ü"/>
            </a:pPr>
            <a:r>
              <a:t>Acknowledge the ways individuals internalize and respond to these oppressive structures.</a:t>
            </a:r>
            <a:endParaRPr sz="1800" lang="en-US"/>
          </a:p>
        </p:txBody>
      </p:sp>
      <p:sp>
        <p:nvSpPr>
          <p:cNvPr id="4" name="Rectangle 3">
            <a:extLst xmlns:a="http://schemas.openxmlformats.org/drawingml/2006/main">
              <a:ext uri="{FF2B5EF4-FFF2-40B4-BE49-F238E27FC236}">
                <a16:creationId xmlns:a16="http://schemas.microsoft.com/office/drawing/2014/main" id="{E57378DC-E4B9-3946-884C-B8EAD6C146F6}"/>
              </a:ext>
            </a:extLst>
          </p:cNvPr>
          <p:cNvSpPr>
            <a:spLocks xmlns:a="http://schemas.openxmlformats.org/drawingml/2006/main" noGrp="1"/>
          </p:cNvSpPr>
          <p:nvPr/>
        </p:nvSpPr>
        <p:spPr>
          <a:xfrm xmlns:a="http://schemas.openxmlformats.org/drawingml/2006/main">
            <a:off x="1676400" y="5483890"/>
            <a:ext cx="9772650" cy="600164"/>
          </a:xfrm>
          <a:prstGeom xmlns:a="http://schemas.openxmlformats.org/drawingml/2006/main" prst="rect">
            <a:avLst/>
          </a:prstGeom>
        </p:spPr>
        <p:txBody>
          <a:bodyPr xmlns:a="http://schemas.openxmlformats.org/drawingml/2006/main" wrap="square">
            <a:spAutoFit/>
          </a:bodyPr>
          <a:lstStyle xmlns:a="http://schemas.openxmlformats.org/drawingml/2006/main"/>
          <a:p xmlns:a="http://schemas.openxmlformats.org/drawingml/2006/main">
            <a:r>
              <a:rPr sz="1100" lang="en-US">
                <a:latin typeface="Times New Roman"/>
                <a:ea typeface="Times New Roman"/>
                <a:cs typeface="Times New Roman"/>
              </a:rPr>
              <a:t>SOURCE: Keith Lawrence, Stacey Sutton, Anne </a:t>
            </a:r>
            <a:r>
              <a:rPr sz="1100" lang="en-US">
                <a:latin typeface="Times New Roman"/>
                <a:ea typeface="Times New Roman"/>
                <a:cs typeface="Times New Roman"/>
              </a:rPr>
              <a:t>Kubish</a:t>
            </a:r>
            <a:r>
              <a:rPr sz="1100" lang="en-US">
                <a:latin typeface="Times New Roman"/>
                <a:ea typeface="Times New Roman"/>
                <a:cs typeface="Times New Roman"/>
              </a:rPr>
              <a:t>, Gretchen Susi, and Karen Fulbright-Anderson, “Structural Racism and Community Building,” Aspen Institute Roundtable on Community Change, 2004,” Washington, D.C.: The Aspen Institute, 2004, 3, https://</a:t>
            </a:r>
            <a:r>
              <a:rPr sz="1100" lang="en-US">
                <a:latin typeface="Times New Roman"/>
                <a:ea typeface="Times New Roman"/>
                <a:cs typeface="Times New Roman"/>
              </a:rPr>
              <a:t>assets.aspeninstitute.org</a:t>
            </a:r>
            <a:r>
              <a:rPr sz="1100" lang="en-US">
                <a:latin typeface="Times New Roman"/>
                <a:ea typeface="Times New Roman"/>
                <a:cs typeface="Times New Roman"/>
              </a:rPr>
              <a:t>/content/uploads/files/content/docs/</a:t>
            </a:r>
            <a:r>
              <a:rPr sz="1100" lang="en-US">
                <a:latin typeface="Times New Roman"/>
                <a:ea typeface="Times New Roman"/>
                <a:cs typeface="Times New Roman"/>
              </a:rPr>
              <a:t>rcc</a:t>
            </a:r>
            <a:r>
              <a:rPr sz="1100" lang="en-US">
                <a:latin typeface="Times New Roman"/>
                <a:ea typeface="Times New Roman"/>
                <a:cs typeface="Times New Roman"/>
              </a:rPr>
              <a:t>/aspen_structural_racism2.pdf</a:t>
            </a:r>
            <a:r>
              <a:rPr sz="1100" lang="en-US"/>
              <a:t> </a:t>
            </a:r>
          </a:p>
        </p:txBody>
      </p:sp>
    </p:spTree>
    <p:extLst>
      <p:ext uri="{BB962C8B-B14F-4D97-AF65-F5344CB8AC3E}">
        <p14:creationId xmlns:p14="http://schemas.microsoft.com/office/powerpoint/2010/main" val="285141013"/>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3810000"/>
          </a:xfrm>
        </p:spPr>
        <p:txBody>
          <a:bodyPr xmlns:a="http://schemas.openxmlformats.org/drawingml/2006/main">
            <a:normAutofit/>
          </a:bodyPr>
          <a:lstStyle xmlns:a="http://schemas.openxmlformats.org/drawingml/2006/main"/>
          <a:p xmlns:a="http://schemas.openxmlformats.org/drawingml/2006/main">
            <a:pPr marL="0" indent="0">
              <a:buNone/>
            </a:pPr>
            <a:r>
              <a:rPr sz="2200" b="1" lang="en-US"/>
              <a:t>10.1 Guide to Communication: The Language of Hegemony</a:t>
            </a:r>
            <a:r>
              <a:rPr sz="2200" lang="en-US"/>
              <a:t>  </a:t>
            </a:r>
            <a:r>
              <a:rPr sz="2200" b="1" lang="en-US"/>
              <a:t>(Part 1)</a:t>
            </a:r>
          </a:p>
          <a:p xmlns:a="http://schemas.openxmlformats.org/drawingml/2006/main">
            <a:pPr marL="0" indent="0">
              <a:buNone/>
            </a:pPr>
            <a:r>
              <a:rPr i="1" lang="en-US"/>
              <a:t>To help you explore the complex, but very real institutions, systems, and structures hegemonic discourses put into motion, and increase your ability to communicate effectively when faced with hegemonic notions of “right” and “wrong,” consider the following questions: </a:t>
            </a:r>
          </a:p>
          <a:p xmlns:a="http://schemas.openxmlformats.org/drawingml/2006/main">
            <a:pPr marL="0" indent="0">
              <a:buNone/>
            </a:pPr>
            <a:endParaRPr sz="900" lang="en-US"/>
          </a:p>
          <a:p xmlns:a="http://schemas.openxmlformats.org/drawingml/2006/main">
            <a:pPr marL="457200" indent="-457200">
              <a:buFont typeface="+mj-lt"/>
              <a:buAutoNum type="arabicPeriod"/>
            </a:pPr>
            <a:r>
              <a:t>What is being presented as “normal” or “common sense”?</a:t>
            </a:r>
          </a:p>
          <a:p xmlns:a="http://schemas.openxmlformats.org/drawingml/2006/main">
            <a:pPr marL="457200" indent="-457200">
              <a:buFont typeface="+mj-lt"/>
              <a:buAutoNum type="arabicPeriod"/>
            </a:pPr>
            <a:r>
              <a:t>Who is telling me that this is “normal”—what are their identities and how full is their invisible knapsack?</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Ten: Hegemony and           Structures of Power</a:t>
            </a:r>
            <a:br/>
            <a:r>
              <a:t> </a:t>
            </a:r>
          </a:p>
        </p:txBody>
      </p:sp>
    </p:spTree>
    <p:extLst>
      <p:ext uri="{BB962C8B-B14F-4D97-AF65-F5344CB8AC3E}">
        <p14:creationId xmlns:p14="http://schemas.microsoft.com/office/powerpoint/2010/main" val="290591593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3810000"/>
          </a:xfrm>
        </p:spPr>
        <p:txBody>
          <a:bodyPr xmlns:a="http://schemas.openxmlformats.org/drawingml/2006/main">
            <a:normAutofit lnSpcReduction="10000"/>
          </a:bodyPr>
          <a:lstStyle xmlns:a="http://schemas.openxmlformats.org/drawingml/2006/main"/>
          <a:p xmlns:a="http://schemas.openxmlformats.org/drawingml/2006/main">
            <a:pPr marL="0" indent="0">
              <a:buNone/>
            </a:pPr>
            <a:r>
              <a:rPr sz="2200" b="1" lang="en-US"/>
              <a:t>10.1 Guide to Communication: The Language of Hegemony</a:t>
            </a:r>
            <a:r>
              <a:rPr sz="2200" lang="en-US"/>
              <a:t>  </a:t>
            </a:r>
            <a:r>
              <a:rPr sz="2200" b="1" lang="en-US"/>
              <a:t>(Part 2)</a:t>
            </a:r>
          </a:p>
          <a:p xmlns:a="http://schemas.openxmlformats.org/drawingml/2006/main">
            <a:pPr marL="457200" indent="-457200">
              <a:buFont typeface="+mj-lt"/>
              <a:buAutoNum type="arabicPeriod" startAt="3"/>
            </a:pPr>
            <a:r>
              <a:t>Can I begin to identify the institutional, systemic, and structural privileges that are operating in this situation? </a:t>
            </a:r>
          </a:p>
          <a:p xmlns:a="http://schemas.openxmlformats.org/drawingml/2006/main">
            <a:pPr marL="457200" indent="-457200">
              <a:buFont typeface="+mj-lt"/>
              <a:buAutoNum type="arabicPeriod" startAt="3"/>
            </a:pPr>
            <a:r>
              <a:t>What type of consent is being manufactured—what am I being encouraged to or discouraged from thinking or believing?</a:t>
            </a:r>
          </a:p>
          <a:p xmlns:a="http://schemas.openxmlformats.org/drawingml/2006/main">
            <a:pPr marL="457200" indent="-457200">
              <a:buFont typeface="+mj-lt"/>
              <a:buAutoNum type="arabicPeriod" startAt="3"/>
            </a:pPr>
            <a:r>
              <a:t>Using the ideas presented by the Aspen Institute, create a “Deep Fog” of privilege checklist that can help you become more aware of structural inequities. Your checklist should name the ways people can get themselves out of this “deep fog.” Now apply this checklist to one of the following structures of power covered in this book: racism, classism, ableism, sexism, homophobia, trans phobia, Islamophobia, xenophobia, or the like. What steps would you need to take to get out of these “deep fogs” of unawareness?</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Ten: Hegemony and           Structures of Power</a:t>
            </a:r>
            <a:br/>
            <a:r>
              <a:t> </a:t>
            </a:r>
          </a:p>
        </p:txBody>
      </p:sp>
    </p:spTree>
    <p:extLst>
      <p:ext uri="{BB962C8B-B14F-4D97-AF65-F5344CB8AC3E}">
        <p14:creationId xmlns:p14="http://schemas.microsoft.com/office/powerpoint/2010/main" val="1843999906"/>
      </p:ext>
    </p:extLst>
  </p:cSld>
</p:sld>
</file>

<file path=ppt/slides/slide7.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110882"/>
            <a:ext cx="3053039" cy="1060817"/>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200" lang="en-US"/>
              <a:t>Chapter Ten:</a:t>
            </a:r>
            <a:br/>
            <a:r>
              <a:rPr sz="2200" lang="en-US"/>
              <a:t>The Language </a:t>
            </a:r>
            <a:br/>
            <a:r>
              <a:rPr sz="2200" lang="en-US"/>
              <a:t>of Hegemony </a:t>
            </a:r>
          </a:p>
        </p:txBody>
      </p:sp>
      <p:pic>
        <p:nvPicPr>
          <p:cNvPr id="72" name="Video still - slide 7" descr="Video still accompanying slide 7: Finn Lutzow-Holm Myrstad, “How Tech Companies Deceive you into Giving Data and Privacy,” filmed September 2018 in New York, New York, TEDsalon video"/>
          <p:cNvPicPr>
            <a:picLocks xmlns:a="http://schemas.openxmlformats.org/drawingml/2006/main" noChangeAspect="1"/>
          </p:cNvPicPr>
          <p:nvPr/>
        </p:nvPicPr>
        <p:blipFill>
          <a:blip xmlns:r="http://schemas.openxmlformats.org/officeDocument/2006/relationships" xmlns:a="http://schemas.openxmlformats.org/drawingml/2006/main" r:embed="R693e92adfa9640d0"/>
          <a:stretch xmlns:a="http://schemas.openxmlformats.org/drawingml/2006/main">
            <a:fillRect l="0" t="0" r="0" b="0"/>
          </a:stretch>
        </p:blipFill>
        <p:spPr>
          <a:xfrm xmlns:a="http://schemas.openxmlformats.org/drawingml/2006/main" flipH="0" flipV="0">
            <a:off x="634275" y="1721156"/>
            <a:ext cx="6900380" cy="3415688"/>
          </a:xfrm>
          <a:prstGeom xmlns:a="http://schemas.openxmlformats.org/drawingml/2006/main" prst="rect">
            <a:avLst/>
          </a:prstGeom>
        </p:spPr>
      </p:pic>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09850"/>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Font typeface="Franklin Gothic Book"/>
              <a:buNone/>
            </a:pPr>
            <a:r>
              <a:rPr sz="1600" b="1" lang="en-US"/>
              <a:t>Finn </a:t>
            </a:r>
            <a:r>
              <a:rPr sz="1600" b="1" lang="en-US"/>
              <a:t>Lutzow</a:t>
            </a:r>
            <a:r>
              <a:rPr sz="1600" b="1" lang="en-US"/>
              <a:t>-Holm </a:t>
            </a:r>
            <a:r>
              <a:rPr sz="1600" b="1" lang="en-US"/>
              <a:t>Myrstad</a:t>
            </a:r>
            <a:r>
              <a:rPr sz="1600" b="1" lang="en-US"/>
              <a:t>, “How Tech Companies Deceive you into Giving Data and Privacy,” filmed September 2018 in New York, New York, </a:t>
            </a:r>
            <a:r>
              <a:rPr sz="1600" b="1" lang="en-US"/>
              <a:t>TEDsalon</a:t>
            </a:r>
            <a:r>
              <a:rPr sz="1600" b="1" lang="en-US"/>
              <a:t> video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extLst>
      <p:ext uri="{BB962C8B-B14F-4D97-AF65-F5344CB8AC3E}">
        <p14:creationId xmlns:p14="http://schemas.microsoft.com/office/powerpoint/2010/main" val="89691630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8.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110882"/>
            <a:ext cx="3053039" cy="1060817"/>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200" lang="en-US"/>
              <a:t>Chapter Ten:</a:t>
            </a:r>
            <a:br/>
            <a:r>
              <a:rPr sz="2200" lang="en-US"/>
              <a:t>The Language </a:t>
            </a:r>
            <a:br/>
            <a:r>
              <a:rPr sz="2200" lang="en-US"/>
              <a:t>of Hegemony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09850"/>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Kelly </a:t>
            </a:r>
            <a:r>
              <a:rPr sz="1800" b="1" lang="en-US"/>
              <a:t>Richmand</a:t>
            </a:r>
            <a:r>
              <a:rPr sz="1800" b="1" lang="en-US"/>
              <a:t>-Pope, “How Whistle-Blowers Shape History,” filmed April 2017 in Chicago, Illinois, </a:t>
            </a:r>
            <a:r>
              <a:rPr sz="1800" b="1" lang="en-US"/>
              <a:t>TEDXDePaulUniversity</a:t>
            </a:r>
            <a:r>
              <a:rPr sz="1800" b="1" lang="en-US"/>
              <a:t> video</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8" descr="Video still accompanying slide 8: Kelly Richmand-Pope, “How Whistle-Blowers Shape History,” filmed April 2017 in Chicago, Illinois, TEDXDePaulUniversity video"/>
          <p:cNvPicPr>
            <a:picLocks xmlns:a="http://schemas.openxmlformats.org/drawingml/2006/main" noChangeAspect="1"/>
          </p:cNvPicPr>
          <p:nvPr/>
        </p:nvPicPr>
        <p:blipFill>
          <a:blip xmlns:r="http://schemas.openxmlformats.org/officeDocument/2006/relationships" xmlns:a="http://schemas.openxmlformats.org/drawingml/2006/main" r:embed="Rac9cf23eea70485f"/>
          <a:stretch xmlns:a="http://schemas.openxmlformats.org/drawingml/2006/main">
            <a:fillRect l="0" t="0" r="0" b="0"/>
          </a:stretch>
        </p:blipFill>
        <p:spPr>
          <a:xfrm xmlns:a="http://schemas.openxmlformats.org/drawingml/2006/main" flipH="0" flipV="0">
            <a:off x="439477" y="1359653"/>
            <a:ext cx="7114023" cy="4138693"/>
          </a:xfrm>
          <a:prstGeom xmlns:a="http://schemas.openxmlformats.org/drawingml/2006/main" prst="rect">
            <a:avLst/>
          </a:prstGeom>
        </p:spPr>
      </p:pic>
    </p:spTree>
    <p:extLst>
      <p:ext uri="{BB962C8B-B14F-4D97-AF65-F5344CB8AC3E}">
        <p14:creationId xmlns:p14="http://schemas.microsoft.com/office/powerpoint/2010/main" val="958225398"/>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9.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110882"/>
            <a:ext cx="3053039" cy="1060817"/>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200" lang="en-US"/>
              <a:t>Chapter Ten:</a:t>
            </a:r>
            <a:br/>
            <a:r>
              <a:rPr sz="2200" lang="en-US"/>
              <a:t>The Language </a:t>
            </a:r>
            <a:br/>
            <a:r>
              <a:rPr sz="2200" lang="en-US"/>
              <a:t>of Hegemony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09850"/>
            <a:ext cx="3053039" cy="2029061"/>
          </a:xfrm>
        </p:spPr>
        <p:txBody>
          <a:bodyPr xmlns:a="http://schemas.openxmlformats.org/drawingml/2006/main" vert="horz" lIns="91440" tIns="45720" rIns="91440" bIns="45720">
            <a:normAutofit fontScale="92500"/>
          </a:bodyPr>
          <a:lstStyle xmlns:a="http://schemas.openxmlformats.org/drawingml/2006/main"/>
          <a:p xmlns:a="http://schemas.openxmlformats.org/drawingml/2006/main">
            <a:pPr>
              <a:buNone/>
            </a:pPr>
            <a:r>
              <a:rPr sz="1900" b="1" lang="en-US"/>
              <a:t>Joy </a:t>
            </a:r>
            <a:r>
              <a:rPr sz="1900" b="1" lang="en-US"/>
              <a:t>Buolamwini</a:t>
            </a:r>
            <a:r>
              <a:rPr sz="1900" b="1" lang="en-US"/>
              <a:t>, “How I’m Fighting Bias in Algorithms,” filmed November 2016 in Brookline, Massachusetts, </a:t>
            </a:r>
            <a:r>
              <a:rPr sz="1900" b="1" lang="en-US"/>
              <a:t>TEDxBeaconStreet</a:t>
            </a:r>
            <a:r>
              <a:rPr sz="1900" b="1" lang="en-US"/>
              <a:t> video</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9" descr="Video still accompanying slide 9: Joy Buolamwini, “How I’m Fighting Bias in Algorithms,” filmed November 2016 in Brookline, Massachusetts, TEDxBeaconStreet video"/>
          <p:cNvPicPr>
            <a:picLocks xmlns:a="http://schemas.openxmlformats.org/drawingml/2006/main" noChangeAspect="1"/>
          </p:cNvPicPr>
          <p:nvPr/>
        </p:nvPicPr>
        <p:blipFill>
          <a:blip xmlns:r="http://schemas.openxmlformats.org/officeDocument/2006/relationships" xmlns:a="http://schemas.openxmlformats.org/drawingml/2006/main" r:embed="R0f35514d581b4cee"/>
          <a:stretch xmlns:a="http://schemas.openxmlformats.org/drawingml/2006/main">
            <a:fillRect l="0" t="0" r="0" b="0"/>
          </a:stretch>
        </p:blipFill>
        <p:spPr>
          <a:xfrm xmlns:a="http://schemas.openxmlformats.org/drawingml/2006/main" flipH="0" flipV="0">
            <a:off x="478095" y="1343025"/>
            <a:ext cx="7124091" cy="4171950"/>
          </a:xfrm>
          <a:prstGeom xmlns:a="http://schemas.openxmlformats.org/drawingml/2006/main" prst="rect">
            <a:avLst/>
          </a:prstGeom>
        </p:spPr>
      </p:pic>
    </p:spTree>
    <p:extLst>
      <p:ext uri="{BB962C8B-B14F-4D97-AF65-F5344CB8AC3E}">
        <p14:creationId xmlns:p14="http://schemas.microsoft.com/office/powerpoint/2010/main" val="304100824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Eleven: Discourses of Colonialism and Colonization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752600"/>
            <a:ext cx="7277101" cy="4667250"/>
          </a:xfrm>
        </p:spPr>
        <p:txBody>
          <a:bodyPr xmlns:a="http://schemas.openxmlformats.org/drawingml/2006/main">
            <a:normAutofit/>
          </a:bodyPr>
          <a:lstStyle xmlns:a="http://schemas.openxmlformats.org/drawingml/2006/main"/>
          <a:p xmlns:a="http://schemas.openxmlformats.org/drawingml/2006/main">
            <a:pPr marL="0" indent="0">
              <a:buNone/>
            </a:pPr>
            <a:r>
              <a:rPr sz="2600" b="1" lang="en-US"/>
              <a:t>Chapter Outline </a:t>
            </a:r>
            <a:endParaRPr sz="2600" lang="en-US"/>
          </a:p>
          <a:p xmlns:a="http://schemas.openxmlformats.org/drawingml/2006/main">
            <a:pPr>
              <a:spcBef>
                <a:spcPts val="400"/>
              </a:spcBef>
              <a:spcAft>
                <a:spcPts val="0"/>
              </a:spcAft>
              <a:buFont typeface="Wingdings"/>
              <a:buChar char="Ø"/>
            </a:pPr>
            <a:r>
              <a:rPr sz="1900" i="1" lang="en-US"/>
              <a:t>In this chapter, you will find . . .</a:t>
            </a:r>
            <a:endParaRPr sz="1900" b="1" lang="en-US"/>
          </a:p>
          <a:p xmlns:a="http://schemas.openxmlformats.org/drawingml/2006/main">
            <a:pPr marL="0" indent="0">
              <a:buNone/>
            </a:pPr>
            <a:r>
              <a:rPr sz="1900" b="1" lang="en-US"/>
              <a:t>No One Is Purely One Thing</a:t>
            </a:r>
            <a:endParaRPr sz="1900" lang="en-US"/>
          </a:p>
          <a:p xmlns:a="http://schemas.openxmlformats.org/drawingml/2006/main">
            <a:pPr marL="0" indent="0">
              <a:buNone/>
            </a:pPr>
            <a:r>
              <a:rPr sz="1900" b="1" lang="en-US"/>
              <a:t>Defining Colonialism and Colonization</a:t>
            </a:r>
            <a:endParaRPr sz="1900" lang="en-US"/>
          </a:p>
          <a:p xmlns:a="http://schemas.openxmlformats.org/drawingml/2006/main">
            <a:pPr marL="0" indent="0">
              <a:buNone/>
            </a:pPr>
            <a:r>
              <a:rPr sz="1900" b="1" lang="en-US"/>
              <a:t>Examples of Discourses of Colonialism and Colonization</a:t>
            </a:r>
            <a:endParaRPr sz="1900" lang="en-US"/>
          </a:p>
          <a:p xmlns:a="http://schemas.openxmlformats.org/drawingml/2006/main">
            <a:pPr>
              <a:buFont typeface="Wingdings"/>
              <a:buChar char="Ø"/>
            </a:pPr>
            <a:r>
              <a:rPr sz="1900" i="1" lang="en-US"/>
              <a:t>Colonial Masculinity</a:t>
            </a:r>
            <a:endParaRPr sz="1900" lang="en-US"/>
          </a:p>
          <a:p xmlns:a="http://schemas.openxmlformats.org/drawingml/2006/main">
            <a:pPr>
              <a:buFont typeface="Wingdings"/>
              <a:buChar char="Ø"/>
            </a:pPr>
            <a:r>
              <a:rPr sz="1900" i="1" lang="en-US"/>
              <a:t>Colonizing Indigenous Gender Systems</a:t>
            </a:r>
            <a:endParaRPr sz="1900" lang="en-US"/>
          </a:p>
          <a:p xmlns:a="http://schemas.openxmlformats.org/drawingml/2006/main">
            <a:pPr>
              <a:buFont typeface="Wingdings"/>
              <a:buChar char="Ø"/>
            </a:pPr>
            <a:r>
              <a:rPr sz="1900" i="1" lang="en-US"/>
              <a:t>Colonizing the Burqa</a:t>
            </a:r>
            <a:endParaRPr sz="1900" lang="en-US"/>
          </a:p>
          <a:p xmlns:a="http://schemas.openxmlformats.org/drawingml/2006/main">
            <a:pPr>
              <a:buFont typeface="Wingdings"/>
              <a:buChar char="Ø"/>
            </a:pPr>
            <a:r>
              <a:rPr sz="1900" i="1" lang="en-US"/>
              <a:t>Colonizing Our Gaze</a:t>
            </a:r>
            <a:endParaRPr sz="1900" lang="en-US"/>
          </a:p>
          <a:p xmlns:a="http://schemas.openxmlformats.org/drawingml/2006/main">
            <a:pPr marL="0" indent="0">
              <a:buNone/>
            </a:pPr>
            <a:r>
              <a:rPr sz="1900" b="1" lang="en-US"/>
              <a:t>Internalized Colonization</a:t>
            </a:r>
            <a:endParaRPr sz="1900" lang="en-US"/>
          </a:p>
          <a:p xmlns:a="http://schemas.openxmlformats.org/drawingml/2006/main">
            <a:pPr marL="0" indent="0">
              <a:buNone/>
            </a:pPr>
            <a:r>
              <a:rPr sz="1900" b="1" lang="en-US"/>
              <a:t>Beyond Colonizing Discourses</a:t>
            </a:r>
            <a:r>
              <a:rPr sz="1900" lang="en-US"/>
              <a:t> </a:t>
            </a:r>
          </a:p>
        </p:txBody>
      </p:sp>
    </p:spTree>
    <p:extLst>
      <p:ext uri="{BB962C8B-B14F-4D97-AF65-F5344CB8AC3E}">
        <p14:creationId xmlns:p14="http://schemas.microsoft.com/office/powerpoint/2010/main" val="236255023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Eleven: Discourses of Colonialism and Colonization</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788188"/>
            <a:ext cx="9010650" cy="4593561"/>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Define colonialism and colonization and explain how colonialism and colonization place cultures and countries in hierarchical rankings. </a:t>
            </a:r>
          </a:p>
          <a:p xmlns:a="http://schemas.openxmlformats.org/drawingml/2006/main">
            <a:pPr lvl="0">
              <a:buFont typeface="Wingdings"/>
              <a:buChar char="Ø"/>
            </a:pPr>
            <a:r>
              <a:t>Explain the ideas behind colonial masculinity and the ways those ideas were challenged by indigenous ideas of masculinity. </a:t>
            </a:r>
          </a:p>
          <a:p xmlns:a="http://schemas.openxmlformats.org/drawingml/2006/main">
            <a:pPr lvl="0">
              <a:buFont typeface="Wingdings"/>
              <a:buChar char="Ø"/>
            </a:pPr>
            <a:r>
              <a:t>Articulate the ways the burqa became an item for colonization during the War on Terror. </a:t>
            </a:r>
          </a:p>
          <a:p xmlns:a="http://schemas.openxmlformats.org/drawingml/2006/main">
            <a:pPr lvl="0">
              <a:buFont typeface="Wingdings"/>
              <a:buChar char="Ø"/>
            </a:pPr>
            <a:r>
              <a:t>Define “the gaze” and identify the ways this gaze is present in much of our media and popular culture today. </a:t>
            </a:r>
          </a:p>
          <a:p xmlns:a="http://schemas.openxmlformats.org/drawingml/2006/main">
            <a:pPr>
              <a:buFont typeface="Wingdings"/>
              <a:buChar char="Ø"/>
            </a:pPr>
            <a:r>
              <a:t>Explain white fragility and identity fragility and describe the ways people can move beyond these feelings of fragility.</a:t>
            </a:r>
            <a:endParaRPr sz="1800" lang="en-US"/>
          </a:p>
        </p:txBody>
      </p:sp>
    </p:spTree>
    <p:extLst>
      <p:ext uri="{BB962C8B-B14F-4D97-AF65-F5344CB8AC3E}">
        <p14:creationId xmlns:p14="http://schemas.microsoft.com/office/powerpoint/2010/main" val="1275472941"/>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3810000"/>
          </a:xfrm>
        </p:spPr>
        <p:txBody>
          <a:bodyPr xmlns:a="http://schemas.openxmlformats.org/drawingml/2006/main">
            <a:normAutofit fontScale="92500" lnSpcReduction="10000"/>
          </a:bodyPr>
          <a:lstStyle xmlns:a="http://schemas.openxmlformats.org/drawingml/2006/main"/>
          <a:p xmlns:a="http://schemas.openxmlformats.org/drawingml/2006/main">
            <a:pPr marL="0" indent="0">
              <a:buNone/>
            </a:pPr>
            <a:r>
              <a:rPr sz="2400" b="1" lang="en-US"/>
              <a:t>11.1 Guide to Communication: Unpacking the Language of Colonization</a:t>
            </a:r>
          </a:p>
          <a:p xmlns:a="http://schemas.openxmlformats.org/drawingml/2006/main">
            <a:pPr marL="0" indent="0">
              <a:buNone/>
            </a:pPr>
            <a:r>
              <a:rPr i="1" lang="en-US"/>
              <a:t>To help you explore the complex concept of colonization and the ways it might be influencing your communication and your assumptions about individuals you see as different from you, consider the following questions: </a:t>
            </a:r>
            <a:endParaRPr sz="900" lang="en-US"/>
          </a:p>
          <a:p xmlns:a="http://schemas.openxmlformats.org/drawingml/2006/main">
            <a:pPr>
              <a:buFont typeface="Wingdings"/>
              <a:buChar char="Ø"/>
            </a:pPr>
            <a:r>
              <a:t>What universal or homogenous identity is being advanced or accepted as right and normal in this description or exchange?</a:t>
            </a:r>
          </a:p>
          <a:p xmlns:a="http://schemas.openxmlformats.org/drawingml/2006/main">
            <a:pPr>
              <a:buFont typeface="Wingdings"/>
              <a:buChar char="Ø"/>
            </a:pPr>
            <a:r>
              <a:t>Whose identities are being erased or destroyed in this decision or approach to a problem or idea? </a:t>
            </a:r>
          </a:p>
          <a:p xmlns:a="http://schemas.openxmlformats.org/drawingml/2006/main">
            <a:pPr>
              <a:buFont typeface="Wingdings"/>
              <a:buChar char="Ø"/>
            </a:pPr>
            <a:r>
              <a:t>What do I really know about this culture, group of people, or individual?</a:t>
            </a:r>
          </a:p>
          <a:p xmlns:a="http://schemas.openxmlformats.org/drawingml/2006/main">
            <a:pPr>
              <a:buFont typeface="Wingdings"/>
              <a:buChar char="Ø"/>
            </a:pPr>
            <a:r>
              <a:t>What am I being encouraged to ignore or mis-understand of the history of this individual, culture, or group of people?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Eleven: Discourses of Colonialism and Colonization</a:t>
            </a:r>
            <a:br/>
            <a:r>
              <a:t> </a:t>
            </a:r>
          </a:p>
        </p:txBody>
      </p:sp>
    </p:spTree>
    <p:extLst>
      <p:ext uri="{BB962C8B-B14F-4D97-AF65-F5344CB8AC3E}">
        <p14:creationId xmlns:p14="http://schemas.microsoft.com/office/powerpoint/2010/main" val="1291084700"/>
      </p:ext>
    </p:extLst>
  </p:cSld>
</p:sld>
</file>

<file path=ppt/slides/slide1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34253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Eleven:</a:t>
            </a:r>
            <a:br/>
            <a:r>
              <a:rPr sz="2200" lang="en-US"/>
              <a:t>Discourses of   Colonialism and Colonization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696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Elif</a:t>
            </a:r>
            <a:r>
              <a:rPr sz="1800" b="1" lang="en-US"/>
              <a:t> </a:t>
            </a:r>
            <a:r>
              <a:rPr sz="1800" b="1" lang="en-US"/>
              <a:t>Shafak</a:t>
            </a:r>
            <a:r>
              <a:rPr sz="1800" b="1" lang="en-US"/>
              <a:t>, “The Revolutionary Power of Diverse Thought,” filmed September 2017 in New York, New York, </a:t>
            </a:r>
            <a:r>
              <a:rPr sz="1800" b="1" lang="en-US"/>
              <a:t>TEDGlobal</a:t>
            </a:r>
            <a:r>
              <a:rPr sz="1800" b="1" lang="en-US"/>
              <a:t>&gt;NYC video</a:t>
            </a:r>
            <a:r>
              <a:rPr sz="1600" lang="en-US"/>
              <a:t> </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13" descr="Video still accompanying slide 13: Elif Shafak, “The Revolutionary Power of Diverse Thought,” filmed September 2017 in New York, New York, TEDGlobal&gt;NYC video"/>
          <p:cNvPicPr>
            <a:picLocks xmlns:a="http://schemas.openxmlformats.org/drawingml/2006/main" noChangeAspect="1"/>
          </p:cNvPicPr>
          <p:nvPr/>
        </p:nvPicPr>
        <p:blipFill>
          <a:blip xmlns:r="http://schemas.openxmlformats.org/officeDocument/2006/relationships" xmlns:a="http://schemas.openxmlformats.org/drawingml/2006/main" r:embed="Rb7eb5d1674c44121"/>
          <a:stretch xmlns:a="http://schemas.openxmlformats.org/drawingml/2006/main">
            <a:fillRect l="0" t="0" r="0" b="0"/>
          </a:stretch>
        </p:blipFill>
        <p:spPr>
          <a:xfrm xmlns:a="http://schemas.openxmlformats.org/drawingml/2006/main" flipH="0" flipV="0">
            <a:off x="277935" y="1274150"/>
            <a:ext cx="7461504" cy="4085070"/>
          </a:xfrm>
          <a:prstGeom xmlns:a="http://schemas.openxmlformats.org/drawingml/2006/main" prst="rect">
            <a:avLst/>
          </a:prstGeom>
        </p:spPr>
      </p:pic>
    </p:spTree>
    <p:extLst>
      <p:ext uri="{BB962C8B-B14F-4D97-AF65-F5344CB8AC3E}">
        <p14:creationId xmlns:p14="http://schemas.microsoft.com/office/powerpoint/2010/main" val="1675114711"/>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4.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34253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Eleven:</a:t>
            </a:r>
            <a:br/>
            <a:r>
              <a:rPr sz="2200" lang="en-US"/>
              <a:t>Discourses of   Colonialism and Colonization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696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Jamila </a:t>
            </a:r>
            <a:r>
              <a:rPr sz="1800" b="1" lang="en-US"/>
              <a:t>Lyiscott</a:t>
            </a:r>
            <a:r>
              <a:rPr sz="1800" b="1" lang="en-US"/>
              <a:t>, “3Ways to Speak English,” filmed February 2014 in New York, New York, </a:t>
            </a:r>
            <a:r>
              <a:rPr sz="1800" b="1" lang="en-US"/>
              <a:t>TEDSalon</a:t>
            </a:r>
            <a:r>
              <a:rPr sz="1800" b="1" lang="en-US"/>
              <a:t> NY2014 video</a:t>
            </a:r>
            <a:r>
              <a:rPr sz="1800" lang="en-US"/>
              <a:t> </a:t>
            </a:r>
            <a:r>
              <a:rPr sz="1600" lang="en-US"/>
              <a:t> </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14" descr="Video still accompanying slide 14: Jamila Lyiscott, “3Ways to Speak English,” filmed February 2014 in New York, New York, TEDSalon NY2014 video"/>
          <p:cNvPicPr>
            <a:picLocks xmlns:a="http://schemas.openxmlformats.org/drawingml/2006/main" noChangeAspect="1"/>
          </p:cNvPicPr>
          <p:nvPr/>
        </p:nvPicPr>
        <p:blipFill>
          <a:blip xmlns:r="http://schemas.openxmlformats.org/officeDocument/2006/relationships" xmlns:a="http://schemas.openxmlformats.org/drawingml/2006/main" r:embed="R60d9ad2c56cb468d"/>
          <a:stretch xmlns:a="http://schemas.openxmlformats.org/drawingml/2006/main">
            <a:fillRect l="0" t="0" r="0" b="0"/>
          </a:stretch>
        </p:blipFill>
        <p:spPr>
          <a:xfrm xmlns:a="http://schemas.openxmlformats.org/drawingml/2006/main" flipH="0" flipV="0">
            <a:off x="478095" y="1342530"/>
            <a:ext cx="7161232" cy="4133054"/>
          </a:xfrm>
          <a:prstGeom xmlns:a="http://schemas.openxmlformats.org/drawingml/2006/main" prst="rect">
            <a:avLst/>
          </a:prstGeom>
        </p:spPr>
      </p:pic>
    </p:spTree>
    <p:extLst>
      <p:ext uri="{BB962C8B-B14F-4D97-AF65-F5344CB8AC3E}">
        <p14:creationId xmlns:p14="http://schemas.microsoft.com/office/powerpoint/2010/main" val="2854194867"/>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5.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34253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Eleven:</a:t>
            </a:r>
            <a:br/>
            <a:r>
              <a:rPr sz="2200" lang="en-US"/>
              <a:t>Discourses of   Colonialism and Colonization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696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“Jill Soloway on the Female Gaze—Master Class—TIFF 2016,” YouTube video, 57:48, “TIFF Talks,” September 11, 2016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15" descr="Video still accompanying slide 15: “Jill Soloway on the Female Gaze-Master Class-TIFF 2016,” YouTube video, 57:48, “TIFF Talks,” September 11, 2016"/>
          <p:cNvPicPr>
            <a:picLocks xmlns:a="http://schemas.openxmlformats.org/drawingml/2006/main" noChangeAspect="1"/>
          </p:cNvPicPr>
          <p:nvPr/>
        </p:nvPicPr>
        <p:blipFill>
          <a:blip xmlns:r="http://schemas.openxmlformats.org/officeDocument/2006/relationships" xmlns:a="http://schemas.openxmlformats.org/drawingml/2006/main" r:embed="Rc613ad67f5a640f3"/>
          <a:stretch xmlns:a="http://schemas.openxmlformats.org/drawingml/2006/main">
            <a:fillRect l="0" t="0" r="0" b="0"/>
          </a:stretch>
        </p:blipFill>
        <p:spPr>
          <a:xfrm xmlns:a="http://schemas.openxmlformats.org/drawingml/2006/main" flipH="0" flipV="0">
            <a:off x="423543" y="1342530"/>
            <a:ext cx="7315896" cy="3962777"/>
          </a:xfrm>
          <a:prstGeom xmlns:a="http://schemas.openxmlformats.org/drawingml/2006/main" prst="rect">
            <a:avLst/>
          </a:prstGeom>
        </p:spPr>
      </p:pic>
    </p:spTree>
    <p:extLst>
      <p:ext uri="{BB962C8B-B14F-4D97-AF65-F5344CB8AC3E}">
        <p14:creationId xmlns:p14="http://schemas.microsoft.com/office/powerpoint/2010/main" val="2275958188"/>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6.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34253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Eleven:</a:t>
            </a:r>
            <a:br/>
            <a:r>
              <a:rPr sz="2200" lang="en-US"/>
              <a:t>Discourses of   Colonialism and Colonization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696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Ana Marie Cox, “With Friends Like These: ‘White Fragility 101,’” August 24, 2018, </a:t>
            </a:r>
            <a:r>
              <a:rPr sz="1800" b="1" lang="en-US"/>
              <a:t>Stitcher</a:t>
            </a:r>
            <a:r>
              <a:rPr sz="1800" b="1" lang="en-US"/>
              <a:t>  video</a:t>
            </a:r>
            <a:r>
              <a:rPr sz="1800" lang="en-US"/>
              <a:t> </a:t>
            </a:r>
            <a:r>
              <a:rPr sz="18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16" descr="Video still accompanying slide 16: Ana Marie Cox, “With Friends Like These: ‘White Fragility 101,’” August 24, 2018, Stitcher video"/>
          <p:cNvPicPr>
            <a:picLocks xmlns:a="http://schemas.openxmlformats.org/drawingml/2006/main" noChangeAspect="1"/>
          </p:cNvPicPr>
          <p:nvPr/>
        </p:nvPicPr>
        <p:blipFill>
          <a:blip xmlns:r="http://schemas.openxmlformats.org/officeDocument/2006/relationships" xmlns:a="http://schemas.openxmlformats.org/drawingml/2006/main" r:embed="R0010dd0534de497b"/>
          <a:stretch xmlns:a="http://schemas.openxmlformats.org/drawingml/2006/main">
            <a:fillRect l="0" t="0" r="0" b="0"/>
          </a:stretch>
        </p:blipFill>
        <p:spPr>
          <a:xfrm xmlns:a="http://schemas.openxmlformats.org/drawingml/2006/main" flipH="0" flipV="0">
            <a:off x="478095" y="1271469"/>
            <a:ext cx="6904098" cy="4315061"/>
          </a:xfrm>
          <a:prstGeom xmlns:a="http://schemas.openxmlformats.org/drawingml/2006/main" prst="rect">
            <a:avLst/>
          </a:prstGeom>
        </p:spPr>
      </p:pic>
    </p:spTree>
    <p:extLst>
      <p:ext uri="{BB962C8B-B14F-4D97-AF65-F5344CB8AC3E}">
        <p14:creationId xmlns:p14="http://schemas.microsoft.com/office/powerpoint/2010/main" val="55161887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943100"/>
            <a:ext cx="7277101" cy="4667250"/>
          </a:xfrm>
        </p:spPr>
        <p:txBody>
          <a:bodyPr xmlns:a="http://schemas.openxmlformats.org/drawingml/2006/main">
            <a:normAutofit fontScale="92500" lnSpcReduction="10000"/>
          </a:bodyPr>
          <a:lstStyle xmlns:a="http://schemas.openxmlformats.org/drawingml/2006/main"/>
          <a:p xmlns:a="http://schemas.openxmlformats.org/drawingml/2006/main">
            <a:pPr marL="0" indent="0">
              <a:buNone/>
            </a:pPr>
            <a:r>
              <a:rPr sz="2600" b="1" lang="en-US"/>
              <a:t>Chapter Outline </a:t>
            </a:r>
            <a:endParaRPr sz="2600" lang="en-US"/>
          </a:p>
          <a:p xmlns:a="http://schemas.openxmlformats.org/drawingml/2006/main">
            <a:pPr>
              <a:spcBef>
                <a:spcPts val="400"/>
              </a:spcBef>
              <a:spcAft>
                <a:spcPts val="0"/>
              </a:spcAft>
              <a:buFont typeface="Wingdings"/>
              <a:buChar char="Ø"/>
            </a:pPr>
            <a:r>
              <a:rPr sz="1900" i="1" lang="en-US"/>
              <a:t>In this chapter, you will find . . .</a:t>
            </a:r>
            <a:endParaRPr sz="1900" b="1" lang="en-US"/>
          </a:p>
          <a:p xmlns:a="http://schemas.openxmlformats.org/drawingml/2006/main">
            <a:pPr marL="0" indent="0">
              <a:buNone/>
            </a:pPr>
            <a:r>
              <a:rPr b="1" lang="en-US"/>
              <a:t>The Revolutionary Power of Diverse Thought</a:t>
            </a:r>
            <a:endParaRPr lang="en-US"/>
          </a:p>
          <a:p xmlns:a="http://schemas.openxmlformats.org/drawingml/2006/main">
            <a:pPr marL="0" indent="0">
              <a:buNone/>
            </a:pPr>
            <a:r>
              <a:rPr b="1" lang="en-US"/>
              <a:t>Invitational Strategies for Intersectional Communication</a:t>
            </a:r>
            <a:endParaRPr lang="en-US"/>
          </a:p>
          <a:p xmlns:a="http://schemas.openxmlformats.org/drawingml/2006/main">
            <a:pPr>
              <a:buFont typeface="Wingdings"/>
              <a:buChar char="Ø"/>
            </a:pPr>
            <a:r>
              <a:rPr i="1" lang="en-US"/>
              <a:t>Listen to Difference</a:t>
            </a:r>
            <a:endParaRPr lang="en-US"/>
          </a:p>
          <a:p xmlns:a="http://schemas.openxmlformats.org/drawingml/2006/main">
            <a:pPr>
              <a:buFont typeface="Wingdings"/>
              <a:buChar char="Ø"/>
            </a:pPr>
            <a:r>
              <a:rPr i="1" lang="en-US"/>
              <a:t>Reject Hierarchies of Humanness</a:t>
            </a:r>
            <a:endParaRPr lang="en-US"/>
          </a:p>
          <a:p xmlns:a="http://schemas.openxmlformats.org/drawingml/2006/main">
            <a:pPr>
              <a:buFont typeface="Wingdings"/>
              <a:buChar char="Ø"/>
            </a:pPr>
            <a:r>
              <a:rPr i="1" lang="en-US"/>
              <a:t>Engage Discomfort  </a:t>
            </a:r>
            <a:endParaRPr lang="en-US"/>
          </a:p>
          <a:p xmlns:a="http://schemas.openxmlformats.org/drawingml/2006/main">
            <a:pPr>
              <a:buFont typeface="Wingdings"/>
              <a:buChar char="Ø"/>
            </a:pPr>
            <a:r>
              <a:rPr i="1" lang="en-US"/>
              <a:t>Correct Ourselves</a:t>
            </a:r>
            <a:endParaRPr lang="en-US"/>
          </a:p>
          <a:p xmlns:a="http://schemas.openxmlformats.org/drawingml/2006/main">
            <a:pPr marL="0" indent="0">
              <a:buNone/>
            </a:pPr>
            <a:r>
              <a:rPr b="1" lang="en-US"/>
              <a:t>Beyond Gender Binaries: Decolonizing our Bodies and Our Discourse</a:t>
            </a:r>
            <a:endParaRPr lang="en-US"/>
          </a:p>
          <a:p xmlns:a="http://schemas.openxmlformats.org/drawingml/2006/main">
            <a:pPr>
              <a:buFont typeface="Wingdings"/>
              <a:buChar char="Ø"/>
            </a:pPr>
            <a:r>
              <a:rPr i="1" lang="en-US"/>
              <a:t>Decolonizing Our Bodies</a:t>
            </a:r>
            <a:endParaRPr lang="en-US"/>
          </a:p>
          <a:p xmlns:a="http://schemas.openxmlformats.org/drawingml/2006/main">
            <a:pPr>
              <a:buFont typeface="Wingdings"/>
              <a:buChar char="Ø"/>
            </a:pPr>
            <a:r>
              <a:rPr i="1" lang="en-US"/>
              <a:t>Decolonizing Our Discourse</a:t>
            </a:r>
            <a:endParaRPr lang="en-US"/>
          </a:p>
          <a:p xmlns:a="http://schemas.openxmlformats.org/drawingml/2006/main">
            <a:pPr marL="0" indent="0">
              <a:buNone/>
            </a:pPr>
            <a:r>
              <a:rPr b="1" lang="en-US"/>
              <a:t>Power and Privilege as Constant Traveling Companions</a:t>
            </a:r>
            <a:r>
              <a:rPr sz="1800" lang="en-US"/>
              <a:t> </a:t>
            </a:r>
            <a:r>
              <a:rPr sz="1900" lang="en-US"/>
              <a:t> </a:t>
            </a:r>
          </a:p>
        </p:txBody>
      </p:sp>
    </p:spTree>
    <p:extLst>
      <p:ext uri="{BB962C8B-B14F-4D97-AF65-F5344CB8AC3E}">
        <p14:creationId xmlns:p14="http://schemas.microsoft.com/office/powerpoint/2010/main" val="467873363"/>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092989"/>
            <a:ext cx="9010650" cy="3907762"/>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Explain the four things communicators can do in order to communicate from an intersectional orientation.</a:t>
            </a:r>
          </a:p>
          <a:p xmlns:a="http://schemas.openxmlformats.org/drawingml/2006/main">
            <a:pPr lvl="0">
              <a:buFont typeface="Wingdings"/>
              <a:buChar char="Ø"/>
            </a:pPr>
            <a:r>
              <a:t>Define decolonization and explain how it disrupts binary thinking.</a:t>
            </a:r>
          </a:p>
          <a:p xmlns:a="http://schemas.openxmlformats.org/drawingml/2006/main">
            <a:pPr lvl="0">
              <a:buFont typeface="Wingdings"/>
              <a:buChar char="Ø"/>
            </a:pPr>
            <a:r>
              <a:t>Describe the political/relational model of the body and disability and explain how it promotes the principle of universal moral respect.  </a:t>
            </a:r>
          </a:p>
          <a:p xmlns:a="http://schemas.openxmlformats.org/drawingml/2006/main">
            <a:pPr>
              <a:buFont typeface="Wingdings"/>
              <a:buChar char="Ø"/>
            </a:pPr>
            <a:r>
              <a:t>Discuss branding and its relationship to the idea of rebellious bodies and identify examples of branding and rebellious bodies in our media.</a:t>
            </a:r>
            <a:endParaRPr sz="1800" lang="en-US"/>
          </a:p>
        </p:txBody>
      </p:sp>
    </p:spTree>
    <p:extLst>
      <p:ext uri="{BB962C8B-B14F-4D97-AF65-F5344CB8AC3E}">
        <p14:creationId xmlns:p14="http://schemas.microsoft.com/office/powerpoint/2010/main" val="2106648623"/>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531139"/>
            <a:ext cx="9010650" cy="2726661"/>
          </a:xfrm>
        </p:spPr>
        <p:txBody>
          <a:bodyPr xmlns:a="http://schemas.openxmlformats.org/drawingml/2006/main">
            <a:noAutofit/>
          </a:bodyPr>
          <a:lstStyle xmlns:a="http://schemas.openxmlformats.org/drawingml/2006/main"/>
          <a:p xmlns:a="http://schemas.openxmlformats.org/drawingml/2006/main">
            <a:pPr marL="0" indent="0">
              <a:buNone/>
            </a:pPr>
            <a:r>
              <a:rPr sz="2400" b="1" lang="en-US"/>
              <a:t>Invitational Strategies for Intersectional Communication</a:t>
            </a:r>
            <a:endParaRPr sz="2400" lang="en-US"/>
          </a:p>
          <a:p xmlns:a="http://schemas.openxmlformats.org/drawingml/2006/main">
            <a:pPr lvl="0">
              <a:buFont typeface="Wingdings"/>
              <a:buChar char="Ø"/>
            </a:pPr>
            <a:r>
              <a:t>Listen to Difference</a:t>
            </a:r>
          </a:p>
          <a:p xmlns:a="http://schemas.openxmlformats.org/drawingml/2006/main">
            <a:pPr lvl="0">
              <a:buFont typeface="Wingdings"/>
              <a:buChar char="Ø"/>
            </a:pPr>
            <a:r>
              <a:t>Engage Discomfort</a:t>
            </a:r>
          </a:p>
          <a:p xmlns:a="http://schemas.openxmlformats.org/drawingml/2006/main">
            <a:pPr lvl="0">
              <a:buFont typeface="Wingdings"/>
              <a:buChar char="Ø"/>
            </a:pPr>
            <a:r>
              <a:t>Reject Hierarchies of Humanness</a:t>
            </a:r>
          </a:p>
          <a:p xmlns:a="http://schemas.openxmlformats.org/drawingml/2006/main">
            <a:pPr>
              <a:buFont typeface="Wingdings"/>
              <a:buChar char="Ø"/>
            </a:pPr>
            <a:r>
              <a:t>Correct Ourselves</a:t>
            </a:r>
          </a:p>
        </p:txBody>
      </p:sp>
    </p:spTree>
    <p:extLst>
      <p:ext uri="{BB962C8B-B14F-4D97-AF65-F5344CB8AC3E}">
        <p14:creationId xmlns:p14="http://schemas.microsoft.com/office/powerpoint/2010/main" val="969525947"/>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531139"/>
            <a:ext cx="9010650" cy="3698211"/>
          </a:xfrm>
        </p:spPr>
        <p:txBody>
          <a:bodyPr xmlns:a="http://schemas.openxmlformats.org/drawingml/2006/main">
            <a:noAutofit/>
          </a:bodyPr>
          <a:lstStyle xmlns:a="http://schemas.openxmlformats.org/drawingml/2006/main"/>
          <a:p xmlns:a="http://schemas.openxmlformats.org/drawingml/2006/main">
            <a:pPr marL="0" indent="0">
              <a:buNone/>
            </a:pPr>
            <a:r>
              <a:rPr sz="2400" b="1" lang="en-US"/>
              <a:t>Decolonizing Our Bodies</a:t>
            </a:r>
            <a:endParaRPr sz="2400" lang="en-US"/>
          </a:p>
          <a:p xmlns:a="http://schemas.openxmlformats.org/drawingml/2006/main">
            <a:pPr lvl="0">
              <a:buFont typeface="Wingdings"/>
              <a:buChar char="Ø"/>
            </a:pPr>
            <a:r>
              <a:t>medical/individual model</a:t>
            </a:r>
          </a:p>
          <a:p xmlns:a="http://schemas.openxmlformats.org/drawingml/2006/main">
            <a:pPr>
              <a:buFont typeface="Wingdings"/>
              <a:buChar char="Ø"/>
            </a:pPr>
            <a:r>
              <a:t>political/relational model</a:t>
            </a:r>
          </a:p>
          <a:p xmlns:a="http://schemas.openxmlformats.org/drawingml/2006/main">
            <a:pPr>
              <a:buFont typeface="Wingdings"/>
              <a:buChar char="Ø"/>
            </a:pPr>
            <a:endParaRPr lang="en-US"/>
          </a:p>
          <a:p xmlns:a="http://schemas.openxmlformats.org/drawingml/2006/main">
            <a:pPr lvl="0">
              <a:buFont typeface="Wingdings"/>
              <a:buChar char="Ø"/>
            </a:pPr>
            <a:r>
              <a:t>Which bodies are described as good/bad? </a:t>
            </a:r>
          </a:p>
          <a:p xmlns:a="http://schemas.openxmlformats.org/drawingml/2006/main">
            <a:pPr lvl="0">
              <a:buFont typeface="Wingdings"/>
              <a:buChar char="Ø"/>
            </a:pPr>
            <a:r>
              <a:t>Which bodies are right/wrong, healthy/unhealthy, beautiful/ugly?</a:t>
            </a:r>
          </a:p>
          <a:p xmlns:a="http://schemas.openxmlformats.org/drawingml/2006/main">
            <a:pPr lvl="0">
              <a:buFont typeface="Wingdings"/>
              <a:buChar char="Ø"/>
            </a:pPr>
            <a:r>
              <a:t>Which bodies are acceptable/unacceptable, dangerous/safe?</a:t>
            </a:r>
          </a:p>
          <a:p xmlns:a="http://schemas.openxmlformats.org/drawingml/2006/main">
            <a:pPr lvl="0">
              <a:buFont typeface="Wingdings"/>
              <a:buChar char="Ø"/>
            </a:pPr>
            <a:r>
              <a:t>Which bodies are citizen/foreign? </a:t>
            </a:r>
          </a:p>
          <a:p xmlns:a="http://schemas.openxmlformats.org/drawingml/2006/main">
            <a:endParaRPr lang="en-US"/>
          </a:p>
        </p:txBody>
      </p:sp>
    </p:spTree>
    <p:extLst>
      <p:ext uri="{BB962C8B-B14F-4D97-AF65-F5344CB8AC3E}">
        <p14:creationId xmlns:p14="http://schemas.microsoft.com/office/powerpoint/2010/main" val="3033357299"/>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38300" y="1847850"/>
            <a:ext cx="9010650" cy="4667250"/>
          </a:xfrm>
        </p:spPr>
        <p:txBody>
          <a:bodyPr xmlns:a="http://schemas.openxmlformats.org/drawingml/2006/main">
            <a:noAutofit/>
          </a:bodyPr>
          <a:lstStyle xmlns:a="http://schemas.openxmlformats.org/drawingml/2006/main"/>
          <a:p xmlns:a="http://schemas.openxmlformats.org/drawingml/2006/main">
            <a:pPr marL="0" indent="0">
              <a:buNone/>
            </a:pPr>
            <a:r>
              <a:rPr sz="2400" b="1" lang="en-US"/>
              <a:t>Decolonizing Our Discourse</a:t>
            </a:r>
            <a:endParaRPr sz="2400" lang="en-US"/>
          </a:p>
          <a:p xmlns:a="http://schemas.openxmlformats.org/drawingml/2006/main">
            <a:pPr marL="0" indent="0">
              <a:buNone/>
            </a:pPr>
            <a:r>
              <a:rPr sz="1800" i="1" lang="en-US"/>
              <a:t>Branding Transgressive Bodies</a:t>
            </a:r>
            <a:r>
              <a:rPr sz="1800" lang="en-US"/>
              <a:t> </a:t>
            </a:r>
            <a:r>
              <a:rPr sz="1800" i="1" lang="en-US"/>
              <a:t>as</a:t>
            </a:r>
            <a:endParaRPr sz="1800" lang="en-US"/>
          </a:p>
          <a:p xmlns:a="http://schemas.openxmlformats.org/drawingml/2006/main">
            <a:pPr lvl="0">
              <a:spcBef>
                <a:spcPts val="400"/>
              </a:spcBef>
              <a:buFont typeface="Wingdings"/>
              <a:buChar char="Ø"/>
            </a:pPr>
            <a:r>
              <a:rPr sz="1800" lang="en-US"/>
              <a:t>“sites of moral panic” </a:t>
            </a:r>
          </a:p>
          <a:p xmlns:a="http://schemas.openxmlformats.org/drawingml/2006/main">
            <a:pPr lvl="0">
              <a:spcBef>
                <a:spcPts val="400"/>
              </a:spcBef>
              <a:buFont typeface="Wingdings"/>
              <a:buChar char="Ø"/>
            </a:pPr>
            <a:r>
              <a:rPr sz="1800" lang="en-US"/>
              <a:t>“social and economic burdens”  </a:t>
            </a:r>
          </a:p>
          <a:p xmlns:a="http://schemas.openxmlformats.org/drawingml/2006/main">
            <a:pPr lvl="0">
              <a:spcBef>
                <a:spcPts val="400"/>
              </a:spcBef>
              <a:buFont typeface="Wingdings"/>
              <a:buChar char="Ø"/>
            </a:pPr>
            <a:r>
              <a:rPr sz="1800" lang="en-US"/>
              <a:t>“a drain on the US welfare system”</a:t>
            </a:r>
          </a:p>
          <a:p xmlns:a="http://schemas.openxmlformats.org/drawingml/2006/main">
            <a:pPr lvl="0">
              <a:spcBef>
                <a:spcPts val="400"/>
              </a:spcBef>
              <a:buFont typeface="Wingdings"/>
              <a:buChar char="Ø"/>
            </a:pPr>
            <a:r>
              <a:rPr sz="1800" lang="en-US"/>
              <a:t>inherently violent and dangerous</a:t>
            </a:r>
          </a:p>
          <a:p xmlns:a="http://schemas.openxmlformats.org/drawingml/2006/main">
            <a:pPr lvl="0">
              <a:spcBef>
                <a:spcPts val="400"/>
              </a:spcBef>
              <a:buFont typeface="Wingdings"/>
              <a:buChar char="Ø"/>
            </a:pPr>
            <a:r>
              <a:rPr sz="1800" lang="en-US"/>
              <a:t>lazy and wanting handouts</a:t>
            </a:r>
          </a:p>
          <a:p xmlns:a="http://schemas.openxmlformats.org/drawingml/2006/main">
            <a:pPr lvl="0">
              <a:spcBef>
                <a:spcPts val="400"/>
              </a:spcBef>
              <a:buFont typeface="Wingdings"/>
              <a:buChar char="Ø"/>
            </a:pPr>
            <a:r>
              <a:rPr sz="1800" lang="en-US"/>
              <a:t>alien </a:t>
            </a:r>
            <a:r>
              <a:rPr sz="1800" lang="en-US"/>
              <a:t>and </a:t>
            </a:r>
            <a:r>
              <a:rPr sz="1800" lang="en-US"/>
              <a:t>illegals</a:t>
            </a:r>
            <a:endParaRPr sz="1800" lang="en-US"/>
          </a:p>
          <a:p xmlns:a="http://schemas.openxmlformats.org/drawingml/2006/main">
            <a:pPr lvl="0">
              <a:spcBef>
                <a:spcPts val="400"/>
              </a:spcBef>
              <a:buFont typeface="Wingdings"/>
              <a:buChar char="Ø"/>
            </a:pPr>
            <a:r>
              <a:rPr sz="1800" lang="en-US"/>
              <a:t>a danger to our children </a:t>
            </a:r>
          </a:p>
          <a:p xmlns:a="http://schemas.openxmlformats.org/drawingml/2006/main">
            <a:pPr lvl="0">
              <a:spcBef>
                <a:spcPts val="400"/>
              </a:spcBef>
              <a:buFont typeface="Wingdings"/>
              <a:buChar char="Ø"/>
            </a:pPr>
            <a:r>
              <a:rPr sz="1800" lang="en-US"/>
              <a:t>modeling immoral behaviors </a:t>
            </a:r>
          </a:p>
          <a:p xmlns:a="http://schemas.openxmlformats.org/drawingml/2006/main">
            <a:pPr lvl="0">
              <a:spcBef>
                <a:spcPts val="400"/>
              </a:spcBef>
              <a:buFont typeface="Wingdings"/>
              <a:buChar char="Ø"/>
            </a:pPr>
            <a:r>
              <a:rPr sz="1800" lang="en-US"/>
              <a:t>engaging in abnormal or oppressive religious practices and traditions</a:t>
            </a:r>
          </a:p>
          <a:p xmlns:a="http://schemas.openxmlformats.org/drawingml/2006/main">
            <a:pPr marL="0" indent="0">
              <a:buNone/>
            </a:pPr>
            <a:r>
              <a:rPr sz="1800" lang="en-US"/>
              <a:t>Branding Transgressive Bodies “creates an object upon which the American public can focus their emotions.” (</a:t>
            </a:r>
            <a:r>
              <a:rPr sz="1800" lang="en-US"/>
              <a:t>Meuff</a:t>
            </a:r>
            <a:r>
              <a:rPr sz="1800" lang="en-US"/>
              <a:t>)</a:t>
            </a:r>
          </a:p>
        </p:txBody>
      </p:sp>
    </p:spTree>
    <p:extLst>
      <p:ext uri="{BB962C8B-B14F-4D97-AF65-F5344CB8AC3E}">
        <p14:creationId xmlns:p14="http://schemas.microsoft.com/office/powerpoint/2010/main" val="200862994"/>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422910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12.1 Guide to Communication: Listening to Difference</a:t>
            </a:r>
            <a:endParaRPr sz="2400" lang="en-US"/>
          </a:p>
          <a:p xmlns:a="http://schemas.openxmlformats.org/drawingml/2006/main">
            <a:pPr marL="0" indent="0">
              <a:buNone/>
            </a:pPr>
            <a:r>
              <a:rPr i="1" lang="en-US"/>
              <a:t>To begin to work on the skills necessary to listen to difference, consider the reasons you offer to make your own case or advance your views.</a:t>
            </a:r>
            <a:endParaRPr lang="en-US"/>
          </a:p>
          <a:p xmlns:a="http://schemas.openxmlformats.org/drawingml/2006/main">
            <a:pPr marL="457200" lvl="0" indent="-457200">
              <a:buFont typeface="+mj-lt"/>
              <a:buAutoNum type="arabicPeriod"/>
            </a:pPr>
            <a:r>
              <a:t>Identify for yourself one or two topics or issues about which you feel passionate. Select one of those topics or issues for exploration.</a:t>
            </a:r>
          </a:p>
          <a:p xmlns:a="http://schemas.openxmlformats.org/drawingml/2006/main">
            <a:pPr marL="457200" lvl="0" indent="-457200">
              <a:buFont typeface="+mj-lt"/>
              <a:buAutoNum type="arabicPeriod"/>
            </a:pPr>
            <a:r>
              <a:t>Make a list of your own reasons for you views.  </a:t>
            </a:r>
          </a:p>
          <a:p xmlns:a="http://schemas.openxmlformats.org/drawingml/2006/main">
            <a:pPr marL="457200" lvl="0" indent="-457200">
              <a:buFont typeface="+mj-lt"/>
              <a:buAutoNum type="arabicPeriod"/>
            </a:pPr>
            <a:r>
              <a:t>What values inform your position or view?</a:t>
            </a:r>
          </a:p>
          <a:p xmlns:a="http://schemas.openxmlformats.org/drawingml/2006/main">
            <a:pPr marL="457200" indent="-457200">
              <a:buFont typeface="+mj-lt"/>
              <a:buAutoNum type="arabicPeriod"/>
            </a:pPr>
            <a:r>
              <a:t>What underlying values might be at work in the views of those with whom you disagree?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t>
            </a:r>
          </a:p>
        </p:txBody>
      </p:sp>
    </p:spTree>
    <p:extLst>
      <p:ext uri="{BB962C8B-B14F-4D97-AF65-F5344CB8AC3E}">
        <p14:creationId xmlns:p14="http://schemas.microsoft.com/office/powerpoint/2010/main" val="2256717244"/>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422910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12.2 Guide to Communication: Exploring Discursive Regimes </a:t>
            </a:r>
            <a:endParaRPr sz="2400" lang="en-US"/>
          </a:p>
          <a:p xmlns:a="http://schemas.openxmlformats.org/drawingml/2006/main">
            <a:pPr marL="0" indent="0">
              <a:buNone/>
            </a:pPr>
            <a:r>
              <a:rPr i="1" lang="en-US"/>
              <a:t>To help you begin to develop the skills you will need to reject hierarchies of humanness, consider what discourses of the past have been used to categorize individuals as “better” or “worse” humans. Explore whether and how such discursive regimes of “better” or “worse” are or are not possible today.</a:t>
            </a:r>
            <a:endParaRPr lang="en-US"/>
          </a:p>
          <a:p xmlns:a="http://schemas.openxmlformats.org/drawingml/2006/main">
            <a:pPr marL="457200" lvl="0" indent="-457200">
              <a:buFont typeface="+mj-lt"/>
              <a:buAutoNum type="arabicPeriod"/>
            </a:pPr>
            <a:r>
              <a:t>Make a list of the qualities you believe make someone human. </a:t>
            </a:r>
          </a:p>
          <a:p xmlns:a="http://schemas.openxmlformats.org/drawingml/2006/main">
            <a:pPr marL="457200" lvl="0" indent="-457200">
              <a:buFont typeface="+mj-lt"/>
              <a:buAutoNum type="arabicPeriod"/>
            </a:pPr>
            <a:r>
              <a:t>What discourses and reasons are you relying on to make your claims? </a:t>
            </a:r>
          </a:p>
          <a:p xmlns:a="http://schemas.openxmlformats.org/drawingml/2006/main">
            <a:pPr marL="457200" lvl="0" indent="-457200">
              <a:buFont typeface="+mj-lt"/>
              <a:buAutoNum type="arabicPeriod"/>
            </a:pPr>
            <a:r>
              <a:t>Now recount a narrative from history that tells us one person is more valuable than another (chapters 4-11 can help you identify these narratives). </a:t>
            </a:r>
          </a:p>
          <a:p xmlns:a="http://schemas.openxmlformats.org/drawingml/2006/main">
            <a:pPr marL="457200" indent="-457200">
              <a:buFont typeface="+mj-lt"/>
              <a:buAutoNum type="arabicPeriod"/>
            </a:pPr>
            <a:r>
              <a:t>What reasons, values and assumptions are being used to create this narrative?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t>
            </a:r>
          </a:p>
        </p:txBody>
      </p:sp>
    </p:spTree>
    <p:extLst>
      <p:ext uri="{BB962C8B-B14F-4D97-AF65-F5344CB8AC3E}">
        <p14:creationId xmlns:p14="http://schemas.microsoft.com/office/powerpoint/2010/main" val="857941428"/>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4229100"/>
          </a:xfrm>
        </p:spPr>
        <p:txBody>
          <a:bodyPr xmlns:a="http://schemas.openxmlformats.org/drawingml/2006/main">
            <a:normAutofit fontScale="92500" lnSpcReduction="20000"/>
          </a:bodyPr>
          <a:lstStyle xmlns:a="http://schemas.openxmlformats.org/drawingml/2006/main"/>
          <a:p xmlns:a="http://schemas.openxmlformats.org/drawingml/2006/main">
            <a:pPr marL="0" indent="0">
              <a:buNone/>
            </a:pPr>
            <a:r>
              <a:rPr sz="2600" b="1" lang="en-US"/>
              <a:t>12.3 Guide to Communication: Engaging Discomfort</a:t>
            </a:r>
            <a:endParaRPr sz="2600" lang="en-US"/>
          </a:p>
          <a:p xmlns:a="http://schemas.openxmlformats.org/drawingml/2006/main">
            <a:pPr marL="0" indent="0">
              <a:buNone/>
            </a:pPr>
            <a:r>
              <a:rPr i="1" lang="en-US"/>
              <a:t>To begin to work on the skills you will need to engage discomfort, take some time to examine your own hierarchies, phobias, and tendencies to disqualify other humans.  This will give you insight into what you have learned to see as “normal” and why you feel uncomfortable in some communication exchanges. </a:t>
            </a:r>
            <a:endParaRPr lang="en-US"/>
          </a:p>
          <a:p xmlns:a="http://schemas.openxmlformats.org/drawingml/2006/main">
            <a:pPr marL="457200" lvl="0" indent="-457200">
              <a:buFont typeface="+mj-lt"/>
              <a:buAutoNum type="arabicPeriod"/>
            </a:pPr>
            <a:r>
              <a:t>Return to chapter 3 and reconsider the various ways you are not only privileged because of some of your identities, but also disadvantaged because of others.  </a:t>
            </a:r>
          </a:p>
          <a:p xmlns:a="http://schemas.openxmlformats.org/drawingml/2006/main">
            <a:pPr marL="457200" lvl="0" indent="-457200">
              <a:buFont typeface="+mj-lt"/>
              <a:buAutoNum type="arabicPeriod"/>
            </a:pPr>
            <a:r>
              <a:t>Try to identify the ways that discussing your own kaleidoscope of privilege (both the advantages and the disadvantages) might cause you to feel uneasy.  </a:t>
            </a:r>
          </a:p>
          <a:p xmlns:a="http://schemas.openxmlformats.org/drawingml/2006/main">
            <a:pPr marL="457200" lvl="0" indent="-457200">
              <a:buFont typeface="+mj-lt"/>
              <a:buAutoNum type="arabicPeriod"/>
            </a:pPr>
            <a:r>
              <a:t>Now dig deeper into this discomfort and try to identify the source of this unease:  what hierarchies, phobias, and disqualifying myths are being exposed and challenged? </a:t>
            </a:r>
          </a:p>
          <a:p xmlns:a="http://schemas.openxmlformats.org/drawingml/2006/main">
            <a:pPr marL="457200" indent="-457200">
              <a:buFont typeface="+mj-lt"/>
              <a:buAutoNum type="arabicPeriod"/>
            </a:pPr>
            <a:r>
              <a:t>Even as you are uncomfortable with this new information, consider the new insights you gain about the complexity of our identities and the ways you might begin to communicate about that complexity with other people.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t>
            </a:r>
          </a:p>
        </p:txBody>
      </p:sp>
    </p:spTree>
    <p:extLst>
      <p:ext uri="{BB962C8B-B14F-4D97-AF65-F5344CB8AC3E}">
        <p14:creationId xmlns:p14="http://schemas.microsoft.com/office/powerpoint/2010/main" val="3291251572"/>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321802" cy="4495800"/>
          </a:xfrm>
        </p:spPr>
        <p:txBody>
          <a:bodyPr xmlns:a="http://schemas.openxmlformats.org/drawingml/2006/main">
            <a:normAutofit fontScale="92500" lnSpcReduction="20000"/>
          </a:bodyPr>
          <a:lstStyle xmlns:a="http://schemas.openxmlformats.org/drawingml/2006/main"/>
          <a:p xmlns:a="http://schemas.openxmlformats.org/drawingml/2006/main">
            <a:pPr marL="0" indent="0">
              <a:buNone/>
            </a:pPr>
            <a:r>
              <a:rPr sz="2600" b="1" lang="en-US"/>
              <a:t>12.4 Guide to Communication: Welcoming Correction</a:t>
            </a:r>
            <a:r>
              <a:rPr b="1" lang="en-US"/>
              <a:t> </a:t>
            </a:r>
            <a:endParaRPr lang="en-US"/>
          </a:p>
          <a:p xmlns:a="http://schemas.openxmlformats.org/drawingml/2006/main">
            <a:pPr marL="0" indent="0">
              <a:buNone/>
            </a:pPr>
            <a:r>
              <a:rPr i="1" lang="en-US"/>
              <a:t>Developing the skills we need to be open to correcting ourselves is not always easy. This is because discourses that support </a:t>
            </a:r>
            <a:r>
              <a:rPr i="1" lang="en-US"/>
              <a:t>nonintersectional</a:t>
            </a:r>
            <a:r>
              <a:rPr i="1" lang="en-US"/>
              <a:t> views are often invisible or difficult to spot. But welcoming correction is an important skill to develop because correction is part of growing in our intersectional understanding of ourselves and the world around us.</a:t>
            </a:r>
            <a:endParaRPr lang="en-US"/>
          </a:p>
          <a:p xmlns:a="http://schemas.openxmlformats.org/drawingml/2006/main">
            <a:pPr marL="457200" lvl="0" indent="-457200">
              <a:buFont typeface="+mj-lt"/>
              <a:buAutoNum type="arabicPeriod"/>
            </a:pPr>
            <a:r>
              <a:t>Take a moment and try to recall a time someone cared enough to point out a mistake you made during an exchange (as opposed to a hostile challenge to your views). They may have corrected a fact you presented, a line of reasoning you offered, an assumption you held as true and correct, or even the terms and phrases you used.  </a:t>
            </a:r>
          </a:p>
          <a:p xmlns:a="http://schemas.openxmlformats.org/drawingml/2006/main">
            <a:pPr marL="457200" lvl="0" indent="-457200">
              <a:buFont typeface="+mj-lt"/>
              <a:buAutoNum type="arabicPeriod"/>
            </a:pPr>
            <a:r>
              <a:t>How did you receive this well-intentioned correction? Did you receive this correction with openness or did you bristle at the correction? Did you feel a bit embarrassed, or did you refuse to accept the correction at all?  </a:t>
            </a:r>
          </a:p>
          <a:p xmlns:a="http://schemas.openxmlformats.org/drawingml/2006/main">
            <a:pPr marL="457200" lvl="0" indent="-457200">
              <a:buFont typeface="+mj-lt"/>
              <a:buAutoNum type="arabicPeriod"/>
            </a:pPr>
            <a:r>
              <a:t>Consider whether or not this mistake is one you would like to make again and why this is so?   </a:t>
            </a:r>
          </a:p>
          <a:p xmlns:a="http://schemas.openxmlformats.org/drawingml/2006/main">
            <a:pPr marL="457200" indent="-457200">
              <a:buFont typeface="+mj-lt"/>
              <a:buAutoNum type="arabicPeriod"/>
            </a:pPr>
            <a:r>
              <a:t>What value system and approach to communication informs you answer to that final question?</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t>
            </a:r>
          </a:p>
        </p:txBody>
      </p:sp>
    </p:spTree>
    <p:extLst>
      <p:ext uri="{BB962C8B-B14F-4D97-AF65-F5344CB8AC3E}">
        <p14:creationId xmlns:p14="http://schemas.microsoft.com/office/powerpoint/2010/main" val="1526109904"/>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000250"/>
            <a:ext cx="9779002" cy="4591050"/>
          </a:xfrm>
        </p:spPr>
        <p:txBody>
          <a:bodyPr xmlns:a="http://schemas.openxmlformats.org/drawingml/2006/main">
            <a:normAutofit fontScale="85000" lnSpcReduction="10000"/>
          </a:bodyPr>
          <a:lstStyle xmlns:a="http://schemas.openxmlformats.org/drawingml/2006/main"/>
          <a:p xmlns:a="http://schemas.openxmlformats.org/drawingml/2006/main">
            <a:pPr marL="0" indent="0">
              <a:buNone/>
            </a:pPr>
            <a:r>
              <a:rPr sz="2600" b="1" lang="en-US"/>
              <a:t>12.5 Guide to Communication: Engaging Difference and Diversity </a:t>
            </a:r>
            <a:r>
              <a:rPr sz="2600" b="1" lang="en-US"/>
              <a:t>Intersectionally</a:t>
            </a:r>
            <a:endParaRPr sz="2600" lang="en-US"/>
          </a:p>
          <a:p xmlns:a="http://schemas.openxmlformats.org/drawingml/2006/main">
            <a:pPr marL="457200" indent="-457200">
              <a:buFont typeface="+mj-lt"/>
              <a:buAutoNum type="arabicPeriod"/>
            </a:pPr>
            <a:r>
              <a:t>Consider the discursive regimes you take for granted and leave unexplored and unexamined. They might be related to religion, spirituality, food, exercise, education, medicine, clothing, entertainment, and more.  What are the guiding principles for “normal” and “right” in these discursive regimes?  What principles and practices might change if you decolonized those ideas of normal and right?  How might your communication about these regimes change, as well?</a:t>
            </a:r>
          </a:p>
          <a:p xmlns:a="http://schemas.openxmlformats.org/drawingml/2006/main">
            <a:pPr marL="457200" indent="-457200">
              <a:buFont typeface="+mj-lt"/>
              <a:buAutoNum type="arabicPeriod"/>
            </a:pPr>
            <a:r>
              <a:t>If you are interested in exploring and getting to know ideas and people with whom you disagree, how might you begin to do so?  Before you begin, consider how much discomfort you are willing to put yourself in. What information could this discomfort give you about who you are, your values, and the privileges you hold?  How might you incorporate this information into your exposure to this difference? What would your goals be in engaging this difference? </a:t>
            </a:r>
          </a:p>
          <a:p xmlns:a="http://schemas.openxmlformats.org/drawingml/2006/main">
            <a:pPr marL="457200" indent="-457200">
              <a:buFont typeface="+mj-lt"/>
              <a:buAutoNum type="arabicPeriod"/>
            </a:pPr>
            <a:r>
              <a:t>Many of us want the world to be a “better place” and our communication often reflects this wish. One person’s “better” can be another person’s “worse,” however. In your conversations with other people, when your “better” encounters that other person’s “better,” and the two are at odds, what will you do?  Consider the communication skills you have learned from this book and how you might use those skills to stand in the intersections with that person and explore colonization as well as decolonization.</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Twelve: Communicating Through Feminist and Intersectional Lenses</a:t>
            </a:r>
            <a:br/>
            <a:r>
              <a:t> </a:t>
            </a:r>
          </a:p>
        </p:txBody>
      </p:sp>
    </p:spTree>
    <p:extLst>
      <p:ext uri="{BB962C8B-B14F-4D97-AF65-F5344CB8AC3E}">
        <p14:creationId xmlns:p14="http://schemas.microsoft.com/office/powerpoint/2010/main" val="2751964594"/>
      </p:ext>
    </p:extLst>
  </p:cSld>
</p:sld>
</file>

<file path=ppt/slides/slide27.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62828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Twelve:</a:t>
            </a:r>
            <a:br/>
            <a:r>
              <a:rPr sz="2200" lang="en-US"/>
              <a:t>Communicating     Through Feminist          and Intersectional    Lenses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1744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Elif</a:t>
            </a:r>
            <a:r>
              <a:rPr sz="1800" b="1" lang="en-US"/>
              <a:t> </a:t>
            </a:r>
            <a:r>
              <a:rPr sz="1800" b="1" lang="en-US"/>
              <a:t>Shafak</a:t>
            </a:r>
            <a:r>
              <a:rPr sz="1800" b="1" lang="en-US"/>
              <a:t>, “The Revolutionary Power of Diverse Thought,” filmed September 2017 in New York, New York, </a:t>
            </a:r>
            <a:r>
              <a:rPr sz="1800" b="1" lang="en-US"/>
              <a:t>TEDGlobal</a:t>
            </a:r>
            <a:r>
              <a:rPr sz="1800" b="1" lang="en-US"/>
              <a:t>&gt;NYC video</a:t>
            </a:r>
            <a:r>
              <a:rPr sz="1600" lang="en-US"/>
              <a:t> </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27" descr="Video still accompanying slide 27: Elif Shafak, “The Revolutionary Power of Diverse Thought,” filmed September 2017 in New York, New York, TEDGlobal&gt;NYC video"/>
          <p:cNvPicPr>
            <a:picLocks xmlns:a="http://schemas.openxmlformats.org/drawingml/2006/main" noChangeAspect="1"/>
          </p:cNvPicPr>
          <p:nvPr/>
        </p:nvPicPr>
        <p:blipFill>
          <a:blip xmlns:r="http://schemas.openxmlformats.org/officeDocument/2006/relationships" xmlns:a="http://schemas.openxmlformats.org/drawingml/2006/main" r:embed="Rfdbb68bc9fd743fc"/>
          <a:stretch xmlns:a="http://schemas.openxmlformats.org/drawingml/2006/main">
            <a:fillRect l="0" t="0" r="0" b="0"/>
          </a:stretch>
        </p:blipFill>
        <p:spPr>
          <a:xfrm xmlns:a="http://schemas.openxmlformats.org/drawingml/2006/main" flipH="0" flipV="0">
            <a:off x="277935" y="1274150"/>
            <a:ext cx="7461504" cy="4085070"/>
          </a:xfrm>
          <a:prstGeom xmlns:a="http://schemas.openxmlformats.org/drawingml/2006/main" prst="rect">
            <a:avLst/>
          </a:prstGeom>
        </p:spPr>
      </p:pic>
    </p:spTree>
    <p:extLst>
      <p:ext uri="{BB962C8B-B14F-4D97-AF65-F5344CB8AC3E}">
        <p14:creationId xmlns:p14="http://schemas.microsoft.com/office/powerpoint/2010/main" val="167581173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8.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62828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Twelve:</a:t>
            </a:r>
            <a:br/>
            <a:r>
              <a:rPr sz="2200" lang="en-US"/>
              <a:t>Communicating     Through Feminist          and Intersectional    Lenses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1744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Zachary R. Wood, “Why It’s Worth Listening to People You Disagree With,” filmed April 2018 in Vancouver, British Columbia, Canada, TED2018 video</a:t>
            </a:r>
            <a:r>
              <a:rPr sz="1600" lang="en-US"/>
              <a:t> </a:t>
            </a:r>
            <a:r>
              <a:rPr sz="1600" b="1" lang="en-US"/>
              <a:t>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28" descr="Video still accompanying slide 28: Zachary R. Wood, “Why It’s Worth Listening to People You Disagree With,” filmed April 2018 in Vancouver, British Columbia, Canada, TED2018 video"/>
          <p:cNvPicPr>
            <a:picLocks xmlns:a="http://schemas.openxmlformats.org/drawingml/2006/main" noChangeAspect="1"/>
          </p:cNvPicPr>
          <p:nvPr/>
        </p:nvPicPr>
        <p:blipFill>
          <a:blip xmlns:r="http://schemas.openxmlformats.org/officeDocument/2006/relationships" xmlns:a="http://schemas.openxmlformats.org/drawingml/2006/main" r:embed="Rc96629b86b8c4aac"/>
          <a:stretch xmlns:a="http://schemas.openxmlformats.org/drawingml/2006/main">
            <a:fillRect l="0" t="0" r="0" b="0"/>
          </a:stretch>
        </p:blipFill>
        <p:spPr>
          <a:xfrm xmlns:a="http://schemas.openxmlformats.org/drawingml/2006/main" flipH="0" flipV="0">
            <a:off x="347343" y="1348698"/>
            <a:ext cx="7315896" cy="3626219"/>
          </a:xfrm>
          <a:prstGeom xmlns:a="http://schemas.openxmlformats.org/drawingml/2006/main" prst="rect">
            <a:avLst/>
          </a:prstGeom>
        </p:spPr>
      </p:pic>
    </p:spTree>
    <p:extLst>
      <p:ext uri="{BB962C8B-B14F-4D97-AF65-F5344CB8AC3E}">
        <p14:creationId xmlns:p14="http://schemas.microsoft.com/office/powerpoint/2010/main" val="1487941111"/>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9.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62828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Twelve:</a:t>
            </a:r>
            <a:br/>
            <a:r>
              <a:rPr sz="2200" lang="en-US"/>
              <a:t>Communicating     Through Feminist          and Intersectional    Lenses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1744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Sabaah</a:t>
            </a:r>
            <a:r>
              <a:rPr sz="1800" b="1" lang="en-US"/>
              <a:t> </a:t>
            </a:r>
            <a:r>
              <a:rPr sz="1800" b="1" lang="en-US"/>
              <a:t>Folayan</a:t>
            </a:r>
            <a:r>
              <a:rPr sz="1800" b="1" lang="en-US"/>
              <a:t> (Director, Producer), </a:t>
            </a:r>
            <a:r>
              <a:rPr sz="1800" b="1" i="1" lang="en-US"/>
              <a:t>Whose Streets?</a:t>
            </a:r>
            <a:r>
              <a:rPr sz="1800" b="1" lang="en-US"/>
              <a:t> Official Site, 2017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29" descr="Video still accompanying slide 29: Sabaah Folayan (Director, Producer), Whose Streets? Official Site, 2017"/>
          <p:cNvPicPr>
            <a:picLocks xmlns:a="http://schemas.openxmlformats.org/drawingml/2006/main" noChangeAspect="1"/>
          </p:cNvPicPr>
          <p:nvPr/>
        </p:nvPicPr>
        <p:blipFill>
          <a:blip xmlns:r="http://schemas.openxmlformats.org/officeDocument/2006/relationships" xmlns:a="http://schemas.openxmlformats.org/drawingml/2006/main" r:embed="R86706882c22f4efd"/>
          <a:stretch xmlns:a="http://schemas.openxmlformats.org/drawingml/2006/main">
            <a:fillRect l="0" t="0" r="0" b="0"/>
          </a:stretch>
        </p:blipFill>
        <p:spPr>
          <a:xfrm xmlns:a="http://schemas.openxmlformats.org/drawingml/2006/main" flipH="0" flipV="0">
            <a:off x="445298" y="1271469"/>
            <a:ext cx="7117552" cy="4448470"/>
          </a:xfrm>
          <a:prstGeom xmlns:a="http://schemas.openxmlformats.org/drawingml/2006/main" prst="rect">
            <a:avLst/>
          </a:prstGeom>
        </p:spPr>
      </p:pic>
    </p:spTree>
    <p:extLst>
      <p:ext uri="{BB962C8B-B14F-4D97-AF65-F5344CB8AC3E}">
        <p14:creationId xmlns:p14="http://schemas.microsoft.com/office/powerpoint/2010/main" val="3868016227"/>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0.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63" name="Rectangle 62">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65" name="Rectangle 64">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628280"/>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Twelve:</a:t>
            </a:r>
            <a:br/>
            <a:r>
              <a:rPr sz="2200" lang="en-US"/>
              <a:t>Communicating     Through Feminist          and Intersectional    Lenses </a:t>
            </a:r>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174492"/>
            <a:ext cx="3053039" cy="2029061"/>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Tiq</a:t>
            </a:r>
            <a:r>
              <a:rPr sz="1800" b="1" lang="en-US"/>
              <a:t> </a:t>
            </a:r>
            <a:r>
              <a:rPr sz="1800" b="1" lang="en-US"/>
              <a:t>Malin</a:t>
            </a:r>
            <a:r>
              <a:rPr sz="1800" b="1" lang="en-US"/>
              <a:t> and Kim Katrin </a:t>
            </a:r>
            <a:r>
              <a:rPr sz="1800" b="1" lang="en-US"/>
              <a:t>Malin</a:t>
            </a:r>
            <a:r>
              <a:rPr sz="1800" b="1" lang="en-US"/>
              <a:t>, “A Queer Vision of Love and Marriage,” filmed October 2016 in San Francisco, California, TEDWomen 2016 video  </a:t>
            </a:r>
          </a:p>
        </p:txBody>
      </p:sp>
      <p:sp>
        <p:nvSpPr>
          <p:cNvPr id="67"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74" name="Video still - slide 30" descr="Video still accompanying slide 30: Tiq Malin and Kim Katrin Malin, “A Queer Vision of Love and Marriage,” filmed October 2016 in San Francisco, California, TEDWomen 2016 video"/>
          <p:cNvPicPr>
            <a:picLocks xmlns:a="http://schemas.openxmlformats.org/drawingml/2006/main" noChangeAspect="1"/>
          </p:cNvPicPr>
          <p:nvPr/>
        </p:nvPicPr>
        <p:blipFill>
          <a:blip xmlns:r="http://schemas.openxmlformats.org/officeDocument/2006/relationships" xmlns:a="http://schemas.openxmlformats.org/drawingml/2006/main" r:embed="R944f856f9d534bb0"/>
          <a:stretch xmlns:a="http://schemas.openxmlformats.org/drawingml/2006/main">
            <a:fillRect l="0" t="0" r="0" b="0"/>
          </a:stretch>
        </p:blipFill>
        <p:spPr>
          <a:xfrm xmlns:a="http://schemas.openxmlformats.org/drawingml/2006/main" flipH="0" flipV="0">
            <a:off x="282431" y="1321534"/>
            <a:ext cx="7339794" cy="4214931"/>
          </a:xfrm>
          <a:prstGeom xmlns:a="http://schemas.openxmlformats.org/drawingml/2006/main" prst="rect">
            <a:avLst/>
          </a:prstGeom>
        </p:spPr>
      </p:pic>
    </p:spTree>
    <p:extLst>
      <p:ext uri="{BB962C8B-B14F-4D97-AF65-F5344CB8AC3E}">
        <p14:creationId xmlns:p14="http://schemas.microsoft.com/office/powerpoint/2010/main" val="3213209631"/>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2026-08-26T22:53:17.9470000Z</dcterms:created>
  <dcterms:modified xsi:type="dcterms:W3CDTF">2026-08-26T22:53:17.9470000Z</dcterms:modified>
</coreProperties>
</file>