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a0718b4c540470c" /><Relationship Type="http://schemas.openxmlformats.org/officeDocument/2006/relationships/extended-properties" Target="/docProps/app.xml" Id="R30350c2c9ecc4a3e" /><Relationship Type="http://schemas.openxmlformats.org/officeDocument/2006/relationships/officeDocument" Target="/ppt/presentation.xml" Id="R423dbc4e0e7648a9" /></Relationships>
</file>

<file path=ppt/presentation.xml><?xml version="1.0" encoding="utf-8"?>
<p:presentation xmlns:p="http://schemas.openxmlformats.org/presentationml/2006/main">
  <p:sldMasterIdLst>
    <p:sldMasterId xmlns:r="http://schemas.openxmlformats.org/officeDocument/2006/relationships" id="2147483648" r:id="Rafb8aa0e8e414109"/>
  </p:sldMasterIdLst>
  <p:notesMasterIdLst>
    <p:notesMasterId xmlns:r="http://schemas.openxmlformats.org/officeDocument/2006/relationships" r:id="Rd19a6a6e372a438c"/>
  </p:notesMasterIdLst>
  <p:sldIdLst>
    <p:sldId xmlns:r="http://schemas.openxmlformats.org/officeDocument/2006/relationships" id="256" r:id="R4b27cc2adb9b4f59"/>
    <p:sldId xmlns:r="http://schemas.openxmlformats.org/officeDocument/2006/relationships" id="257" r:id="R459cfac5647d4f66"/>
    <p:sldId xmlns:r="http://schemas.openxmlformats.org/officeDocument/2006/relationships" id="258" r:id="R0eb95b091a9b4232"/>
    <p:sldId xmlns:r="http://schemas.openxmlformats.org/officeDocument/2006/relationships" id="259" r:id="Re3f88effe4a14004"/>
    <p:sldId xmlns:r="http://schemas.openxmlformats.org/officeDocument/2006/relationships" id="260" r:id="R31d48669337741c4"/>
    <p:sldId xmlns:r="http://schemas.openxmlformats.org/officeDocument/2006/relationships" id="261" r:id="R3dfb87a3d4dc41d5"/>
    <p:sldId xmlns:r="http://schemas.openxmlformats.org/officeDocument/2006/relationships" id="262" r:id="R7c42e1874fe44f38"/>
    <p:sldId xmlns:r="http://schemas.openxmlformats.org/officeDocument/2006/relationships" id="263" r:id="R744f0ba5f96f4344"/>
    <p:sldId xmlns:r="http://schemas.openxmlformats.org/officeDocument/2006/relationships" id="264" r:id="R32ad8eacc15f4985"/>
    <p:sldId xmlns:r="http://schemas.openxmlformats.org/officeDocument/2006/relationships" id="265" r:id="Rb1f8a90894204c8e"/>
    <p:sldId xmlns:r="http://schemas.openxmlformats.org/officeDocument/2006/relationships" id="266" r:id="R1b7b1bccf88b4496"/>
    <p:sldId xmlns:r="http://schemas.openxmlformats.org/officeDocument/2006/relationships" id="267" r:id="R7de328f06af64ff9"/>
    <p:sldId xmlns:r="http://schemas.openxmlformats.org/officeDocument/2006/relationships" id="268" r:id="R4f049d0a33c94253"/>
    <p:sldId xmlns:r="http://schemas.openxmlformats.org/officeDocument/2006/relationships" id="269" r:id="Rcd13ee2d252a44da"/>
    <p:sldId xmlns:r="http://schemas.openxmlformats.org/officeDocument/2006/relationships" id="270" r:id="Rf2d0dba9e46c45b1"/>
    <p:sldId xmlns:r="http://schemas.openxmlformats.org/officeDocument/2006/relationships" id="271" r:id="R47a4aa6c5612422d"/>
    <p:sldId xmlns:r="http://schemas.openxmlformats.org/officeDocument/2006/relationships" id="272" r:id="Rdbfbd6a6c05b450f"/>
    <p:sldId xmlns:r="http://schemas.openxmlformats.org/officeDocument/2006/relationships" id="273" r:id="Rdc76860d904b41e7"/>
    <p:sldId xmlns:r="http://schemas.openxmlformats.org/officeDocument/2006/relationships" id="274" r:id="Rc75c960526a44d99"/>
    <p:sldId xmlns:r="http://schemas.openxmlformats.org/officeDocument/2006/relationships" id="275" r:id="Rdaaf10ede34e44c4"/>
    <p:sldId xmlns:r="http://schemas.openxmlformats.org/officeDocument/2006/relationships" id="276" r:id="R562fdc16dacd4b42"/>
    <p:sldId xmlns:r="http://schemas.openxmlformats.org/officeDocument/2006/relationships" id="277" r:id="R3a6858edd21a434d"/>
    <p:sldId xmlns:r="http://schemas.openxmlformats.org/officeDocument/2006/relationships" id="278" r:id="R8a64eecb94c34a6a"/>
    <p:sldId xmlns:r="http://schemas.openxmlformats.org/officeDocument/2006/relationships" id="279" r:id="R64b2ea782e844097"/>
    <p:sldId xmlns:r="http://schemas.openxmlformats.org/officeDocument/2006/relationships" id="280" r:id="R1e0b6746148c4a1c"/>
    <p:sldId xmlns:r="http://schemas.openxmlformats.org/officeDocument/2006/relationships" id="281" r:id="Rbed5cf4d671149b9"/>
    <p:sldId xmlns:r="http://schemas.openxmlformats.org/officeDocument/2006/relationships" id="282" r:id="R78904368514c448b"/>
    <p:sldId xmlns:r="http://schemas.openxmlformats.org/officeDocument/2006/relationships" id="283" r:id="Rce6e2a1987984966"/>
    <p:sldId xmlns:r="http://schemas.openxmlformats.org/officeDocument/2006/relationships" id="284" r:id="Re3ace66514984734"/>
    <p:sldId xmlns:r="http://schemas.openxmlformats.org/officeDocument/2006/relationships" id="285" r:id="R3d149e9bb8b44ec0"/>
    <p:sldId xmlns:r="http://schemas.openxmlformats.org/officeDocument/2006/relationships" id="286" r:id="R9f7f7c5a81c6474d"/>
    <p:sldId xmlns:r="http://schemas.openxmlformats.org/officeDocument/2006/relationships" id="287" r:id="R3f0a70cf5e5d48b6"/>
    <p:sldId xmlns:r="http://schemas.openxmlformats.org/officeDocument/2006/relationships" id="288" r:id="R85a39ef07ac043d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c134f3a835f94d8e" /><Relationship Type="http://schemas.openxmlformats.org/officeDocument/2006/relationships/slideMaster" Target="/ppt/slideMasters/slideMaster1.xml" Id="Rafb8aa0e8e414109" /><Relationship Type="http://schemas.openxmlformats.org/officeDocument/2006/relationships/notesMaster" Target="/ppt/notesMasters/notesMaster1.xml" Id="Rd19a6a6e372a438c" /><Relationship Type="http://schemas.openxmlformats.org/officeDocument/2006/relationships/presProps" Target="/ppt/presProps.xml" Id="R653abd289bb440a3" /><Relationship Type="http://schemas.openxmlformats.org/officeDocument/2006/relationships/viewProps" Target="/ppt/viewProps.xml" Id="Rc9db231f480d4f31" /><Relationship Type="http://schemas.openxmlformats.org/officeDocument/2006/relationships/tableStyles" Target="/ppt/tableStyles.xml" Id="Rd27c289e54874ad8" /><Relationship Type="http://schemas.openxmlformats.org/officeDocument/2006/relationships/slide" Target="/ppt/slides/slide1.xml" Id="R4b27cc2adb9b4f59" /><Relationship Type="http://schemas.openxmlformats.org/officeDocument/2006/relationships/slide" Target="/ppt/slides/slide2.xml" Id="R459cfac5647d4f66" /><Relationship Type="http://schemas.openxmlformats.org/officeDocument/2006/relationships/slide" Target="/ppt/slides/slide3.xml" Id="R0eb95b091a9b4232" /><Relationship Type="http://schemas.openxmlformats.org/officeDocument/2006/relationships/slide" Target="/ppt/slides/slide4.xml" Id="Re3f88effe4a14004" /><Relationship Type="http://schemas.openxmlformats.org/officeDocument/2006/relationships/slide" Target="/ppt/slides/slide5.xml" Id="R31d48669337741c4" /><Relationship Type="http://schemas.openxmlformats.org/officeDocument/2006/relationships/slide" Target="/ppt/slides/slide6.xml" Id="R3dfb87a3d4dc41d5" /><Relationship Type="http://schemas.openxmlformats.org/officeDocument/2006/relationships/slide" Target="/ppt/slides/slide7.xml" Id="R7c42e1874fe44f38" /><Relationship Type="http://schemas.openxmlformats.org/officeDocument/2006/relationships/slide" Target="/ppt/slides/slide8.xml" Id="R744f0ba5f96f4344" /><Relationship Type="http://schemas.openxmlformats.org/officeDocument/2006/relationships/slide" Target="/ppt/slides/slide9.xml" Id="R32ad8eacc15f4985" /><Relationship Type="http://schemas.openxmlformats.org/officeDocument/2006/relationships/slide" Target="/ppt/slides/slide10.xml" Id="Rb1f8a90894204c8e" /><Relationship Type="http://schemas.openxmlformats.org/officeDocument/2006/relationships/slide" Target="/ppt/slides/slide11.xml" Id="R1b7b1bccf88b4496" /><Relationship Type="http://schemas.openxmlformats.org/officeDocument/2006/relationships/slide" Target="/ppt/slides/slide12.xml" Id="R7de328f06af64ff9" /><Relationship Type="http://schemas.openxmlformats.org/officeDocument/2006/relationships/slide" Target="/ppt/slides/slide13.xml" Id="R4f049d0a33c94253" /><Relationship Type="http://schemas.openxmlformats.org/officeDocument/2006/relationships/slide" Target="/ppt/slides/slide14.xml" Id="Rcd13ee2d252a44da" /><Relationship Type="http://schemas.openxmlformats.org/officeDocument/2006/relationships/slide" Target="/ppt/slides/slide15.xml" Id="Rf2d0dba9e46c45b1" /><Relationship Type="http://schemas.openxmlformats.org/officeDocument/2006/relationships/slide" Target="/ppt/slides/slide16.xml" Id="R47a4aa6c5612422d" /><Relationship Type="http://schemas.openxmlformats.org/officeDocument/2006/relationships/slide" Target="/ppt/slides/slide17.xml" Id="Rdbfbd6a6c05b450f" /><Relationship Type="http://schemas.openxmlformats.org/officeDocument/2006/relationships/slide" Target="/ppt/slides/slide18.xml" Id="Rdc76860d904b41e7" /><Relationship Type="http://schemas.openxmlformats.org/officeDocument/2006/relationships/slide" Target="/ppt/slides/slide19.xml" Id="Rc75c960526a44d99" /><Relationship Type="http://schemas.openxmlformats.org/officeDocument/2006/relationships/slide" Target="/ppt/slides/slide20.xml" Id="Rdaaf10ede34e44c4" /><Relationship Type="http://schemas.openxmlformats.org/officeDocument/2006/relationships/slide" Target="/ppt/slides/slide21.xml" Id="R562fdc16dacd4b42" /><Relationship Type="http://schemas.openxmlformats.org/officeDocument/2006/relationships/slide" Target="/ppt/slides/slide22.xml" Id="R3a6858edd21a434d" /><Relationship Type="http://schemas.openxmlformats.org/officeDocument/2006/relationships/slide" Target="/ppt/slides/slide23.xml" Id="R8a64eecb94c34a6a" /><Relationship Type="http://schemas.openxmlformats.org/officeDocument/2006/relationships/slide" Target="/ppt/slides/slide24.xml" Id="R64b2ea782e844097" /><Relationship Type="http://schemas.openxmlformats.org/officeDocument/2006/relationships/slide" Target="/ppt/slides/slide25.xml" Id="R1e0b6746148c4a1c" /><Relationship Type="http://schemas.openxmlformats.org/officeDocument/2006/relationships/slide" Target="/ppt/slides/slide26.xml" Id="Rbed5cf4d671149b9" /><Relationship Type="http://schemas.openxmlformats.org/officeDocument/2006/relationships/slide" Target="/ppt/slides/slide27.xml" Id="R78904368514c448b" /><Relationship Type="http://schemas.openxmlformats.org/officeDocument/2006/relationships/slide" Target="/ppt/slides/slide28.xml" Id="Rce6e2a1987984966" /><Relationship Type="http://schemas.openxmlformats.org/officeDocument/2006/relationships/slide" Target="/ppt/slides/slide29.xml" Id="Re3ace66514984734" /><Relationship Type="http://schemas.openxmlformats.org/officeDocument/2006/relationships/slide" Target="/ppt/slides/slide30.xml" Id="R3d149e9bb8b44ec0" /><Relationship Type="http://schemas.openxmlformats.org/officeDocument/2006/relationships/slide" Target="/ppt/slides/slide31.xml" Id="R9f7f7c5a81c6474d" /><Relationship Type="http://schemas.openxmlformats.org/officeDocument/2006/relationships/slide" Target="/ppt/slides/slide32.xml" Id="R3f0a70cf5e5d48b6" /><Relationship Type="http://schemas.openxmlformats.org/officeDocument/2006/relationships/slide" Target="/ppt/slides/slide33.xml" Id="R85a39ef07ac043d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fe98302615422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34925">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36a37473dce4caa" /><Relationship Type="http://schemas.openxmlformats.org/officeDocument/2006/relationships/notesMaster" Target="/ppt/notesMasters/notesMaster1.xml" Id="Rfbbab4ec2ade4c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3da866acf94b11" /><Relationship Type="http://schemas.openxmlformats.org/officeDocument/2006/relationships/notesMaster" Target="/ppt/notesMasters/notesMaster1.xml" Id="Rcdb3e8073afc44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ab4a6960ad744ca8" /><Relationship Type="http://schemas.openxmlformats.org/officeDocument/2006/relationships/notesMaster" Target="/ppt/notesMasters/notesMaster1.xml" Id="Rc7897c4ea77a4f1c" /></Relationships>
</file>

<file path=ppt/notesSlides/_rels/notesSlide4.xml.rels>&#65279;<?xml version="1.0" encoding="utf-8"?><Relationships xmlns="http://schemas.openxmlformats.org/package/2006/relationships"><Relationship Type="http://schemas.openxmlformats.org/officeDocument/2006/relationships/slide" Target="/ppt/slides/slide4.xml" Id="Rd3bb42f799234cc6" /><Relationship Type="http://schemas.openxmlformats.org/officeDocument/2006/relationships/notesMaster" Target="/ppt/notesMasters/notesMaster1.xml" Id="Rff0385c46d574f5f" /></Relationships>
</file>

<file path=ppt/notesSlides/_rels/notesSlide5.xml.rels>&#65279;<?xml version="1.0" encoding="utf-8"?><Relationships xmlns="http://schemas.openxmlformats.org/package/2006/relationships"><Relationship Type="http://schemas.openxmlformats.org/officeDocument/2006/relationships/slide" Target="/ppt/slides/slide5.xml" Id="R3e860cfe10db4b12" /><Relationship Type="http://schemas.openxmlformats.org/officeDocument/2006/relationships/notesMaster" Target="/ppt/notesMasters/notesMaster1.xml" Id="Rd243a0a3ab7d4ccd"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d9fbae7ac54b08" /><Relationship Type="http://schemas.openxmlformats.org/officeDocument/2006/relationships/notesMaster" Target="/ppt/notesMasters/notesMaster1.xml" Id="Rf50eea15f55448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2e6664ee7b44182" /><Relationship Type="http://schemas.openxmlformats.org/officeDocument/2006/relationships/notesMaster" Target="/ppt/notesMasters/notesMaster1.xml" Id="Re9191af6335e410a" /></Relationships>
</file>

<file path=ppt/notesSlides/_rels/notesSlide8.xml.rels>&#65279;<?xml version="1.0" encoding="utf-8"?><Relationships xmlns="http://schemas.openxmlformats.org/package/2006/relationships"><Relationship Type="http://schemas.openxmlformats.org/officeDocument/2006/relationships/slide" Target="/ppt/slides/slide8.xml" Id="R868f8f2fb8d74e5f" /><Relationship Type="http://schemas.openxmlformats.org/officeDocument/2006/relationships/notesMaster" Target="/ppt/notesMasters/notesMaster1.xml" Id="R50c4a1ef69994a84" /></Relationships>
</file>

<file path=ppt/notesSlides/_rels/notesSlide9.xml.rels>&#65279;<?xml version="1.0" encoding="utf-8"?><Relationships xmlns="http://schemas.openxmlformats.org/package/2006/relationships"><Relationship Type="http://schemas.openxmlformats.org/officeDocument/2006/relationships/slide" Target="/ppt/slides/slide9.xml" Id="Rd9bb6654fae34400" /><Relationship Type="http://schemas.openxmlformats.org/officeDocument/2006/relationships/notesMaster" Target="/ppt/notesMasters/notesMaster1.xml" Id="R6fd787ac2ff24c2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62f3f9b0654484a" /><Relationship Type="http://schemas.openxmlformats.org/officeDocument/2006/relationships/notesMaster" Target="/ppt/notesMasters/notesMaster1.xml" Id="R91018bcfeab14ad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085c59758744f45" /><Relationship Type="http://schemas.openxmlformats.org/officeDocument/2006/relationships/notesMaster" Target="/ppt/notesMasters/notesMaster1.xml" Id="R5029fdc60c0c45d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7deaf3967314233" /><Relationship Type="http://schemas.openxmlformats.org/officeDocument/2006/relationships/notesMaster" Target="/ppt/notesMasters/notesMaster1.xml" Id="R07ed9ca5ed7f449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d2d0b9d6a4d4e41" /><Relationship Type="http://schemas.openxmlformats.org/officeDocument/2006/relationships/notesMaster" Target="/ppt/notesMasters/notesMaster1.xml" Id="R4e3efaaa46b2467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11f2a9e2f794dab" /><Relationship Type="http://schemas.openxmlformats.org/officeDocument/2006/relationships/notesMaster" Target="/ppt/notesMasters/notesMaster1.xml" Id="Rb8f4172f4ced496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137181174834b7a" /><Relationship Type="http://schemas.openxmlformats.org/officeDocument/2006/relationships/notesMaster" Target="/ppt/notesMasters/notesMaster1.xml" Id="R53260e2804f049f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aac249280234211" /><Relationship Type="http://schemas.openxmlformats.org/officeDocument/2006/relationships/notesMaster" Target="/ppt/notesMasters/notesMaster1.xml" Id="R7f31769f9f41481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46d4e4b77954aa2" /><Relationship Type="http://schemas.openxmlformats.org/officeDocument/2006/relationships/notesMaster" Target="/ppt/notesMasters/notesMaster1.xml" Id="R230caa26adb74f0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89ed12beb494552" /><Relationship Type="http://schemas.openxmlformats.org/officeDocument/2006/relationships/notesMaster" Target="/ppt/notesMasters/notesMaster1.xml" Id="R9b0c80f0b45e41f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0ef58bfe46040f4" /><Relationship Type="http://schemas.openxmlformats.org/officeDocument/2006/relationships/notesMaster" Target="/ppt/notesMasters/notesMaster1.xml" Id="R3a37075468d84db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e518406d4c343fc" /><Relationship Type="http://schemas.openxmlformats.org/officeDocument/2006/relationships/notesMaster" Target="/ppt/notesMasters/notesMaster1.xml" Id="Rbb85ce276279440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5a6a78a90644140" /><Relationship Type="http://schemas.openxmlformats.org/officeDocument/2006/relationships/notesMaster" Target="/ppt/notesMasters/notesMaster1.xml" Id="Re84e5b3b3d6e4d0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a2cb94e506b47cd" /><Relationship Type="http://schemas.openxmlformats.org/officeDocument/2006/relationships/notesMaster" Target="/ppt/notesMasters/notesMaster1.xml" Id="R99449960c57b4f5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c009ef6865e4f89" /><Relationship Type="http://schemas.openxmlformats.org/officeDocument/2006/relationships/notesMaster" Target="/ppt/notesMasters/notesMaster1.xml" Id="R020c94067cc9479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5cb8562f2714e4b" /><Relationship Type="http://schemas.openxmlformats.org/officeDocument/2006/relationships/notesMaster" Target="/ppt/notesMasters/notesMaster1.xml" Id="Rd8a4e372d8ff478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35275b3db194f64" /><Relationship Type="http://schemas.openxmlformats.org/officeDocument/2006/relationships/notesMaster" Target="/ppt/notesMasters/notesMaster1.xml" Id="Rec070fbec9094da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e48632ec95d4a0a" /><Relationship Type="http://schemas.openxmlformats.org/officeDocument/2006/relationships/notesMaster" Target="/ppt/notesMasters/notesMaster1.xml" Id="R3633f231ac2941d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023a6138a90410d" /><Relationship Type="http://schemas.openxmlformats.org/officeDocument/2006/relationships/notesMaster" Target="/ppt/notesMasters/notesMaster1.xml" Id="R1689f9c66aca402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faf0c5a8e1e400b" /><Relationship Type="http://schemas.openxmlformats.org/officeDocument/2006/relationships/notesMaster" Target="/ppt/notesMasters/notesMaster1.xml" Id="Re171f0491f364db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431d0d2eb224ce0" /><Relationship Type="http://schemas.openxmlformats.org/officeDocument/2006/relationships/notesMaster" Target="/ppt/notesMasters/notesMaster1.xml" Id="R5fff77bd05784c2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1e4fd85a4b94f12" /><Relationship Type="http://schemas.openxmlformats.org/officeDocument/2006/relationships/notesMaster" Target="/ppt/notesMasters/notesMaster1.xml" Id="R07b07d419053439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869c86cf2bd434e" /><Relationship Type="http://schemas.openxmlformats.org/officeDocument/2006/relationships/notesMaster" Target="/ppt/notesMasters/notesMaster1.xml" Id="Re73f877a428544d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999a3e562bb4246" /><Relationship Type="http://schemas.openxmlformats.org/officeDocument/2006/relationships/notesMaster" Target="/ppt/notesMasters/notesMaster1.xml" Id="R2f23ec67ad9d42b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b9c2aeffa5c4fad" /><Relationship Type="http://schemas.openxmlformats.org/officeDocument/2006/relationships/notesMaster" Target="/ppt/notesMasters/notesMaster1.xml" Id="Rd57535d4b6e84b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1d77ca9ce94423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c42bf39478e473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c86fa90327f40a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32363248fcd4ed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ec1faa66feb4bf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858e1a413e14e0e"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2a4df9dd00a543ce"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668874e49e6447f4"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e5ac3fb29a7d4c62"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81a14a5e0a314333"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2a636698fb274ff4" /></Relationships>
</file>

<file path=ppt/slideLayouts/slideLayout1.xml><?xml version="1.0" encoding="utf-8"?>
<p:sldLayout xmlns:p="http://schemas.openxmlformats.org/presentationml/2006/main" showMasterSp="0" type="title" preserve="1">
  <p:cSld name="Title Slide">
    <p:bg>
      <p:bgPr>
        <a:solidFill xmlns:a="http://schemas.openxmlformats.org/drawingml/2006/main">
          <a:schemeClr val="bg2"/>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6D67543-6846-4160-B1C3-6AABB52DEF4E}"/>
              </a:ext>
            </a:extLst>
          </p:cNvPr>
          <p:cNvSpPr>
            <a:spLocks xmlns:a="http://schemas.openxmlformats.org/drawingml/2006/main" noGrp="1"/>
          </p:cNvSpPr>
          <p:nvPr>
            <p:ph type="ctrTitle" idx="0"/>
          </p:nvPr>
        </p:nvSpPr>
        <p:spPr>
          <a:xfrm xmlns:a="http://schemas.openxmlformats.org/drawingml/2006/main">
            <a:off x="1915128" y="1788454"/>
            <a:ext cx="8361229" cy="2098226"/>
          </a:xfrm>
        </p:spPr>
        <p:txBody>
          <a:bodyPr xmlns:a="http://schemas.openxmlformats.org/drawingml/2006/main" anchor="b">
            <a:noAutofit/>
          </a:bodyPr>
          <a:lstStyle xmlns:a="http://schemas.openxmlformats.org/drawingml/2006/main">
            <a:lvl1pPr algn="ctr">
              <a:buNone/>
              <a:defRPr sz="7200" cap="all" baseline="0">
                <a:solidFill>
                  <a:schemeClr val="tx2"/>
                </a:solidFill>
              </a:defRPr>
            </a:lvl1pPr>
          </a:lstStyle>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9198C2F5-3F2C-4722-97A9-4FBD18741F2F}"/>
              </a:ext>
            </a:extLst>
          </p:cNvPr>
          <p:cNvSpPr>
            <a:spLocks xmlns:a="http://schemas.openxmlformats.org/drawingml/2006/main" noGrp="1"/>
          </p:cNvSpPr>
          <p:nvPr>
            <p:ph type="subTitle" idx="1"/>
          </p:nvPr>
        </p:nvSpPr>
        <p:spPr>
          <a:xfrm xmlns:a="http://schemas.openxmlformats.org/drawingml/2006/main">
            <a:off x="2679906" y="3956279"/>
            <a:ext cx="6831673" cy="1086237"/>
          </a:xfrm>
        </p:spPr>
        <p:txBody>
          <a:bodyPr xmlns:a="http://schemas.openxmlformats.org/drawingml/2006/main">
            <a:normAutofit/>
          </a:bodyPr>
          <a:lstStyle xmlns:a="http://schemas.openxmlformats.org/drawingml/2006/main">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16A80C4B-2B6E-4702-982E-27B421DFC25C}"/>
              </a:ext>
            </a:extLst>
          </p:cNvPr>
          <p:cNvSpPr>
            <a:spLocks xmlns:a="http://schemas.openxmlformats.org/drawingml/2006/main" noGrp="1"/>
          </p:cNvSpPr>
          <p:nvPr>
            <p:ph type="dt" idx="10"/>
          </p:nvPr>
        </p:nvSpPr>
        <p:spPr>
          <a:xfrm xmlns:a="http://schemas.openxmlformats.org/drawingml/2006/main">
            <a:off x="752858" y="6453386"/>
            <a:ext cx="1607944" cy="404614"/>
          </a:xfrm>
        </p:spPr>
        <p:txBody>
          <a:bodyPr xmlns:a="http://schemas.openxmlformats.org/drawingml/2006/main"/>
          <a:lstStyle xmlns:a="http://schemas.openxmlformats.org/drawingml/2006/main">
            <a:lvl1pPr>
              <a:buNone/>
              <a:defRPr baseline="0">
                <a:solidFill>
                  <a:schemeClr val="tx2"/>
                </a:solidFill>
              </a:defRPr>
            </a:lvl1pPr>
          </a:lstStyle>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08DA463C-3AFF-4167-B20F-362012E0037C}"/>
              </a:ext>
            </a:extLst>
          </p:cNvPr>
          <p:cNvSpPr>
            <a:spLocks xmlns:a="http://schemas.openxmlformats.org/drawingml/2006/main" noGrp="1"/>
          </p:cNvSpPr>
          <p:nvPr>
            <p:ph type="ftr" idx="11"/>
          </p:nvPr>
        </p:nvSpPr>
        <p:spPr>
          <a:xfrm xmlns:a="http://schemas.openxmlformats.org/drawingml/2006/main">
            <a:off x="2584054" y="6453386"/>
            <a:ext cx="7023377" cy="404614"/>
          </a:xfrm>
        </p:spPr>
        <p:txBody>
          <a:bodyPr xmlns:a="http://schemas.openxmlformats.org/drawingml/2006/main"/>
          <a:lstStyle xmlns:a="http://schemas.openxmlformats.org/drawingml/2006/main">
            <a:lvl1pPr algn="ctr">
              <a:buNone/>
              <a:defRPr baseline="0">
                <a:solidFill>
                  <a:schemeClr val="tx2"/>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885086BE-A11B-49E5-A287-A474D8E0B006}"/>
              </a:ext>
            </a:extLst>
          </p:cNvPr>
          <p:cNvSpPr>
            <a:spLocks xmlns:a="http://schemas.openxmlformats.org/drawingml/2006/main" noGrp="1"/>
          </p:cNvSpPr>
          <p:nvPr>
            <p:ph type="sldNum" idx="12"/>
          </p:nvPr>
        </p:nvSpPr>
        <p:spPr>
          <a:xfrm xmlns:a="http://schemas.openxmlformats.org/drawingml/2006/main">
            <a:off x="9830683" y="6453386"/>
            <a:ext cx="1596292" cy="404614"/>
          </a:xfrm>
        </p:spPr>
        <p:txBody>
          <a:bodyPr xmlns:a="http://schemas.openxmlformats.org/drawingml/2006/main"/>
          <a:lstStyle xmlns:a="http://schemas.openxmlformats.org/drawingml/2006/main">
            <a:lvl1pPr>
              <a:buNone/>
              <a:defRPr baseline="0">
                <a:solidFill>
                  <a:schemeClr val="tx2"/>
                </a:solidFill>
              </a:defRPr>
            </a:lvl1pPr>
          </a:lstStyle>
          <a:p xmlns:a="http://schemas.openxmlformats.org/drawingml/2006/main">
            <a:fld id="{69E57DC2-970A-4B3E-BB1C-7A09969E49DF}" type="slidenum">
              <a:t>‹#›</a:t>
            </a:fld>
            <a:endParaRPr/>
          </a:p>
        </p:txBody>
      </p:sp>
      <p:sp>
        <p:nvSpPr>
          <p:cNvPr id="11" name="Freeform 6">
            <a:extLst xmlns:a="http://schemas.openxmlformats.org/drawingml/2006/main">
              <a:ext uri="{FF2B5EF4-FFF2-40B4-BE49-F238E27FC236}">
                <a16:creationId xmlns:a16="http://schemas.microsoft.com/office/drawing/2014/main" id="{FEFF8B32-DF23-4683-B073-38DB222EEBBB}"/>
              </a:ext>
            </a:extLst>
          </p:cNvPr>
          <p:cNvSpPr>
            <a:spLocks xmlns:a="http://schemas.openxmlformats.org/drawingml/2006/main" noGrp="1"/>
          </p:cNvSpPr>
          <p:nvPr/>
        </p:nvSpPr>
        <p:spPr>
          <a:xfrm xmlns:a="http://schemas.openxmlformats.org/drawingml/2006/main" rot="0" flipH="0" flipV="0">
            <a:off x="8151962" y="1685652"/>
            <a:ext cx="3275013" cy="4408488"/>
          </a:xfrm>
          <a:custGeom xmlns:a="http://schemas.openxmlformats.org/drawingml/2006/main">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xmlns:a="http://schemas.openxmlformats.org/drawingml/2006/main">
            <a:schemeClr val="tx2"/>
          </a:solidFill>
          <a:ln xmlns:a="http://schemas.openxmlformats.org/drawingml/2006/main" w="0">
            <a:noFill/>
            <a:prstDash val="solid"/>
          </a:ln>
        </p:spPr>
      </p:sp>
      <p:sp>
        <p:nvSpPr>
          <p:cNvPr id="14" name="Freeform 6">
            <a:extLst xmlns:a="http://schemas.openxmlformats.org/drawingml/2006/main">
              <a:ext uri="{FF2B5EF4-FFF2-40B4-BE49-F238E27FC236}">
                <a16:creationId xmlns:a16="http://schemas.microsoft.com/office/drawing/2014/main" id="{EC47D643-C082-46BC-811E-3FBF6298F093}"/>
              </a:ext>
            </a:extLst>
          </p:cNvPr>
          <p:cNvSpPr>
            <a:spLocks xmlns:a="http://schemas.openxmlformats.org/drawingml/2006/main" noGrp="1"/>
          </p:cNvSpPr>
          <p:nvPr/>
        </p:nvSpPr>
        <p:spPr>
          <a:xfrm xmlns:a="http://schemas.openxmlformats.org/drawingml/2006/main" rot="0" flipH="1" flipV="1">
            <a:off x="752858" y="744469"/>
            <a:ext cx="3275668" cy="4408488"/>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BFA1D53-9FD3-4A29-82F7-D95D9FAA993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FF5D1129-238A-494D-A885-89431E378F5A}"/>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BFB84983-B318-40A9-9DDA-859886AEEDC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5B304240-B413-4364-841C-1E68B7A8E75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B2BEC092-310A-40E5-B532-706E5C2B084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3.xml><?xml version="1.0" encoding="utf-8"?>
<p:sldLayout xmlns:p="http://schemas.openxmlformats.org/presentationml/2006/main" showMasterSp="0" type="secHead" preserve="1">
  <p:cSld name="Section Header">
    <p:bg>
      <p:bgRef idx="1001">
        <a:schemeClr xmlns:a="http://schemas.openxmlformats.org/drawingml/2006/main" val="bg2"/>
      </p:bgRef>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9A8086C-B2D7-4D34-9774-1363CD6EB404}"/>
              </a:ext>
            </a:extLst>
          </p:cNvPr>
          <p:cNvSpPr>
            <a:spLocks xmlns:a="http://schemas.openxmlformats.org/drawingml/2006/main" noGrp="1"/>
          </p:cNvSpPr>
          <p:nvPr>
            <p:ph type="title" idx="0"/>
          </p:nvPr>
        </p:nvSpPr>
        <p:spPr>
          <a:xfrm xmlns:a="http://schemas.openxmlformats.org/drawingml/2006/main">
            <a:off x="765025" y="1301360"/>
            <a:ext cx="9612971" cy="2852737"/>
          </a:xfrm>
        </p:spPr>
        <p:txBody>
          <a:bodyPr xmlns:a="http://schemas.openxmlformats.org/drawingml/2006/main" anchor="b">
            <a:normAutofit/>
          </a:bodyPr>
          <a:lstStyle xmlns:a="http://schemas.openxmlformats.org/drawingml/2006/main">
            <a:lvl1pPr algn="r">
              <a:buNone/>
              <a:defRPr sz="7200" cap="all" baseline="0">
                <a:solidFill>
                  <a:schemeClr val="tx2"/>
                </a:solidFill>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4516DC15-6DDB-4E68-8610-3008821B7D39}"/>
              </a:ext>
            </a:extLst>
          </p:cNvPr>
          <p:cNvSpPr>
            <a:spLocks xmlns:a="http://schemas.openxmlformats.org/drawingml/2006/main" noGrp="1"/>
          </p:cNvSpPr>
          <p:nvPr>
            <p:ph type="body" idx="1"/>
          </p:nvPr>
        </p:nvSpPr>
        <p:spPr>
          <a:xfrm xmlns:a="http://schemas.openxmlformats.org/drawingml/2006/main">
            <a:off x="765025" y="4216328"/>
            <a:ext cx="9612971" cy="1143324"/>
          </a:xfrm>
        </p:spPr>
        <p:txBody>
          <a:bodyPr xmlns:a="http://schemas.openxmlformats.org/drawingml/2006/main"/>
          <a:lstStyle xmlns:a="http://schemas.openxmlformats.org/drawingml/2006/main">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278D3DB-D439-4368-8CBA-2173C8E0E901}"/>
              </a:ext>
            </a:extLst>
          </p:cNvPr>
          <p:cNvSpPr>
            <a:spLocks xmlns:a="http://schemas.openxmlformats.org/drawingml/2006/main" noGrp="1"/>
          </p:cNvSpPr>
          <p:nvPr>
            <p:ph type="dt" idx="10"/>
          </p:nvPr>
        </p:nvSpPr>
        <p:spPr>
          <a:xfrm xmlns:a="http://schemas.openxmlformats.org/drawingml/2006/main">
            <a:off x="738908" y="6453386"/>
            <a:ext cx="1622409"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1670783A-846B-4DFA-B68E-5E4729A76426}"/>
              </a:ext>
            </a:extLst>
          </p:cNvPr>
          <p:cNvSpPr>
            <a:spLocks xmlns:a="http://schemas.openxmlformats.org/drawingml/2006/main" noGrp="1"/>
          </p:cNvSpPr>
          <p:nvPr>
            <p:ph type="ftr" idx="11"/>
          </p:nvPr>
        </p:nvSpPr>
        <p:spPr>
          <a:xfrm xmlns:a="http://schemas.openxmlformats.org/drawingml/2006/main">
            <a:off x="2584312" y="6453386"/>
            <a:ext cx="7023377" cy="404614"/>
          </a:xfrm>
        </p:spPr>
        <p:txBody>
          <a:bodyPr xmlns:a="http://schemas.openxmlformats.org/drawingml/2006/main"/>
          <a:lstStyle xmlns:a="http://schemas.openxmlformats.org/drawingml/2006/main">
            <a:lvl1pPr algn="ctr">
              <a:buNone/>
              <a:defRPr>
                <a:solidFill>
                  <a:schemeClr val="tx2"/>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6077A900-8563-42FD-BC00-5FFD5D2AE145}"/>
              </a:ext>
            </a:extLst>
          </p:cNvPr>
          <p:cNvSpPr>
            <a:spLocks xmlns:a="http://schemas.openxmlformats.org/drawingml/2006/main" noGrp="1"/>
          </p:cNvSpPr>
          <p:nvPr>
            <p:ph type="sldNum" idx="12"/>
          </p:nvPr>
        </p:nvSpPr>
        <p:spPr>
          <a:xfrm xmlns:a="http://schemas.openxmlformats.org/drawingml/2006/main">
            <a:off x="9830683" y="6453386"/>
            <a:ext cx="159629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69E57DC2-970A-4B3E-BB1C-7A09969E49DF}" type="slidenum">
              <a:t>‹#›</a:t>
            </a:fld>
            <a:endParaRPr/>
          </a:p>
        </p:txBody>
      </p:sp>
      <p:sp>
        <p:nvSpPr>
          <p:cNvPr id="7" name="Freeform 6">
            <a:extLst xmlns:a="http://schemas.openxmlformats.org/drawingml/2006/main">
              <a:ext uri="{FF2B5EF4-FFF2-40B4-BE49-F238E27FC236}">
                <a16:creationId xmlns:a16="http://schemas.microsoft.com/office/drawing/2014/main" id="{D68F6FA5-3D57-45F8-80C3-5D26636EB503}"/>
              </a:ext>
            </a:extLst>
          </p:cNvPr>
          <p:cNvSpPr>
            <a:spLocks xmlns:a="http://schemas.openxmlformats.org/drawingml/2006/main" noGrp="1"/>
          </p:cNvSpPr>
          <p:nvPr/>
        </p:nvSpPr>
        <p:spPr>
          <a:xfrm xmlns:a="http://schemas.openxmlformats.org/drawingml/2006/main">
            <a:off x="8151962" y="1685652"/>
            <a:ext cx="3275013" cy="4408488"/>
          </a:xfrm>
          <a:custGeom xmlns:a="http://schemas.openxmlformats.org/drawingml/2006/main">
            <a:rect l="0" t="0" r="r" b="b"/>
            <a:pathLst>
              <a:path w="4125" h="5554">
                <a:moveTo>
                  <a:pt x="3614" y="0"/>
                </a:moveTo>
                <a:lnTo>
                  <a:pt x="4125" y="0"/>
                </a:lnTo>
                <a:lnTo>
                  <a:pt x="4125" y="5554"/>
                </a:lnTo>
                <a:lnTo>
                  <a:pt x="0" y="5554"/>
                </a:lnTo>
                <a:lnTo>
                  <a:pt x="0" y="5074"/>
                </a:lnTo>
                <a:lnTo>
                  <a:pt x="3614" y="5074"/>
                </a:lnTo>
                <a:lnTo>
                  <a:pt x="3614" y="0"/>
                </a:lnTo>
                <a:close/>
              </a:path>
            </a:pathLst>
          </a:custGeom>
          <a:solidFill xmlns:a="http://schemas.openxmlformats.org/drawingml/2006/main">
            <a:schemeClr val="tx2"/>
          </a:solidFill>
          <a:ln xmlns:a="http://schemas.openxmlformats.org/drawingml/2006/main" w="0">
            <a:noFill/>
            <a:prstDash val="solid"/>
          </a:ln>
        </p:spPr>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AC9F7AB-1A02-4EB8-AD57-437C01CAB2CB}"/>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24989F80-0457-4395-B12E-2EB7DDE385BA}"/>
              </a:ext>
            </a:extLst>
          </p:cNvPr>
          <p:cNvSpPr>
            <a:spLocks xmlns:a="http://schemas.openxmlformats.org/drawingml/2006/main" noGrp="1"/>
          </p:cNvSpPr>
          <p:nvPr>
            <p:ph idx="1"/>
          </p:nvPr>
        </p:nvSpPr>
        <p:spPr>
          <a:xfrm xmlns:a="http://schemas.openxmlformats.org/drawingml/2006/main">
            <a:off x="1371600" y="2285999"/>
            <a:ext cx="4447786" cy="3581401"/>
          </a:xfrm>
        </p:spPr>
        <p:txBody>
          <a:bodyPr xmlns:a="http://schemas.openxmlformats.org/drawingml/2006/main"/>
          <a:lstStyle xmlns:a="http://schemas.openxmlformats.org/drawingml/2006/main">
            <a:lvl1pPr>
              <a:buNone/>
              <a:defRPr baseline="0">
                <a:solidFill>
                  <a:schemeClr val="tx2"/>
                </a:solidFill>
              </a:defRPr>
            </a:lvl1pPr>
            <a:lvl2pPr>
              <a:buNone/>
              <a:defRPr baseline="0">
                <a:solidFill>
                  <a:schemeClr val="tx2"/>
                </a:solidFill>
              </a:defRPr>
            </a:lvl2pPr>
            <a:lvl3pPr>
              <a:buNone/>
              <a:defRPr baseline="0">
                <a:solidFill>
                  <a:schemeClr val="tx2"/>
                </a:solidFill>
              </a:defRPr>
            </a:lvl3pPr>
            <a:lvl4pPr>
              <a:buNone/>
              <a:defRPr baseline="0">
                <a:solidFill>
                  <a:schemeClr val="tx2"/>
                </a:solidFill>
              </a:defRPr>
            </a:lvl4pPr>
            <a:lvl5pPr>
              <a:buNone/>
              <a:defRPr baseline="0">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FC16541E-2A2B-4D0C-B811-72B3E64243D7}"/>
              </a:ext>
            </a:extLst>
          </p:cNvPr>
          <p:cNvSpPr>
            <a:spLocks xmlns:a="http://schemas.openxmlformats.org/drawingml/2006/main" noGrp="1"/>
          </p:cNvSpPr>
          <p:nvPr>
            <p:ph idx="2"/>
          </p:nvPr>
        </p:nvSpPr>
        <p:spPr>
          <a:xfrm xmlns:a="http://schemas.openxmlformats.org/drawingml/2006/main">
            <a:off x="6525403" y="2285999"/>
            <a:ext cx="4447786" cy="3581401"/>
          </a:xfrm>
        </p:spPr>
        <p:txBody>
          <a:bodyPr xmlns:a="http://schemas.openxmlformats.org/drawingml/2006/main"/>
          <a:lstStyle xmlns:a="http://schemas.openxmlformats.org/drawingml/2006/main">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84A1DFFC-4D34-461E-B02A-E61909B152F5}"/>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6" name="Footer Placeholder 5">
            <a:extLst xmlns:a="http://schemas.openxmlformats.org/drawingml/2006/main">
              <a:ext uri="{FF2B5EF4-FFF2-40B4-BE49-F238E27FC236}">
                <a16:creationId xmlns:a16="http://schemas.microsoft.com/office/drawing/2014/main" id="{5D69ACFF-4500-4434-BE7E-33D9C2C9454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4207E2A1-A3B1-405F-8205-7587E6E2D92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EBFC316-BD9E-4FFB-96E7-A5ABAA45007A}"/>
              </a:ext>
            </a:extLst>
          </p:cNvPr>
          <p:cNvSpPr>
            <a:spLocks xmlns:a="http://schemas.openxmlformats.org/drawingml/2006/main" noGrp="1"/>
          </p:cNvSpPr>
          <p:nvPr>
            <p:ph type="title" idx="0"/>
          </p:nvPr>
        </p:nvSpPr>
        <p:spPr>
          <a:xfrm xmlns:a="http://schemas.openxmlformats.org/drawingml/2006/main">
            <a:off x="1371600" y="685800"/>
            <a:ext cx="9601200" cy="1485900"/>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4A86AEA5-13ED-4806-90D1-AF57FBA2E915}"/>
              </a:ext>
            </a:extLst>
          </p:cNvPr>
          <p:cNvSpPr>
            <a:spLocks xmlns:a="http://schemas.openxmlformats.org/drawingml/2006/main" noGrp="1"/>
          </p:cNvSpPr>
          <p:nvPr>
            <p:ph type="body" idx="1"/>
          </p:nvPr>
        </p:nvSpPr>
        <p:spPr>
          <a:xfrm xmlns:a="http://schemas.openxmlformats.org/drawingml/2006/main">
            <a:off x="1371600" y="2340864"/>
            <a:ext cx="4443984" cy="823912"/>
          </a:xfrm>
        </p:spPr>
        <p:txBody>
          <a:bodyPr xmlns:a="http://schemas.openxmlformats.org/drawingml/2006/main" anchor="b">
            <a:noAutofit/>
          </a:bodyPr>
          <a:lstStyle xmlns:a="http://schemas.openxmlformats.org/drawingml/2006/main">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1D0A29B9-F138-40F4-A242-B11F1F94BDD3}"/>
              </a:ext>
            </a:extLst>
          </p:cNvPr>
          <p:cNvSpPr>
            <a:spLocks xmlns:a="http://schemas.openxmlformats.org/drawingml/2006/main" noGrp="1"/>
          </p:cNvSpPr>
          <p:nvPr>
            <p:ph idx="2"/>
          </p:nvPr>
        </p:nvSpPr>
        <p:spPr>
          <a:xfrm xmlns:a="http://schemas.openxmlformats.org/drawingml/2006/main">
            <a:off x="1371600" y="3305207"/>
            <a:ext cx="4443984" cy="2562193"/>
          </a:xfrm>
        </p:spPr>
        <p:txBody>
          <a:bodyPr xmlns:a="http://schemas.openxmlformats.org/drawingml/2006/main"/>
          <a:lstStyle xmlns:a="http://schemas.openxmlformats.org/drawingml/2006/main">
            <a:lvl1pPr>
              <a:buNone/>
              <a:defRPr baseline="0">
                <a:solidFill>
                  <a:schemeClr val="tx2"/>
                </a:solidFill>
              </a:defRPr>
            </a:lvl1pPr>
            <a:lvl2pPr>
              <a:buNone/>
              <a:defRPr baseline="0">
                <a:solidFill>
                  <a:schemeClr val="tx2"/>
                </a:solidFill>
              </a:defRPr>
            </a:lvl2pPr>
            <a:lvl3pPr>
              <a:buNone/>
              <a:defRPr baseline="0">
                <a:solidFill>
                  <a:schemeClr val="tx2"/>
                </a:solidFill>
              </a:defRPr>
            </a:lvl3pPr>
            <a:lvl4pPr>
              <a:buNone/>
              <a:defRPr baseline="0">
                <a:solidFill>
                  <a:schemeClr val="tx2"/>
                </a:solidFill>
              </a:defRPr>
            </a:lvl4pPr>
            <a:lvl5pPr>
              <a:buNone/>
              <a:defRPr baseline="0">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05A01476-25D0-4FAD-B6DE-C0E0E2DBED72}"/>
              </a:ext>
            </a:extLst>
          </p:cNvPr>
          <p:cNvSpPr>
            <a:spLocks xmlns:a="http://schemas.openxmlformats.org/drawingml/2006/main" noGrp="1"/>
          </p:cNvSpPr>
          <p:nvPr>
            <p:ph type="body" idx="3"/>
          </p:nvPr>
        </p:nvSpPr>
        <p:spPr>
          <a:xfrm xmlns:a="http://schemas.openxmlformats.org/drawingml/2006/main">
            <a:off x="6525014" y="2340864"/>
            <a:ext cx="4443984" cy="823912"/>
          </a:xfrm>
        </p:spPr>
        <p:txBody>
          <a:bodyPr xmlns:a="http://schemas.openxmlformats.org/drawingml/2006/main" anchor="b">
            <a:noAutofit/>
          </a:bodyPr>
          <a:lstStyle xmlns:a="http://schemas.openxmlformats.org/drawingml/2006/main">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5646A974-4B04-4BBA-951B-615C3914AEB1}"/>
              </a:ext>
            </a:extLst>
          </p:cNvPr>
          <p:cNvSpPr>
            <a:spLocks xmlns:a="http://schemas.openxmlformats.org/drawingml/2006/main" noGrp="1"/>
          </p:cNvSpPr>
          <p:nvPr>
            <p:ph idx="4"/>
          </p:nvPr>
        </p:nvSpPr>
        <p:spPr>
          <a:xfrm xmlns:a="http://schemas.openxmlformats.org/drawingml/2006/main">
            <a:off x="6525014" y="3305207"/>
            <a:ext cx="4443984" cy="2562193"/>
          </a:xfrm>
        </p:spPr>
        <p:txBody>
          <a:bodyPr xmlns:a="http://schemas.openxmlformats.org/drawingml/2006/main"/>
          <a:lstStyle xmlns:a="http://schemas.openxmlformats.org/drawingml/2006/main">
            <a:lvl1pPr>
              <a:buNone/>
              <a:defRPr baseline="0">
                <a:solidFill>
                  <a:schemeClr val="tx2"/>
                </a:solidFill>
              </a:defRPr>
            </a:lvl1pPr>
            <a:lvl2pPr>
              <a:buNone/>
              <a:defRPr baseline="0">
                <a:solidFill>
                  <a:schemeClr val="tx2"/>
                </a:solidFill>
              </a:defRPr>
            </a:lvl2pPr>
            <a:lvl3pPr>
              <a:buNone/>
              <a:defRPr baseline="0">
                <a:solidFill>
                  <a:schemeClr val="tx2"/>
                </a:solidFill>
              </a:defRPr>
            </a:lvl3pPr>
            <a:lvl4pPr>
              <a:buNone/>
              <a:defRPr baseline="0">
                <a:solidFill>
                  <a:schemeClr val="tx2"/>
                </a:solidFill>
              </a:defRPr>
            </a:lvl4pPr>
            <a:lvl5pPr>
              <a:buNone/>
              <a:defRPr baseline="0">
                <a:solidFill>
                  <a:schemeClr val="tx2"/>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11F9852B-8775-4090-978C-539E604809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8" name="Footer Placeholder 7">
            <a:extLst xmlns:a="http://schemas.openxmlformats.org/drawingml/2006/main">
              <a:ext uri="{FF2B5EF4-FFF2-40B4-BE49-F238E27FC236}">
                <a16:creationId xmlns:a16="http://schemas.microsoft.com/office/drawing/2014/main" id="{3903AE16-075F-4F73-86C2-F3742FCF9FB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CE7567A7-47B0-47A7-9305-4FFDB7D8244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C6CF638-1F66-4903-877F-0841A3320B9A}"/>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0C04E346-7696-4FDD-A391-B9633C97C6B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4" name="Footer Placeholder 3">
            <a:extLst xmlns:a="http://schemas.openxmlformats.org/drawingml/2006/main">
              <a:ext uri="{FF2B5EF4-FFF2-40B4-BE49-F238E27FC236}">
                <a16:creationId xmlns:a16="http://schemas.microsoft.com/office/drawing/2014/main" id="{550EDE2F-6229-493A-A9E9-0D85DD3065A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2BFC8029-2B88-4CC8-ACD7-AB32940471D8}"/>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10F1DC8C-385E-45E7-9ED1-92071ACEAE2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3" name="Footer Placeholder 2">
            <a:extLst xmlns:a="http://schemas.openxmlformats.org/drawingml/2006/main">
              <a:ext uri="{FF2B5EF4-FFF2-40B4-BE49-F238E27FC236}">
                <a16:creationId xmlns:a16="http://schemas.microsoft.com/office/drawing/2014/main" id="{F9ED2D6C-BF3E-4081-966D-A6251D8D497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1D529E14-56E4-451B-9C8D-10355DD7D2E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8.xml><?xml version="1.0" encoding="utf-8"?>
<p:sldLayout xmlns:p="http://schemas.openxmlformats.org/presentationml/2006/main" showMasterSp="0" type="objTx" preserve="1">
  <p:cSld name="Content with Caption">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FF4111BC-48AF-44F3-A321-3A40E7962D88}"/>
              </a:ext>
            </a:extLst>
          </p:cNvPr>
          <p:cNvSpPr>
            <a:spLocks xmlns:a="http://schemas.openxmlformats.org/drawingml/2006/main" noGrp="1"/>
          </p:cNvSpPr>
          <p:nvPr/>
        </p:nvSpPr>
        <p:spPr>
          <a:xfrm xmlns:a="http://schemas.openxmlformats.org/drawingml/2006/main">
            <a:off x="0" y="376"/>
            <a:ext cx="5303520" cy="6857624"/>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p:nvSpPr>
          <p:cNvPr id="2" name="Title 1">
            <a:extLst xmlns:a="http://schemas.openxmlformats.org/drawingml/2006/main">
              <a:ext uri="{FF2B5EF4-FFF2-40B4-BE49-F238E27FC236}">
                <a16:creationId xmlns:a16="http://schemas.microsoft.com/office/drawing/2014/main" id="{F335162A-E81D-4D9A-84F2-8CBC894D42E9}"/>
              </a:ext>
            </a:extLst>
          </p:cNvPr>
          <p:cNvSpPr>
            <a:spLocks xmlns:a="http://schemas.openxmlformats.org/drawingml/2006/main" noGrp="1"/>
          </p:cNvSpPr>
          <p:nvPr>
            <p:ph type="title" idx="0"/>
          </p:nvPr>
        </p:nvSpPr>
        <p:spPr>
          <a:xfrm xmlns:a="http://schemas.openxmlformats.org/drawingml/2006/main">
            <a:off x="723900" y="685800"/>
            <a:ext cx="3855720" cy="2157884"/>
          </a:xfrm>
        </p:spPr>
        <p:txBody>
          <a:bodyPr xmlns:a="http://schemas.openxmlformats.org/drawingml/2006/main" anchor="t">
            <a:noAutofit/>
          </a:bodyPr>
          <a:lstStyle xmlns:a="http://schemas.openxmlformats.org/drawingml/2006/main">
            <a:lvl1pPr>
              <a:lnSpc>
                <a:spcPct val="84000"/>
              </a:lnSpc>
              <a:buNone/>
              <a:defRPr sz="4800" baseline="0">
                <a:solidFill>
                  <a:schemeClr val="tx2"/>
                </a:solidFill>
              </a:defRPr>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1383E0CF-CDE0-4E29-9786-C3CEF560244F}"/>
              </a:ext>
            </a:extLst>
          </p:cNvPr>
          <p:cNvSpPr>
            <a:spLocks xmlns:a="http://schemas.openxmlformats.org/drawingml/2006/main" noGrp="1"/>
          </p:cNvSpPr>
          <p:nvPr>
            <p:ph idx="1"/>
          </p:nvPr>
        </p:nvSpPr>
        <p:spPr>
          <a:xfrm xmlns:a="http://schemas.openxmlformats.org/drawingml/2006/main">
            <a:off x="6256020" y="685801"/>
            <a:ext cx="5212080" cy="5175250"/>
          </a:xfrm>
        </p:spPr>
        <p:txBody>
          <a:bodyPr xmlns:a="http://schemas.openxmlformats.org/drawingml/2006/main"/>
          <a:lstStyle xmlns:a="http://schemas.openxmlformats.org/drawingml/2006/main">
            <a:lvl1pPr>
              <a:buNone/>
              <a:defRPr sz="2000"/>
            </a:lvl1pPr>
            <a:lvl2pPr>
              <a:buNone/>
              <a:defRPr sz="2000"/>
            </a:lvl2pPr>
            <a:lvl3pPr>
              <a:buNone/>
              <a:defRPr sz="1800"/>
            </a:lvl3pPr>
            <a:lvl4pPr>
              <a:buNone/>
              <a:defRPr sz="18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860926A4-3A55-4629-B352-19340B9B1EF4}"/>
              </a:ext>
            </a:extLst>
          </p:cNvPr>
          <p:cNvSpPr>
            <a:spLocks xmlns:a="http://schemas.openxmlformats.org/drawingml/2006/main" noGrp="1"/>
          </p:cNvSpPr>
          <p:nvPr>
            <p:ph type="body" idx="2"/>
          </p:nvPr>
        </p:nvSpPr>
        <p:spPr>
          <a:xfrm xmlns:a="http://schemas.openxmlformats.org/drawingml/2006/main">
            <a:off x="723900" y="2856344"/>
            <a:ext cx="3855720" cy="3011056"/>
          </a:xfrm>
        </p:spPr>
        <p:txBody>
          <a:bodyPr xmlns:a="http://schemas.openxmlformats.org/drawingml/2006/main"/>
          <a:lstStyle xmlns:a="http://schemas.openxmlformats.org/drawingml/2006/main">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7AD6C6A9-D00C-47FF-85D2-187EAA05B71C}"/>
              </a:ext>
            </a:extLst>
          </p:cNvPr>
          <p:cNvSpPr>
            <a:spLocks xmlns:a="http://schemas.openxmlformats.org/drawingml/2006/main" noGrp="1"/>
          </p:cNvSpPr>
          <p:nvPr>
            <p:ph type="dt" idx="10"/>
          </p:nvPr>
        </p:nvSpPr>
        <p:spPr>
          <a:xfrm xmlns:a="http://schemas.openxmlformats.org/drawingml/2006/main">
            <a:off x="723900" y="6453386"/>
            <a:ext cx="120457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87DE6118-2437-4B30-8E3C-4D2BE6020583}" type="datetimeFigureOut">
              <a:t>3/24/20</a:t>
            </a:fld>
            <a:endParaRPr/>
          </a:p>
        </p:txBody>
      </p:sp>
      <p:sp>
        <p:nvSpPr>
          <p:cNvPr id="6" name="Footer Placeholder 5">
            <a:extLst xmlns:a="http://schemas.openxmlformats.org/drawingml/2006/main">
              <a:ext uri="{FF2B5EF4-FFF2-40B4-BE49-F238E27FC236}">
                <a16:creationId xmlns:a16="http://schemas.microsoft.com/office/drawing/2014/main" id="{8A56B21F-5174-4F74-A424-FA4F83DE1E61}"/>
              </a:ext>
            </a:extLst>
          </p:cNvPr>
          <p:cNvSpPr>
            <a:spLocks xmlns:a="http://schemas.openxmlformats.org/drawingml/2006/main" noGrp="1"/>
          </p:cNvSpPr>
          <p:nvPr>
            <p:ph type="ftr" idx="11"/>
          </p:nvPr>
        </p:nvSpPr>
        <p:spPr>
          <a:xfrm xmlns:a="http://schemas.openxmlformats.org/drawingml/2006/main">
            <a:off x="2205945" y="6453386"/>
            <a:ext cx="2373675"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898A7CB7-B6AC-48E7-9AB1-1603F55D5375}"/>
              </a:ext>
            </a:extLst>
          </p:cNvPr>
          <p:cNvSpPr>
            <a:spLocks xmlns:a="http://schemas.openxmlformats.org/drawingml/2006/main" noGrp="1"/>
          </p:cNvSpPr>
          <p:nvPr>
            <p:ph type="sldNum" idx="12"/>
          </p:nvPr>
        </p:nvSpPr>
        <p:spPr>
          <a:xfrm xmlns:a="http://schemas.openxmlformats.org/drawingml/2006/main">
            <a:off x="9883140" y="6453386"/>
            <a:ext cx="159629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69E57DC2-970A-4B3E-BB1C-7A09969E49DF}" type="slidenum">
              <a:t>‹#›</a:t>
            </a:fld>
            <a:endParaRPr/>
          </a:p>
        </p:txBody>
      </p:sp>
      <p:sp>
        <p:nvSpPr>
          <p:cNvPr id="9" name="Rectangle 8">
            <a:extLst xmlns:a="http://schemas.openxmlformats.org/drawingml/2006/main">
              <a:ext uri="{FF2B5EF4-FFF2-40B4-BE49-F238E27FC236}">
                <a16:creationId xmlns:a16="http://schemas.microsoft.com/office/drawing/2014/main" id="{CF0924F4-CA16-4F27-99A6-49B1EB00F29A}"/>
              </a:ext>
            </a:extLst>
          </p:cNvPr>
          <p:cNvSpPr>
            <a:spLocks xmlns:a="http://schemas.openxmlformats.org/drawingml/2006/main" noGrp="1"/>
          </p:cNvSpPr>
          <p:nvPr/>
        </p:nvSpPr>
        <p:spPr>
          <a:xfrm xmlns:a="http://schemas.openxmlformats.org/drawingml/2006/main">
            <a:off x="5303520"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Tree>
  </p:cSld>
</p:sldLayout>
</file>

<file path=ppt/slideLayouts/slideLayout9.xml><?xml version="1.0" encoding="utf-8"?>
<p:sldLayout xmlns:p="http://schemas.openxmlformats.org/presentationml/2006/main" showMasterSp="0" type="picTx" preserve="1">
  <p:cSld name="Picture with Caption">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16F3D862-15A3-4D89-9E24-EC5FBC585A43}"/>
              </a:ext>
            </a:extLst>
          </p:cNvPr>
          <p:cNvSpPr>
            <a:spLocks xmlns:a="http://schemas.openxmlformats.org/drawingml/2006/main" noGrp="1"/>
          </p:cNvSpPr>
          <p:nvPr/>
        </p:nvSpPr>
        <p:spPr>
          <a:xfrm xmlns:a="http://schemas.openxmlformats.org/drawingml/2006/main">
            <a:off x="0" y="376"/>
            <a:ext cx="5303520" cy="6857624"/>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p:nvSpPr>
          <p:cNvPr id="2" name="Title 1">
            <a:extLst xmlns:a="http://schemas.openxmlformats.org/drawingml/2006/main">
              <a:ext uri="{FF2B5EF4-FFF2-40B4-BE49-F238E27FC236}">
                <a16:creationId xmlns:a16="http://schemas.microsoft.com/office/drawing/2014/main" id="{0D5577FF-7934-46C7-9F3F-E5F26366E7F2}"/>
              </a:ext>
            </a:extLst>
          </p:cNvPr>
          <p:cNvSpPr>
            <a:spLocks xmlns:a="http://schemas.openxmlformats.org/drawingml/2006/main" noGrp="1"/>
          </p:cNvSpPr>
          <p:nvPr>
            <p:ph type="title" idx="0"/>
          </p:nvPr>
        </p:nvSpPr>
        <p:spPr>
          <a:xfrm xmlns:a="http://schemas.openxmlformats.org/drawingml/2006/main">
            <a:off x="723900" y="685800"/>
            <a:ext cx="3855720" cy="2157884"/>
          </a:xfrm>
        </p:spPr>
        <p:txBody>
          <a:bodyPr xmlns:a="http://schemas.openxmlformats.org/drawingml/2006/main" anchor="t">
            <a:normAutofit/>
          </a:bodyPr>
          <a:lstStyle xmlns:a="http://schemas.openxmlformats.org/drawingml/2006/main">
            <a:lvl1pPr>
              <a:lnSpc>
                <a:spcPct val="84000"/>
              </a:lnSpc>
              <a:buNone/>
              <a:defRPr sz="4800" baseline="0"/>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F3079F17-69FB-4063-A728-7539029C1BAD}"/>
              </a:ext>
            </a:extLst>
          </p:cNvPr>
          <p:cNvSpPr>
            <a:spLocks xmlns:a="http://schemas.openxmlformats.org/drawingml/2006/main" noGrp="1"/>
          </p:cNvSpPr>
          <p:nvPr>
            <p:ph type="pic" idx="1"/>
          </p:nvPr>
        </p:nvSpPr>
        <p:spPr>
          <a:xfrm xmlns:a="http://schemas.openxmlformats.org/drawingml/2006/main">
            <a:off x="5532120" y="0"/>
            <a:ext cx="6659880" cy="6857999"/>
          </a:xfrm>
        </p:spPr>
        <p:txBody>
          <a:bodyPr xmlns:a="http://schemas.openxmlformats.org/drawingml/2006/main" anchor="t">
            <a:normAutofit/>
          </a:bodyPr>
          <a:lstStyle xmlns:a="http://schemas.openxmlformats.org/drawingml/2006/main">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r>
              <a:t>Click icon to add picture</a:t>
            </a:r>
            <a:endParaRPr/>
          </a:p>
        </p:txBody>
      </p:sp>
      <p:sp>
        <p:nvSpPr>
          <p:cNvPr id="4" name="Text Placeholder 3">
            <a:extLst xmlns:a="http://schemas.openxmlformats.org/drawingml/2006/main">
              <a:ext uri="{FF2B5EF4-FFF2-40B4-BE49-F238E27FC236}">
                <a16:creationId xmlns:a16="http://schemas.microsoft.com/office/drawing/2014/main" id="{92A992F9-59DB-4514-80AF-F8A61C2E36D7}"/>
              </a:ext>
            </a:extLst>
          </p:cNvPr>
          <p:cNvSpPr>
            <a:spLocks xmlns:a="http://schemas.openxmlformats.org/drawingml/2006/main" noGrp="1"/>
          </p:cNvSpPr>
          <p:nvPr>
            <p:ph type="body" idx="2"/>
          </p:nvPr>
        </p:nvSpPr>
        <p:spPr>
          <a:xfrm xmlns:a="http://schemas.openxmlformats.org/drawingml/2006/main">
            <a:off x="723900" y="2855968"/>
            <a:ext cx="3855720" cy="3011432"/>
          </a:xfrm>
        </p:spPr>
        <p:txBody>
          <a:bodyPr xmlns:a="http://schemas.openxmlformats.org/drawingml/2006/main"/>
          <a:lstStyle xmlns:a="http://schemas.openxmlformats.org/drawingml/2006/main">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FCB300D5-6B1D-4580-BE21-7A3DEE12A0F6}"/>
              </a:ext>
            </a:extLst>
          </p:cNvPr>
          <p:cNvSpPr>
            <a:spLocks xmlns:a="http://schemas.openxmlformats.org/drawingml/2006/main" noGrp="1"/>
          </p:cNvSpPr>
          <p:nvPr>
            <p:ph type="dt" idx="10"/>
          </p:nvPr>
        </p:nvSpPr>
        <p:spPr>
          <a:xfrm xmlns:a="http://schemas.openxmlformats.org/drawingml/2006/main">
            <a:off x="723900" y="6453386"/>
            <a:ext cx="120457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87DE6118-2437-4B30-8E3C-4D2BE6020583}" type="datetimeFigureOut">
              <a:t>3/24/20</a:t>
            </a:fld>
            <a:endParaRPr/>
          </a:p>
        </p:txBody>
      </p:sp>
      <p:sp>
        <p:nvSpPr>
          <p:cNvPr id="6" name="Footer Placeholder 5">
            <a:extLst xmlns:a="http://schemas.openxmlformats.org/drawingml/2006/main">
              <a:ext uri="{FF2B5EF4-FFF2-40B4-BE49-F238E27FC236}">
                <a16:creationId xmlns:a16="http://schemas.microsoft.com/office/drawing/2014/main" id="{0C82FD35-4702-4FE2-8A91-8D8EC3DCF34B}"/>
              </a:ext>
            </a:extLst>
          </p:cNvPr>
          <p:cNvSpPr>
            <a:spLocks xmlns:a="http://schemas.openxmlformats.org/drawingml/2006/main" noGrp="1"/>
          </p:cNvSpPr>
          <p:nvPr>
            <p:ph type="ftr" idx="11"/>
          </p:nvPr>
        </p:nvSpPr>
        <p:spPr>
          <a:xfrm xmlns:a="http://schemas.openxmlformats.org/drawingml/2006/main">
            <a:off x="2205945" y="6453386"/>
            <a:ext cx="2373675"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F5D5C3A6-7681-41F1-BA51-09762517B717}"/>
              </a:ext>
            </a:extLst>
          </p:cNvPr>
          <p:cNvSpPr>
            <a:spLocks xmlns:a="http://schemas.openxmlformats.org/drawingml/2006/main" noGrp="1"/>
          </p:cNvSpPr>
          <p:nvPr>
            <p:ph type="sldNum" idx="12"/>
          </p:nvPr>
        </p:nvSpPr>
        <p:spPr>
          <a:xfrm xmlns:a="http://schemas.openxmlformats.org/drawingml/2006/main">
            <a:off x="9883140" y="6453386"/>
            <a:ext cx="1596292" cy="404614"/>
          </a:xfrm>
        </p:spPr>
        <p:txBody>
          <a:bodyPr xmlns:a="http://schemas.openxmlformats.org/drawingml/2006/main"/>
          <a:lstStyle xmlns:a="http://schemas.openxmlformats.org/drawingml/2006/main">
            <a:lvl1pPr>
              <a:buNone/>
              <a:defRPr>
                <a:solidFill>
                  <a:schemeClr val="tx2"/>
                </a:solidFill>
              </a:defRPr>
            </a:lvl1pPr>
          </a:lstStyle>
          <a:p xmlns:a="http://schemas.openxmlformats.org/drawingml/2006/main">
            <a:fld id="{69E57DC2-970A-4B3E-BB1C-7A09969E49DF}" type="slidenum">
              <a:t>‹#›</a:t>
            </a:fld>
            <a:endParaRPr/>
          </a:p>
        </p:txBody>
      </p:sp>
      <p:sp>
        <p:nvSpPr>
          <p:cNvPr id="9" name="Rectangle 8">
            <a:extLst xmlns:a="http://schemas.openxmlformats.org/drawingml/2006/main">
              <a:ext uri="{FF2B5EF4-FFF2-40B4-BE49-F238E27FC236}">
                <a16:creationId xmlns:a16="http://schemas.microsoft.com/office/drawing/2014/main" id="{43F7D759-D5C4-4920-88C9-0A9ECEA3A2B3}"/>
              </a:ext>
            </a:extLst>
          </p:cNvPr>
          <p:cNvSpPr>
            <a:spLocks xmlns:a="http://schemas.openxmlformats.org/drawingml/2006/main" noGrp="1"/>
          </p:cNvSpPr>
          <p:nvPr/>
        </p:nvSpPr>
        <p:spPr>
          <a:xfrm xmlns:a="http://schemas.openxmlformats.org/drawingml/2006/main">
            <a:off x="5303520"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8556B44-DBD6-407A-B58F-076A467F7F7B}"/>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0C323A8D-4BD6-495E-A2FA-7CDCDC246157}"/>
              </a:ext>
            </a:extLst>
          </p:cNvPr>
          <p:cNvSpPr>
            <a:spLocks xmlns:a="http://schemas.openxmlformats.org/drawingml/2006/main" noGrp="1"/>
          </p:cNvSpPr>
          <p:nvPr>
            <p:ph type="body" idx="1"/>
          </p:nvPr>
        </p:nvSpPr>
        <p:spPr>
          <a:xfrm xmlns:a="http://schemas.openxmlformats.org/drawingml/2006/main">
            <a:off x="1371600" y="2295525"/>
            <a:ext cx="9601200" cy="357187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B17D8665-4ACF-4456-95B1-83354057FF9D}"/>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9B2FC3DD-EB53-4039-BBE9-1AC81531488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6CF25A26-B15D-4B68-AED4-B73F8E65A74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3D7206F3-909E-41F3-839F-83855243C412}"/>
              </a:ext>
            </a:extLst>
          </p:cNvPr>
          <p:cNvSpPr>
            <a:spLocks xmlns:a="http://schemas.openxmlformats.org/drawingml/2006/main" noGrp="1"/>
          </p:cNvSpPr>
          <p:nvPr>
            <p:ph type="title" idx="0"/>
          </p:nvPr>
        </p:nvSpPr>
        <p:spPr>
          <a:xfrm xmlns:a="http://schemas.openxmlformats.org/drawingml/2006/main">
            <a:off x="9596561" y="624156"/>
            <a:ext cx="1565766" cy="5243244"/>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EB3CBF73-CAD3-496D-BF4D-CFBA890A4429}"/>
              </a:ext>
            </a:extLst>
          </p:cNvPr>
          <p:cNvSpPr>
            <a:spLocks xmlns:a="http://schemas.openxmlformats.org/drawingml/2006/main" noGrp="1"/>
          </p:cNvSpPr>
          <p:nvPr>
            <p:ph type="body" idx="1"/>
          </p:nvPr>
        </p:nvSpPr>
        <p:spPr>
          <a:xfrm xmlns:a="http://schemas.openxmlformats.org/drawingml/2006/main">
            <a:off x="1371600" y="624156"/>
            <a:ext cx="8179641" cy="5243244"/>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5D6B379C-2642-43A8-BEFA-F37F3D969E2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AC19264B-5F9E-4DF4-A8F0-6611C66BFD0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2957BEB4-3EFE-49EA-8628-DCE61E8C28ED}"/>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69E57DC2-970A-4B3E-BB1C-7A09969E49DF}"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c89d3cafba44b42" /><Relationship Type="http://schemas.openxmlformats.org/officeDocument/2006/relationships/slideLayout" Target="/ppt/slideLayouts/slideLayout1.xml" Id="Rea2c7485db7b4ded" /><Relationship Type="http://schemas.openxmlformats.org/officeDocument/2006/relationships/slideLayout" Target="/ppt/slideLayouts/slideLayout2.xml" Id="Rc623158ccd054617" /><Relationship Type="http://schemas.openxmlformats.org/officeDocument/2006/relationships/slideLayout" Target="/ppt/slideLayouts/slideLayout3.xml" Id="Rd57ae6ab5b424f49" /><Relationship Type="http://schemas.openxmlformats.org/officeDocument/2006/relationships/slideLayout" Target="/ppt/slideLayouts/slideLayout4.xml" Id="Re7bba942cecd494c" /><Relationship Type="http://schemas.openxmlformats.org/officeDocument/2006/relationships/slideLayout" Target="/ppt/slideLayouts/slideLayout5.xml" Id="Rd7eacdde04ff4258" /><Relationship Type="http://schemas.openxmlformats.org/officeDocument/2006/relationships/slideLayout" Target="/ppt/slideLayouts/slideLayout6.xml" Id="Rb99e76aec9384580" /><Relationship Type="http://schemas.openxmlformats.org/officeDocument/2006/relationships/slideLayout" Target="/ppt/slideLayouts/slideLayout7.xml" Id="Rd597937c7ab946d9" /><Relationship Type="http://schemas.openxmlformats.org/officeDocument/2006/relationships/slideLayout" Target="/ppt/slideLayouts/slideLayout8.xml" Id="Rdf3b61b652ac49ef" /><Relationship Type="http://schemas.openxmlformats.org/officeDocument/2006/relationships/slideLayout" Target="/ppt/slideLayouts/slideLayout9.xml" Id="Re627dff5d7a944ca" /><Relationship Type="http://schemas.openxmlformats.org/officeDocument/2006/relationships/slideLayout" Target="/ppt/slideLayouts/slideLayout10.xml" Id="R4e4ec836039e4b58" /><Relationship Type="http://schemas.openxmlformats.org/officeDocument/2006/relationships/slideLayout" Target="/ppt/slideLayouts/slideLayout11.xml" Id="R7be5c457bb5f4342" /></Relationships>
</file>

<file path=ppt/slideMasters/slideMaster1.xml><?xml version="1.0" encoding="utf-8"?>
<p:sldMaster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D44FF5A5-8985-44D1-90D4-D46BD685875C}"/>
              </a:ext>
            </a:extLst>
          </p:cNvPr>
          <p:cNvSpPr>
            <a:spLocks xmlns:a="http://schemas.openxmlformats.org/drawingml/2006/main" noGrp="1"/>
          </p:cNvSpPr>
          <p:nvPr>
            <p:ph type="title" idx="0"/>
          </p:nvPr>
        </p:nvSpPr>
        <p:spPr>
          <a:xfrm xmlns:a="http://schemas.openxmlformats.org/drawingml/2006/main">
            <a:off x="1371600" y="685800"/>
            <a:ext cx="9601200" cy="1485900"/>
          </a:xfrm>
          <a:prstGeom xmlns:a="http://schemas.openxmlformats.org/drawingml/2006/main" prst="rect">
            <a:avLst/>
          </a:prstGeom>
        </p:spPr>
        <p:txBody>
          <a:bodyPr xmlns:a="http://schemas.openxmlformats.org/drawingml/2006/main" vert="horz" lIns="91440" tIns="45720" rIns="91440" bIns="45720" anchor="t">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80D98464-9F5F-4FB0-856A-B33D5440EA49}"/>
              </a:ext>
            </a:extLst>
          </p:cNvPr>
          <p:cNvSpPr>
            <a:spLocks xmlns:a="http://schemas.openxmlformats.org/drawingml/2006/main" noGrp="1"/>
          </p:cNvSpPr>
          <p:nvPr>
            <p:ph type="body" idx="1"/>
          </p:nvPr>
        </p:nvSpPr>
        <p:spPr>
          <a:xfrm xmlns:a="http://schemas.openxmlformats.org/drawingml/2006/main">
            <a:off x="1371600" y="2286000"/>
            <a:ext cx="9601200" cy="3581400"/>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D904F1FF-7674-43AC-8FE8-A9EDEBA3EA09}"/>
              </a:ext>
            </a:extLst>
          </p:cNvPr>
          <p:cNvSpPr>
            <a:spLocks xmlns:a="http://schemas.openxmlformats.org/drawingml/2006/main" noGrp="1"/>
          </p:cNvSpPr>
          <p:nvPr>
            <p:ph type="dt" idx="2"/>
          </p:nvPr>
        </p:nvSpPr>
        <p:spPr>
          <a:xfrm xmlns:a="http://schemas.openxmlformats.org/drawingml/2006/main">
            <a:off x="1390650" y="6453386"/>
            <a:ext cx="1204572" cy="404614"/>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baseline="0">
                <a:solidFill>
                  <a:schemeClr val="tx2"/>
                </a:solidFill>
              </a:defRPr>
            </a:lvl1pPr>
          </a:lstStyle>
          <a:p xmlns:a="http://schemas.openxmlformats.org/drawingml/2006/main">
            <a:fld id="{87DE6118-2437-4B30-8E3C-4D2BE6020583}" type="datetimeFigureOut">
              <a:t>3/24/20</a:t>
            </a:fld>
            <a:endParaRPr/>
          </a:p>
        </p:txBody>
      </p:sp>
      <p:sp>
        <p:nvSpPr>
          <p:cNvPr id="5" name="Footer Placeholder 4">
            <a:extLst xmlns:a="http://schemas.openxmlformats.org/drawingml/2006/main">
              <a:ext uri="{FF2B5EF4-FFF2-40B4-BE49-F238E27FC236}">
                <a16:creationId xmlns:a16="http://schemas.microsoft.com/office/drawing/2014/main" id="{178E65D1-FE8F-464C-958F-F8D58522FA73}"/>
              </a:ext>
            </a:extLst>
          </p:cNvPr>
          <p:cNvSpPr>
            <a:spLocks xmlns:a="http://schemas.openxmlformats.org/drawingml/2006/main" noGrp="1"/>
          </p:cNvSpPr>
          <p:nvPr>
            <p:ph type="ftr" idx="3"/>
          </p:nvPr>
        </p:nvSpPr>
        <p:spPr>
          <a:xfrm xmlns:a="http://schemas.openxmlformats.org/drawingml/2006/main">
            <a:off x="2893564" y="6453386"/>
            <a:ext cx="6280830" cy="404614"/>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baseline="0">
                <a:solidFill>
                  <a:schemeClr val="tx2"/>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2D0B8C26-D853-4CB7-8D8D-C613001EE38C}"/>
              </a:ext>
            </a:extLst>
          </p:cNvPr>
          <p:cNvSpPr>
            <a:spLocks xmlns:a="http://schemas.openxmlformats.org/drawingml/2006/main" noGrp="1"/>
          </p:cNvSpPr>
          <p:nvPr>
            <p:ph type="sldNum" idx="4"/>
          </p:nvPr>
        </p:nvSpPr>
        <p:spPr>
          <a:xfrm xmlns:a="http://schemas.openxmlformats.org/drawingml/2006/main">
            <a:off x="9472736" y="6453386"/>
            <a:ext cx="1596292" cy="404614"/>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baseline="0">
                <a:solidFill>
                  <a:schemeClr val="tx2"/>
                </a:solidFill>
              </a:defRPr>
            </a:lvl1pPr>
          </a:lstStyle>
          <a:p xmlns:a="http://schemas.openxmlformats.org/drawingml/2006/main">
            <a:fld id="{69E57DC2-970A-4B3E-BB1C-7A09969E49DF}" type="slidenum">
              <a:t>‹#›</a:t>
            </a:fld>
            <a:endParaRPr/>
          </a:p>
        </p:txBody>
      </p:sp>
      <p:sp>
        <p:nvSpPr>
          <p:cNvPr id="9" name="Rectangle 8">
            <a:extLst xmlns:a="http://schemas.openxmlformats.org/drawingml/2006/main">
              <a:ext uri="{FF2B5EF4-FFF2-40B4-BE49-F238E27FC236}">
                <a16:creationId xmlns:a16="http://schemas.microsoft.com/office/drawing/2014/main" id="{FF5046A1-E15B-4849-9F13-90B840BAB61F}"/>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2c7485db7b4ded"/>
    <p:sldLayoutId xmlns:r="http://schemas.openxmlformats.org/officeDocument/2006/relationships" id="2147483650" r:id="Rc623158ccd054617"/>
    <p:sldLayoutId xmlns:r="http://schemas.openxmlformats.org/officeDocument/2006/relationships" id="2147483651" r:id="Rd57ae6ab5b424f49"/>
    <p:sldLayoutId xmlns:r="http://schemas.openxmlformats.org/officeDocument/2006/relationships" id="2147483652" r:id="Re7bba942cecd494c"/>
    <p:sldLayoutId xmlns:r="http://schemas.openxmlformats.org/officeDocument/2006/relationships" id="2147483653" r:id="Rd7eacdde04ff4258"/>
    <p:sldLayoutId xmlns:r="http://schemas.openxmlformats.org/officeDocument/2006/relationships" id="2147483654" r:id="Rb99e76aec9384580"/>
    <p:sldLayoutId xmlns:r="http://schemas.openxmlformats.org/officeDocument/2006/relationships" id="2147483655" r:id="Rd597937c7ab946d9"/>
    <p:sldLayoutId xmlns:r="http://schemas.openxmlformats.org/officeDocument/2006/relationships" id="2147483656" r:id="Rdf3b61b652ac49ef"/>
    <p:sldLayoutId xmlns:r="http://schemas.openxmlformats.org/officeDocument/2006/relationships" id="2147483657" r:id="Re627dff5d7a944ca"/>
    <p:sldLayoutId xmlns:r="http://schemas.openxmlformats.org/officeDocument/2006/relationships" id="2147483658" r:id="R4e4ec836039e4b58"/>
    <p:sldLayoutId xmlns:r="http://schemas.openxmlformats.org/officeDocument/2006/relationships" id="2147483659" r:id="R7be5c457bb5f4342"/>
  </p:sldLayoutIdLst>
  <p:txStyles>
    <p:titleStyle>
      <a:lvl1pPr xmlns:a="http://schemas.openxmlformats.org/drawingml/2006/main" algn="l" defTabSz="914400">
        <a:lnSpc>
          <a:spcPct val="89000"/>
        </a:lnSpc>
        <a:spcBef>
          <a:spcPct val="0"/>
        </a:spcBef>
        <a:buNone/>
        <a:defRPr sz="4400" kern="1200" baseline="0">
          <a:solidFill>
            <a:schemeClr val="tx2"/>
          </a:solidFill>
          <a:latin typeface="+mj-lt"/>
          <a:ea typeface="+mj-lt"/>
          <a:cs typeface="+mj-lt"/>
        </a:defRPr>
      </a:lvl1pPr>
    </p:titleStyle>
    <p:bodyStyle>
      <a:lvl1pPr xmlns:a="http://schemas.openxmlformats.org/drawingml/2006/main" marL="384048" indent="-384048" algn="l" defTabSz="914400">
        <a:lnSpc>
          <a:spcPct val="94000"/>
        </a:lnSpc>
        <a:spcBef>
          <a:spcPts val="1000"/>
        </a:spcBef>
        <a:spcAft>
          <a:spcPts val="200"/>
        </a:spcAft>
        <a:buFont typeface="Franklin Gothic Book"/>
        <a:buChar char="■"/>
        <a:defRPr sz="2000" kern="1200" baseline="0">
          <a:solidFill>
            <a:schemeClr val="tx2"/>
          </a:solidFill>
          <a:latin typeface="+mn-lt"/>
          <a:ea typeface="+mn-lt"/>
          <a:cs typeface="+mn-lt"/>
        </a:defRPr>
      </a:lvl1pPr>
      <a:lvl2pPr xmlns:a="http://schemas.openxmlformats.org/drawingml/2006/main" marL="914400" indent="-384048" algn="l" defTabSz="914400">
        <a:lnSpc>
          <a:spcPct val="94000"/>
        </a:lnSpc>
        <a:spcBef>
          <a:spcPts val="500"/>
        </a:spcBef>
        <a:spcAft>
          <a:spcPts val="200"/>
        </a:spcAft>
        <a:buFont typeface="Franklin Gothic Book"/>
        <a:buChar char="–"/>
        <a:defRPr sz="2000" i="1" kern="1200" baseline="0">
          <a:solidFill>
            <a:schemeClr val="tx2"/>
          </a:solidFill>
          <a:latin typeface="+mn-lt"/>
          <a:ea typeface="+mn-lt"/>
          <a:cs typeface="+mn-lt"/>
        </a:defRPr>
      </a:lvl2pPr>
      <a:lvl3pPr xmlns:a="http://schemas.openxmlformats.org/drawingml/2006/main" marL="1371600" indent="-384048" algn="l" defTabSz="914400">
        <a:lnSpc>
          <a:spcPct val="94000"/>
        </a:lnSpc>
        <a:spcBef>
          <a:spcPts val="500"/>
        </a:spcBef>
        <a:spcAft>
          <a:spcPts val="200"/>
        </a:spcAft>
        <a:buFont typeface="Franklin Gothic Book"/>
        <a:buChar char="■"/>
        <a:defRPr sz="1800" kern="1200" baseline="0">
          <a:solidFill>
            <a:schemeClr val="tx2"/>
          </a:solidFill>
          <a:latin typeface="+mn-lt"/>
          <a:ea typeface="+mn-lt"/>
          <a:cs typeface="+mn-lt"/>
        </a:defRPr>
      </a:lvl3pPr>
      <a:lvl4pPr xmlns:a="http://schemas.openxmlformats.org/drawingml/2006/main" marL="1828800" indent="-384048" algn="l" defTabSz="914400">
        <a:lnSpc>
          <a:spcPct val="94000"/>
        </a:lnSpc>
        <a:spcBef>
          <a:spcPts val="500"/>
        </a:spcBef>
        <a:spcAft>
          <a:spcPts val="200"/>
        </a:spcAft>
        <a:buFont typeface="Franklin Gothic Book"/>
        <a:buChar char="–"/>
        <a:defRPr sz="1800" i="1" kern="1200" baseline="0">
          <a:solidFill>
            <a:schemeClr val="tx2"/>
          </a:solidFill>
          <a:latin typeface="+mn-lt"/>
          <a:ea typeface="+mn-lt"/>
          <a:cs typeface="+mn-lt"/>
        </a:defRPr>
      </a:lvl4pPr>
      <a:lvl5pPr xmlns:a="http://schemas.openxmlformats.org/drawingml/2006/main" marL="2286000" indent="-384048" algn="l" defTabSz="914400">
        <a:lnSpc>
          <a:spcPct val="94000"/>
        </a:lnSpc>
        <a:spcBef>
          <a:spcPts val="500"/>
        </a:spcBef>
        <a:spcAft>
          <a:spcPts val="200"/>
        </a:spcAft>
        <a:buFont typeface="Franklin Gothic Book"/>
        <a:buChar char="■"/>
        <a:defRPr sz="1600" kern="1200" baseline="0">
          <a:solidFill>
            <a:schemeClr val="tx2"/>
          </a:solidFill>
          <a:latin typeface="+mn-lt"/>
          <a:ea typeface="+mn-lt"/>
          <a:cs typeface="+mn-lt"/>
        </a:defRPr>
      </a:lvl5pPr>
      <a:lvl6pPr xmlns:a="http://schemas.openxmlformats.org/drawingml/2006/main" marL="2743200" indent="-384048" algn="l" defTabSz="914400">
        <a:lnSpc>
          <a:spcPct val="94000"/>
        </a:lnSpc>
        <a:spcBef>
          <a:spcPts val="500"/>
        </a:spcBef>
        <a:spcAft>
          <a:spcPts val="200"/>
        </a:spcAft>
        <a:buFont typeface="Franklin Gothic Book"/>
        <a:buChar char="–"/>
        <a:defRPr sz="1600" i="1" kern="1200" baseline="0">
          <a:solidFill>
            <a:schemeClr val="tx2"/>
          </a:solidFill>
          <a:latin typeface="+mn-lt"/>
          <a:ea typeface="+mn-lt"/>
          <a:cs typeface="+mn-lt"/>
        </a:defRPr>
      </a:lvl6pPr>
      <a:lvl7pPr xmlns:a="http://schemas.openxmlformats.org/drawingml/2006/main" marL="3200400" indent="-384048" algn="l" defTabSz="914400">
        <a:lnSpc>
          <a:spcPct val="94000"/>
        </a:lnSpc>
        <a:spcBef>
          <a:spcPts val="500"/>
        </a:spcBef>
        <a:spcAft>
          <a:spcPts val="200"/>
        </a:spcAft>
        <a:buFont typeface="Franklin Gothic Book"/>
        <a:buChar char="■"/>
        <a:defRPr sz="1400" kern="1200" baseline="0">
          <a:solidFill>
            <a:schemeClr val="tx2"/>
          </a:solidFill>
          <a:latin typeface="+mn-lt"/>
          <a:ea typeface="+mn-lt"/>
          <a:cs typeface="+mn-lt"/>
        </a:defRPr>
      </a:lvl7pPr>
      <a:lvl8pPr xmlns:a="http://schemas.openxmlformats.org/drawingml/2006/main" marL="3657600" indent="-384048" algn="l" defTabSz="914400">
        <a:lnSpc>
          <a:spcPct val="94000"/>
        </a:lnSpc>
        <a:spcBef>
          <a:spcPts val="500"/>
        </a:spcBef>
        <a:spcAft>
          <a:spcPts val="200"/>
        </a:spcAft>
        <a:buFont typeface="Franklin Gothic Book"/>
        <a:buChar char="–"/>
        <a:defRPr sz="1400" i="1" kern="1200" baseline="0">
          <a:solidFill>
            <a:schemeClr val="tx2"/>
          </a:solidFill>
          <a:latin typeface="+mn-lt"/>
          <a:ea typeface="+mn-lt"/>
          <a:cs typeface="+mn-lt"/>
        </a:defRPr>
      </a:lvl8pPr>
      <a:lvl9pPr xmlns:a="http://schemas.openxmlformats.org/drawingml/2006/main" marL="4114800" indent="-384048" algn="l" defTabSz="914400">
        <a:lnSpc>
          <a:spcPct val="94000"/>
        </a:lnSpc>
        <a:spcBef>
          <a:spcPts val="500"/>
        </a:spcBef>
        <a:spcAft>
          <a:spcPts val="200"/>
        </a:spcAft>
        <a:buFont typeface="Franklin Gothic Book"/>
        <a:buChar char="■"/>
        <a:defRPr sz="1400" kern="1200" baseline="0">
          <a:solidFill>
            <a:schemeClr val="tx2"/>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3" orient="horz" pos="1368">
          <p15:clr>
            <a:srgbClr xmlns:a="http://schemas.openxmlformats.org/drawingml/2006/main" val="F26B43"/>
          </p15:clr>
        </p15:guide>
        <p15:guide id="4" orient="horz" pos="1440">
          <p15:clr>
            <a:srgbClr xmlns:a="http://schemas.openxmlformats.org/drawingml/2006/main" val="F26B43"/>
          </p15:clr>
        </p15:guide>
        <p15:guide id="6" orient="horz" pos="3696">
          <p15:clr>
            <a:srgbClr xmlns:a="http://schemas.openxmlformats.org/drawingml/2006/main" val="F26B43"/>
          </p15:clr>
        </p15:guide>
        <p15:guide id="7" orient="horz" pos="432">
          <p15:clr>
            <a:srgbClr xmlns:a="http://schemas.openxmlformats.org/drawingml/2006/main" val="F26B43"/>
          </p15:clr>
        </p15:guide>
        <p15:guide id="8" orient="horz" pos="1512">
          <p15:clr>
            <a:srgbClr xmlns:a="http://schemas.openxmlformats.org/drawingml/2006/main" val="F26B43"/>
          </p15:clr>
        </p15:guide>
        <p15:guide id="9" pos="6912">
          <p15:clr>
            <a:srgbClr xmlns:a="http://schemas.openxmlformats.org/drawingml/2006/main" val="F26B43"/>
          </p15:clr>
        </p15:guide>
        <p15:guide id="10" pos="936">
          <p15:clr>
            <a:srgbClr xmlns:a="http://schemas.openxmlformats.org/drawingml/2006/main" val="F26B43"/>
          </p15:clr>
        </p15:guide>
        <p15:guide id="11" pos="864">
          <p15:clr>
            <a:srgbClr xmlns:a="http://schemas.openxmlformats.org/drawingml/2006/main" val="F26B43"/>
          </p15:clr>
        </p15:guide>
      </p15:sldGuideLst>
    </p:ext>
  </p:extLst>
</p:sldMaster>
</file>

<file path=ppt/slideMasters/theme/theme2.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34925">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f7d0ecfb69a4f45" /><Relationship Type="http://schemas.openxmlformats.org/officeDocument/2006/relationships/notesSlide" Target="/ppt/notesSlides/notesSlide1.xml" Id="Rad7210b6247048d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a4d8d63ac3840e1" /><Relationship Type="http://schemas.openxmlformats.org/officeDocument/2006/relationships/notesSlide" Target="/ppt/notesSlides/notesSlide2.xml" Id="R62f9e028f103471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31163c5dea24b1c" /><Relationship Type="http://schemas.openxmlformats.org/officeDocument/2006/relationships/notesSlide" Target="/ppt/notesSlides/notesSlide3.xml" Id="Rd0699ec9cf36432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57ce1a509554677" /><Relationship Type="http://schemas.openxmlformats.org/officeDocument/2006/relationships/notesSlide" Target="/ppt/notesSlides/notesSlide4.xml" Id="R572f089c10f24c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aa5c957a5d04a67" /><Relationship Type="http://schemas.openxmlformats.org/officeDocument/2006/relationships/notesSlide" Target="/ppt/notesSlides/notesSlide5.xml" Id="R8eb91c07d552437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d7000b5867e4feb" /><Relationship Type="http://schemas.openxmlformats.org/officeDocument/2006/relationships/notesSlide" Target="/ppt/notesSlides/notesSlide6.xml" Id="R6b82bc2c71c44c4a" /></Relationships>
</file>

<file path=ppt/slides/_rels/slide7.xml.rels>&#65279;<?xml version="1.0" encoding="utf-8"?><Relationships xmlns="http://schemas.openxmlformats.org/package/2006/relationships"><Relationship Type="http://schemas.openxmlformats.org/officeDocument/2006/relationships/slideLayout" Target="/ppt/slideLayouts/slideLayout4.xml" Id="Raa34d98daf6a4d3e" /><Relationship Type="http://schemas.openxmlformats.org/officeDocument/2006/relationships/image" Target="/ppt/media/image.png" Id="R2476b782cb56498c" /><Relationship Type="http://schemas.openxmlformats.org/officeDocument/2006/relationships/notesSlide" Target="/ppt/notesSlides/notesSlide7.xml" Id="R29e426aa6f924a3f" /></Relationships>
</file>

<file path=ppt/slides/_rels/slide8.xml.rels>&#65279;<?xml version="1.0" encoding="utf-8"?><Relationships xmlns="http://schemas.openxmlformats.org/package/2006/relationships"><Relationship Type="http://schemas.openxmlformats.org/officeDocument/2006/relationships/slideLayout" Target="/ppt/slideLayouts/slideLayout4.xml" Id="Ra93c9b8e6c1b4bcb" /><Relationship Type="http://schemas.openxmlformats.org/officeDocument/2006/relationships/image" Target="/ppt/media/image2.png" Id="Rfa35e7695f674b99" /><Relationship Type="http://schemas.openxmlformats.org/officeDocument/2006/relationships/notesSlide" Target="/ppt/notesSlides/notesSlide8.xml" Id="Ra617c99f972548ac" /></Relationships>
</file>

<file path=ppt/slides/_rels/slide9.xml.rels>&#65279;<?xml version="1.0" encoding="utf-8"?><Relationships xmlns="http://schemas.openxmlformats.org/package/2006/relationships"><Relationship Type="http://schemas.openxmlformats.org/officeDocument/2006/relationships/slideLayout" Target="/ppt/slideLayouts/slideLayout4.xml" Id="R9120617b37c64654" /><Relationship Type="http://schemas.openxmlformats.org/officeDocument/2006/relationships/image" Target="/ppt/media/image3.png" Id="R14aad2f3f2c4418d" /><Relationship Type="http://schemas.openxmlformats.org/officeDocument/2006/relationships/notesSlide" Target="/ppt/notesSlides/notesSlide9.xml" Id="Rda7007ace00f48a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4.xml" Id="R8bf6145ef4774e24" /><Relationship Type="http://schemas.openxmlformats.org/officeDocument/2006/relationships/image" Target="/ppt/media/image4.png" Id="Rffe0a3ae481d411b" /><Relationship Type="http://schemas.openxmlformats.org/officeDocument/2006/relationships/notesSlide" Target="/ppt/notesSlides/notesSlide10.xml" Id="R5a1fc6b5b06e48b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f1f5bce38b84f85" /><Relationship Type="http://schemas.openxmlformats.org/officeDocument/2006/relationships/notesSlide" Target="/ppt/notesSlides/notesSlide11.xml" Id="R8b3bd17c2d654ef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4d404b3e0284c0b" /><Relationship Type="http://schemas.openxmlformats.org/officeDocument/2006/relationships/notesSlide" Target="/ppt/notesSlides/notesSlide12.xml" Id="R7104f405acc045d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d38a281d40c4630" /><Relationship Type="http://schemas.openxmlformats.org/officeDocument/2006/relationships/hyperlink" Target="https://www.ilr.cornell.edu/news/street-harassment-statistics" TargetMode="External" Id="Rc06637ddfc5b4a88" /><Relationship Type="http://schemas.openxmlformats.org/officeDocument/2006/relationships/hyperlink" Target="http://www.stopstreetharassment.org/resources/statistics/sshstudies/" TargetMode="External" Id="R38dea10c4d134657" /><Relationship Type="http://schemas.openxmlformats.org/officeDocument/2006/relationships/notesSlide" Target="/ppt/notesSlides/notesSlide13.xml" Id="Rfdbc6ebdbd7d4bf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17bb33c4b854ed7" /><Relationship Type="http://schemas.openxmlformats.org/officeDocument/2006/relationships/notesSlide" Target="/ppt/notesSlides/notesSlide14.xml" Id="R4434cc79ed29416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7286c362ad24021" /><Relationship Type="http://schemas.openxmlformats.org/officeDocument/2006/relationships/image" Target="/ppt/media/image5.png" Id="R9e2e6f9f8ae649da" /><Relationship Type="http://schemas.openxmlformats.org/officeDocument/2006/relationships/notesSlide" Target="/ppt/notesSlides/notesSlide15.xml" Id="Rb95e2609872f4e0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4.xml" Id="R070c39bd1ac64f57" /><Relationship Type="http://schemas.openxmlformats.org/officeDocument/2006/relationships/image" Target="/ppt/media/image6.png" Id="Rcaad04b6e8fb47c7" /><Relationship Type="http://schemas.openxmlformats.org/officeDocument/2006/relationships/notesSlide" Target="/ppt/notesSlides/notesSlide16.xml" Id="R229adcc6f36640a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4.xml" Id="R76c0ac0c199149d1" /><Relationship Type="http://schemas.openxmlformats.org/officeDocument/2006/relationships/image" Target="/ppt/media/image7.png" Id="Rd12ba40177334768" /><Relationship Type="http://schemas.openxmlformats.org/officeDocument/2006/relationships/notesSlide" Target="/ppt/notesSlides/notesSlide17.xml" Id="Ra9c629f155b8443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4.xml" Id="R1721d82e42014aea" /><Relationship Type="http://schemas.openxmlformats.org/officeDocument/2006/relationships/image" Target="/ppt/media/image8.png" Id="Re8e57275e34047df" /><Relationship Type="http://schemas.openxmlformats.org/officeDocument/2006/relationships/notesSlide" Target="/ppt/notesSlides/notesSlide18.xml" Id="Ra15a69ca5a674e9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4c2689fba0b4ea8" /><Relationship Type="http://schemas.openxmlformats.org/officeDocument/2006/relationships/notesSlide" Target="/ppt/notesSlides/notesSlide19.xml" Id="R6535a50e2c0a405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34d4c88915046fb" /><Relationship Type="http://schemas.openxmlformats.org/officeDocument/2006/relationships/notesSlide" Target="/ppt/notesSlides/notesSlide20.xml" Id="Ra4d9ea45027d41b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8e7c6c6863c4281" /><Relationship Type="http://schemas.openxmlformats.org/officeDocument/2006/relationships/notesSlide" Target="/ppt/notesSlides/notesSlide21.xml" Id="R86e3a12ac6c148f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32b7172a4f54939" /><Relationship Type="http://schemas.openxmlformats.org/officeDocument/2006/relationships/notesSlide" Target="/ppt/notesSlides/notesSlide22.xml" Id="R5671bc81f50f456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6b64bacc9a948d4" /><Relationship Type="http://schemas.openxmlformats.org/officeDocument/2006/relationships/notesSlide" Target="/ppt/notesSlides/notesSlide23.xml" Id="Rf635d0b23a9c4f6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c4cf50f12614518" /><Relationship Type="http://schemas.openxmlformats.org/officeDocument/2006/relationships/notesSlide" Target="/ppt/notesSlides/notesSlide24.xml" Id="Rc25ca0daf6f948d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6a9e0b7fb3442ae" /><Relationship Type="http://schemas.openxmlformats.org/officeDocument/2006/relationships/notesSlide" Target="/ppt/notesSlides/notesSlide25.xml" Id="R93e91854cbe545b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0eba3898331463a" /><Relationship Type="http://schemas.openxmlformats.org/officeDocument/2006/relationships/notesSlide" Target="/ppt/notesSlides/notesSlide26.xml" Id="Ref5b053050c94d1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256af21950145d5" /><Relationship Type="http://schemas.openxmlformats.org/officeDocument/2006/relationships/notesSlide" Target="/ppt/notesSlides/notesSlide27.xml" Id="Rd86fbfbf1ecf43e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430ffb5fa40428b" /><Relationship Type="http://schemas.openxmlformats.org/officeDocument/2006/relationships/notesSlide" Target="/ppt/notesSlides/notesSlide28.xml" Id="R07ae6836146f497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ac0095eac774f8c" /><Relationship Type="http://schemas.openxmlformats.org/officeDocument/2006/relationships/notesSlide" Target="/ppt/notesSlides/notesSlide29.xml" Id="R0c9b4b0ecba242e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4.xml" Id="Rb8ae2cca0e1f457b" /><Relationship Type="http://schemas.openxmlformats.org/officeDocument/2006/relationships/image" Target="/ppt/media/image9.png" Id="R19a48e04fa634deb" /><Relationship Type="http://schemas.openxmlformats.org/officeDocument/2006/relationships/notesSlide" Target="/ppt/notesSlides/notesSlide30.xml" Id="R675b37d494b94e8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4.xml" Id="R2cd744fcba004858" /><Relationship Type="http://schemas.openxmlformats.org/officeDocument/2006/relationships/image" Target="/ppt/media/image10.png" Id="Re07247ce32674ebe" /><Relationship Type="http://schemas.openxmlformats.org/officeDocument/2006/relationships/notesSlide" Target="/ppt/notesSlides/notesSlide31.xml" Id="Rac15ab063e6e4bf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4.xml" Id="R187c6187de7d4de0" /><Relationship Type="http://schemas.openxmlformats.org/officeDocument/2006/relationships/image" Target="/ppt/media/image11.png" Id="R95cdc0b47ce34193" /><Relationship Type="http://schemas.openxmlformats.org/officeDocument/2006/relationships/notesSlide" Target="/ppt/notesSlides/notesSlide32.xml" Id="R54db35e99ab84f3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4.xml" Id="R10b1aa7aad764d59" /><Relationship Type="http://schemas.openxmlformats.org/officeDocument/2006/relationships/image" Target="/ppt/media/image12.png" Id="R44ad04c97fae453c" /><Relationship Type="http://schemas.openxmlformats.org/officeDocument/2006/relationships/notesSlide" Target="/ppt/notesSlides/notesSlide33.xml" Id="Rb97a6e597e8049a8" /></Relationships>
</file>

<file path=ppt/slides/slide1.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useBgFill="1">
        <p:nvSpPr>
          <p:cNvPr id="10" name="Rectangle 9">
            <a:extLst xmlns:a="http://schemas.openxmlformats.org/drawingml/2006/main">
              <a:ext uri="{FF2B5EF4-FFF2-40B4-BE49-F238E27FC236}">
                <a16:creationId xmlns:a16="http://schemas.microsoft.com/office/drawing/2014/main" id="{5ABA7F3F-D56F-4C06-84AC-03FC83B0642E}"/>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13" name="Freeform 6">
            <a:extLst xmlns:a="http://schemas.openxmlformats.org/drawingml/2006/main">
              <a:ext uri="{FF2B5EF4-FFF2-40B4-BE49-F238E27FC236}">
                <a16:creationId xmlns:a16="http://schemas.microsoft.com/office/drawing/2014/main" id="{C73A7452-ED0F-4903-A620-8D103E556CA4}"/>
              </a:ext>
            </a:extLst>
          </p:cNvPr>
          <p:cNvSpPr>
            <a:spLocks xmlns:a="http://schemas.openxmlformats.org/drawingml/2006/main" noGrp="1"/>
          </p:cNvSpPr>
          <p:nvPr/>
        </p:nvSpPr>
        <p:spPr>
          <a:xfrm xmlns:a="http://schemas.openxmlformats.org/drawingml/2006/main" rot="0" flipH="0" flipV="0">
            <a:off x="8151962" y="1685652"/>
            <a:ext cx="3275013" cy="4408488"/>
          </a:xfrm>
          <a:custGeom xmlns:a="http://schemas.openxmlformats.org/drawingml/2006/main">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xmlns:a="http://schemas.openxmlformats.org/drawingml/2006/main">
            <a:schemeClr val="accent1"/>
          </a:solidFill>
          <a:ln xmlns:a="http://schemas.openxmlformats.org/drawingml/2006/main" w="0">
            <a:noFill/>
            <a:prstDash val="solid"/>
          </a:ln>
        </p:spPr>
      </p:sp>
      <p:sp>
        <p:nvSpPr>
          <p:cNvPr id="14" name="Freeform 6">
            <a:extLst xmlns:a="http://schemas.openxmlformats.org/drawingml/2006/main">
              <a:ext uri="{FF2B5EF4-FFF2-40B4-BE49-F238E27FC236}">
                <a16:creationId xmlns:a16="http://schemas.microsoft.com/office/drawing/2014/main" id="{F6A3F6CE-D581-4C37-8822-4F4A68325EF0}"/>
              </a:ext>
            </a:extLst>
          </p:cNvPr>
          <p:cNvSpPr>
            <a:spLocks xmlns:a="http://schemas.openxmlformats.org/drawingml/2006/main" noGrp="1"/>
          </p:cNvSpPr>
          <p:nvPr/>
        </p:nvSpPr>
        <p:spPr>
          <a:xfrm xmlns:a="http://schemas.openxmlformats.org/drawingml/2006/main" rot="0" flipH="1" flipV="1">
            <a:off x="752858" y="744469"/>
            <a:ext cx="3275668" cy="4408488"/>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accent2"/>
          </a:solidFill>
          <a:ln xmlns:a="http://schemas.openxmlformats.org/drawingml/2006/main" w="0">
            <a:noFill/>
            <a:prstDash val="solid"/>
          </a:ln>
        </p:spPr>
      </p:sp>
      <p:sp>
        <p:nvSpPr>
          <p:cNvPr id="4" name="Title 3">
            <a:extLst xmlns:a="http://schemas.openxmlformats.org/drawingml/2006/main">
              <a:ext uri="{FF2B5EF4-FFF2-40B4-BE49-F238E27FC236}">
                <a16:creationId xmlns:a16="http://schemas.microsoft.com/office/drawing/2014/main" id="{A108ACAF-FB68-F440-85C6-99F774A77968}"/>
              </a:ext>
            </a:extLst>
          </p:cNvPr>
          <p:cNvSpPr>
            <a:spLocks xmlns:a="http://schemas.openxmlformats.org/drawingml/2006/main" noGrp="1"/>
          </p:cNvSpPr>
          <p:nvPr>
            <p:ph type="ctrTitle" idx="0"/>
          </p:nvPr>
        </p:nvSpPr>
        <p:spPr>
          <a:xfrm xmlns:a="http://schemas.openxmlformats.org/drawingml/2006/main">
            <a:off x="4907280" y="458937"/>
            <a:ext cx="6992135" cy="829157"/>
          </a:xfrm>
        </p:spPr>
        <p:txBody>
          <a:bodyPr xmlns:a="http://schemas.openxmlformats.org/drawingml/2006/main">
            <a:normAutofit/>
          </a:bodyPr>
          <a:lstStyle xmlns:a="http://schemas.openxmlformats.org/drawingml/2006/main"/>
          <a:p xmlns:a="http://schemas.openxmlformats.org/drawingml/2006/main">
            <a:r>
              <a:rPr sz="4000" lang="en-US"/>
              <a:t>Beyond gender binaries</a:t>
            </a:r>
          </a:p>
        </p:txBody>
      </p:sp>
      <p:sp>
        <p:nvSpPr>
          <p:cNvPr id="5" name="Subtitle 4">
            <a:extLst xmlns:a="http://schemas.openxmlformats.org/drawingml/2006/main">
              <a:ext uri="{FF2B5EF4-FFF2-40B4-BE49-F238E27FC236}">
                <a16:creationId xmlns:a16="http://schemas.microsoft.com/office/drawing/2014/main" id="{5D1D41B5-E26F-0E45-A5E0-5C19735D8123}"/>
              </a:ext>
            </a:extLst>
          </p:cNvPr>
          <p:cNvSpPr>
            <a:spLocks xmlns:a="http://schemas.openxmlformats.org/drawingml/2006/main" noGrp="1"/>
          </p:cNvSpPr>
          <p:nvPr>
            <p:ph type="subTitle" idx="1"/>
          </p:nvPr>
        </p:nvSpPr>
        <p:spPr>
          <a:xfrm xmlns:a="http://schemas.openxmlformats.org/drawingml/2006/main">
            <a:off x="1874520" y="1935481"/>
            <a:ext cx="8488680" cy="3169920"/>
          </a:xfrm>
        </p:spPr>
        <p:txBody>
          <a:bodyPr xmlns:a="http://schemas.openxmlformats.org/drawingml/2006/main">
            <a:normAutofit/>
          </a:bodyPr>
          <a:lstStyle xmlns:a="http://schemas.openxmlformats.org/drawingml/2006/main"/>
          <a:p xmlns:a="http://schemas.openxmlformats.org/drawingml/2006/main">
            <a:pPr algn="l">
              <a:buNone/>
            </a:pPr>
            <a:r>
              <a:rPr sz="2800" b="1" lang="en-US"/>
              <a:t>Part </a:t>
            </a:r>
            <a:r>
              <a:rPr sz="2800" b="1" lang="en-US"/>
              <a:t>II (a): </a:t>
            </a:r>
            <a:r>
              <a:rPr sz="2800" b="1" lang="en-US"/>
              <a:t>Feminist Intersectional Orientations to Rights</a:t>
            </a:r>
          </a:p>
          <a:p xmlns:a="http://schemas.openxmlformats.org/drawingml/2006/main">
            <a:pPr algn="l">
              <a:buNone/>
            </a:pPr>
            <a:endParaRPr sz="3000" lang="en-US"/>
          </a:p>
          <a:p xmlns:a="http://schemas.openxmlformats.org/drawingml/2006/main">
            <a:pPr algn="l">
              <a:buNone/>
            </a:pPr>
            <a:r>
              <a:rPr sz="2200" lang="en-US"/>
              <a:t>Chapter 4: Intersectional Approaches to Personhood and Citizenship</a:t>
            </a:r>
          </a:p>
          <a:p xmlns:a="http://schemas.openxmlformats.org/drawingml/2006/main">
            <a:pPr algn="l">
              <a:buNone/>
            </a:pPr>
            <a:r>
              <a:rPr sz="2200" lang="en-US"/>
              <a:t>Chapter 5: Intersectional Approaches to Safety in Public Spaces</a:t>
            </a:r>
          </a:p>
          <a:p xmlns:a="http://schemas.openxmlformats.org/drawingml/2006/main">
            <a:pPr algn="l">
              <a:buNone/>
            </a:pPr>
            <a:r>
              <a:rPr sz="2200" lang="en-US"/>
              <a:t>Chapter 6: Intersectional Approaches to Safety in Private Spaces</a:t>
            </a:r>
          </a:p>
          <a:p xmlns:a="http://schemas.openxmlformats.org/drawingml/2006/main">
            <a:pPr algn="l">
              <a:buNone/>
            </a:pPr>
            <a:endParaRPr lang="en-US"/>
          </a:p>
        </p:txBody>
      </p:sp>
      <p:sp>
        <p:nvSpPr>
          <p:cNvPr id="9" name="TextBox 8">
            <a:extLst xmlns:a="http://schemas.openxmlformats.org/drawingml/2006/main">
              <a:ext uri="{FF2B5EF4-FFF2-40B4-BE49-F238E27FC236}">
                <a16:creationId xmlns:a16="http://schemas.microsoft.com/office/drawing/2014/main" id="{92E4D4D2-A3E4-DD49-A3C0-B78764361029}"/>
              </a:ext>
            </a:extLst>
          </p:cNvPr>
          <p:cNvSpPr>
            <a:spLocks xmlns:a="http://schemas.openxmlformats.org/drawingml/2006/main" noGrp="1"/>
          </p:cNvSpPr>
          <p:nvPr/>
        </p:nvSpPr>
        <p:spPr>
          <a:xfrm xmlns:a="http://schemas.openxmlformats.org/drawingml/2006/main">
            <a:off x="752858" y="5545439"/>
            <a:ext cx="3275013" cy="58477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3200" b="1" lang="en-US"/>
              <a:t>CINDY L. GRIFFIN</a:t>
            </a:r>
          </a:p>
        </p:txBody>
      </p:sp>
    </p:spTree>
    <p:extLst>
      <p:ext uri="{BB962C8B-B14F-4D97-AF65-F5344CB8AC3E}">
        <p14:creationId xmlns:p14="http://schemas.microsoft.com/office/powerpoint/2010/main" val="2290127169"/>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EC5F01-8260-6347-8DE6-D1E7A39F136E}"/>
              </a:ext>
            </a:extLst>
          </p:cNvPr>
          <p:cNvSpPr>
            <a:spLocks xmlns:a="http://schemas.openxmlformats.org/drawingml/2006/main" noGrp="1"/>
          </p:cNvSpPr>
          <p:nvPr>
            <p:ph type="title" idx="0"/>
          </p:nvPr>
        </p:nvSpPr>
        <p:spPr>
          <a:xfrm xmlns:a="http://schemas.openxmlformats.org/drawingml/2006/main">
            <a:off x="1009650" y="628650"/>
            <a:ext cx="9639300" cy="1257300"/>
          </a:xfrm>
        </p:spPr>
        <p:txBody>
          <a:bodyPr xmlns:a="http://schemas.openxmlformats.org/drawingml/2006/main">
            <a:normAutofit fontScale="90000"/>
          </a:bodyPr>
          <a:lstStyle xmlns:a="http://schemas.openxmlformats.org/drawingml/2006/main"/>
          <a:p xmlns:a="http://schemas.openxmlformats.org/drawingml/2006/main">
            <a:pPr algn="r">
              <a:buNone/>
            </a:pPr>
            <a:r>
              <a:t>Chapter Four: Intersectional Approaches to Personhood and Citizenship</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A78C4332-4630-AB45-9650-7C88E7662A43}"/>
              </a:ext>
            </a:extLst>
          </p:cNvPr>
          <p:cNvSpPr>
            <a:spLocks xmlns:a="http://schemas.openxmlformats.org/drawingml/2006/main" noGrp="1"/>
          </p:cNvSpPr>
          <p:nvPr>
            <p:ph idx="1"/>
          </p:nvPr>
        </p:nvSpPr>
        <p:spPr>
          <a:xfrm xmlns:a="http://schemas.openxmlformats.org/drawingml/2006/main">
            <a:off x="1676399" y="1885950"/>
            <a:ext cx="7200901" cy="4972049"/>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Chapter Outline</a:t>
            </a:r>
            <a:r>
              <a:rPr sz="3800" b="1" lang="en-US"/>
              <a:t> </a:t>
            </a:r>
            <a:endParaRPr sz="3800" lang="en-US"/>
          </a:p>
          <a:p xmlns:a="http://schemas.openxmlformats.org/drawingml/2006/main">
            <a:pPr>
              <a:buFont typeface="Wingdings"/>
              <a:buChar char="Ø"/>
            </a:pPr>
            <a:r>
              <a:rPr i="1" lang="en-US"/>
              <a:t>In this chapter, you will find . . .</a:t>
            </a:r>
            <a:endParaRPr b="1" lang="en-US"/>
          </a:p>
          <a:p xmlns:a="http://schemas.openxmlformats.org/drawingml/2006/main">
            <a:pPr marL="0" indent="0">
              <a:buNone/>
            </a:pPr>
            <a:r>
              <a:rPr b="1" lang="en-US"/>
              <a:t>The Right to Be Considered Fully Human</a:t>
            </a:r>
            <a:endParaRPr lang="en-US"/>
          </a:p>
          <a:p xmlns:a="http://schemas.openxmlformats.org/drawingml/2006/main">
            <a:pPr marL="0" indent="0">
              <a:buNone/>
            </a:pPr>
            <a:r>
              <a:rPr b="1" lang="en-US"/>
              <a:t>The Right to Personhood: Hierarchies of Humanness</a:t>
            </a:r>
            <a:endParaRPr lang="en-US"/>
          </a:p>
          <a:p xmlns:a="http://schemas.openxmlformats.org/drawingml/2006/main">
            <a:pPr marL="0" indent="0">
              <a:buNone/>
            </a:pPr>
            <a:r>
              <a:rPr b="1" lang="en-US"/>
              <a:t>Criteria for Personhood: The Discourse of Undesirable Traits</a:t>
            </a:r>
            <a:endParaRPr lang="en-US"/>
          </a:p>
          <a:p xmlns:a="http://schemas.openxmlformats.org/drawingml/2006/main">
            <a:pPr marL="0" indent="0">
              <a:buNone/>
            </a:pPr>
            <a:r>
              <a:rPr b="1" lang="en-US"/>
              <a:t>The Right to Citizenship: The Discourse of Belonging</a:t>
            </a:r>
            <a:endParaRPr lang="en-US"/>
          </a:p>
          <a:p xmlns:a="http://schemas.openxmlformats.org/drawingml/2006/main">
            <a:pPr marL="0" indent="0">
              <a:buNone/>
            </a:pPr>
            <a:r>
              <a:rPr b="1" lang="en-US"/>
              <a:t>Criteria for Incivility: Discourses of Social Polarization</a:t>
            </a:r>
            <a:endParaRPr lang="en-US"/>
          </a:p>
          <a:p xmlns:a="http://schemas.openxmlformats.org/drawingml/2006/main">
            <a:pPr marL="0" indent="0">
              <a:buNone/>
            </a:pPr>
            <a:r>
              <a:rPr b="1" lang="en-US"/>
              <a:t>Human Rights, Civility, and Universal Moral Respect</a:t>
            </a:r>
            <a:r>
              <a:t> </a:t>
            </a:r>
          </a:p>
        </p:txBody>
      </p:sp>
    </p:spTree>
    <p:extLst>
      <p:ext uri="{BB962C8B-B14F-4D97-AF65-F5344CB8AC3E}">
        <p14:creationId xmlns:p14="http://schemas.microsoft.com/office/powerpoint/2010/main" val="351688387"/>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Four: Intersectional Approaches to Personhood and Citizenship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78689"/>
            <a:ext cx="9010650" cy="3886200"/>
          </a:xfrm>
        </p:spPr>
        <p:txBody>
          <a:bodyPr xmlns:a="http://schemas.openxmlformats.org/drawingml/2006/main">
            <a:noAutofit/>
          </a:bodyPr>
          <a:lstStyle xmlns:a="http://schemas.openxmlformats.org/drawingml/2006/main"/>
          <a:p xmlns:a="http://schemas.openxmlformats.org/drawingml/2006/main">
            <a:pPr marL="0" indent="0">
              <a:buNone/>
            </a:pPr>
            <a:r>
              <a:rPr sz="2400" b="1" lang="en-US"/>
              <a:t>Learning Objectives </a:t>
            </a:r>
            <a:endParaRPr sz="2400" lang="en-US"/>
          </a:p>
          <a:p xmlns:a="http://schemas.openxmlformats.org/drawingml/2006/main">
            <a:pPr marL="0" indent="0">
              <a:buNone/>
            </a:pPr>
            <a:r>
              <a:rPr i="1" lang="en-US"/>
              <a:t>After reading this chapter, you should be able to . . .</a:t>
            </a:r>
            <a:endParaRPr lang="en-US"/>
          </a:p>
          <a:p xmlns:a="http://schemas.openxmlformats.org/drawingml/2006/main">
            <a:pPr lvl="0">
              <a:buFont typeface="Wingdings"/>
              <a:buChar char="Ø"/>
            </a:pPr>
            <a:r>
              <a:t>Summarize the various laws that made it legal to own another human.</a:t>
            </a:r>
          </a:p>
          <a:p xmlns:a="http://schemas.openxmlformats.org/drawingml/2006/main">
            <a:pPr lvl="0">
              <a:buFont typeface="Wingdings"/>
              <a:buChar char="Ø"/>
            </a:pPr>
            <a:r>
              <a:t>Describe the discourse of undesirable traits and the ways this discourse was used to deny individuals’ human rights. </a:t>
            </a:r>
          </a:p>
          <a:p xmlns:a="http://schemas.openxmlformats.org/drawingml/2006/main">
            <a:pPr lvl="0">
              <a:buFont typeface="Wingdings"/>
              <a:buChar char="Ø"/>
            </a:pPr>
            <a:r>
              <a:t>Evaluate the discourses of social polarization and assess the ways they promote uncivil communication.</a:t>
            </a:r>
          </a:p>
          <a:p xmlns:a="http://schemas.openxmlformats.org/drawingml/2006/main">
            <a:pPr>
              <a:buFont typeface="Wingdings"/>
              <a:buChar char="Ø"/>
            </a:pPr>
            <a:r>
              <a:t>Explain the principle of universal moral respect and the ways it can inform communication.</a:t>
            </a:r>
          </a:p>
        </p:txBody>
      </p:sp>
    </p:spTree>
    <p:extLst>
      <p:ext uri="{BB962C8B-B14F-4D97-AF65-F5344CB8AC3E}">
        <p14:creationId xmlns:p14="http://schemas.microsoft.com/office/powerpoint/2010/main" val="1977614001"/>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114550"/>
            <a:ext cx="9601200" cy="4057651"/>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Communication Checklist for Civility</a:t>
            </a:r>
          </a:p>
          <a:p xmlns:a="http://schemas.openxmlformats.org/drawingml/2006/main">
            <a:pPr marL="0" indent="0">
              <a:buNone/>
            </a:pPr>
            <a:r>
              <a:rPr i="1" lang="en-US"/>
              <a:t>When we engage one another with civility, we do not begin by defending our own position. As we struggle to engage with other people civilly, we take time to communicate with other people rather than argue with them. Our goal is not to prove we are correct and they are wrong—that can happen at another time, if necessary.</a:t>
            </a:r>
            <a:endParaRPr sz="1100" lang="en-US"/>
          </a:p>
          <a:p xmlns:a="http://schemas.openxmlformats.org/drawingml/2006/main">
            <a:pPr lvl="0">
              <a:buFont typeface="Wingdings"/>
              <a:buChar char="Ø"/>
            </a:pPr>
            <a:r>
              <a:rPr b="1" lang="en-US"/>
              <a:t>Explore the Claims. </a:t>
            </a:r>
            <a:r>
              <a:t>Take time to explore the claims, statistics, sources of information, biases, and omissions from both sides. What is being said? What support is offered? What is left out? How is each argument progressing logically and emotionally? </a:t>
            </a:r>
          </a:p>
          <a:p xmlns:a="http://schemas.openxmlformats.org/drawingml/2006/main">
            <a:pPr lvl="0">
              <a:buFont typeface="Wingdings"/>
              <a:buChar char="Ø"/>
            </a:pPr>
            <a:r>
              <a:rPr b="1" lang="en-US"/>
              <a:t>Consider the Source. </a:t>
            </a:r>
            <a:r>
              <a:t>We must also consider the identities, privileges, values, histories, needs, commonalities, and differences of those making the statements.</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Four: Intersectional Approaches to Personhood and Citizenship </a:t>
            </a:r>
          </a:p>
        </p:txBody>
      </p:sp>
    </p:spTree>
    <p:extLst>
      <p:ext uri="{BB962C8B-B14F-4D97-AF65-F5344CB8AC3E}">
        <p14:creationId xmlns:p14="http://schemas.microsoft.com/office/powerpoint/2010/main" val="461270818"/>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114550"/>
            <a:ext cx="9601200" cy="4743450"/>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Communication Checklist for Civility (continued)</a:t>
            </a:r>
            <a:endParaRPr sz="1100" lang="en-US"/>
          </a:p>
          <a:p xmlns:a="http://schemas.openxmlformats.org/drawingml/2006/main">
            <a:pPr lvl="0">
              <a:buFont typeface="Wingdings"/>
              <a:buChar char="Ø"/>
            </a:pPr>
            <a:r>
              <a:rPr b="1" lang="en-US"/>
              <a:t>Who is asking for change? </a:t>
            </a:r>
            <a:r>
              <a:t>What kind of change is this person asking for? What are the experiences and background of this person—what identities do they bring to the conversation?</a:t>
            </a:r>
          </a:p>
          <a:p xmlns:a="http://schemas.openxmlformats.org/drawingml/2006/main">
            <a:pPr lvl="0">
              <a:buFont typeface="Wingdings"/>
              <a:buChar char="Ø"/>
            </a:pPr>
            <a:r>
              <a:rPr b="1" lang="en-US"/>
              <a:t>Share Perspectives. </a:t>
            </a:r>
            <a:r>
              <a:t>We share perspectives, information, and our identities in the spirit of exploring options and ideas.</a:t>
            </a:r>
          </a:p>
          <a:p xmlns:a="http://schemas.openxmlformats.org/drawingml/2006/main">
            <a:pPr lvl="0">
              <a:buFont typeface="Wingdings"/>
              <a:buChar char="Ø"/>
            </a:pPr>
            <a:r>
              <a:rPr b="1" lang="en-US"/>
              <a:t>Find Common Ground. </a:t>
            </a:r>
            <a:r>
              <a:t>We find some common ground and express care and concern for our fellow human beings—even as we disagree.</a:t>
            </a:r>
          </a:p>
          <a:p xmlns:a="http://schemas.openxmlformats.org/drawingml/2006/main">
            <a:pPr lvl="0">
              <a:buFont typeface="Wingdings"/>
              <a:buChar char="Ø"/>
            </a:pPr>
            <a:r>
              <a:rPr b="1" lang="en-US"/>
              <a:t>Unpack Differences Respectfully. </a:t>
            </a:r>
            <a:r>
              <a:t>Unpack and explore our differences as respectfully and honestly as is possible.</a:t>
            </a:r>
          </a:p>
          <a:p xmlns:a="http://schemas.openxmlformats.org/drawingml/2006/main">
            <a:pPr lvl="0">
              <a:buFont typeface="Wingdings"/>
              <a:buChar char="Ø"/>
            </a:pPr>
            <a:r>
              <a:rPr b="1" lang="en-US"/>
              <a:t>State Understanding as Goal. </a:t>
            </a:r>
            <a:r>
              <a:t>We accept that the goal of civil communicators is not to defend our position but rather to understand issues as fully as possible—as </a:t>
            </a:r>
            <a:r>
              <a:t>intersectionally</a:t>
            </a:r>
            <a:r>
              <a:t> as possible.</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Four: Intersectional Approaches to Personhood and Citizenship </a:t>
            </a:r>
          </a:p>
        </p:txBody>
      </p:sp>
    </p:spTree>
    <p:extLst>
      <p:ext uri="{BB962C8B-B14F-4D97-AF65-F5344CB8AC3E}">
        <p14:creationId xmlns:p14="http://schemas.microsoft.com/office/powerpoint/2010/main" val="652797444"/>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114550"/>
            <a:ext cx="9601200" cy="4743450"/>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4.1 Guide to Communication: Civility and Universal Moral Respect</a:t>
            </a:r>
            <a:endParaRPr sz="2400" lang="en-US"/>
          </a:p>
          <a:p xmlns:a="http://schemas.openxmlformats.org/drawingml/2006/main">
            <a:pPr marL="0" indent="0">
              <a:buNone/>
            </a:pPr>
            <a:r>
              <a:rPr i="1" lang="en-US"/>
              <a:t>Before you enter conversations and discussions about personhood, citizenship, rights and respect, take time to consider the following questions:</a:t>
            </a:r>
            <a:endParaRPr lang="en-US"/>
          </a:p>
          <a:p xmlns:a="http://schemas.openxmlformats.org/drawingml/2006/main">
            <a:pPr lvl="0">
              <a:buFont typeface="Wingdings"/>
              <a:buChar char="Ø"/>
            </a:pPr>
            <a:r>
              <a:t>What hierarchies of identity and humanness are present?</a:t>
            </a:r>
          </a:p>
          <a:p xmlns:a="http://schemas.openxmlformats.org/drawingml/2006/main">
            <a:pPr lvl="0">
              <a:buFont typeface="Wingdings"/>
              <a:buChar char="Ø"/>
            </a:pPr>
            <a:r>
              <a:t>What undesirable traits are being said to exist?</a:t>
            </a:r>
          </a:p>
          <a:p xmlns:a="http://schemas.openxmlformats.org/drawingml/2006/main">
            <a:pPr lvl="0">
              <a:buFont typeface="Wingdings"/>
              <a:buChar char="Ø"/>
            </a:pPr>
            <a:r>
              <a:t>Are laws or practices being advocated that frame or define identities, rights, belonging and even human nature in hierarchal ways?</a:t>
            </a:r>
          </a:p>
          <a:p xmlns:a="http://schemas.openxmlformats.org/drawingml/2006/main">
            <a:pPr lvl="0">
              <a:buFont typeface="Wingdings"/>
              <a:buChar char="Ø"/>
            </a:pPr>
            <a:r>
              <a:t>In what ways could invitational rhetoric, civility, and intersectional orientations be added to this conversation productively? </a:t>
            </a:r>
          </a:p>
          <a:p xmlns:a="http://schemas.openxmlformats.org/drawingml/2006/main">
            <a:pPr>
              <a:buFont typeface="Wingdings"/>
              <a:buChar char="Ø"/>
            </a:pPr>
            <a:r>
              <a:t>Are there times when incivility, argument, and flat-out disagreement are warranted—when might they be?</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Four: Intersectional Approaches to Personhood and Citizenship </a:t>
            </a:r>
          </a:p>
        </p:txBody>
      </p:sp>
    </p:spTree>
    <p:extLst>
      <p:ext uri="{BB962C8B-B14F-4D97-AF65-F5344CB8AC3E}">
        <p14:creationId xmlns:p14="http://schemas.microsoft.com/office/powerpoint/2010/main" val="13531725"/>
      </p:ext>
    </p:extLst>
  </p:cSld>
</p:sld>
</file>

<file path=ppt/slides/slide7.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849254"/>
            <a:ext cx="2691876" cy="1932045"/>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Four: Intersectional Approaches to Personhood and Citizenship</a:t>
            </a:r>
            <a:r>
              <a:rPr sz="1500" lang="en-US"/>
              <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300990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Michael Rain, “What’s It Like to be the Child of Immigrants,” filmed November 2017 in New York, New York, TED Residency video </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7" descr="Video still accompanying slide 7: Michael Rain, “What’s It Like to be the Child of Immigrants,” filmed November 2017 in New York, New York, TED Residency video"/>
          <p:cNvPicPr>
            <a:picLocks xmlns:a="http://schemas.openxmlformats.org/drawingml/2006/main" noChangeAspect="1"/>
          </p:cNvPicPr>
          <p:nvPr/>
        </p:nvPicPr>
        <p:blipFill>
          <a:blip xmlns:r="http://schemas.openxmlformats.org/officeDocument/2006/relationships" xmlns:a="http://schemas.openxmlformats.org/drawingml/2006/main" r:embed="R2476b782cb56498c"/>
          <a:stretch xmlns:a="http://schemas.openxmlformats.org/drawingml/2006/main">
            <a:fillRect l="0" t="0" r="0" b="0"/>
          </a:stretch>
        </p:blipFill>
        <p:spPr>
          <a:xfrm xmlns:a="http://schemas.openxmlformats.org/drawingml/2006/main" flipH="0" flipV="0">
            <a:off x="611445" y="1419472"/>
            <a:ext cx="6862034" cy="3904756"/>
          </a:xfrm>
          <a:prstGeom xmlns:a="http://schemas.openxmlformats.org/drawingml/2006/main" prst="rect">
            <a:avLst/>
          </a:prstGeom>
        </p:spPr>
      </p:pic>
    </p:spTree>
    <p:extLst>
      <p:ext uri="{BB962C8B-B14F-4D97-AF65-F5344CB8AC3E}">
        <p14:creationId xmlns:p14="http://schemas.microsoft.com/office/powerpoint/2010/main" val="3090465778"/>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8.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849254"/>
            <a:ext cx="2691876" cy="1932045"/>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Four: Intersectional Approaches to Personhood and Citizenship</a:t>
            </a:r>
            <a:r>
              <a:rPr sz="1500" lang="en-US"/>
              <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300990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Oskar Eustis, “Why Theatre is Essential to Democracy,” filmed April 2018 in Vancouver, BC, Canada, TED2018 video </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8" descr="Video still accompanying slide 8: Oskar Eustis, “Why Theatre is Essential to Democracy,” filmed April 2018 in Vancouver, BC, Canada, TED2018 video"/>
          <p:cNvPicPr>
            <a:picLocks xmlns:a="http://schemas.openxmlformats.org/drawingml/2006/main" noChangeAspect="1"/>
          </p:cNvPicPr>
          <p:nvPr/>
        </p:nvPicPr>
        <p:blipFill>
          <a:blip xmlns:r="http://schemas.openxmlformats.org/officeDocument/2006/relationships" xmlns:a="http://schemas.openxmlformats.org/drawingml/2006/main" r:embed="Rfa35e7695f674b99"/>
          <a:stretch xmlns:a="http://schemas.openxmlformats.org/drawingml/2006/main">
            <a:fillRect l="0" t="0" r="0" b="0"/>
          </a:stretch>
        </p:blipFill>
        <p:spPr>
          <a:xfrm xmlns:a="http://schemas.openxmlformats.org/drawingml/2006/main" flipH="0" flipV="0">
            <a:off x="667537" y="1371718"/>
            <a:ext cx="6772017" cy="3904756"/>
          </a:xfrm>
          <a:prstGeom xmlns:a="http://schemas.openxmlformats.org/drawingml/2006/main" prst="rect">
            <a:avLst/>
          </a:prstGeom>
        </p:spPr>
      </p:pic>
    </p:spTree>
    <p:extLst>
      <p:ext uri="{BB962C8B-B14F-4D97-AF65-F5344CB8AC3E}">
        <p14:creationId xmlns:p14="http://schemas.microsoft.com/office/powerpoint/2010/main" val="3936728792"/>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9.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849254"/>
            <a:ext cx="2691876" cy="1932045"/>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Four: Intersectional Approaches to Personhood and Citizenship</a:t>
            </a:r>
            <a:r>
              <a:rPr sz="1500" lang="en-US"/>
              <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3009900"/>
            <a:ext cx="3242482"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“On a ‘Eugenics Registry,’ A Record of California’s Thousands of Sterilizations,” </a:t>
            </a:r>
            <a:r>
              <a:rPr sz="1800" b="1" i="1" lang="en-US"/>
              <a:t>National Public Radio Weekend Edition Sunday</a:t>
            </a:r>
            <a:r>
              <a:rPr sz="1800" b="1" lang="en-US"/>
              <a:t>, December 18, 2016 </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9" descr="Video still accompanying slide 9: “On a ‘Eugenics Registry,’ A Record of California’s Thousands of Sterilizations,” National Public Radio Weekend Edition Sunday, December 18, 2016"/>
          <p:cNvPicPr>
            <a:picLocks xmlns:a="http://schemas.openxmlformats.org/drawingml/2006/main" noChangeAspect="1"/>
          </p:cNvPicPr>
          <p:nvPr/>
        </p:nvPicPr>
        <p:blipFill>
          <a:blip xmlns:r="http://schemas.openxmlformats.org/officeDocument/2006/relationships" xmlns:a="http://schemas.openxmlformats.org/drawingml/2006/main" r:embed="R14aad2f3f2c4418d"/>
          <a:stretch xmlns:a="http://schemas.openxmlformats.org/drawingml/2006/main">
            <a:fillRect l="0" t="0" r="0" b="0"/>
          </a:stretch>
        </p:blipFill>
        <p:spPr>
          <a:xfrm xmlns:a="http://schemas.openxmlformats.org/drawingml/2006/main" flipH="0" flipV="0">
            <a:off x="706695" y="1186332"/>
            <a:ext cx="6552962" cy="4204818"/>
          </a:xfrm>
          <a:prstGeom xmlns:a="http://schemas.openxmlformats.org/drawingml/2006/main" prst="rect">
            <a:avLst/>
          </a:prstGeom>
        </p:spPr>
      </p:pic>
    </p:spTree>
    <p:extLst>
      <p:ext uri="{BB962C8B-B14F-4D97-AF65-F5344CB8AC3E}">
        <p14:creationId xmlns:p14="http://schemas.microsoft.com/office/powerpoint/2010/main" val="3438752255"/>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0.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36" name="Rectangle 35">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38" name="Rectangle 37">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52375" y="849254"/>
            <a:ext cx="2691876" cy="1932045"/>
          </a:xfrm>
        </p:spPr>
        <p:txBody>
          <a:bodyPr xmlns:a="http://schemas.openxmlformats.org/drawingml/2006/main" vert="horz" lIns="91440" tIns="45720" rIns="91440" bIns="45720" anchor="b">
            <a:normAutofit/>
          </a:bodyPr>
          <a:lstStyle xmlns:a="http://schemas.openxmlformats.org/drawingml/2006/main"/>
          <a:p xmlns:a="http://schemas.openxmlformats.org/drawingml/2006/main">
            <a:r>
              <a:rPr sz="2000" lang="en-US"/>
              <a:t>Chapter Four: Intersectional Approaches to Personhood and Citizenship</a:t>
            </a:r>
            <a:r>
              <a:rPr sz="1500" lang="en-US"/>
              <a:t/>
            </a:r>
            <a:br/>
            <a:r>
              <a:rPr sz="1500" b="1" lang="en-US"/>
              <a:t> </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3009900"/>
            <a:ext cx="3053039" cy="16954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Theo E. J. Wilson, “A Black Man Goes Undercover in the Alt-Right,” filmed December 2017 in Denver, Colorado, </a:t>
            </a:r>
            <a:r>
              <a:rPr sz="1800" b="1" lang="en-US"/>
              <a:t>TEDxMileHigh</a:t>
            </a:r>
            <a:r>
              <a:rPr sz="1800" b="1" lang="en-US"/>
              <a:t> video </a:t>
            </a:r>
          </a:p>
        </p:txBody>
      </p:sp>
      <p:sp>
        <p:nvSpPr>
          <p:cNvPr id="40"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47" name="Video still - slide 10" descr="Video still accompanying slide 10: Theo E. J. Wilson, “A Black Man Goes Undercover in the Alt-Right,” filmed December 2017 in Denver, Colorado, TEDxMileHigh video"/>
          <p:cNvPicPr>
            <a:picLocks xmlns:a="http://schemas.openxmlformats.org/drawingml/2006/main" noChangeAspect="1"/>
          </p:cNvPicPr>
          <p:nvPr/>
        </p:nvPicPr>
        <p:blipFill>
          <a:blip xmlns:r="http://schemas.openxmlformats.org/officeDocument/2006/relationships" xmlns:a="http://schemas.openxmlformats.org/drawingml/2006/main" r:embed="Rffe0a3ae481d411b"/>
          <a:stretch xmlns:a="http://schemas.openxmlformats.org/drawingml/2006/main">
            <a:fillRect l="0" t="0" r="0" b="0"/>
          </a:stretch>
        </p:blipFill>
        <p:spPr>
          <a:xfrm xmlns:a="http://schemas.openxmlformats.org/drawingml/2006/main" flipH="0" flipV="0">
            <a:off x="611445" y="1419095"/>
            <a:ext cx="6862034" cy="3787919"/>
          </a:xfrm>
          <a:prstGeom xmlns:a="http://schemas.openxmlformats.org/drawingml/2006/main" prst="rect">
            <a:avLst/>
          </a:prstGeom>
        </p:spPr>
      </p:pic>
    </p:spTree>
    <p:extLst>
      <p:ext uri="{BB962C8B-B14F-4D97-AF65-F5344CB8AC3E}">
        <p14:creationId xmlns:p14="http://schemas.microsoft.com/office/powerpoint/2010/main" val="2467861745"/>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EC5F01-8260-6347-8DE6-D1E7A39F136E}"/>
              </a:ext>
            </a:extLst>
          </p:cNvPr>
          <p:cNvSpPr>
            <a:spLocks xmlns:a="http://schemas.openxmlformats.org/drawingml/2006/main" noGrp="1"/>
          </p:cNvSpPr>
          <p:nvPr>
            <p:ph type="title" idx="0"/>
          </p:nvPr>
        </p:nvSpPr>
        <p:spPr>
          <a:xfrm xmlns:a="http://schemas.openxmlformats.org/drawingml/2006/main">
            <a:off x="1009650" y="628650"/>
            <a:ext cx="9639300" cy="1257300"/>
          </a:xfrm>
        </p:spPr>
        <p:txBody>
          <a:bodyPr xmlns:a="http://schemas.openxmlformats.org/drawingml/2006/main">
            <a:normAutofit fontScale="90000"/>
          </a:bodyPr>
          <a:lstStyle xmlns:a="http://schemas.openxmlformats.org/drawingml/2006/main"/>
          <a:p xmlns:a="http://schemas.openxmlformats.org/drawingml/2006/main">
            <a:pPr algn="r">
              <a:buNone/>
            </a:pPr>
            <a:r>
              <a:t>Chapter Five: Intersectional Approaches to Safety in Public Spaces</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A78C4332-4630-AB45-9650-7C88E7662A43}"/>
              </a:ext>
            </a:extLst>
          </p:cNvPr>
          <p:cNvSpPr>
            <a:spLocks xmlns:a="http://schemas.openxmlformats.org/drawingml/2006/main" noGrp="1"/>
          </p:cNvSpPr>
          <p:nvPr>
            <p:ph idx="1"/>
          </p:nvPr>
        </p:nvSpPr>
        <p:spPr>
          <a:xfrm xmlns:a="http://schemas.openxmlformats.org/drawingml/2006/main">
            <a:off x="1676399" y="1619250"/>
            <a:ext cx="7200901" cy="4972049"/>
          </a:xfrm>
        </p:spPr>
        <p:txBody>
          <a:bodyPr xmlns:a="http://schemas.openxmlformats.org/drawingml/2006/main">
            <a:normAutofit fontScale="85000" lnSpcReduction="20000"/>
          </a:bodyPr>
          <a:lstStyle xmlns:a="http://schemas.openxmlformats.org/drawingml/2006/main"/>
          <a:p xmlns:a="http://schemas.openxmlformats.org/drawingml/2006/main">
            <a:pPr marL="0" indent="0">
              <a:buNone/>
            </a:pPr>
            <a:r>
              <a:rPr sz="2400" b="1" lang="en-US"/>
              <a:t>Chapter Outline</a:t>
            </a:r>
            <a:r>
              <a:rPr sz="3800" b="1" lang="en-US"/>
              <a:t> </a:t>
            </a:r>
            <a:endParaRPr sz="3800" lang="en-US"/>
          </a:p>
          <a:p xmlns:a="http://schemas.openxmlformats.org/drawingml/2006/main">
            <a:pPr>
              <a:buFont typeface="Wingdings"/>
              <a:buChar char="Ø"/>
            </a:pPr>
            <a:r>
              <a:rPr i="1" lang="en-US"/>
              <a:t>In this chapter, you will find . . .</a:t>
            </a:r>
            <a:endParaRPr b="1" lang="en-US"/>
          </a:p>
          <a:p xmlns:a="http://schemas.openxmlformats.org/drawingml/2006/main">
            <a:pPr marL="0" indent="0">
              <a:buNone/>
            </a:pPr>
            <a:r>
              <a:rPr b="1" lang="en-US"/>
              <a:t>The Right to Safety</a:t>
            </a:r>
            <a:endParaRPr lang="en-US"/>
          </a:p>
          <a:p xmlns:a="http://schemas.openxmlformats.org/drawingml/2006/main">
            <a:pPr marL="0" indent="0">
              <a:buNone/>
            </a:pPr>
            <a:r>
              <a:rPr b="1" lang="en-US"/>
              <a:t>Discourses of Harassment</a:t>
            </a:r>
            <a:endParaRPr lang="en-US"/>
          </a:p>
          <a:p xmlns:a="http://schemas.openxmlformats.org/drawingml/2006/main">
            <a:pPr>
              <a:buFont typeface="Wingdings"/>
              <a:buChar char="Ø"/>
            </a:pPr>
            <a:r>
              <a:rPr i="1" lang="en-US"/>
              <a:t>The Many Faces of Street Harassment</a:t>
            </a:r>
            <a:endParaRPr lang="en-US"/>
          </a:p>
          <a:p xmlns:a="http://schemas.openxmlformats.org/drawingml/2006/main">
            <a:pPr>
              <a:buFont typeface="Wingdings"/>
              <a:buChar char="Ø"/>
            </a:pPr>
            <a:r>
              <a:rPr i="1" lang="en-US"/>
              <a:t>The Many Faces of Cyber Harassment</a:t>
            </a:r>
            <a:endParaRPr lang="en-US"/>
          </a:p>
          <a:p xmlns:a="http://schemas.openxmlformats.org/drawingml/2006/main">
            <a:pPr marL="0" indent="0">
              <a:buNone/>
            </a:pPr>
            <a:r>
              <a:rPr b="1" lang="en-US"/>
              <a:t>Hate Speech</a:t>
            </a:r>
            <a:endParaRPr lang="en-US"/>
          </a:p>
          <a:p xmlns:a="http://schemas.openxmlformats.org/drawingml/2006/main">
            <a:pPr marL="0" indent="0">
              <a:buNone/>
            </a:pPr>
            <a:r>
              <a:rPr b="1" lang="en-US"/>
              <a:t>Policing Masculinity: Violence Against Black and Latino Boys and Men</a:t>
            </a:r>
            <a:endParaRPr lang="en-US"/>
          </a:p>
          <a:p xmlns:a="http://schemas.openxmlformats.org/drawingml/2006/main">
            <a:pPr>
              <a:buFont typeface="Wingdings"/>
              <a:buChar char="Ø"/>
            </a:pPr>
            <a:r>
              <a:rPr i="1" lang="en-US"/>
              <a:t>Criminalizing Normal Behaviors</a:t>
            </a:r>
            <a:endParaRPr lang="en-US"/>
          </a:p>
          <a:p xmlns:a="http://schemas.openxmlformats.org/drawingml/2006/main">
            <a:pPr>
              <a:buFont typeface="Wingdings"/>
              <a:buChar char="Ø"/>
            </a:pPr>
            <a:r>
              <a:rPr i="1" lang="en-US"/>
              <a:t>Crime Myths and Scapegoating</a:t>
            </a:r>
            <a:endParaRPr lang="en-US"/>
          </a:p>
          <a:p xmlns:a="http://schemas.openxmlformats.org/drawingml/2006/main">
            <a:pPr>
              <a:buFont typeface="Wingdings"/>
              <a:buChar char="Ø"/>
            </a:pPr>
            <a:r>
              <a:rPr i="1" lang="en-US"/>
              <a:t>Gentrification and Gang Injunctions</a:t>
            </a:r>
            <a:endParaRPr lang="en-US"/>
          </a:p>
          <a:p xmlns:a="http://schemas.openxmlformats.org/drawingml/2006/main">
            <a:pPr>
              <a:buFont typeface="Wingdings"/>
              <a:buChar char="Ø"/>
            </a:pPr>
            <a:r>
              <a:rPr i="1" lang="en-US"/>
              <a:t>A Discursive Regime of Danger</a:t>
            </a:r>
            <a:endParaRPr lang="en-US"/>
          </a:p>
          <a:p xmlns:a="http://schemas.openxmlformats.org/drawingml/2006/main">
            <a:pPr marL="0" indent="0">
              <a:buNone/>
            </a:pPr>
            <a:r>
              <a:rPr b="1" lang="en-US"/>
              <a:t>The Absence of Democracy</a:t>
            </a:r>
            <a:endParaRPr lang="en-US"/>
          </a:p>
          <a:p xmlns:a="http://schemas.openxmlformats.org/drawingml/2006/main">
            <a:pPr marL="0" indent="0">
              <a:buNone/>
            </a:pPr>
            <a:r>
              <a:rPr b="1" lang="en-US"/>
              <a:t>The Work Our Words Do</a:t>
            </a:r>
            <a:r>
              <a:t> </a:t>
            </a:r>
          </a:p>
        </p:txBody>
      </p:sp>
    </p:spTree>
    <p:extLst>
      <p:ext uri="{BB962C8B-B14F-4D97-AF65-F5344CB8AC3E}">
        <p14:creationId xmlns:p14="http://schemas.microsoft.com/office/powerpoint/2010/main" val="973490150"/>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Five: Intersectional Approaches to Safety in Public Spaces</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78689"/>
            <a:ext cx="9010650" cy="3886200"/>
          </a:xfrm>
        </p:spPr>
        <p:txBody>
          <a:bodyPr xmlns:a="http://schemas.openxmlformats.org/drawingml/2006/main">
            <a:noAutofit/>
          </a:bodyPr>
          <a:lstStyle xmlns:a="http://schemas.openxmlformats.org/drawingml/2006/main"/>
          <a:p xmlns:a="http://schemas.openxmlformats.org/drawingml/2006/main">
            <a:pPr marL="0" indent="0">
              <a:buNone/>
            </a:pPr>
            <a:r>
              <a:rPr sz="2400" b="1" lang="en-US"/>
              <a:t>Learning Objectives </a:t>
            </a:r>
            <a:endParaRPr sz="2400" lang="en-US"/>
          </a:p>
          <a:p xmlns:a="http://schemas.openxmlformats.org/drawingml/2006/main">
            <a:pPr marL="0" indent="0">
              <a:buNone/>
            </a:pPr>
            <a:r>
              <a:rPr i="1" lang="en-US"/>
              <a:t>After reading this chapter, you should be able to . . .</a:t>
            </a:r>
            <a:endParaRPr lang="en-US"/>
          </a:p>
          <a:p xmlns:a="http://schemas.openxmlformats.org/drawingml/2006/main">
            <a:pPr lvl="0">
              <a:buFont typeface="Wingdings"/>
              <a:buChar char="Ø"/>
            </a:pPr>
            <a:r>
              <a:t>Describe the discourses of harassment and hate, including street harassment, cyber harassment, and hate speech.</a:t>
            </a:r>
          </a:p>
          <a:p xmlns:a="http://schemas.openxmlformats.org/drawingml/2006/main">
            <a:pPr lvl="0">
              <a:buFont typeface="Wingdings"/>
              <a:buChar char="Ø"/>
            </a:pPr>
            <a:r>
              <a:t>Assess the criminalization of normal youth behaviors and the way it contributes to the policing of masculinity.</a:t>
            </a:r>
          </a:p>
          <a:p xmlns:a="http://schemas.openxmlformats.org/drawingml/2006/main">
            <a:pPr lvl="0">
              <a:buFont typeface="Wingdings"/>
              <a:buChar char="Ø"/>
            </a:pPr>
            <a:r>
              <a:t>Explain the impacts of discourses that perpetuate crime myths, scapegoating, gentrification and gang injunctions on young men of color. </a:t>
            </a:r>
          </a:p>
          <a:p xmlns:a="http://schemas.openxmlformats.org/drawingml/2006/main">
            <a:pPr lvl="0">
              <a:buFont typeface="Wingdings"/>
              <a:buChar char="Ø"/>
            </a:pPr>
            <a:r>
              <a:t>Analyze the ways in which the discursive regime of danger undermines basic  democratic values. </a:t>
            </a:r>
          </a:p>
          <a:p xmlns:a="http://schemas.openxmlformats.org/drawingml/2006/main">
            <a:pPr>
              <a:buFont typeface="Wingdings"/>
              <a:buChar char="Ø"/>
            </a:pPr>
            <a:r>
              <a:t>Explain the phrase, “are we using language, or is language using us?” </a:t>
            </a:r>
          </a:p>
        </p:txBody>
      </p:sp>
    </p:spTree>
    <p:extLst>
      <p:ext uri="{BB962C8B-B14F-4D97-AF65-F5344CB8AC3E}">
        <p14:creationId xmlns:p14="http://schemas.microsoft.com/office/powerpoint/2010/main" val="353500087"/>
      </p:ext>
    </p:extLst>
  </p:cSld>
</p:sld>
</file>

<file path=ppt/slides/slide13.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7860667" y="685800"/>
            <a:ext cx="3656419" cy="1657350"/>
          </a:xfrm>
        </p:spPr>
        <p:txBody>
          <a:bodyPr xmlns:a="http://schemas.openxmlformats.org/drawingml/2006/main">
            <a:normAutofit fontScale="90000"/>
          </a:bodyPr>
          <a:lstStyle xmlns:a="http://schemas.openxmlformats.org/drawingml/2006/main"/>
          <a:p xmlns:a="http://schemas.openxmlformats.org/drawingml/2006/main">
            <a:r>
              <a:rPr sz="3100" lang="en-US"/>
              <a:t>Chapter Five: Intersectional Approaches to Safety in Public Spaces</a:t>
            </a:r>
            <a:r>
              <a:rPr sz="1400" lang="en-US"/>
              <a:t/>
            </a:r>
            <a:br/>
            <a:r>
              <a:rPr sz="1400" lang="en-US"/>
              <a:t/>
            </a:r>
            <a:br/>
            <a:r>
              <a:rPr sz="1400" lang="en-US"/>
              <a:t/>
            </a:r>
            <a:br/>
            <a:r>
              <a:rPr sz="1400" b="1" lang="en-US"/>
              <a:t> </a:t>
            </a:r>
            <a:r>
              <a:rPr sz="1400" lang="en-US"/>
              <a:t/>
            </a:r>
            <a:br/>
            <a:endParaRPr sz="1400" lang="en-US"/>
          </a:p>
        </p:txBody>
      </p:sp>
      <p:sp>
        <p:nvSpPr>
          <p:cNvPr id="9" name="Rectangle 8">
            <a:extLst xmlns:a="http://schemas.openxmlformats.org/drawingml/2006/main">
              <a:ext uri="{FF2B5EF4-FFF2-40B4-BE49-F238E27FC236}">
                <a16:creationId xmlns:a16="http://schemas.microsoft.com/office/drawing/2014/main" id="{BEC9E7FA-3295-45ED-8253-D23F9E44E1DA}"/>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7860667" y="2552700"/>
            <a:ext cx="3853238" cy="3581400"/>
          </a:xfrm>
        </p:spPr>
        <p:txBody>
          <a:bodyPr xmlns:a="http://schemas.openxmlformats.org/drawingml/2006/main">
            <a:normAutofit/>
          </a:bodyPr>
          <a:lstStyle xmlns:a="http://schemas.openxmlformats.org/drawingml/2006/main"/>
          <a:p xmlns:a="http://schemas.openxmlformats.org/drawingml/2006/main">
            <a:pPr marL="0" indent="0">
              <a:buNone/>
            </a:pPr>
            <a:r>
              <a:rPr b="1" lang="en-US"/>
              <a:t>Street Harassment Statistics </a:t>
            </a:r>
          </a:p>
          <a:p xmlns:a="http://schemas.openxmlformats.org/drawingml/2006/main">
            <a:pPr marL="0" indent="0">
              <a:buNone/>
            </a:pPr>
            <a:r>
              <a:rPr sz="1800" lang="en-US"/>
              <a:t>SOURCE:  Holly </a:t>
            </a:r>
            <a:r>
              <a:rPr sz="1800" lang="en-US"/>
              <a:t>Kearl</a:t>
            </a:r>
            <a:r>
              <a:rPr sz="1800" lang="en-US"/>
              <a:t>, </a:t>
            </a:r>
            <a:r>
              <a:rPr sz="1800" i="1" lang="en-US"/>
              <a:t>Stop Street Harassment: Making Public Places Safe for Women</a:t>
            </a:r>
            <a:r>
              <a:rPr sz="1800" lang="en-US"/>
              <a:t> (Santa Barbara: Praeger, 2010)</a:t>
            </a:r>
            <a:r>
              <a:rPr sz="1800" i="1" lang="en-US"/>
              <a:t> </a:t>
            </a:r>
            <a:r>
              <a:rPr sz="1800" lang="en-US"/>
              <a:t>11-15; “Street Harassment Statistics,” 2015, </a:t>
            </a:r>
            <a:r>
              <a:rPr sz="1800" lang="en-US">
                <a:hlinkClick xmlns:r="http://schemas.openxmlformats.org/officeDocument/2006/relationships" r:id="Rc06637ddfc5b4a88"/>
              </a:rPr>
              <a:t>https://www.ilr.cornell.edu/news/street-harassment-statistics</a:t>
            </a:r>
            <a:r>
              <a:rPr sz="1800" lang="en-US"/>
              <a:t>                  and “Statistics--Street Harassment Studies,” 2018, </a:t>
            </a:r>
            <a:r>
              <a:rPr sz="1800" lang="en-US">
                <a:hlinkClick xmlns:r="http://schemas.openxmlformats.org/officeDocument/2006/relationships" r:id="R38dea10c4d134657"/>
              </a:rPr>
              <a:t>http://www.stopstreetharassment.org/resources/statistics/sshstudies/</a:t>
            </a:r>
            <a:r>
              <a:rPr sz="1800" lang="en-US"/>
              <a:t> </a:t>
            </a:r>
          </a:p>
        </p:txBody>
      </p:sp>
      <p:graphicFrame>
        <p:nvGraphicFramePr>
          <p:cNvPr id="14" name="Table 3"/>
          <p:cNvGraphicFramePr/>
          <p:nvPr/>
        </p:nvGraphicFramePr>
        <p:xfrm>
          <a:off xmlns:a="http://schemas.openxmlformats.org/drawingml/2006/main" x="1023561" y="905606"/>
          <a:ext xmlns:a="http://schemas.openxmlformats.org/drawingml/2006/main" cx="6517065" cy="4726755"/>
        </p:xfrm>
        <a:graphic xmlns:a="http://schemas.openxmlformats.org/drawingml/2006/main">
          <a:graphicData uri="http://schemas.openxmlformats.org/drawingml/2006/table">
            <a:tbl>
              <a:tblPr firstRow="1" firstCol="1" bandRow="1">
                <a:tableStyleId>{8799B23B-EC83-4686-B30A-512413B5E67A}</a:tableStyleId>
              </a:tblPr>
              <a:tblGrid>
                <a:gridCol w="3777351"/>
                <a:gridCol w="2739714"/>
              </a:tblGrid>
              <a:tr h="688039">
                <a:tc>
                  <a:txBody>
                    <a:bodyPr/>
                    <a:lstStyle/>
                    <a:p>
                      <a:pPr marL="0" marR="0">
                        <a:lnSpc>
                          <a:spcPct val="115000"/>
                        </a:lnSpc>
                        <a:spcBef>
                          <a:spcPts val="0"/>
                        </a:spcBef>
                        <a:spcAft>
                          <a:spcPts val="0"/>
                        </a:spcAft>
                        <a:buNone/>
                      </a:pPr>
                      <a:r>
                        <a:rPr sz="1800" lang="en-US"/>
                        <a:t>Type of Street Harassment</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Percentage of Women Experiencing It</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Leering</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95%</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Honking and Whistling</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94%</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Sexist Comments</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87%</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Vulgar Gestures</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82%</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Sexually Explicit Comments</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81%</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Kissing Noises	</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77%</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Following</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75%</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Blocking Paths</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62%</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Sexual Touching or Grabbing	</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57%</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Masturbating</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37%</a:t>
                      </a:r>
                      <a:endParaRPr sz="2200" lang="en-US">
                        <a:latin typeface="Calibri"/>
                        <a:ea typeface="Calibri"/>
                        <a:cs typeface="Calibri"/>
                      </a:endParaRPr>
                    </a:p>
                  </a:txBody>
                  <a:tcPr marL="125563" marR="125563" marT="0" marB="0"/>
                </a:tc>
              </a:tr>
              <a:tr h="367156">
                <a:tc>
                  <a:txBody>
                    <a:bodyPr/>
                    <a:lstStyle/>
                    <a:p>
                      <a:pPr marL="0" marR="0">
                        <a:lnSpc>
                          <a:spcPct val="115000"/>
                        </a:lnSpc>
                        <a:spcBef>
                          <a:spcPts val="0"/>
                        </a:spcBef>
                        <a:spcAft>
                          <a:spcPts val="0"/>
                        </a:spcAft>
                        <a:buNone/>
                      </a:pPr>
                      <a:r>
                        <a:rPr sz="1800" lang="en-US"/>
                        <a:t>Assaulting</a:t>
                      </a:r>
                      <a:endParaRPr sz="2200" lang="en-US">
                        <a:latin typeface="Calibri"/>
                        <a:ea typeface="Calibri"/>
                        <a:cs typeface="Calibri"/>
                      </a:endParaRPr>
                    </a:p>
                  </a:txBody>
                  <a:tcPr marL="125563" marR="125563" marT="0" marB="0"/>
                </a:tc>
                <a:tc>
                  <a:txBody>
                    <a:bodyPr/>
                    <a:lstStyle/>
                    <a:p>
                      <a:pPr marL="0" marR="0">
                        <a:lnSpc>
                          <a:spcPct val="115000"/>
                        </a:lnSpc>
                        <a:spcBef>
                          <a:spcPts val="0"/>
                        </a:spcBef>
                        <a:spcAft>
                          <a:spcPts val="0"/>
                        </a:spcAft>
                        <a:buNone/>
                      </a:pPr>
                      <a:r>
                        <a:rPr sz="1800" lang="en-US"/>
                        <a:t>27%</a:t>
                      </a:r>
                      <a:endParaRPr sz="2200" lang="en-US">
                        <a:latin typeface="Calibri"/>
                        <a:ea typeface="Calibri"/>
                        <a:cs typeface="Calibri"/>
                      </a:endParaRPr>
                    </a:p>
                  </a:txBody>
                  <a:tcPr marL="125563" marR="125563" marT="0" marB="0"/>
                </a:tc>
              </a:tr>
            </a:tbl>
          </a:graphicData>
        </a:graphic>
      </p:graphicFrame>
    </p:spTree>
    <p:extLst>
      <p:ext uri="{BB962C8B-B14F-4D97-AF65-F5344CB8AC3E}">
        <p14:creationId xmlns:p14="http://schemas.microsoft.com/office/powerpoint/2010/main" val="2100609982"/>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114550"/>
            <a:ext cx="9601200" cy="4743450"/>
          </a:xfrm>
        </p:spPr>
        <p:txBody>
          <a:bodyPr xmlns:a="http://schemas.openxmlformats.org/drawingml/2006/main">
            <a:normAutofit fontScale="92500" lnSpcReduction="10000"/>
          </a:bodyPr>
          <a:lstStyle xmlns:a="http://schemas.openxmlformats.org/drawingml/2006/main"/>
          <a:p xmlns:a="http://schemas.openxmlformats.org/drawingml/2006/main">
            <a:pPr marL="0" indent="0">
              <a:buNone/>
            </a:pPr>
            <a:r>
              <a:rPr sz="2400" b="1" lang="en-US"/>
              <a:t>5.1 Guide to Communication: Communicating Safety </a:t>
            </a:r>
            <a:r>
              <a:rPr sz="2400" b="1" lang="en-US"/>
              <a:t>Intersectionally</a:t>
            </a:r>
            <a:endParaRPr sz="2400" lang="en-US"/>
          </a:p>
          <a:p xmlns:a="http://schemas.openxmlformats.org/drawingml/2006/main">
            <a:pPr marL="0" indent="0">
              <a:buNone/>
            </a:pPr>
            <a:r>
              <a:rPr i="1" lang="en-US"/>
              <a:t>As you explore intersectional communication as it relates to safety in public spaces and places, consider the following questions:</a:t>
            </a:r>
            <a:endParaRPr lang="en-US"/>
          </a:p>
          <a:p xmlns:a="http://schemas.openxmlformats.org/drawingml/2006/main">
            <a:pPr marL="457200" lvl="0" indent="-457200">
              <a:buFont typeface="+mj-lt"/>
              <a:buAutoNum type="arabicPeriod"/>
            </a:pPr>
            <a:r>
              <a:rPr sz="1900" lang="en-US"/>
              <a:t>Discuss free speech in the context of street and cyber harassment.  Are these forms of communication protected under the First Amendment to our Constitution?  </a:t>
            </a:r>
          </a:p>
          <a:p xmlns:a="http://schemas.openxmlformats.org/drawingml/2006/main">
            <a:pPr marL="457200" lvl="0" indent="-457200">
              <a:buFont typeface="+mj-lt"/>
              <a:buAutoNum type="arabicPeriod"/>
            </a:pPr>
            <a:r>
              <a:rPr sz="1900" lang="en-US"/>
              <a:t>Make a list of the words you use to describe groups of people who avow to identities different from your own.  Write them down so that you can spend time unpacking their meanings and considering their impact if you use them in your everyday communication.</a:t>
            </a:r>
          </a:p>
          <a:p xmlns:a="http://schemas.openxmlformats.org/drawingml/2006/main">
            <a:pPr marL="457200" lvl="0" indent="-457200">
              <a:buFont typeface="+mj-lt"/>
              <a:buAutoNum type="arabicPeriod"/>
            </a:pPr>
            <a:r>
              <a:rPr sz="1900" lang="en-US"/>
              <a:t>As a class, discuss the phrases “it’s just a joke” and “it’s no big deal.”  Consider when those phrases diminish and trivialize the harms being done to someone and the differences between saying those phrases to someone else and having them said to you.</a:t>
            </a:r>
          </a:p>
          <a:p xmlns:a="http://schemas.openxmlformats.org/drawingml/2006/main">
            <a:pPr marL="457200" indent="-457200">
              <a:buFont typeface="+mj-lt"/>
              <a:buAutoNum type="arabicPeriod"/>
            </a:pPr>
            <a:r>
              <a:rPr sz="1900" lang="en-US"/>
              <a:t>Reflect on Anthony Cortese’s statement that hate speech is seldom an invitation to politely chat. Are there ways of communicating our dislike of someone that are invitations to conversation?  What can feminism and intersectionality add to conversations about our dislike of other people? </a:t>
            </a:r>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Five: Intersectional Approaches to Safety in Public Spaces</a:t>
            </a:r>
            <a:br/>
            <a:r>
              <a:t/>
            </a:r>
            <a:br/>
            <a:r>
              <a:t> </a:t>
            </a:r>
          </a:p>
        </p:txBody>
      </p:sp>
    </p:spTree>
    <p:extLst>
      <p:ext uri="{BB962C8B-B14F-4D97-AF65-F5344CB8AC3E}">
        <p14:creationId xmlns:p14="http://schemas.microsoft.com/office/powerpoint/2010/main" val="884736197"/>
      </p:ext>
    </p:extLst>
  </p:cSld>
</p:sld>
</file>

<file path=ppt/slides/slide15.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useBgFill="1">
        <p:nvSpPr>
          <p:cNvPr id="9" name="Rectangle 8">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4" y="1320432"/>
            <a:ext cx="3053039" cy="1060817"/>
          </a:xfrm>
        </p:spPr>
        <p:txBody>
          <a:bodyPr xmlns:a="http://schemas.openxmlformats.org/drawingml/2006/main" anchor="b">
            <a:normAutofit fontScale="90000"/>
          </a:bodyPr>
          <a:lstStyle xmlns:a="http://schemas.openxmlformats.org/drawingml/2006/main"/>
          <a:p xmlns:a="http://schemas.openxmlformats.org/drawingml/2006/main">
            <a:r>
              <a:rPr sz="2400" lang="en-US"/>
              <a:t>Chapter Five: Intersectional Approaches to Safety in Public Spaces</a:t>
            </a:r>
            <a:endParaRPr sz="15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99061" y="2612826"/>
            <a:ext cx="3197639" cy="3605094"/>
          </a:xfrm>
        </p:spPr>
        <p:txBody>
          <a:bodyPr xmlns:a="http://schemas.openxmlformats.org/drawingml/2006/main">
            <a:noAutofit/>
          </a:bodyPr>
          <a:lstStyle xmlns:a="http://schemas.openxmlformats.org/drawingml/2006/main"/>
          <a:p xmlns:a="http://schemas.openxmlformats.org/drawingml/2006/main">
            <a:pPr marL="0" indent="0">
              <a:buNone/>
            </a:pPr>
            <a:r>
              <a:rPr sz="1800" b="1" lang="en-US"/>
              <a:t>5.1 Guide to Communication: Communicating Safety </a:t>
            </a:r>
            <a:r>
              <a:rPr sz="1800" b="1" lang="en-US"/>
              <a:t>Intersectionally</a:t>
            </a:r>
            <a:r>
              <a:rPr sz="1800" b="1" lang="en-US"/>
              <a:t> </a:t>
            </a:r>
          </a:p>
          <a:p xmlns:a="http://schemas.openxmlformats.org/drawingml/2006/main">
            <a:pPr marL="0" indent="0">
              <a:buNone/>
            </a:pPr>
            <a:r>
              <a:rPr sz="1800" lang="en-US"/>
              <a:t>Consider Meera </a:t>
            </a:r>
            <a:r>
              <a:rPr sz="1800" lang="en-US"/>
              <a:t>Vijaynn’s</a:t>
            </a:r>
            <a:r>
              <a:rPr sz="1800" lang="en-US"/>
              <a:t> call for women to speak out against gender violence in her TED talk “Find Your Voice Against Gender Violence,” </a:t>
            </a:r>
            <a:r>
              <a:rPr sz="1800" lang="en-US"/>
              <a:t>TEDxHousesOfParliament</a:t>
            </a:r>
            <a:r>
              <a:rPr sz="1800" lang="en-US"/>
              <a:t>, 2014. What might be the implications of responding to her call for you, your friends and family, and society at large?</a:t>
            </a:r>
          </a:p>
        </p:txBody>
      </p:sp>
      <p:sp>
        <p:nvSpPr>
          <p:cNvPr id="11"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17" name="Video still - slide 15" descr="Video still accompanying slide 15: 5.1 Guide to Communication: Communicating Safety Intersectionally Consider Meera Vijaynn’s call for women to speak out against gender violence in her TED talk “Find Your Voice Against Gender Violence,” TEDxHousesOfParliament, 2014. What might be the implications of responding to her call for you, your friends and family, and society at large?"/>
          <p:cNvPicPr>
            <a:picLocks xmlns:a="http://schemas.openxmlformats.org/drawingml/2006/main" noChangeAspect="1"/>
          </p:cNvPicPr>
          <p:nvPr/>
        </p:nvPicPr>
        <p:blipFill>
          <a:blip xmlns:r="http://schemas.openxmlformats.org/officeDocument/2006/relationships" xmlns:a="http://schemas.openxmlformats.org/drawingml/2006/main" r:embed="R9e2e6f9f8ae649da"/>
          <a:stretch xmlns:a="http://schemas.openxmlformats.org/drawingml/2006/main">
            <a:fillRect l="0" t="0" r="0" b="0"/>
          </a:stretch>
        </p:blipFill>
        <p:spPr>
          <a:xfrm xmlns:a="http://schemas.openxmlformats.org/drawingml/2006/main" flipH="0" flipV="0">
            <a:off x="649862" y="1365836"/>
            <a:ext cx="6841896" cy="3911014"/>
          </a:xfrm>
          <a:prstGeom xmlns:a="http://schemas.openxmlformats.org/drawingml/2006/main" prst="rect">
            <a:avLst/>
          </a:prstGeom>
        </p:spPr>
      </p:pic>
    </p:spTree>
    <p:extLst>
      <p:ext uri="{BB962C8B-B14F-4D97-AF65-F5344CB8AC3E}">
        <p14:creationId xmlns:p14="http://schemas.microsoft.com/office/powerpoint/2010/main" val="2366096752"/>
      </p:ext>
    </p:extLst>
  </p:cSld>
</p:sld>
</file>

<file path=ppt/slides/slide16.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45" name="Rectangle 44">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47" name="Rectangle 46">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5" y="1206132"/>
            <a:ext cx="2653776" cy="1060817"/>
          </a:xfrm>
        </p:spPr>
        <p:txBody>
          <a:bodyPr xmlns:a="http://schemas.openxmlformats.org/drawingml/2006/main" vert="horz" lIns="91440" tIns="45720" rIns="91440" bIns="45720" anchor="b">
            <a:noAutofit/>
          </a:bodyPr>
          <a:lstStyle xmlns:a="http://schemas.openxmlformats.org/drawingml/2006/main"/>
          <a:p xmlns:a="http://schemas.openxmlformats.org/drawingml/2006/main">
            <a:r>
              <a:rPr sz="2000" lang="en-US"/>
              <a:t>Chapter Five: Intersectional Approaches to Safety in Public Spaces</a:t>
            </a:r>
            <a:r>
              <a:rPr sz="2000" b="1" lang="en-US"/>
              <a:t> </a:t>
            </a:r>
            <a:endParaRPr sz="2000" lang="en-US"/>
          </a:p>
        </p:txBody>
      </p:sp>
      <p:pic>
        <p:nvPicPr>
          <p:cNvPr id="54" name="Video still - slide 16" descr="Video still accompanying slide 16: Sophie Sandberg founded Catcalls of NYC when she was a freshman at New York University. Growing up in New York, Sandberg shares that catcalls, a daily occurrence in her and her friends’ lives, always made them very uncomfortable, confused, and feel powerless. On her popular Instagram account, @CatcallsofNYC"/>
          <p:cNvPicPr>
            <a:picLocks xmlns:a="http://schemas.openxmlformats.org/drawingml/2006/main" noChangeAspect="1"/>
          </p:cNvPicPr>
          <p:nvPr/>
        </p:nvPicPr>
        <p:blipFill>
          <a:blip xmlns:r="http://schemas.openxmlformats.org/officeDocument/2006/relationships" xmlns:a="http://schemas.openxmlformats.org/drawingml/2006/main" r:embed="Rcaad04b6e8fb47c7"/>
          <a:stretch xmlns:a="http://schemas.openxmlformats.org/drawingml/2006/main">
            <a:fillRect l="0" t="0" r="0" b="0"/>
          </a:stretch>
        </p:blipFill>
        <p:spPr>
          <a:xfrm xmlns:a="http://schemas.openxmlformats.org/drawingml/2006/main" flipH="0" flipV="0">
            <a:off x="634275" y="1393388"/>
            <a:ext cx="6900380" cy="4071224"/>
          </a:xfrm>
          <a:prstGeom xmlns:a="http://schemas.openxmlformats.org/drawingml/2006/main" prst="rect">
            <a:avLst/>
          </a:prstGeom>
        </p:spPr>
      </p:pic>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4" y="2571750"/>
            <a:ext cx="3377675" cy="34861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Sophie Sandberg founded Catcalls of NYC when she was a freshman at New York University. Growing up in New York, Sandberg shares that catcalls, a daily occurrence in her and her friends’ lives, always made them very uncomfortable, confused, and feel powerless. On her popular Instagram account, @</a:t>
            </a:r>
            <a:r>
              <a:rPr sz="1800" b="1" lang="en-US"/>
              <a:t>CatcallsofNYC</a:t>
            </a:r>
            <a:r>
              <a:rPr sz="1800" b="1" lang="en-US"/>
              <a:t> </a:t>
            </a:r>
          </a:p>
        </p:txBody>
      </p:sp>
      <p:sp>
        <p:nvSpPr>
          <p:cNvPr id="49"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spTree>
    <p:extLst>
      <p:ext uri="{BB962C8B-B14F-4D97-AF65-F5344CB8AC3E}">
        <p14:creationId xmlns:p14="http://schemas.microsoft.com/office/powerpoint/2010/main" val="131252507"/>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7.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54" name="Rectangle 53">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56" name="Rectangle 55">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5" y="1201314"/>
            <a:ext cx="2621956" cy="1060817"/>
          </a:xfrm>
        </p:spPr>
        <p:txBody>
          <a:bodyPr xmlns:a="http://schemas.openxmlformats.org/drawingml/2006/main" vert="horz" lIns="91440" tIns="45720" rIns="91440" bIns="45720" anchor="b">
            <a:noAutofit/>
          </a:bodyPr>
          <a:lstStyle xmlns:a="http://schemas.openxmlformats.org/drawingml/2006/main"/>
          <a:p xmlns:a="http://schemas.openxmlformats.org/drawingml/2006/main">
            <a:r>
              <a:rPr sz="2000" lang="en-US"/>
              <a:t>Chapter Five: Intersectional Approaches to Safety in Public Spaces</a:t>
            </a:r>
            <a:r>
              <a:rPr sz="2000" b="1" lang="en-US"/>
              <a:t> </a:t>
            </a:r>
            <a:endParaRPr sz="2000" lang="en-US"/>
          </a:p>
        </p:txBody>
      </p:sp>
      <p:pic>
        <p:nvPicPr>
          <p:cNvPr id="63" name="Video still - slide 17" descr="Video still accompanying slide 17: Sally Kohn, “What Can We do About the Culture of Hate,” filmed November 2017 in New Orleans, Louisiana, TEDWomen 2017 video"/>
          <p:cNvPicPr>
            <a:picLocks xmlns:a="http://schemas.openxmlformats.org/drawingml/2006/main" noChangeAspect="1"/>
          </p:cNvPicPr>
          <p:nvPr/>
        </p:nvPicPr>
        <p:blipFill>
          <a:blip xmlns:r="http://schemas.openxmlformats.org/officeDocument/2006/relationships" xmlns:a="http://schemas.openxmlformats.org/drawingml/2006/main" r:embed="Rd12ba40177334768"/>
          <a:stretch xmlns:a="http://schemas.openxmlformats.org/drawingml/2006/main">
            <a:fillRect l="0" t="0" r="0" b="0"/>
          </a:stretch>
        </p:blipFill>
        <p:spPr>
          <a:xfrm xmlns:a="http://schemas.openxmlformats.org/drawingml/2006/main" flipH="0" flipV="0">
            <a:off x="634275" y="1471017"/>
            <a:ext cx="6900380" cy="3915965"/>
          </a:xfrm>
          <a:prstGeom xmlns:a="http://schemas.openxmlformats.org/drawingml/2006/main" prst="rect">
            <a:avLst/>
          </a:prstGeom>
        </p:spPr>
      </p:pic>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567147"/>
            <a:ext cx="3053039" cy="1757420"/>
          </a:xfrm>
        </p:spPr>
        <p:txBody>
          <a:bodyPr xmlns:a="http://schemas.openxmlformats.org/drawingml/2006/main" vert="horz" lIns="91440" tIns="45720" rIns="91440" bIns="45720">
            <a:normAutofit/>
          </a:bodyPr>
          <a:lstStyle xmlns:a="http://schemas.openxmlformats.org/drawingml/2006/main"/>
          <a:p xmlns:a="http://schemas.openxmlformats.org/drawingml/2006/main">
            <a:pPr>
              <a:buFont typeface="Franklin Gothic Book"/>
              <a:buNone/>
            </a:pPr>
            <a:r>
              <a:rPr sz="1800" b="1" lang="en-US"/>
              <a:t>Sally Kohn, “What Can We do About the Culture of Hate,” filmed November 2017 in New Orleans, Louisiana, TEDWomen 2017 video</a:t>
            </a:r>
            <a:r>
              <a:rPr sz="1600" b="1" lang="en-US"/>
              <a:t> </a:t>
            </a:r>
          </a:p>
        </p:txBody>
      </p:sp>
      <p:sp>
        <p:nvSpPr>
          <p:cNvPr id="58"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spTree>
    <p:extLst>
      <p:ext uri="{BB962C8B-B14F-4D97-AF65-F5344CB8AC3E}">
        <p14:creationId xmlns:p14="http://schemas.microsoft.com/office/powerpoint/2010/main" val="1275086736"/>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8.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45" name="Rectangle 44">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47" name="Rectangle 46">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5" y="1201314"/>
            <a:ext cx="2653776" cy="1060817"/>
          </a:xfrm>
        </p:spPr>
        <p:txBody>
          <a:bodyPr xmlns:a="http://schemas.openxmlformats.org/drawingml/2006/main" vert="horz" lIns="91440" tIns="45720" rIns="91440" bIns="45720" anchor="b">
            <a:noAutofit/>
          </a:bodyPr>
          <a:lstStyle xmlns:a="http://schemas.openxmlformats.org/drawingml/2006/main"/>
          <a:p xmlns:a="http://schemas.openxmlformats.org/drawingml/2006/main">
            <a:r>
              <a:rPr sz="2000" lang="en-US"/>
              <a:t>Chapter Five: Intersectional Approaches to Safety in Public Spaces</a:t>
            </a:r>
            <a:r>
              <a:rPr sz="2000" b="1" lang="en-US"/>
              <a:t> </a:t>
            </a:r>
            <a:endParaRPr sz="20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4" y="2571750"/>
            <a:ext cx="3377675" cy="3486150"/>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Camila </a:t>
            </a:r>
            <a:r>
              <a:rPr sz="1800" b="1" lang="en-US"/>
              <a:t>Domonoske</a:t>
            </a:r>
            <a:r>
              <a:rPr sz="1800" b="1" lang="en-US"/>
              <a:t>,             “Hate Crimes Rose in 20115, With Religious Bias a Growing Motivation, FBI Data Shows,” </a:t>
            </a:r>
            <a:r>
              <a:rPr sz="1800" b="1" i="1" lang="en-US"/>
              <a:t>National Public Radio</a:t>
            </a:r>
            <a:r>
              <a:rPr sz="1800" b="1" lang="en-US"/>
              <a:t>, November 14, 2016  </a:t>
            </a:r>
          </a:p>
        </p:txBody>
      </p:sp>
      <p:sp>
        <p:nvSpPr>
          <p:cNvPr id="49"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56" name="Video still - slide 18" descr="Video still accompanying slide 18: Camila Domonoske, “Hate Crimes Rose in 20115, With Religious Bias a Growing Motivation, FBI Data Shows,” National Public Radio, November 14, 2016"/>
          <p:cNvPicPr>
            <a:picLocks xmlns:a="http://schemas.openxmlformats.org/drawingml/2006/main" noChangeAspect="1"/>
          </p:cNvPicPr>
          <p:nvPr/>
        </p:nvPicPr>
        <p:blipFill>
          <a:blip xmlns:r="http://schemas.openxmlformats.org/officeDocument/2006/relationships" xmlns:a="http://schemas.openxmlformats.org/drawingml/2006/main" r:embed="Re8e57275e34047df"/>
          <a:stretch xmlns:a="http://schemas.openxmlformats.org/drawingml/2006/main">
            <a:fillRect l="0" t="0" r="0" b="0"/>
          </a:stretch>
        </p:blipFill>
        <p:spPr>
          <a:xfrm xmlns:a="http://schemas.openxmlformats.org/drawingml/2006/main" flipH="0" flipV="0">
            <a:off x="592394" y="1110882"/>
            <a:ext cx="6838099" cy="4394568"/>
          </a:xfrm>
          <a:prstGeom xmlns:a="http://schemas.openxmlformats.org/drawingml/2006/main" prst="rect">
            <a:avLst/>
          </a:prstGeom>
        </p:spPr>
      </p:pic>
    </p:spTree>
    <p:extLst>
      <p:ext uri="{BB962C8B-B14F-4D97-AF65-F5344CB8AC3E}">
        <p14:creationId xmlns:p14="http://schemas.microsoft.com/office/powerpoint/2010/main" val="1002313125"/>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9EC5F01-8260-6347-8DE6-D1E7A39F136E}"/>
              </a:ext>
            </a:extLst>
          </p:cNvPr>
          <p:cNvSpPr>
            <a:spLocks xmlns:a="http://schemas.openxmlformats.org/drawingml/2006/main" noGrp="1"/>
          </p:cNvSpPr>
          <p:nvPr>
            <p:ph type="title" idx="0"/>
          </p:nvPr>
        </p:nvSpPr>
        <p:spPr>
          <a:xfrm xmlns:a="http://schemas.openxmlformats.org/drawingml/2006/main">
            <a:off x="1009650" y="628650"/>
            <a:ext cx="9639300" cy="1257300"/>
          </a:xfrm>
        </p:spPr>
        <p:txBody>
          <a:bodyPr xmlns:a="http://schemas.openxmlformats.org/drawingml/2006/main">
            <a:normAutofit fontScale="90000"/>
          </a:bodyPr>
          <a:lstStyle xmlns:a="http://schemas.openxmlformats.org/drawingml/2006/main"/>
          <a:p xmlns:a="http://schemas.openxmlformats.org/drawingml/2006/main">
            <a:pPr algn="r">
              <a:buNone/>
            </a:pPr>
            <a:r>
              <a:t>Chapter Six: Intersectional Approaches to Safety in Private Spaces</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A78C4332-4630-AB45-9650-7C88E7662A43}"/>
              </a:ext>
            </a:extLst>
          </p:cNvPr>
          <p:cNvSpPr>
            <a:spLocks xmlns:a="http://schemas.openxmlformats.org/drawingml/2006/main" noGrp="1"/>
          </p:cNvSpPr>
          <p:nvPr>
            <p:ph idx="1"/>
          </p:nvPr>
        </p:nvSpPr>
        <p:spPr>
          <a:xfrm xmlns:a="http://schemas.openxmlformats.org/drawingml/2006/main">
            <a:off x="1676399" y="1619250"/>
            <a:ext cx="7410451" cy="5238750"/>
          </a:xfrm>
        </p:spPr>
        <p:txBody>
          <a:bodyPr xmlns:a="http://schemas.openxmlformats.org/drawingml/2006/main">
            <a:normAutofit fontScale="85000" lnSpcReduction="20000"/>
          </a:bodyPr>
          <a:lstStyle xmlns:a="http://schemas.openxmlformats.org/drawingml/2006/main"/>
          <a:p xmlns:a="http://schemas.openxmlformats.org/drawingml/2006/main">
            <a:pPr marL="0" indent="0">
              <a:buNone/>
            </a:pPr>
            <a:r>
              <a:rPr sz="2400" b="1" lang="en-US"/>
              <a:t>Chapter Outline</a:t>
            </a:r>
            <a:r>
              <a:rPr sz="3800" b="1" lang="en-US"/>
              <a:t> </a:t>
            </a:r>
            <a:endParaRPr sz="3800" lang="en-US"/>
          </a:p>
          <a:p xmlns:a="http://schemas.openxmlformats.org/drawingml/2006/main">
            <a:pPr>
              <a:buFont typeface="Wingdings"/>
              <a:buChar char="Ø"/>
            </a:pPr>
            <a:r>
              <a:rPr i="1" lang="en-US"/>
              <a:t>In this chapter, you will find . . .</a:t>
            </a:r>
            <a:endParaRPr b="1" lang="en-US"/>
          </a:p>
          <a:p xmlns:a="http://schemas.openxmlformats.org/drawingml/2006/main">
            <a:pPr marL="0" indent="0">
              <a:buNone/>
            </a:pPr>
            <a:r>
              <a:rPr b="1" lang="en-US"/>
              <a:t>In Praise of Insubordination</a:t>
            </a:r>
            <a:endParaRPr lang="en-US"/>
          </a:p>
          <a:p xmlns:a="http://schemas.openxmlformats.org/drawingml/2006/main">
            <a:pPr marL="0" indent="0">
              <a:buNone/>
            </a:pPr>
            <a:r>
              <a:rPr b="1" lang="en-US"/>
              <a:t>The Right to Safety in Private Spaces </a:t>
            </a:r>
            <a:endParaRPr lang="en-US"/>
          </a:p>
          <a:p xmlns:a="http://schemas.openxmlformats.org/drawingml/2006/main">
            <a:pPr>
              <a:buFont typeface="Wingdings"/>
              <a:buChar char="Ø"/>
            </a:pPr>
            <a:r>
              <a:rPr i="1" lang="en-US"/>
              <a:t>Defining Interpersonal Violence</a:t>
            </a:r>
            <a:endParaRPr lang="en-US"/>
          </a:p>
          <a:p xmlns:a="http://schemas.openxmlformats.org/drawingml/2006/main">
            <a:pPr>
              <a:buFont typeface="Wingdings"/>
              <a:buChar char="Ø"/>
            </a:pPr>
            <a:r>
              <a:rPr i="1" lang="en-US"/>
              <a:t>Defining Sexual Violence</a:t>
            </a:r>
            <a:endParaRPr lang="en-US"/>
          </a:p>
          <a:p xmlns:a="http://schemas.openxmlformats.org/drawingml/2006/main">
            <a:pPr>
              <a:buFont typeface="Wingdings"/>
              <a:buChar char="Ø"/>
            </a:pPr>
            <a:r>
              <a:rPr i="1" lang="en-US"/>
              <a:t>Targets and Perpetrators of Interpersonal and Sexual Violence</a:t>
            </a:r>
            <a:endParaRPr lang="en-US"/>
          </a:p>
          <a:p xmlns:a="http://schemas.openxmlformats.org/drawingml/2006/main">
            <a:pPr marL="0" indent="0">
              <a:buNone/>
            </a:pPr>
            <a:r>
              <a:rPr b="1" lang="en-US"/>
              <a:t>Intersecting Systems of Power and Oppression</a:t>
            </a:r>
            <a:endParaRPr lang="en-US"/>
          </a:p>
          <a:p xmlns:a="http://schemas.openxmlformats.org/drawingml/2006/main">
            <a:pPr>
              <a:buFont typeface="Wingdings"/>
              <a:buChar char="Ø"/>
            </a:pPr>
            <a:r>
              <a:rPr i="1" lang="en-US"/>
              <a:t>Rape Myths and Rape Scripts  </a:t>
            </a:r>
            <a:endParaRPr lang="en-US"/>
          </a:p>
          <a:p xmlns:a="http://schemas.openxmlformats.org/drawingml/2006/main">
            <a:pPr>
              <a:buFont typeface="Wingdings"/>
              <a:buChar char="Ø"/>
            </a:pPr>
            <a:r>
              <a:rPr i="1" lang="en-US"/>
              <a:t>The </a:t>
            </a:r>
            <a:r>
              <a:rPr i="1" lang="en-US"/>
              <a:t>Unrapeable</a:t>
            </a:r>
            <a:r>
              <a:rPr i="1" lang="en-US"/>
              <a:t> </a:t>
            </a:r>
            <a:r>
              <a:rPr i="1" lang="en-US"/>
              <a:t>Myth</a:t>
            </a:r>
            <a:endParaRPr lang="en-US"/>
          </a:p>
          <a:p xmlns:a="http://schemas.openxmlformats.org/drawingml/2006/main">
            <a:pPr>
              <a:buFont typeface="Wingdings"/>
              <a:buChar char="Ø"/>
            </a:pPr>
            <a:r>
              <a:rPr i="1" lang="en-US"/>
              <a:t>Societal and Historical Traumas</a:t>
            </a:r>
            <a:endParaRPr lang="en-US"/>
          </a:p>
          <a:p xmlns:a="http://schemas.openxmlformats.org/drawingml/2006/main">
            <a:pPr>
              <a:buFont typeface="Wingdings"/>
              <a:buChar char="Ø"/>
            </a:pPr>
            <a:r>
              <a:rPr i="1" lang="en-US"/>
              <a:t>Cultural and Social Norms</a:t>
            </a:r>
            <a:endParaRPr lang="en-US"/>
          </a:p>
          <a:p xmlns:a="http://schemas.openxmlformats.org/drawingml/2006/main">
            <a:pPr marL="0" indent="0">
              <a:buNone/>
            </a:pPr>
            <a:r>
              <a:rPr b="1" lang="en-US"/>
              <a:t>The Lie of Entitlement</a:t>
            </a:r>
            <a:endParaRPr lang="en-US"/>
          </a:p>
          <a:p xmlns:a="http://schemas.openxmlformats.org/drawingml/2006/main">
            <a:pPr marL="0" indent="0">
              <a:buNone/>
            </a:pPr>
            <a:r>
              <a:rPr b="1" lang="en-US"/>
              <a:t>Rewriting the Scripts</a:t>
            </a:r>
            <a:r>
              <a:t> </a:t>
            </a:r>
          </a:p>
        </p:txBody>
      </p:sp>
    </p:spTree>
    <p:extLst>
      <p:ext uri="{BB962C8B-B14F-4D97-AF65-F5344CB8AC3E}">
        <p14:creationId xmlns:p14="http://schemas.microsoft.com/office/powerpoint/2010/main" val="2309852819"/>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Six: Intersectional Approaches to Safety in Private Spaces</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78689"/>
            <a:ext cx="9010650" cy="3886200"/>
          </a:xfrm>
        </p:spPr>
        <p:txBody>
          <a:bodyPr xmlns:a="http://schemas.openxmlformats.org/drawingml/2006/main">
            <a:noAutofit/>
          </a:bodyPr>
          <a:lstStyle xmlns:a="http://schemas.openxmlformats.org/drawingml/2006/main"/>
          <a:p xmlns:a="http://schemas.openxmlformats.org/drawingml/2006/main">
            <a:pPr marL="0" indent="0">
              <a:buNone/>
            </a:pPr>
            <a:r>
              <a:rPr sz="2400" b="1" lang="en-US"/>
              <a:t>Learning Objectives </a:t>
            </a:r>
            <a:endParaRPr sz="2400" lang="en-US"/>
          </a:p>
          <a:p xmlns:a="http://schemas.openxmlformats.org/drawingml/2006/main">
            <a:pPr marL="0" indent="0">
              <a:buNone/>
            </a:pPr>
            <a:r>
              <a:rPr i="1" lang="en-US"/>
              <a:t>After reading this chapter, you should be able to . . .</a:t>
            </a:r>
            <a:endParaRPr lang="en-US"/>
          </a:p>
          <a:p xmlns:a="http://schemas.openxmlformats.org/drawingml/2006/main">
            <a:pPr lvl="0">
              <a:buFont typeface="Wingdings"/>
              <a:buChar char="Ø"/>
            </a:pPr>
            <a:r>
              <a:t>Explain different forms of interpersonal violence. </a:t>
            </a:r>
          </a:p>
          <a:p xmlns:a="http://schemas.openxmlformats.org/drawingml/2006/main">
            <a:pPr lvl="0">
              <a:buFont typeface="Wingdings"/>
              <a:buChar char="Ø"/>
            </a:pPr>
            <a:r>
              <a:t>Identify false beliefs related to sexual violence.</a:t>
            </a:r>
          </a:p>
          <a:p xmlns:a="http://schemas.openxmlformats.org/drawingml/2006/main">
            <a:pPr lvl="0">
              <a:buFont typeface="Wingdings"/>
              <a:buChar char="Ø"/>
            </a:pPr>
            <a:r>
              <a:t>Describe what constitutes rape culture. </a:t>
            </a:r>
          </a:p>
          <a:p xmlns:a="http://schemas.openxmlformats.org/drawingml/2006/main">
            <a:pPr lvl="0">
              <a:buFont typeface="Wingdings"/>
              <a:buChar char="Ø"/>
            </a:pPr>
            <a:r>
              <a:t>Evaluate the danger of hypermasculine ideologies.</a:t>
            </a:r>
          </a:p>
          <a:p xmlns:a="http://schemas.openxmlformats.org/drawingml/2006/main">
            <a:pPr lvl="0">
              <a:buFont typeface="Wingdings"/>
              <a:buChar char="Ø"/>
            </a:pPr>
            <a:r>
              <a:t>Assess factors leading to underreporting of sexual violence.</a:t>
            </a:r>
          </a:p>
          <a:p xmlns:a="http://schemas.openxmlformats.org/drawingml/2006/main">
            <a:pPr>
              <a:buFont typeface="Wingdings"/>
              <a:buChar char="Ø"/>
            </a:pPr>
            <a:r>
              <a:t>Construct an intersectional framework for rewriting cultural scripts about sex and entitlement in relation to interpersonal violence.</a:t>
            </a:r>
          </a:p>
        </p:txBody>
      </p:sp>
    </p:spTree>
    <p:extLst>
      <p:ext uri="{BB962C8B-B14F-4D97-AF65-F5344CB8AC3E}">
        <p14:creationId xmlns:p14="http://schemas.microsoft.com/office/powerpoint/2010/main" val="3002284564"/>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Six: Intersectional Approaches to Safety in Private Spaces</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2169189"/>
            <a:ext cx="9010650" cy="3886200"/>
          </a:xfrm>
        </p:spPr>
        <p:txBody>
          <a:bodyPr xmlns:a="http://schemas.openxmlformats.org/drawingml/2006/main">
            <a:noAutofit/>
          </a:bodyPr>
          <a:lstStyle xmlns:a="http://schemas.openxmlformats.org/drawingml/2006/main"/>
          <a:p xmlns:a="http://schemas.openxmlformats.org/drawingml/2006/main">
            <a:pPr marL="0" indent="0">
              <a:buNone/>
            </a:pPr>
            <a:r>
              <a:rPr sz="2400" b="1" lang="en-US"/>
              <a:t>Rape Myths: True or False?</a:t>
            </a:r>
            <a:r>
              <a:rPr sz="2400" lang="en-US"/>
              <a:t> </a:t>
            </a:r>
            <a:r>
              <a:rPr sz="2400" b="1" lang="en-US"/>
              <a:t>(Part 1)</a:t>
            </a:r>
          </a:p>
          <a:p xmlns:a="http://schemas.openxmlformats.org/drawingml/2006/main">
            <a:pPr lvl="0">
              <a:buFont typeface="Wingdings"/>
              <a:buChar char="Ø"/>
            </a:pPr>
            <a:r>
              <a:t>Women routinely lie about rape.</a:t>
            </a:r>
          </a:p>
          <a:p xmlns:a="http://schemas.openxmlformats.org/drawingml/2006/main">
            <a:pPr lvl="0">
              <a:buFont typeface="Wingdings"/>
              <a:buChar char="Ø"/>
            </a:pPr>
            <a:r>
              <a:t>Only “certain kinds” of women are raped.</a:t>
            </a:r>
          </a:p>
          <a:p xmlns:a="http://schemas.openxmlformats.org/drawingml/2006/main">
            <a:pPr lvl="0">
              <a:buFont typeface="Wingdings"/>
              <a:buChar char="Ø"/>
            </a:pPr>
            <a:r>
              <a:t>Although most women wouldn’t admit it, they generally find being physically forced into sex a real “turn-on.”</a:t>
            </a:r>
          </a:p>
          <a:p xmlns:a="http://schemas.openxmlformats.org/drawingml/2006/main">
            <a:pPr lvl="0">
              <a:buFont typeface="Wingdings"/>
              <a:buChar char="Ø"/>
            </a:pPr>
            <a:r>
              <a:t>If a woman doesn’t fight back, you can’t really say that it was rape.</a:t>
            </a:r>
          </a:p>
          <a:p xmlns:a="http://schemas.openxmlformats.org/drawingml/2006/main">
            <a:pPr lvl="0">
              <a:buFont typeface="Wingdings"/>
              <a:buChar char="Ø"/>
            </a:pPr>
            <a:r>
              <a:t>Men from nice middle-class homes almost never rape.</a:t>
            </a:r>
          </a:p>
          <a:p xmlns:a="http://schemas.openxmlformats.org/drawingml/2006/main">
            <a:pPr>
              <a:buFont typeface="Wingdings"/>
              <a:buChar char="Ø"/>
            </a:pPr>
            <a:r>
              <a:t>Women who wear low cut tops or sexy clothing are just asking for trouble.</a:t>
            </a:r>
            <a:r>
              <a:rPr sz="2400" lang="en-US"/>
              <a:t> </a:t>
            </a:r>
            <a:r>
              <a:t> </a:t>
            </a:r>
          </a:p>
        </p:txBody>
      </p:sp>
    </p:spTree>
    <p:extLst>
      <p:ext uri="{BB962C8B-B14F-4D97-AF65-F5344CB8AC3E}">
        <p14:creationId xmlns:p14="http://schemas.microsoft.com/office/powerpoint/2010/main" val="600589356"/>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Six: Intersectional Approaches to Safety in Private Spaces</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2169189"/>
            <a:ext cx="9010650" cy="3886200"/>
          </a:xfrm>
        </p:spPr>
        <p:txBody>
          <a:bodyPr xmlns:a="http://schemas.openxmlformats.org/drawingml/2006/main">
            <a:noAutofit/>
          </a:bodyPr>
          <a:lstStyle xmlns:a="http://schemas.openxmlformats.org/drawingml/2006/main"/>
          <a:p xmlns:a="http://schemas.openxmlformats.org/drawingml/2006/main">
            <a:pPr marL="0" indent="0">
              <a:buNone/>
            </a:pPr>
            <a:r>
              <a:rPr sz="2400" b="1" lang="en-US"/>
              <a:t>Rape Myths: True or False?</a:t>
            </a:r>
            <a:r>
              <a:rPr sz="2400" lang="en-US"/>
              <a:t> </a:t>
            </a:r>
            <a:r>
              <a:rPr sz="2400" b="1" lang="en-US"/>
              <a:t>(Part 2)</a:t>
            </a:r>
          </a:p>
          <a:p xmlns:a="http://schemas.openxmlformats.org/drawingml/2006/main">
            <a:pPr lvl="0">
              <a:buFont typeface="Wingdings"/>
              <a:buChar char="Ø"/>
            </a:pPr>
            <a:r>
              <a:t>If a woman has no bruises, scratches or marks, rape probably really didn’t happen.</a:t>
            </a:r>
          </a:p>
          <a:p xmlns:a="http://schemas.openxmlformats.org/drawingml/2006/main">
            <a:pPr lvl="0">
              <a:buFont typeface="Wingdings"/>
              <a:buChar char="Ø"/>
            </a:pPr>
            <a:r>
              <a:t>Women tend to exaggerate how much rape affects them. </a:t>
            </a:r>
          </a:p>
          <a:p xmlns:a="http://schemas.openxmlformats.org/drawingml/2006/main">
            <a:pPr lvl="0">
              <a:buFont typeface="Wingdings"/>
              <a:buChar char="Ø"/>
            </a:pPr>
            <a:r>
              <a:t>Boyfriends almost never rape their girlfriends.</a:t>
            </a:r>
          </a:p>
          <a:p xmlns:a="http://schemas.openxmlformats.org/drawingml/2006/main">
            <a:pPr lvl="0">
              <a:buFont typeface="Wingdings"/>
              <a:buChar char="Ø"/>
            </a:pPr>
            <a:r>
              <a:t>Stranger rape is the most common kind of rape.</a:t>
            </a:r>
          </a:p>
          <a:p xmlns:a="http://schemas.openxmlformats.org/drawingml/2006/main">
            <a:pPr lvl="0">
              <a:buFont typeface="Wingdings"/>
              <a:buChar char="Ø"/>
            </a:pPr>
            <a:r>
              <a:t>Women who claim they were raped just have emotional problems or want to get back at men. </a:t>
            </a:r>
          </a:p>
          <a:p xmlns:a="http://schemas.openxmlformats.org/drawingml/2006/main">
            <a:pPr lvl="0">
              <a:buFont typeface="Wingdings"/>
              <a:buChar char="Ø"/>
            </a:pPr>
            <a:r>
              <a:t>Rape is rare in middle and high schools.</a:t>
            </a:r>
          </a:p>
          <a:p xmlns:a="http://schemas.openxmlformats.org/drawingml/2006/main">
            <a:pPr>
              <a:buFont typeface="Wingdings"/>
              <a:buChar char="Ø"/>
            </a:pPr>
            <a:r>
              <a:t>Rape happens when a man’s sex drive gets out of control. </a:t>
            </a:r>
            <a:r>
              <a:rPr sz="2400" lang="en-US"/>
              <a:t> </a:t>
            </a:r>
            <a:r>
              <a:t> </a:t>
            </a:r>
          </a:p>
        </p:txBody>
      </p:sp>
    </p:spTree>
    <p:extLst>
      <p:ext uri="{BB962C8B-B14F-4D97-AF65-F5344CB8AC3E}">
        <p14:creationId xmlns:p14="http://schemas.microsoft.com/office/powerpoint/2010/main" val="848870098"/>
      </p:ext>
    </p:extLst>
  </p:cSld>
</p:sld>
</file>

<file path=ppt/slides/slide23.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useBgFill="1">
        <p:nvSpPr>
          <p:cNvPr id="15" name="Rectangle 7">
            <a:extLst xmlns:a="http://schemas.openxmlformats.org/drawingml/2006/main">
              <a:ext uri="{FF2B5EF4-FFF2-40B4-BE49-F238E27FC236}">
                <a16:creationId xmlns:a16="http://schemas.microsoft.com/office/drawing/2014/main" id="{BA75F4A0-FEAF-4F1B-9C48-7688BF9D4148}"/>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001">
            <a:schemeClr val="lt2"/>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105469" y="5423537"/>
            <a:ext cx="9867331" cy="868081"/>
          </a:xfrm>
        </p:spPr>
        <p:txBody>
          <a:bodyPr xmlns:a="http://schemas.openxmlformats.org/drawingml/2006/main" anchor="ctr">
            <a:normAutofit/>
          </a:bodyPr>
          <a:lstStyle xmlns:a="http://schemas.openxmlformats.org/drawingml/2006/main"/>
          <a:p xmlns:a="http://schemas.openxmlformats.org/drawingml/2006/main">
            <a:r>
              <a:rPr sz="1400" lang="en-US"/>
              <a:t>Chapter Six: Intersectional Approaches to Safety in Private Spaces</a:t>
            </a:r>
            <a:br/>
            <a:r>
              <a:rPr sz="1400" b="1" lang="en-US"/>
              <a:t> </a:t>
            </a:r>
            <a:r>
              <a:rPr sz="1100" lang="en-US"/>
              <a:t/>
            </a:r>
            <a:br/>
            <a:endParaRPr sz="1100" lang="en-US"/>
          </a:p>
        </p:txBody>
      </p:sp>
      <p:sp>
        <p:nvSpPr>
          <p:cNvPr id="16" name="Freeform: Shape 9">
            <a:extLst xmlns:a="http://schemas.openxmlformats.org/drawingml/2006/main">
              <a:ext uri="{FF2B5EF4-FFF2-40B4-BE49-F238E27FC236}">
                <a16:creationId xmlns:a16="http://schemas.microsoft.com/office/drawing/2014/main" id="{F1EC79F3-0DE6-47BA-9C5C-039C54F4AC27}"/>
              </a:ext>
            </a:extLst>
          </p:cNvPr>
          <p:cNvSpPr>
            <a:spLocks xmlns:a="http://schemas.openxmlformats.org/drawingml/2006/main" noGrp="1"/>
          </p:cNvSpPr>
          <p:nvPr/>
        </p:nvSpPr>
        <p:spPr>
          <a:xfrm xmlns:a="http://schemas.openxmlformats.org/drawingml/2006/main" rot="5400000" flipH="1">
            <a:off x="1730653" y="-921117"/>
            <a:ext cx="1756584" cy="4408488"/>
          </a:xfrm>
          <a:custGeom xmlns:a="http://schemas.openxmlformats.org/drawingml/2006/main">
            <a:gdLst>
              <a:gd name="connsiteX0" fmla="*/ 1756584 w 1756584"/>
              <a:gd name="connsiteY0" fmla="*/ 4408488 h 4408488"/>
              <a:gd name="connsiteX1" fmla="*/ 1756584 w 1756584"/>
              <a:gd name="connsiteY1" fmla="*/ 0 h 4408488"/>
              <a:gd name="connsiteX2" fmla="*/ 1350810 w 1756584"/>
              <a:gd name="connsiteY2" fmla="*/ 0 h 4408488"/>
              <a:gd name="connsiteX3" fmla="*/ 1350810 w 1756584"/>
              <a:gd name="connsiteY3" fmla="*/ 4024068 h 4408488"/>
              <a:gd name="connsiteX4" fmla="*/ 0 w 1756584"/>
              <a:gd name="connsiteY4" fmla="*/ 4023445 h 4408488"/>
              <a:gd name="connsiteX5" fmla="*/ 0 w 1756584"/>
              <a:gd name="connsiteY5" fmla="*/ 4408488 h 4408488"/>
            </a:gdLst>
            <a:rect l="l" t="t" r="r" b="b"/>
            <a:pathLst>
              <a:path w="1756584" h="4408488">
                <a:moveTo>
                  <a:pt x="1756584" y="4408488"/>
                </a:moveTo>
                <a:lnTo>
                  <a:pt x="1756584" y="0"/>
                </a:lnTo>
                <a:lnTo>
                  <a:pt x="1350810" y="0"/>
                </a:lnTo>
                <a:lnTo>
                  <a:pt x="1350810" y="4024068"/>
                </a:lnTo>
                <a:lnTo>
                  <a:pt x="0" y="4023445"/>
                </a:lnTo>
                <a:lnTo>
                  <a:pt x="0" y="4408488"/>
                </a:lnTo>
                <a:close/>
              </a:path>
            </a:pathLst>
          </a:custGeom>
          <a:solidFill xmlns:a="http://schemas.openxmlformats.org/drawingml/2006/main">
            <a:schemeClr val="tx2"/>
          </a:solidFill>
          <a:ln xmlns:a="http://schemas.openxmlformats.org/drawingml/2006/main" w="0">
            <a:noFill/>
            <a:prstDash val="solid"/>
          </a:ln>
        </p:spPr>
        <p:txBody>
          <a:bodyPr xmlns:a="http://schemas.openxmlformats.org/drawingml/2006/main" wrap="square">
            <a:noAutofit/>
          </a:bodyPr>
          <a:lstStyle xmlns:a="http://schemas.openxmlformats.org/drawingml/2006/main"/>
          <a:p xmlns:a="http://schemas.openxmlformats.org/drawingml/2006/main">
            <a:endParaRPr lang="en-US"/>
          </a:p>
        </p:txBody>
      </p:sp>
      <p:sp>
        <p:nvSpPr>
          <p:cNvPr id="17" name="Freeform: Shape 11">
            <a:extLst xmlns:a="http://schemas.openxmlformats.org/drawingml/2006/main">
              <a:ext uri="{FF2B5EF4-FFF2-40B4-BE49-F238E27FC236}">
                <a16:creationId xmlns:a16="http://schemas.microsoft.com/office/drawing/2014/main" id="{C86C2B07-2A41-4CB1-9C51-F037AF41765C}"/>
              </a:ext>
            </a:extLst>
          </p:cNvPr>
          <p:cNvSpPr>
            <a:spLocks xmlns:a="http://schemas.openxmlformats.org/drawingml/2006/main" noGrp="1"/>
          </p:cNvSpPr>
          <p:nvPr/>
        </p:nvSpPr>
        <p:spPr>
          <a:xfrm xmlns:a="http://schemas.openxmlformats.org/drawingml/2006/main" rot="5400000" flipV="1">
            <a:off x="8673443" y="2182330"/>
            <a:ext cx="1755930" cy="4408488"/>
          </a:xfrm>
          <a:custGeom xmlns:a="http://schemas.openxmlformats.org/drawingml/2006/main">
            <a:gdLst>
              <a:gd name="connsiteX0" fmla="*/ 0 w 1755930"/>
              <a:gd name="connsiteY0" fmla="*/ 4023420 h 4408488"/>
              <a:gd name="connsiteX1" fmla="*/ 1 w 1755930"/>
              <a:gd name="connsiteY1" fmla="*/ 4408488 h 4408488"/>
              <a:gd name="connsiteX2" fmla="*/ 1755930 w 1755930"/>
              <a:gd name="connsiteY2" fmla="*/ 4408488 h 4408488"/>
              <a:gd name="connsiteX3" fmla="*/ 1755930 w 1755930"/>
              <a:gd name="connsiteY3" fmla="*/ 0 h 4408488"/>
              <a:gd name="connsiteX4" fmla="*/ 1350156 w 1755930"/>
              <a:gd name="connsiteY4" fmla="*/ 0 h 4408488"/>
              <a:gd name="connsiteX5" fmla="*/ 1350156 w 1755930"/>
              <a:gd name="connsiteY5" fmla="*/ 4023628 h 4408488"/>
            </a:gdLst>
            <a:rect l="l" t="t" r="r" b="b"/>
            <a:pathLst>
              <a:path w="1755930" h="4408488">
                <a:moveTo>
                  <a:pt x="0" y="4023420"/>
                </a:moveTo>
                <a:lnTo>
                  <a:pt x="1" y="4408488"/>
                </a:lnTo>
                <a:lnTo>
                  <a:pt x="1755930" y="4408488"/>
                </a:lnTo>
                <a:lnTo>
                  <a:pt x="1755930" y="0"/>
                </a:lnTo>
                <a:lnTo>
                  <a:pt x="1350156" y="0"/>
                </a:lnTo>
                <a:lnTo>
                  <a:pt x="1350156" y="4023628"/>
                </a:lnTo>
                <a:close/>
              </a:path>
            </a:pathLst>
          </a:custGeom>
          <a:solidFill xmlns:a="http://schemas.openxmlformats.org/drawingml/2006/main">
            <a:schemeClr val="tx2"/>
          </a:solidFill>
          <a:ln xmlns:a="http://schemas.openxmlformats.org/drawingml/2006/main" w="0">
            <a:noFill/>
            <a:prstDash val="solid"/>
          </a:ln>
        </p:spPr>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95451" y="1123486"/>
            <a:ext cx="8172449" cy="3516753"/>
          </a:xfrm>
        </p:spPr>
        <p:txBody>
          <a:bodyPr xmlns:a="http://schemas.openxmlformats.org/drawingml/2006/main" anchor="ctr">
            <a:normAutofit/>
          </a:bodyPr>
          <a:lstStyle xmlns:a="http://schemas.openxmlformats.org/drawingml/2006/main"/>
          <a:p xmlns:a="http://schemas.openxmlformats.org/drawingml/2006/main">
            <a:pPr marL="0" indent="0">
              <a:buNone/>
            </a:pPr>
            <a:r>
              <a:rPr sz="2400" b="1" lang="en-US"/>
              <a:t>Rape Myths:                          </a:t>
            </a:r>
            <a:r>
              <a:rPr sz="2800" b="1" lang="en-US"/>
              <a:t>FALSE</a:t>
            </a:r>
            <a:r>
              <a:rPr sz="2400" lang="en-US"/>
              <a:t> </a:t>
            </a:r>
            <a:endParaRPr sz="2400" b="1" lang="en-US"/>
          </a:p>
          <a:p xmlns:a="http://schemas.openxmlformats.org/drawingml/2006/main">
            <a:pPr marL="0" lvl="0" indent="0">
              <a:buNone/>
            </a:pPr>
            <a:endParaRPr sz="1050" lang="en-US"/>
          </a:p>
          <a:p xmlns:a="http://schemas.openxmlformats.org/drawingml/2006/main">
            <a:pPr marL="0" lvl="0" indent="0">
              <a:buNone/>
            </a:pPr>
            <a:endParaRPr sz="1050" lang="en-US"/>
          </a:p>
          <a:p xmlns:a="http://schemas.openxmlformats.org/drawingml/2006/main">
            <a:pPr marL="0" indent="0">
              <a:buNone/>
            </a:pPr>
            <a:r>
              <a:t> </a:t>
            </a:r>
            <a:r>
              <a:rPr sz="2400" lang="en-US"/>
              <a:t>Although many people respond to each statement with </a:t>
            </a:r>
            <a:r>
              <a:rPr sz="2400" b="1" lang="en-US"/>
              <a:t>true, </a:t>
            </a:r>
          </a:p>
          <a:p xmlns:a="http://schemas.openxmlformats.org/drawingml/2006/main">
            <a:pPr marL="0" indent="0">
              <a:buNone/>
            </a:pPr>
            <a:r>
              <a:rPr sz="2400" lang="en-US"/>
              <a:t>the accurate response to each statement is</a:t>
            </a:r>
            <a:r>
              <a:rPr sz="2400" b="1" lang="en-US"/>
              <a:t> false.</a:t>
            </a:r>
          </a:p>
          <a:p xmlns:a="http://schemas.openxmlformats.org/drawingml/2006/main">
            <a:pPr marL="0" lvl="0" indent="0">
              <a:buNone/>
            </a:pPr>
            <a:endParaRPr lang="en-US"/>
          </a:p>
        </p:txBody>
      </p:sp>
      <p:sp>
        <p:nvSpPr>
          <p:cNvPr id="14" name="Rectangle 13">
            <a:extLst xmlns:a="http://schemas.openxmlformats.org/drawingml/2006/main">
              <a:ext uri="{FF2B5EF4-FFF2-40B4-BE49-F238E27FC236}">
                <a16:creationId xmlns:a16="http://schemas.microsoft.com/office/drawing/2014/main" id="{A3F67AAC-C977-4759-A5C8-6BC998F963D3}"/>
              </a:ext>
            </a:extLst>
          </p:cNvPr>
          <p:cNvSpPr>
            <a:spLocks xmlns:a="http://schemas.openxmlformats.org/drawingml/2006/main" noGrp="1"/>
          </p:cNvSpPr>
          <p:nvPr/>
        </p:nvSpPr>
        <p:spPr>
          <a:xfrm xmlns:a="http://schemas.openxmlformats.org/drawingml/2006/main">
            <a:off x="2" y="6453386"/>
            <a:ext cx="12191998" cy="404614"/>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lstStyle xmlns:a="http://schemas.openxmlformats.org/drawingml/2006/main"/>
          <a:p xmlns:a="http://schemas.openxmlformats.org/drawingml/2006/main">
            <a:endParaRPr lang="en-US">
              <a:solidFill>
                <a:schemeClr val="bg1"/>
              </a:solidFill>
            </a:endParaRPr>
          </a:p>
        </p:txBody>
      </p:sp>
    </p:spTree>
    <p:extLst>
      <p:ext uri="{BB962C8B-B14F-4D97-AF65-F5344CB8AC3E}">
        <p14:creationId xmlns:p14="http://schemas.microsoft.com/office/powerpoint/2010/main" val="2518799409"/>
      </p:ext>
    </p:extLst>
  </p:cSld>
</p:sld>
</file>

<file path=ppt/slides/slide24.xml><?xml version="1.0" encoding="utf-8"?>
<p:sld xmlns:p="http://schemas.openxmlformats.org/presentationml/2006/main">
  <p:cSld>
    <p:bg>
      <p:bgPr>
        <a:solidFill xmlns:a="http://schemas.openxmlformats.org/drawingml/2006/main">
          <a:schemeClr val="tx1">
            <a:alpha val="91000"/>
          </a:schemeClr>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rPr lang="en-US">
                <a:solidFill>
                  <a:schemeClr val="bg1"/>
                </a:solidFill>
              </a:rPr>
              <a:t>Chapter Six: Intersectional Approaches to Safety in Private Spaces</a:t>
            </a:r>
            <a:br/>
            <a:r>
              <a:rPr lang="en-US">
                <a:solidFill>
                  <a:schemeClr val="bg1"/>
                </a:solidFill>
              </a:rPr>
              <a:t/>
            </a:r>
            <a:br/>
            <a:r>
              <a:rPr lang="en-US">
                <a:solidFill>
                  <a:schemeClr val="bg1"/>
                </a:solidFill>
              </a:rPr>
              <a:t/>
            </a:r>
            <a:br/>
            <a:r>
              <a:rPr b="1" lang="en-US">
                <a:solidFill>
                  <a:schemeClr val="bg1"/>
                </a:solidFill>
              </a:rPr>
              <a:t> </a:t>
            </a:r>
            <a:r>
              <a:rPr lang="en-US">
                <a:solidFill>
                  <a:schemeClr val="bg1"/>
                </a:solidFill>
              </a:rPr>
              <a:t/>
            </a:r>
            <a:br/>
            <a:endParaRPr lang="en-US">
              <a:solidFill>
                <a:schemeClr val="bg1"/>
              </a:solidFill>
            </a:endParaRPr>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97739"/>
            <a:ext cx="9505950" cy="2103120"/>
          </a:xfrm>
        </p:spPr>
        <p:txBody>
          <a:bodyPr xmlns:a="http://schemas.openxmlformats.org/drawingml/2006/main">
            <a:noAutofit/>
          </a:bodyPr>
          <a:lstStyle xmlns:a="http://schemas.openxmlformats.org/drawingml/2006/main"/>
          <a:p xmlns:a="http://schemas.openxmlformats.org/drawingml/2006/main">
            <a:pPr marL="0" indent="0">
              <a:buNone/>
            </a:pPr>
            <a:r>
              <a:rPr sz="2400" b="1" lang="en-US">
                <a:solidFill>
                  <a:schemeClr val="bg1"/>
                </a:solidFill>
              </a:rPr>
              <a:t>Violence Against Women (Part 1)</a:t>
            </a:r>
          </a:p>
          <a:p xmlns:a="http://schemas.openxmlformats.org/drawingml/2006/main">
            <a:pPr marL="0" indent="0">
              <a:buNone/>
            </a:pPr>
            <a:r>
              <a:rPr i="1" lang="en-US">
                <a:solidFill>
                  <a:schemeClr val="bg1"/>
                </a:solidFill>
              </a:rPr>
              <a:t>Using a binary framework for reporting their data, the World Health Organization explains that violence “against women—particularly intimate partner violence and sexual violence—is a major public health problem and a violation of women’s human rights.” Decades of research indicate that interpersonal violence can take many forms</a:t>
            </a:r>
            <a:r>
              <a:rPr i="1" lang="en-US"/>
              <a:t>.</a:t>
            </a:r>
            <a:endParaRPr lang="en-US"/>
          </a:p>
          <a:p xmlns:a="http://schemas.openxmlformats.org/drawingml/2006/main">
            <a:pPr marL="0" indent="0">
              <a:buNone/>
            </a:pPr>
            <a:r>
              <a:t>	</a:t>
            </a:r>
          </a:p>
        </p:txBody>
      </p:sp>
      <p:graphicFrame>
        <p:nvGraphicFramePr>
          <p:cNvPr id="7" name="Table 3"/>
          <p:cNvGraphicFramePr/>
          <p:nvPr/>
        </p:nvGraphicFramePr>
        <p:xfrm>
          <a:off xmlns:a="http://schemas.openxmlformats.org/drawingml/2006/main" x="1809750" y="4183380"/>
          <a:ext xmlns:a="http://schemas.openxmlformats.org/drawingml/2006/main" cx="9372600" cy="1554480"/>
        </p:xfrm>
        <a:graphic xmlns:a="http://schemas.openxmlformats.org/drawingml/2006/main">
          <a:graphicData uri="http://schemas.openxmlformats.org/drawingml/2006/table">
            <a:tbl>
              <a:tblPr firstRow="1" bandRow="1">
                <a:tableStyleId>{5940675A-B579-460E-94D1-54222C63F5DA}</a:tableStyleId>
              </a:tblPr>
              <a:tblGrid>
                <a:gridCol w="1371600"/>
                <a:gridCol w="8001000"/>
              </a:tblGrid>
              <a:tr h="294640">
                <a:tc>
                  <a:txBody>
                    <a:bodyPr/>
                    <a:lstStyle/>
                    <a:p>
                      <a:r>
                        <a:rPr b="1" lang="en-US">
                          <a:solidFill>
                            <a:schemeClr val="bg1"/>
                          </a:solidFill>
                        </a:rPr>
                        <a:t>Physical</a:t>
                      </a:r>
                      <a:endParaRPr lang="en-US">
                        <a:solidFill>
                          <a:schemeClr val="bg1"/>
                        </a:solidFill>
                      </a:endParaRPr>
                    </a:p>
                  </a:txBody>
                  <a:tcPr marL="91440" marR="91440" marT="45720" marB="45720"/>
                </a:tc>
                <a:tc>
                  <a:txBody>
                    <a:bodyPr/>
                    <a:lstStyle/>
                    <a:p>
                      <a:pPr marL="0" marR="0" lvl="0" indent="0" algn="l" defTabSz="914400">
                        <a:lnSpc>
                          <a:spcPct val="100000"/>
                        </a:lnSpc>
                        <a:spcBef>
                          <a:spcPts val="0"/>
                        </a:spcBef>
                        <a:spcAft>
                          <a:spcPts val="0"/>
                        </a:spcAft>
                        <a:buClrTx/>
                        <a:buSzTx/>
                        <a:buFontTx/>
                        <a:buNone/>
                      </a:pPr>
                      <a:r>
                        <a:rPr lang="en-US">
                          <a:solidFill>
                            <a:schemeClr val="bg1"/>
                          </a:solidFill>
                        </a:rPr>
                        <a:t>Use of force causing injury, including hair pulling, punching, kicking, slapping, stabbing, choking, forcing drugs or alcohol; making someone hurt physically; causing injury or even death. </a:t>
                      </a:r>
                    </a:p>
                  </a:txBody>
                  <a:tcPr marL="91440" marR="91440" marT="45720" marB="45720"/>
                </a:tc>
              </a:tr>
              <a:tr h="370840">
                <a:tc>
                  <a:txBody>
                    <a:bodyPr/>
                    <a:lstStyle/>
                    <a:p>
                      <a:r>
                        <a:rPr b="1" lang="en-US">
                          <a:solidFill>
                            <a:schemeClr val="bg1"/>
                          </a:solidFill>
                        </a:rPr>
                        <a:t>Sexual</a:t>
                      </a:r>
                      <a:r>
                        <a:rPr lang="en-US">
                          <a:solidFill>
                            <a:schemeClr val="bg1"/>
                          </a:solidFill>
                        </a:rPr>
                        <a:t> </a:t>
                      </a:r>
                    </a:p>
                  </a:txBody>
                  <a:tcPr marL="91440" marR="91440" marT="45720" marB="45720"/>
                </a:tc>
                <a:tc>
                  <a:txBody>
                    <a:bodyPr/>
                    <a:lstStyle/>
                    <a:p>
                      <a:r>
                        <a:rPr lang="en-US">
                          <a:solidFill>
                            <a:schemeClr val="bg1"/>
                          </a:solidFill>
                        </a:rPr>
                        <a:t>Sexual assault, molestation, rape, unwelcome touching; coercing someone into not using contraception; coercing someone into having sex with others.</a:t>
                      </a:r>
                    </a:p>
                  </a:txBody>
                  <a:tcPr marL="91440" marR="91440" marT="45720" marB="45720"/>
                </a:tc>
              </a:tr>
            </a:tbl>
          </a:graphicData>
        </a:graphic>
      </p:graphicFrame>
    </p:spTree>
    <p:extLst>
      <p:ext uri="{BB962C8B-B14F-4D97-AF65-F5344CB8AC3E}">
        <p14:creationId xmlns:p14="http://schemas.microsoft.com/office/powerpoint/2010/main" val="1111603320"/>
      </p:ext>
    </p:extLst>
  </p:cSld>
</p:sld>
</file>

<file path=ppt/slides/slide25.xml><?xml version="1.0" encoding="utf-8"?>
<p:sld xmlns:p="http://schemas.openxmlformats.org/presentationml/2006/main">
  <p:cSld>
    <p:bg>
      <p:bgPr>
        <a:solidFill xmlns:a="http://schemas.openxmlformats.org/drawingml/2006/main">
          <a:schemeClr val="tx1">
            <a:alpha val="91000"/>
          </a:schemeClr>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rPr lang="en-US">
                <a:solidFill>
                  <a:schemeClr val="bg1"/>
                </a:solidFill>
              </a:rPr>
              <a:t>Chapter Six: Intersectional Approaches to Safety in Private Spaces</a:t>
            </a:r>
            <a:br/>
            <a:r>
              <a:rPr lang="en-US">
                <a:solidFill>
                  <a:schemeClr val="bg1"/>
                </a:solidFill>
              </a:rPr>
              <a:t/>
            </a:r>
            <a:br/>
            <a:r>
              <a:rPr lang="en-US">
                <a:solidFill>
                  <a:schemeClr val="bg1"/>
                </a:solidFill>
              </a:rPr>
              <a:t/>
            </a:r>
            <a:br/>
            <a:r>
              <a:rPr b="1" lang="en-US">
                <a:solidFill>
                  <a:schemeClr val="bg1"/>
                </a:solidFill>
              </a:rPr>
              <a:t> </a:t>
            </a:r>
            <a:r>
              <a:rPr lang="en-US">
                <a:solidFill>
                  <a:schemeClr val="bg1"/>
                </a:solidFill>
              </a:rPr>
              <a:t/>
            </a:r>
            <a:br/>
            <a:endParaRPr lang="en-US">
              <a:solidFill>
                <a:schemeClr val="bg1"/>
              </a:solidFill>
            </a:endParaRPr>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97739"/>
            <a:ext cx="9010650" cy="535911"/>
          </a:xfrm>
        </p:spPr>
        <p:txBody>
          <a:bodyPr xmlns:a="http://schemas.openxmlformats.org/drawingml/2006/main">
            <a:noAutofit/>
          </a:bodyPr>
          <a:lstStyle xmlns:a="http://schemas.openxmlformats.org/drawingml/2006/main"/>
          <a:p xmlns:a="http://schemas.openxmlformats.org/drawingml/2006/main">
            <a:pPr marL="0" indent="0">
              <a:buNone/>
            </a:pPr>
            <a:r>
              <a:rPr sz="2400" b="1" lang="en-US">
                <a:solidFill>
                  <a:schemeClr val="bg1"/>
                </a:solidFill>
              </a:rPr>
              <a:t>Violence Against Women (Part 2)</a:t>
            </a:r>
          </a:p>
          <a:p xmlns:a="http://schemas.openxmlformats.org/drawingml/2006/main">
            <a:pPr marL="0" indent="0">
              <a:buNone/>
            </a:pPr>
            <a:r>
              <a:t>	</a:t>
            </a:r>
          </a:p>
        </p:txBody>
      </p:sp>
      <p:graphicFrame>
        <p:nvGraphicFramePr>
          <p:cNvPr id="7" name="Table 6"/>
          <p:cNvGraphicFramePr/>
          <p:nvPr/>
        </p:nvGraphicFramePr>
        <p:xfrm>
          <a:off xmlns:a="http://schemas.openxmlformats.org/drawingml/2006/main" x="1841500" y="2609850"/>
          <a:ext xmlns:a="http://schemas.openxmlformats.org/drawingml/2006/main" cx="9321800" cy="3489960"/>
        </p:xfrm>
        <a:graphic xmlns:a="http://schemas.openxmlformats.org/drawingml/2006/main">
          <a:graphicData uri="http://schemas.openxmlformats.org/drawingml/2006/table">
            <a:tbl>
              <a:tblPr firstRow="1" bandRow="1">
                <a:tableStyleId>{5940675A-B579-460E-94D1-54222C63F5DA}</a:tableStyleId>
              </a:tblPr>
              <a:tblGrid>
                <a:gridCol w="2063750"/>
                <a:gridCol w="7258050"/>
              </a:tblGrid>
              <a:tr h="685800">
                <a:tc>
                  <a:txBody>
                    <a:bodyPr/>
                    <a:lstStyle/>
                    <a:p>
                      <a:r>
                        <a:rPr sz="2000" b="1" lang="en-US">
                          <a:solidFill>
                            <a:schemeClr val="bg1"/>
                          </a:solidFill>
                        </a:rPr>
                        <a:t>Financial</a:t>
                      </a:r>
                    </a:p>
                  </a:txBody>
                  <a:tcPr marL="91440" marR="91440" marT="45720" marB="45720"/>
                </a:tc>
                <a:tc>
                  <a:txBody>
                    <a:bodyPr/>
                    <a:lstStyle/>
                    <a:p>
                      <a:r>
                        <a:rPr sz="1800" lang="en-US">
                          <a:solidFill>
                            <a:schemeClr val="bg1"/>
                          </a:solidFill>
                          <a:latin typeface="+mn-lt"/>
                          <a:ea typeface="+mn-lt"/>
                          <a:cs typeface="+mn-lt"/>
                        </a:rPr>
                        <a:t>Controlling the finances, preventing someone from going to school or taking a job.</a:t>
                      </a:r>
                      <a:r>
                        <a:rPr lang="en-US">
                          <a:solidFill>
                            <a:schemeClr val="bg1"/>
                          </a:solidFill>
                        </a:rPr>
                        <a:t> </a:t>
                      </a:r>
                      <a:endParaRPr lang="en-US">
                        <a:solidFill>
                          <a:schemeClr val="bg1"/>
                        </a:solidFill>
                      </a:endParaRPr>
                    </a:p>
                  </a:txBody>
                  <a:tcPr marL="91440" marR="91440" marT="45720" marB="45720"/>
                </a:tc>
              </a:tr>
              <a:tr h="1066800">
                <a:tc>
                  <a:txBody>
                    <a:bodyPr/>
                    <a:lstStyle/>
                    <a:p>
                      <a:r>
                        <a:rPr sz="2000" b="1" lang="en-US">
                          <a:solidFill>
                            <a:schemeClr val="bg1"/>
                          </a:solidFill>
                        </a:rPr>
                        <a:t>Psychological</a:t>
                      </a:r>
                    </a:p>
                  </a:txBody>
                  <a:tcPr marL="91440" marR="91440" marT="45720" marB="45720"/>
                </a:tc>
                <a:tc>
                  <a:txBody>
                    <a:bodyPr/>
                    <a:lstStyle/>
                    <a:p>
                      <a:r>
                        <a:rPr sz="1800" lang="en-US">
                          <a:solidFill>
                            <a:schemeClr val="bg1"/>
                          </a:solidFill>
                          <a:latin typeface="+mn-lt"/>
                          <a:ea typeface="+mn-lt"/>
                          <a:cs typeface="+mn-lt"/>
                        </a:rPr>
                        <a:t>Undermining someone’s worth by insulting, humiliating, criticizing, and </a:t>
                      </a:r>
                    </a:p>
                    <a:p>
                      <a:r>
                        <a:rPr sz="1800" lang="en-US">
                          <a:solidFill>
                            <a:schemeClr val="bg1"/>
                          </a:solidFill>
                          <a:latin typeface="+mn-lt"/>
                          <a:ea typeface="+mn-lt"/>
                          <a:cs typeface="+mn-lt"/>
                        </a:rPr>
                        <a:t>Destroying their self-esteem; threatening, intimidating, or fear-causing</a:t>
                      </a:r>
                    </a:p>
                    <a:p>
                      <a:r>
                        <a:rPr sz="1800" lang="en-US">
                          <a:solidFill>
                            <a:schemeClr val="bg1"/>
                          </a:solidFill>
                          <a:latin typeface="+mn-lt"/>
                          <a:ea typeface="+mn-lt"/>
                          <a:cs typeface="+mn-lt"/>
                        </a:rPr>
                        <a:t>behaviors; controlling behaviors such as needing ‘permission’ to go out or talk to someone; monitoring cell phone or social media accounts; </a:t>
                      </a:r>
                    </a:p>
                    <a:p>
                      <a:r>
                        <a:rPr sz="1800" lang="en-US">
                          <a:solidFill>
                            <a:schemeClr val="bg1"/>
                          </a:solidFill>
                          <a:latin typeface="+mn-lt"/>
                          <a:ea typeface="+mn-lt"/>
                          <a:cs typeface="+mn-lt"/>
                        </a:rPr>
                        <a:t>extreme jealousy and insecurity; isolating them from community, family</a:t>
                      </a:r>
                    </a:p>
                    <a:p>
                      <a:r>
                        <a:rPr sz="1800" lang="en-US">
                          <a:solidFill>
                            <a:schemeClr val="bg1"/>
                          </a:solidFill>
                          <a:latin typeface="+mn-lt"/>
                          <a:ea typeface="+mn-lt"/>
                          <a:cs typeface="+mn-lt"/>
                        </a:rPr>
                        <a:t>and friends; blackmail.</a:t>
                      </a:r>
                      <a:r>
                        <a:rPr lang="en-US">
                          <a:solidFill>
                            <a:schemeClr val="bg1"/>
                          </a:solidFill>
                        </a:rPr>
                        <a:t> </a:t>
                      </a:r>
                      <a:endParaRPr lang="en-US">
                        <a:solidFill>
                          <a:schemeClr val="bg1"/>
                        </a:solidFill>
                      </a:endParaRPr>
                    </a:p>
                  </a:txBody>
                  <a:tcPr marL="91440" marR="91440" marT="45720" marB="45720"/>
                </a:tc>
              </a:tr>
              <a:tr h="1066800">
                <a:tc>
                  <a:txBody>
                    <a:bodyPr/>
                    <a:lstStyle/>
                    <a:p>
                      <a:r>
                        <a:rPr sz="2000" b="1" lang="en-US">
                          <a:solidFill>
                            <a:schemeClr val="bg1"/>
                          </a:solidFill>
                        </a:rPr>
                        <a:t>Verbal</a:t>
                      </a:r>
                    </a:p>
                  </a:txBody>
                  <a:tcPr marL="91440" marR="91440" marT="45720" marB="45720"/>
                </a:tc>
                <a:tc>
                  <a:txBody>
                    <a:bodyPr/>
                    <a:lstStyle/>
                    <a:p>
                      <a:r>
                        <a:rPr sz="1800" lang="en-US">
                          <a:solidFill>
                            <a:schemeClr val="bg1"/>
                          </a:solidFill>
                          <a:latin typeface="+mn-lt"/>
                          <a:ea typeface="+mn-lt"/>
                          <a:cs typeface="+mn-lt"/>
                        </a:rPr>
                        <a:t>Screaming, shouting, swearing, name calling, insulting, often accompanied by emotional and psychological abuse. Posting insulting and humiliating information on social media accounts.</a:t>
                      </a:r>
                      <a:r>
                        <a:rPr lang="en-US">
                          <a:solidFill>
                            <a:schemeClr val="bg1"/>
                          </a:solidFill>
                        </a:rPr>
                        <a:t> </a:t>
                      </a:r>
                      <a:endParaRPr lang="en-US">
                        <a:solidFill>
                          <a:schemeClr val="bg1"/>
                        </a:solidFill>
                      </a:endParaRPr>
                    </a:p>
                  </a:txBody>
                  <a:tcPr marL="91440" marR="91440" marT="45720" marB="45720"/>
                </a:tc>
              </a:tr>
            </a:tbl>
          </a:graphicData>
        </a:graphic>
      </p:graphicFrame>
    </p:spTree>
    <p:extLst>
      <p:ext uri="{BB962C8B-B14F-4D97-AF65-F5344CB8AC3E}">
        <p14:creationId xmlns:p14="http://schemas.microsoft.com/office/powerpoint/2010/main" val="759059231"/>
      </p:ext>
    </p:extLst>
  </p:cSld>
</p:sld>
</file>

<file path=ppt/slides/slide26.xml><?xml version="1.0" encoding="utf-8"?>
<p:sld xmlns:p="http://schemas.openxmlformats.org/presentationml/2006/main">
  <p:cSld>
    <p:bg>
      <p:bgPr>
        <a:solidFill xmlns:a="http://schemas.openxmlformats.org/drawingml/2006/main">
          <a:schemeClr val="tx1">
            <a:alpha val="90000"/>
          </a:schemeClr>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rPr lang="en-US">
                <a:solidFill>
                  <a:schemeClr val="bg1"/>
                </a:solidFill>
              </a:rPr>
              <a:t>Chapter Six: Intersectional Approaches to Safety in Private Spaces</a:t>
            </a:r>
            <a:r>
              <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1997739"/>
            <a:ext cx="9010650" cy="535911"/>
          </a:xfrm>
        </p:spPr>
        <p:txBody>
          <a:bodyPr xmlns:a="http://schemas.openxmlformats.org/drawingml/2006/main">
            <a:noAutofit/>
          </a:bodyPr>
          <a:lstStyle xmlns:a="http://schemas.openxmlformats.org/drawingml/2006/main"/>
          <a:p xmlns:a="http://schemas.openxmlformats.org/drawingml/2006/main">
            <a:pPr marL="0" indent="0">
              <a:buNone/>
            </a:pPr>
            <a:r>
              <a:rPr sz="2400" b="1" lang="en-US">
                <a:solidFill>
                  <a:schemeClr val="bg1"/>
                </a:solidFill>
              </a:rPr>
              <a:t>Violence Against Women (Part 3)</a:t>
            </a:r>
          </a:p>
          <a:p xmlns:a="http://schemas.openxmlformats.org/drawingml/2006/main">
            <a:pPr marL="0" indent="0">
              <a:buNone/>
            </a:pPr>
            <a:r>
              <a:t>	</a:t>
            </a:r>
          </a:p>
        </p:txBody>
      </p:sp>
      <p:graphicFrame>
        <p:nvGraphicFramePr>
          <p:cNvPr id="7" name="Table 6"/>
          <p:cNvGraphicFramePr/>
          <p:nvPr/>
        </p:nvGraphicFramePr>
        <p:xfrm>
          <a:off xmlns:a="http://schemas.openxmlformats.org/drawingml/2006/main" x="1841500" y="2609850"/>
          <a:ext xmlns:a="http://schemas.openxmlformats.org/drawingml/2006/main" cx="9321800" cy="2941320"/>
        </p:xfrm>
        <a:graphic xmlns:a="http://schemas.openxmlformats.org/drawingml/2006/main">
          <a:graphicData uri="http://schemas.openxmlformats.org/drawingml/2006/table">
            <a:tbl>
              <a:tblPr firstRow="1" bandRow="1">
                <a:tableStyleId>{5940675A-B579-460E-94D1-54222C63F5DA}</a:tableStyleId>
              </a:tblPr>
              <a:tblGrid>
                <a:gridCol w="2063750"/>
                <a:gridCol w="7258050"/>
              </a:tblGrid>
              <a:tr h="685800">
                <a:tc>
                  <a:txBody>
                    <a:bodyPr/>
                    <a:lstStyle/>
                    <a:p>
                      <a:r>
                        <a:rPr sz="2000" b="1" lang="en-US">
                          <a:solidFill>
                            <a:schemeClr val="bg1"/>
                          </a:solidFill>
                        </a:rPr>
                        <a:t>Stalking</a:t>
                      </a:r>
                    </a:p>
                  </a:txBody>
                  <a:tcPr marL="91440" marR="91440" marT="45720" marB="45720"/>
                </a:tc>
                <a:tc>
                  <a:txBody>
                    <a:bodyPr/>
                    <a:lstStyle/>
                    <a:p>
                      <a:r>
                        <a:rPr sz="1800" lang="en-US">
                          <a:solidFill>
                            <a:schemeClr val="bg1"/>
                          </a:solidFill>
                          <a:latin typeface="+mn-lt"/>
                          <a:ea typeface="+mn-lt"/>
                          <a:cs typeface="+mn-lt"/>
                        </a:rPr>
                        <a:t>Loitering, watching, following; persistent phone calls, texts, emails; unwanted love letters or gifts.</a:t>
                      </a:r>
                      <a:r>
                        <a:rPr lang="en-US">
                          <a:solidFill>
                            <a:schemeClr val="bg1"/>
                          </a:solidFill>
                        </a:rPr>
                        <a:t>  </a:t>
                      </a:r>
                      <a:endParaRPr lang="en-US">
                        <a:solidFill>
                          <a:schemeClr val="bg1"/>
                        </a:solidFill>
                      </a:endParaRPr>
                    </a:p>
                  </a:txBody>
                  <a:tcPr marL="91440" marR="91440" marT="45720" marB="45720"/>
                </a:tc>
              </a:tr>
              <a:tr h="1066800">
                <a:tc>
                  <a:txBody>
                    <a:bodyPr/>
                    <a:lstStyle/>
                    <a:p>
                      <a:r>
                        <a:rPr sz="2000" b="1" lang="en-US">
                          <a:solidFill>
                            <a:schemeClr val="bg1"/>
                          </a:solidFill>
                        </a:rPr>
                        <a:t>Spiritual</a:t>
                      </a:r>
                    </a:p>
                  </a:txBody>
                  <a:tcPr marL="91440" marR="91440" marT="45720" marB="45720"/>
                </a:tc>
                <a:tc>
                  <a:txBody>
                    <a:bodyPr/>
                    <a:lstStyle/>
                    <a:p>
                      <a:r>
                        <a:rPr sz="1800" lang="en-US">
                          <a:solidFill>
                            <a:schemeClr val="bg1"/>
                          </a:solidFill>
                          <a:latin typeface="+mn-lt"/>
                          <a:ea typeface="+mn-lt"/>
                          <a:cs typeface="+mn-lt"/>
                        </a:rPr>
                        <a:t>Mocking, ridiculing, putting down religious and spiritual beliefs and practices; not allowing someone to participate in spiritual or religious events, practices, and worship.</a:t>
                      </a:r>
                      <a:r>
                        <a:rPr lang="en-US">
                          <a:solidFill>
                            <a:schemeClr val="bg1"/>
                          </a:solidFill>
                        </a:rPr>
                        <a:t>  </a:t>
                      </a:r>
                      <a:endParaRPr lang="en-US">
                        <a:solidFill>
                          <a:schemeClr val="bg1"/>
                        </a:solidFill>
                      </a:endParaRPr>
                    </a:p>
                  </a:txBody>
                  <a:tcPr marL="91440" marR="91440" marT="45720" marB="45720"/>
                </a:tc>
              </a:tr>
              <a:tr h="1066800">
                <a:tc>
                  <a:txBody>
                    <a:bodyPr/>
                    <a:lstStyle/>
                    <a:p>
                      <a:r>
                        <a:rPr sz="2000" b="1" lang="en-US">
                          <a:solidFill>
                            <a:schemeClr val="bg1"/>
                          </a:solidFill>
                        </a:rPr>
                        <a:t>Legal</a:t>
                      </a:r>
                    </a:p>
                  </a:txBody>
                  <a:tcPr marL="91440" marR="91440" marT="45720" marB="45720"/>
                </a:tc>
                <a:tc>
                  <a:txBody>
                    <a:bodyPr/>
                    <a:lstStyle/>
                    <a:p>
                      <a:r>
                        <a:rPr sz="1800" lang="en-US">
                          <a:solidFill>
                            <a:schemeClr val="bg1"/>
                          </a:solidFill>
                          <a:latin typeface="+mn-lt"/>
                          <a:ea typeface="+mn-lt"/>
                          <a:cs typeface="+mn-lt"/>
                        </a:rPr>
                        <a:t>Refusing to sign, file or give access to papers that confer legal status; hiding mail or documents necessary to obtain legal status; threatening to deport; threatening to take away or harm children; violating restraining orders that protect the person and their children.</a:t>
                      </a:r>
                      <a:r>
                        <a:rPr lang="en-US">
                          <a:solidFill>
                            <a:schemeClr val="bg1"/>
                          </a:solidFill>
                        </a:rPr>
                        <a:t>  </a:t>
                      </a:r>
                      <a:endParaRPr lang="en-US">
                        <a:solidFill>
                          <a:schemeClr val="bg1"/>
                        </a:solidFill>
                      </a:endParaRPr>
                    </a:p>
                  </a:txBody>
                  <a:tcPr marL="91440" marR="91440" marT="45720" marB="45720"/>
                </a:tc>
              </a:tr>
            </a:tbl>
          </a:graphicData>
        </a:graphic>
      </p:graphicFrame>
    </p:spTree>
    <p:extLst>
      <p:ext uri="{BB962C8B-B14F-4D97-AF65-F5344CB8AC3E}">
        <p14:creationId xmlns:p14="http://schemas.microsoft.com/office/powerpoint/2010/main" val="2067966067"/>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CC5FEF-E621-4B4C-8E27-6EC5B6827B71}"/>
              </a:ext>
            </a:extLst>
          </p:cNvPr>
          <p:cNvSpPr>
            <a:spLocks xmlns:a="http://schemas.openxmlformats.org/drawingml/2006/main" noGrp="1"/>
          </p:cNvSpPr>
          <p:nvPr>
            <p:ph type="title" idx="0"/>
          </p:nvPr>
        </p:nvSpPr>
        <p:spPr>
          <a:xfrm xmlns:a="http://schemas.openxmlformats.org/drawingml/2006/main">
            <a:off x="1066800" y="628650"/>
            <a:ext cx="9582150" cy="1162050"/>
          </a:xfrm>
        </p:spPr>
        <p:txBody>
          <a:bodyPr xmlns:a="http://schemas.openxmlformats.org/drawingml/2006/main">
            <a:normAutofit fontScale="90000"/>
          </a:bodyPr>
          <a:lstStyle xmlns:a="http://schemas.openxmlformats.org/drawingml/2006/main"/>
          <a:p xmlns:a="http://schemas.openxmlformats.org/drawingml/2006/main">
            <a:pPr algn="r">
              <a:buNone/>
            </a:pPr>
            <a:r>
              <a:t>Chapter Six: Intersectional Approaches to Safety in Private Spaces</a:t>
            </a:r>
            <a:br/>
            <a:r>
              <a:t/>
            </a:r>
            <a:br/>
            <a:r>
              <a:t/>
            </a:r>
            <a:br/>
            <a:r>
              <a:rPr b="1" lang="en-US"/>
              <a:t> </a:t>
            </a:r>
            <a:r>
              <a:t/>
            </a:r>
            <a:br/>
            <a:endParaRPr lang="en-US"/>
          </a:p>
        </p:txBody>
      </p:sp>
      <p:sp>
        <p:nvSpPr>
          <p:cNvPr id="3" name="Content Placeholder 2">
            <a:extLst xmlns:a="http://schemas.openxmlformats.org/drawingml/2006/main">
              <a:ext uri="{FF2B5EF4-FFF2-40B4-BE49-F238E27FC236}">
                <a16:creationId xmlns:a16="http://schemas.microsoft.com/office/drawing/2014/main" id="{B18B19C1-B71A-B148-BC0E-E0D1DE0747E3}"/>
              </a:ext>
            </a:extLst>
          </p:cNvPr>
          <p:cNvSpPr>
            <a:spLocks xmlns:a="http://schemas.openxmlformats.org/drawingml/2006/main" noGrp="1"/>
          </p:cNvSpPr>
          <p:nvPr>
            <p:ph idx="1"/>
          </p:nvPr>
        </p:nvSpPr>
        <p:spPr>
          <a:xfrm xmlns:a="http://schemas.openxmlformats.org/drawingml/2006/main">
            <a:off x="1676400" y="2169188"/>
            <a:ext cx="9010650" cy="4479262"/>
          </a:xfrm>
        </p:spPr>
        <p:txBody>
          <a:bodyPr xmlns:a="http://schemas.openxmlformats.org/drawingml/2006/main">
            <a:noAutofit/>
          </a:bodyPr>
          <a:lstStyle xmlns:a="http://schemas.openxmlformats.org/drawingml/2006/main"/>
          <a:p xmlns:a="http://schemas.openxmlformats.org/drawingml/2006/main">
            <a:pPr marL="0" indent="0">
              <a:buNone/>
            </a:pPr>
            <a:r>
              <a:rPr sz="2400" b="1" lang="en-US"/>
              <a:t>Categories of Sexual Violence</a:t>
            </a:r>
          </a:p>
          <a:p xmlns:a="http://schemas.openxmlformats.org/drawingml/2006/main">
            <a:pPr lvl="0">
              <a:lnSpc>
                <a:spcPct val="100000"/>
              </a:lnSpc>
              <a:spcBef>
                <a:spcPts val="400"/>
              </a:spcBef>
              <a:spcAft>
                <a:spcPts val="0"/>
              </a:spcAft>
              <a:buFont typeface="Wingdings"/>
              <a:buChar char="Ø"/>
            </a:pPr>
            <a:r>
              <a:rPr sz="1800" lang="en-US"/>
              <a:t>Forced penetration of a person, either attempted or completed.</a:t>
            </a:r>
          </a:p>
          <a:p xmlns:a="http://schemas.openxmlformats.org/drawingml/2006/main">
            <a:pPr lvl="0">
              <a:lnSpc>
                <a:spcPct val="100000"/>
              </a:lnSpc>
              <a:spcBef>
                <a:spcPts val="400"/>
              </a:spcBef>
              <a:spcAft>
                <a:spcPts val="0"/>
              </a:spcAft>
              <a:buFont typeface="Wingdings"/>
              <a:buChar char="Ø"/>
            </a:pPr>
            <a:r>
              <a:rPr sz="1800" lang="en-US"/>
              <a:t>Alcohol/drug facilitated penetration of a person, either attempted or completed.</a:t>
            </a:r>
          </a:p>
          <a:p xmlns:a="http://schemas.openxmlformats.org/drawingml/2006/main">
            <a:pPr lvl="0">
              <a:lnSpc>
                <a:spcPct val="100000"/>
              </a:lnSpc>
              <a:spcBef>
                <a:spcPts val="400"/>
              </a:spcBef>
              <a:spcAft>
                <a:spcPts val="0"/>
              </a:spcAft>
              <a:buFont typeface="Wingdings"/>
              <a:buChar char="Ø"/>
            </a:pPr>
            <a:r>
              <a:rPr sz="1800" lang="en-US"/>
              <a:t>Forced acts in which a person is made to penetrate another person, either attempted or completed.</a:t>
            </a:r>
          </a:p>
          <a:p xmlns:a="http://schemas.openxmlformats.org/drawingml/2006/main">
            <a:pPr lvl="0">
              <a:lnSpc>
                <a:spcPct val="100000"/>
              </a:lnSpc>
              <a:spcBef>
                <a:spcPts val="400"/>
              </a:spcBef>
              <a:spcAft>
                <a:spcPts val="0"/>
              </a:spcAft>
              <a:buFont typeface="Wingdings"/>
              <a:buChar char="Ø"/>
            </a:pPr>
            <a:r>
              <a:rPr sz="1800" lang="en-US"/>
              <a:t>Alcohol/drug facilitated acts in which a person is made to penetrate another person, either forced or completed. </a:t>
            </a:r>
          </a:p>
          <a:p xmlns:a="http://schemas.openxmlformats.org/drawingml/2006/main">
            <a:pPr lvl="0">
              <a:lnSpc>
                <a:spcPct val="100000"/>
              </a:lnSpc>
              <a:spcBef>
                <a:spcPts val="400"/>
              </a:spcBef>
              <a:spcAft>
                <a:spcPts val="0"/>
              </a:spcAft>
              <a:buFont typeface="Wingdings"/>
              <a:buChar char="Ø"/>
            </a:pPr>
            <a:r>
              <a:rPr sz="1800" lang="en-US"/>
              <a:t>Forced acts of penetration, either attempted or completed, because of a misuse and abuse of authority, or resulting from verbal pressure or intimidation by another person. </a:t>
            </a:r>
          </a:p>
          <a:p xmlns:a="http://schemas.openxmlformats.org/drawingml/2006/main">
            <a:pPr lvl="0">
              <a:lnSpc>
                <a:spcPct val="100000"/>
              </a:lnSpc>
              <a:spcBef>
                <a:spcPts val="400"/>
              </a:spcBef>
              <a:spcAft>
                <a:spcPts val="0"/>
              </a:spcAft>
              <a:buFont typeface="Wingdings"/>
              <a:buChar char="Ø"/>
            </a:pPr>
            <a:r>
              <a:rPr sz="1800" lang="en-US"/>
              <a:t>Unwanted sexual contact.</a:t>
            </a:r>
          </a:p>
          <a:p xmlns:a="http://schemas.openxmlformats.org/drawingml/2006/main">
            <a:pPr>
              <a:lnSpc>
                <a:spcPct val="100000"/>
              </a:lnSpc>
              <a:spcBef>
                <a:spcPts val="400"/>
              </a:spcBef>
              <a:spcAft>
                <a:spcPts val="0"/>
              </a:spcAft>
              <a:buFont typeface="Wingdings"/>
              <a:buChar char="Ø"/>
            </a:pPr>
            <a:r>
              <a:rPr sz="1800" lang="en-US"/>
              <a:t>Unwanted sexual experiences that occur verbally (i.e. sexual harassment)                      or visually (i.e. exposure to pornography).   </a:t>
            </a:r>
          </a:p>
          <a:p xmlns:a="http://schemas.openxmlformats.org/drawingml/2006/main">
            <a:pPr>
              <a:lnSpc>
                <a:spcPct val="100000"/>
              </a:lnSpc>
              <a:spcBef>
                <a:spcPts val="400"/>
              </a:spcBef>
              <a:spcAft>
                <a:spcPts val="0"/>
              </a:spcAft>
              <a:buFont typeface="Wingdings"/>
              <a:buChar char="Ø"/>
            </a:pPr>
            <a:endParaRPr sz="1800" lang="en-US"/>
          </a:p>
          <a:p xmlns:a="http://schemas.openxmlformats.org/drawingml/2006/main">
            <a:pPr marL="0" indent="0">
              <a:lnSpc>
                <a:spcPct val="100000"/>
              </a:lnSpc>
              <a:spcBef>
                <a:spcPts val="400"/>
              </a:spcBef>
              <a:spcAft>
                <a:spcPts val="0"/>
              </a:spcAft>
              <a:buNone/>
            </a:pPr>
            <a:r>
              <a:rPr sz="1400" lang="en-US"/>
              <a:t>SOURCE: Centers for Disease Control and Prevention (CDC)</a:t>
            </a:r>
            <a:r>
              <a:t>  </a:t>
            </a:r>
          </a:p>
          <a:p xmlns:a="http://schemas.openxmlformats.org/drawingml/2006/main">
            <a:pPr marL="0" indent="0">
              <a:lnSpc>
                <a:spcPct val="100000"/>
              </a:lnSpc>
              <a:spcBef>
                <a:spcPts val="400"/>
              </a:spcBef>
              <a:spcAft>
                <a:spcPts val="0"/>
              </a:spcAft>
              <a:buNone/>
            </a:pPr>
            <a:endParaRPr sz="1800" lang="en-US"/>
          </a:p>
        </p:txBody>
      </p:sp>
    </p:spTree>
    <p:extLst>
      <p:ext uri="{BB962C8B-B14F-4D97-AF65-F5344CB8AC3E}">
        <p14:creationId xmlns:p14="http://schemas.microsoft.com/office/powerpoint/2010/main" val="3294703321"/>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114550"/>
            <a:ext cx="9601200" cy="4743450"/>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6.1 Guide to Communication: Exposing the Lie of Entitlement (Part 1)</a:t>
            </a:r>
            <a:endParaRPr sz="2400" lang="en-US"/>
          </a:p>
          <a:p xmlns:a="http://schemas.openxmlformats.org/drawingml/2006/main">
            <a:pPr marL="0" indent="0">
              <a:buNone/>
            </a:pPr>
            <a:r>
              <a:rPr i="1" lang="en-US"/>
              <a:t>This exploration of the right to be safe in private and social settings, that is, free from interpersonal and sexual violence, has exposed some painful truths: for some, power and control define their relationships, rape myths and scripts are prevalent, and they, in tandem with societal and historical traumas as well as social and cultural norms, fuel the underreporting of sexual assault.  The lie of entitlement overwhelms us with devastating assumptions about what interpersonal violence and sexual assault really mean and do. As you consider your communication around the tragedy and trauma of interpersonal and sexual violence, ask yourself the following questions:</a:t>
            </a:r>
            <a:r>
              <a:t> </a:t>
            </a:r>
          </a:p>
          <a:p xmlns:a="http://schemas.openxmlformats.org/drawingml/2006/main">
            <a:pPr marL="457200" indent="-457200">
              <a:buFont typeface="+mj-lt"/>
              <a:buAutoNum type="arabicPeriod"/>
            </a:pPr>
            <a:r>
              <a:t>In what ways might my own communication, or the communication I hear and see around me, do any of the following: insult, humiliate, criticize, or destroy someone’s self-esteem; threaten, intimidate, or cause fear; control someone’s behaviors or give them permission to do something; display extreme jealousy and insecurity? What does this communicate about entitlement the lies it perpetuates? </a:t>
            </a:r>
          </a:p>
          <a:p xmlns:a="http://schemas.openxmlformats.org/drawingml/2006/main">
            <a:pPr marL="0" indent="0">
              <a:buNone/>
            </a:pPr>
            <a:endParaRPr lang="en-US"/>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Six: Intersectional Approaches to Safety in Private Spaces</a:t>
            </a:r>
            <a:br/>
            <a:r>
              <a:t> </a:t>
            </a:r>
          </a:p>
        </p:txBody>
      </p:sp>
    </p:spTree>
    <p:extLst>
      <p:ext uri="{BB962C8B-B14F-4D97-AF65-F5344CB8AC3E}">
        <p14:creationId xmlns:p14="http://schemas.microsoft.com/office/powerpoint/2010/main" val="744609494"/>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1536698" y="2114550"/>
            <a:ext cx="9601200" cy="4743450"/>
          </a:xfrm>
        </p:spPr>
        <p:txBody>
          <a:bodyPr xmlns:a="http://schemas.openxmlformats.org/drawingml/2006/main">
            <a:normAutofit/>
          </a:bodyPr>
          <a:lstStyle xmlns:a="http://schemas.openxmlformats.org/drawingml/2006/main"/>
          <a:p xmlns:a="http://schemas.openxmlformats.org/drawingml/2006/main">
            <a:pPr marL="0" indent="0">
              <a:buNone/>
            </a:pPr>
            <a:r>
              <a:rPr sz="2400" b="1" lang="en-US"/>
              <a:t>6.1 Guide to Communication: Exposing the Lie of Entitlement (Part 2)</a:t>
            </a:r>
            <a:endParaRPr sz="2400" lang="en-US"/>
          </a:p>
          <a:p xmlns:a="http://schemas.openxmlformats.org/drawingml/2006/main">
            <a:pPr marL="457200" indent="-457200">
              <a:buFont typeface="+mj-lt"/>
              <a:buAutoNum type="arabicPeriod" startAt="2"/>
            </a:pPr>
            <a:r>
              <a:t>Where have I encountered narratives that subscribe to rape myths and scripts? Did I hear them from a person I was speaking with, or the media I watched, or someplace else? What can these myths and scripts tell me about our cultural understanding of sexual violence? </a:t>
            </a:r>
          </a:p>
          <a:p xmlns:a="http://schemas.openxmlformats.org/drawingml/2006/main">
            <a:pPr marL="457200" indent="-457200">
              <a:buFont typeface="+mj-lt"/>
              <a:buAutoNum type="arabicPeriod" startAt="2"/>
            </a:pPr>
            <a:r>
              <a:t>What might communication about sexual and interpersonal violence look like if it were more aware and respectful of societal and historical traumas? </a:t>
            </a:r>
          </a:p>
          <a:p xmlns:a="http://schemas.openxmlformats.org/drawingml/2006/main">
            <a:pPr marL="457200" indent="-457200">
              <a:buFont typeface="+mj-lt"/>
              <a:buAutoNum type="arabicPeriod" startAt="2"/>
            </a:pPr>
            <a:r>
              <a:t>Have I seen the male emotional funnel system or the lie of entitlement in media, conversations with friends and family, or other places? How might I talk with the people I know, however old or young, about the male emotional funnel system, the lie of entitlement, and the damage they do?  What might those conversations look like, and with whom would I talk?</a:t>
            </a:r>
          </a:p>
          <a:p xmlns:a="http://schemas.openxmlformats.org/drawingml/2006/main">
            <a:pPr marL="0" indent="0">
              <a:buNone/>
            </a:pPr>
            <a:endParaRPr lang="en-US"/>
          </a:p>
        </p:txBody>
      </p:sp>
      <p:sp>
        <p:nvSpPr>
          <p:cNvPr id="6" name="Title 5">
            <a:extLst xmlns:a="http://schemas.openxmlformats.org/drawingml/2006/main">
              <a:ext uri="{FF2B5EF4-FFF2-40B4-BE49-F238E27FC236}">
                <a16:creationId xmlns:a16="http://schemas.microsoft.com/office/drawing/2014/main" id="{F74ED0E9-6355-B440-A67E-5CE2AFC4D3CE}"/>
              </a:ext>
            </a:extLst>
          </p:cNvPr>
          <p:cNvSpPr>
            <a:spLocks xmlns:a="http://schemas.openxmlformats.org/drawingml/2006/main" noGrp="1"/>
          </p:cNvSpPr>
          <p:nvPr>
            <p:ph type="title" idx="0"/>
          </p:nvPr>
        </p:nvSpPr>
        <p:spPr>
          <a:xfrm xmlns:a="http://schemas.openxmlformats.org/drawingml/2006/main">
            <a:off x="1054102" y="628650"/>
            <a:ext cx="9601200" cy="1485900"/>
          </a:xfrm>
        </p:spPr>
        <p:txBody>
          <a:bodyPr xmlns:a="http://schemas.openxmlformats.org/drawingml/2006/main">
            <a:normAutofit fontScale="90000"/>
          </a:bodyPr>
          <a:lstStyle xmlns:a="http://schemas.openxmlformats.org/drawingml/2006/main"/>
          <a:p xmlns:a="http://schemas.openxmlformats.org/drawingml/2006/main">
            <a:pPr algn="r">
              <a:buNone/>
            </a:pPr>
            <a:r>
              <a:t>Chapter Six: Intersectional Approaches to Safety in Private Spaces</a:t>
            </a:r>
            <a:br/>
            <a:r>
              <a:t> </a:t>
            </a:r>
          </a:p>
        </p:txBody>
      </p:sp>
    </p:spTree>
    <p:extLst>
      <p:ext uri="{BB962C8B-B14F-4D97-AF65-F5344CB8AC3E}">
        <p14:creationId xmlns:p14="http://schemas.microsoft.com/office/powerpoint/2010/main" val="3041302364"/>
      </p:ext>
    </p:extLst>
  </p:cSld>
</p:sld>
</file>

<file path=ppt/slides/slide30.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54" name="Rectangle 53">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56" name="Rectangle 55">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5" y="1201314"/>
            <a:ext cx="2621956" cy="1060817"/>
          </a:xfrm>
        </p:spPr>
        <p:txBody>
          <a:bodyPr xmlns:a="http://schemas.openxmlformats.org/drawingml/2006/main" vert="horz" lIns="91440" tIns="45720" rIns="91440" bIns="45720" anchor="b">
            <a:noAutofit/>
          </a:bodyPr>
          <a:lstStyle xmlns:a="http://schemas.openxmlformats.org/drawingml/2006/main"/>
          <a:p xmlns:a="http://schemas.openxmlformats.org/drawingml/2006/main">
            <a:r>
              <a:rPr sz="2000" lang="en-US"/>
              <a:t>Chapter Six: Intersectional Approaches to Safety in Private Spaces</a:t>
            </a:r>
            <a:r>
              <a:rPr sz="2000" b="1" lang="en-US"/>
              <a:t> </a:t>
            </a:r>
            <a:endParaRPr sz="20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567146"/>
            <a:ext cx="3242482" cy="2028723"/>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“Power and Control Wheel,” Domestic Abuse Intervention Programs, Duluth, MN, and  “Understanding the Power and Control Wheel,” posted May 2, 2016, YouTube video </a:t>
            </a:r>
          </a:p>
        </p:txBody>
      </p:sp>
      <p:sp>
        <p:nvSpPr>
          <p:cNvPr id="58"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65" name="Video still - slide 30" descr="Video still accompanying slide 30: “Power and Control Wheel,” Domestic Abuse Intervention Programs, Duluth, MN, and “Understanding the Power and Control Wheel,” posted May 2, 2016, YouTube video"/>
          <p:cNvPicPr>
            <a:picLocks xmlns:a="http://schemas.openxmlformats.org/drawingml/2006/main" noChangeAspect="1"/>
          </p:cNvPicPr>
          <p:nvPr/>
        </p:nvPicPr>
        <p:blipFill>
          <a:blip xmlns:r="http://schemas.openxmlformats.org/officeDocument/2006/relationships" xmlns:a="http://schemas.openxmlformats.org/drawingml/2006/main" r:embed="R19a48e04fa634deb"/>
          <a:stretch xmlns:a="http://schemas.openxmlformats.org/drawingml/2006/main">
            <a:fillRect l="0" t="0" r="0" b="0"/>
          </a:stretch>
        </p:blipFill>
        <p:spPr>
          <a:xfrm xmlns:a="http://schemas.openxmlformats.org/drawingml/2006/main" flipH="0" flipV="0">
            <a:off x="592395" y="1201314"/>
            <a:ext cx="6884815" cy="3806832"/>
          </a:xfrm>
          <a:prstGeom xmlns:a="http://schemas.openxmlformats.org/drawingml/2006/main" prst="rect">
            <a:avLst/>
          </a:prstGeom>
        </p:spPr>
      </p:pic>
    </p:spTree>
    <p:extLst>
      <p:ext uri="{BB962C8B-B14F-4D97-AF65-F5344CB8AC3E}">
        <p14:creationId xmlns:p14="http://schemas.microsoft.com/office/powerpoint/2010/main" val="3764778302"/>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31.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54" name="Rectangle 53">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56" name="Rectangle 55">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5" y="1201314"/>
            <a:ext cx="2621956" cy="1060817"/>
          </a:xfrm>
        </p:spPr>
        <p:txBody>
          <a:bodyPr xmlns:a="http://schemas.openxmlformats.org/drawingml/2006/main" vert="horz" lIns="91440" tIns="45720" rIns="91440" bIns="45720" anchor="b">
            <a:noAutofit/>
          </a:bodyPr>
          <a:lstStyle xmlns:a="http://schemas.openxmlformats.org/drawingml/2006/main"/>
          <a:p xmlns:a="http://schemas.openxmlformats.org/drawingml/2006/main">
            <a:r>
              <a:rPr sz="2000" lang="en-US"/>
              <a:t>Chapter Six: Intersectional Approaches to Safety in Private Spaces</a:t>
            </a:r>
            <a:r>
              <a:rPr sz="2000" b="1" lang="en-US"/>
              <a:t> </a:t>
            </a:r>
            <a:endParaRPr sz="20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567146"/>
            <a:ext cx="3242482" cy="2028723"/>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Tarana</a:t>
            </a:r>
            <a:r>
              <a:rPr sz="1800" b="1" lang="en-US"/>
              <a:t> Burke, “Me Too is a Movement, Not a Moment,” filmed November 2018 in Palm Springs, California, TedWomen2018 </a:t>
            </a:r>
          </a:p>
        </p:txBody>
      </p:sp>
      <p:sp>
        <p:nvSpPr>
          <p:cNvPr id="58"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65" name="Video still - slide 31" descr="Video still accompanying slide 31: Tarana Burke, “Me Too is a Movement, Not a Moment,” filmed November 2018 in Palm Springs, California, TedWomen2018"/>
          <p:cNvPicPr>
            <a:picLocks xmlns:a="http://schemas.openxmlformats.org/drawingml/2006/main" noChangeAspect="1"/>
          </p:cNvPicPr>
          <p:nvPr/>
        </p:nvPicPr>
        <p:blipFill>
          <a:blip xmlns:r="http://schemas.openxmlformats.org/officeDocument/2006/relationships" xmlns:a="http://schemas.openxmlformats.org/drawingml/2006/main" r:embed="Re07247ce32674ebe"/>
          <a:stretch xmlns:a="http://schemas.openxmlformats.org/drawingml/2006/main">
            <a:fillRect l="0" t="0" r="0" b="0"/>
          </a:stretch>
        </p:blipFill>
        <p:spPr>
          <a:xfrm xmlns:a="http://schemas.openxmlformats.org/drawingml/2006/main" flipH="0" flipV="0">
            <a:off x="592395" y="1201314"/>
            <a:ext cx="6744011" cy="3883200"/>
          </a:xfrm>
          <a:prstGeom xmlns:a="http://schemas.openxmlformats.org/drawingml/2006/main" prst="rect">
            <a:avLst/>
          </a:prstGeom>
        </p:spPr>
      </p:pic>
    </p:spTree>
    <p:extLst>
      <p:ext uri="{BB962C8B-B14F-4D97-AF65-F5344CB8AC3E}">
        <p14:creationId xmlns:p14="http://schemas.microsoft.com/office/powerpoint/2010/main" val="2034570753"/>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32.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54" name="Rectangle 53">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56" name="Rectangle 55">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5" y="1201314"/>
            <a:ext cx="2621956" cy="1060817"/>
          </a:xfrm>
        </p:spPr>
        <p:txBody>
          <a:bodyPr xmlns:a="http://schemas.openxmlformats.org/drawingml/2006/main" vert="horz" lIns="91440" tIns="45720" rIns="91440" bIns="45720" anchor="b">
            <a:noAutofit/>
          </a:bodyPr>
          <a:lstStyle xmlns:a="http://schemas.openxmlformats.org/drawingml/2006/main"/>
          <a:p xmlns:a="http://schemas.openxmlformats.org/drawingml/2006/main">
            <a:r>
              <a:rPr sz="2000" lang="en-US"/>
              <a:t>Chapter Six: Intersectional Approaches to Safety in Private Spaces</a:t>
            </a:r>
            <a:r>
              <a:rPr sz="2000" b="1" lang="en-US"/>
              <a:t> </a:t>
            </a:r>
            <a:endParaRPr sz="20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567146"/>
            <a:ext cx="3242482" cy="2028723"/>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Jessica Ladd “The Reporting System that Sexual Assault Survivors Want,” filmed February 2016 in Vancouver, Canada, TED2016 </a:t>
            </a:r>
          </a:p>
        </p:txBody>
      </p:sp>
      <p:sp>
        <p:nvSpPr>
          <p:cNvPr id="58"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65" name="Video still - slide 32" descr="Video still accompanying slide 32: Jessica Ladd “The Reporting System that Sexual Assault Survivors Want,” filmed February 2016 in Vancouver, Canada, TED2016"/>
          <p:cNvPicPr>
            <a:picLocks xmlns:a="http://schemas.openxmlformats.org/drawingml/2006/main" noChangeAspect="1"/>
          </p:cNvPicPr>
          <p:nvPr/>
        </p:nvPicPr>
        <p:blipFill>
          <a:blip xmlns:r="http://schemas.openxmlformats.org/officeDocument/2006/relationships" xmlns:a="http://schemas.openxmlformats.org/drawingml/2006/main" r:embed="R95cdc0b47ce34193"/>
          <a:stretch xmlns:a="http://schemas.openxmlformats.org/drawingml/2006/main">
            <a:fillRect l="0" t="0" r="0" b="0"/>
          </a:stretch>
        </p:blipFill>
        <p:spPr>
          <a:xfrm xmlns:a="http://schemas.openxmlformats.org/drawingml/2006/main" flipH="0" flipV="0">
            <a:off x="478095" y="1201314"/>
            <a:ext cx="7041797" cy="4057651"/>
          </a:xfrm>
          <a:prstGeom xmlns:a="http://schemas.openxmlformats.org/drawingml/2006/main" prst="rect">
            <a:avLst/>
          </a:prstGeom>
        </p:spPr>
      </p:pic>
    </p:spTree>
    <p:extLst>
      <p:ext uri="{BB962C8B-B14F-4D97-AF65-F5344CB8AC3E}">
        <p14:creationId xmlns:p14="http://schemas.microsoft.com/office/powerpoint/2010/main" val="2443765765"/>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slides/slide33.xml><?xml version="1.0" encoding="utf-8"?>
<p:sld xmlns:p="http://schemas.openxmlformats.org/presentationml/2006/main">
  <p:cSld>
    <p:bg>
      <p:bgPr>
        <a:solidFill xmlns:a="http://schemas.openxmlformats.org/drawingml/2006/main">
          <a:schemeClr val="bg2"/>
        </a:solidFill>
      </p:bgPr>
    </p:bg>
    <p:spTree>
      <p:nvGrpSpPr>
        <p:cNvPr id="1" name=""/>
        <p:cNvGrpSpPr/>
        <p:nvPr/>
      </p:nvGrpSpPr>
      <p:grpSpPr>
        <a:xfrm xmlns:a="http://schemas.openxmlformats.org/drawingml/2006/main"/>
      </p:grpSpPr>
      <p:sp>
        <p:nvSpPr>
          <p:cNvPr id="54" name="Rectangle 53">
            <a:extLst xmlns:a="http://schemas.openxmlformats.org/drawingml/2006/main">
              <a:ext uri="{FF2B5EF4-FFF2-40B4-BE49-F238E27FC236}">
                <a16:creationId xmlns:a16="http://schemas.microsoft.com/office/drawing/2014/main" id="{2793B903-AB42-42A0-AE97-93D366679CA2}"/>
              </a:ext>
            </a:extLst>
          </p:cNvPr>
          <p:cNvSpPr>
            <a:spLocks xmlns:a="http://schemas.openxmlformats.org/drawingml/2006/main" noGrp="1"/>
          </p:cNvSpPr>
          <p:nvPr/>
        </p:nvSpPr>
        <p:spPr>
          <a:xfrm xmlns:a="http://schemas.openxmlformats.org/drawingml/2006/main">
            <a:off x="478095" y="376"/>
            <a:ext cx="228600" cy="6858000"/>
          </a:xfrm>
          <a:prstGeom xmlns:a="http://schemas.openxmlformats.org/drawingml/2006/main" prst="rect">
            <a:avLst/>
          </a:prstGeom>
          <a:solidFill xmlns:a="http://schemas.openxmlformats.org/drawingml/2006/main">
            <a:schemeClr val="tx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sp>
      <p:sp useBgFill="1">
        <p:nvSpPr>
          <p:cNvPr id="56" name="Rectangle 55">
            <a:extLst xmlns:a="http://schemas.openxmlformats.org/drawingml/2006/main">
              <a:ext uri="{FF2B5EF4-FFF2-40B4-BE49-F238E27FC236}">
                <a16:creationId xmlns:a16="http://schemas.microsoft.com/office/drawing/2014/main" id="{1D868099-6145-4BC0-A5EA-74BEF1776B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lang="en-US"/>
          </a:p>
        </p:txBody>
      </p:sp>
      <p:sp>
        <p:nvSpPr>
          <p:cNvPr id="4" name="Title 1">
            <a:extLst xmlns:a="http://schemas.openxmlformats.org/drawingml/2006/main">
              <a:ext uri="{FF2B5EF4-FFF2-40B4-BE49-F238E27FC236}">
                <a16:creationId xmlns:a16="http://schemas.microsoft.com/office/drawing/2014/main" id="{45E3325B-9F29-644B-A90A-7F6125C321EF}"/>
              </a:ext>
            </a:extLst>
          </p:cNvPr>
          <p:cNvSpPr>
            <a:spLocks xmlns:a="http://schemas.openxmlformats.org/drawingml/2006/main" noGrp="1"/>
          </p:cNvSpPr>
          <p:nvPr>
            <p:ph type="title" idx="0"/>
          </p:nvPr>
        </p:nvSpPr>
        <p:spPr>
          <a:xfrm xmlns:a="http://schemas.openxmlformats.org/drawingml/2006/main">
            <a:off x="8471425" y="1201314"/>
            <a:ext cx="2621956" cy="1060817"/>
          </a:xfrm>
        </p:spPr>
        <p:txBody>
          <a:bodyPr xmlns:a="http://schemas.openxmlformats.org/drawingml/2006/main" vert="horz" lIns="91440" tIns="45720" rIns="91440" bIns="45720" anchor="b">
            <a:noAutofit/>
          </a:bodyPr>
          <a:lstStyle xmlns:a="http://schemas.openxmlformats.org/drawingml/2006/main"/>
          <a:p xmlns:a="http://schemas.openxmlformats.org/drawingml/2006/main">
            <a:r>
              <a:rPr sz="2000" lang="en-US"/>
              <a:t>Chapter Six: Intersectional Approaches to Safety in Private Spaces</a:t>
            </a:r>
            <a:r>
              <a:rPr sz="2000" b="1" lang="en-US"/>
              <a:t> </a:t>
            </a:r>
            <a:endParaRPr sz="2000" lang="en-US"/>
          </a:p>
        </p:txBody>
      </p:sp>
      <p:sp>
        <p:nvSpPr>
          <p:cNvPr id="3" name="Content Placeholder 2">
            <a:extLst xmlns:a="http://schemas.openxmlformats.org/drawingml/2006/main">
              <a:ext uri="{FF2B5EF4-FFF2-40B4-BE49-F238E27FC236}">
                <a16:creationId xmlns:a16="http://schemas.microsoft.com/office/drawing/2014/main" id="{C36C9D9A-2A2C-1242-99CE-D75468B7BEFD}"/>
              </a:ext>
            </a:extLst>
          </p:cNvPr>
          <p:cNvSpPr>
            <a:spLocks xmlns:a="http://schemas.openxmlformats.org/drawingml/2006/main" noGrp="1"/>
          </p:cNvSpPr>
          <p:nvPr>
            <p:ph idx="1"/>
          </p:nvPr>
        </p:nvSpPr>
        <p:spPr>
          <a:xfrm xmlns:a="http://schemas.openxmlformats.org/drawingml/2006/main">
            <a:off x="8471423" y="2567146"/>
            <a:ext cx="3242482" cy="2028723"/>
          </a:xfrm>
        </p:spPr>
        <p:txBody>
          <a:bodyPr xmlns:a="http://schemas.openxmlformats.org/drawingml/2006/main" vert="horz" lIns="91440" tIns="45720" rIns="91440" bIns="45720">
            <a:noAutofit/>
          </a:bodyPr>
          <a:lstStyle xmlns:a="http://schemas.openxmlformats.org/drawingml/2006/main"/>
          <a:p xmlns:a="http://schemas.openxmlformats.org/drawingml/2006/main">
            <a:pPr>
              <a:buNone/>
            </a:pPr>
            <a:r>
              <a:rPr sz="1800" b="1" lang="en-US"/>
              <a:t>Ryan </a:t>
            </a:r>
            <a:r>
              <a:rPr sz="1800" b="1" lang="en-US"/>
              <a:t>McKelley</a:t>
            </a:r>
            <a:r>
              <a:rPr sz="1800" b="1" lang="en-US"/>
              <a:t>, “Unmasking Masculinity—Helping Boys Become Connected Men,” </a:t>
            </a:r>
            <a:r>
              <a:rPr sz="1800" b="1" lang="en-US"/>
              <a:t>TEDxUWLaCrosse</a:t>
            </a:r>
            <a:r>
              <a:rPr sz="1800" b="1" lang="en-US"/>
              <a:t>, filmed November, 26, 2013 </a:t>
            </a:r>
          </a:p>
        </p:txBody>
      </p:sp>
      <p:sp>
        <p:nvSpPr>
          <p:cNvPr id="58" name="Freeform 6">
            <a:extLst xmlns:a="http://schemas.openxmlformats.org/drawingml/2006/main">
              <a:ext uri="{FF2B5EF4-FFF2-40B4-BE49-F238E27FC236}">
                <a16:creationId xmlns:a16="http://schemas.microsoft.com/office/drawing/2014/main" id="{CC1026F7-DECB-49B4-A565-518BBA445471}"/>
              </a:ext>
            </a:extLst>
          </p:cNvPr>
          <p:cNvSpPr>
            <a:spLocks xmlns:a="http://schemas.openxmlformats.org/drawingml/2006/main" noGrp="1"/>
          </p:cNvSpPr>
          <p:nvPr/>
        </p:nvSpPr>
        <p:spPr>
          <a:xfrm xmlns:a="http://schemas.openxmlformats.org/drawingml/2006/main" flipH="1" flipV="1">
            <a:off x="7983434" y="640080"/>
            <a:ext cx="2296028" cy="3674981"/>
          </a:xfrm>
          <a:custGeom xmlns:a="http://schemas.openxmlformats.org/drawingml/2006/main">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xmlns:a="http://schemas.openxmlformats.org/drawingml/2006/main">
            <a:schemeClr val="tx2"/>
          </a:solidFill>
          <a:ln xmlns:a="http://schemas.openxmlformats.org/drawingml/2006/main" w="0">
            <a:noFill/>
            <a:prstDash val="solid"/>
          </a:ln>
        </p:spPr>
      </p:sp>
      <p:pic>
        <p:nvPicPr>
          <p:cNvPr id="65" name="Video still - slide 33" descr="Video still accompanying slide 33: Ryan McKelley, “Unmasking Masculinity-Helping Boys Become Connected Men,” TEDxUWLaCrosse, filmed November, 26, 2013"/>
          <p:cNvPicPr>
            <a:picLocks xmlns:a="http://schemas.openxmlformats.org/drawingml/2006/main" noChangeAspect="1"/>
          </p:cNvPicPr>
          <p:nvPr/>
        </p:nvPicPr>
        <p:blipFill>
          <a:blip xmlns:r="http://schemas.openxmlformats.org/officeDocument/2006/relationships" xmlns:a="http://schemas.openxmlformats.org/drawingml/2006/main" r:embed="R44ad04c97fae453c"/>
          <a:stretch xmlns:a="http://schemas.openxmlformats.org/drawingml/2006/main">
            <a:fillRect l="0" t="0" r="0" b="0"/>
          </a:stretch>
        </p:blipFill>
        <p:spPr>
          <a:xfrm xmlns:a="http://schemas.openxmlformats.org/drawingml/2006/main" flipH="0" flipV="0">
            <a:off x="335824" y="1201314"/>
            <a:ext cx="7169515" cy="3655790"/>
          </a:xfrm>
          <a:prstGeom xmlns:a="http://schemas.openxmlformats.org/drawingml/2006/main" prst="rect">
            <a:avLst/>
          </a:prstGeom>
        </p:spPr>
      </p:pic>
    </p:spTree>
    <p:extLst>
      <p:ext uri="{BB962C8B-B14F-4D97-AF65-F5344CB8AC3E}">
        <p14:creationId xmlns:p14="http://schemas.microsoft.com/office/powerpoint/2010/main" val="1685339943"/>
      </p:ext>
    </p:extLst>
  </p:cSld>
  <p:clrMapOvr>
    <a:overrideClrMapping xmlns:a="http://schemas.openxmlformats.org/drawingml/2006/main"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34925">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2026-08-26T22:52:58.8390000Z</dcterms:created>
  <dcterms:modified xsi:type="dcterms:W3CDTF">2026-08-26T22:52:58.8390000Z</dcterms:modified>
</coreProperties>
</file>