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0108880f4a4daa" /><Relationship Type="http://schemas.openxmlformats.org/officeDocument/2006/relationships/extended-properties" Target="/docProps/app.xml" Id="R7a8098bd7a2a4362" /><Relationship Type="http://schemas.openxmlformats.org/officeDocument/2006/relationships/officeDocument" Target="/ppt/presentation.xml" Id="R257293ebf73c4f51" /></Relationships>
</file>

<file path=ppt/presentation.xml><?xml version="1.0" encoding="utf-8"?>
<p:presentation xmlns:p="http://schemas.openxmlformats.org/presentationml/2006/main">
  <p:sldMasterIdLst>
    <p:sldMasterId xmlns:r="http://schemas.openxmlformats.org/officeDocument/2006/relationships" id="2147483648" r:id="Rdc0f7eaac4bf4ea3"/>
  </p:sldMasterIdLst>
  <p:notesMasterIdLst>
    <p:notesMasterId xmlns:r="http://schemas.openxmlformats.org/officeDocument/2006/relationships" r:id="Rf1f0c9bc8b324eac"/>
  </p:notesMasterIdLst>
  <p:sldIdLst>
    <p:sldId xmlns:r="http://schemas.openxmlformats.org/officeDocument/2006/relationships" id="256" r:id="R289c55a37cc4468f"/>
    <p:sldId xmlns:r="http://schemas.openxmlformats.org/officeDocument/2006/relationships" id="257" r:id="R0598f9f1b66c4876"/>
    <p:sldId xmlns:r="http://schemas.openxmlformats.org/officeDocument/2006/relationships" id="258" r:id="Rf0db7e74ee4543e6"/>
    <p:sldId xmlns:r="http://schemas.openxmlformats.org/officeDocument/2006/relationships" id="259" r:id="R1d7ef3eea5b94c7c"/>
    <p:sldId xmlns:r="http://schemas.openxmlformats.org/officeDocument/2006/relationships" id="260" r:id="Re299913daa524a79"/>
    <p:sldId xmlns:r="http://schemas.openxmlformats.org/officeDocument/2006/relationships" id="261" r:id="Rcd506e9ffebc433f"/>
    <p:sldId xmlns:r="http://schemas.openxmlformats.org/officeDocument/2006/relationships" id="262" r:id="Rb96bca9fabb54630"/>
    <p:sldId xmlns:r="http://schemas.openxmlformats.org/officeDocument/2006/relationships" id="263" r:id="Rf5196d33f99a4793"/>
    <p:sldId xmlns:r="http://schemas.openxmlformats.org/officeDocument/2006/relationships" id="264" r:id="Ra0aca96776864b5d"/>
    <p:sldId xmlns:r="http://schemas.openxmlformats.org/officeDocument/2006/relationships" id="265" r:id="R6ec6edbf44404418"/>
    <p:sldId xmlns:r="http://schemas.openxmlformats.org/officeDocument/2006/relationships" id="266" r:id="R11c4193987a043df"/>
    <p:sldId xmlns:r="http://schemas.openxmlformats.org/officeDocument/2006/relationships" id="267" r:id="R8284c3d4047c447b"/>
    <p:sldId xmlns:r="http://schemas.openxmlformats.org/officeDocument/2006/relationships" id="268" r:id="R666e4a0297dc428b"/>
    <p:sldId xmlns:r="http://schemas.openxmlformats.org/officeDocument/2006/relationships" id="269" r:id="Redaf9f9fc64b4d70"/>
    <p:sldId xmlns:r="http://schemas.openxmlformats.org/officeDocument/2006/relationships" id="270" r:id="Rfb3cf074966b4d3b"/>
    <p:sldId xmlns:r="http://schemas.openxmlformats.org/officeDocument/2006/relationships" id="271" r:id="R121643218c3f4353"/>
    <p:sldId xmlns:r="http://schemas.openxmlformats.org/officeDocument/2006/relationships" id="272" r:id="R163b53825da44084"/>
    <p:sldId xmlns:r="http://schemas.openxmlformats.org/officeDocument/2006/relationships" id="273" r:id="R7fc68a6430e443fa"/>
    <p:sldId xmlns:r="http://schemas.openxmlformats.org/officeDocument/2006/relationships" id="274" r:id="R1c36a552cb72470b"/>
    <p:sldId xmlns:r="http://schemas.openxmlformats.org/officeDocument/2006/relationships" id="275" r:id="Rebb33faac893464e"/>
    <p:sldId xmlns:r="http://schemas.openxmlformats.org/officeDocument/2006/relationships" id="276" r:id="R22f8a29bc9454efe"/>
    <p:sldId xmlns:r="http://schemas.openxmlformats.org/officeDocument/2006/relationships" id="277" r:id="Rfeda7b5c11d74eb0"/>
    <p:sldId xmlns:r="http://schemas.openxmlformats.org/officeDocument/2006/relationships" id="278" r:id="Rf312a86870644711"/>
    <p:sldId xmlns:r="http://schemas.openxmlformats.org/officeDocument/2006/relationships" id="279" r:id="Rc6196cca6e794bc7"/>
    <p:sldId xmlns:r="http://schemas.openxmlformats.org/officeDocument/2006/relationships" id="280" r:id="Ra935f9a76d964b4d"/>
    <p:sldId xmlns:r="http://schemas.openxmlformats.org/officeDocument/2006/relationships" id="281" r:id="R9d98827354f247da"/>
    <p:sldId xmlns:r="http://schemas.openxmlformats.org/officeDocument/2006/relationships" id="282" r:id="R5aaf61e5750e4201"/>
    <p:sldId xmlns:r="http://schemas.openxmlformats.org/officeDocument/2006/relationships" id="283" r:id="R55494959caa04e5b"/>
    <p:sldId xmlns:r="http://schemas.openxmlformats.org/officeDocument/2006/relationships" id="284" r:id="R5e1ffe9a53c8440c"/>
    <p:sldId xmlns:r="http://schemas.openxmlformats.org/officeDocument/2006/relationships" id="285" r:id="R4626435a82274260"/>
    <p:sldId xmlns:r="http://schemas.openxmlformats.org/officeDocument/2006/relationships" id="286" r:id="R54a469715e5a47d8"/>
    <p:sldId xmlns:r="http://schemas.openxmlformats.org/officeDocument/2006/relationships" id="287" r:id="R2274211bf96a42a4"/>
    <p:sldId xmlns:r="http://schemas.openxmlformats.org/officeDocument/2006/relationships" id="288" r:id="R8f9e411dfc014f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5a59d029f4c840a8" /><Relationship Type="http://schemas.openxmlformats.org/officeDocument/2006/relationships/slideMaster" Target="/ppt/slideMasters/slideMaster1.xml" Id="Rdc0f7eaac4bf4ea3" /><Relationship Type="http://schemas.openxmlformats.org/officeDocument/2006/relationships/notesMaster" Target="/ppt/notesMasters/notesMaster1.xml" Id="Rf1f0c9bc8b324eac" /><Relationship Type="http://schemas.openxmlformats.org/officeDocument/2006/relationships/presProps" Target="/ppt/presProps.xml" Id="Rc9379a1df9d24c48" /><Relationship Type="http://schemas.openxmlformats.org/officeDocument/2006/relationships/viewProps" Target="/ppt/viewProps.xml" Id="Rbc5263546c3b40ee" /><Relationship Type="http://schemas.openxmlformats.org/officeDocument/2006/relationships/tableStyles" Target="/ppt/tableStyles.xml" Id="R6bc20bdcadc34039" /><Relationship Type="http://schemas.openxmlformats.org/officeDocument/2006/relationships/slide" Target="/ppt/slides/slide1.xml" Id="R289c55a37cc4468f" /><Relationship Type="http://schemas.openxmlformats.org/officeDocument/2006/relationships/slide" Target="/ppt/slides/slide2.xml" Id="R0598f9f1b66c4876" /><Relationship Type="http://schemas.openxmlformats.org/officeDocument/2006/relationships/slide" Target="/ppt/slides/slide3.xml" Id="Rf0db7e74ee4543e6" /><Relationship Type="http://schemas.openxmlformats.org/officeDocument/2006/relationships/slide" Target="/ppt/slides/slide4.xml" Id="R1d7ef3eea5b94c7c" /><Relationship Type="http://schemas.openxmlformats.org/officeDocument/2006/relationships/slide" Target="/ppt/slides/slide5.xml" Id="Re299913daa524a79" /><Relationship Type="http://schemas.openxmlformats.org/officeDocument/2006/relationships/slide" Target="/ppt/slides/slide6.xml" Id="Rcd506e9ffebc433f" /><Relationship Type="http://schemas.openxmlformats.org/officeDocument/2006/relationships/slide" Target="/ppt/slides/slide7.xml" Id="Rb96bca9fabb54630" /><Relationship Type="http://schemas.openxmlformats.org/officeDocument/2006/relationships/slide" Target="/ppt/slides/slide8.xml" Id="Rf5196d33f99a4793" /><Relationship Type="http://schemas.openxmlformats.org/officeDocument/2006/relationships/slide" Target="/ppt/slides/slide9.xml" Id="Ra0aca96776864b5d" /><Relationship Type="http://schemas.openxmlformats.org/officeDocument/2006/relationships/slide" Target="/ppt/slides/slide10.xml" Id="R6ec6edbf44404418" /><Relationship Type="http://schemas.openxmlformats.org/officeDocument/2006/relationships/slide" Target="/ppt/slides/slide11.xml" Id="R11c4193987a043df" /><Relationship Type="http://schemas.openxmlformats.org/officeDocument/2006/relationships/slide" Target="/ppt/slides/slide12.xml" Id="R8284c3d4047c447b" /><Relationship Type="http://schemas.openxmlformats.org/officeDocument/2006/relationships/slide" Target="/ppt/slides/slide13.xml" Id="R666e4a0297dc428b" /><Relationship Type="http://schemas.openxmlformats.org/officeDocument/2006/relationships/slide" Target="/ppt/slides/slide14.xml" Id="Redaf9f9fc64b4d70" /><Relationship Type="http://schemas.openxmlformats.org/officeDocument/2006/relationships/slide" Target="/ppt/slides/slide15.xml" Id="Rfb3cf074966b4d3b" /><Relationship Type="http://schemas.openxmlformats.org/officeDocument/2006/relationships/slide" Target="/ppt/slides/slide16.xml" Id="R121643218c3f4353" /><Relationship Type="http://schemas.openxmlformats.org/officeDocument/2006/relationships/slide" Target="/ppt/slides/slide17.xml" Id="R163b53825da44084" /><Relationship Type="http://schemas.openxmlformats.org/officeDocument/2006/relationships/slide" Target="/ppt/slides/slide18.xml" Id="R7fc68a6430e443fa" /><Relationship Type="http://schemas.openxmlformats.org/officeDocument/2006/relationships/slide" Target="/ppt/slides/slide19.xml" Id="R1c36a552cb72470b" /><Relationship Type="http://schemas.openxmlformats.org/officeDocument/2006/relationships/slide" Target="/ppt/slides/slide20.xml" Id="Rebb33faac893464e" /><Relationship Type="http://schemas.openxmlformats.org/officeDocument/2006/relationships/slide" Target="/ppt/slides/slide21.xml" Id="R22f8a29bc9454efe" /><Relationship Type="http://schemas.openxmlformats.org/officeDocument/2006/relationships/slide" Target="/ppt/slides/slide22.xml" Id="Rfeda7b5c11d74eb0" /><Relationship Type="http://schemas.openxmlformats.org/officeDocument/2006/relationships/slide" Target="/ppt/slides/slide23.xml" Id="Rf312a86870644711" /><Relationship Type="http://schemas.openxmlformats.org/officeDocument/2006/relationships/slide" Target="/ppt/slides/slide24.xml" Id="Rc6196cca6e794bc7" /><Relationship Type="http://schemas.openxmlformats.org/officeDocument/2006/relationships/slide" Target="/ppt/slides/slide25.xml" Id="Ra935f9a76d964b4d" /><Relationship Type="http://schemas.openxmlformats.org/officeDocument/2006/relationships/slide" Target="/ppt/slides/slide26.xml" Id="R9d98827354f247da" /><Relationship Type="http://schemas.openxmlformats.org/officeDocument/2006/relationships/slide" Target="/ppt/slides/slide27.xml" Id="R5aaf61e5750e4201" /><Relationship Type="http://schemas.openxmlformats.org/officeDocument/2006/relationships/slide" Target="/ppt/slides/slide28.xml" Id="R55494959caa04e5b" /><Relationship Type="http://schemas.openxmlformats.org/officeDocument/2006/relationships/slide" Target="/ppt/slides/slide29.xml" Id="R5e1ffe9a53c8440c" /><Relationship Type="http://schemas.openxmlformats.org/officeDocument/2006/relationships/slide" Target="/ppt/slides/slide30.xml" Id="R4626435a82274260" /><Relationship Type="http://schemas.openxmlformats.org/officeDocument/2006/relationships/slide" Target="/ppt/slides/slide31.xml" Id="R54a469715e5a47d8" /><Relationship Type="http://schemas.openxmlformats.org/officeDocument/2006/relationships/slide" Target="/ppt/slides/slide32.xml" Id="R2274211bf96a42a4" /><Relationship Type="http://schemas.openxmlformats.org/officeDocument/2006/relationships/slide" Target="/ppt/slides/slide33.xml" Id="R8f9e411dfc014f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a78ae8ebe2749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016b588c2cf4365" /><Relationship Type="http://schemas.openxmlformats.org/officeDocument/2006/relationships/notesMaster" Target="/ppt/notesMasters/notesMaster1.xml" Id="R580c7e32a1c74f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16b6a2eeb94d06" /><Relationship Type="http://schemas.openxmlformats.org/officeDocument/2006/relationships/notesMaster" Target="/ppt/notesMasters/notesMaster1.xml" Id="Rd3a4f3edffc944bf"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5a60828df04849" /><Relationship Type="http://schemas.openxmlformats.org/officeDocument/2006/relationships/notesMaster" Target="/ppt/notesMasters/notesMaster1.xml" Id="Rf8c83456262f4a21"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a18f726f5b4dd6" /><Relationship Type="http://schemas.openxmlformats.org/officeDocument/2006/relationships/notesMaster" Target="/ppt/notesMasters/notesMaster1.xml" Id="Rbe06c21a949c40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b6f0947b0954ea0" /><Relationship Type="http://schemas.openxmlformats.org/officeDocument/2006/relationships/notesMaster" Target="/ppt/notesMasters/notesMaster1.xml" Id="R68fd179b229243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efd3fd91f54ff6" /><Relationship Type="http://schemas.openxmlformats.org/officeDocument/2006/relationships/notesMaster" Target="/ppt/notesMasters/notesMaster1.xml" Id="R1258ae9c18ad4d6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bd561ef7914dce" /><Relationship Type="http://schemas.openxmlformats.org/officeDocument/2006/relationships/notesMaster" Target="/ppt/notesMasters/notesMaster1.xml" Id="R90d201ee245d4df1"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29f67990e848e6" /><Relationship Type="http://schemas.openxmlformats.org/officeDocument/2006/relationships/notesMaster" Target="/ppt/notesMasters/notesMaster1.xml" Id="R9e3c5dcf0bee46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590789ef7648b2" /><Relationship Type="http://schemas.openxmlformats.org/officeDocument/2006/relationships/notesMaster" Target="/ppt/notesMasters/notesMaster1.xml" Id="R9f8cdbdd343b41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b6156e1b894677" /><Relationship Type="http://schemas.openxmlformats.org/officeDocument/2006/relationships/notesMaster" Target="/ppt/notesMasters/notesMaster1.xml" Id="Ra836cdb4be0d4eb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3ef73f11964ab3" /><Relationship Type="http://schemas.openxmlformats.org/officeDocument/2006/relationships/notesMaster" Target="/ppt/notesMasters/notesMaster1.xml" Id="R2353bd50bc9e4cf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a708dfa06240ee" /><Relationship Type="http://schemas.openxmlformats.org/officeDocument/2006/relationships/notesMaster" Target="/ppt/notesMasters/notesMaster1.xml" Id="R30dc4295ded64a8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f2ecec96d3a4333" /><Relationship Type="http://schemas.openxmlformats.org/officeDocument/2006/relationships/notesMaster" Target="/ppt/notesMasters/notesMaster1.xml" Id="Rc1aa5bc448d5455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13f3a4bef5d4d71" /><Relationship Type="http://schemas.openxmlformats.org/officeDocument/2006/relationships/notesMaster" Target="/ppt/notesMasters/notesMaster1.xml" Id="Rf01bc21314144ef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eb9a534322e40bc" /><Relationship Type="http://schemas.openxmlformats.org/officeDocument/2006/relationships/notesMaster" Target="/ppt/notesMasters/notesMaster1.xml" Id="R8d02a56fce1a433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07593b619b4a52" /><Relationship Type="http://schemas.openxmlformats.org/officeDocument/2006/relationships/notesMaster" Target="/ppt/notesMasters/notesMaster1.xml" Id="R413ad7e3237b47a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7907284fd44646" /><Relationship Type="http://schemas.openxmlformats.org/officeDocument/2006/relationships/notesMaster" Target="/ppt/notesMasters/notesMaster1.xml" Id="R8bc3833e7f824d3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fbcff1319f84a1e" /><Relationship Type="http://schemas.openxmlformats.org/officeDocument/2006/relationships/notesMaster" Target="/ppt/notesMasters/notesMaster1.xml" Id="R0f186df8b32f470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99c904ba4e47a7" /><Relationship Type="http://schemas.openxmlformats.org/officeDocument/2006/relationships/notesMaster" Target="/ppt/notesMasters/notesMaster1.xml" Id="R5c80896b9f7841b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4ba1be9fa094c5a" /><Relationship Type="http://schemas.openxmlformats.org/officeDocument/2006/relationships/notesMaster" Target="/ppt/notesMasters/notesMaster1.xml" Id="R332b656cdb754a2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845446ed1cd42a9" /><Relationship Type="http://schemas.openxmlformats.org/officeDocument/2006/relationships/notesMaster" Target="/ppt/notesMasters/notesMaster1.xml" Id="R37abd7717efe407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223217ef12a4a9e" /><Relationship Type="http://schemas.openxmlformats.org/officeDocument/2006/relationships/notesMaster" Target="/ppt/notesMasters/notesMaster1.xml" Id="R883fcc63fe8c494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991bf1d85d045a5" /><Relationship Type="http://schemas.openxmlformats.org/officeDocument/2006/relationships/notesMaster" Target="/ppt/notesMasters/notesMaster1.xml" Id="Rae635c7f9e6142c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9e352072a64ff3" /><Relationship Type="http://schemas.openxmlformats.org/officeDocument/2006/relationships/notesMaster" Target="/ppt/notesMasters/notesMaster1.xml" Id="R7eecde0f9f2b40f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f9257ca20a94292" /><Relationship Type="http://schemas.openxmlformats.org/officeDocument/2006/relationships/notesMaster" Target="/ppt/notesMasters/notesMaster1.xml" Id="R40cf834996f54e4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c1c8c8fbac94791" /><Relationship Type="http://schemas.openxmlformats.org/officeDocument/2006/relationships/notesMaster" Target="/ppt/notesMasters/notesMaster1.xml" Id="R5488bc35a7324f9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336d9f02f4849f8" /><Relationship Type="http://schemas.openxmlformats.org/officeDocument/2006/relationships/notesMaster" Target="/ppt/notesMasters/notesMaster1.xml" Id="R889e7c325684480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06ce74d18a483b" /><Relationship Type="http://schemas.openxmlformats.org/officeDocument/2006/relationships/notesMaster" Target="/ppt/notesMasters/notesMaster1.xml" Id="R23a6a61e54aa4c8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22cf05e42924a1d" /><Relationship Type="http://schemas.openxmlformats.org/officeDocument/2006/relationships/notesMaster" Target="/ppt/notesMasters/notesMaster1.xml" Id="R2237a025396947a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3acb73104494ce8" /><Relationship Type="http://schemas.openxmlformats.org/officeDocument/2006/relationships/notesMaster" Target="/ppt/notesMasters/notesMaster1.xml" Id="Rd9dbea49531a45b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5d008d1e7194baf" /><Relationship Type="http://schemas.openxmlformats.org/officeDocument/2006/relationships/notesMaster" Target="/ppt/notesMasters/notesMaster1.xml" Id="R5fab8145a079413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171fac31a7c4fe6" /><Relationship Type="http://schemas.openxmlformats.org/officeDocument/2006/relationships/notesMaster" Target="/ppt/notesMasters/notesMaster1.xml" Id="R603b78479bef4a9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3c3ffa931f949ec" /><Relationship Type="http://schemas.openxmlformats.org/officeDocument/2006/relationships/notesMaster" Target="/ppt/notesMasters/notesMaster1.xml" Id="Ra2a3d8d5012640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0a9cb6c86c642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e7cf96c8ea54f0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300833955304be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359035e9b8b472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08c506348374fc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428b83311fb437d"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eaf7917759a04789"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833981b7e5554e59"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15dbdbc5d4a44eb8"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2712ee787fdb42c6"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d5860c9d145743c7" /></Relationships>
</file>

<file path=ppt/slideLayouts/slideLayout1.xml><?xml version="1.0" encoding="utf-8"?>
<p:sldLayout xmlns:p="http://schemas.openxmlformats.org/presentationml/2006/main" showMasterSp="0" type="title" preserve="1">
  <p:cSld name="Title Slide">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490E7AE-9F1B-4DAF-9047-6BFC27ED8A03}"/>
              </a:ext>
            </a:extLst>
          </p:cNvPr>
          <p:cNvSpPr>
            <a:spLocks xmlns:a="http://schemas.openxmlformats.org/drawingml/2006/main" noGrp="1"/>
          </p:cNvSpPr>
          <p:nvPr>
            <p:ph type="ctrTitle" idx="0"/>
          </p:nvPr>
        </p:nvSpPr>
        <p:spPr>
          <a:xfrm xmlns:a="http://schemas.openxmlformats.org/drawingml/2006/main">
            <a:off x="1915128" y="1788454"/>
            <a:ext cx="8361229" cy="2098226"/>
          </a:xfrm>
        </p:spPr>
        <p:txBody>
          <a:bodyPr xmlns:a="http://schemas.openxmlformats.org/drawingml/2006/main" anchor="b">
            <a:noAutofit/>
          </a:bodyPr>
          <a:lstStyle xmlns:a="http://schemas.openxmlformats.org/drawingml/2006/main">
            <a:lvl1pPr algn="ctr">
              <a:buNone/>
              <a:defRPr sz="7200" cap="all" baseline="0">
                <a:solidFill>
                  <a:schemeClr val="tx2"/>
                </a:solidFill>
              </a:defRPr>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C946B4FA-5796-4892-9A70-551D96F91C13}"/>
              </a:ext>
            </a:extLst>
          </p:cNvPr>
          <p:cNvSpPr>
            <a:spLocks xmlns:a="http://schemas.openxmlformats.org/drawingml/2006/main" noGrp="1"/>
          </p:cNvSpPr>
          <p:nvPr>
            <p:ph type="subTitle" idx="1"/>
          </p:nvPr>
        </p:nvSpPr>
        <p:spPr>
          <a:xfrm xmlns:a="http://schemas.openxmlformats.org/drawingml/2006/main">
            <a:off x="2679906" y="3956279"/>
            <a:ext cx="6831673" cy="1086237"/>
          </a:xfrm>
        </p:spPr>
        <p:txBody>
          <a:bodyPr xmlns:a="http://schemas.openxmlformats.org/drawingml/2006/main">
            <a:normAutofit/>
          </a:bodyPr>
          <a:lstStyle xmlns:a="http://schemas.openxmlformats.org/drawingml/2006/main">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89D76571-D55F-4BED-856B-587CAC0FE8AD}"/>
              </a:ext>
            </a:extLst>
          </p:cNvPr>
          <p:cNvSpPr>
            <a:spLocks xmlns:a="http://schemas.openxmlformats.org/drawingml/2006/main" noGrp="1"/>
          </p:cNvSpPr>
          <p:nvPr>
            <p:ph type="dt" idx="10"/>
          </p:nvPr>
        </p:nvSpPr>
        <p:spPr>
          <a:xfrm xmlns:a="http://schemas.openxmlformats.org/drawingml/2006/main">
            <a:off x="752858" y="6453386"/>
            <a:ext cx="1607944" cy="404614"/>
          </a:xfrm>
        </p:spPr>
        <p:txBody>
          <a:bodyPr xmlns:a="http://schemas.openxmlformats.org/drawingml/2006/main"/>
          <a:lstStyle xmlns:a="http://schemas.openxmlformats.org/drawingml/2006/main">
            <a:lvl1pPr>
              <a:buNone/>
              <a:defRPr baseline="0">
                <a:solidFill>
                  <a:schemeClr val="tx2"/>
                </a:solidFill>
              </a:defRPr>
            </a:lvl1pPr>
          </a:lstStyle>
          <a:p xmlns:a="http://schemas.openxmlformats.org/drawingml/2006/main">
            <a:fld id="{87DE6118-2437-4B30-8E3C-4D2BE6020583}" type="datetimeFigureOut">
              <a:t>3/12/20</a:t>
            </a:fld>
            <a:endParaRPr/>
          </a:p>
        </p:txBody>
      </p:sp>
      <p:sp>
        <p:nvSpPr>
          <p:cNvPr id="5" name="Footer Placeholder 4">
            <a:extLst xmlns:a="http://schemas.openxmlformats.org/drawingml/2006/main">
              <a:ext uri="{FF2B5EF4-FFF2-40B4-BE49-F238E27FC236}">
                <a16:creationId xmlns:a16="http://schemas.microsoft.com/office/drawing/2014/main" id="{D8433583-2B00-4061-8DA9-62655F6A9423}"/>
              </a:ext>
            </a:extLst>
          </p:cNvPr>
          <p:cNvSpPr>
            <a:spLocks xmlns:a="http://schemas.openxmlformats.org/drawingml/2006/main" noGrp="1"/>
          </p:cNvSpPr>
          <p:nvPr>
            <p:ph type="ftr" idx="11"/>
          </p:nvPr>
        </p:nvSpPr>
        <p:spPr>
          <a:xfrm xmlns:a="http://schemas.openxmlformats.org/drawingml/2006/main">
            <a:off x="2584054" y="6453386"/>
            <a:ext cx="7023377" cy="404614"/>
          </a:xfrm>
        </p:spPr>
        <p:txBody>
          <a:bodyPr xmlns:a="http://schemas.openxmlformats.org/drawingml/2006/main"/>
          <a:lstStyle xmlns:a="http://schemas.openxmlformats.org/drawingml/2006/main">
            <a:lvl1pPr algn="ctr">
              <a:buNone/>
              <a:defRPr baseline="0">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EC8C8A6E-501D-4AB2-BE68-66B729C525C6}"/>
              </a:ext>
            </a:extLst>
          </p:cNvPr>
          <p:cNvSpPr>
            <a:spLocks xmlns:a="http://schemas.openxmlformats.org/drawingml/2006/main" noGrp="1"/>
          </p:cNvSpPr>
          <p:nvPr>
            <p:ph type="sldNum" idx="12"/>
          </p:nvPr>
        </p:nvSpPr>
        <p:spPr>
          <a:xfrm xmlns:a="http://schemas.openxmlformats.org/drawingml/2006/main">
            <a:off x="9830683" y="6453386"/>
            <a:ext cx="1596292" cy="404614"/>
          </a:xfrm>
        </p:spPr>
        <p:txBody>
          <a:bodyPr xmlns:a="http://schemas.openxmlformats.org/drawingml/2006/main"/>
          <a:lstStyle xmlns:a="http://schemas.openxmlformats.org/drawingml/2006/main">
            <a:lvl1pPr>
              <a:buNone/>
              <a:defRPr baseline="0">
                <a:solidFill>
                  <a:schemeClr val="tx2"/>
                </a:solidFill>
              </a:defRPr>
            </a:lvl1pPr>
          </a:lstStyle>
          <a:p xmlns:a="http://schemas.openxmlformats.org/drawingml/2006/main">
            <a:fld id="{69E57DC2-970A-4B3E-BB1C-7A09969E49DF}" type="slidenum">
              <a:t>‹#›</a:t>
            </a:fld>
            <a:endParaRPr/>
          </a:p>
        </p:txBody>
      </p:sp>
      <p:sp>
        <p:nvSpPr>
          <p:cNvPr id="11" name="Freeform 6">
            <a:extLst xmlns:a="http://schemas.openxmlformats.org/drawingml/2006/main">
              <a:ext uri="{FF2B5EF4-FFF2-40B4-BE49-F238E27FC236}">
                <a16:creationId xmlns:a16="http://schemas.microsoft.com/office/drawing/2014/main" id="{CA666ED7-0620-447E-A23E-5407CFBD8906}"/>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tx2"/>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5B637009-44D9-4579-9FCE-40B082D2127E}"/>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89661B1-A45B-4010-AD93-F47B74EFAEA6}"/>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D75DB483-F8B7-482B-8A00-307BE5DC13D1}"/>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1601E8F3-BAB6-4F07-A9F3-22158DE13E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5" name="Footer Placeholder 4">
            <a:extLst xmlns:a="http://schemas.openxmlformats.org/drawingml/2006/main">
              <a:ext uri="{FF2B5EF4-FFF2-40B4-BE49-F238E27FC236}">
                <a16:creationId xmlns:a16="http://schemas.microsoft.com/office/drawing/2014/main" id="{45FE759D-41AF-4604-81FF-D10AD5CB83E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5987D949-B124-47F1-BF27-55EDC85070C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3.xml><?xml version="1.0" encoding="utf-8"?>
<p:sldLayout xmlns:p="http://schemas.openxmlformats.org/presentationml/2006/main" showMasterSp="0" type="secHead" preserve="1">
  <p:cSld name="Section Header">
    <p:bg>
      <p:bgRef idx="1001">
        <a:schemeClr xmlns:a="http://schemas.openxmlformats.org/drawingml/2006/main" val="bg2"/>
      </p:bgRef>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9C2E9C4-5855-4353-8E84-DA6278F5DE9F}"/>
              </a:ext>
            </a:extLst>
          </p:cNvPr>
          <p:cNvSpPr>
            <a:spLocks xmlns:a="http://schemas.openxmlformats.org/drawingml/2006/main" noGrp="1"/>
          </p:cNvSpPr>
          <p:nvPr>
            <p:ph type="title" idx="0"/>
          </p:nvPr>
        </p:nvSpPr>
        <p:spPr>
          <a:xfrm xmlns:a="http://schemas.openxmlformats.org/drawingml/2006/main">
            <a:off x="765025" y="1301360"/>
            <a:ext cx="9612971" cy="2852737"/>
          </a:xfrm>
        </p:spPr>
        <p:txBody>
          <a:bodyPr xmlns:a="http://schemas.openxmlformats.org/drawingml/2006/main" anchor="b">
            <a:normAutofit/>
          </a:bodyPr>
          <a:lstStyle xmlns:a="http://schemas.openxmlformats.org/drawingml/2006/main">
            <a:lvl1pPr algn="r">
              <a:buNone/>
              <a:defRPr sz="7200" cap="all" baseline="0">
                <a:solidFill>
                  <a:schemeClr val="tx2"/>
                </a:solidFill>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8C8D86FF-28C0-4ABB-971F-64E491BF6B79}"/>
              </a:ext>
            </a:extLst>
          </p:cNvPr>
          <p:cNvSpPr>
            <a:spLocks xmlns:a="http://schemas.openxmlformats.org/drawingml/2006/main" noGrp="1"/>
          </p:cNvSpPr>
          <p:nvPr>
            <p:ph type="body" idx="1"/>
          </p:nvPr>
        </p:nvSpPr>
        <p:spPr>
          <a:xfrm xmlns:a="http://schemas.openxmlformats.org/drawingml/2006/main">
            <a:off x="765025" y="4216328"/>
            <a:ext cx="9612971" cy="1143324"/>
          </a:xfrm>
        </p:spPr>
        <p:txBody>
          <a:bodyPr xmlns:a="http://schemas.openxmlformats.org/drawingml/2006/main"/>
          <a:lstStyle xmlns:a="http://schemas.openxmlformats.org/drawingml/2006/main">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CD9CF7CF-D65C-4E32-8311-3C23D930D0C9}"/>
              </a:ext>
            </a:extLst>
          </p:cNvPr>
          <p:cNvSpPr>
            <a:spLocks xmlns:a="http://schemas.openxmlformats.org/drawingml/2006/main" noGrp="1"/>
          </p:cNvSpPr>
          <p:nvPr>
            <p:ph type="dt" idx="10"/>
          </p:nvPr>
        </p:nvSpPr>
        <p:spPr>
          <a:xfrm xmlns:a="http://schemas.openxmlformats.org/drawingml/2006/main">
            <a:off x="738908" y="6453386"/>
            <a:ext cx="1622409"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3/12/20</a:t>
            </a:fld>
            <a:endParaRPr/>
          </a:p>
        </p:txBody>
      </p:sp>
      <p:sp>
        <p:nvSpPr>
          <p:cNvPr id="5" name="Footer Placeholder 4">
            <a:extLst xmlns:a="http://schemas.openxmlformats.org/drawingml/2006/main">
              <a:ext uri="{FF2B5EF4-FFF2-40B4-BE49-F238E27FC236}">
                <a16:creationId xmlns:a16="http://schemas.microsoft.com/office/drawing/2014/main" id="{91BA5A07-90D4-4AD0-B4A0-719FFD98F807}"/>
              </a:ext>
            </a:extLst>
          </p:cNvPr>
          <p:cNvSpPr>
            <a:spLocks xmlns:a="http://schemas.openxmlformats.org/drawingml/2006/main" noGrp="1"/>
          </p:cNvSpPr>
          <p:nvPr>
            <p:ph type="ftr" idx="11"/>
          </p:nvPr>
        </p:nvSpPr>
        <p:spPr>
          <a:xfrm xmlns:a="http://schemas.openxmlformats.org/drawingml/2006/main">
            <a:off x="2584312" y="6453386"/>
            <a:ext cx="7023377" cy="404614"/>
          </a:xfrm>
        </p:spPr>
        <p:txBody>
          <a:bodyPr xmlns:a="http://schemas.openxmlformats.org/drawingml/2006/main"/>
          <a:lstStyle xmlns:a="http://schemas.openxmlformats.org/drawingml/2006/main">
            <a:lvl1pPr algn="ctr">
              <a:buNone/>
              <a:defRPr>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913D1F8-AA2F-461F-8157-0586288162B6}"/>
              </a:ext>
            </a:extLst>
          </p:cNvPr>
          <p:cNvSpPr>
            <a:spLocks xmlns:a="http://schemas.openxmlformats.org/drawingml/2006/main" noGrp="1"/>
          </p:cNvSpPr>
          <p:nvPr>
            <p:ph type="sldNum" idx="12"/>
          </p:nvPr>
        </p:nvSpPr>
        <p:spPr>
          <a:xfrm xmlns:a="http://schemas.openxmlformats.org/drawingml/2006/main">
            <a:off x="9830683"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7" name="Freeform 6">
            <a:extLst xmlns:a="http://schemas.openxmlformats.org/drawingml/2006/main">
              <a:ext uri="{FF2B5EF4-FFF2-40B4-BE49-F238E27FC236}">
                <a16:creationId xmlns:a16="http://schemas.microsoft.com/office/drawing/2014/main" id="{21F1F49B-126C-4128-88C2-F36B5E03D49A}"/>
              </a:ext>
            </a:extLst>
          </p:cNvPr>
          <p:cNvSpPr>
            <a:spLocks xmlns:a="http://schemas.openxmlformats.org/drawingml/2006/main" noGrp="1"/>
          </p:cNvSpPr>
          <p:nvPr/>
        </p:nvSpPr>
        <p:spPr>
          <a:xfrm xmlns:a="http://schemas.openxmlformats.org/drawingml/2006/main">
            <a:off x="8151962" y="1685652"/>
            <a:ext cx="3275013" cy="4408488"/>
          </a:xfrm>
          <a:custGeom xmlns:a="http://schemas.openxmlformats.org/drawingml/2006/main">
            <a:rect l="0" t="0" r="r" b="b"/>
            <a:pathLst>
              <a:path w="4125" h="5554">
                <a:moveTo>
                  <a:pt x="3614" y="0"/>
                </a:moveTo>
                <a:lnTo>
                  <a:pt x="4125" y="0"/>
                </a:lnTo>
                <a:lnTo>
                  <a:pt x="4125" y="5554"/>
                </a:lnTo>
                <a:lnTo>
                  <a:pt x="0" y="5554"/>
                </a:lnTo>
                <a:lnTo>
                  <a:pt x="0" y="5074"/>
                </a:lnTo>
                <a:lnTo>
                  <a:pt x="3614" y="5074"/>
                </a:lnTo>
                <a:lnTo>
                  <a:pt x="3614" y="0"/>
                </a:lnTo>
                <a:close/>
              </a:path>
            </a:pathLst>
          </a:custGeom>
          <a:solidFill xmlns:a="http://schemas.openxmlformats.org/drawingml/2006/main">
            <a:schemeClr val="tx2"/>
          </a:solidFill>
          <a:ln xmlns:a="http://schemas.openxmlformats.org/drawingml/2006/main" w="0">
            <a:noFill/>
            <a:prstDash val="solid"/>
          </a:ln>
        </p:spPr>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0655F26-F741-4D51-BDB6-EC92919676E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9F341BC5-CC8E-40E1-8F9C-B5D34CE7127E}"/>
              </a:ext>
            </a:extLst>
          </p:cNvPr>
          <p:cNvSpPr>
            <a:spLocks xmlns:a="http://schemas.openxmlformats.org/drawingml/2006/main" noGrp="1"/>
          </p:cNvSpPr>
          <p:nvPr>
            <p:ph idx="1"/>
          </p:nvPr>
        </p:nvSpPr>
        <p:spPr>
          <a:xfrm xmlns:a="http://schemas.openxmlformats.org/drawingml/2006/main">
            <a:off x="1371600" y="2285999"/>
            <a:ext cx="4447786" cy="3581401"/>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FFF7C716-F26C-443E-914D-BA5F788DB358}"/>
              </a:ext>
            </a:extLst>
          </p:cNvPr>
          <p:cNvSpPr>
            <a:spLocks xmlns:a="http://schemas.openxmlformats.org/drawingml/2006/main" noGrp="1"/>
          </p:cNvSpPr>
          <p:nvPr>
            <p:ph idx="2"/>
          </p:nvPr>
        </p:nvSpPr>
        <p:spPr>
          <a:xfrm xmlns:a="http://schemas.openxmlformats.org/drawingml/2006/main">
            <a:off x="6525403" y="2285999"/>
            <a:ext cx="4447786" cy="3581401"/>
          </a:xfrm>
        </p:spPr>
        <p:txBody>
          <a:bodyPr xmlns:a="http://schemas.openxmlformats.org/drawingml/2006/main"/>
          <a:lstStyle xmlns:a="http://schemas.openxmlformats.org/drawingml/2006/main">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B8EB3D77-399A-4EC5-B37D-ED40B8F4949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6" name="Footer Placeholder 5">
            <a:extLst xmlns:a="http://schemas.openxmlformats.org/drawingml/2006/main">
              <a:ext uri="{FF2B5EF4-FFF2-40B4-BE49-F238E27FC236}">
                <a16:creationId xmlns:a16="http://schemas.microsoft.com/office/drawing/2014/main" id="{A03F01DB-92F6-45AC-BC6C-0713C0DF89D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55071642-C8DC-45E7-A0E2-CB77A12176F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A35D4D5-88E1-4668-B358-213733D6362B}"/>
              </a:ext>
            </a:extLst>
          </p:cNvPr>
          <p:cNvSpPr>
            <a:spLocks xmlns:a="http://schemas.openxmlformats.org/drawingml/2006/main" noGrp="1"/>
          </p:cNvSpPr>
          <p:nvPr>
            <p:ph type="title" idx="0"/>
          </p:nvPr>
        </p:nvSpPr>
        <p:spPr>
          <a:xfrm xmlns:a="http://schemas.openxmlformats.org/drawingml/2006/main">
            <a:off x="1371600" y="685800"/>
            <a:ext cx="9601200" cy="1485900"/>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74D870D9-60AD-465C-AF9F-9A0EE771EFA2}"/>
              </a:ext>
            </a:extLst>
          </p:cNvPr>
          <p:cNvSpPr>
            <a:spLocks xmlns:a="http://schemas.openxmlformats.org/drawingml/2006/main" noGrp="1"/>
          </p:cNvSpPr>
          <p:nvPr>
            <p:ph type="body" idx="1"/>
          </p:nvPr>
        </p:nvSpPr>
        <p:spPr>
          <a:xfrm xmlns:a="http://schemas.openxmlformats.org/drawingml/2006/main">
            <a:off x="1371600" y="2340864"/>
            <a:ext cx="4443984" cy="823912"/>
          </a:xfrm>
        </p:spPr>
        <p:txBody>
          <a:bodyPr xmlns:a="http://schemas.openxmlformats.org/drawingml/2006/main" anchor="b">
            <a:noAutofit/>
          </a:bodyPr>
          <a:lstStyle xmlns:a="http://schemas.openxmlformats.org/drawingml/2006/main">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2EBEEF69-511F-453B-8FCE-E05C9C2FBD73}"/>
              </a:ext>
            </a:extLst>
          </p:cNvPr>
          <p:cNvSpPr>
            <a:spLocks xmlns:a="http://schemas.openxmlformats.org/drawingml/2006/main" noGrp="1"/>
          </p:cNvSpPr>
          <p:nvPr>
            <p:ph idx="2"/>
          </p:nvPr>
        </p:nvSpPr>
        <p:spPr>
          <a:xfrm xmlns:a="http://schemas.openxmlformats.org/drawingml/2006/main">
            <a:off x="1371600" y="3305207"/>
            <a:ext cx="4443984" cy="2562193"/>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60C061EA-6BE6-488A-9B49-33E492AB145C}"/>
              </a:ext>
            </a:extLst>
          </p:cNvPr>
          <p:cNvSpPr>
            <a:spLocks xmlns:a="http://schemas.openxmlformats.org/drawingml/2006/main" noGrp="1"/>
          </p:cNvSpPr>
          <p:nvPr>
            <p:ph type="body" idx="3"/>
          </p:nvPr>
        </p:nvSpPr>
        <p:spPr>
          <a:xfrm xmlns:a="http://schemas.openxmlformats.org/drawingml/2006/main">
            <a:off x="6525014" y="2340864"/>
            <a:ext cx="4443984" cy="823912"/>
          </a:xfrm>
        </p:spPr>
        <p:txBody>
          <a:bodyPr xmlns:a="http://schemas.openxmlformats.org/drawingml/2006/main" anchor="b">
            <a:noAutofit/>
          </a:bodyPr>
          <a:lstStyle xmlns:a="http://schemas.openxmlformats.org/drawingml/2006/main">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B1FCBA73-7687-4F8E-A49A-9A55EFF5EFFD}"/>
              </a:ext>
            </a:extLst>
          </p:cNvPr>
          <p:cNvSpPr>
            <a:spLocks xmlns:a="http://schemas.openxmlformats.org/drawingml/2006/main" noGrp="1"/>
          </p:cNvSpPr>
          <p:nvPr>
            <p:ph idx="4"/>
          </p:nvPr>
        </p:nvSpPr>
        <p:spPr>
          <a:xfrm xmlns:a="http://schemas.openxmlformats.org/drawingml/2006/main">
            <a:off x="6525014" y="3305207"/>
            <a:ext cx="4443984" cy="2562193"/>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C56770CC-9CC1-4BCA-8630-2AE8F6631B7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8" name="Footer Placeholder 7">
            <a:extLst xmlns:a="http://schemas.openxmlformats.org/drawingml/2006/main">
              <a:ext uri="{FF2B5EF4-FFF2-40B4-BE49-F238E27FC236}">
                <a16:creationId xmlns:a16="http://schemas.microsoft.com/office/drawing/2014/main" id="{4C69DDA3-F48A-49A0-AAE3-06E3C6CB811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63835307-1CF1-4DB4-AB3F-5B3EBF7A572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2C6D596-FD96-47ED-8D38-7FAA6B24462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AE0C3341-0E20-43A1-8A18-203D6B2BE01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4" name="Footer Placeholder 3">
            <a:extLst xmlns:a="http://schemas.openxmlformats.org/drawingml/2006/main">
              <a:ext uri="{FF2B5EF4-FFF2-40B4-BE49-F238E27FC236}">
                <a16:creationId xmlns:a16="http://schemas.microsoft.com/office/drawing/2014/main" id="{6E026B2B-A23A-4A53-B19C-9411804B170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800FA1C0-9D63-434C-90B0-5BD8FA82ADC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DF72CA09-1AF6-445B-948E-74E7E45B16B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3" name="Footer Placeholder 2">
            <a:extLst xmlns:a="http://schemas.openxmlformats.org/drawingml/2006/main">
              <a:ext uri="{FF2B5EF4-FFF2-40B4-BE49-F238E27FC236}">
                <a16:creationId xmlns:a16="http://schemas.microsoft.com/office/drawing/2014/main" id="{CC1AC2C5-3F8B-49E2-87D6-6AA390351E6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01CF04B6-F2FB-4B32-8A88-2680AE0B8AF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8.xml><?xml version="1.0" encoding="utf-8"?>
<p:sldLayout xmlns:p="http://schemas.openxmlformats.org/presentationml/2006/main" showMasterSp="0" type="objTx" preserve="1">
  <p:cSld name="Content with Cap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F1949952-C33B-470C-9801-7E3AD2C339E1}"/>
              </a:ext>
            </a:extLst>
          </p:cNvPr>
          <p:cNvSpPr>
            <a:spLocks xmlns:a="http://schemas.openxmlformats.org/drawingml/2006/main" noGrp="1"/>
          </p:cNvSpPr>
          <p:nvPr/>
        </p:nvSpPr>
        <p:spPr>
          <a:xfrm xmlns:a="http://schemas.openxmlformats.org/drawingml/2006/main">
            <a:off x="0" y="376"/>
            <a:ext cx="5303520" cy="6857624"/>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2" name="Title 1">
            <a:extLst xmlns:a="http://schemas.openxmlformats.org/drawingml/2006/main">
              <a:ext uri="{FF2B5EF4-FFF2-40B4-BE49-F238E27FC236}">
                <a16:creationId xmlns:a16="http://schemas.microsoft.com/office/drawing/2014/main" id="{2B428CCE-3270-49E3-9E11-61A415B0AF08}"/>
              </a:ext>
            </a:extLst>
          </p:cNvPr>
          <p:cNvSpPr>
            <a:spLocks xmlns:a="http://schemas.openxmlformats.org/drawingml/2006/main" noGrp="1"/>
          </p:cNvSpPr>
          <p:nvPr>
            <p:ph type="title" idx="0"/>
          </p:nvPr>
        </p:nvSpPr>
        <p:spPr>
          <a:xfrm xmlns:a="http://schemas.openxmlformats.org/drawingml/2006/main">
            <a:off x="723900" y="685800"/>
            <a:ext cx="3855720" cy="2157884"/>
          </a:xfrm>
        </p:spPr>
        <p:txBody>
          <a:bodyPr xmlns:a="http://schemas.openxmlformats.org/drawingml/2006/main" anchor="t">
            <a:noAutofit/>
          </a:bodyPr>
          <a:lstStyle xmlns:a="http://schemas.openxmlformats.org/drawingml/2006/main">
            <a:lvl1pPr>
              <a:lnSpc>
                <a:spcPct val="84000"/>
              </a:lnSpc>
              <a:buNone/>
              <a:defRPr sz="4800" baseline="0">
                <a:solidFill>
                  <a:schemeClr val="tx2"/>
                </a:solidFill>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CA371BDA-CAD1-4641-8314-4094C85A0A14}"/>
              </a:ext>
            </a:extLst>
          </p:cNvPr>
          <p:cNvSpPr>
            <a:spLocks xmlns:a="http://schemas.openxmlformats.org/drawingml/2006/main" noGrp="1"/>
          </p:cNvSpPr>
          <p:nvPr>
            <p:ph idx="1"/>
          </p:nvPr>
        </p:nvSpPr>
        <p:spPr>
          <a:xfrm xmlns:a="http://schemas.openxmlformats.org/drawingml/2006/main">
            <a:off x="6256020" y="685801"/>
            <a:ext cx="5212080" cy="5175250"/>
          </a:xfrm>
        </p:spPr>
        <p:txBody>
          <a:bodyPr xmlns:a="http://schemas.openxmlformats.org/drawingml/2006/main"/>
          <a:lstStyle xmlns:a="http://schemas.openxmlformats.org/drawingml/2006/main">
            <a:lvl1pPr>
              <a:buNone/>
              <a:defRPr sz="2000"/>
            </a:lvl1pPr>
            <a:lvl2pPr>
              <a:buNone/>
              <a:defRPr sz="2000"/>
            </a:lvl2pPr>
            <a:lvl3pPr>
              <a:buNone/>
              <a:defRPr sz="1800"/>
            </a:lvl3pPr>
            <a:lvl4pPr>
              <a:buNone/>
              <a:defRPr sz="18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6C4795DB-E9DF-4B47-A1A1-19CD26E44518}"/>
              </a:ext>
            </a:extLst>
          </p:cNvPr>
          <p:cNvSpPr>
            <a:spLocks xmlns:a="http://schemas.openxmlformats.org/drawingml/2006/main" noGrp="1"/>
          </p:cNvSpPr>
          <p:nvPr>
            <p:ph type="body" idx="2"/>
          </p:nvPr>
        </p:nvSpPr>
        <p:spPr>
          <a:xfrm xmlns:a="http://schemas.openxmlformats.org/drawingml/2006/main">
            <a:off x="723900" y="2856344"/>
            <a:ext cx="3855720" cy="3011056"/>
          </a:xfrm>
        </p:spPr>
        <p:txBody>
          <a:bodyPr xmlns:a="http://schemas.openxmlformats.org/drawingml/2006/main"/>
          <a:lstStyle xmlns:a="http://schemas.openxmlformats.org/drawingml/2006/main">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F57FC94D-27B6-470C-A1C4-4F49208D603F}"/>
              </a:ext>
            </a:extLst>
          </p:cNvPr>
          <p:cNvSpPr>
            <a:spLocks xmlns:a="http://schemas.openxmlformats.org/drawingml/2006/main" noGrp="1"/>
          </p:cNvSpPr>
          <p:nvPr>
            <p:ph type="dt" idx="10"/>
          </p:nvPr>
        </p:nvSpPr>
        <p:spPr>
          <a:xfrm xmlns:a="http://schemas.openxmlformats.org/drawingml/2006/main">
            <a:off x="723900" y="6453386"/>
            <a:ext cx="120457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3/12/20</a:t>
            </a:fld>
            <a:endParaRPr/>
          </a:p>
        </p:txBody>
      </p:sp>
      <p:sp>
        <p:nvSpPr>
          <p:cNvPr id="6" name="Footer Placeholder 5">
            <a:extLst xmlns:a="http://schemas.openxmlformats.org/drawingml/2006/main">
              <a:ext uri="{FF2B5EF4-FFF2-40B4-BE49-F238E27FC236}">
                <a16:creationId xmlns:a16="http://schemas.microsoft.com/office/drawing/2014/main" id="{84C58447-5BB8-4B38-B62F-557B7F206BC1}"/>
              </a:ext>
            </a:extLst>
          </p:cNvPr>
          <p:cNvSpPr>
            <a:spLocks xmlns:a="http://schemas.openxmlformats.org/drawingml/2006/main" noGrp="1"/>
          </p:cNvSpPr>
          <p:nvPr>
            <p:ph type="ftr" idx="11"/>
          </p:nvPr>
        </p:nvSpPr>
        <p:spPr>
          <a:xfrm xmlns:a="http://schemas.openxmlformats.org/drawingml/2006/main">
            <a:off x="2205945" y="6453386"/>
            <a:ext cx="2373675"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C9A3EC9E-8C29-43D4-A791-EB8FCD1FC3A2}"/>
              </a:ext>
            </a:extLst>
          </p:cNvPr>
          <p:cNvSpPr>
            <a:spLocks xmlns:a="http://schemas.openxmlformats.org/drawingml/2006/main" noGrp="1"/>
          </p:cNvSpPr>
          <p:nvPr>
            <p:ph type="sldNum" idx="12"/>
          </p:nvPr>
        </p:nvSpPr>
        <p:spPr>
          <a:xfrm xmlns:a="http://schemas.openxmlformats.org/drawingml/2006/main">
            <a:off x="9883140"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322F4672-3132-4061-9C61-0D58D1F96978}"/>
              </a:ext>
            </a:extLst>
          </p:cNvPr>
          <p:cNvSpPr>
            <a:spLocks xmlns:a="http://schemas.openxmlformats.org/drawingml/2006/main" noGrp="1"/>
          </p:cNvSpPr>
          <p:nvPr/>
        </p:nvSpPr>
        <p:spPr>
          <a:xfrm xmlns:a="http://schemas.openxmlformats.org/drawingml/2006/main">
            <a:off x="5303520"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sldLayout>
</file>

<file path=ppt/slideLayouts/slideLayout9.xml><?xml version="1.0" encoding="utf-8"?>
<p:sldLayout xmlns:p="http://schemas.openxmlformats.org/presentationml/2006/main" showMasterSp="0" type="picTx" preserve="1">
  <p:cSld name="Picture with Cap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19E63C44-9104-4C4F-A538-690F918AB6F9}"/>
              </a:ext>
            </a:extLst>
          </p:cNvPr>
          <p:cNvSpPr>
            <a:spLocks xmlns:a="http://schemas.openxmlformats.org/drawingml/2006/main" noGrp="1"/>
          </p:cNvSpPr>
          <p:nvPr/>
        </p:nvSpPr>
        <p:spPr>
          <a:xfrm xmlns:a="http://schemas.openxmlformats.org/drawingml/2006/main">
            <a:off x="0" y="376"/>
            <a:ext cx="5303520" cy="6857624"/>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2" name="Title 1">
            <a:extLst xmlns:a="http://schemas.openxmlformats.org/drawingml/2006/main">
              <a:ext uri="{FF2B5EF4-FFF2-40B4-BE49-F238E27FC236}">
                <a16:creationId xmlns:a16="http://schemas.microsoft.com/office/drawing/2014/main" id="{46FE3E3B-960E-4574-9029-81D41E10394E}"/>
              </a:ext>
            </a:extLst>
          </p:cNvPr>
          <p:cNvSpPr>
            <a:spLocks xmlns:a="http://schemas.openxmlformats.org/drawingml/2006/main" noGrp="1"/>
          </p:cNvSpPr>
          <p:nvPr>
            <p:ph type="title" idx="0"/>
          </p:nvPr>
        </p:nvSpPr>
        <p:spPr>
          <a:xfrm xmlns:a="http://schemas.openxmlformats.org/drawingml/2006/main">
            <a:off x="723900" y="685800"/>
            <a:ext cx="3855720" cy="2157884"/>
          </a:xfrm>
        </p:spPr>
        <p:txBody>
          <a:bodyPr xmlns:a="http://schemas.openxmlformats.org/drawingml/2006/main" anchor="t">
            <a:normAutofit/>
          </a:bodyPr>
          <a:lstStyle xmlns:a="http://schemas.openxmlformats.org/drawingml/2006/main">
            <a:lvl1pPr>
              <a:lnSpc>
                <a:spcPct val="84000"/>
              </a:lnSpc>
              <a:buNone/>
              <a:defRPr sz="4800" baseline="0"/>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4342B3DB-604D-4B1F-8384-AE6882B2CE21}"/>
              </a:ext>
            </a:extLst>
          </p:cNvPr>
          <p:cNvSpPr>
            <a:spLocks xmlns:a="http://schemas.openxmlformats.org/drawingml/2006/main" noGrp="1"/>
          </p:cNvSpPr>
          <p:nvPr>
            <p:ph type="pic" idx="1"/>
          </p:nvPr>
        </p:nvSpPr>
        <p:spPr>
          <a:xfrm xmlns:a="http://schemas.openxmlformats.org/drawingml/2006/main">
            <a:off x="5532120" y="0"/>
            <a:ext cx="6659880" cy="6857999"/>
          </a:xfrm>
        </p:spPr>
        <p:txBody>
          <a:bodyPr xmlns:a="http://schemas.openxmlformats.org/drawingml/2006/main" anchor="t">
            <a:normAutofit/>
          </a:bodyPr>
          <a:lstStyle xmlns:a="http://schemas.openxmlformats.org/drawingml/2006/main">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Click icon to add picture</a:t>
            </a:r>
            <a:endParaRPr/>
          </a:p>
        </p:txBody>
      </p:sp>
      <p:sp>
        <p:nvSpPr>
          <p:cNvPr id="4" name="Text Placeholder 3">
            <a:extLst xmlns:a="http://schemas.openxmlformats.org/drawingml/2006/main">
              <a:ext uri="{FF2B5EF4-FFF2-40B4-BE49-F238E27FC236}">
                <a16:creationId xmlns:a16="http://schemas.microsoft.com/office/drawing/2014/main" id="{15BDAC6C-3E3C-43EB-BCBC-DD6AC1E781EF}"/>
              </a:ext>
            </a:extLst>
          </p:cNvPr>
          <p:cNvSpPr>
            <a:spLocks xmlns:a="http://schemas.openxmlformats.org/drawingml/2006/main" noGrp="1"/>
          </p:cNvSpPr>
          <p:nvPr>
            <p:ph type="body" idx="2"/>
          </p:nvPr>
        </p:nvSpPr>
        <p:spPr>
          <a:xfrm xmlns:a="http://schemas.openxmlformats.org/drawingml/2006/main">
            <a:off x="723900" y="2855968"/>
            <a:ext cx="3855720" cy="3011432"/>
          </a:xfrm>
        </p:spPr>
        <p:txBody>
          <a:bodyPr xmlns:a="http://schemas.openxmlformats.org/drawingml/2006/main"/>
          <a:lstStyle xmlns:a="http://schemas.openxmlformats.org/drawingml/2006/main">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AF77307A-9186-4ED8-8552-076212EE66F1}"/>
              </a:ext>
            </a:extLst>
          </p:cNvPr>
          <p:cNvSpPr>
            <a:spLocks xmlns:a="http://schemas.openxmlformats.org/drawingml/2006/main" noGrp="1"/>
          </p:cNvSpPr>
          <p:nvPr>
            <p:ph type="dt" idx="10"/>
          </p:nvPr>
        </p:nvSpPr>
        <p:spPr>
          <a:xfrm xmlns:a="http://schemas.openxmlformats.org/drawingml/2006/main">
            <a:off x="723900" y="6453386"/>
            <a:ext cx="120457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3/12/20</a:t>
            </a:fld>
            <a:endParaRPr/>
          </a:p>
        </p:txBody>
      </p:sp>
      <p:sp>
        <p:nvSpPr>
          <p:cNvPr id="6" name="Footer Placeholder 5">
            <a:extLst xmlns:a="http://schemas.openxmlformats.org/drawingml/2006/main">
              <a:ext uri="{FF2B5EF4-FFF2-40B4-BE49-F238E27FC236}">
                <a16:creationId xmlns:a16="http://schemas.microsoft.com/office/drawing/2014/main" id="{7E269410-2948-4FE3-A860-0C228A7F32E5}"/>
              </a:ext>
            </a:extLst>
          </p:cNvPr>
          <p:cNvSpPr>
            <a:spLocks xmlns:a="http://schemas.openxmlformats.org/drawingml/2006/main" noGrp="1"/>
          </p:cNvSpPr>
          <p:nvPr>
            <p:ph type="ftr" idx="11"/>
          </p:nvPr>
        </p:nvSpPr>
        <p:spPr>
          <a:xfrm xmlns:a="http://schemas.openxmlformats.org/drawingml/2006/main">
            <a:off x="2205945" y="6453386"/>
            <a:ext cx="2373675"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1A2A11AB-A1D3-4EF1-80EA-96B0F1D59FCE}"/>
              </a:ext>
            </a:extLst>
          </p:cNvPr>
          <p:cNvSpPr>
            <a:spLocks xmlns:a="http://schemas.openxmlformats.org/drawingml/2006/main" noGrp="1"/>
          </p:cNvSpPr>
          <p:nvPr>
            <p:ph type="sldNum" idx="12"/>
          </p:nvPr>
        </p:nvSpPr>
        <p:spPr>
          <a:xfrm xmlns:a="http://schemas.openxmlformats.org/drawingml/2006/main">
            <a:off x="9883140"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37D7D39B-643B-4891-9AB7-5F96042AB490}"/>
              </a:ext>
            </a:extLst>
          </p:cNvPr>
          <p:cNvSpPr>
            <a:spLocks xmlns:a="http://schemas.openxmlformats.org/drawingml/2006/main" noGrp="1"/>
          </p:cNvSpPr>
          <p:nvPr/>
        </p:nvSpPr>
        <p:spPr>
          <a:xfrm xmlns:a="http://schemas.openxmlformats.org/drawingml/2006/main">
            <a:off x="5303520"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465E5AB-A7EA-4C09-A7D4-8346A8D7770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1A305036-EDE3-46F9-847F-C99F25C0E722}"/>
              </a:ext>
            </a:extLst>
          </p:cNvPr>
          <p:cNvSpPr>
            <a:spLocks xmlns:a="http://schemas.openxmlformats.org/drawingml/2006/main" noGrp="1"/>
          </p:cNvSpPr>
          <p:nvPr>
            <p:ph type="body" idx="1"/>
          </p:nvPr>
        </p:nvSpPr>
        <p:spPr>
          <a:xfrm xmlns:a="http://schemas.openxmlformats.org/drawingml/2006/main">
            <a:off x="1371600" y="2295525"/>
            <a:ext cx="9601200" cy="357187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19B693A6-7414-4DCE-8E58-53C7F0A65AA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5" name="Footer Placeholder 4">
            <a:extLst xmlns:a="http://schemas.openxmlformats.org/drawingml/2006/main">
              <a:ext uri="{FF2B5EF4-FFF2-40B4-BE49-F238E27FC236}">
                <a16:creationId xmlns:a16="http://schemas.microsoft.com/office/drawing/2014/main" id="{A6248B51-E1F6-405E-8BED-8777C8A8434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71835DAD-605D-4469-B6FF-7F31612276D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C1695C20-8163-45A7-B76B-6A1C38DF6A1E}"/>
              </a:ext>
            </a:extLst>
          </p:cNvPr>
          <p:cNvSpPr>
            <a:spLocks xmlns:a="http://schemas.openxmlformats.org/drawingml/2006/main" noGrp="1"/>
          </p:cNvSpPr>
          <p:nvPr>
            <p:ph type="title" idx="0"/>
          </p:nvPr>
        </p:nvSpPr>
        <p:spPr>
          <a:xfrm xmlns:a="http://schemas.openxmlformats.org/drawingml/2006/main">
            <a:off x="9596561" y="624156"/>
            <a:ext cx="1565766" cy="5243244"/>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8D147C61-AC41-4FF8-8A2F-B649A1F1260F}"/>
              </a:ext>
            </a:extLst>
          </p:cNvPr>
          <p:cNvSpPr>
            <a:spLocks xmlns:a="http://schemas.openxmlformats.org/drawingml/2006/main" noGrp="1"/>
          </p:cNvSpPr>
          <p:nvPr>
            <p:ph type="body" idx="1"/>
          </p:nvPr>
        </p:nvSpPr>
        <p:spPr>
          <a:xfrm xmlns:a="http://schemas.openxmlformats.org/drawingml/2006/main">
            <a:off x="1371600" y="624156"/>
            <a:ext cx="8179641" cy="5243244"/>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B9E2BDDA-A63B-4360-9314-67C1C3A2F95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3/12/20</a:t>
            </a:fld>
            <a:endParaRPr/>
          </a:p>
        </p:txBody>
      </p:sp>
      <p:sp>
        <p:nvSpPr>
          <p:cNvPr id="5" name="Footer Placeholder 4">
            <a:extLst xmlns:a="http://schemas.openxmlformats.org/drawingml/2006/main">
              <a:ext uri="{FF2B5EF4-FFF2-40B4-BE49-F238E27FC236}">
                <a16:creationId xmlns:a16="http://schemas.microsoft.com/office/drawing/2014/main" id="{EAECDB55-9428-4D63-B393-A68B510032C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782BFE90-4A67-4FDF-8F62-8CC8F7634E1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18c9e8b9f4248f9" /><Relationship Type="http://schemas.openxmlformats.org/officeDocument/2006/relationships/slideLayout" Target="/ppt/slideLayouts/slideLayout1.xml" Id="R0aab9581fafe4468" /><Relationship Type="http://schemas.openxmlformats.org/officeDocument/2006/relationships/slideLayout" Target="/ppt/slideLayouts/slideLayout2.xml" Id="R6fdc78c119694b2b" /><Relationship Type="http://schemas.openxmlformats.org/officeDocument/2006/relationships/slideLayout" Target="/ppt/slideLayouts/slideLayout3.xml" Id="Rde555b0e95b34c48" /><Relationship Type="http://schemas.openxmlformats.org/officeDocument/2006/relationships/slideLayout" Target="/ppt/slideLayouts/slideLayout4.xml" Id="R20b5f961caf24b50" /><Relationship Type="http://schemas.openxmlformats.org/officeDocument/2006/relationships/slideLayout" Target="/ppt/slideLayouts/slideLayout5.xml" Id="R7f3faed09b594ec4" /><Relationship Type="http://schemas.openxmlformats.org/officeDocument/2006/relationships/slideLayout" Target="/ppt/slideLayouts/slideLayout6.xml" Id="Rad636bd31a4c43fb" /><Relationship Type="http://schemas.openxmlformats.org/officeDocument/2006/relationships/slideLayout" Target="/ppt/slideLayouts/slideLayout7.xml" Id="R1c2998aef8b3410f" /><Relationship Type="http://schemas.openxmlformats.org/officeDocument/2006/relationships/slideLayout" Target="/ppt/slideLayouts/slideLayout8.xml" Id="Rf240db0c554d4c37" /><Relationship Type="http://schemas.openxmlformats.org/officeDocument/2006/relationships/slideLayout" Target="/ppt/slideLayouts/slideLayout9.xml" Id="R89efd90f545f401f" /><Relationship Type="http://schemas.openxmlformats.org/officeDocument/2006/relationships/slideLayout" Target="/ppt/slideLayouts/slideLayout10.xml" Id="Rb74c814ccd80438a" /><Relationship Type="http://schemas.openxmlformats.org/officeDocument/2006/relationships/slideLayout" Target="/ppt/slideLayouts/slideLayout11.xml" Id="Reabedcc1d7324e0a" /></Relationships>
</file>

<file path=ppt/slideMasters/slideMaster1.xml><?xml version="1.0" encoding="utf-8"?>
<p:sldMaster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F2EFC572-A33D-440D-9E80-DD9100DBB3B5}"/>
              </a:ext>
            </a:extLst>
          </p:cNvPr>
          <p:cNvSpPr>
            <a:spLocks xmlns:a="http://schemas.openxmlformats.org/drawingml/2006/main" noGrp="1"/>
          </p:cNvSpPr>
          <p:nvPr>
            <p:ph type="title" idx="0"/>
          </p:nvPr>
        </p:nvSpPr>
        <p:spPr>
          <a:xfrm xmlns:a="http://schemas.openxmlformats.org/drawingml/2006/main">
            <a:off x="1371600" y="685800"/>
            <a:ext cx="9601200" cy="1485900"/>
          </a:xfrm>
          <a:prstGeom xmlns:a="http://schemas.openxmlformats.org/drawingml/2006/main" prst="rect">
            <a:avLst/>
          </a:prstGeom>
        </p:spPr>
        <p:txBody>
          <a:bodyPr xmlns:a="http://schemas.openxmlformats.org/drawingml/2006/main" vert="horz" lIns="91440" tIns="45720" rIns="91440" bIns="45720" anchor="t">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9C322DDA-A0B4-4550-88FB-CDE61DD71439}"/>
              </a:ext>
            </a:extLst>
          </p:cNvPr>
          <p:cNvSpPr>
            <a:spLocks xmlns:a="http://schemas.openxmlformats.org/drawingml/2006/main" noGrp="1"/>
          </p:cNvSpPr>
          <p:nvPr>
            <p:ph type="body" idx="1"/>
          </p:nvPr>
        </p:nvSpPr>
        <p:spPr>
          <a:xfrm xmlns:a="http://schemas.openxmlformats.org/drawingml/2006/main">
            <a:off x="1371600" y="2286000"/>
            <a:ext cx="9601200" cy="3581400"/>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7F400D05-65EF-4A08-BBBF-8CCDA1D7F148}"/>
              </a:ext>
            </a:extLst>
          </p:cNvPr>
          <p:cNvSpPr>
            <a:spLocks xmlns:a="http://schemas.openxmlformats.org/drawingml/2006/main" noGrp="1"/>
          </p:cNvSpPr>
          <p:nvPr>
            <p:ph type="dt" idx="2"/>
          </p:nvPr>
        </p:nvSpPr>
        <p:spPr>
          <a:xfrm xmlns:a="http://schemas.openxmlformats.org/drawingml/2006/main">
            <a:off x="1390650" y="6453386"/>
            <a:ext cx="1204572"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baseline="0">
                <a:solidFill>
                  <a:schemeClr val="tx2"/>
                </a:solidFill>
              </a:defRPr>
            </a:lvl1pPr>
          </a:lstStyle>
          <a:p xmlns:a="http://schemas.openxmlformats.org/drawingml/2006/main">
            <a:fld id="{87DE6118-2437-4B30-8E3C-4D2BE6020583}" type="datetimeFigureOut">
              <a:t>3/12/20</a:t>
            </a:fld>
            <a:endParaRPr/>
          </a:p>
        </p:txBody>
      </p:sp>
      <p:sp>
        <p:nvSpPr>
          <p:cNvPr id="5" name="Footer Placeholder 4">
            <a:extLst xmlns:a="http://schemas.openxmlformats.org/drawingml/2006/main">
              <a:ext uri="{FF2B5EF4-FFF2-40B4-BE49-F238E27FC236}">
                <a16:creationId xmlns:a16="http://schemas.microsoft.com/office/drawing/2014/main" id="{67ECC88C-9BF0-43D2-AC45-501C5D455FD0}"/>
              </a:ext>
            </a:extLst>
          </p:cNvPr>
          <p:cNvSpPr>
            <a:spLocks xmlns:a="http://schemas.openxmlformats.org/drawingml/2006/main" noGrp="1"/>
          </p:cNvSpPr>
          <p:nvPr>
            <p:ph type="ftr" idx="3"/>
          </p:nvPr>
        </p:nvSpPr>
        <p:spPr>
          <a:xfrm xmlns:a="http://schemas.openxmlformats.org/drawingml/2006/main">
            <a:off x="2893564" y="6453386"/>
            <a:ext cx="6280830"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baseline="0">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5AE82C8-2550-416D-ADC5-14AB8F1B23F3}"/>
              </a:ext>
            </a:extLst>
          </p:cNvPr>
          <p:cNvSpPr>
            <a:spLocks xmlns:a="http://schemas.openxmlformats.org/drawingml/2006/main" noGrp="1"/>
          </p:cNvSpPr>
          <p:nvPr>
            <p:ph type="sldNum" idx="4"/>
          </p:nvPr>
        </p:nvSpPr>
        <p:spPr>
          <a:xfrm xmlns:a="http://schemas.openxmlformats.org/drawingml/2006/main">
            <a:off x="9472736" y="6453386"/>
            <a:ext cx="1596292"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baseline="0">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2D3759F5-211C-4018-9DA8-5E014A753515}"/>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aab9581fafe4468"/>
    <p:sldLayoutId xmlns:r="http://schemas.openxmlformats.org/officeDocument/2006/relationships" id="2147483650" r:id="R6fdc78c119694b2b"/>
    <p:sldLayoutId xmlns:r="http://schemas.openxmlformats.org/officeDocument/2006/relationships" id="2147483651" r:id="Rde555b0e95b34c48"/>
    <p:sldLayoutId xmlns:r="http://schemas.openxmlformats.org/officeDocument/2006/relationships" id="2147483652" r:id="R20b5f961caf24b50"/>
    <p:sldLayoutId xmlns:r="http://schemas.openxmlformats.org/officeDocument/2006/relationships" id="2147483653" r:id="R7f3faed09b594ec4"/>
    <p:sldLayoutId xmlns:r="http://schemas.openxmlformats.org/officeDocument/2006/relationships" id="2147483654" r:id="Rad636bd31a4c43fb"/>
    <p:sldLayoutId xmlns:r="http://schemas.openxmlformats.org/officeDocument/2006/relationships" id="2147483655" r:id="R1c2998aef8b3410f"/>
    <p:sldLayoutId xmlns:r="http://schemas.openxmlformats.org/officeDocument/2006/relationships" id="2147483656" r:id="Rf240db0c554d4c37"/>
    <p:sldLayoutId xmlns:r="http://schemas.openxmlformats.org/officeDocument/2006/relationships" id="2147483657" r:id="R89efd90f545f401f"/>
    <p:sldLayoutId xmlns:r="http://schemas.openxmlformats.org/officeDocument/2006/relationships" id="2147483658" r:id="Rb74c814ccd80438a"/>
    <p:sldLayoutId xmlns:r="http://schemas.openxmlformats.org/officeDocument/2006/relationships" id="2147483659" r:id="Reabedcc1d7324e0a"/>
  </p:sldLayoutIdLst>
  <p:txStyles>
    <p:titleStyle>
      <a:lvl1pPr xmlns:a="http://schemas.openxmlformats.org/drawingml/2006/main" algn="l" defTabSz="914400">
        <a:lnSpc>
          <a:spcPct val="89000"/>
        </a:lnSpc>
        <a:spcBef>
          <a:spcPct val="0"/>
        </a:spcBef>
        <a:buNone/>
        <a:defRPr sz="4400" kern="1200" baseline="0">
          <a:solidFill>
            <a:schemeClr val="tx2"/>
          </a:solidFill>
          <a:latin typeface="+mj-lt"/>
          <a:ea typeface="+mj-lt"/>
          <a:cs typeface="+mj-lt"/>
        </a:defRPr>
      </a:lvl1pPr>
    </p:titleStyle>
    <p:bodyStyle>
      <a:lvl1pPr xmlns:a="http://schemas.openxmlformats.org/drawingml/2006/main" marL="384048" indent="-384048" algn="l" defTabSz="914400">
        <a:lnSpc>
          <a:spcPct val="94000"/>
        </a:lnSpc>
        <a:spcBef>
          <a:spcPts val="1000"/>
        </a:spcBef>
        <a:spcAft>
          <a:spcPts val="200"/>
        </a:spcAft>
        <a:buFont typeface="Franklin Gothic Book"/>
        <a:buChar char="■"/>
        <a:defRPr sz="2000" kern="1200" baseline="0">
          <a:solidFill>
            <a:schemeClr val="tx2"/>
          </a:solidFill>
          <a:latin typeface="+mn-lt"/>
          <a:ea typeface="+mn-lt"/>
          <a:cs typeface="+mn-lt"/>
        </a:defRPr>
      </a:lvl1pPr>
      <a:lvl2pPr xmlns:a="http://schemas.openxmlformats.org/drawingml/2006/main" marL="914400" indent="-384048" algn="l" defTabSz="914400">
        <a:lnSpc>
          <a:spcPct val="94000"/>
        </a:lnSpc>
        <a:spcBef>
          <a:spcPts val="500"/>
        </a:spcBef>
        <a:spcAft>
          <a:spcPts val="200"/>
        </a:spcAft>
        <a:buFont typeface="Franklin Gothic Book"/>
        <a:buChar char="–"/>
        <a:defRPr sz="2000" i="1" kern="1200" baseline="0">
          <a:solidFill>
            <a:schemeClr val="tx2"/>
          </a:solidFill>
          <a:latin typeface="+mn-lt"/>
          <a:ea typeface="+mn-lt"/>
          <a:cs typeface="+mn-lt"/>
        </a:defRPr>
      </a:lvl2pPr>
      <a:lvl3pPr xmlns:a="http://schemas.openxmlformats.org/drawingml/2006/main" marL="1371600" indent="-384048" algn="l" defTabSz="914400">
        <a:lnSpc>
          <a:spcPct val="94000"/>
        </a:lnSpc>
        <a:spcBef>
          <a:spcPts val="500"/>
        </a:spcBef>
        <a:spcAft>
          <a:spcPts val="200"/>
        </a:spcAft>
        <a:buFont typeface="Franklin Gothic Book"/>
        <a:buChar char="■"/>
        <a:defRPr sz="1800" kern="1200" baseline="0">
          <a:solidFill>
            <a:schemeClr val="tx2"/>
          </a:solidFill>
          <a:latin typeface="+mn-lt"/>
          <a:ea typeface="+mn-lt"/>
          <a:cs typeface="+mn-lt"/>
        </a:defRPr>
      </a:lvl3pPr>
      <a:lvl4pPr xmlns:a="http://schemas.openxmlformats.org/drawingml/2006/main" marL="1828800" indent="-384048" algn="l" defTabSz="914400">
        <a:lnSpc>
          <a:spcPct val="94000"/>
        </a:lnSpc>
        <a:spcBef>
          <a:spcPts val="500"/>
        </a:spcBef>
        <a:spcAft>
          <a:spcPts val="200"/>
        </a:spcAft>
        <a:buFont typeface="Franklin Gothic Book"/>
        <a:buChar char="–"/>
        <a:defRPr sz="1800" i="1" kern="1200" baseline="0">
          <a:solidFill>
            <a:schemeClr val="tx2"/>
          </a:solidFill>
          <a:latin typeface="+mn-lt"/>
          <a:ea typeface="+mn-lt"/>
          <a:cs typeface="+mn-lt"/>
        </a:defRPr>
      </a:lvl4pPr>
      <a:lvl5pPr xmlns:a="http://schemas.openxmlformats.org/drawingml/2006/main" marL="2286000" indent="-384048" algn="l" defTabSz="914400">
        <a:lnSpc>
          <a:spcPct val="94000"/>
        </a:lnSpc>
        <a:spcBef>
          <a:spcPts val="500"/>
        </a:spcBef>
        <a:spcAft>
          <a:spcPts val="200"/>
        </a:spcAft>
        <a:buFont typeface="Franklin Gothic Book"/>
        <a:buChar char="■"/>
        <a:defRPr sz="1600" kern="1200" baseline="0">
          <a:solidFill>
            <a:schemeClr val="tx2"/>
          </a:solidFill>
          <a:latin typeface="+mn-lt"/>
          <a:ea typeface="+mn-lt"/>
          <a:cs typeface="+mn-lt"/>
        </a:defRPr>
      </a:lvl5pPr>
      <a:lvl6pPr xmlns:a="http://schemas.openxmlformats.org/drawingml/2006/main" marL="2743200" indent="-384048" algn="l" defTabSz="914400">
        <a:lnSpc>
          <a:spcPct val="94000"/>
        </a:lnSpc>
        <a:spcBef>
          <a:spcPts val="500"/>
        </a:spcBef>
        <a:spcAft>
          <a:spcPts val="200"/>
        </a:spcAft>
        <a:buFont typeface="Franklin Gothic Book"/>
        <a:buChar char="–"/>
        <a:defRPr sz="1600" i="1" kern="1200" baseline="0">
          <a:solidFill>
            <a:schemeClr val="tx2"/>
          </a:solidFill>
          <a:latin typeface="+mn-lt"/>
          <a:ea typeface="+mn-lt"/>
          <a:cs typeface="+mn-lt"/>
        </a:defRPr>
      </a:lvl6pPr>
      <a:lvl7pPr xmlns:a="http://schemas.openxmlformats.org/drawingml/2006/main" marL="3200400" indent="-384048" algn="l" defTabSz="914400">
        <a:lnSpc>
          <a:spcPct val="94000"/>
        </a:lnSpc>
        <a:spcBef>
          <a:spcPts val="500"/>
        </a:spcBef>
        <a:spcAft>
          <a:spcPts val="200"/>
        </a:spcAft>
        <a:buFont typeface="Franklin Gothic Book"/>
        <a:buChar char="■"/>
        <a:defRPr sz="1400" kern="1200" baseline="0">
          <a:solidFill>
            <a:schemeClr val="tx2"/>
          </a:solidFill>
          <a:latin typeface="+mn-lt"/>
          <a:ea typeface="+mn-lt"/>
          <a:cs typeface="+mn-lt"/>
        </a:defRPr>
      </a:lvl7pPr>
      <a:lvl8pPr xmlns:a="http://schemas.openxmlformats.org/drawingml/2006/main" marL="3657600" indent="-384048" algn="l" defTabSz="914400">
        <a:lnSpc>
          <a:spcPct val="94000"/>
        </a:lnSpc>
        <a:spcBef>
          <a:spcPts val="500"/>
        </a:spcBef>
        <a:spcAft>
          <a:spcPts val="200"/>
        </a:spcAft>
        <a:buFont typeface="Franklin Gothic Book"/>
        <a:buChar char="–"/>
        <a:defRPr sz="1400" i="1" kern="1200" baseline="0">
          <a:solidFill>
            <a:schemeClr val="tx2"/>
          </a:solidFill>
          <a:latin typeface="+mn-lt"/>
          <a:ea typeface="+mn-lt"/>
          <a:cs typeface="+mn-lt"/>
        </a:defRPr>
      </a:lvl8pPr>
      <a:lvl9pPr xmlns:a="http://schemas.openxmlformats.org/drawingml/2006/main" marL="4114800" indent="-384048" algn="l" defTabSz="914400">
        <a:lnSpc>
          <a:spcPct val="94000"/>
        </a:lnSpc>
        <a:spcBef>
          <a:spcPts val="500"/>
        </a:spcBef>
        <a:spcAft>
          <a:spcPts val="200"/>
        </a:spcAft>
        <a:buFont typeface="Franklin Gothic Book"/>
        <a:buChar char="■"/>
        <a:defRPr sz="1400" kern="1200" baseline="0">
          <a:solidFill>
            <a:schemeClr val="tx2"/>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3" orient="horz" pos="1368">
          <p15:clr>
            <a:srgbClr xmlns:a="http://schemas.openxmlformats.org/drawingml/2006/main" val="F26B43"/>
          </p15:clr>
        </p15:guide>
        <p15:guide id="4" orient="horz" pos="1440">
          <p15:clr>
            <a:srgbClr xmlns:a="http://schemas.openxmlformats.org/drawingml/2006/main" val="F26B43"/>
          </p15:clr>
        </p15:guide>
        <p15:guide id="6" orient="horz" pos="3696">
          <p15:clr>
            <a:srgbClr xmlns:a="http://schemas.openxmlformats.org/drawingml/2006/main" val="F26B43"/>
          </p15:clr>
        </p15:guide>
        <p15:guide id="7" orient="horz" pos="432">
          <p15:clr>
            <a:srgbClr xmlns:a="http://schemas.openxmlformats.org/drawingml/2006/main" val="F26B43"/>
          </p15:clr>
        </p15:guide>
        <p15:guide id="8" orient="horz" pos="1512">
          <p15:clr>
            <a:srgbClr xmlns:a="http://schemas.openxmlformats.org/drawingml/2006/main" val="F26B43"/>
          </p15:clr>
        </p15:guide>
        <p15:guide id="9" pos="6912">
          <p15:clr>
            <a:srgbClr xmlns:a="http://schemas.openxmlformats.org/drawingml/2006/main" val="F26B43"/>
          </p15:clr>
        </p15:guide>
        <p15:guide id="10" pos="936">
          <p15:clr>
            <a:srgbClr xmlns:a="http://schemas.openxmlformats.org/drawingml/2006/main" val="F26B43"/>
          </p15:clr>
        </p15:guide>
        <p15:guide id="11" pos="864">
          <p15:clr>
            <a:srgbClr xmlns:a="http://schemas.openxmlformats.org/drawingml/2006/main" val="F26B43"/>
          </p15:clr>
        </p15:guide>
      </p15:sldGuideLst>
    </p:ext>
  </p:extLst>
</p:sldMaster>
</file>

<file path=ppt/slideMasters/theme/theme2.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2d32f31042543c1" /><Relationship Type="http://schemas.openxmlformats.org/officeDocument/2006/relationships/notesSlide" Target="/ppt/notesSlides/notesSlide1.xml" Id="R2a4546621cbd45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157644f34af4354" /><Relationship Type="http://schemas.openxmlformats.org/officeDocument/2006/relationships/notesSlide" Target="/ppt/notesSlides/notesSlide2.xml" Id="R307af514f9b24c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a55147ba91b4fc3" /><Relationship Type="http://schemas.openxmlformats.org/officeDocument/2006/relationships/notesSlide" Target="/ppt/notesSlides/notesSlide3.xml" Id="R55996bd856fa45c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4adc1f9bc3248f5" /><Relationship Type="http://schemas.openxmlformats.org/officeDocument/2006/relationships/notesSlide" Target="/ppt/notesSlides/notesSlide4.xml" Id="R2cb5ead070334d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11877ea6f7439d" /><Relationship Type="http://schemas.openxmlformats.org/officeDocument/2006/relationships/notesSlide" Target="/ppt/notesSlides/notesSlide5.xml" Id="R18b5f859978c41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dc36ae0a7974e6d" /><Relationship Type="http://schemas.openxmlformats.org/officeDocument/2006/relationships/notesSlide" Target="/ppt/notesSlides/notesSlide6.xml" Id="Ra22a8043c68340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909c25cd8484d45" /><Relationship Type="http://schemas.openxmlformats.org/officeDocument/2006/relationships/notesSlide" Target="/ppt/notesSlides/notesSlide7.xml" Id="R480128622bdd45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afc98bc962448bb" /><Relationship Type="http://schemas.openxmlformats.org/officeDocument/2006/relationships/notesSlide" Target="/ppt/notesSlides/notesSlide8.xml" Id="Rfca70a07d69f474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d619a24186946fe" /><Relationship Type="http://schemas.openxmlformats.org/officeDocument/2006/relationships/notesSlide" Target="/ppt/notesSlides/notesSlide9.xml" Id="R8033c1c1ea26411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7ea9800d3f242d6" /><Relationship Type="http://schemas.openxmlformats.org/officeDocument/2006/relationships/notesSlide" Target="/ppt/notesSlides/notesSlide10.xml" Id="R3368139643c2431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4.xml" Id="Rdd3124a6497d47b8" /><Relationship Type="http://schemas.openxmlformats.org/officeDocument/2006/relationships/image" Target="/ppt/media/image.png" Id="R6dc47c813c1d4650" /><Relationship Type="http://schemas.openxmlformats.org/officeDocument/2006/relationships/notesSlide" Target="/ppt/notesSlides/notesSlide11.xml" Id="R9742f54b49ea4e6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4.xml" Id="Rf409ea731cb14a2b" /><Relationship Type="http://schemas.openxmlformats.org/officeDocument/2006/relationships/image" Target="/ppt/media/image2.png" Id="R9500ac94e1a64b01" /><Relationship Type="http://schemas.openxmlformats.org/officeDocument/2006/relationships/notesSlide" Target="/ppt/notesSlides/notesSlide12.xml" Id="Rd2a4aca5824f408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4.xml" Id="R836f7e0e586d4b5d" /><Relationship Type="http://schemas.openxmlformats.org/officeDocument/2006/relationships/image" Target="/ppt/media/image3.png" Id="Rdad50987bfe14245" /><Relationship Type="http://schemas.openxmlformats.org/officeDocument/2006/relationships/notesSlide" Target="/ppt/notesSlides/notesSlide13.xml" Id="R0fbe86a481d142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4.xml" Id="Rcf0ba5e3a0dd4c8f" /><Relationship Type="http://schemas.openxmlformats.org/officeDocument/2006/relationships/image" Target="/ppt/media/image4.png" Id="Rc910339a50ea47db" /><Relationship Type="http://schemas.openxmlformats.org/officeDocument/2006/relationships/notesSlide" Target="/ppt/notesSlides/notesSlide14.xml" Id="R7a281f610b834f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4.xml" Id="R31d189cd250f4b84" /><Relationship Type="http://schemas.openxmlformats.org/officeDocument/2006/relationships/image" Target="/ppt/media/image5.png" Id="R2eb35381df624971" /><Relationship Type="http://schemas.openxmlformats.org/officeDocument/2006/relationships/notesSlide" Target="/ppt/notesSlides/notesSlide15.xml" Id="R6b78b5c5bed5438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6821480ff64f2d" /><Relationship Type="http://schemas.openxmlformats.org/officeDocument/2006/relationships/notesSlide" Target="/ppt/notesSlides/notesSlide16.xml" Id="Rdffee0d00cfc4c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1cfefb0f2ac42d1" /><Relationship Type="http://schemas.openxmlformats.org/officeDocument/2006/relationships/notesSlide" Target="/ppt/notesSlides/notesSlide17.xml" Id="R818f0176181946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bf3c88c7b93496b" /><Relationship Type="http://schemas.openxmlformats.org/officeDocument/2006/relationships/notesSlide" Target="/ppt/notesSlides/notesSlide18.xml" Id="Rc0825d013835422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a645f37b88b4e92" /><Relationship Type="http://schemas.openxmlformats.org/officeDocument/2006/relationships/image" Target="/ppt/media/image6.png" Id="R331f462c3b0d4acb" /><Relationship Type="http://schemas.openxmlformats.org/officeDocument/2006/relationships/notesSlide" Target="/ppt/notesSlides/notesSlide19.xml" Id="R67e67870b01b4d2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a4e2236705c4c8b" /><Relationship Type="http://schemas.openxmlformats.org/officeDocument/2006/relationships/notesSlide" Target="/ppt/notesSlides/notesSlide20.xml" Id="R719e82787cab4c7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37f7754822b40a9" /><Relationship Type="http://schemas.openxmlformats.org/officeDocument/2006/relationships/hyperlink" Target="https://www.researchgate.net/deref/http%3A%2F%2Fdx.doi.org%2F10.1080%2F10584609.2010.542360" TargetMode="External" Id="Rb3ac10de44744ea1" /><Relationship Type="http://schemas.openxmlformats.org/officeDocument/2006/relationships/notesSlide" Target="/ppt/notesSlides/notesSlide21.xml" Id="R8822227721c349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4.xml" Id="R9582a3dbb5f24fad" /><Relationship Type="http://schemas.openxmlformats.org/officeDocument/2006/relationships/image" Target="/ppt/media/image7.png" Id="R85da39b358dc401f" /><Relationship Type="http://schemas.openxmlformats.org/officeDocument/2006/relationships/notesSlide" Target="/ppt/notesSlides/notesSlide22.xml" Id="R38ab3650cb9741b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4.xml" Id="R5a669de2e7d74f5d" /><Relationship Type="http://schemas.openxmlformats.org/officeDocument/2006/relationships/image" Target="/ppt/media/image8.png" Id="R2d647827ce55490e" /><Relationship Type="http://schemas.openxmlformats.org/officeDocument/2006/relationships/notesSlide" Target="/ppt/notesSlides/notesSlide23.xml" Id="R8efa781f2781470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4.xml" Id="R7622208e55884977" /><Relationship Type="http://schemas.openxmlformats.org/officeDocument/2006/relationships/image" Target="/ppt/media/image9.png" Id="R1309ca5dfe724e5a" /><Relationship Type="http://schemas.openxmlformats.org/officeDocument/2006/relationships/notesSlide" Target="/ppt/notesSlides/notesSlide24.xml" Id="R52591072fe0642c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4.xml" Id="R61f05adc6ee94a1f" /><Relationship Type="http://schemas.openxmlformats.org/officeDocument/2006/relationships/image" Target="/ppt/media/image10.png" Id="Rf6b0e418c95a4925" /><Relationship Type="http://schemas.openxmlformats.org/officeDocument/2006/relationships/notesSlide" Target="/ppt/notesSlides/notesSlide25.xml" Id="R4539a733904a4ac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358da6540804a41" /><Relationship Type="http://schemas.openxmlformats.org/officeDocument/2006/relationships/notesSlide" Target="/ppt/notesSlides/notesSlide26.xml" Id="R50e4cd818a1c4bd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e19d0c63e0a42aa" /><Relationship Type="http://schemas.openxmlformats.org/officeDocument/2006/relationships/notesSlide" Target="/ppt/notesSlides/notesSlide27.xml" Id="R98287a38a27f4e3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27aeb7ed8194950" /><Relationship Type="http://schemas.openxmlformats.org/officeDocument/2006/relationships/notesSlide" Target="/ppt/notesSlides/notesSlide28.xml" Id="Rd08a54d3589c472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131996117d9481a" /><Relationship Type="http://schemas.openxmlformats.org/officeDocument/2006/relationships/notesSlide" Target="/ppt/notesSlides/notesSlide29.xml" Id="Rf9c54709c0554ef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4.xml" Id="Rf368813f9af943f5" /><Relationship Type="http://schemas.openxmlformats.org/officeDocument/2006/relationships/image" Target="/ppt/media/image11.png" Id="R56f58a8989734011" /><Relationship Type="http://schemas.openxmlformats.org/officeDocument/2006/relationships/notesSlide" Target="/ppt/notesSlides/notesSlide30.xml" Id="R9760503a2bb54d3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4.xml" Id="R01a5ed4d44bf4327" /><Relationship Type="http://schemas.openxmlformats.org/officeDocument/2006/relationships/image" Target="/ppt/media/image12.png" Id="R1427aad8047f4ccc" /><Relationship Type="http://schemas.openxmlformats.org/officeDocument/2006/relationships/notesSlide" Target="/ppt/notesSlides/notesSlide31.xml" Id="R993aef59839647d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4.xml" Id="R879fa63f59bf44ee" /><Relationship Type="http://schemas.openxmlformats.org/officeDocument/2006/relationships/image" Target="/ppt/media/image10.png" Id="Re076de621cca4637" /><Relationship Type="http://schemas.openxmlformats.org/officeDocument/2006/relationships/notesSlide" Target="/ppt/notesSlides/notesSlide32.xml" Id="R941f005db1c64cf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4.xml" Id="R38e2bda512124245" /><Relationship Type="http://schemas.openxmlformats.org/officeDocument/2006/relationships/image" Target="/ppt/media/image13.png" Id="R953c97ef4e7f423b" /><Relationship Type="http://schemas.openxmlformats.org/officeDocument/2006/relationships/notesSlide" Target="/ppt/notesSlides/notesSlide33.xml" Id="Rc1eaf210bf304c46" /></Relationships>
</file>

<file path=ppt/slides/slide1.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10" name="Rectangle 9">
            <a:extLst xmlns:a="http://schemas.openxmlformats.org/drawingml/2006/main">
              <a:ext uri="{FF2B5EF4-FFF2-40B4-BE49-F238E27FC236}">
                <a16:creationId xmlns:a16="http://schemas.microsoft.com/office/drawing/2014/main" id="{5ABA7F3F-D56F-4C06-84AC-03FC83B0642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13" name="Freeform 6">
            <a:extLst xmlns:a="http://schemas.openxmlformats.org/drawingml/2006/main">
              <a:ext uri="{FF2B5EF4-FFF2-40B4-BE49-F238E27FC236}">
                <a16:creationId xmlns:a16="http://schemas.microsoft.com/office/drawing/2014/main" id="{C73A7452-ED0F-4903-A620-8D103E556CA4}"/>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accent1"/>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F6A3F6CE-D581-4C37-8822-4F4A68325EF0}"/>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accent2"/>
          </a:solidFill>
          <a:ln xmlns:a="http://schemas.openxmlformats.org/drawingml/2006/main" w="0">
            <a:noFill/>
            <a:prstDash val="solid"/>
          </a:ln>
        </p:spPr>
      </p:sp>
      <p:sp>
        <p:nvSpPr>
          <p:cNvPr id="4" name="Title 3">
            <a:extLst xmlns:a="http://schemas.openxmlformats.org/drawingml/2006/main">
              <a:ext uri="{FF2B5EF4-FFF2-40B4-BE49-F238E27FC236}">
                <a16:creationId xmlns:a16="http://schemas.microsoft.com/office/drawing/2014/main" id="{A108ACAF-FB68-F440-85C6-99F774A77968}"/>
              </a:ext>
            </a:extLst>
          </p:cNvPr>
          <p:cNvSpPr>
            <a:spLocks xmlns:a="http://schemas.openxmlformats.org/drawingml/2006/main" noGrp="1"/>
          </p:cNvSpPr>
          <p:nvPr>
            <p:ph type="ctrTitle" idx="0"/>
          </p:nvPr>
        </p:nvSpPr>
        <p:spPr>
          <a:xfrm xmlns:a="http://schemas.openxmlformats.org/drawingml/2006/main">
            <a:off x="1229327" y="1264951"/>
            <a:ext cx="8361229" cy="2098226"/>
          </a:xfrm>
        </p:spPr>
        <p:txBody>
          <a:bodyPr xmlns:a="http://schemas.openxmlformats.org/drawingml/2006/main">
            <a:normAutofit/>
          </a:bodyPr>
          <a:lstStyle xmlns:a="http://schemas.openxmlformats.org/drawingml/2006/main"/>
          <a:p xmlns:a="http://schemas.openxmlformats.org/drawingml/2006/main">
            <a:r>
              <a:t>              Beyond </a:t>
            </a:r>
            <a:br/>
            <a:r>
              <a:t>gender binaries</a:t>
            </a:r>
          </a:p>
        </p:txBody>
      </p:sp>
      <p:sp>
        <p:nvSpPr>
          <p:cNvPr id="5" name="Subtitle 4">
            <a:extLst xmlns:a="http://schemas.openxmlformats.org/drawingml/2006/main">
              <a:ext uri="{FF2B5EF4-FFF2-40B4-BE49-F238E27FC236}">
                <a16:creationId xmlns:a16="http://schemas.microsoft.com/office/drawing/2014/main" id="{5D1D41B5-E26F-0E45-A5E0-5C19735D8123}"/>
              </a:ext>
            </a:extLst>
          </p:cNvPr>
          <p:cNvSpPr>
            <a:spLocks xmlns:a="http://schemas.openxmlformats.org/drawingml/2006/main" noGrp="1"/>
          </p:cNvSpPr>
          <p:nvPr>
            <p:ph type="subTitle" idx="1"/>
          </p:nvPr>
        </p:nvSpPr>
        <p:spPr>
          <a:xfrm xmlns:a="http://schemas.openxmlformats.org/drawingml/2006/main">
            <a:off x="5409941" y="3761356"/>
            <a:ext cx="5359936" cy="1086237"/>
          </a:xfrm>
        </p:spPr>
        <p:txBody>
          <a:bodyPr xmlns:a="http://schemas.openxmlformats.org/drawingml/2006/main">
            <a:normAutofit fontScale="92500" lnSpcReduction="10000"/>
          </a:bodyPr>
          <a:lstStyle xmlns:a="http://schemas.openxmlformats.org/drawingml/2006/main"/>
          <a:p xmlns:a="http://schemas.openxmlformats.org/drawingml/2006/main">
            <a:pPr algn="l">
              <a:buNone/>
            </a:pPr>
            <a:r>
              <a:rPr sz="3200" lang="en-US"/>
              <a:t>An Intersectional Orientation to Communication and Identities</a:t>
            </a:r>
          </a:p>
          <a:p xmlns:a="http://schemas.openxmlformats.org/drawingml/2006/main">
            <a:endParaRPr lang="en-US"/>
          </a:p>
        </p:txBody>
      </p:sp>
      <p:sp>
        <p:nvSpPr>
          <p:cNvPr id="11" name="TextBox 10">
            <a:extLst xmlns:a="http://schemas.openxmlformats.org/drawingml/2006/main">
              <a:ext uri="{FF2B5EF4-FFF2-40B4-BE49-F238E27FC236}">
                <a16:creationId xmlns:a16="http://schemas.microsoft.com/office/drawing/2014/main" id="{68414100-EAED-7143-84A9-8DA41DD80CE4}"/>
              </a:ext>
            </a:extLst>
          </p:cNvPr>
          <p:cNvSpPr>
            <a:spLocks xmlns:a="http://schemas.openxmlformats.org/drawingml/2006/main" noGrp="1"/>
          </p:cNvSpPr>
          <p:nvPr/>
        </p:nvSpPr>
        <p:spPr>
          <a:xfrm xmlns:a="http://schemas.openxmlformats.org/drawingml/2006/main">
            <a:off x="2243864" y="5089117"/>
            <a:ext cx="3275013" cy="58477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3200" b="1" lang="en-US"/>
              <a:t>CINDY L. GRIFFIN</a:t>
            </a:r>
          </a:p>
        </p:txBody>
      </p:sp>
    </p:spTree>
    <p:extLst>
      <p:ext uri="{BB962C8B-B14F-4D97-AF65-F5344CB8AC3E}">
        <p14:creationId xmlns:p14="http://schemas.microsoft.com/office/powerpoint/2010/main" val="14321154"/>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 name="Subtitle 2">
            <a:extLst xmlns:a="http://schemas.openxmlformats.org/drawingml/2006/main">
              <a:ext uri="{FF2B5EF4-FFF2-40B4-BE49-F238E27FC236}">
                <a16:creationId xmlns:a16="http://schemas.microsoft.com/office/drawing/2014/main" id="{0EBB4098-E7F8-FB42-A0B5-09D003DAEFA4}"/>
              </a:ext>
            </a:extLst>
          </p:cNvPr>
          <p:cNvSpPr>
            <a:spLocks xmlns:a="http://schemas.openxmlformats.org/drawingml/2006/main" noGrp="1"/>
          </p:cNvSpPr>
          <p:nvPr>
            <p:ph type="subTitle" idx="1"/>
          </p:nvPr>
        </p:nvSpPr>
        <p:spPr>
          <a:xfrm xmlns:a="http://schemas.openxmlformats.org/drawingml/2006/main">
            <a:off x="1466850" y="727365"/>
            <a:ext cx="9547514" cy="5091545"/>
          </a:xfrm>
        </p:spPr>
        <p:txBody>
          <a:bodyPr xmlns:a="http://schemas.openxmlformats.org/drawingml/2006/main">
            <a:normAutofit fontScale="25000" lnSpcReduction="20000"/>
          </a:bodyPr>
          <a:lstStyle xmlns:a="http://schemas.openxmlformats.org/drawingml/2006/main"/>
          <a:p xmlns:a="http://schemas.openxmlformats.org/drawingml/2006/main">
            <a:pPr algn="l">
              <a:buNone/>
            </a:pPr>
            <a:r>
              <a:rPr sz="12800" b="1" lang="en-US"/>
              <a:t>                          Beyond Gender Binaries</a:t>
            </a:r>
            <a:endParaRPr sz="12800" lang="en-US"/>
          </a:p>
          <a:p xmlns:a="http://schemas.openxmlformats.org/drawingml/2006/main">
            <a:endParaRPr sz="3500" b="1" lang="en-US"/>
          </a:p>
          <a:p xmlns:a="http://schemas.openxmlformats.org/drawingml/2006/main">
            <a:pPr algn="l">
              <a:buNone/>
            </a:pPr>
            <a:r>
              <a:rPr sz="8000" b="1" lang="en-US"/>
              <a:t>Part I: Conceptual Foundations</a:t>
            </a:r>
            <a:endParaRPr sz="8000" lang="en-US"/>
          </a:p>
          <a:p xmlns:a="http://schemas.openxmlformats.org/drawingml/2006/main">
            <a:pPr algn="l">
              <a:buNone/>
            </a:pPr>
            <a:r>
              <a:rPr sz="8000" lang="en-US"/>
              <a:t>Chapter 1: Intersectional Definitions of Identity and Communication</a:t>
            </a:r>
          </a:p>
          <a:p xmlns:a="http://schemas.openxmlformats.org/drawingml/2006/main">
            <a:pPr algn="l">
              <a:buNone/>
            </a:pPr>
            <a:r>
              <a:rPr sz="8000" lang="en-US"/>
              <a:t>Chapter 2: Intersectional Explorations of Discourses of Rights</a:t>
            </a:r>
          </a:p>
          <a:p xmlns:a="http://schemas.openxmlformats.org/drawingml/2006/main">
            <a:pPr algn="l">
              <a:buNone/>
            </a:pPr>
            <a:r>
              <a:rPr sz="8000" lang="en-US"/>
              <a:t>Chapter 3: Intersectional Approaches to Privilege and its Impact on Communication</a:t>
            </a:r>
          </a:p>
          <a:p xmlns:a="http://schemas.openxmlformats.org/drawingml/2006/main">
            <a:pPr algn="l">
              <a:buNone/>
            </a:pPr>
            <a:r>
              <a:rPr sz="8000" b="1" lang="en-US"/>
              <a:t>Part II: Feminist Intersectional Orientations to Rights</a:t>
            </a:r>
            <a:endParaRPr sz="8000" lang="en-US"/>
          </a:p>
          <a:p xmlns:a="http://schemas.openxmlformats.org/drawingml/2006/main">
            <a:pPr algn="l">
              <a:buNone/>
            </a:pPr>
            <a:r>
              <a:rPr sz="8000" lang="en-US"/>
              <a:t>Chapter 4: Intersectional Approaches to Personhood and Citizenship</a:t>
            </a:r>
          </a:p>
          <a:p xmlns:a="http://schemas.openxmlformats.org/drawingml/2006/main">
            <a:pPr algn="l">
              <a:buNone/>
            </a:pPr>
            <a:r>
              <a:rPr sz="8000" lang="en-US"/>
              <a:t>Chapter 5: Intersectional Approaches to Safety in Public Spaces</a:t>
            </a:r>
          </a:p>
          <a:p xmlns:a="http://schemas.openxmlformats.org/drawingml/2006/main">
            <a:pPr algn="l">
              <a:buNone/>
            </a:pPr>
            <a:r>
              <a:rPr sz="8000" lang="en-US"/>
              <a:t>Chapter 6: Intersectional Approaches to Safety in Private Spaces	</a:t>
            </a:r>
          </a:p>
          <a:p xmlns:a="http://schemas.openxmlformats.org/drawingml/2006/main">
            <a:pPr algn="l">
              <a:buNone/>
            </a:pPr>
            <a:r>
              <a:rPr sz="8000" lang="en-US"/>
              <a:t>Chapter 7: Intersectional Discourses for Talking About Sexual Violence</a:t>
            </a:r>
          </a:p>
          <a:p xmlns:a="http://schemas.openxmlformats.org/drawingml/2006/main">
            <a:pPr algn="l">
              <a:buNone/>
            </a:pPr>
            <a:r>
              <a:rPr sz="8000" lang="en-US"/>
              <a:t>Chapter 8: Intersectional Approaches to Spaces for Learning </a:t>
            </a:r>
          </a:p>
          <a:p xmlns:a="http://schemas.openxmlformats.org/drawingml/2006/main">
            <a:pPr algn="l">
              <a:buNone/>
            </a:pPr>
            <a:r>
              <a:rPr sz="8000" lang="en-US"/>
              <a:t>Chapter 9: Intersectional Approaches Workplace Injustices</a:t>
            </a:r>
          </a:p>
          <a:p xmlns:a="http://schemas.openxmlformats.org/drawingml/2006/main">
            <a:pPr algn="l">
              <a:buNone/>
            </a:pPr>
            <a:r>
              <a:rPr sz="8000" b="1" lang="en-US"/>
              <a:t>Part III: Intersectionality and Structures of Power</a:t>
            </a:r>
            <a:endParaRPr sz="8000" lang="en-US"/>
          </a:p>
          <a:p xmlns:a="http://schemas.openxmlformats.org/drawingml/2006/main">
            <a:pPr algn="l">
              <a:buNone/>
            </a:pPr>
            <a:r>
              <a:rPr sz="8000" lang="en-US"/>
              <a:t>Chapter 10: Hegemony and Structures of Power</a:t>
            </a:r>
          </a:p>
          <a:p xmlns:a="http://schemas.openxmlformats.org/drawingml/2006/main">
            <a:pPr algn="l">
              <a:buNone/>
            </a:pPr>
            <a:r>
              <a:rPr sz="8000" lang="en-US"/>
              <a:t>Chapter 11: Discourses of Colonialism and Colonization</a:t>
            </a:r>
          </a:p>
          <a:p xmlns:a="http://schemas.openxmlformats.org/drawingml/2006/main">
            <a:pPr algn="l">
              <a:buNone/>
            </a:pPr>
            <a:r>
              <a:rPr sz="8000" lang="en-US"/>
              <a:t>Chapter 12: Communicating Through Feminist and Intersectional Lenses</a:t>
            </a:r>
          </a:p>
        </p:txBody>
      </p:sp>
    </p:spTree>
    <p:extLst>
      <p:ext uri="{BB962C8B-B14F-4D97-AF65-F5344CB8AC3E}">
        <p14:creationId xmlns:p14="http://schemas.microsoft.com/office/powerpoint/2010/main" val="1563828675"/>
      </p:ext>
    </p:extLst>
  </p:cSld>
</p:sld>
</file>

<file path=ppt/slides/slide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10" name="Rectangle 9">
            <a:extLst xmlns:a="http://schemas.openxmlformats.org/drawingml/2006/main">
              <a:ext uri="{FF2B5EF4-FFF2-40B4-BE49-F238E27FC236}">
                <a16:creationId xmlns:a16="http://schemas.microsoft.com/office/drawing/2014/main" id="{5ABA7F3F-D56F-4C06-84AC-03FC83B0642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13" name="Freeform 6">
            <a:extLst xmlns:a="http://schemas.openxmlformats.org/drawingml/2006/main">
              <a:ext uri="{FF2B5EF4-FFF2-40B4-BE49-F238E27FC236}">
                <a16:creationId xmlns:a16="http://schemas.microsoft.com/office/drawing/2014/main" id="{C73A7452-ED0F-4903-A620-8D103E556CA4}"/>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accent1"/>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F6A3F6CE-D581-4C37-8822-4F4A68325EF0}"/>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accent2"/>
          </a:solidFill>
          <a:ln xmlns:a="http://schemas.openxmlformats.org/drawingml/2006/main" w="0">
            <a:noFill/>
            <a:prstDash val="solid"/>
          </a:ln>
        </p:spPr>
      </p:sp>
      <p:sp>
        <p:nvSpPr>
          <p:cNvPr id="4" name="Title 3">
            <a:extLst xmlns:a="http://schemas.openxmlformats.org/drawingml/2006/main">
              <a:ext uri="{FF2B5EF4-FFF2-40B4-BE49-F238E27FC236}">
                <a16:creationId xmlns:a16="http://schemas.microsoft.com/office/drawing/2014/main" id="{A108ACAF-FB68-F440-85C6-99F774A77968}"/>
              </a:ext>
            </a:extLst>
          </p:cNvPr>
          <p:cNvSpPr>
            <a:spLocks xmlns:a="http://schemas.openxmlformats.org/drawingml/2006/main" noGrp="1"/>
          </p:cNvSpPr>
          <p:nvPr>
            <p:ph type="ctrTitle" idx="0"/>
          </p:nvPr>
        </p:nvSpPr>
        <p:spPr>
          <a:xfrm xmlns:a="http://schemas.openxmlformats.org/drawingml/2006/main">
            <a:off x="4907280" y="458937"/>
            <a:ext cx="6992135" cy="829157"/>
          </a:xfrm>
        </p:spPr>
        <p:txBody>
          <a:bodyPr xmlns:a="http://schemas.openxmlformats.org/drawingml/2006/main">
            <a:normAutofit/>
          </a:bodyPr>
          <a:lstStyle xmlns:a="http://schemas.openxmlformats.org/drawingml/2006/main"/>
          <a:p xmlns:a="http://schemas.openxmlformats.org/drawingml/2006/main">
            <a:r>
              <a:rPr sz="4000" lang="en-US"/>
              <a:t>Beyond gender binaries</a:t>
            </a:r>
          </a:p>
        </p:txBody>
      </p:sp>
      <p:sp>
        <p:nvSpPr>
          <p:cNvPr id="5" name="Subtitle 4">
            <a:extLst xmlns:a="http://schemas.openxmlformats.org/drawingml/2006/main">
              <a:ext uri="{FF2B5EF4-FFF2-40B4-BE49-F238E27FC236}">
                <a16:creationId xmlns:a16="http://schemas.microsoft.com/office/drawing/2014/main" id="{5D1D41B5-E26F-0E45-A5E0-5C19735D8123}"/>
              </a:ext>
            </a:extLst>
          </p:cNvPr>
          <p:cNvSpPr>
            <a:spLocks xmlns:a="http://schemas.openxmlformats.org/drawingml/2006/main" noGrp="1"/>
          </p:cNvSpPr>
          <p:nvPr>
            <p:ph type="subTitle" idx="1"/>
          </p:nvPr>
        </p:nvSpPr>
        <p:spPr>
          <a:xfrm xmlns:a="http://schemas.openxmlformats.org/drawingml/2006/main">
            <a:off x="1874520" y="2032563"/>
            <a:ext cx="8214360" cy="2691837"/>
          </a:xfrm>
        </p:spPr>
        <p:txBody>
          <a:bodyPr xmlns:a="http://schemas.openxmlformats.org/drawingml/2006/main">
            <a:normAutofit fontScale="92500"/>
          </a:bodyPr>
          <a:lstStyle xmlns:a="http://schemas.openxmlformats.org/drawingml/2006/main"/>
          <a:p xmlns:a="http://schemas.openxmlformats.org/drawingml/2006/main">
            <a:pPr algn="l">
              <a:buNone/>
            </a:pPr>
            <a:r>
              <a:rPr sz="3000" b="1" lang="en-US"/>
              <a:t>Part I: Conceptual Foundations</a:t>
            </a:r>
          </a:p>
          <a:p xmlns:a="http://schemas.openxmlformats.org/drawingml/2006/main">
            <a:pPr algn="l">
              <a:buNone/>
            </a:pPr>
            <a:endParaRPr sz="2400" lang="en-US"/>
          </a:p>
          <a:p xmlns:a="http://schemas.openxmlformats.org/drawingml/2006/main">
            <a:pPr algn="l">
              <a:buNone/>
            </a:pPr>
            <a:r>
              <a:rPr sz="2400" lang="en-US"/>
              <a:t>Chapter 1: Intersectional Definitions of Identity and Communication</a:t>
            </a:r>
          </a:p>
          <a:p xmlns:a="http://schemas.openxmlformats.org/drawingml/2006/main">
            <a:pPr algn="l">
              <a:buNone/>
            </a:pPr>
            <a:r>
              <a:rPr sz="2400" lang="en-US"/>
              <a:t>Chapter 2: Intersectional Explorations of Discourses of Rights</a:t>
            </a:r>
          </a:p>
          <a:p xmlns:a="http://schemas.openxmlformats.org/drawingml/2006/main">
            <a:pPr algn="l">
              <a:buNone/>
            </a:pPr>
            <a:r>
              <a:rPr sz="2400" lang="en-US"/>
              <a:t>Chapter 3: Intersectional Approaches to Privilege and its Impact on    </a:t>
            </a:r>
          </a:p>
          <a:p xmlns:a="http://schemas.openxmlformats.org/drawingml/2006/main">
            <a:pPr algn="l">
              <a:buNone/>
            </a:pPr>
            <a:r>
              <a:rPr sz="2400" lang="en-US"/>
              <a:t>                  Communication</a:t>
            </a:r>
          </a:p>
          <a:p xmlns:a="http://schemas.openxmlformats.org/drawingml/2006/main">
            <a:endParaRPr lang="en-US"/>
          </a:p>
        </p:txBody>
      </p:sp>
      <p:sp>
        <p:nvSpPr>
          <p:cNvPr id="9" name="TextBox 8">
            <a:extLst xmlns:a="http://schemas.openxmlformats.org/drawingml/2006/main">
              <a:ext uri="{FF2B5EF4-FFF2-40B4-BE49-F238E27FC236}">
                <a16:creationId xmlns:a16="http://schemas.microsoft.com/office/drawing/2014/main" id="{92E4D4D2-A3E4-DD49-A3C0-B78764361029}"/>
              </a:ext>
            </a:extLst>
          </p:cNvPr>
          <p:cNvSpPr>
            <a:spLocks xmlns:a="http://schemas.openxmlformats.org/drawingml/2006/main" noGrp="1"/>
          </p:cNvSpPr>
          <p:nvPr/>
        </p:nvSpPr>
        <p:spPr>
          <a:xfrm xmlns:a="http://schemas.openxmlformats.org/drawingml/2006/main">
            <a:off x="752858" y="5545439"/>
            <a:ext cx="3275013" cy="58477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3200" b="1" lang="en-US"/>
              <a:t>CINDY L. GRIFFIN</a:t>
            </a:r>
          </a:p>
        </p:txBody>
      </p:sp>
    </p:spTree>
    <p:extLst>
      <p:ext uri="{BB962C8B-B14F-4D97-AF65-F5344CB8AC3E}">
        <p14:creationId xmlns:p14="http://schemas.microsoft.com/office/powerpoint/2010/main" val="1520776472"/>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2019299"/>
            <a:ext cx="6942667" cy="4567767"/>
          </a:xfrm>
        </p:spPr>
        <p:txBody>
          <a:bodyPr xmlns:a="http://schemas.openxmlformats.org/drawingml/2006/main">
            <a:normAutofit fontScale="85000" lnSpcReduction="20000"/>
          </a:bodyPr>
          <a:lstStyle xmlns:a="http://schemas.openxmlformats.org/drawingml/2006/main"/>
          <a:p xmlns:a="http://schemas.openxmlformats.org/drawingml/2006/main">
            <a:pPr marL="0" indent="0">
              <a:buNone/>
            </a:pPr>
            <a:r>
              <a:rPr sz="2800" b="1" lang="en-US"/>
              <a:t>Chapter Outline </a:t>
            </a:r>
            <a:endParaRPr sz="2800" lang="en-US"/>
          </a:p>
          <a:p xmlns:a="http://schemas.openxmlformats.org/drawingml/2006/main">
            <a:pPr>
              <a:buFont typeface="Wingdings"/>
              <a:buChar char="Ø"/>
            </a:pPr>
            <a:r>
              <a:rPr sz="2400" i="1" lang="en-US"/>
              <a:t>In this chapter, you will find . . .</a:t>
            </a:r>
            <a:endParaRPr sz="2400" lang="en-US"/>
          </a:p>
          <a:p xmlns:a="http://schemas.openxmlformats.org/drawingml/2006/main">
            <a:pPr marL="0" indent="0">
              <a:buNone/>
            </a:pPr>
            <a:r>
              <a:rPr sz="2400" b="1" lang="en-US"/>
              <a:t>“The Danger of a Single Story”</a:t>
            </a:r>
            <a:endParaRPr sz="2400" lang="en-US"/>
          </a:p>
          <a:p xmlns:a="http://schemas.openxmlformats.org/drawingml/2006/main">
            <a:pPr marL="0" indent="0">
              <a:buNone/>
            </a:pPr>
            <a:r>
              <a:rPr sz="2400" b="1" lang="en-US"/>
              <a:t>What Is Intersectionality?</a:t>
            </a:r>
            <a:endParaRPr sz="2400" lang="en-US"/>
          </a:p>
          <a:p xmlns:a="http://schemas.openxmlformats.org/drawingml/2006/main">
            <a:pPr>
              <a:buFont typeface="Wingdings"/>
              <a:buChar char="Ø"/>
            </a:pPr>
            <a:r>
              <a:rPr sz="2400" i="1" lang="en-US"/>
              <a:t>The Problems with Essentialist Thinking</a:t>
            </a:r>
            <a:endParaRPr sz="2400" lang="en-US"/>
          </a:p>
          <a:p xmlns:a="http://schemas.openxmlformats.org/drawingml/2006/main">
            <a:pPr>
              <a:buFont typeface="Wingdings"/>
              <a:buChar char="Ø"/>
            </a:pPr>
            <a:r>
              <a:rPr sz="2400" i="1" lang="en-US"/>
              <a:t>The Benefits of Intersectional Thinking</a:t>
            </a:r>
            <a:endParaRPr sz="2400" lang="en-US"/>
          </a:p>
          <a:p xmlns:a="http://schemas.openxmlformats.org/drawingml/2006/main">
            <a:pPr marL="0" indent="0">
              <a:buNone/>
            </a:pPr>
            <a:r>
              <a:rPr sz="2400" b="1" lang="en-US"/>
              <a:t>What Is Communication?</a:t>
            </a:r>
            <a:endParaRPr sz="2400" lang="en-US"/>
          </a:p>
          <a:p xmlns:a="http://schemas.openxmlformats.org/drawingml/2006/main">
            <a:pPr>
              <a:buFont typeface="Wingdings"/>
              <a:buChar char="Ø"/>
            </a:pPr>
            <a:r>
              <a:rPr sz="2400" i="1" lang="en-US"/>
              <a:t>Defining Communication </a:t>
            </a:r>
            <a:r>
              <a:rPr sz="2400" i="1" lang="en-US"/>
              <a:t>Intersectionally</a:t>
            </a:r>
            <a:endParaRPr sz="2400" lang="en-US"/>
          </a:p>
          <a:p xmlns:a="http://schemas.openxmlformats.org/drawingml/2006/main">
            <a:pPr>
              <a:buFont typeface="Wingdings"/>
              <a:buChar char="Ø"/>
            </a:pPr>
            <a:r>
              <a:rPr sz="2400" i="1" lang="en-US"/>
              <a:t>Communication and Hierarchies of Value </a:t>
            </a:r>
            <a:endParaRPr sz="2400" lang="en-US"/>
          </a:p>
          <a:p xmlns:a="http://schemas.openxmlformats.org/drawingml/2006/main">
            <a:pPr>
              <a:buFont typeface="Wingdings"/>
              <a:buChar char="Ø"/>
            </a:pPr>
            <a:r>
              <a:rPr sz="2400" i="1" lang="en-US"/>
              <a:t>Discourse and Truth Regimes</a:t>
            </a:r>
            <a:endParaRPr sz="2400" lang="en-US"/>
          </a:p>
          <a:p xmlns:a="http://schemas.openxmlformats.org/drawingml/2006/main">
            <a:pPr marL="0" indent="0">
              <a:buNone/>
            </a:pPr>
            <a:r>
              <a:rPr sz="2400" b="1" lang="en-US"/>
              <a:t>Gender Identity: Communication Beyond Binaries</a:t>
            </a:r>
            <a:endParaRPr sz="2400" lang="en-US"/>
          </a:p>
          <a:p xmlns:a="http://schemas.openxmlformats.org/drawingml/2006/main">
            <a:pPr marL="0" indent="0">
              <a:buNone/>
            </a:pPr>
            <a:r>
              <a:rPr sz="2400" b="1" lang="en-US"/>
              <a:t>Invitational Rhetoric</a:t>
            </a:r>
            <a:endParaRPr sz="2400" lang="en-US"/>
          </a:p>
          <a:p xmlns:a="http://schemas.openxmlformats.org/drawingml/2006/main">
            <a:pPr marL="0" indent="0">
              <a:buNone/>
            </a:pPr>
            <a:endParaRPr lang="en-US"/>
          </a:p>
        </p:txBody>
      </p:sp>
    </p:spTree>
    <p:extLst>
      <p:ext uri="{BB962C8B-B14F-4D97-AF65-F5344CB8AC3E}">
        <p14:creationId xmlns:p14="http://schemas.microsoft.com/office/powerpoint/2010/main" val="48281451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209800"/>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Evaluate relationships among our complex and nuanced identities.</a:t>
            </a:r>
          </a:p>
          <a:p xmlns:a="http://schemas.openxmlformats.org/drawingml/2006/main">
            <a:pPr lvl="0">
              <a:buFont typeface="Wingdings"/>
              <a:buChar char="Ø"/>
            </a:pPr>
            <a:r>
              <a:t>Assess problematic logics in essentialist thinking. </a:t>
            </a:r>
          </a:p>
          <a:p xmlns:a="http://schemas.openxmlformats.org/drawingml/2006/main">
            <a:pPr lvl="0">
              <a:buFont typeface="Wingdings"/>
              <a:buChar char="Ø"/>
            </a:pPr>
            <a:r>
              <a:t>Explain the importance of double (multiple) jeopardy and double (multiple) protections in the context of identity. </a:t>
            </a:r>
          </a:p>
          <a:p xmlns:a="http://schemas.openxmlformats.org/drawingml/2006/main">
            <a:pPr lvl="0">
              <a:buFont typeface="Wingdings"/>
              <a:buChar char="Ø"/>
            </a:pPr>
            <a:r>
              <a:t>Analyze how hierarchies of value inform discourse.</a:t>
            </a:r>
          </a:p>
          <a:p xmlns:a="http://schemas.openxmlformats.org/drawingml/2006/main">
            <a:pPr lvl="0">
              <a:buFont typeface="Wingdings"/>
              <a:buChar char="Ø"/>
            </a:pPr>
            <a:r>
              <a:t>Describe an intersectional orientation to communication.</a:t>
            </a:r>
          </a:p>
          <a:p xmlns:a="http://schemas.openxmlformats.org/drawingml/2006/main">
            <a:pPr>
              <a:buFont typeface="Wingdings"/>
              <a:buChar char="Ø"/>
            </a:pPr>
            <a:r>
              <a:t>Describe the benefits of invitational rhetoric </a:t>
            </a:r>
          </a:p>
        </p:txBody>
      </p:sp>
    </p:spTree>
    <p:extLst>
      <p:ext uri="{BB962C8B-B14F-4D97-AF65-F5344CB8AC3E}">
        <p14:creationId xmlns:p14="http://schemas.microsoft.com/office/powerpoint/2010/main" val="808229849"/>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9" y="2285999"/>
            <a:ext cx="9601200" cy="394335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Benefits of Intersectional Thinking  </a:t>
            </a:r>
            <a:endParaRPr lang="en-US"/>
          </a:p>
          <a:p xmlns:a="http://schemas.openxmlformats.org/drawingml/2006/main">
            <a:pPr lvl="0">
              <a:buFont typeface="Wingdings"/>
              <a:buChar char="Ø"/>
            </a:pPr>
            <a:r>
              <a:t>Intersectionality Helps Us Avoid Essentialist Thinking </a:t>
            </a:r>
          </a:p>
          <a:p xmlns:a="http://schemas.openxmlformats.org/drawingml/2006/main">
            <a:pPr lvl="0">
              <a:buFont typeface="Wingdings"/>
              <a:buChar char="Ø"/>
            </a:pPr>
            <a:r>
              <a:t>Intersectionality Calls Attention to Complexity and Multiplicity </a:t>
            </a:r>
          </a:p>
          <a:p xmlns:a="http://schemas.openxmlformats.org/drawingml/2006/main">
            <a:pPr lvl="0">
              <a:buFont typeface="Wingdings"/>
              <a:buChar char="Ø"/>
            </a:pPr>
            <a:r>
              <a:t>Intersectionality Acknowledges Importance of Multiple Identities</a:t>
            </a:r>
          </a:p>
          <a:p xmlns:a="http://schemas.openxmlformats.org/drawingml/2006/main">
            <a:pPr marL="0" indent="0">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br/>
            <a:endParaRPr lang="en-US"/>
          </a:p>
        </p:txBody>
      </p:sp>
    </p:spTree>
    <p:extLst>
      <p:ext uri="{BB962C8B-B14F-4D97-AF65-F5344CB8AC3E}">
        <p14:creationId xmlns:p14="http://schemas.microsoft.com/office/powerpoint/2010/main" val="2689365246"/>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9" y="2285999"/>
            <a:ext cx="9601200" cy="3943351"/>
          </a:xfrm>
        </p:spPr>
        <p:txBody>
          <a:bodyPr xmlns:a="http://schemas.openxmlformats.org/drawingml/2006/main">
            <a:normAutofit lnSpcReduction="10000"/>
          </a:bodyPr>
          <a:lstStyle xmlns:a="http://schemas.openxmlformats.org/drawingml/2006/main"/>
          <a:p xmlns:a="http://schemas.openxmlformats.org/drawingml/2006/main">
            <a:pPr marL="0" indent="0">
              <a:buNone/>
            </a:pPr>
            <a:r>
              <a:rPr sz="2400" b="1" lang="en-US"/>
              <a:t>Errors in the Logics Underlying </a:t>
            </a:r>
            <a:r>
              <a:rPr sz="2400" b="1" i="1" lang="en-US"/>
              <a:t>Humanism</a:t>
            </a:r>
            <a:endParaRPr sz="2400" lang="en-US"/>
          </a:p>
          <a:p xmlns:a="http://schemas.openxmlformats.org/drawingml/2006/main">
            <a:pPr lvl="0">
              <a:buFont typeface="Wingdings"/>
              <a:buChar char="Ø"/>
            </a:pPr>
            <a:r>
              <a:rPr b="1" lang="en-US"/>
              <a:t>color-blind logic</a:t>
            </a:r>
            <a:r>
              <a:t> that says race, ethnicity, culture, and the color of one’s skin have no effect on how individuals are treated</a:t>
            </a:r>
          </a:p>
          <a:p xmlns:a="http://schemas.openxmlformats.org/drawingml/2006/main">
            <a:pPr lvl="0">
              <a:buFont typeface="Wingdings"/>
              <a:buChar char="Ø"/>
            </a:pPr>
            <a:r>
              <a:rPr b="1" lang="en-US"/>
              <a:t>cisgender logic </a:t>
            </a:r>
            <a:r>
              <a:t>that says that every person’s gender matches the biological body they were assigned at birth</a:t>
            </a:r>
          </a:p>
          <a:p xmlns:a="http://schemas.openxmlformats.org/drawingml/2006/main">
            <a:pPr lvl="0">
              <a:buFont typeface="Wingdings"/>
              <a:buChar char="Ø"/>
            </a:pPr>
            <a:r>
              <a:rPr b="1" lang="en-US"/>
              <a:t>heteronormative logic</a:t>
            </a:r>
            <a:r>
              <a:t> that says that all individuals possess the same sexuality—that is, everyone is, and should be, heterosexual</a:t>
            </a:r>
          </a:p>
          <a:p xmlns:a="http://schemas.openxmlformats.org/drawingml/2006/main">
            <a:pPr lvl="0">
              <a:buFont typeface="Wingdings"/>
              <a:buChar char="Ø"/>
            </a:pPr>
            <a:r>
              <a:rPr b="1" lang="en-US"/>
              <a:t>classist logic</a:t>
            </a:r>
            <a:r>
              <a:t> that says that economic conditions, opportunities, and resources are the same, or can be, for every person in a community or country </a:t>
            </a:r>
          </a:p>
          <a:p xmlns:a="http://schemas.openxmlformats.org/drawingml/2006/main">
            <a:pPr>
              <a:buFont typeface="Wingdings"/>
              <a:buChar char="Ø"/>
            </a:pPr>
            <a:r>
              <a:rPr b="1" lang="en-US"/>
              <a:t>ableist logic</a:t>
            </a:r>
            <a:r>
              <a:t> that says that all bodies and minds function without obstacles or challenges, and that they should move about the world as though there are none</a:t>
            </a:r>
            <a:r>
              <a:rPr sz="2400" lang="en-US"/>
              <a:t> </a:t>
            </a: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endParaRPr lang="en-US"/>
          </a:p>
        </p:txBody>
      </p:sp>
    </p:spTree>
    <p:extLst>
      <p:ext uri="{BB962C8B-B14F-4D97-AF65-F5344CB8AC3E}">
        <p14:creationId xmlns:p14="http://schemas.microsoft.com/office/powerpoint/2010/main" val="638890282"/>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10007602" cy="5067301"/>
          </a:xfrm>
        </p:spPr>
        <p:txBody>
          <a:bodyPr xmlns:a="http://schemas.openxmlformats.org/drawingml/2006/main">
            <a:normAutofit fontScale="85000" lnSpcReduction="20000"/>
          </a:bodyPr>
          <a:lstStyle xmlns:a="http://schemas.openxmlformats.org/drawingml/2006/main"/>
          <a:p xmlns:a="http://schemas.openxmlformats.org/drawingml/2006/main">
            <a:pPr marL="0" indent="0">
              <a:buNone/>
            </a:pPr>
            <a:r>
              <a:rPr sz="2800" b="1" lang="en-US"/>
              <a:t>1.1 Guide to Communication: Developing an Intersectional Vocabulary</a:t>
            </a:r>
            <a:endParaRPr sz="2800" lang="en-US"/>
          </a:p>
          <a:p xmlns:a="http://schemas.openxmlformats.org/drawingml/2006/main">
            <a:pPr marL="457200" indent="-457200">
              <a:buFont typeface="+mj-lt"/>
              <a:buAutoNum type="arabicPeriod"/>
            </a:pPr>
            <a:r>
              <a:t>Consider the “Single Story” you may have heard about a group of people. This Single Story may be about people from a country other than your own or about people who live in your own country.  What information does this story give you about those people? Have you taken the time or had the opportunity to discover whether or not this story reflects the complexity of the people it is about? If so, what can you add to the “Single Story” to increase its intersectionality?  If not, log into TED and see if you can find those intersectional stories. </a:t>
            </a:r>
          </a:p>
          <a:p xmlns:a="http://schemas.openxmlformats.org/drawingml/2006/main">
            <a:pPr marL="457200" indent="-457200">
              <a:buFont typeface="+mj-lt"/>
              <a:buAutoNum type="arabicPeriod"/>
            </a:pPr>
            <a:r>
              <a:t>Sketch or draw an image of your view of intersectionality.  Use the definition offered in this section as well as the material you have read and/or discussed as a class. Compare your view with several of your classmates.  Discuss the similarities and differences in your views and images. </a:t>
            </a:r>
          </a:p>
          <a:p xmlns:a="http://schemas.openxmlformats.org/drawingml/2006/main">
            <a:pPr marL="457200" indent="-457200">
              <a:buFont typeface="+mj-lt"/>
              <a:buAutoNum type="arabicPeriod"/>
            </a:pPr>
            <a:r>
              <a:t>Consider your own identities through an intersectional lens and make a list of your various identities that you feel are significant—for you and others.  Make a list of the times in the last week that those identities have made life easier or harder for you.  </a:t>
            </a:r>
          </a:p>
          <a:p xmlns:a="http://schemas.openxmlformats.org/drawingml/2006/main">
            <a:pPr marL="457200" indent="-457200">
              <a:buFont typeface="+mj-lt"/>
              <a:buAutoNum type="arabicPeriod"/>
            </a:pPr>
            <a:r>
              <a:t>Make a list of the new vocabulary and ways of communicating you are developing. Consider whether there are terms and phrases you will no longer use, and whether there are new terms and phrases you will need to help you communicate about identity complexities.  </a:t>
            </a:r>
          </a:p>
          <a:p xmlns:a="http://schemas.openxmlformats.org/drawingml/2006/main">
            <a:pPr marL="457200" indent="-457200">
              <a:buFont typeface="+mj-lt"/>
              <a:buAutoNum type="arabicPeriod"/>
            </a:pPr>
            <a:r>
              <a:t>Identify several current issues or events that have caught our national attention recently, or that have been a topic of controversy for some time. Using intersectionality as a tool, name the complexities inherent in that issue or event. </a:t>
            </a:r>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endParaRPr lang="en-US"/>
          </a:p>
        </p:txBody>
      </p:sp>
    </p:spTree>
    <p:extLst>
      <p:ext uri="{BB962C8B-B14F-4D97-AF65-F5344CB8AC3E}">
        <p14:creationId xmlns:p14="http://schemas.microsoft.com/office/powerpoint/2010/main" val="82787525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10007602" cy="506730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1.2 Guide to Communication: Discourse, Power and Agency</a:t>
            </a:r>
            <a:endParaRPr sz="2400" lang="en-US"/>
          </a:p>
          <a:p xmlns:a="http://schemas.openxmlformats.org/drawingml/2006/main">
            <a:pPr marL="457200" indent="-457200">
              <a:buFont typeface="+mj-lt"/>
              <a:buAutoNum type="arabicPeriod"/>
            </a:pPr>
            <a:r>
              <a:t>Make a list of the identities you avow to and another list of those that have been ascribed to you. Do not put your name on that list, yet. As a class, compile two lists: a list of the avowed identities of all the people in your class and another list of the ascribed identities. </a:t>
            </a:r>
          </a:p>
          <a:p xmlns:a="http://schemas.openxmlformats.org/drawingml/2006/main">
            <a:pPr marL="457200" indent="-457200">
              <a:buFont typeface="+mj-lt"/>
              <a:buAutoNum type="arabicPeriod"/>
            </a:pPr>
            <a:r>
              <a:t>What kind of “strong winds” are present for some of these identities, yet absent for others? Discuss the differences, hierarchies, and amount of agency and power in each of these lists. </a:t>
            </a:r>
          </a:p>
          <a:p xmlns:a="http://schemas.openxmlformats.org/drawingml/2006/main">
            <a:pPr marL="457200" indent="-457200">
              <a:buFont typeface="+mj-lt"/>
              <a:buAutoNum type="arabicPeriod"/>
            </a:pPr>
            <a:r>
              <a:t>Review the list of “Discourses of . . .” presented in this chapter.  Now select a contemporary, and contentious, issue we face today.  Map out the arguments around this issue and identify which discourse regimes they fall into.  What kinds of claims emerge from these different truth regimes?  What are the communication obstacles we face and in what ways might defining communication </a:t>
            </a:r>
            <a:r>
              <a:t>intersectionally</a:t>
            </a:r>
            <a:r>
              <a:t> help us communicate more effectively and less contentiously?</a:t>
            </a:r>
            <a:r>
              <a:rPr sz="2800" lang="en-US"/>
              <a:t> </a:t>
            </a: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endParaRPr lang="en-US"/>
          </a:p>
        </p:txBody>
      </p:sp>
    </p:spTree>
    <p:extLst>
      <p:ext uri="{BB962C8B-B14F-4D97-AF65-F5344CB8AC3E}">
        <p14:creationId xmlns:p14="http://schemas.microsoft.com/office/powerpoint/2010/main" val="396931431"/>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10007602" cy="361950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1.3 Guide to Communication: Nonbinary and Invitational Communication</a:t>
            </a:r>
            <a:endParaRPr sz="2400" lang="en-US"/>
          </a:p>
          <a:p xmlns:a="http://schemas.openxmlformats.org/drawingml/2006/main">
            <a:pPr marL="457200" indent="-457200">
              <a:buFont typeface="+mj-lt"/>
              <a:buAutoNum type="arabicPeriod"/>
            </a:pPr>
            <a:r>
              <a:t>Consider the nonbinary vocabulary you have been exposed to in this section. Identify the terms you would use to describe your own gender and sexual orientation. How often do you use these terms?  Why do you or don’t you use them in conversation with other people?</a:t>
            </a:r>
          </a:p>
          <a:p xmlns:a="http://schemas.openxmlformats.org/drawingml/2006/main">
            <a:pPr marL="457200" indent="-457200">
              <a:buFont typeface="+mj-lt"/>
              <a:buAutoNum type="arabicPeriod"/>
            </a:pPr>
            <a:r>
              <a:t>How important do you feel these nonbinary terms are?  If you wanted to have an invitational conversation about their importance with someone else, who felt different than you did about their importance, how might you begin that conversation?  How would you stay invitational rather than argumentative throughout the conversation?</a:t>
            </a:r>
            <a:r>
              <a:rPr sz="2400" lang="en-US"/>
              <a:t> </a:t>
            </a: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One: Intersectional Definitions of Identity and Communication</a:t>
            </a:r>
            <a:r>
              <a:rPr i="1" lang="en-US"/>
              <a:t> </a:t>
            </a:r>
            <a:br/>
            <a:r>
              <a:rPr b="1" lang="en-US"/>
              <a:t> </a:t>
            </a:r>
            <a:endParaRPr lang="en-US"/>
          </a:p>
        </p:txBody>
      </p:sp>
    </p:spTree>
    <p:extLst>
      <p:ext uri="{BB962C8B-B14F-4D97-AF65-F5344CB8AC3E}">
        <p14:creationId xmlns:p14="http://schemas.microsoft.com/office/powerpoint/2010/main" val="2254412182"/>
      </p:ext>
    </p:extLst>
  </p:cSld>
</p:sld>
</file>

<file path=ppt/slides/slide11.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20" name="Rectangle 13">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21" name="Rectangle 15">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65798" y="1409700"/>
            <a:ext cx="3053039" cy="1405339"/>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One: Intersectional </a:t>
            </a:r>
            <a:br/>
            <a:r>
              <a:rPr sz="2200" lang="en-US"/>
              <a:t>Definitions of </a:t>
            </a:r>
            <a:br/>
            <a:r>
              <a:rPr sz="2200" lang="en-US"/>
              <a:t>Identity and Communication</a:t>
            </a:r>
            <a:r>
              <a:rPr sz="2200" i="1" lang="en-US"/>
              <a:t>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65799" y="2957630"/>
            <a:ext cx="3053039" cy="1405339"/>
          </a:xfrm>
        </p:spPr>
        <p:txBody>
          <a:bodyPr xmlns:a="http://schemas.openxmlformats.org/drawingml/2006/main" vert="horz" lIns="91440" tIns="45720" rIns="91440" bIns="45720">
            <a:normAutofit/>
          </a:bodyPr>
          <a:lstStyle xmlns:a="http://schemas.openxmlformats.org/drawingml/2006/main"/>
          <a:p xmlns:a="http://schemas.openxmlformats.org/drawingml/2006/main">
            <a:pPr>
              <a:buFont typeface="Franklin Gothic Book"/>
              <a:buNone/>
            </a:pPr>
            <a:r>
              <a:rPr sz="1800" b="1" lang="en-US"/>
              <a:t>Chimamanda Adichie, “The Danger of a Single Story,” filmed July 2009 in Oxford, England, </a:t>
            </a:r>
            <a:r>
              <a:rPr sz="1800" b="1" lang="en-US"/>
              <a:t>TEDGlobal</a:t>
            </a:r>
            <a:r>
              <a:rPr sz="1800" b="1" lang="en-US"/>
              <a:t> video </a:t>
            </a:r>
          </a:p>
        </p:txBody>
      </p:sp>
      <p:sp>
        <p:nvSpPr>
          <p:cNvPr id="22"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29" name="Video still - slide 11" descr="Video still accompanying slide 11: Chimamanda Adichie, “The Danger of a Single Story,” filmed July 2009 in Oxford, England, TEDGlobal video"/>
          <p:cNvPicPr>
            <a:picLocks xmlns:a="http://schemas.openxmlformats.org/drawingml/2006/main" noChangeAspect="1"/>
          </p:cNvPicPr>
          <p:nvPr/>
        </p:nvPicPr>
        <p:blipFill>
          <a:blip xmlns:r="http://schemas.openxmlformats.org/officeDocument/2006/relationships" xmlns:a="http://schemas.openxmlformats.org/drawingml/2006/main" r:embed="R6dc47c813c1d4650"/>
          <a:stretch xmlns:a="http://schemas.openxmlformats.org/drawingml/2006/main">
            <a:fillRect l="0" t="0" r="0" b="0"/>
          </a:stretch>
        </p:blipFill>
        <p:spPr>
          <a:xfrm xmlns:a="http://schemas.openxmlformats.org/drawingml/2006/main" flipH="0" flipV="0">
            <a:off x="634275" y="1436515"/>
            <a:ext cx="6900380" cy="3984969"/>
          </a:xfrm>
          <a:prstGeom xmlns:a="http://schemas.openxmlformats.org/drawingml/2006/main" prst="rect">
            <a:avLst/>
          </a:prstGeom>
        </p:spPr>
      </p:pic>
    </p:spTree>
    <p:extLst>
      <p:ext uri="{BB962C8B-B14F-4D97-AF65-F5344CB8AC3E}">
        <p14:creationId xmlns:p14="http://schemas.microsoft.com/office/powerpoint/2010/main" val="3136787256"/>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2.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4" y="1758582"/>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One: Intersectional </a:t>
            </a:r>
            <a:br/>
            <a:r>
              <a:rPr sz="2200" lang="en-US"/>
              <a:t>Definitions of </a:t>
            </a:r>
            <a:br/>
            <a:r>
              <a:rPr sz="2200" lang="en-US"/>
              <a:t>Identity and Communication</a:t>
            </a:r>
            <a:r>
              <a:rPr sz="2200" i="1" lang="en-US"/>
              <a:t> </a:t>
            </a:r>
            <a:br/>
            <a:r>
              <a:rPr sz="1500" b="1" lang="en-US"/>
              <a:t> </a:t>
            </a:r>
            <a:endParaRPr sz="1500" lang="en-US"/>
          </a:p>
        </p:txBody>
      </p:sp>
      <p:pic>
        <p:nvPicPr>
          <p:cNvPr id="45" name="Video still - slide 12" descr="Video still accompanying slide 12: Kimberly Crenshaw and Abby Dobson, “The Urgency of Intersectionality,” filmed October 2016 in San Francisco, California, TEDWomen video"/>
          <p:cNvPicPr>
            <a:picLocks xmlns:a="http://schemas.openxmlformats.org/drawingml/2006/main" noChangeAspect="1"/>
          </p:cNvPicPr>
          <p:nvPr/>
        </p:nvPicPr>
        <p:blipFill>
          <a:blip xmlns:r="http://schemas.openxmlformats.org/officeDocument/2006/relationships" xmlns:a="http://schemas.openxmlformats.org/drawingml/2006/main" r:embed="R9500ac94e1a64b01"/>
          <a:stretch xmlns:a="http://schemas.openxmlformats.org/drawingml/2006/main">
            <a:fillRect l="0" t="0" r="0" b="0"/>
          </a:stretch>
        </p:blipFill>
        <p:spPr>
          <a:xfrm xmlns:a="http://schemas.openxmlformats.org/drawingml/2006/main" flipH="0" flipV="0">
            <a:off x="634275" y="1436515"/>
            <a:ext cx="6900380" cy="3984969"/>
          </a:xfrm>
          <a:prstGeom xmlns:a="http://schemas.openxmlformats.org/drawingml/2006/main" prst="rect">
            <a:avLst/>
          </a:prstGeom>
        </p:spPr>
      </p:pic>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933700"/>
            <a:ext cx="3053039" cy="1695450"/>
          </a:xfrm>
        </p:spPr>
        <p:txBody>
          <a:bodyPr xmlns:a="http://schemas.openxmlformats.org/drawingml/2006/main" vert="horz" lIns="91440" tIns="45720" rIns="91440" bIns="45720">
            <a:normAutofit/>
          </a:bodyPr>
          <a:lstStyle xmlns:a="http://schemas.openxmlformats.org/drawingml/2006/main"/>
          <a:p xmlns:a="http://schemas.openxmlformats.org/drawingml/2006/main">
            <a:pPr>
              <a:buFont typeface="Franklin Gothic Book"/>
              <a:buNone/>
            </a:pPr>
            <a:r>
              <a:rPr sz="1800" b="1" lang="en-US"/>
              <a:t>Kimberly Crenshaw and Abby Dobson, “The Urgency of Intersectionality,” filmed October 2016 in San Francisco, California, TEDWomen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extLst>
      <p:ext uri="{BB962C8B-B14F-4D97-AF65-F5344CB8AC3E}">
        <p14:creationId xmlns:p14="http://schemas.microsoft.com/office/powerpoint/2010/main" val="3495201557"/>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4" y="1758582"/>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One: Intersectional </a:t>
            </a:r>
            <a:br/>
            <a:r>
              <a:rPr sz="2200" lang="en-US"/>
              <a:t>Definitions of </a:t>
            </a:r>
            <a:br/>
            <a:r>
              <a:rPr sz="2200" lang="en-US"/>
              <a:t>Identity and Communication</a:t>
            </a:r>
            <a:r>
              <a:rPr sz="2200" i="1" lang="en-US"/>
              <a:t>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933700"/>
            <a:ext cx="3053039" cy="1695450"/>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Sue Austin, “Deep Sea Diving . . . In a Wheel Chair,” filmed November 2012 in Washington, DC, TEDWomen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13" descr="Video still accompanying slide 13: Sue Austin, “Deep Sea Diving . . . In a Wheel Chair,” filmed November 2012 in Washington, DC, TEDWomen video"/>
          <p:cNvPicPr>
            <a:picLocks xmlns:a="http://schemas.openxmlformats.org/drawingml/2006/main" noChangeAspect="1"/>
          </p:cNvPicPr>
          <p:nvPr/>
        </p:nvPicPr>
        <p:blipFill>
          <a:blip xmlns:r="http://schemas.openxmlformats.org/officeDocument/2006/relationships" xmlns:a="http://schemas.openxmlformats.org/drawingml/2006/main" r:embed="Rdad50987bfe14245"/>
          <a:stretch xmlns:a="http://schemas.openxmlformats.org/drawingml/2006/main">
            <a:fillRect l="0" t="0" r="0" b="0"/>
          </a:stretch>
        </p:blipFill>
        <p:spPr>
          <a:xfrm xmlns:a="http://schemas.openxmlformats.org/drawingml/2006/main" flipH="0" flipV="0">
            <a:off x="492261" y="1484505"/>
            <a:ext cx="7041401" cy="3984969"/>
          </a:xfrm>
          <a:prstGeom xmlns:a="http://schemas.openxmlformats.org/drawingml/2006/main" prst="rect">
            <a:avLst/>
          </a:prstGeom>
        </p:spPr>
      </p:pic>
    </p:spTree>
    <p:extLst>
      <p:ext uri="{BB962C8B-B14F-4D97-AF65-F5344CB8AC3E}">
        <p14:creationId xmlns:p14="http://schemas.microsoft.com/office/powerpoint/2010/main" val="795455877"/>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4.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4" y="1758582"/>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One: Intersectional </a:t>
            </a:r>
            <a:br/>
            <a:r>
              <a:rPr sz="2200" lang="en-US"/>
              <a:t>Definitions of </a:t>
            </a:r>
            <a:br/>
            <a:r>
              <a:rPr sz="2200" lang="en-US"/>
              <a:t>Identity and Communication</a:t>
            </a:r>
            <a:r>
              <a:rPr sz="2200" i="1" lang="en-US"/>
              <a:t>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933700"/>
            <a:ext cx="3053039" cy="1695450"/>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Melody Hobson, “Color Blind or Color Brave,” filmed March 2014 in Vancouver, BC, Canada, TED2014 video</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14" descr="Video still accompanying slide 14: Melody Hobson, “Color Blind or Color Brave,” filmed March 2014 in Vancouver, BC, Canada, TED2014 video"/>
          <p:cNvPicPr>
            <a:picLocks xmlns:a="http://schemas.openxmlformats.org/drawingml/2006/main" noChangeAspect="1"/>
          </p:cNvPicPr>
          <p:nvPr/>
        </p:nvPicPr>
        <p:blipFill>
          <a:blip xmlns:r="http://schemas.openxmlformats.org/officeDocument/2006/relationships" xmlns:a="http://schemas.openxmlformats.org/drawingml/2006/main" r:embed="Rc910339a50ea47db"/>
          <a:stretch xmlns:a="http://schemas.openxmlformats.org/drawingml/2006/main">
            <a:fillRect l="0" t="0" r="0" b="0"/>
          </a:stretch>
        </p:blipFill>
        <p:spPr>
          <a:xfrm xmlns:a="http://schemas.openxmlformats.org/drawingml/2006/main" flipH="0" flipV="0">
            <a:off x="514670" y="1447553"/>
            <a:ext cx="7041401" cy="4045888"/>
          </a:xfrm>
          <a:prstGeom xmlns:a="http://schemas.openxmlformats.org/drawingml/2006/main" prst="rect">
            <a:avLst/>
          </a:prstGeom>
        </p:spPr>
      </p:pic>
    </p:spTree>
    <p:extLst>
      <p:ext uri="{BB962C8B-B14F-4D97-AF65-F5344CB8AC3E}">
        <p14:creationId xmlns:p14="http://schemas.microsoft.com/office/powerpoint/2010/main" val="2973502640"/>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5.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4" y="1758582"/>
            <a:ext cx="3053039" cy="1060817"/>
          </a:xfrm>
        </p:spPr>
        <p:txBody>
          <a:bodyPr xmlns:a="http://schemas.openxmlformats.org/drawingml/2006/main" vert="horz" lIns="91440" tIns="45720" rIns="91440" bIns="45720" anchor="b">
            <a:normAutofit fontScale="90000"/>
          </a:bodyPr>
          <a:lstStyle xmlns:a="http://schemas.openxmlformats.org/drawingml/2006/main"/>
          <a:p xmlns:a="http://schemas.openxmlformats.org/drawingml/2006/main">
            <a:r>
              <a:rPr sz="2200" lang="en-US"/>
              <a:t>Chapter One: Intersectional </a:t>
            </a:r>
            <a:br/>
            <a:r>
              <a:rPr sz="2200" lang="en-US"/>
              <a:t>Definitions of </a:t>
            </a:r>
            <a:br/>
            <a:r>
              <a:rPr sz="2200" lang="en-US"/>
              <a:t>Identity and Communication</a:t>
            </a:r>
            <a:r>
              <a:rPr sz="2200" i="1" lang="en-US"/>
              <a:t>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933700"/>
            <a:ext cx="3053039" cy="1695450"/>
          </a:xfrm>
        </p:spPr>
        <p:txBody>
          <a:bodyPr xmlns:a="http://schemas.openxmlformats.org/drawingml/2006/main" vert="horz" lIns="91440" tIns="45720" rIns="91440" bIns="45720">
            <a:normAutofit/>
          </a:bodyPr>
          <a:lstStyle xmlns:a="http://schemas.openxmlformats.org/drawingml/2006/main"/>
          <a:p xmlns:a="http://schemas.openxmlformats.org/drawingml/2006/main">
            <a:pPr>
              <a:buNone/>
            </a:pPr>
            <a:r>
              <a:rPr sz="1800" b="1" lang="en-US"/>
              <a:t>Lee </a:t>
            </a:r>
            <a:r>
              <a:rPr sz="1800" b="1" lang="en-US"/>
              <a:t>Mokobe</a:t>
            </a:r>
            <a:r>
              <a:rPr sz="1800" b="1" lang="en-US"/>
              <a:t>, “A Powerful Poem About What It Feels Like to Be Transgender,” filmed in May 2015 in Monterrey, California, TEDWomen 2015 video</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15" descr="Video still accompanying slide 15: Lee Mokobe, “A Powerful Poem About What It Feels Like to Be Transgender,” filmed in May 2015 in Monterrey, California, TEDWomen 2015 video"/>
          <p:cNvPicPr>
            <a:picLocks xmlns:a="http://schemas.openxmlformats.org/drawingml/2006/main" noChangeAspect="1"/>
          </p:cNvPicPr>
          <p:nvPr/>
        </p:nvPicPr>
        <p:blipFill>
          <a:blip xmlns:r="http://schemas.openxmlformats.org/officeDocument/2006/relationships" xmlns:a="http://schemas.openxmlformats.org/drawingml/2006/main" r:embed="R2eb35381df624971"/>
          <a:stretch xmlns:a="http://schemas.openxmlformats.org/drawingml/2006/main">
            <a:fillRect l="0" t="0" r="0" b="0"/>
          </a:stretch>
        </p:blipFill>
        <p:spPr>
          <a:xfrm xmlns:a="http://schemas.openxmlformats.org/drawingml/2006/main" flipH="0" flipV="0">
            <a:off x="492261" y="1484129"/>
            <a:ext cx="7106858" cy="3811771"/>
          </a:xfrm>
          <a:prstGeom xmlns:a="http://schemas.openxmlformats.org/drawingml/2006/main" prst="rect">
            <a:avLst/>
          </a:prstGeom>
        </p:spPr>
      </p:pic>
    </p:spTree>
    <p:extLst>
      <p:ext uri="{BB962C8B-B14F-4D97-AF65-F5344CB8AC3E}">
        <p14:creationId xmlns:p14="http://schemas.microsoft.com/office/powerpoint/2010/main" val="1652892069"/>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Two: Intersectional Explorations of Discourses of Rights</a:t>
            </a:r>
            <a:br/>
            <a:br/>
            <a:r>
              <a:rPr b="1" lang="en-US"/>
              <a:t>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2019299"/>
            <a:ext cx="6942667" cy="4567767"/>
          </a:xfrm>
        </p:spPr>
        <p:txBody>
          <a:bodyPr xmlns:a="http://schemas.openxmlformats.org/drawingml/2006/main">
            <a:normAutofit fontScale="92500" lnSpcReduction="20000"/>
          </a:bodyPr>
          <a:lstStyle xmlns:a="http://schemas.openxmlformats.org/drawingml/2006/main"/>
          <a:p xmlns:a="http://schemas.openxmlformats.org/drawingml/2006/main">
            <a:pPr marL="0" indent="0">
              <a:buNone/>
            </a:pPr>
            <a:r>
              <a:rPr sz="2600" b="1" lang="en-US"/>
              <a:t>Chapter Outline </a:t>
            </a:r>
            <a:endParaRPr sz="2600" lang="en-US"/>
          </a:p>
          <a:p xmlns:a="http://schemas.openxmlformats.org/drawingml/2006/main">
            <a:pPr>
              <a:buFont typeface="Wingdings"/>
              <a:buChar char="Ø"/>
            </a:pPr>
            <a:r>
              <a:rPr sz="2200" i="1" lang="en-US"/>
              <a:t>In this chapter, you will find . . .</a:t>
            </a:r>
            <a:endParaRPr sz="2200" lang="en-US"/>
          </a:p>
          <a:p xmlns:a="http://schemas.openxmlformats.org/drawingml/2006/main">
            <a:pPr marL="0" indent="0">
              <a:buNone/>
            </a:pPr>
            <a:r>
              <a:rPr b="1" lang="en-US"/>
              <a:t>“Gender Equality Is Your Issue, Too”</a:t>
            </a:r>
            <a:endParaRPr lang="en-US"/>
          </a:p>
          <a:p xmlns:a="http://schemas.openxmlformats.org/drawingml/2006/main">
            <a:pPr marL="0" indent="0">
              <a:buNone/>
            </a:pPr>
            <a:r>
              <a:rPr b="1" lang="en-US"/>
              <a:t>Feminism and Discourses of Rights  </a:t>
            </a:r>
            <a:endParaRPr lang="en-US"/>
          </a:p>
          <a:p xmlns:a="http://schemas.openxmlformats.org/drawingml/2006/main">
            <a:pPr>
              <a:buFont typeface="Wingdings"/>
              <a:buChar char="Ø"/>
            </a:pPr>
            <a:r>
              <a:rPr i="1" lang="en-US"/>
              <a:t>First Wave</a:t>
            </a:r>
            <a:endParaRPr lang="en-US"/>
          </a:p>
          <a:p xmlns:a="http://schemas.openxmlformats.org/drawingml/2006/main">
            <a:pPr>
              <a:buFont typeface="Wingdings"/>
              <a:buChar char="Ø"/>
            </a:pPr>
            <a:r>
              <a:rPr i="1" lang="en-US"/>
              <a:t>Second Wave </a:t>
            </a:r>
            <a:endParaRPr lang="en-US"/>
          </a:p>
          <a:p xmlns:a="http://schemas.openxmlformats.org/drawingml/2006/main">
            <a:pPr>
              <a:buFont typeface="Wingdings"/>
              <a:buChar char="Ø"/>
            </a:pPr>
            <a:r>
              <a:rPr i="1" lang="en-US"/>
              <a:t>Third Wave</a:t>
            </a:r>
            <a:endParaRPr lang="en-US"/>
          </a:p>
          <a:p xmlns:a="http://schemas.openxmlformats.org/drawingml/2006/main">
            <a:pPr marL="0" indent="0">
              <a:buNone/>
            </a:pPr>
            <a:r>
              <a:rPr b="1" lang="en-US"/>
              <a:t>Patriarchy and Discourses of Rights</a:t>
            </a:r>
            <a:endParaRPr lang="en-US"/>
          </a:p>
          <a:p xmlns:a="http://schemas.openxmlformats.org/drawingml/2006/main">
            <a:pPr>
              <a:buFont typeface="Wingdings"/>
              <a:buChar char="Ø"/>
            </a:pPr>
            <a:r>
              <a:rPr i="1" lang="en-US"/>
              <a:t>The American Dream and Promises Made </a:t>
            </a:r>
            <a:endParaRPr lang="en-US"/>
          </a:p>
          <a:p xmlns:a="http://schemas.openxmlformats.org/drawingml/2006/main">
            <a:pPr>
              <a:buFont typeface="Wingdings"/>
              <a:buChar char="Ø"/>
            </a:pPr>
            <a:r>
              <a:rPr i="1" lang="en-US"/>
              <a:t>Entitlement and the Loss of a Birthright </a:t>
            </a:r>
            <a:endParaRPr lang="en-US"/>
          </a:p>
          <a:p xmlns:a="http://schemas.openxmlformats.org/drawingml/2006/main">
            <a:pPr>
              <a:buFont typeface="Wingdings"/>
              <a:buChar char="Ø"/>
            </a:pPr>
            <a:r>
              <a:rPr i="1" lang="en-US"/>
              <a:t>From Entitlement to Outrage</a:t>
            </a:r>
            <a:endParaRPr lang="en-US"/>
          </a:p>
          <a:p xmlns:a="http://schemas.openxmlformats.org/drawingml/2006/main">
            <a:pPr marL="0" indent="0">
              <a:buNone/>
            </a:pPr>
            <a:r>
              <a:rPr b="1" lang="en-US"/>
              <a:t>Intersectionality and Discourses of Rights</a:t>
            </a:r>
            <a:endParaRPr lang="en-US"/>
          </a:p>
          <a:p xmlns:a="http://schemas.openxmlformats.org/drawingml/2006/main">
            <a:pPr marL="0" indent="0">
              <a:buNone/>
            </a:pPr>
            <a:endParaRPr lang="en-US"/>
          </a:p>
        </p:txBody>
      </p:sp>
    </p:spTree>
    <p:extLst>
      <p:ext uri="{BB962C8B-B14F-4D97-AF65-F5344CB8AC3E}">
        <p14:creationId xmlns:p14="http://schemas.microsoft.com/office/powerpoint/2010/main" val="3064078633"/>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Two: Intersectional Explorations of Discourses of Rights</a:t>
            </a:r>
            <a:br/>
            <a:r>
              <a:rPr b="1" lang="en-US"/>
              <a:t>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Define feminism.</a:t>
            </a:r>
          </a:p>
          <a:p xmlns:a="http://schemas.openxmlformats.org/drawingml/2006/main">
            <a:pPr lvl="0">
              <a:buFont typeface="Wingdings"/>
              <a:buChar char="Ø"/>
            </a:pPr>
            <a:r>
              <a:t>Describe the accomplishments and the evolution of first wave, second wave, and third wave feminism.</a:t>
            </a:r>
          </a:p>
          <a:p xmlns:a="http://schemas.openxmlformats.org/drawingml/2006/main">
            <a:pPr lvl="0">
              <a:buFont typeface="Wingdings"/>
              <a:buChar char="Ø"/>
            </a:pPr>
            <a:r>
              <a:t>Define patriarchy.</a:t>
            </a:r>
          </a:p>
          <a:p xmlns:a="http://schemas.openxmlformats.org/drawingml/2006/main">
            <a:pPr lvl="0">
              <a:buFont typeface="Wingdings"/>
              <a:buChar char="Ø"/>
            </a:pPr>
            <a:r>
              <a:t>Identify the ways patriarchy, as a political system, perpetuates certain discourses of rights.</a:t>
            </a:r>
          </a:p>
          <a:p xmlns:a="http://schemas.openxmlformats.org/drawingml/2006/main">
            <a:pPr lvl="0">
              <a:buFont typeface="Wingdings"/>
              <a:buChar char="Ø"/>
            </a:pPr>
            <a:r>
              <a:t>Assess the American Dream, the promises made by this Dream, and the ways those promises can lead to entitlement and outrage. </a:t>
            </a:r>
          </a:p>
          <a:p xmlns:a="http://schemas.openxmlformats.org/drawingml/2006/main">
            <a:pPr>
              <a:buFont typeface="Wingdings"/>
              <a:buChar char="Ø"/>
            </a:pPr>
            <a:r>
              <a:t>Apply an intersectional vocabulary to discourses of rights</a:t>
            </a:r>
          </a:p>
        </p:txBody>
      </p:sp>
    </p:spTree>
    <p:extLst>
      <p:ext uri="{BB962C8B-B14F-4D97-AF65-F5344CB8AC3E}">
        <p14:creationId xmlns:p14="http://schemas.microsoft.com/office/powerpoint/2010/main" val="1079490190"/>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9315450" cy="506730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2.1 Guide to Communication: Exploring Intersectional Feminist Discourses of Rights</a:t>
            </a:r>
            <a:endParaRPr sz="2400" lang="en-US"/>
          </a:p>
          <a:p xmlns:a="http://schemas.openxmlformats.org/drawingml/2006/main">
            <a:endParaRPr lang="en-US"/>
          </a:p>
          <a:p xmlns:a="http://schemas.openxmlformats.org/drawingml/2006/main">
            <a:pPr marL="457200" indent="-457200">
              <a:buFont typeface="+mj-lt"/>
              <a:buAutoNum type="arabicPeriod"/>
            </a:pPr>
            <a:r>
              <a:t>There likely are other things you have learned or heard about feminism and feminist movement not presented in this section. As a class, make a list of these other ways of thinking about feminism. Where does this knowledge come from?  Whose perspective is being presented? Is this information oriented toward intersectional thinking?</a:t>
            </a:r>
          </a:p>
          <a:p xmlns:a="http://schemas.openxmlformats.org/drawingml/2006/main">
            <a:pPr marL="457200" indent="-457200">
              <a:buFont typeface="+mj-lt"/>
              <a:buAutoNum type="arabicPeriod"/>
            </a:pPr>
            <a:r>
              <a:t>Search for descriptions and images of fourth wave feminism.  Who are the spokes people?  What are they suggesting?   How does this emerging fourth wave add to the conversation about intersectional approaches to gender equality?</a:t>
            </a:r>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Two: Intersectional Explorations of Discourses of Rights</a:t>
            </a:r>
            <a:br/>
            <a:r>
              <a:rPr b="1" lang="en-US"/>
              <a:t> </a:t>
            </a:r>
            <a:endParaRPr lang="en-US"/>
          </a:p>
        </p:txBody>
      </p:sp>
    </p:spTree>
    <p:extLst>
      <p:ext uri="{BB962C8B-B14F-4D97-AF65-F5344CB8AC3E}">
        <p14:creationId xmlns:p14="http://schemas.microsoft.com/office/powerpoint/2010/main" val="3962775025"/>
      </p:ext>
    </p:extLst>
  </p:cSld>
</p:sld>
</file>

<file path=ppt/slides/slide19.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9" name="Rectangle 8">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110882"/>
            <a:ext cx="3053039" cy="1060817"/>
          </a:xfrm>
        </p:spPr>
        <p:txBody>
          <a:bodyPr xmlns:a="http://schemas.openxmlformats.org/drawingml/2006/main" anchor="b">
            <a:normAutofit fontScale="90000"/>
          </a:bodyPr>
          <a:lstStyle xmlns:a="http://schemas.openxmlformats.org/drawingml/2006/main"/>
          <a:p xmlns:a="http://schemas.openxmlformats.org/drawingml/2006/main">
            <a:r>
              <a:rPr sz="2200" lang="en-US"/>
              <a:t>Chapter Two: Intersectional Explorations of Discourses of Rights</a:t>
            </a:r>
            <a:br/>
            <a:r>
              <a:rPr sz="1500" b="1" lang="en-US"/>
              <a:t> </a:t>
            </a:r>
            <a:endParaRPr sz="1500" lang="en-US"/>
          </a:p>
        </p:txBody>
      </p:sp>
      <p:pic>
        <p:nvPicPr>
          <p:cNvPr id="15" name="Video still - slide 19" descr="Video still accompanying slide 19: 2.1 Guide to Communication: Exploring Intersectional Feminist Discourses of Rights Watch L.B. Hannahs, “What it’s Like to be a Trans Gender Dad,” filmed April 2017 in Gainesville, Florida, TEDxUF video"/>
          <p:cNvPicPr>
            <a:picLocks xmlns:a="http://schemas.openxmlformats.org/drawingml/2006/main" noChangeAspect="1"/>
          </p:cNvPicPr>
          <p:nvPr/>
        </p:nvPicPr>
        <p:blipFill>
          <a:blip xmlns:r="http://schemas.openxmlformats.org/officeDocument/2006/relationships" xmlns:a="http://schemas.openxmlformats.org/drawingml/2006/main" r:embed="R331f462c3b0d4acb"/>
          <a:stretch xmlns:a="http://schemas.openxmlformats.org/drawingml/2006/main">
            <a:fillRect l="0" t="0" r="0" b="0"/>
          </a:stretch>
        </p:blipFill>
        <p:spPr>
          <a:xfrm xmlns:a="http://schemas.openxmlformats.org/drawingml/2006/main" flipH="0" flipV="0">
            <a:off x="634275" y="1402013"/>
            <a:ext cx="6900380" cy="4053973"/>
          </a:xfrm>
          <a:prstGeom xmlns:a="http://schemas.openxmlformats.org/drawingml/2006/main" prst="rect">
            <a:avLst/>
          </a:prstGeom>
        </p:spPr>
      </p:pic>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286000"/>
            <a:ext cx="3053039" cy="3931920"/>
          </a:xfrm>
        </p:spPr>
        <p:txBody>
          <a:bodyPr xmlns:a="http://schemas.openxmlformats.org/drawingml/2006/main">
            <a:normAutofit/>
          </a:bodyPr>
          <a:lstStyle xmlns:a="http://schemas.openxmlformats.org/drawingml/2006/main"/>
          <a:p xmlns:a="http://schemas.openxmlformats.org/drawingml/2006/main">
            <a:pPr marL="0" indent="0">
              <a:buNone/>
            </a:pPr>
            <a:r>
              <a:rPr sz="1600" b="1" lang="en-US"/>
              <a:t>2.1 Guide to Communication: Exploring Intersectional Feminist Discourses of Rights</a:t>
            </a:r>
            <a:endParaRPr sz="1600" lang="en-US"/>
          </a:p>
          <a:p xmlns:a="http://schemas.openxmlformats.org/drawingml/2006/main">
            <a:pPr marL="0" indent="0">
              <a:buNone/>
            </a:pPr>
            <a:r>
              <a:rPr sz="1600" lang="en-US"/>
              <a:t>Watch L.B. </a:t>
            </a:r>
            <a:r>
              <a:rPr sz="1600" lang="en-US"/>
              <a:t>Hannahs</a:t>
            </a:r>
            <a:r>
              <a:rPr sz="1600" lang="en-US"/>
              <a:t>, “What it’s Like to be a Trans Gender Dad,” filmed April 2017 in Gainesville, Florida, </a:t>
            </a:r>
            <a:r>
              <a:rPr sz="1600" lang="en-US"/>
              <a:t>TEDxUF</a:t>
            </a:r>
            <a:r>
              <a:rPr sz="1600" lang="en-US"/>
              <a:t> video</a:t>
            </a:r>
          </a:p>
        </p:txBody>
      </p:sp>
      <p:sp>
        <p:nvSpPr>
          <p:cNvPr id="11"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extLst>
      <p:ext uri="{BB962C8B-B14F-4D97-AF65-F5344CB8AC3E}">
        <p14:creationId xmlns:p14="http://schemas.microsoft.com/office/powerpoint/2010/main" val="248829008"/>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9315450" cy="506730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2.2 Guide to Communication: Moving Beyond Outrage</a:t>
            </a:r>
            <a:endParaRPr lang="en-US"/>
          </a:p>
          <a:p xmlns:a="http://schemas.openxmlformats.org/drawingml/2006/main">
            <a:pPr marL="457200" indent="-457200">
              <a:buFont typeface="+mj-lt"/>
              <a:buAutoNum type="arabicPeriod"/>
            </a:pPr>
            <a:r>
              <a:t>Discuss the American Dream with other students in your class.  Develop a list of the promises made in this Dream.  Bring the Declaration of Independence and the Constitution into your discussion if you think they will help you understand this Dream.  </a:t>
            </a:r>
          </a:p>
          <a:p xmlns:a="http://schemas.openxmlformats.org/drawingml/2006/main">
            <a:pPr marL="457200" indent="-457200">
              <a:buFont typeface="+mj-lt"/>
              <a:buAutoNum type="arabicPeriod"/>
            </a:pPr>
            <a:r>
              <a:t>Once you have a strong idea of what the American Dream promises, identify the sources of that dream—that is, how has it been communicated to us?  Identify as many sources as you can: news, politics, public and private institutions, people, stories, movies, music, and the like. How often are we exposed to this dream?</a:t>
            </a:r>
          </a:p>
          <a:p xmlns:a="http://schemas.openxmlformats.org/drawingml/2006/main">
            <a:pPr marL="457200" indent="-457200">
              <a:buFont typeface="+mj-lt"/>
              <a:buAutoNum type="arabicPeriod"/>
            </a:pPr>
            <a:r>
              <a:t>bell hooks provides a complex definition of patriarchy.  Take time in class to explore this definition carefully, honestly, and respectfully.  If you are uncomfortable with her definition, consider why. Write one of your own, or amend her definition, so that you think it describes patriarchy more accurately.</a:t>
            </a:r>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Two: Intersectional Explorations of Discourses of Rights</a:t>
            </a:r>
            <a:br/>
            <a:r>
              <a:rPr b="1" lang="en-US"/>
              <a:t> </a:t>
            </a:r>
            <a:endParaRPr lang="en-US"/>
          </a:p>
        </p:txBody>
      </p:sp>
    </p:spTree>
    <p:extLst>
      <p:ext uri="{BB962C8B-B14F-4D97-AF65-F5344CB8AC3E}">
        <p14:creationId xmlns:p14="http://schemas.microsoft.com/office/powerpoint/2010/main" val="1929777156"/>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9315450" cy="506730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2.2 Guide to Communication: Moving Beyond Outrage</a:t>
            </a:r>
            <a:r>
              <a:t> </a:t>
            </a:r>
          </a:p>
          <a:p xmlns:a="http://schemas.openxmlformats.org/drawingml/2006/main">
            <a:r>
              <a:t>Collect examples of outrage discourse from a variety of sources and perspectives (that is, the “left,” and the “right” as well as other “positions”). Bring these to class and share them or post them so that you can discuss them with your fellow students (the citation for the article in this chapter is Sarah </a:t>
            </a:r>
            <a:r>
              <a:t>Sobieraj</a:t>
            </a:r>
            <a:r>
              <a:t> and Jeffrey M. Berry, “From Incivility to Outrage: Political Discourse in Blogs, Talk Radio and Cable News,” </a:t>
            </a:r>
            <a:r>
              <a:rPr i="1" lang="en-US"/>
              <a:t>Political Communication</a:t>
            </a:r>
            <a:r>
              <a:t>, 28 (2011), DOI: </a:t>
            </a:r>
            <a:r>
              <a:rPr lang="en-US">
                <a:hlinkClick xmlns:r="http://schemas.openxmlformats.org/officeDocument/2006/relationships" r:id="Rb3ac10de44744ea1"/>
              </a:rPr>
              <a:t>10.1080/10584609.2010.542360</a:t>
            </a:r>
            <a:r>
              <a:t>, and you can find it online from your library).  What types of outrage are you seeing in the examples you are exploring? Pretend that you are either the sender of the outrage and that you wanted to communicate with the person you were outraged at.  How might you do so?  Now pretend you are the receiver of the outrage and wanted to communicate with the sender; how might you do so?</a:t>
            </a:r>
          </a:p>
          <a:p xmlns:a="http://schemas.openxmlformats.org/drawingml/2006/main">
            <a:pPr marL="0" indent="0">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1352550" y="628650"/>
            <a:ext cx="931545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Two: Intersectional Explorations of Discourses of Rights</a:t>
            </a:r>
            <a:br/>
            <a:r>
              <a:rPr b="1" lang="en-US"/>
              <a:t> </a:t>
            </a:r>
            <a:endParaRPr lang="en-US"/>
          </a:p>
        </p:txBody>
      </p:sp>
    </p:spTree>
    <p:extLst>
      <p:ext uri="{BB962C8B-B14F-4D97-AF65-F5344CB8AC3E}">
        <p14:creationId xmlns:p14="http://schemas.microsoft.com/office/powerpoint/2010/main" val="2607703711"/>
      </p:ext>
    </p:extLst>
  </p:cSld>
</p:sld>
</file>

<file path=ppt/slides/slide22.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1009650"/>
            <a:ext cx="2691876" cy="1562099"/>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Two: Intersectional Explorations of Discourses of Rights</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8605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Emma Watson, “Emma Watson HeForShe Speech at the United Nations | UN Women 2014,”filmed September 22, 2014 in New York, New York, YouTube video</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22" descr="Video still accompanying slide 22: Emma Watson, “Emma Watson HeForShe Speech at the United Nations | UN Women 2014,”filmed September 22, 2014 in New York, New York, YouTube video"/>
          <p:cNvPicPr>
            <a:picLocks xmlns:a="http://schemas.openxmlformats.org/drawingml/2006/main" noChangeAspect="1"/>
          </p:cNvPicPr>
          <p:nvPr/>
        </p:nvPicPr>
        <p:blipFill>
          <a:blip xmlns:r="http://schemas.openxmlformats.org/officeDocument/2006/relationships" xmlns:a="http://schemas.openxmlformats.org/drawingml/2006/main" r:embed="R85da39b358dc401f"/>
          <a:stretch xmlns:a="http://schemas.openxmlformats.org/drawingml/2006/main">
            <a:fillRect l="0" t="0" r="0" b="0"/>
          </a:stretch>
        </p:blipFill>
        <p:spPr>
          <a:xfrm xmlns:a="http://schemas.openxmlformats.org/drawingml/2006/main" flipH="0" flipV="0">
            <a:off x="492261" y="1420755"/>
            <a:ext cx="7106858" cy="3614067"/>
          </a:xfrm>
          <a:prstGeom xmlns:a="http://schemas.openxmlformats.org/drawingml/2006/main" prst="rect">
            <a:avLst/>
          </a:prstGeom>
        </p:spPr>
      </p:pic>
    </p:spTree>
    <p:extLst>
      <p:ext uri="{BB962C8B-B14F-4D97-AF65-F5344CB8AC3E}">
        <p14:creationId xmlns:p14="http://schemas.microsoft.com/office/powerpoint/2010/main" val="1439282094"/>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1009650"/>
            <a:ext cx="2691876" cy="1562099"/>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Two: Intersectional Explorations of Discourses of Rights</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8605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Beyoncé, “Beyoncé - Flawless (HD) Live global citizen festival,” filmed September 26, 2105 in New York, NY</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23" descr="Video still accompanying slide 23: Beyoncé, “Beyoncé - Flawless (HD) Live global citizen festival,” filmed September 26, 2105 in New York, NY"/>
          <p:cNvPicPr>
            <a:picLocks xmlns:a="http://schemas.openxmlformats.org/drawingml/2006/main" noChangeAspect="1"/>
          </p:cNvPicPr>
          <p:nvPr/>
        </p:nvPicPr>
        <p:blipFill>
          <a:blip xmlns:r="http://schemas.openxmlformats.org/officeDocument/2006/relationships" xmlns:a="http://schemas.openxmlformats.org/drawingml/2006/main" r:embed="R2d647827ce55490e"/>
          <a:stretch xmlns:a="http://schemas.openxmlformats.org/drawingml/2006/main">
            <a:fillRect l="0" t="0" r="0" b="0"/>
          </a:stretch>
        </p:blipFill>
        <p:spPr>
          <a:xfrm xmlns:a="http://schemas.openxmlformats.org/drawingml/2006/main" flipH="0" flipV="0">
            <a:off x="478095" y="1326230"/>
            <a:ext cx="7118645" cy="3687972"/>
          </a:xfrm>
          <a:prstGeom xmlns:a="http://schemas.openxmlformats.org/drawingml/2006/main" prst="rect">
            <a:avLst/>
          </a:prstGeom>
        </p:spPr>
      </p:pic>
    </p:spTree>
    <p:extLst>
      <p:ext uri="{BB962C8B-B14F-4D97-AF65-F5344CB8AC3E}">
        <p14:creationId xmlns:p14="http://schemas.microsoft.com/office/powerpoint/2010/main" val="3318473143"/>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4.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1009650"/>
            <a:ext cx="2691876" cy="1562099"/>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Two: Intersectional Explorations of Discourses of Rights</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8605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Chimamanda Adichie, “Why We Should All Be Feminists,” filmed December 2012 in London, England, </a:t>
            </a:r>
            <a:r>
              <a:rPr sz="1800" b="1" lang="en-US"/>
              <a:t>TEDxEuston</a:t>
            </a:r>
            <a:r>
              <a:rPr sz="1800" b="1" lang="en-US"/>
              <a:t> video</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24" descr="Video still accompanying slide 24: Chimamanda Adichie, “Why We Should All Be Feminists,” filmed December 2012 in London, England, TEDxEuston video"/>
          <p:cNvPicPr>
            <a:picLocks xmlns:a="http://schemas.openxmlformats.org/drawingml/2006/main" noChangeAspect="1"/>
          </p:cNvPicPr>
          <p:nvPr/>
        </p:nvPicPr>
        <p:blipFill>
          <a:blip xmlns:r="http://schemas.openxmlformats.org/officeDocument/2006/relationships" xmlns:a="http://schemas.openxmlformats.org/drawingml/2006/main" r:embed="R1309ca5dfe724e5a"/>
          <a:stretch xmlns:a="http://schemas.openxmlformats.org/drawingml/2006/main">
            <a:fillRect l="0" t="0" r="0" b="0"/>
          </a:stretch>
        </p:blipFill>
        <p:spPr>
          <a:xfrm xmlns:a="http://schemas.openxmlformats.org/drawingml/2006/main" flipH="0" flipV="0">
            <a:off x="557764" y="1340099"/>
            <a:ext cx="6931723" cy="3993901"/>
          </a:xfrm>
          <a:prstGeom xmlns:a="http://schemas.openxmlformats.org/drawingml/2006/main" prst="rect">
            <a:avLst/>
          </a:prstGeom>
        </p:spPr>
      </p:pic>
    </p:spTree>
    <p:extLst>
      <p:ext uri="{BB962C8B-B14F-4D97-AF65-F5344CB8AC3E}">
        <p14:creationId xmlns:p14="http://schemas.microsoft.com/office/powerpoint/2010/main" val="4034080968"/>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5.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1009650"/>
            <a:ext cx="2691876" cy="1562099"/>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Two: Intersectional Explorations of Discourses of Rights</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68605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Luvvie</a:t>
            </a:r>
            <a:r>
              <a:rPr sz="1800" b="1" lang="en-US"/>
              <a:t> Ajayi, “Get Comfortable with Being Uncomfortable,” filmed November 2017 in New Orleans, Louisiana, TEDWomen video</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25" descr="Video still accompanying slide 25: Luvvie Ajayi, “Get Comfortable with Being Uncomfortable,” filmed November 2017 in New Orleans, Louisiana, TEDWomen video"/>
          <p:cNvPicPr>
            <a:picLocks xmlns:a="http://schemas.openxmlformats.org/drawingml/2006/main" noChangeAspect="1"/>
          </p:cNvPicPr>
          <p:nvPr/>
        </p:nvPicPr>
        <p:blipFill>
          <a:blip xmlns:r="http://schemas.openxmlformats.org/officeDocument/2006/relationships" xmlns:a="http://schemas.openxmlformats.org/drawingml/2006/main" r:embed="Rf6b0e418c95a4925"/>
          <a:stretch xmlns:a="http://schemas.openxmlformats.org/drawingml/2006/main">
            <a:fillRect l="0" t="0" r="0" b="0"/>
          </a:stretch>
        </p:blipFill>
        <p:spPr>
          <a:xfrm xmlns:a="http://schemas.openxmlformats.org/drawingml/2006/main" flipH="0" flipV="0">
            <a:off x="573345" y="1314944"/>
            <a:ext cx="6958972" cy="3904756"/>
          </a:xfrm>
          <a:prstGeom xmlns:a="http://schemas.openxmlformats.org/drawingml/2006/main" prst="rect">
            <a:avLst/>
          </a:prstGeom>
        </p:spPr>
      </p:pic>
    </p:spTree>
    <p:extLst>
      <p:ext uri="{BB962C8B-B14F-4D97-AF65-F5344CB8AC3E}">
        <p14:creationId xmlns:p14="http://schemas.microsoft.com/office/powerpoint/2010/main" val="1209992660"/>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Three: Intersectional Approaches to Privilege and its Impact on Communication</a:t>
            </a:r>
            <a:br/>
            <a:br/>
            <a:r>
              <a:rPr b="1" lang="en-US"/>
              <a:t>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885950"/>
            <a:ext cx="7200901" cy="4972049"/>
          </a:xfrm>
        </p:spPr>
        <p:txBody>
          <a:bodyPr xmlns:a="http://schemas.openxmlformats.org/drawingml/2006/main">
            <a:normAutofit fontScale="62500" lnSpcReduction="20000"/>
          </a:bodyPr>
          <a:lstStyle xmlns:a="http://schemas.openxmlformats.org/drawingml/2006/main"/>
          <a:p xmlns:a="http://schemas.openxmlformats.org/drawingml/2006/main">
            <a:pPr marL="0" indent="0">
              <a:buNone/>
            </a:pPr>
            <a:r>
              <a:rPr sz="3800" b="1" lang="en-US"/>
              <a:t>Chapter Outline </a:t>
            </a:r>
            <a:endParaRPr sz="3800" lang="en-US"/>
          </a:p>
          <a:p xmlns:a="http://schemas.openxmlformats.org/drawingml/2006/main">
            <a:pPr>
              <a:buFont typeface="Wingdings"/>
              <a:buChar char="Ø"/>
            </a:pPr>
            <a:r>
              <a:rPr sz="3200" i="1" lang="en-US"/>
              <a:t>In this chapter, you will find . . .</a:t>
            </a:r>
            <a:endParaRPr sz="3200" lang="en-US"/>
          </a:p>
          <a:p xmlns:a="http://schemas.openxmlformats.org/drawingml/2006/main">
            <a:pPr marL="0" indent="0">
              <a:buNone/>
            </a:pPr>
            <a:r>
              <a:rPr sz="3200" b="1" lang="en-US"/>
              <a:t>Asking Intersectional Questions</a:t>
            </a:r>
            <a:endParaRPr sz="3200" lang="en-US"/>
          </a:p>
          <a:p xmlns:a="http://schemas.openxmlformats.org/drawingml/2006/main">
            <a:pPr marL="0" indent="0">
              <a:buNone/>
            </a:pPr>
            <a:r>
              <a:rPr sz="3200" b="1" lang="en-US"/>
              <a:t>Privilege as a Kaleidoscope of Unmarked Advantages</a:t>
            </a:r>
            <a:endParaRPr sz="3200" lang="en-US"/>
          </a:p>
          <a:p xmlns:a="http://schemas.openxmlformats.org/drawingml/2006/main">
            <a:pPr>
              <a:buFont typeface="Wingdings"/>
              <a:buChar char="Ø"/>
            </a:pPr>
            <a:r>
              <a:rPr sz="3200" i="1" lang="en-US"/>
              <a:t>Unearned Privileges</a:t>
            </a:r>
            <a:endParaRPr sz="3200" lang="en-US"/>
          </a:p>
          <a:p xmlns:a="http://schemas.openxmlformats.org/drawingml/2006/main">
            <a:pPr>
              <a:buFont typeface="Wingdings"/>
              <a:buChar char="Ø"/>
            </a:pPr>
            <a:r>
              <a:rPr sz="3200" i="1" lang="en-US"/>
              <a:t>Unpacking Your Own Invisible Knapsack and Improving Communication</a:t>
            </a:r>
            <a:endParaRPr sz="3200" lang="en-US"/>
          </a:p>
          <a:p xmlns:a="http://schemas.openxmlformats.org/drawingml/2006/main">
            <a:pPr>
              <a:buFont typeface="Wingdings"/>
              <a:buChar char="Ø"/>
            </a:pPr>
            <a:r>
              <a:rPr sz="3200" i="1" lang="en-US"/>
              <a:t>Individual and Collective Guilt</a:t>
            </a:r>
            <a:endParaRPr sz="3200" lang="en-US"/>
          </a:p>
          <a:p xmlns:a="http://schemas.openxmlformats.org/drawingml/2006/main">
            <a:pPr marL="0" indent="0">
              <a:buNone/>
            </a:pPr>
            <a:r>
              <a:rPr sz="3200" b="1" lang="en-US"/>
              <a:t>Privilege and the Aesthetics of Human Disqualification</a:t>
            </a:r>
            <a:endParaRPr sz="3200" lang="en-US"/>
          </a:p>
          <a:p xmlns:a="http://schemas.openxmlformats.org/drawingml/2006/main">
            <a:pPr>
              <a:buFont typeface="Wingdings"/>
              <a:buChar char="Ø"/>
            </a:pPr>
            <a:r>
              <a:rPr sz="3200" i="1" lang="en-US"/>
              <a:t>Disqualification and Phobias </a:t>
            </a:r>
            <a:endParaRPr sz="3200" lang="en-US"/>
          </a:p>
          <a:p xmlns:a="http://schemas.openxmlformats.org/drawingml/2006/main">
            <a:pPr>
              <a:buFont typeface="Wingdings"/>
              <a:buChar char="Ø"/>
            </a:pPr>
            <a:r>
              <a:rPr sz="3200" i="1" lang="en-US"/>
              <a:t>Unmasking Phobias</a:t>
            </a:r>
            <a:endParaRPr sz="3200" lang="en-US"/>
          </a:p>
          <a:p xmlns:a="http://schemas.openxmlformats.org/drawingml/2006/main">
            <a:pPr>
              <a:buFont typeface="Wingdings"/>
              <a:buChar char="Ø"/>
            </a:pPr>
            <a:r>
              <a:rPr sz="3200" i="1" lang="en-US"/>
              <a:t>The Possibility of Alliances and Coalitions</a:t>
            </a:r>
            <a:endParaRPr sz="3200" lang="en-US"/>
          </a:p>
          <a:p xmlns:a="http://schemas.openxmlformats.org/drawingml/2006/main">
            <a:pPr marL="0" indent="0">
              <a:buNone/>
            </a:pPr>
            <a:r>
              <a:rPr sz="3200" b="1" lang="en-US"/>
              <a:t>An Intentional Loss of Innocence</a:t>
            </a:r>
            <a:endParaRPr sz="3200" lang="en-US"/>
          </a:p>
        </p:txBody>
      </p:sp>
    </p:spTree>
    <p:extLst>
      <p:ext uri="{BB962C8B-B14F-4D97-AF65-F5344CB8AC3E}">
        <p14:creationId xmlns:p14="http://schemas.microsoft.com/office/powerpoint/2010/main" val="2881695890"/>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Three: Intersectional Approaches to Privilege and its Impact on Communication</a:t>
            </a:r>
            <a:br/>
            <a:r>
              <a:rPr b="1" lang="en-US"/>
              <a:t>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Evaluate the kaleidoscope of privileges that are available, and also denied, to individuals based on a variety of identity categories. </a:t>
            </a:r>
          </a:p>
          <a:p xmlns:a="http://schemas.openxmlformats.org/drawingml/2006/main">
            <a:pPr lvl="0">
              <a:buFont typeface="Wingdings"/>
              <a:buChar char="Ø"/>
            </a:pPr>
            <a:r>
              <a:t>Explain guilt vs. responsibility and difference between individual and collective guilt.</a:t>
            </a:r>
          </a:p>
          <a:p xmlns:a="http://schemas.openxmlformats.org/drawingml/2006/main">
            <a:pPr lvl="0">
              <a:buFont typeface="Wingdings"/>
              <a:buChar char="Ø"/>
            </a:pPr>
            <a:r>
              <a:t>Assess the ways in which hierarchies of power perpetuate or challenge racism, sexism, homophobia and transphobia, classism, and ableism. </a:t>
            </a:r>
          </a:p>
          <a:p xmlns:a="http://schemas.openxmlformats.org/drawingml/2006/main">
            <a:pPr>
              <a:buFont typeface="Wingdings"/>
              <a:buChar char="Ø"/>
            </a:pPr>
            <a:r>
              <a:t>Create an intersectional framework for feminist, multiracial, multicultural, and international coalition building.</a:t>
            </a:r>
          </a:p>
        </p:txBody>
      </p:sp>
    </p:spTree>
    <p:extLst>
      <p:ext uri="{BB962C8B-B14F-4D97-AF65-F5344CB8AC3E}">
        <p14:creationId xmlns:p14="http://schemas.microsoft.com/office/powerpoint/2010/main" val="999329743"/>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9601200" cy="5067301"/>
          </a:xfrm>
        </p:spPr>
        <p:txBody>
          <a:bodyPr xmlns:a="http://schemas.openxmlformats.org/drawingml/2006/main">
            <a:normAutofit/>
          </a:bodyPr>
          <a:lstStyle xmlns:a="http://schemas.openxmlformats.org/drawingml/2006/main"/>
          <a:p xmlns:a="http://schemas.openxmlformats.org/drawingml/2006/main">
            <a:pPr marL="0" indent="0">
              <a:buNone/>
            </a:pPr>
            <a:r>
              <a:rPr sz="2400" b="1" i="0" lang="en-US"/>
              <a:t>3.1 Guide to Communication: The Language of Privilege</a:t>
            </a:r>
            <a:endParaRPr sz="2400" i="0" lang="en-US"/>
          </a:p>
          <a:p xmlns:a="http://schemas.openxmlformats.org/drawingml/2006/main">
            <a:pPr marL="0" indent="0">
              <a:buNone/>
            </a:pPr>
            <a:r>
              <a:rPr i="1" lang="en-US"/>
              <a:t>Take a moment to review your scores on the privilege quizzes. Select one or two of the quizzes and consider how this information may change how you interact with the people around you. You can use the following questions to help you develop an intersectional approach to communication:</a:t>
            </a:r>
            <a:r>
              <a:rPr b="1" i="1" lang="en-US"/>
              <a:t>	</a:t>
            </a:r>
            <a:r>
              <a:rPr i="1" lang="en-US"/>
              <a:t> </a:t>
            </a:r>
            <a:endParaRPr lang="en-US"/>
          </a:p>
          <a:p xmlns:a="http://schemas.openxmlformats.org/drawingml/2006/main">
            <a:pPr marL="457200" lvl="0" indent="-457200">
              <a:buFont typeface="+mj-lt"/>
              <a:buAutoNum type="arabicPeriod"/>
            </a:pPr>
            <a:r>
              <a:t>What privileges do I have that might be influencing my interactions with others?</a:t>
            </a:r>
          </a:p>
          <a:p xmlns:a="http://schemas.openxmlformats.org/drawingml/2006/main">
            <a:pPr marL="457200" lvl="0" indent="-457200">
              <a:buFont typeface="+mj-lt"/>
              <a:buAutoNum type="arabicPeriod"/>
            </a:pPr>
            <a:r>
              <a:t>What privileges don’t I have that might be influencing my interactions with others?</a:t>
            </a:r>
          </a:p>
          <a:p xmlns:a="http://schemas.openxmlformats.org/drawingml/2006/main">
            <a:pPr marL="457200" lvl="0" indent="-457200">
              <a:buFont typeface="+mj-lt"/>
              <a:buAutoNum type="arabicPeriod"/>
            </a:pPr>
            <a:r>
              <a:t>Given the privileges that are present and/or absent in my knapsack, what are my communication challenges? </a:t>
            </a:r>
          </a:p>
          <a:p xmlns:a="http://schemas.openxmlformats.org/drawingml/2006/main">
            <a:pPr marL="457200" indent="-457200">
              <a:buFont typeface="+mj-lt"/>
              <a:buAutoNum type="arabicPeriod"/>
            </a:pPr>
            <a:r>
              <a:t>What new information do I need to assist me in working respectfully and openly through these challenges? </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p:txBody>
          <a:bodyPr xmlns:a="http://schemas.openxmlformats.org/drawingml/2006/main">
            <a:normAutofit fontScale="90000"/>
          </a:bodyPr>
          <a:lstStyle xmlns:a="http://schemas.openxmlformats.org/drawingml/2006/main"/>
          <a:p xmlns:a="http://schemas.openxmlformats.org/drawingml/2006/main">
            <a:pPr algn="r">
              <a:buNone/>
            </a:pPr>
            <a:r>
              <a:t>Chapter Three: Intersectional Approaches to Privilege and its Impact on Communication </a:t>
            </a:r>
          </a:p>
        </p:txBody>
      </p:sp>
    </p:spTree>
    <p:extLst>
      <p:ext uri="{BB962C8B-B14F-4D97-AF65-F5344CB8AC3E}">
        <p14:creationId xmlns:p14="http://schemas.microsoft.com/office/powerpoint/2010/main" val="3039237745"/>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727198" y="2000249"/>
            <a:ext cx="9601200" cy="506730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3.2 Guide to Communication: An Intentional Loss of Innocence</a:t>
            </a:r>
            <a:endParaRPr sz="2400" lang="en-US"/>
          </a:p>
          <a:p xmlns:a="http://schemas.openxmlformats.org/drawingml/2006/main">
            <a:pPr marL="0" indent="0">
              <a:buNone/>
            </a:pPr>
            <a:r>
              <a:rPr i="1" lang="en-US"/>
              <a:t>As you conclude this section on human disqualification, phobias, and power lines, consider all that you have been exposed to and asked to digest. To improve your communication with other people, ask yourself the following questions: </a:t>
            </a:r>
            <a:endParaRPr lang="en-US"/>
          </a:p>
          <a:p xmlns:a="http://schemas.openxmlformats.org/drawingml/2006/main">
            <a:pPr marL="457200" indent="-457200">
              <a:buFont typeface="+mj-lt"/>
              <a:buAutoNum type="arabicPeriod"/>
            </a:pPr>
            <a:r>
              <a:t>In what ways do I engage discourses that disqualify other people? </a:t>
            </a:r>
          </a:p>
          <a:p xmlns:a="http://schemas.openxmlformats.org/drawingml/2006/main">
            <a:pPr marL="457200" indent="-457200">
              <a:buFont typeface="+mj-lt"/>
              <a:buAutoNum type="arabicPeriod"/>
            </a:pPr>
            <a:r>
              <a:t>What phobias do I possess and what hierarchies do they depend on?</a:t>
            </a:r>
          </a:p>
          <a:p xmlns:a="http://schemas.openxmlformats.org/drawingml/2006/main">
            <a:pPr marL="457200" indent="-457200">
              <a:buFont typeface="+mj-lt"/>
              <a:buAutoNum type="arabicPeriod"/>
            </a:pPr>
            <a:r>
              <a:t>How might my beliefs in “</a:t>
            </a:r>
            <a:r>
              <a:t>nonquality</a:t>
            </a:r>
            <a:r>
              <a:t> human beings” be affecting my ability to listen and communicate with other people? </a:t>
            </a:r>
          </a:p>
          <a:p xmlns:a="http://schemas.openxmlformats.org/drawingml/2006/main">
            <a:pPr marL="457200" indent="-457200">
              <a:buFont typeface="+mj-lt"/>
              <a:buAutoNum type="arabicPeriod"/>
            </a:pPr>
            <a:r>
              <a:t>Are there alliances and coalitions I might be willing to create and establish that could help me understand the complexity of identity and the illusion of “normal”?</a:t>
            </a:r>
            <a:r>
              <a:rPr sz="2400" lang="en-US"/>
              <a:t> </a:t>
            </a:r>
            <a:endParaRPr lang="en-US"/>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p:txBody>
          <a:bodyPr xmlns:a="http://schemas.openxmlformats.org/drawingml/2006/main">
            <a:normAutofit fontScale="90000"/>
          </a:bodyPr>
          <a:lstStyle xmlns:a="http://schemas.openxmlformats.org/drawingml/2006/main"/>
          <a:p xmlns:a="http://schemas.openxmlformats.org/drawingml/2006/main">
            <a:pPr algn="r">
              <a:buNone/>
            </a:pPr>
            <a:r>
              <a:t>Chapter Three: Intersectional Approaches to Privilege and its Impact on Communication </a:t>
            </a:r>
          </a:p>
        </p:txBody>
      </p:sp>
    </p:spTree>
    <p:extLst>
      <p:ext uri="{BB962C8B-B14F-4D97-AF65-F5344CB8AC3E}">
        <p14:creationId xmlns:p14="http://schemas.microsoft.com/office/powerpoint/2010/main" val="1405218621"/>
      </p:ext>
    </p:extLst>
  </p:cSld>
</p:sld>
</file>

<file path=ppt/slides/slide30.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Three: Intersectional Approaches to Privilege and its Impact on Communication</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91465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Issac</a:t>
            </a:r>
            <a:r>
              <a:rPr sz="1800" b="1" lang="en-US"/>
              <a:t> </a:t>
            </a:r>
            <a:r>
              <a:rPr sz="1800" b="1" lang="en-US"/>
              <a:t>Lidsky</a:t>
            </a:r>
            <a:r>
              <a:rPr sz="1800" b="1" lang="en-US"/>
              <a:t>, “What Reality are you Creating for Yourself?” filmed June 2016 in </a:t>
            </a:r>
            <a:r>
              <a:rPr sz="1800" b="1" lang="en-US"/>
              <a:t>Banf</a:t>
            </a:r>
            <a:r>
              <a:rPr sz="1800" b="1" lang="en-US"/>
              <a:t>, Alberta, Canada, </a:t>
            </a:r>
            <a:r>
              <a:rPr sz="1800" b="1" lang="en-US"/>
              <a:t>TEDSummit</a:t>
            </a:r>
            <a:r>
              <a:rPr sz="1800" b="1" lang="en-US"/>
              <a:t>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30" descr="Video still accompanying slide 30: Issac Lidsky, “What Reality are you Creating for Yourself?” filmed June 2016 in Banf, Alberta, Canada, TEDSummit video"/>
          <p:cNvPicPr>
            <a:picLocks xmlns:a="http://schemas.openxmlformats.org/drawingml/2006/main" noChangeAspect="1"/>
          </p:cNvPicPr>
          <p:nvPr/>
        </p:nvPicPr>
        <p:blipFill>
          <a:blip xmlns:r="http://schemas.openxmlformats.org/officeDocument/2006/relationships" xmlns:a="http://schemas.openxmlformats.org/drawingml/2006/main" r:embed="R56f58a8989734011"/>
          <a:stretch xmlns:a="http://schemas.openxmlformats.org/drawingml/2006/main">
            <a:fillRect l="0" t="0" r="0" b="0"/>
          </a:stretch>
        </p:blipFill>
        <p:spPr>
          <a:xfrm xmlns:a="http://schemas.openxmlformats.org/drawingml/2006/main" flipH="0" flipV="0">
            <a:off x="573345" y="1306904"/>
            <a:ext cx="6840520" cy="3904756"/>
          </a:xfrm>
          <a:prstGeom xmlns:a="http://schemas.openxmlformats.org/drawingml/2006/main" prst="rect">
            <a:avLst/>
          </a:prstGeom>
        </p:spPr>
      </p:pic>
    </p:spTree>
    <p:extLst>
      <p:ext uri="{BB962C8B-B14F-4D97-AF65-F5344CB8AC3E}">
        <p14:creationId xmlns:p14="http://schemas.microsoft.com/office/powerpoint/2010/main" val="1893066968"/>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1.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Three: Intersectional Approaches to Privilege and its Impact on Communication</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89560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Susan Robinson, “How I Fail at Being Disabled,” filmed December 2016 in New York, New York, TED Residency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31" descr="Video still accompanying slide 31: Susan Robinson, “How I Fail at Being Disabled,” filmed December 2016 in New York, New York, TED Residency video"/>
          <p:cNvPicPr>
            <a:picLocks xmlns:a="http://schemas.openxmlformats.org/drawingml/2006/main" noChangeAspect="1"/>
          </p:cNvPicPr>
          <p:nvPr/>
        </p:nvPicPr>
        <p:blipFill>
          <a:blip xmlns:r="http://schemas.openxmlformats.org/officeDocument/2006/relationships" xmlns:a="http://schemas.openxmlformats.org/drawingml/2006/main" r:embed="R1427aad8047f4ccc"/>
          <a:stretch xmlns:a="http://schemas.openxmlformats.org/drawingml/2006/main">
            <a:fillRect l="0" t="0" r="0" b="0"/>
          </a:stretch>
        </p:blipFill>
        <p:spPr>
          <a:xfrm xmlns:a="http://schemas.openxmlformats.org/drawingml/2006/main" flipH="0" flipV="0">
            <a:off x="592395" y="1306528"/>
            <a:ext cx="6645259" cy="3795978"/>
          </a:xfrm>
          <a:prstGeom xmlns:a="http://schemas.openxmlformats.org/drawingml/2006/main" prst="rect">
            <a:avLst/>
          </a:prstGeom>
        </p:spPr>
      </p:pic>
    </p:spTree>
    <p:extLst>
      <p:ext uri="{BB962C8B-B14F-4D97-AF65-F5344CB8AC3E}">
        <p14:creationId xmlns:p14="http://schemas.microsoft.com/office/powerpoint/2010/main" val="2834227009"/>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2.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89560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Luvvie</a:t>
            </a:r>
            <a:r>
              <a:rPr sz="1800" b="1" lang="en-US"/>
              <a:t> Ajayi, “Get Comfortable with Being Uncomfortable,” filmed November 2017 in New Orleans, Louisiana, TEDWomen video</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6" name="Video still - slide 32" descr="Video still accompanying slide 32: Luvvie Ajayi, “Get Comfortable with Being Uncomfortable,” filmed November 2017 in New Orleans, Louisiana, TEDWomen video"/>
          <p:cNvPicPr>
            <a:picLocks xmlns:a="http://schemas.openxmlformats.org/drawingml/2006/main" noChangeAspect="1"/>
          </p:cNvPicPr>
          <p:nvPr/>
        </p:nvPicPr>
        <p:blipFill>
          <a:blip xmlns:r="http://schemas.openxmlformats.org/officeDocument/2006/relationships" xmlns:a="http://schemas.openxmlformats.org/drawingml/2006/main" r:embed="Re076de621cca4637"/>
          <a:stretch xmlns:a="http://schemas.openxmlformats.org/drawingml/2006/main">
            <a:fillRect l="0" t="0" r="0" b="0"/>
          </a:stretch>
        </p:blipFill>
        <p:spPr>
          <a:xfrm xmlns:a="http://schemas.openxmlformats.org/drawingml/2006/main" flipH="0" flipV="0">
            <a:off x="573345" y="1314944"/>
            <a:ext cx="6958972" cy="3904756"/>
          </a:xfrm>
          <a:prstGeom xmlns:a="http://schemas.openxmlformats.org/drawingml/2006/main" prst="rect">
            <a:avLst/>
          </a:prstGeom>
        </p:spPr>
      </p:pic>
      <p:sp>
        <p:nvSpPr>
          <p:cNvPr id="11" name="Title 1">
            <a:extLst xmlns:a="http://schemas.openxmlformats.org/drawingml/2006/main">
              <a:ext uri="{FF2B5EF4-FFF2-40B4-BE49-F238E27FC236}">
                <a16:creationId xmlns:a16="http://schemas.microsoft.com/office/drawing/2014/main" id="{39EF0613-A51A-3D4E-B502-7348EF5D2DFC}"/>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Three: Intersectional Approaches to Privilege and its Impact on Communication</a:t>
            </a:r>
            <a:br/>
            <a:r>
              <a:rPr sz="1500" b="1" lang="en-US"/>
              <a:t> </a:t>
            </a:r>
            <a:endParaRPr sz="1500" lang="en-US"/>
          </a:p>
        </p:txBody>
      </p:sp>
    </p:spTree>
    <p:extLst>
      <p:ext uri="{BB962C8B-B14F-4D97-AF65-F5344CB8AC3E}">
        <p14:creationId xmlns:p14="http://schemas.microsoft.com/office/powerpoint/2010/main" val="9662543"/>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Three: Intersectional Approaches to Privilege and its Impact on Communication</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93370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Priya </a:t>
            </a:r>
            <a:r>
              <a:rPr sz="1800" b="1" lang="en-US"/>
              <a:t>Vulchi</a:t>
            </a:r>
            <a:r>
              <a:rPr sz="1800" b="1" lang="en-US"/>
              <a:t> and Winona Guo, “What it takes to be Racially Literate,” Filmed November 2017 in New Orleans, Louisiana, TEDWomen video</a:t>
            </a:r>
            <a:r>
              <a:rPr sz="1800" lang="en-US"/>
              <a:t> </a:t>
            </a:r>
            <a:r>
              <a:rPr sz="1800" b="1" lang="en-US"/>
              <a:t>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33" descr="Video still accompanying slide 33: Priya Vulchi and Winona Guo, “What it takes to be Racially Literate,” Filmed November 2017 in New Orleans, Louisiana, TEDWomen video"/>
          <p:cNvPicPr>
            <a:picLocks xmlns:a="http://schemas.openxmlformats.org/drawingml/2006/main" noChangeAspect="1"/>
          </p:cNvPicPr>
          <p:nvPr/>
        </p:nvPicPr>
        <p:blipFill>
          <a:blip xmlns:r="http://schemas.openxmlformats.org/officeDocument/2006/relationships" xmlns:a="http://schemas.openxmlformats.org/drawingml/2006/main" r:embed="R953c97ef4e7f423b"/>
          <a:stretch xmlns:a="http://schemas.openxmlformats.org/drawingml/2006/main">
            <a:fillRect l="0" t="0" r="0" b="0"/>
          </a:stretch>
        </p:blipFill>
        <p:spPr>
          <a:xfrm xmlns:a="http://schemas.openxmlformats.org/drawingml/2006/main" flipH="0" flipV="0">
            <a:off x="468823" y="1253504"/>
            <a:ext cx="7042076" cy="4011555"/>
          </a:xfrm>
          <a:prstGeom xmlns:a="http://schemas.openxmlformats.org/drawingml/2006/main" prst="rect">
            <a:avLst/>
          </a:prstGeom>
        </p:spPr>
      </p:pic>
    </p:spTree>
    <p:extLst>
      <p:ext uri="{BB962C8B-B14F-4D97-AF65-F5344CB8AC3E}">
        <p14:creationId xmlns:p14="http://schemas.microsoft.com/office/powerpoint/2010/main" val="3761241483"/>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2026-08-26T22:52:46.8420000Z</dcterms:created>
  <dcterms:modified xsi:type="dcterms:W3CDTF">2026-08-26T22:52:46.8430000Z</dcterms:modified>
</coreProperties>
</file>