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a8de71973ee4fbe" /><Relationship Type="http://schemas.openxmlformats.org/officeDocument/2006/relationships/extended-properties" Target="/docProps/app.xml" Id="R974093dc426e44e5" /><Relationship Type="http://schemas.openxmlformats.org/officeDocument/2006/relationships/officeDocument" Target="/ppt/presentation.xml" Id="R77cb7814296b43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417f3e9053494f"/>
  </p:sldMasterIdLst>
  <p:notesMasterIdLst>
    <p:notesMasterId xmlns:r="http://schemas.openxmlformats.org/officeDocument/2006/relationships" r:id="R8ca2b6209c564c42"/>
  </p:notesMasterIdLst>
  <p:sldIdLst>
    <p:sldId xmlns:r="http://schemas.openxmlformats.org/officeDocument/2006/relationships" id="256" r:id="R5ea6a0ca58b14b9d"/>
    <p:sldId xmlns:r="http://schemas.openxmlformats.org/officeDocument/2006/relationships" id="257" r:id="R9d37f86452f34aca"/>
    <p:sldId xmlns:r="http://schemas.openxmlformats.org/officeDocument/2006/relationships" id="258" r:id="R910a5ffd50654f25"/>
    <p:sldId xmlns:r="http://schemas.openxmlformats.org/officeDocument/2006/relationships" id="259" r:id="R2bedc3895af44f6e"/>
    <p:sldId xmlns:r="http://schemas.openxmlformats.org/officeDocument/2006/relationships" id="260" r:id="R1cc88d5837cb4329"/>
    <p:sldId xmlns:r="http://schemas.openxmlformats.org/officeDocument/2006/relationships" id="261" r:id="R15b321162a4d4195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b3d327a39dc4a86" /><Relationship Type="http://schemas.openxmlformats.org/officeDocument/2006/relationships/slideMaster" Target="/ppt/slideMasters/slideMaster1.xml" Id="R0c417f3e9053494f" /><Relationship Type="http://schemas.openxmlformats.org/officeDocument/2006/relationships/notesMaster" Target="/ppt/notesMasters/notesMaster1.xml" Id="R8ca2b6209c564c42" /><Relationship Type="http://schemas.openxmlformats.org/officeDocument/2006/relationships/presProps" Target="/ppt/presProps.xml" Id="Rbaae3185c61c4d7d" /><Relationship Type="http://schemas.openxmlformats.org/officeDocument/2006/relationships/viewProps" Target="/ppt/viewProps.xml" Id="R1a4636c235da4ee2" /><Relationship Type="http://schemas.openxmlformats.org/officeDocument/2006/relationships/tableStyles" Target="/ppt/tableStyles.xml" Id="Rd90650f5f1f24393" /><Relationship Type="http://schemas.openxmlformats.org/officeDocument/2006/relationships/slide" Target="/ppt/slides/slide1.xml" Id="R5ea6a0ca58b14b9d" /><Relationship Type="http://schemas.openxmlformats.org/officeDocument/2006/relationships/slide" Target="/ppt/slides/slide2.xml" Id="R9d37f86452f34aca" /><Relationship Type="http://schemas.openxmlformats.org/officeDocument/2006/relationships/slide" Target="/ppt/slides/slide3.xml" Id="R910a5ffd50654f25" /><Relationship Type="http://schemas.openxmlformats.org/officeDocument/2006/relationships/slide" Target="/ppt/slides/slide4.xml" Id="R2bedc3895af44f6e" /><Relationship Type="http://schemas.openxmlformats.org/officeDocument/2006/relationships/slide" Target="/ppt/slides/slide5.xml" Id="R1cc88d5837cb4329" /><Relationship Type="http://schemas.openxmlformats.org/officeDocument/2006/relationships/slide" Target="/ppt/slides/slide6.xml" Id="R15b321162a4d41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a241e74e38349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8575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solidFill>
          <a:schemeClr val="lt2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87351c0f3dd4a9a" /><Relationship Type="http://schemas.openxmlformats.org/officeDocument/2006/relationships/notesMaster" Target="/ppt/notesMasters/notesMaster1.xml" Id="R1c6a70b98c3044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cc3087ccdd4376" /><Relationship Type="http://schemas.openxmlformats.org/officeDocument/2006/relationships/notesMaster" Target="/ppt/notesMasters/notesMaster1.xml" Id="R8307b1ae20de4c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e50695c4e94733" /><Relationship Type="http://schemas.openxmlformats.org/officeDocument/2006/relationships/notesMaster" Target="/ppt/notesMasters/notesMaster1.xml" Id="R9b8a32be89a34a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8af50d923d4323" /><Relationship Type="http://schemas.openxmlformats.org/officeDocument/2006/relationships/notesMaster" Target="/ppt/notesMasters/notesMaster1.xml" Id="R52aa520d89e04c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4adb5632db4dfd" /><Relationship Type="http://schemas.openxmlformats.org/officeDocument/2006/relationships/notesMaster" Target="/ppt/notesMasters/notesMaster1.xml" Id="Ra02d8cc5152c4f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16af198ede4e52" /><Relationship Type="http://schemas.openxmlformats.org/officeDocument/2006/relationships/notesMaster" Target="/ppt/notesMasters/notesMaster1.xml" Id="R4c993c3f56514d0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1: Chapter 1: Conversations about Race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This is an intentionally blank slide retained from the source presentation.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2: Chapter Questions and Discussion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Why are conversations about race difficult to have?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What are the book’s main conclusions about trends in racial and ethnic inequality?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How do patterns of inequality vary across racial/ethnic groups?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What factors might affect these patterns?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3: Conversations about Race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Conversations are difficult because race and ethnicity are personal</a:t>
            </a:r>
            <a:endParaRPr/>
          </a:p>
          <a:p xmlns:a="http://schemas.openxmlformats.org/drawingml/2006/main">
            <a:pPr>
              <a:buNone/>
            </a:pPr>
            <a:r>
              <a:t>There exists competing narratives about the causes of racial inequality in society</a:t>
            </a:r>
            <a:endParaRPr/>
          </a:p>
          <a:p xmlns:a="http://schemas.openxmlformats.org/drawingml/2006/main">
            <a:pPr>
              <a:buNone/>
            </a:pPr>
            <a:r>
              <a:t>Obama’s election in 2008 was a high point in optimism about race; the mid 2010s was a more pessimistic period</a:t>
            </a:r>
            <a:endParaRPr/>
          </a:p>
          <a:p xmlns:a="http://schemas.openxmlformats.org/drawingml/2006/main">
            <a:pPr>
              <a:buNone/>
            </a:pPr>
            <a:r>
              <a:t>There has been renewed attention to the unresolved issue of persistent racial and ethnic inequality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4: Patterns and Trends in Racial and Ethnic Inequality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When measured over a long period of time, racial lines have softened– there is generally less inequality than 60 years ago at the height of the Civil Rights movement</a:t>
            </a:r>
            <a:endParaRPr/>
          </a:p>
          <a:p xmlns:a="http://schemas.openxmlformats.org/drawingml/2006/main">
            <a:pPr>
              <a:buNone/>
            </a:pPr>
            <a:r>
              <a:t>However, inequality persists, especially black-white inequality</a:t>
            </a:r>
            <a:endParaRPr/>
          </a:p>
          <a:p xmlns:a="http://schemas.openxmlformats.org/drawingml/2006/main">
            <a:pPr>
              <a:buNone/>
            </a:pPr>
            <a:r>
              <a:t>American Indians and some groups of Hispanics are not faring well</a:t>
            </a:r>
            <a:endParaRPr/>
          </a:p>
          <a:p xmlns:a="http://schemas.openxmlformats.org/drawingml/2006/main">
            <a:pPr>
              <a:buNone/>
            </a:pPr>
            <a:r>
              <a:t>Asians have reached parity or surpassed whites along a number of socioeconomic indicators</a:t>
            </a:r>
            <a:endParaRPr/>
          </a:p>
          <a:p xmlns:a="http://schemas.openxmlformats.org/drawingml/2006/main">
            <a:pPr>
              <a:buNone/>
            </a:pPr>
            <a:r>
              <a:t>How we count and define racial/ethnic groups has changed over time, and this affects our understanding of patterns and trends in inequality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5: Understanding Patterns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What explains observed patterns and trends in inequality?</a:t>
            </a:r>
            <a:endParaRPr/>
          </a:p>
          <a:p xmlns:a="http://schemas.openxmlformats.org/drawingml/2006/main">
            <a:pPr>
              <a:buNone/>
            </a:pPr>
            <a:r>
              <a:t>We will review several theories, including:</a:t>
            </a:r>
            <a:endParaRPr/>
          </a:p>
          <a:p xmlns:a="http://schemas.openxmlformats.org/drawingml/2006/main">
            <a:pPr>
              <a:buNone/>
            </a:pPr>
            <a:r>
              <a:t>Racism and discrimination</a:t>
            </a:r>
            <a:endParaRPr/>
          </a:p>
          <a:p xmlns:a="http://schemas.openxmlformats.org/drawingml/2006/main">
            <a:pPr>
              <a:buNone/>
            </a:pPr>
            <a:r>
              <a:t>Human capital</a:t>
            </a:r>
            <a:endParaRPr/>
          </a:p>
          <a:p xmlns:a="http://schemas.openxmlformats.org/drawingml/2006/main">
            <a:pPr>
              <a:buNone/>
            </a:pPr>
            <a:r>
              <a:t>Social capital</a:t>
            </a:r>
            <a:endParaRPr/>
          </a:p>
          <a:p xmlns:a="http://schemas.openxmlformats.org/drawingml/2006/main">
            <a:pPr>
              <a:buNone/>
            </a:pPr>
            <a:r>
              <a:t>Culture</a:t>
            </a:r>
            <a:endParaRPr/>
          </a:p>
          <a:p xmlns:a="http://schemas.openxmlformats.org/drawingml/2006/main">
            <a:pPr>
              <a:buNone/>
            </a:pPr>
            <a:r>
              <a:t>Assimilation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6: Questions for Next Week: Race and Ethnicity and Causes of Inequality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What do the terms race and ethnicity mean? What is the difference between the two?</a:t>
            </a:r>
            <a:endParaRPr/>
          </a:p>
          <a:p xmlns:a="http://schemas.openxmlformats.org/drawingml/2006/main">
            <a:pPr>
              <a:buNone/>
            </a:pPr>
            <a:r>
              <a:t>Why do most social scientists say that race is a “social construction”?</a:t>
            </a:r>
            <a:endParaRPr/>
          </a:p>
          <a:p xmlns:a="http://schemas.openxmlformats.org/drawingml/2006/main">
            <a:pPr>
              <a:buNone/>
            </a:pPr>
            <a:r>
              <a:t>How might each of the following theories help explain patterns of inequality?</a:t>
            </a:r>
            <a:endParaRPr/>
          </a:p>
          <a:p xmlns:a="http://schemas.openxmlformats.org/drawingml/2006/main">
            <a:pPr>
              <a:buNone/>
            </a:pPr>
            <a:r>
              <a:t>Human capital </a:t>
            </a:r>
            <a:endParaRPr/>
          </a:p>
          <a:p xmlns:a="http://schemas.openxmlformats.org/drawingml/2006/main">
            <a:pPr>
              <a:buNone/>
            </a:pPr>
            <a:r>
              <a:t>Social capital</a:t>
            </a:r>
            <a:endParaRPr/>
          </a:p>
          <a:p xmlns:a="http://schemas.openxmlformats.org/drawingml/2006/main">
            <a:pPr>
              <a:buNone/>
            </a:pPr>
            <a:r>
              <a:t>Culture</a:t>
            </a:r>
            <a:endParaRPr/>
          </a:p>
          <a:p xmlns:a="http://schemas.openxmlformats.org/drawingml/2006/main">
            <a:pPr>
              <a:buNone/>
            </a:pPr>
            <a:r>
              <a:t>Assimilation</a:t>
            </a:r>
            <a:endParaRPr/>
          </a:p>
          <a:p xmlns:a="http://schemas.openxmlformats.org/drawingml/2006/main">
            <a:pPr>
              <a:buNone/>
            </a:pPr>
            <a:r>
              <a:t>Racism and discrimination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7b3df4a28f4e3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f96f25903f478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676d690e304fe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9797a4de17451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0d58023f1c415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d710741f0549e8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dff51431234236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4be7cc0df94eb3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d154be9c68412b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29132eb8b44dc2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140414a6d94723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B306D7A-7C92-4FB0-8F70-5A3D380CD25D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609601"/>
            <a:ext cx="7772400" cy="4267200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>
              <a:lnSpc>
                <a:spcPct val="100000"/>
              </a:lnSpc>
              <a:buNone/>
              <a:defRPr sz="8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44F24D90-CF2F-4330-BB84-1A804EF1118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4953000"/>
            <a:ext cx="6400800" cy="12192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89973D72-54F4-4F50-87E4-7492A5D4315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8" name="Slide Number Placeholder 7">
            <a:extLst xmlns:a="http://schemas.openxmlformats.org/drawingml/2006/main">
              <a:ext uri="{FF2B5EF4-FFF2-40B4-BE49-F238E27FC236}">
                <a16:creationId xmlns:a16="http://schemas.microsoft.com/office/drawing/2014/main" id="{97C4B575-567A-458B-B5B7-0A882E0EA88C}"/>
              </a:ext>
            </a:extLst>
          </p:cNvPr>
          <p:cNvSpPr>
            <a:spLocks xmlns:a="http://schemas.openxmlformats.org/drawingml/2006/main" noGrp="1"/>
          </p:cNvSpPr>
          <p:nvPr>
            <p:ph type="sldNum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6EE87598-DE5B-4001-9F7C-32F732AA0B01}" type="slidenum">
              <a:t>‹#›</a:t>
            </a:fld>
            <a:endParaRPr/>
          </a:p>
        </p:txBody>
      </p:sp>
      <p:sp>
        <p:nvSpPr>
          <p:cNvPr id="9" name="Footer Placeholder 8">
            <a:extLst xmlns:a="http://schemas.openxmlformats.org/drawingml/2006/main">
              <a:ext uri="{FF2B5EF4-FFF2-40B4-BE49-F238E27FC236}">
                <a16:creationId xmlns:a16="http://schemas.microsoft.com/office/drawing/2014/main" id="{E295BE7A-1BE1-4411-BEDC-295E83B737C3}"/>
              </a:ext>
            </a:extLst>
          </p:cNvPr>
          <p:cNvSpPr>
            <a:spLocks xmlns:a="http://schemas.openxmlformats.org/drawingml/2006/main" noGrp="1"/>
          </p:cNvSpPr>
          <p:nvPr>
            <p:ph type="ft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A059694-40D8-41AB-BB0A-F53F13D87B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122BE99-05FA-4767-8485-CDA4558A68A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Font typeface="Arial"/>
              <a:buChar char="•"/>
              <a:defRPr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A3812EB-9E8A-4210-9E78-544A6105F7F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527149C-CDA9-4903-AE95-99309A88C93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94881DC-7DE5-4BAD-8C45-77ECEA4FA7A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9CDA28D4-0C67-4966-AFC3-86CDFD0947DD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6ACC197-8985-4D2A-B728-8D19449250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1371600"/>
            <a:ext cx="7772400" cy="2505075"/>
          </a:xfrm>
        </p:spPr>
        <p:txBody>
          <a:bodyPr xmlns:a="http://schemas.openxmlformats.org/drawingml/2006/main" anchor="b"/>
          <a:lstStyle xmlns:a="http://schemas.openxmlformats.org/drawingml/2006/main">
            <a:lvl1pPr algn="ctr" defTabSz="914400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CF505B8-5193-4157-8545-04B139FF61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4068763"/>
            <a:ext cx="7772400" cy="1131887"/>
          </a:xfrm>
        </p:spPr>
        <p:txBody>
          <a:bodyPr xmlns:a="http://schemas.openxmlformats.org/drawingml/2006/main" anchor="t"/>
          <a:lstStyle xmlns:a="http://schemas.openxmlformats.org/drawingml/2006/main"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5E39AB4-A937-4104-A1CB-45B6074B3FD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DFB543B-B940-4C2F-8729-D573FF06279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970FF75-5B47-48C8-B3D0-68FD3A7021B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D2E54603-5178-4970-A1A0-1B2D93B5BA80}" type="slidenum">
              <a:t>‹#›</a:t>
            </a:fld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AEBEC312-2B69-4931-B586-D575340C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24300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AE0EAA1E-770B-48A3-8214-F6027A69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924300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67868A5A-69ED-48B1-8374-AF8E9759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6728" y="3924300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BF3B64B-F2E9-48FF-A66E-348220475C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B746333-E1BB-4556-8DE2-3BD0A1BA16E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58B216C-0181-4F18-B5EF-FBD9E9AEB36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9129E9E-E727-4141-80C9-8BD0AD984FB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E12CC77-03E8-46BE-8E95-FE12344E0F9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53C4656A-CE94-49BD-8C4F-E753152A7A20}" type="slidenum">
              <a:t>‹#›</a:t>
            </a:fld>
            <a:endParaRPr/>
          </a:p>
        </p:txBody>
      </p:sp>
      <p:sp>
        <p:nvSpPr>
          <p:cNvPr id="9" name="Content Placeholder 8">
            <a:extLst xmlns:a="http://schemas.openxmlformats.org/drawingml/2006/main">
              <a:ext uri="{FF2B5EF4-FFF2-40B4-BE49-F238E27FC236}">
                <a16:creationId xmlns:a16="http://schemas.microsoft.com/office/drawing/2014/main" id="{E1246C45-6357-4F6C-8630-BE9C12FBCF81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365760" y="1600200"/>
            <a:ext cx="4041648" cy="452628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641719E-2282-4B62-8408-F28FA26CC9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526BEA7-5211-4F24-AE07-61B35CFD7F9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4040188" cy="609600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B11C0CA7-E7F3-4F56-83B7-D1FFC3C2F887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8200" y="1600200"/>
            <a:ext cx="4041775" cy="609600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674F9391-6B73-45E7-ADC7-23A9DB0CD94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C08623B1-4C2A-4BA6-B5D6-274182F2637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FB84521B-B3DD-4418-8461-D6840787621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7738D378-4680-403A-8C95-FC6ECED9D1D6}" type="slidenum">
              <a:t>‹#›</a:t>
            </a:fld>
            <a:endParaRPr/>
          </a:p>
        </p:txBody>
      </p:sp>
      <p:sp>
        <p:nvSpPr>
          <p:cNvPr id="11" name="Content Placeholder 10">
            <a:extLst xmlns:a="http://schemas.openxmlformats.org/drawingml/2006/main">
              <a:ext uri="{FF2B5EF4-FFF2-40B4-BE49-F238E27FC236}">
                <a16:creationId xmlns:a16="http://schemas.microsoft.com/office/drawing/2014/main" id="{4BA586C0-5114-4782-B7F6-C2F30257DF3E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457200" y="2212848"/>
            <a:ext cx="4041648" cy="391363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3" name="Content Placeholder 12">
            <a:extLst xmlns:a="http://schemas.openxmlformats.org/drawingml/2006/main">
              <a:ext uri="{FF2B5EF4-FFF2-40B4-BE49-F238E27FC236}">
                <a16:creationId xmlns:a16="http://schemas.microsoft.com/office/drawing/2014/main" id="{9A2123DF-FA83-4436-AA63-30BC2462F423}"/>
              </a:ext>
            </a:extLst>
          </p:cNvPr>
          <p:cNvSpPr>
            <a:spLocks xmlns:a="http://schemas.openxmlformats.org/drawingml/2006/main" noGrp="1"/>
          </p:cNvSpPr>
          <p:nvPr>
            <p:ph idx="14"/>
          </p:nvPr>
        </p:nvSpPr>
        <p:spPr>
          <a:xfrm xmlns:a="http://schemas.openxmlformats.org/drawingml/2006/main">
            <a:off x="4672584" y="2212848"/>
            <a:ext cx="4041648" cy="391318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7F3804B-5F06-47AC-9441-6705917D5F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686286A6-A62E-48EB-9EDF-DFDAD41AF80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FC5FD718-568C-46E9-9441-89D6425C05D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5E76A330-1BFB-4BD6-8349-289055E7DBE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9F37849-8B26-4546-AD11-2B04F12B232A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0B74CFDD-B70C-47D3-BBD5-2EFAD638860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0CEBE022-3251-4065-8E1F-43A6F3CAEF8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A8517FC9-6410-45FC-8CDC-D6BF649A0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3088C8F3-725C-4D2A-8A9E-7F3B7F153711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B226506-2777-4EDE-AD83-8692C8D2FE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907087" y="266700"/>
            <a:ext cx="3008313" cy="20955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lnSpc>
                <a:spcPct val="100000"/>
              </a:lnSpc>
              <a:buNone/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EBDC640-CAE8-4BCB-8A1E-2542AC180E4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19137" y="273050"/>
            <a:ext cx="4995863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0343B14-873F-4BAD-977F-3CB6181DD79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907087" y="2438400"/>
            <a:ext cx="3008313" cy="3687763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4BB665E-84E5-42C1-BA86-0A8ADD7B9F4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0348416-B722-4BD7-BEDC-ED3E0C28346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7310D64-7DD8-4709-B04A-1935F86C87B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5E2DCFD9-B023-481C-9512-0AF32DD44BE2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D627DF2-D7CA-4259-BB5E-7EAC9E3BF5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679576" y="228600"/>
            <a:ext cx="5711824" cy="89535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lnSpc>
                <a:spcPct val="100000"/>
              </a:lnSpc>
              <a:buNone/>
              <a:defRPr sz="2800" b="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562EBF9A-F60B-4028-8F39-29EF603ED1B4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508126" y="1143000"/>
            <a:ext cx="6054724" cy="4541044"/>
          </a:xfrm>
          <a:prstGeom xmlns:a="http://schemas.openxmlformats.org/drawingml/2006/main" prst="rect">
            <a:avLst/>
          </a:prstGeom>
          <a:ln xmlns:a="http://schemas.openxmlformats.org/drawingml/2006/main" w="76200">
            <a:solidFill>
              <a:schemeClr val="bg1"/>
            </a:solidFill>
          </a:ln>
          <a:effectLst xmlns:a="http://schemas.openxmlformats.org/drawingml/2006/main"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xmlns:a="http://schemas.openxmlformats.org/drawingml/2006/main" anchor="t"/>
          <a:lstStyle xmlns:a="http://schemas.openxmlformats.org/drawingml/2006/main"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Drag picture to placeholder or click icon to add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2CF094B-C7C9-40A7-87F1-3BCA221984B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679576" y="5810250"/>
            <a:ext cx="5711824" cy="5334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5B6D0B3-B5C8-490B-9E7A-C3B2FD2EEB7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506F4AC-9272-4E1E-A248-D1589C025B6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BF0B5B1-6A97-42B0-B977-7DE349DA2EF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E96510E4-5A92-4C80-BB66-62AC02D2A81E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22D91AA-3AE4-4F84-B63D-D0BFEDB118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586B5350-7297-4B74-8545-6DF784A69E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C6D1B32-89FF-4A2D-9A0D-E5E7A23E8C0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EE13CF2-5AC6-4DE5-96EE-2A75ACA9E35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AB4F8F4-CC72-42C9-AC24-E74574E305B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29449468-4DD4-461E-9C2D-F14278EA1741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E71EBE97-41AD-4071-8FE8-448CE30332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15E4E36F-9533-4487-984F-DC00E29B82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1205193-3731-4E8E-959B-FDD0F635E42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0017CED-B467-47CC-A5FF-4E7E5C7AC67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DA6D82E-A6C2-41C3-99D1-07FB79327BF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EC9D2BBB-B1FC-47FB-983D-6343158C3AAA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7c001acac04a6d" /><Relationship Type="http://schemas.openxmlformats.org/officeDocument/2006/relationships/slideLayout" Target="/ppt/slideLayouts/slideLayout1.xml" Id="R087d233521e44376" /><Relationship Type="http://schemas.openxmlformats.org/officeDocument/2006/relationships/slideLayout" Target="/ppt/slideLayouts/slideLayout2.xml" Id="R9ba80817324143f6" /><Relationship Type="http://schemas.openxmlformats.org/officeDocument/2006/relationships/slideLayout" Target="/ppt/slideLayouts/slideLayout3.xml" Id="Rf5e75c48443e44e3" /><Relationship Type="http://schemas.openxmlformats.org/officeDocument/2006/relationships/slideLayout" Target="/ppt/slideLayouts/slideLayout4.xml" Id="Red7145fb760243fb" /><Relationship Type="http://schemas.openxmlformats.org/officeDocument/2006/relationships/slideLayout" Target="/ppt/slideLayouts/slideLayout5.xml" Id="Re7899fed0a4642fe" /><Relationship Type="http://schemas.openxmlformats.org/officeDocument/2006/relationships/slideLayout" Target="/ppt/slideLayouts/slideLayout6.xml" Id="Rc8e599dc051c4937" /><Relationship Type="http://schemas.openxmlformats.org/officeDocument/2006/relationships/slideLayout" Target="/ppt/slideLayouts/slideLayout7.xml" Id="R9f050cc9795a490e" /><Relationship Type="http://schemas.openxmlformats.org/officeDocument/2006/relationships/slideLayout" Target="/ppt/slideLayouts/slideLayout8.xml" Id="R039a35ea35bf4fed" /><Relationship Type="http://schemas.openxmlformats.org/officeDocument/2006/relationships/slideLayout" Target="/ppt/slideLayouts/slideLayout9.xml" Id="R0cbf389113a94fb3" /><Relationship Type="http://schemas.openxmlformats.org/officeDocument/2006/relationships/slideLayout" Target="/ppt/slideLayouts/slideLayout10.xml" Id="Re5bf101e0b85471f" /><Relationship Type="http://schemas.openxmlformats.org/officeDocument/2006/relationships/slideLayout" Target="/ppt/slideLayouts/slideLayout11.xml" Id="Rb25caa2b495b4bc6" /></Relationships>
</file>

<file path=ppt/slideMasters/slideMaster1.xml><?xml version="1.0" encoding="utf-8"?>
<p:sldMaster xmlns:p="http://schemas.openxmlformats.org/presentationml/2006/main">
  <p:cSld>
    <p:bg>
      <p:bgRef idx="1002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25A2EA6F-B502-4D10-B71C-B0495DD682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600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49851E0-77CE-44AA-A179-A77405B0404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332DEA2-7E8E-4152-A935-AC54C46AD995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363347" y="6356350"/>
            <a:ext cx="2085975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4572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7A2EABA-64DE-4E2D-9352-143EE19BEDB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659165" y="6356350"/>
            <a:ext cx="2847975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4572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5CA70AF-8906-47DB-85C9-ACB8B46B50A2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543278" y="6356350"/>
            <a:ext cx="561975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27432" tIns="45720" rIns="4572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>
              <a:buNone/>
            </a:pPr>
            <a:fld id="{DA2480DA-AF61-4408-B7D1-0921E922D4F2}" type="slidenum">
              <a:t>‹#›</a:t>
            </a:fld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4DAF7ED1-66FA-494E-9163-3727615CD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760" y="6499384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algn="ctr" defTabSz="914400">
              <a:buNone/>
            </a:pPr>
            <a:endParaRPr sz="1800" kern="1200">
              <a:solidFill>
                <a:schemeClr val="lt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2261122B-551F-4966-A30E-355BFB78E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19" y="6499384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7d233521e44376"/>
    <p:sldLayoutId xmlns:r="http://schemas.openxmlformats.org/officeDocument/2006/relationships" id="2147483650" r:id="R9ba80817324143f6"/>
    <p:sldLayoutId xmlns:r="http://schemas.openxmlformats.org/officeDocument/2006/relationships" id="2147483651" r:id="Rf5e75c48443e44e3"/>
    <p:sldLayoutId xmlns:r="http://schemas.openxmlformats.org/officeDocument/2006/relationships" id="2147483652" r:id="Red7145fb760243fb"/>
    <p:sldLayoutId xmlns:r="http://schemas.openxmlformats.org/officeDocument/2006/relationships" id="2147483653" r:id="Re7899fed0a4642fe"/>
    <p:sldLayoutId xmlns:r="http://schemas.openxmlformats.org/officeDocument/2006/relationships" id="2147483654" r:id="Rc8e599dc051c4937"/>
    <p:sldLayoutId xmlns:r="http://schemas.openxmlformats.org/officeDocument/2006/relationships" id="2147483655" r:id="R9f050cc9795a490e"/>
    <p:sldLayoutId xmlns:r="http://schemas.openxmlformats.org/officeDocument/2006/relationships" id="2147483656" r:id="R039a35ea35bf4fed"/>
    <p:sldLayoutId xmlns:r="http://schemas.openxmlformats.org/officeDocument/2006/relationships" id="2147483657" r:id="R0cbf389113a94fb3"/>
    <p:sldLayoutId xmlns:r="http://schemas.openxmlformats.org/officeDocument/2006/relationships" id="2147483658" r:id="Re5bf101e0b85471f"/>
    <p:sldLayoutId xmlns:r="http://schemas.openxmlformats.org/officeDocument/2006/relationships" id="2147483659" r:id="Rb25caa2b495b4bc6"/>
  </p:sldLayoutIdLst>
  <p:txStyles>
    <p:titleStyle>
      <a:lvl1pPr xmlns:a="http://schemas.openxmlformats.org/drawingml/2006/main" algn="ctr" defTabSz="914400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n-lt"/>
          <a:cs typeface="+mn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8575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solidFill>
          <a:schemeClr val="lt2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a50c9238fb405a" /><Relationship Type="http://schemas.openxmlformats.org/officeDocument/2006/relationships/notesSlide" Target="/ppt/notesSlides/notesSlide1.xml" Id="R27f3788b9c244d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4a467848314491" /><Relationship Type="http://schemas.openxmlformats.org/officeDocument/2006/relationships/notesSlide" Target="/ppt/notesSlides/notesSlide2.xml" Id="Rc382b8368db349a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93ba3ccc704e93" /><Relationship Type="http://schemas.openxmlformats.org/officeDocument/2006/relationships/notesSlide" Target="/ppt/notesSlides/notesSlide3.xml" Id="R8e4555bdd78f4a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1814483e9d4c38" /><Relationship Type="http://schemas.openxmlformats.org/officeDocument/2006/relationships/notesSlide" Target="/ppt/notesSlides/notesSlide4.xml" Id="R45cebbded64548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f4ab11109e4245" /><Relationship Type="http://schemas.openxmlformats.org/officeDocument/2006/relationships/notesSlide" Target="/ppt/notesSlides/notesSlide5.xml" Id="R783c2e0c0fd54d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2c71df6573433e" /><Relationship Type="http://schemas.openxmlformats.org/officeDocument/2006/relationships/notesSlide" Target="/ppt/notesSlides/notesSlide6.xml" Id="R3421cc958d934496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50" name="Slide title 01: Chapter 1: Conversations about Race">
            <a:extLst xmlns:a="http://schemas.openxmlformats.org/drawingml/2006/main">
              <a:ext uri="{FF2B5EF4-FFF2-40B4-BE49-F238E27FC236}">
                <a16:creationId xmlns:a16="http://schemas.microsoft.com/office/drawing/2014/main" id="{1C078716-F944-4AF3-AB54-F4434E2C783C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2365375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762000" indent="-762000">
              <a:buNone/>
            </a:pPr>
            <a:r>
              <a:rPr sz="2700"/>
              <a:t>	</a:t>
            </a:r>
            <a:r>
              <a:rPr sz="2700"/>
              <a:t>Chapter 1: Conversations about Race</a:t>
            </a:r>
            <a:endParaRPr sz="5400"/>
          </a:p>
        </p:txBody>
      </p:sp>
    </p:spTree>
    <p:extLst>
      <p:ext uri="{BB962C8B-B14F-4D97-AF65-F5344CB8AC3E}">
        <p14:creationId xmlns:p14="http://schemas.microsoft.com/office/powerpoint/2010/main" val="204685270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2: Chapter Questions and Discussion">
            <a:extLst xmlns:a="http://schemas.openxmlformats.org/drawingml/2006/main">
              <a:ext uri="{FF2B5EF4-FFF2-40B4-BE49-F238E27FC236}">
                <a16:creationId xmlns:a16="http://schemas.microsoft.com/office/drawing/2014/main" id="{152C2105-7AC3-4FFD-BE60-AF774A05E7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 b="0"/>
              <a:t>Chapter Questions and Discussion</a:t>
            </a:r>
          </a:p>
        </p:txBody>
      </p:sp>
      <p:sp>
        <p:nvSpPr>
          <p:cNvPr id="35843" name="Content 1: Why are conversations about race difficult to have?  What are the book’s main conclusions ">
            <a:extLst xmlns:a="http://schemas.openxmlformats.org/drawingml/2006/main">
              <a:ext uri="{FF2B5EF4-FFF2-40B4-BE49-F238E27FC236}">
                <a16:creationId xmlns:a16="http://schemas.microsoft.com/office/drawing/2014/main" id="{987390AF-8057-404F-BD25-1087B5D24DF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Why are conversations about race difficult to have?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1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</a:t>
            </a:r>
            <a:r>
              <a:rPr sz="1800"/>
              <a:t>are the book’s main </a:t>
            </a:r>
            <a:r>
              <a:rPr sz="1800"/>
              <a:t>conclusions </a:t>
            </a:r>
            <a:r>
              <a:rPr sz="1800"/>
              <a:t>about trends in racial and ethnic inequality?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0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How do patterns of inequality vary across racial/ethnic groups?</a:t>
            </a:r>
            <a:endParaRPr sz="2600"/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26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factors might affect these patterns?</a:t>
            </a:r>
            <a:endParaRPr sz="3000"/>
          </a:p>
        </p:txBody>
      </p:sp>
    </p:spTree>
    <p:extLst>
      <p:ext uri="{BB962C8B-B14F-4D97-AF65-F5344CB8AC3E}">
        <p14:creationId xmlns:p14="http://schemas.microsoft.com/office/powerpoint/2010/main" val="113309837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3: Conversations about Race">
            <a:extLst xmlns:a="http://schemas.openxmlformats.org/drawingml/2006/main">
              <a:ext uri="{FF2B5EF4-FFF2-40B4-BE49-F238E27FC236}">
                <a16:creationId xmlns:a16="http://schemas.microsoft.com/office/drawing/2014/main" id="{C9A2068A-C25D-4718-93B7-D26A622832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 b="0"/>
              <a:t>Conversations about Race</a:t>
            </a:r>
          </a:p>
        </p:txBody>
      </p:sp>
      <p:sp>
        <p:nvSpPr>
          <p:cNvPr id="35843" name="Content 1: Conversations are difficult because race and ethnicity are personal There exists competing">
            <a:extLst xmlns:a="http://schemas.openxmlformats.org/drawingml/2006/main">
              <a:ext uri="{FF2B5EF4-FFF2-40B4-BE49-F238E27FC236}">
                <a16:creationId xmlns:a16="http://schemas.microsoft.com/office/drawing/2014/main" id="{9F938B3C-6481-469D-B83D-5EC618B19EB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Conversations are </a:t>
            </a:r>
            <a:r>
              <a:rPr sz="1800"/>
              <a:t>difficult </a:t>
            </a:r>
            <a:r>
              <a:rPr sz="1800"/>
              <a:t>because </a:t>
            </a:r>
            <a:r>
              <a:rPr sz="1800"/>
              <a:t>race and ethnicity are personal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There exists c</a:t>
            </a:r>
            <a:r>
              <a:rPr sz="1800"/>
              <a:t>ompeting </a:t>
            </a:r>
            <a:r>
              <a:rPr sz="1800"/>
              <a:t>narratives about </a:t>
            </a:r>
            <a:r>
              <a:rPr sz="1800"/>
              <a:t>the </a:t>
            </a:r>
            <a:r>
              <a:rPr sz="1800"/>
              <a:t>causes of </a:t>
            </a:r>
            <a:r>
              <a:rPr sz="1800"/>
              <a:t>racial </a:t>
            </a:r>
            <a:r>
              <a:rPr sz="1800"/>
              <a:t>inequality in society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Obama’s election in 2008 was a high point in optimism about race; the mid 2010s was a more pessimistic period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There has been r</a:t>
            </a:r>
            <a:r>
              <a:rPr sz="1800"/>
              <a:t>enewed </a:t>
            </a:r>
            <a:r>
              <a:rPr sz="1800"/>
              <a:t>attention to </a:t>
            </a:r>
            <a:r>
              <a:rPr sz="1800"/>
              <a:t>the unresolved </a:t>
            </a:r>
            <a:r>
              <a:rPr sz="1800"/>
              <a:t>issue of persistent racial </a:t>
            </a:r>
            <a:r>
              <a:rPr sz="1800"/>
              <a:t>and ethnic inequality</a:t>
            </a:r>
            <a:endParaRPr sz="31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1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1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1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000"/>
          </a:p>
        </p:txBody>
      </p:sp>
    </p:spTree>
    <p:extLst>
      <p:ext uri="{BB962C8B-B14F-4D97-AF65-F5344CB8AC3E}">
        <p14:creationId xmlns:p14="http://schemas.microsoft.com/office/powerpoint/2010/main" val="259613087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4: Patterns and Trends in Racial and Ethnic Inequality">
            <a:extLst xmlns:a="http://schemas.openxmlformats.org/drawingml/2006/main">
              <a:ext uri="{FF2B5EF4-FFF2-40B4-BE49-F238E27FC236}">
                <a16:creationId xmlns:a16="http://schemas.microsoft.com/office/drawing/2014/main" id="{18A816E5-F91E-4EAC-8B61-7298207DB5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 b="0"/>
              <a:t>Patterns and Trends in Racial and Ethnic Inequality</a:t>
            </a:r>
          </a:p>
        </p:txBody>
      </p:sp>
      <p:sp>
        <p:nvSpPr>
          <p:cNvPr id="35843" name="Content 1: When measured over a long period of time, racial lines have softened– there is generally l">
            <a:extLst xmlns:a="http://schemas.openxmlformats.org/drawingml/2006/main">
              <a:ext uri="{FF2B5EF4-FFF2-40B4-BE49-F238E27FC236}">
                <a16:creationId xmlns:a16="http://schemas.microsoft.com/office/drawing/2014/main" id="{F4D823E8-4C46-4AC3-B84A-F1CE6DF488F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When measured over a long period of time, racial lines have softened– </a:t>
            </a:r>
            <a:r>
              <a:rPr sz="1800"/>
              <a:t>there is generally </a:t>
            </a:r>
            <a:r>
              <a:rPr sz="1800"/>
              <a:t>less inequality than 60 years ago at the height of the Civil Rights movement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However, inequality persists, especially black-white inequality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American Indians and some groups of Hispanics are not </a:t>
            </a:r>
            <a:r>
              <a:rPr sz="1800"/>
              <a:t>faring </a:t>
            </a:r>
            <a:r>
              <a:rPr sz="1800"/>
              <a:t>well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Asians have reached parity or surpassed whites along a number of socioeconomic indicators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How we count and define racial/ethnic groups has changed over time, and this affects our </a:t>
            </a:r>
            <a:r>
              <a:rPr sz="1800"/>
              <a:t>understanding </a:t>
            </a:r>
            <a:r>
              <a:rPr sz="1800"/>
              <a:t>of patterns and trends in inequality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1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1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000"/>
          </a:p>
        </p:txBody>
      </p:sp>
    </p:spTree>
    <p:extLst>
      <p:ext uri="{BB962C8B-B14F-4D97-AF65-F5344CB8AC3E}">
        <p14:creationId xmlns:p14="http://schemas.microsoft.com/office/powerpoint/2010/main" val="318118230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5: Understanding Patterns">
            <a:extLst xmlns:a="http://schemas.openxmlformats.org/drawingml/2006/main">
              <a:ext uri="{FF2B5EF4-FFF2-40B4-BE49-F238E27FC236}">
                <a16:creationId xmlns:a16="http://schemas.microsoft.com/office/drawing/2014/main" id="{27B270B1-C7BC-4EDB-BBFA-16DF7E7C5C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/>
              <a:t>Understanding Patterns</a:t>
            </a:r>
            <a:endParaRPr sz="3600" b="0"/>
          </a:p>
        </p:txBody>
      </p:sp>
      <p:sp>
        <p:nvSpPr>
          <p:cNvPr id="35843" name="Content 1: What explains observed patterns and trends in inequality? We will review several theories,">
            <a:extLst xmlns:a="http://schemas.openxmlformats.org/drawingml/2006/main">
              <a:ext uri="{FF2B5EF4-FFF2-40B4-BE49-F238E27FC236}">
                <a16:creationId xmlns:a16="http://schemas.microsoft.com/office/drawing/2014/main" id="{A68CCB51-BB86-4D60-85D2-0D3B7527578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explains observed patterns and trends in inequality?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We will review several theories, including:</a:t>
            </a:r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Racism and discrimination</a:t>
            </a:r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Human capital</a:t>
            </a:r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Social capital</a:t>
            </a:r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Culture</a:t>
            </a:r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Assimilation</a:t>
            </a:r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23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1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000"/>
          </a:p>
        </p:txBody>
      </p:sp>
    </p:spTree>
    <p:extLst>
      <p:ext uri="{BB962C8B-B14F-4D97-AF65-F5344CB8AC3E}">
        <p14:creationId xmlns:p14="http://schemas.microsoft.com/office/powerpoint/2010/main" val="381679419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6: Questions for Next Week: Race and Ethnicity and Causes of Inequal">
            <a:extLst xmlns:a="http://schemas.openxmlformats.org/drawingml/2006/main">
              <a:ext uri="{FF2B5EF4-FFF2-40B4-BE49-F238E27FC236}">
                <a16:creationId xmlns:a16="http://schemas.microsoft.com/office/drawing/2014/main" id="{F5ED15F0-B983-44CD-B41B-414EFF0B7C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 b="0"/>
              <a:t>Questions for Next Week: Race and Ethnicity and Causes of Inequality</a:t>
            </a:r>
          </a:p>
        </p:txBody>
      </p:sp>
      <p:sp>
        <p:nvSpPr>
          <p:cNvPr id="35843" name="Content 1: What do the terms race and ethnicity mean? What is the difference between the two? Why do ">
            <a:extLst xmlns:a="http://schemas.openxmlformats.org/drawingml/2006/main">
              <a:ext uri="{FF2B5EF4-FFF2-40B4-BE49-F238E27FC236}">
                <a16:creationId xmlns:a16="http://schemas.microsoft.com/office/drawing/2014/main" id="{4E115AD6-EBB4-470C-BFF1-E92A4BF8134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do the terms race and ethnicity mean? </a:t>
            </a:r>
            <a:r>
              <a:rPr sz="1800"/>
              <a:t>What is the difference between the two</a:t>
            </a:r>
            <a:r>
              <a:rPr sz="1800"/>
              <a:t>?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Why do </a:t>
            </a:r>
            <a:r>
              <a:rPr sz="1800"/>
              <a:t>most social </a:t>
            </a:r>
            <a:r>
              <a:rPr sz="1800"/>
              <a:t>scientists say that race is a “social construction”?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How might each of the following theories help explain patterns of inequality?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Human capital 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Social capital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Culture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Assimilation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Racism and </a:t>
            </a:r>
            <a:r>
              <a:rPr sz="1800"/>
              <a:t>discrimination</a:t>
            </a:r>
            <a:endParaRPr sz="2300"/>
          </a:p>
        </p:txBody>
      </p:sp>
    </p:spTree>
    <p:extLst>
      <p:ext uri="{BB962C8B-B14F-4D97-AF65-F5344CB8AC3E}">
        <p14:creationId xmlns:p14="http://schemas.microsoft.com/office/powerpoint/2010/main" val="4275699876"/>
      </p:ext>
    </p:extLst>
  </p:cSld>
</p:sld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8575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solidFill>
          <a:schemeClr val="lt2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2026-08-26T19:31:53.5360000Z</dcterms:created>
  <dcterms:modified xsi:type="dcterms:W3CDTF">2026-08-26T19:31:53.5360000Z</dcterms:modified>
</coreProperties>
</file>