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charts/chart2.xml" ContentType="application/vnd.openxmlformats-officedocument.drawingml.char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9161d7d619b47d8" /><Relationship Type="http://schemas.openxmlformats.org/officeDocument/2006/relationships/extended-properties" Target="/docProps/app.xml" Id="R0fca19e36e7849cd" /><Relationship Type="http://schemas.openxmlformats.org/officeDocument/2006/relationships/officeDocument" Target="/ppt/presentation.xml" Id="Rfb549634c9e44fb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d7eabb36494428d"/>
  </p:sldMasterIdLst>
  <p:notesMasterIdLst>
    <p:notesMasterId xmlns:r="http://schemas.openxmlformats.org/officeDocument/2006/relationships" r:id="R0af126bf54ce4d06"/>
  </p:notesMasterIdLst>
  <p:sldIdLst>
    <p:sldId xmlns:r="http://schemas.openxmlformats.org/officeDocument/2006/relationships" id="256" r:id="R3bf9351e04d940c3"/>
    <p:sldId xmlns:r="http://schemas.openxmlformats.org/officeDocument/2006/relationships" id="257" r:id="R48b35f1cfe724733"/>
    <p:sldId xmlns:r="http://schemas.openxmlformats.org/officeDocument/2006/relationships" id="258" r:id="Rd2e109ad818c472e"/>
    <p:sldId xmlns:r="http://schemas.openxmlformats.org/officeDocument/2006/relationships" id="259" r:id="Rb7212ff9f74d4960"/>
    <p:sldId xmlns:r="http://schemas.openxmlformats.org/officeDocument/2006/relationships" id="260" r:id="R6b5ddc2ea4f64306"/>
    <p:sldId xmlns:r="http://schemas.openxmlformats.org/officeDocument/2006/relationships" id="261" r:id="R7f6ce29ee61b4f7a"/>
    <p:sldId xmlns:r="http://schemas.openxmlformats.org/officeDocument/2006/relationships" id="262" r:id="R1e501e842696415a"/>
    <p:sldId xmlns:r="http://schemas.openxmlformats.org/officeDocument/2006/relationships" id="263" r:id="Rb7c7d3dd12cf4fef"/>
    <p:sldId xmlns:r="http://schemas.openxmlformats.org/officeDocument/2006/relationships" id="264" r:id="R2bf280a3a1c44346"/>
    <p:sldId xmlns:r="http://schemas.openxmlformats.org/officeDocument/2006/relationships" id="265" r:id="R6bdd94abe9d74486"/>
    <p:sldId xmlns:r="http://schemas.openxmlformats.org/officeDocument/2006/relationships" id="266" r:id="R91311ee7f13b42a0"/>
    <p:sldId xmlns:r="http://schemas.openxmlformats.org/officeDocument/2006/relationships" id="267" r:id="R62ec3fa3576d4e6c"/>
    <p:sldId xmlns:r="http://schemas.openxmlformats.org/officeDocument/2006/relationships" id="268" r:id="Rfb51626b444d40c2"/>
  </p:sldIdLst>
  <p:sldSz cx="9144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cff6d4bf6b2419f" /><Relationship Type="http://schemas.openxmlformats.org/officeDocument/2006/relationships/slideMaster" Target="/ppt/slideMasters/slideMaster1.xml" Id="R3d7eabb36494428d" /><Relationship Type="http://schemas.openxmlformats.org/officeDocument/2006/relationships/notesMaster" Target="/ppt/notesMasters/notesMaster1.xml" Id="R0af126bf54ce4d06" /><Relationship Type="http://schemas.openxmlformats.org/officeDocument/2006/relationships/presProps" Target="/ppt/presProps.xml" Id="Rde3fa0ff857e4cc0" /><Relationship Type="http://schemas.openxmlformats.org/officeDocument/2006/relationships/tableStyles" Target="/ppt/tableStyles.xml" Id="R2d2d73a826b84864" /><Relationship Type="http://schemas.openxmlformats.org/officeDocument/2006/relationships/slide" Target="/ppt/slides/slide1.xml" Id="R3bf9351e04d940c3" /><Relationship Type="http://schemas.openxmlformats.org/officeDocument/2006/relationships/slide" Target="/ppt/slides/slide2.xml" Id="R48b35f1cfe724733" /><Relationship Type="http://schemas.openxmlformats.org/officeDocument/2006/relationships/slide" Target="/ppt/slides/slide3.xml" Id="Rd2e109ad818c472e" /><Relationship Type="http://schemas.openxmlformats.org/officeDocument/2006/relationships/slide" Target="/ppt/slides/slide4.xml" Id="Rb7212ff9f74d4960" /><Relationship Type="http://schemas.openxmlformats.org/officeDocument/2006/relationships/slide" Target="/ppt/slides/slide5.xml" Id="R6b5ddc2ea4f64306" /><Relationship Type="http://schemas.openxmlformats.org/officeDocument/2006/relationships/slide" Target="/ppt/slides/slide6.xml" Id="R7f6ce29ee61b4f7a" /><Relationship Type="http://schemas.openxmlformats.org/officeDocument/2006/relationships/slide" Target="/ppt/slides/slide7.xml" Id="R1e501e842696415a" /><Relationship Type="http://schemas.openxmlformats.org/officeDocument/2006/relationships/slide" Target="/ppt/slides/slide8.xml" Id="Rb7c7d3dd12cf4fef" /><Relationship Type="http://schemas.openxmlformats.org/officeDocument/2006/relationships/slide" Target="/ppt/slides/slide9.xml" Id="R2bf280a3a1c44346" /><Relationship Type="http://schemas.openxmlformats.org/officeDocument/2006/relationships/slide" Target="/ppt/slides/slide10.xml" Id="R6bdd94abe9d74486" /><Relationship Type="http://schemas.openxmlformats.org/officeDocument/2006/relationships/slide" Target="/ppt/slides/slide11.xml" Id="R91311ee7f13b42a0" /><Relationship Type="http://schemas.openxmlformats.org/officeDocument/2006/relationships/slide" Target="/ppt/slides/slide12.xml" Id="R62ec3fa3576d4e6c" /><Relationship Type="http://schemas.openxmlformats.org/officeDocument/2006/relationships/slide" Target="/ppt/slides/slide13.xml" Id="Rfb51626b444d40c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32a049a8785498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Executive">
  <a:themeElements>
    <a:clrScheme name="Executive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</a:majorFont>
      <a:minorFont>
        <a:latin typeface="Palatino Linotype"/>
        <a:ea typeface=""/>
        <a:cs typeface=""/>
      </a:minorFont>
    </a:fontScheme>
    <a:fmtScheme name="Executive"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>
          <a:prstDash val="solid"/>
        </a:ln>
        <a:ln w="28575">
          <a:prstDash val="solid"/>
        </a:ln>
        <a:ln w="5080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50000">
              <a:schemeClr val="phClr">
                <a:tint val="80000"/>
              </a:schemeClr>
            </a:gs>
            <a:gs pos="76000">
              <a:schemeClr val="phClr">
                <a:tint val="90000"/>
                <a:shade val="90000"/>
              </a:schemeClr>
            </a:gs>
            <a:gs pos="92000">
              <a:schemeClr val="phClr">
                <a:tint val="90000"/>
                <a:shade val="70000"/>
              </a:schemeClr>
            </a:gs>
          </a:gsLst>
          <a:path path="circle">
            <a:fillToRect l="50000" t="50000" r="50000" b="50000"/>
          </a:path>
          <a:tileRect l="0" t="0" r="0" b="0"/>
        </a:gradFill>
        <a:solidFill>
          <a:schemeClr val="lt2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91eb81c125e41aa" /><Relationship Type="http://schemas.openxmlformats.org/officeDocument/2006/relationships/notesMaster" Target="/ppt/notesMasters/notesMaster1.xml" Id="R33090afb410947a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44a5806ae554e18" /><Relationship Type="http://schemas.openxmlformats.org/officeDocument/2006/relationships/notesMaster" Target="/ppt/notesMasters/notesMaster1.xml" Id="Ra93a6e215560405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5d83920f4264a7c" /><Relationship Type="http://schemas.openxmlformats.org/officeDocument/2006/relationships/notesMaster" Target="/ppt/notesMasters/notesMaster1.xml" Id="R747d73c614a24af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5345aa0f5bb4c83" /><Relationship Type="http://schemas.openxmlformats.org/officeDocument/2006/relationships/notesMaster" Target="/ppt/notesMasters/notesMaster1.xml" Id="R0bced157469c42b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d91440a6cd2471f" /><Relationship Type="http://schemas.openxmlformats.org/officeDocument/2006/relationships/notesMaster" Target="/ppt/notesMasters/notesMaster1.xml" Id="Rfabec9f0f39e443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1c52b49e1744d49" /><Relationship Type="http://schemas.openxmlformats.org/officeDocument/2006/relationships/notesMaster" Target="/ppt/notesMasters/notesMaster1.xml" Id="Rd00e6bd3aa894f2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b1179d36880466a" /><Relationship Type="http://schemas.openxmlformats.org/officeDocument/2006/relationships/notesMaster" Target="/ppt/notesMasters/notesMaster1.xml" Id="Rd4cd564971e74a9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bfba02706414373" /><Relationship Type="http://schemas.openxmlformats.org/officeDocument/2006/relationships/notesMaster" Target="/ppt/notesMasters/notesMaster1.xml" Id="Rfd92552dc7d94c3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61b110b7bca434d" /><Relationship Type="http://schemas.openxmlformats.org/officeDocument/2006/relationships/notesMaster" Target="/ppt/notesMasters/notesMaster1.xml" Id="R3882c83f953c4de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46f3f2a1e65414f" /><Relationship Type="http://schemas.openxmlformats.org/officeDocument/2006/relationships/notesMaster" Target="/ppt/notesMasters/notesMaster1.xml" Id="R0c6eef6885fb43b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b95eb752ccb4152" /><Relationship Type="http://schemas.openxmlformats.org/officeDocument/2006/relationships/notesMaster" Target="/ppt/notesMasters/notesMaster1.xml" Id="Rcc08f0e0a71d471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9c8cd0d6ac64b49" /><Relationship Type="http://schemas.openxmlformats.org/officeDocument/2006/relationships/notesMaster" Target="/ppt/notesMasters/notesMaster1.xml" Id="Redabbc3c4b9b43e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419275f3aec4c1b" /><Relationship Type="http://schemas.openxmlformats.org/officeDocument/2006/relationships/notesMaster" Target="/ppt/notesMasters/notesMaster1.xml" Id="R02bed760dbf8440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1: Chapter 2: Race and Ethnicity and Causes of Inequality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This is an intentionally blank slide retained from the source presentation.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2: Chapter Questions and Discussion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What do the terms race and ethnicity mean? What is the difference between the two?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Why do most social scientists say that race is a “social construction”?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How might each of the following theories help explain patterns of inequality?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Human capital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Social capital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Culture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Assimilation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Racism and discrimination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3: Defining Race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Race has traditionally referred to groups that are biologically distinguishable by physical, mental, and genetic traits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Social construction of race: meaningful social distinctions between racial groups vary across time and place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Can you give examples?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What is the historical “one-drop” rule?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Does this rule still apply today?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4: Defining Ethnicity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Ethnicity refers to a group of people who are differentiated by culture rather than by perceived physical or genetic differences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 terms race and ethnicity are often used interchangeably today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Why do you think this is so?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Is “Hispanic” a race or ethnicity?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How we define groups affects our understanding of the racial/ethnic composition of the country and trends over time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5: Racial/Ethnic Composition of the United States, Using Mutually Exclusive Groups, 1970-2050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(Percents Sum to 100% in Each Year)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 text alternative: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Chart: Racial/Ethnic Composition of the United States, Using Mutually Exclusive Groups, 1970-2050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(Percents Sum to 100% in Each Year)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 type: bar.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Data series: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White (Not Hispanic): 83, 62, 46.6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African American (not Hispanic): 11, 12.3, 13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Hispanic: 5, 17.1, 27.9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Asian (Not Hispanic): 1, 5.2, 7.6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American Indian (Not Hispanic): 0.4, 0.7, 0.7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Two or more races (Not Hispanic): 0, 2.2, 4.1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 chart remains native and editable; use PowerPoint chart navigation to review labels and individual data points.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6: Racial/Ethnic Composition of the United States, Where People Can Choose More Than One Group, 1970-2050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(Percents Sum to More Than 100% in Each Year)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 text alternative: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Chart: Racial/Ethnic Composition of the United States, Where People Can Choose More Than One Group, 1970-2050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(Percents Sum to More Than 100% in Each Year)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 type: bar.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Data series: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White: 87.5, 76.2, 75.7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African American: 11.1, 13.8, 17.4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Hispanic: 4.7, 17.1, 27.9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Asian: 1, 6.4, 10.3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American Indian: 0.4, 1.7, 2.6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Two or more races: 0, 3, 5.4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 chart remains native and editable; use PowerPoint chart navigation to review labels and individual data points.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7: Theories Explaining Racial and Ethnic Inequalities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Human capital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Social capital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Culture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Assimilation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Racism and discrimination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8: Human Capital Theory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Human capital refers to people’s knowledge, skills, personality, and experiences that help them attain good jobs and move ahead in their careers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Usually measured in terms of education and work experience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There is clear evidence that education is strongly related to earnings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People learn skills in school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A degree provides a credential that leads to greater earnings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Levels of educational attainment vary by race and ethnicity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This likely explains at least some of the observed differences in income and other outcomes across groups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9: Social Capital Theory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Social capital refers to the resources people have due to their social networks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These networks can be used as vehicle for upward mobility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Can you give an example?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Racial differences in socioeconomic achievement, then, might reflect differences in social capital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For example, African Americans may have less access to—or are often excluded from—useful social relationships, leading to lower levels of social capital often crucial to achieving economic success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Residential segregation may reinforce social capital differences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In immigrant communities, however, social capital may help new immigrants find jobs and adapt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10: Cultural Theories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Culture is the beliefs, values, customs, behaviors, and other characteristics that are shared and accepted by a group of people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 connection between culture and racial inequality is hotly debated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Culture has sometimes been used to blame poor people and minorities for their own disadvantage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Many qualitative studies that examine the link between culture, race, and poverty also often provide a structural context (e.g., a lack of economic opportunities) that help explain behavior that may seem unproductive and self-defeating to others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Culture has also has been used to explain the relatively high levels of educational attainment among Asian Americans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11: Assimilation Theory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Assimilation refers to the reduction of differences between ethnic groups over time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 Assimilation is a lengthy process that typically spans generations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Descendants of European immigrants of the nineteenth and early twentieth centuries have largely assimilated into U.S. society.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Will the same occur for new immigrant groups?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Some argue that Asians, black immigrants, and darker-skinned Hispanics are all “visible minorities,” so they may not be able to blend into what is sometimes referred to as the white mainstream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12: Racism and Discrimination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Racism refers to the linking of groups with alleged biological abilities and behaviors to assert the superiority of one racial group over another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Discrimination is the differential and unequal treatment of other groups based on some usually observable trait such as race and ethnicity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 Civil Rights Act of 1964 prohibited discrimination based on race, color, religion, sex, or national origin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Many argue that discrimination against minority groups still contributes to racial and ethnic inequality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13: Questions and Discussion for Next Week: Black-White Inequality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What are the patterns and trends in black-white inequality?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Does all of the evidence point in the same direction?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What factors contribute to black-white inequality?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How has the effect of each of these factors changed over time?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What trends in black-white inequality do you think we’ll see in the coming years? Why?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2230862bd14c1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20006992816431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9c7f6a712246e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0fc309d1c824ef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72ee05bd5cc408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f769930e44341e9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30c004bc4cd4075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1b84926604043ac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114c28f001480c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cdf2a9af9ce423f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cbf3c8a55584599" /></Relationships>
</file>

<file path=ppt/slideLayouts/slideLayout1.xml><?xml version="1.0" encoding="utf-8"?>
<p:sldLayout xmlns:p="http://schemas.openxmlformats.org/presentationml/2006/main" type="title" preserve="1">
  <p:cSld name="Title Slide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Oval 6">
            <a:extLst xmlns:a="http://schemas.openxmlformats.org/drawingml/2006/main">
              <a:ext uri="{FF2B5EF4-FFF2-40B4-BE49-F238E27FC236}">
                <a16:creationId xmlns:a16="http://schemas.microsoft.com/office/drawing/2014/main" id="{C7EA84E3-5527-49FA-9E42-E9F8ACC6F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3" name="Oval 7">
            <a:extLst xmlns:a="http://schemas.openxmlformats.org/drawingml/2006/main">
              <a:ext uri="{FF2B5EF4-FFF2-40B4-BE49-F238E27FC236}">
                <a16:creationId xmlns:a16="http://schemas.microsoft.com/office/drawing/2014/main" id="{FC0C9CAB-7470-4303-A84A-C294E1338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4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20E9EEB3-FC48-49D3-8477-CB489A333D3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609480"/>
            <a:ext cx="7772040" cy="42667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ct val="100000"/>
              </a:lnSpc>
              <a:buNone/>
              <a:defRPr sz="80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defRPr>
            </a:lvl1pPr>
          </a:lstStyle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80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Click to edit Master title style</a:t>
            </a:r>
            <a:endParaRPr sz="80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5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F7DE88-D62A-4279-B91A-B5A716CA5BC4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A28D90C0-1EA3-49E9-850E-9170A1D2A56A}"/>
              </a:ext>
            </a:extLst>
          </p:cNvPr>
          <p:cNvSpPr>
            <a:spLocks xmlns:a="http://schemas.openxmlformats.org/drawingml/2006/main" noGrp="1"/>
          </p:cNvSpPr>
          <p:nvPr>
            <p:ph type="sldNum" idx="2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FBDBC5D8-A0B9-4F33-856A-0468254C3E1C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69D0D5A5-737B-4CDE-99EF-6A0EB2969AB2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EE7DD9C6-D05B-410D-96B0-174912B06AB2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457200" y="1604520"/>
            <a:ext cx="8229240" cy="3977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>
            <a:lvl1pPr algn="l" defTabSz="914400">
              <a:spcBef>
                <a:spcPts val="479"/>
              </a:spcBef>
              <a:buClr>
                <a:srgbClr val="808080"/>
              </a:buClr>
              <a:buFont typeface="Arial"/>
              <a:buChar char="•"/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  <a:lvl2pPr algn="l" defTabSz="914400">
              <a:spcBef>
                <a:spcPts val="320"/>
              </a:spcBef>
              <a:buClr>
                <a:srgbClr val="000000"/>
              </a:buClr>
              <a:buSzPct val="75000"/>
              <a:buFont typeface="Symbol"/>
              <a:buChar char="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2pPr>
            <a:lvl3pPr algn="l" defTabSz="914400">
              <a:spcBef>
                <a:spcPts val="320"/>
              </a:spcBef>
              <a:buClr>
                <a:srgbClr val="000000"/>
              </a:buClr>
              <a:buSzPct val="45000"/>
              <a:buFont typeface="Wingdings"/>
              <a:buChar char="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3pPr>
            <a:lvl4pPr algn="l" defTabSz="914400">
              <a:spcBef>
                <a:spcPts val="320"/>
              </a:spcBef>
              <a:buClr>
                <a:srgbClr val="000000"/>
              </a:buClr>
              <a:buSzPct val="75000"/>
              <a:buFont typeface="Symbol"/>
              <a:buChar char="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4pPr>
            <a:lvl5pPr algn="l" defTabSz="914400">
              <a:spcBef>
                <a:spcPts val="320"/>
              </a:spcBef>
              <a:buClr>
                <a:srgbClr val="000000"/>
              </a:buClr>
              <a:buSzPct val="45000"/>
              <a:buFont typeface="Wingdings"/>
              <a:buChar char="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5pPr>
            <a:lvl6pPr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 sz="20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6pPr>
            <a:lvl7pPr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 sz="20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7pPr>
          </a:lstStyle>
          <a:p xmlns:a="http://schemas.openxmlformats.org/drawingml/2006/main">
            <a:pPr marL="343080" indent="-343080" algn="l" defTabSz="914400">
              <a:spcBef>
                <a:spcPts val="479"/>
              </a:spcBef>
              <a:buClr>
                <a:srgbClr val="808080"/>
              </a:buClr>
              <a:buFont typeface="Arial"/>
              <a:buChar char="•"/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the outline text format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864000" lvl="1" indent="-324000" algn="l" defTabSz="914400">
              <a:spcBef>
                <a:spcPts val="320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Second Outline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296000" lvl="2" indent="-288000" algn="l" defTabSz="914400">
              <a:spcBef>
                <a:spcPts val="320"/>
              </a:spcBef>
              <a:buClr>
                <a:srgbClr val="000000"/>
              </a:buClr>
              <a:buSzPct val="45000"/>
              <a:buFont typeface="Wingdings"/>
              <a:buChar char="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Third Outline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728000" lvl="3" indent="-216000" algn="l" defTabSz="914400">
              <a:spcBef>
                <a:spcPts val="320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Fourth Outline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2160000" lvl="4" indent="-216000" algn="l" defTabSz="914400">
              <a:spcBef>
                <a:spcPts val="320"/>
              </a:spcBef>
              <a:buClr>
                <a:srgbClr val="000000"/>
              </a:buClr>
              <a:buSzPct val="45000"/>
              <a:buFont typeface="Wingdings"/>
              <a:buChar char="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Fifth Outline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2592000" lvl="5" indent="-216000"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</a:pPr>
            <a:r>
              <a:rPr sz="20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Sixth Outline Level</a:t>
            </a:r>
            <a:endParaRPr sz="2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024000" lvl="6" indent="-216000"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</a:pPr>
            <a:r>
              <a:rPr sz="20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Seventh Outline Level</a:t>
            </a:r>
            <a:endParaRPr sz="2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</p:cSld>
</p:sldLayout>
</file>

<file path=ppt/slideLayouts/slideLayout2.xml><?xml version="1.0" encoding="utf-8"?>
<p:sldLayout xmlns:p="http://schemas.openxmlformats.org/presentationml/2006/main" type="vertTx" preserve="1">
  <p:cSld name="Title and Vertical Text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Oval 6">
            <a:extLst xmlns:a="http://schemas.openxmlformats.org/drawingml/2006/main">
              <a:ext uri="{FF2B5EF4-FFF2-40B4-BE49-F238E27FC236}">
                <a16:creationId xmlns:a16="http://schemas.microsoft.com/office/drawing/2014/main" id="{AA6B1818-1F5E-45C0-8CBA-2E596F6A0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0" name="Oval 7">
            <a:extLst xmlns:a="http://schemas.openxmlformats.org/drawingml/2006/main">
              <a:ext uri="{FF2B5EF4-FFF2-40B4-BE49-F238E27FC236}">
                <a16:creationId xmlns:a16="http://schemas.microsoft.com/office/drawing/2014/main" id="{FA066BDE-409A-4B5D-A6AC-070C1F1FF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1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0487B9BB-C475-4971-A9C4-5FBA59FFFE8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599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ts val="5800"/>
              </a:lnSpc>
              <a:buNone/>
              <a:def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defRPr>
            </a:lvl1pPr>
          </a:lstStyle>
          <a:p xmlns:a="http://schemas.openxmlformats.org/drawingml/2006/main">
            <a:pPr indent="0" algn="ctr" defTabSz="914400">
              <a:lnSpc>
                <a:spcPts val="5800"/>
              </a:lnSpc>
              <a:buNone/>
            </a:pPr>
            <a:r>
              <a: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Click to edit Master title style</a:t>
            </a:r>
            <a:endParaRPr sz="54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2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FF2AF94-2BAA-4D6F-BB1F-59EC5184EA59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457200" y="160020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vert="eaVert" lIns="91440" tIns="45720" rIns="91440" bIns="45720" anchor="t">
            <a:noAutofit/>
          </a:bodyPr>
          <a:lstStyle xmlns:a="http://schemas.openxmlformats.org/drawingml/2006/main"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  <a:lvl2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2pPr>
            <a:lvl3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3pPr>
            <a:lvl4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4pPr>
            <a:lvl5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Second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143000" lvl="2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Third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Fourth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Fifth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13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FD3CA52-F2F5-4FAE-966E-67ED97A4F84B}"/>
              </a:ext>
            </a:extLst>
          </p:cNvPr>
          <p:cNvSpPr>
            <a:spLocks xmlns:a="http://schemas.openxmlformats.org/drawingml/2006/main" noGrp="1"/>
          </p:cNvSpPr>
          <p:nvPr>
            <p:ph type="dt" idx="4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4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326A1415-CBBE-49E1-B977-3E00B25A0983}"/>
              </a:ext>
            </a:extLst>
          </p:cNvPr>
          <p:cNvSpPr>
            <a:spLocks xmlns:a="http://schemas.openxmlformats.org/drawingml/2006/main" noGrp="1"/>
          </p:cNvSpPr>
          <p:nvPr>
            <p:ph type="ftr" idx="5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5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33EBA2C6-D901-4C08-9BE0-C87CBE6BB91B}"/>
              </a:ext>
            </a:extLst>
          </p:cNvPr>
          <p:cNvSpPr>
            <a:spLocks xmlns:a="http://schemas.openxmlformats.org/drawingml/2006/main" noGrp="1"/>
          </p:cNvSpPr>
          <p:nvPr>
            <p:ph type="sldNum" idx="6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E1D2A25A-C553-47BD-95CA-8A605DB49E40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</p:sldLayout>
</file>

<file path=ppt/slideLayouts/slideLayout3.xml><?xml version="1.0" encoding="utf-8"?>
<p:sldLayout xmlns:p="http://schemas.openxmlformats.org/presentationml/2006/main" type="vertTitleAndTx" preserve="1">
  <p:cSld name="Vertical Title and Text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Oval 6">
            <a:extLst xmlns:a="http://schemas.openxmlformats.org/drawingml/2006/main">
              <a:ext uri="{FF2B5EF4-FFF2-40B4-BE49-F238E27FC236}">
                <a16:creationId xmlns:a16="http://schemas.microsoft.com/office/drawing/2014/main" id="{2571ACDB-CB0A-46F3-96E8-21D22985B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7" name="Oval 7">
            <a:extLst xmlns:a="http://schemas.openxmlformats.org/drawingml/2006/main">
              <a:ext uri="{FF2B5EF4-FFF2-40B4-BE49-F238E27FC236}">
                <a16:creationId xmlns:a16="http://schemas.microsoft.com/office/drawing/2014/main" id="{A8D96FD6-D675-4C56-B68D-8E3171A67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8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B8F2B2B0-8F8C-4C71-B639-5D306F64CA8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80"/>
            <a:ext cx="2057040" cy="5851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vert="eaVert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ts val="5800"/>
              </a:lnSpc>
              <a:buNone/>
              <a:def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defRPr>
            </a:lvl1pPr>
          </a:lstStyle>
          <a:p xmlns:a="http://schemas.openxmlformats.org/drawingml/2006/main">
            <a:pPr indent="0" algn="ctr" defTabSz="914400">
              <a:lnSpc>
                <a:spcPts val="5800"/>
              </a:lnSpc>
              <a:buNone/>
            </a:pPr>
            <a:r>
              <a: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Click to edit Master title style</a:t>
            </a:r>
            <a:endParaRPr sz="54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9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600C877-6DD1-4714-926D-22A34BEBA21F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457200" y="274680"/>
            <a:ext cx="6019560" cy="5851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vert="eaVert" lIns="91440" tIns="45720" rIns="91440" bIns="45720" anchor="t">
            <a:noAutofit/>
          </a:bodyPr>
          <a:lstStyle xmlns:a="http://schemas.openxmlformats.org/drawingml/2006/main"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  <a:lvl2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2pPr>
            <a:lvl3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3pPr>
            <a:lvl4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4pPr>
            <a:lvl5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Second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143000" lvl="2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Third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Fourth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Fifth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0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AF738A25-5A9C-4C6D-BBCE-8EA8199D07DD}"/>
              </a:ext>
            </a:extLst>
          </p:cNvPr>
          <p:cNvSpPr>
            <a:spLocks xmlns:a="http://schemas.openxmlformats.org/drawingml/2006/main" noGrp="1"/>
          </p:cNvSpPr>
          <p:nvPr>
            <p:ph type="dt" idx="7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CFC8F593-A7F3-425B-A62A-2EFC0BCEA640}"/>
              </a:ext>
            </a:extLst>
          </p:cNvPr>
          <p:cNvSpPr>
            <a:spLocks xmlns:a="http://schemas.openxmlformats.org/drawingml/2006/main" noGrp="1"/>
          </p:cNvSpPr>
          <p:nvPr>
            <p:ph type="ftr" idx="8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2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3E398C0A-C9F1-48CC-9038-2DA76D21E1AA}"/>
              </a:ext>
            </a:extLst>
          </p:cNvPr>
          <p:cNvSpPr>
            <a:spLocks xmlns:a="http://schemas.openxmlformats.org/drawingml/2006/main" noGrp="1"/>
          </p:cNvSpPr>
          <p:nvPr>
            <p:ph type="sldNum" idx="9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B20DE0A0-65EC-47B8-9FF0-135669DDB14D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</p:sldLayout>
</file>

<file path=ppt/slideLayouts/slideLayout4.xml><?xml version="1.0" encoding="utf-8"?>
<p:sldLayout xmlns:p="http://schemas.openxmlformats.org/presentationml/2006/main" type="obj" preserve="1">
  <p:cSld name="Title and Content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Oval 6">
            <a:extLst xmlns:a="http://schemas.openxmlformats.org/drawingml/2006/main">
              <a:ext uri="{FF2B5EF4-FFF2-40B4-BE49-F238E27FC236}">
                <a16:creationId xmlns:a16="http://schemas.microsoft.com/office/drawing/2014/main" id="{268DB4FC-CFEF-4304-A06D-721312E1E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24" name="Oval 7">
            <a:extLst xmlns:a="http://schemas.openxmlformats.org/drawingml/2006/main">
              <a:ext uri="{FF2B5EF4-FFF2-40B4-BE49-F238E27FC236}">
                <a16:creationId xmlns:a16="http://schemas.microsoft.com/office/drawing/2014/main" id="{687AA2DD-C0EC-4C75-B156-8DCB734EF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2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086B15F1-627E-48DF-9BF9-B35DD195B99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599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ts val="5800"/>
              </a:lnSpc>
              <a:buNone/>
              <a:def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defRPr>
            </a:lvl1pPr>
          </a:lstStyle>
          <a:p xmlns:a="http://schemas.openxmlformats.org/drawingml/2006/main">
            <a:pPr indent="0" algn="ctr" defTabSz="914400">
              <a:lnSpc>
                <a:spcPts val="5800"/>
              </a:lnSpc>
              <a:buNone/>
            </a:pPr>
            <a:r>
              <a: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Click to edit Master title style</a:t>
            </a:r>
            <a:endParaRPr sz="54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2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12BFE5F9-D7BE-453A-8908-FE86617BAFDF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457200" y="160020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  <a:lvl2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2pPr>
            <a:lvl3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3pPr>
            <a:lvl4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4pPr>
            <a:lvl5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Second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143000" lvl="2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Third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Fourth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Fifth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C94A18C6-CA99-4C46-86E2-F9F7D0B31B8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A8F0CE52-12A8-49C2-AEBF-AF58ED852B4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7C70CC58-9DAB-48CC-AAA1-0C6AD89065F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E452A51D-7F01-4DA9-9CE9-3F56A5FEB26C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</p:sldLayout>
</file>

<file path=ppt/slideLayouts/slideLayout5.xml><?xml version="1.0" encoding="utf-8"?>
<p:sldLayout xmlns:p="http://schemas.openxmlformats.org/presentationml/2006/main" type="blank" preserve="1">
  <p:cSld name="Section Header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Oval 6">
            <a:extLst xmlns:a="http://schemas.openxmlformats.org/drawingml/2006/main">
              <a:ext uri="{FF2B5EF4-FFF2-40B4-BE49-F238E27FC236}">
                <a16:creationId xmlns:a16="http://schemas.microsoft.com/office/drawing/2014/main" id="{09AA7A4B-0EA3-4C2B-BC45-1A2330B41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31" name="Oval 7">
            <a:extLst xmlns:a="http://schemas.openxmlformats.org/drawingml/2006/main">
              <a:ext uri="{FF2B5EF4-FFF2-40B4-BE49-F238E27FC236}">
                <a16:creationId xmlns:a16="http://schemas.microsoft.com/office/drawing/2014/main" id="{11E1F9B1-3779-40A3-9432-6875C0FAB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32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A1C265A4-BC09-4298-B331-3EFB4AC373D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160" y="1371600"/>
            <a:ext cx="7772040" cy="2504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ct val="100000"/>
              </a:lnSpc>
              <a:buNone/>
              <a:defRPr sz="48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defRPr>
            </a:lvl1pPr>
          </a:lstStyle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48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Click to edit Master title style</a:t>
            </a:r>
            <a:endParaRPr sz="48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33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6B664BAD-9B09-41F8-8A17-A6AF7C2EA4F8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722160" y="4068720"/>
            <a:ext cx="7772040" cy="113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>
            <a:lvl1pPr indent="0" algn="ctr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  <a:defRPr sz="2000" b="0" u="none">
                <a:solidFill>
                  <a:schemeClr val="dk1">
                    <a:tint val="7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ctr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sz="2000" b="0" u="none">
                <a:solidFill>
                  <a:schemeClr val="dk1">
                    <a:tint val="75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2000" b="0" u="none">
              <a:solidFill>
                <a:schemeClr val="dk1">
                  <a:tint val="75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34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4E41C2C2-9DBA-48C0-A06C-D5A7949E16BF}"/>
              </a:ext>
            </a:extLst>
          </p:cNvPr>
          <p:cNvSpPr>
            <a:spLocks xmlns:a="http://schemas.openxmlformats.org/drawingml/2006/main" noGrp="1"/>
          </p:cNvSpPr>
          <p:nvPr>
            <p:ph type="dt" idx="13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5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A5D3C101-0ED2-4322-AD7A-7115A69AD1B3}"/>
              </a:ext>
            </a:extLst>
          </p:cNvPr>
          <p:cNvSpPr>
            <a:spLocks xmlns:a="http://schemas.openxmlformats.org/drawingml/2006/main" noGrp="1"/>
          </p:cNvSpPr>
          <p:nvPr>
            <p:ph type="ftr" idx="14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6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D31F48F3-7DA2-4511-9A45-4F9271C1ED18}"/>
              </a:ext>
            </a:extLst>
          </p:cNvPr>
          <p:cNvSpPr>
            <a:spLocks xmlns:a="http://schemas.openxmlformats.org/drawingml/2006/main" noGrp="1"/>
          </p:cNvSpPr>
          <p:nvPr>
            <p:ph type="sldNum" idx="15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F2AD1565-754C-45AF-9A8C-D47C1FC8F192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7" name="Oval 6">
            <a:extLst xmlns:a="http://schemas.openxmlformats.org/drawingml/2006/main">
              <a:ext uri="{FF2B5EF4-FFF2-40B4-BE49-F238E27FC236}">
                <a16:creationId xmlns:a16="http://schemas.microsoft.com/office/drawing/2014/main" id="{15D7DCE0-170D-4DAC-B4B5-3D3A7B6E8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680" y="392436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38" name="Oval 7">
            <a:extLst xmlns:a="http://schemas.openxmlformats.org/drawingml/2006/main">
              <a:ext uri="{FF2B5EF4-FFF2-40B4-BE49-F238E27FC236}">
                <a16:creationId xmlns:a16="http://schemas.microsoft.com/office/drawing/2014/main" id="{D9F60EDA-0399-4EEB-835C-A9C4DF08D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40" y="392436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39" name="Oval 8">
            <a:extLst xmlns:a="http://schemas.openxmlformats.org/drawingml/2006/main">
              <a:ext uri="{FF2B5EF4-FFF2-40B4-BE49-F238E27FC236}">
                <a16:creationId xmlns:a16="http://schemas.microsoft.com/office/drawing/2014/main" id="{51A58D5D-921C-442E-8131-F9D7E9F85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6600" y="392436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</p:spTree>
  </p:cSld>
</p:sldLayout>
</file>

<file path=ppt/slideLayouts/slideLayout6.xml><?xml version="1.0" encoding="utf-8"?>
<p:sldLayout xmlns:p="http://schemas.openxmlformats.org/presentationml/2006/main" type="twoObj" preserve="1">
  <p:cSld name="Two Content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Oval 6">
            <a:extLst xmlns:a="http://schemas.openxmlformats.org/drawingml/2006/main">
              <a:ext uri="{FF2B5EF4-FFF2-40B4-BE49-F238E27FC236}">
                <a16:creationId xmlns:a16="http://schemas.microsoft.com/office/drawing/2014/main" id="{B25998BD-463A-49C7-AC05-3836F039B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41" name="Oval 7">
            <a:extLst xmlns:a="http://schemas.openxmlformats.org/drawingml/2006/main">
              <a:ext uri="{FF2B5EF4-FFF2-40B4-BE49-F238E27FC236}">
                <a16:creationId xmlns:a16="http://schemas.microsoft.com/office/drawing/2014/main" id="{04D9E921-E22F-46DF-AB43-160100C24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42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875C676-8C9B-459B-9DDD-49EAE545F1D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599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ts val="5800"/>
              </a:lnSpc>
              <a:buNone/>
              <a:def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defRPr>
            </a:lvl1pPr>
          </a:lstStyle>
          <a:p xmlns:a="http://schemas.openxmlformats.org/drawingml/2006/main">
            <a:pPr indent="0" algn="ctr" defTabSz="914400">
              <a:lnSpc>
                <a:spcPts val="5800"/>
              </a:lnSpc>
              <a:buNone/>
            </a:pPr>
            <a:r>
              <a: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Click to edit Master title style</a:t>
            </a:r>
            <a:endParaRPr sz="54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43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299E8903-44B8-4122-A8AB-5FF5E31E52ED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4648320" y="1600200"/>
            <a:ext cx="403812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  <a:lvl2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2pPr>
            <a:lvl3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3pPr>
            <a:lvl4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4pPr>
            <a:lvl5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Second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143000" lvl="2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Third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Fourth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Fifth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44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CE5E7EB1-FEAD-4498-83DB-075A9B559911}"/>
              </a:ext>
            </a:extLst>
          </p:cNvPr>
          <p:cNvSpPr>
            <a:spLocks xmlns:a="http://schemas.openxmlformats.org/drawingml/2006/main" noGrp="1"/>
          </p:cNvSpPr>
          <p:nvPr>
            <p:ph type="dt" idx="16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5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2871251D-A3B9-437C-A4E1-D399D04B39D5}"/>
              </a:ext>
            </a:extLst>
          </p:cNvPr>
          <p:cNvSpPr>
            <a:spLocks xmlns:a="http://schemas.openxmlformats.org/drawingml/2006/main" noGrp="1"/>
          </p:cNvSpPr>
          <p:nvPr>
            <p:ph type="ftr" idx="17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6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AF71679D-7847-4DB2-9FCC-25C07A2881D5}"/>
              </a:ext>
            </a:extLst>
          </p:cNvPr>
          <p:cNvSpPr>
            <a:spLocks xmlns:a="http://schemas.openxmlformats.org/drawingml/2006/main" noGrp="1"/>
          </p:cNvSpPr>
          <p:nvPr>
            <p:ph type="sldNum" idx="18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3991AACB-4108-46C0-BB44-AD2FDB4EBB84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7" name="PlaceHolder 6">
            <a:extLst xmlns:a="http://schemas.openxmlformats.org/drawingml/2006/main">
              <a:ext uri="{FF2B5EF4-FFF2-40B4-BE49-F238E27FC236}">
                <a16:creationId xmlns:a16="http://schemas.microsoft.com/office/drawing/2014/main" id="{3F15610A-9EDB-4200-886E-0C8B3F59B700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365760" y="1600200"/>
            <a:ext cx="4041360" cy="4525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  <a:lvl2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2pPr>
            <a:lvl3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3pPr>
            <a:lvl4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4pPr>
            <a:lvl5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Second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143000" lvl="2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Third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Fourth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Fifth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Comparison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8" name="Oval 6">
            <a:extLst xmlns:a="http://schemas.openxmlformats.org/drawingml/2006/main">
              <a:ext uri="{FF2B5EF4-FFF2-40B4-BE49-F238E27FC236}">
                <a16:creationId xmlns:a16="http://schemas.microsoft.com/office/drawing/2014/main" id="{0BCE2DDE-A6CC-48ED-B673-A607AD72F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49" name="Oval 7">
            <a:extLst xmlns:a="http://schemas.openxmlformats.org/drawingml/2006/main">
              <a:ext uri="{FF2B5EF4-FFF2-40B4-BE49-F238E27FC236}">
                <a16:creationId xmlns:a16="http://schemas.microsoft.com/office/drawing/2014/main" id="{B331621D-A972-41D9-9DF3-D491C292A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50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35E30893-5261-4ABC-8A03-5027E3D7ADA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599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ts val="5800"/>
              </a:lnSpc>
              <a:buNone/>
              <a:def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defRPr>
            </a:lvl1pPr>
          </a:lstStyle>
          <a:p xmlns:a="http://schemas.openxmlformats.org/drawingml/2006/main">
            <a:pPr indent="0" algn="ctr" defTabSz="914400">
              <a:lnSpc>
                <a:spcPts val="5800"/>
              </a:lnSpc>
              <a:buNone/>
            </a:pPr>
            <a:r>
              <a: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Click to edit Master title style</a:t>
            </a:r>
            <a:endParaRPr sz="54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51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F755EB0A-4326-4AF3-8691-7DDE3909EF05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457200" y="1600200"/>
            <a:ext cx="4039920" cy="609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ctr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52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655E77D9-0277-44EF-AEDF-6C0F979FFAC7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4648320" y="1600200"/>
            <a:ext cx="4041360" cy="609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ctr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53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8DD489DD-DC1C-4DC7-BA04-1E872DA13A29}"/>
              </a:ext>
            </a:extLst>
          </p:cNvPr>
          <p:cNvSpPr>
            <a:spLocks xmlns:a="http://schemas.openxmlformats.org/drawingml/2006/main" noGrp="1"/>
          </p:cNvSpPr>
          <p:nvPr>
            <p:ph type="dt" idx="19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4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0EA679AA-7697-42D5-989A-084FD6F6929B}"/>
              </a:ext>
            </a:extLst>
          </p:cNvPr>
          <p:cNvSpPr>
            <a:spLocks xmlns:a="http://schemas.openxmlformats.org/drawingml/2006/main" noGrp="1"/>
          </p:cNvSpPr>
          <p:nvPr>
            <p:ph type="ftr" idx="20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5" name="PlaceHolder 6">
            <a:extLst xmlns:a="http://schemas.openxmlformats.org/drawingml/2006/main">
              <a:ext uri="{FF2B5EF4-FFF2-40B4-BE49-F238E27FC236}">
                <a16:creationId xmlns:a16="http://schemas.microsoft.com/office/drawing/2014/main" id="{1764B26A-F45F-42D7-8A32-FF046D4F84A8}"/>
              </a:ext>
            </a:extLst>
          </p:cNvPr>
          <p:cNvSpPr>
            <a:spLocks xmlns:a="http://schemas.openxmlformats.org/drawingml/2006/main" noGrp="1"/>
          </p:cNvSpPr>
          <p:nvPr>
            <p:ph type="sldNum" idx="21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4322E929-8041-4666-A9D3-EB23667EF333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6" name="PlaceHolder 7">
            <a:extLst xmlns:a="http://schemas.openxmlformats.org/drawingml/2006/main">
              <a:ext uri="{FF2B5EF4-FFF2-40B4-BE49-F238E27FC236}">
                <a16:creationId xmlns:a16="http://schemas.microsoft.com/office/drawing/2014/main" id="{841F3B9D-6037-45DC-A145-EBB3A4E75DE9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457200" y="2212920"/>
            <a:ext cx="4041360" cy="391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  <a:lvl2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tabLst>
                <a:tab pos="0" algn="l"/>
              </a:tabLst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2pPr>
            <a:lvl3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3pPr>
            <a:lvl4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tabLst>
                <a:tab pos="0" algn="l"/>
              </a:tabLst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4pPr>
            <a:lvl5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tabLst>
                <a:tab pos="0" algn="l"/>
              </a:tabLst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Second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143000" lvl="2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Third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tabLst>
                <a:tab pos="0" algn="l"/>
              </a:tabLst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Fourth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Fifth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57" name="PlaceHolder 8">
            <a:extLst xmlns:a="http://schemas.openxmlformats.org/drawingml/2006/main">
              <a:ext uri="{FF2B5EF4-FFF2-40B4-BE49-F238E27FC236}">
                <a16:creationId xmlns:a16="http://schemas.microsoft.com/office/drawing/2014/main" id="{BDB3B24B-9C25-48E1-8B2C-F3B27068C530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4672440" y="2212920"/>
            <a:ext cx="4041360" cy="3912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  <a:lvl2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tabLst>
                <a:tab pos="0" algn="l"/>
              </a:tabLst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2pPr>
            <a:lvl3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3pPr>
            <a:lvl4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tabLst>
                <a:tab pos="0" algn="l"/>
              </a:tabLst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4pPr>
            <a:lvl5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tabLst>
                <a:tab pos="0" algn="l"/>
              </a:tabLst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Second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143000" lvl="2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Third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tabLst>
                <a:tab pos="0" algn="l"/>
              </a:tabLst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Fourth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Fifth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</p:cSld>
</p:sldLayout>
</file>

<file path=ppt/slideLayouts/slideLayout8.xml><?xml version="1.0" encoding="utf-8"?>
<p:sldLayout xmlns:p="http://schemas.openxmlformats.org/presentationml/2006/main" type="titleOnly" preserve="1">
  <p:cSld name="Title Only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8" name="Oval 6">
            <a:extLst xmlns:a="http://schemas.openxmlformats.org/drawingml/2006/main">
              <a:ext uri="{FF2B5EF4-FFF2-40B4-BE49-F238E27FC236}">
                <a16:creationId xmlns:a16="http://schemas.microsoft.com/office/drawing/2014/main" id="{EB71C30A-ABC7-4C88-A1E3-0B2183741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59" name="Oval 7">
            <a:extLst xmlns:a="http://schemas.openxmlformats.org/drawingml/2006/main">
              <a:ext uri="{FF2B5EF4-FFF2-40B4-BE49-F238E27FC236}">
                <a16:creationId xmlns:a16="http://schemas.microsoft.com/office/drawing/2014/main" id="{4D2CD864-A381-4B8F-A13E-E383CC8EB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60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6E3AB996-A01F-4982-87DE-082C6DA7017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599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ts val="5800"/>
              </a:lnSpc>
              <a:buNone/>
              <a:def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defRPr>
            </a:lvl1pPr>
          </a:lstStyle>
          <a:p xmlns:a="http://schemas.openxmlformats.org/drawingml/2006/main">
            <a:pPr indent="0" algn="ctr" defTabSz="914400">
              <a:lnSpc>
                <a:spcPts val="5800"/>
              </a:lnSpc>
              <a:buNone/>
            </a:pPr>
            <a:r>
              <a: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Click to edit Master title style</a:t>
            </a:r>
            <a:endParaRPr sz="54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61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80B61A24-CBAA-4F9A-BF57-ACC9F3183909}"/>
              </a:ext>
            </a:extLst>
          </p:cNvPr>
          <p:cNvSpPr>
            <a:spLocks xmlns:a="http://schemas.openxmlformats.org/drawingml/2006/main" noGrp="1"/>
          </p:cNvSpPr>
          <p:nvPr>
            <p:ph type="dt" idx="22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2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2C1BC01D-CFE5-408C-9401-82A45D3F66E5}"/>
              </a:ext>
            </a:extLst>
          </p:cNvPr>
          <p:cNvSpPr>
            <a:spLocks xmlns:a="http://schemas.openxmlformats.org/drawingml/2006/main" noGrp="1"/>
          </p:cNvSpPr>
          <p:nvPr>
            <p:ph type="ftr" idx="23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3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82F5F1E-965C-4E4C-BDAD-88A8464EF29D}"/>
              </a:ext>
            </a:extLst>
          </p:cNvPr>
          <p:cNvSpPr>
            <a:spLocks xmlns:a="http://schemas.openxmlformats.org/drawingml/2006/main" noGrp="1"/>
          </p:cNvSpPr>
          <p:nvPr>
            <p:ph type="sldNum" idx="24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1B9630F0-E2E5-4131-A55F-821B5CF8323A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</p:sldLayout>
</file>

<file path=ppt/slideLayouts/slideLayout9.xml><?xml version="1.0" encoding="utf-8"?>
<p:sldLayout xmlns:p="http://schemas.openxmlformats.org/presentationml/2006/main" type="blank" preserve="1">
  <p:cSld name="Blank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4" name="Oval 6">
            <a:extLst xmlns:a="http://schemas.openxmlformats.org/drawingml/2006/main">
              <a:ext uri="{FF2B5EF4-FFF2-40B4-BE49-F238E27FC236}">
                <a16:creationId xmlns:a16="http://schemas.microsoft.com/office/drawing/2014/main" id="{57FD05BF-7C83-4D51-BFDE-BBAB61EF6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65" name="Oval 7">
            <a:extLst xmlns:a="http://schemas.openxmlformats.org/drawingml/2006/main">
              <a:ext uri="{FF2B5EF4-FFF2-40B4-BE49-F238E27FC236}">
                <a16:creationId xmlns:a16="http://schemas.microsoft.com/office/drawing/2014/main" id="{D423E257-D6BE-4E88-AA17-2B3EF7C0E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66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906B397E-3DA3-418F-9F05-57C167DDD60A}"/>
              </a:ext>
            </a:extLst>
          </p:cNvPr>
          <p:cNvSpPr>
            <a:spLocks xmlns:a="http://schemas.openxmlformats.org/drawingml/2006/main" noGrp="1"/>
          </p:cNvSpPr>
          <p:nvPr>
            <p:ph type="dt" idx="25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7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8D7E0F81-1895-40D5-A83F-8211027B58C1}"/>
              </a:ext>
            </a:extLst>
          </p:cNvPr>
          <p:cNvSpPr>
            <a:spLocks xmlns:a="http://schemas.openxmlformats.org/drawingml/2006/main" noGrp="1"/>
          </p:cNvSpPr>
          <p:nvPr>
            <p:ph type="ftr" idx="26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8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C9A4A896-D77B-42C1-9575-960D9D0D4497}"/>
              </a:ext>
            </a:extLst>
          </p:cNvPr>
          <p:cNvSpPr>
            <a:spLocks xmlns:a="http://schemas.openxmlformats.org/drawingml/2006/main" noGrp="1"/>
          </p:cNvSpPr>
          <p:nvPr>
            <p:ph type="sldNum" idx="27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C4A3BD05-D30C-44C6-A30D-D238CE0F59A0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</p:sldLayout>
</file>

<file path=ppt/slideLayouts/slideLayout10.xml><?xml version="1.0" encoding="utf-8"?>
<p:sldLayout xmlns:p="http://schemas.openxmlformats.org/presentationml/2006/main" type="blank" preserve="1">
  <p:cSld name="Content with Caption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9" name="Oval 6">
            <a:extLst xmlns:a="http://schemas.openxmlformats.org/drawingml/2006/main">
              <a:ext uri="{FF2B5EF4-FFF2-40B4-BE49-F238E27FC236}">
                <a16:creationId xmlns:a16="http://schemas.microsoft.com/office/drawing/2014/main" id="{921F1556-0155-4DA2-9D90-A65D8DBF5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70" name="Oval 7">
            <a:extLst xmlns:a="http://schemas.openxmlformats.org/drawingml/2006/main">
              <a:ext uri="{FF2B5EF4-FFF2-40B4-BE49-F238E27FC236}">
                <a16:creationId xmlns:a16="http://schemas.microsoft.com/office/drawing/2014/main" id="{56EA9610-480C-4F0D-8374-8723F6E41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71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E4894C0F-BC1A-43D8-9E79-8A4BE64F3B1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907240" y="266760"/>
            <a:ext cx="3007800" cy="209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ct val="100000"/>
              </a:lnSpc>
              <a:buNone/>
              <a:defRPr sz="28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defRPr>
            </a:lvl1pPr>
          </a:lstStyle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28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Click to edit Master title style</a:t>
            </a:r>
            <a:endParaRPr sz="28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72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3CF1EE31-1E07-419C-B907-596EF846E0DD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719280" y="272880"/>
            <a:ext cx="4995360" cy="5852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808080"/>
              </a:buClr>
              <a:buFont typeface="Arial"/>
              <a:buChar char="•"/>
              <a:defRPr sz="32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  <a:lvl2pPr algn="l" defTabSz="914400">
              <a:lnSpc>
                <a:spcPct val="100000"/>
              </a:lnSpc>
              <a:spcBef>
                <a:spcPts val="561"/>
              </a:spcBef>
              <a:buClr>
                <a:srgbClr val="808080"/>
              </a:buClr>
              <a:buFont typeface="Courier New"/>
              <a:buChar char="o"/>
              <a:defRPr sz="2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2pPr>
            <a:lvl3pPr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3pPr>
            <a:lvl4pPr algn="l" defTabSz="914400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Courier New"/>
              <a:buChar char="o"/>
              <a:defRPr sz="20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4pPr>
            <a:lvl5pPr algn="l" defTabSz="914400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Arial"/>
              <a:buChar char="•"/>
              <a:defRPr sz="20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808080"/>
              </a:buClr>
              <a:buFont typeface="Arial"/>
              <a:buChar char="•"/>
            </a:pPr>
            <a:r>
              <a:rPr sz="32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32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spcBef>
                <a:spcPts val="561"/>
              </a:spcBef>
              <a:buClr>
                <a:srgbClr val="808080"/>
              </a:buClr>
              <a:buFont typeface="Courier New"/>
              <a:buChar char="o"/>
            </a:pPr>
            <a:r>
              <a:rPr sz="2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Second level</a:t>
            </a:r>
            <a:endParaRPr sz="2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143000" lvl="2" indent="-228600"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Third level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600200" lvl="3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Courier New"/>
              <a:buChar char="o"/>
            </a:pPr>
            <a:r>
              <a:rPr sz="20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Fourth level</a:t>
            </a:r>
            <a:endParaRPr sz="2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2057400" lvl="4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Arial"/>
              <a:buChar char="•"/>
            </a:pPr>
            <a:r>
              <a:rPr sz="20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Fifth level</a:t>
            </a:r>
            <a:endParaRPr sz="2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73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8224D9A0-21AC-466A-9EEF-3D5A892136D7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907240" y="2438280"/>
            <a:ext cx="3007800" cy="368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rmAutofit/>
          </a:bodyPr>
          <a:lstStyle xmlns:a="http://schemas.openxmlformats.org/drawingml/2006/main">
            <a:lvl1pPr indent="0" algn="ctr" defTabSz="914400">
              <a:lnSpc>
                <a:spcPct val="125000"/>
              </a:lnSpc>
              <a:spcBef>
                <a:spcPts val="320"/>
              </a:spcBef>
              <a:buNone/>
              <a:tabLst>
                <a:tab pos="0" algn="l"/>
              </a:tabLst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ctr" defTabSz="914400">
              <a:lnSpc>
                <a:spcPct val="125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74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E0B3EF48-21BE-439C-B2DB-C7F568E2A132}"/>
              </a:ext>
            </a:extLst>
          </p:cNvPr>
          <p:cNvSpPr>
            <a:spLocks xmlns:a="http://schemas.openxmlformats.org/drawingml/2006/main" noGrp="1"/>
          </p:cNvSpPr>
          <p:nvPr>
            <p:ph type="dt" idx="28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5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5D0EBDAC-E028-4197-8BD0-E4B2FC395B2D}"/>
              </a:ext>
            </a:extLst>
          </p:cNvPr>
          <p:cNvSpPr>
            <a:spLocks xmlns:a="http://schemas.openxmlformats.org/drawingml/2006/main" noGrp="1"/>
          </p:cNvSpPr>
          <p:nvPr>
            <p:ph type="ftr" idx="29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6" name="PlaceHolder 6">
            <a:extLst xmlns:a="http://schemas.openxmlformats.org/drawingml/2006/main">
              <a:ext uri="{FF2B5EF4-FFF2-40B4-BE49-F238E27FC236}">
                <a16:creationId xmlns:a16="http://schemas.microsoft.com/office/drawing/2014/main" id="{45B434F0-8131-410A-8185-57CB83DC9D3E}"/>
              </a:ext>
            </a:extLst>
          </p:cNvPr>
          <p:cNvSpPr>
            <a:spLocks xmlns:a="http://schemas.openxmlformats.org/drawingml/2006/main" noGrp="1"/>
          </p:cNvSpPr>
          <p:nvPr>
            <p:ph type="sldNum" idx="30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73106834-62E4-4EFD-8E49-B27D5D728836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</p:sldLayout>
</file>

<file path=ppt/slideLayouts/slideLayout11.xml><?xml version="1.0" encoding="utf-8"?>
<p:sldLayout xmlns:p="http://schemas.openxmlformats.org/presentationml/2006/main" type="blank" preserve="1">
  <p:cSld name="Picture with Caption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7" name="Oval 6">
            <a:extLst xmlns:a="http://schemas.openxmlformats.org/drawingml/2006/main">
              <a:ext uri="{FF2B5EF4-FFF2-40B4-BE49-F238E27FC236}">
                <a16:creationId xmlns:a16="http://schemas.microsoft.com/office/drawing/2014/main" id="{2A898A8E-B229-4E85-AB96-FB44E92C3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78" name="Oval 7">
            <a:extLst xmlns:a="http://schemas.openxmlformats.org/drawingml/2006/main">
              <a:ext uri="{FF2B5EF4-FFF2-40B4-BE49-F238E27FC236}">
                <a16:creationId xmlns:a16="http://schemas.microsoft.com/office/drawing/2014/main" id="{EE9B95B6-27ED-40BD-8279-B22DF69DB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79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0A862BE3-1251-4CFC-B9BE-13344878768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679400" y="228600"/>
            <a:ext cx="5711400" cy="894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ct val="100000"/>
              </a:lnSpc>
              <a:buNone/>
              <a:defRPr sz="28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defRPr>
            </a:lvl1pPr>
          </a:lstStyle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28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Click to edit Master title style</a:t>
            </a:r>
            <a:endParaRPr sz="28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80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9AA699AB-2235-478C-821D-6A84C4609E78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1508040" y="1143000"/>
            <a:ext cx="6054480" cy="454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76320">
            <a:solidFill>
              <a:schemeClr val="lt1"/>
            </a:solidFill>
          </a:ln>
          <a:effectLst xmlns:a="http://schemas.openxmlformats.org/drawingml/2006/main">
            <a:outerShdw blurRad="88920" dist="50760" dir="5400000" rotWithShape="0">
              <a:srgbClr val="000000">
                <a:alpha val="25000"/>
              </a:srgbClr>
            </a:outerShdw>
          </a:effectLst>
        </p:spPr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sz="3200" b="0" u="none">
                <a:solidFill>
                  <a:schemeClr val="dk1"/>
                </a:solidFill>
                <a:latin typeface="Garamond"/>
                <a:ea typeface="Garamond"/>
                <a:cs typeface="Garamond"/>
              </a:defRPr>
            </a:lvl1pPr>
          </a:lstStyle>
          <a:p xmlns:a="http://schemas.openxmlformats.org/drawingml/2006/main"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3200" b="0" u="none">
                <a:solidFill>
                  <a:schemeClr val="dk1"/>
                </a:solidFill>
                <a:latin typeface="Garamond"/>
                <a:ea typeface="Garamond"/>
                <a:cs typeface="Garamond"/>
              </a:rPr>
              <a:t>Drag picture to placeholder or click icon to add</a:t>
            </a:r>
            <a:endParaRPr sz="32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81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9397BA03-8A50-4EA4-84B7-D046AD11869A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1679400" y="5810400"/>
            <a:ext cx="5711400" cy="533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rmAutofit/>
          </a:bodyPr>
          <a:lstStyle xmlns:a="http://schemas.openxmlformats.org/drawingml/2006/main">
            <a:lvl1pPr indent="0" algn="ctr" defTabSz="91440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ctr" defTabSz="91440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82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53F8FD4B-5792-4226-BE61-CD857400EC92}"/>
              </a:ext>
            </a:extLst>
          </p:cNvPr>
          <p:cNvSpPr>
            <a:spLocks xmlns:a="http://schemas.openxmlformats.org/drawingml/2006/main" noGrp="1"/>
          </p:cNvSpPr>
          <p:nvPr>
            <p:ph type="dt" idx="31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3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7CFB77D6-3A71-476C-8FEE-D944C9D0A0CE}"/>
              </a:ext>
            </a:extLst>
          </p:cNvPr>
          <p:cNvSpPr>
            <a:spLocks xmlns:a="http://schemas.openxmlformats.org/drawingml/2006/main" noGrp="1"/>
          </p:cNvSpPr>
          <p:nvPr>
            <p:ph type="ftr" idx="32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4" name="PlaceHolder 6">
            <a:extLst xmlns:a="http://schemas.openxmlformats.org/drawingml/2006/main">
              <a:ext uri="{FF2B5EF4-FFF2-40B4-BE49-F238E27FC236}">
                <a16:creationId xmlns:a16="http://schemas.microsoft.com/office/drawing/2014/main" id="{C2899AF9-765A-48BB-9792-2E71F27B258A}"/>
              </a:ext>
            </a:extLst>
          </p:cNvPr>
          <p:cNvSpPr>
            <a:spLocks xmlns:a="http://schemas.openxmlformats.org/drawingml/2006/main" noGrp="1"/>
          </p:cNvSpPr>
          <p:nvPr>
            <p:ph type="sldNum" idx="33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6153735F-A3E5-439A-9CDE-33F74CA4EB84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d9cd5efebb246e4" /><Relationship Type="http://schemas.openxmlformats.org/officeDocument/2006/relationships/slideLayout" Target="/ppt/slideLayouts/slideLayout1.xml" Id="R3f74586439234e64" /><Relationship Type="http://schemas.openxmlformats.org/officeDocument/2006/relationships/slideLayout" Target="/ppt/slideLayouts/slideLayout2.xml" Id="R385eedd91a914ff3" /><Relationship Type="http://schemas.openxmlformats.org/officeDocument/2006/relationships/slideLayout" Target="/ppt/slideLayouts/slideLayout3.xml" Id="R717a8de0492b4cd1" /><Relationship Type="http://schemas.openxmlformats.org/officeDocument/2006/relationships/slideLayout" Target="/ppt/slideLayouts/slideLayout4.xml" Id="R6c23dcfc63f54479" /><Relationship Type="http://schemas.openxmlformats.org/officeDocument/2006/relationships/slideLayout" Target="/ppt/slideLayouts/slideLayout5.xml" Id="R32ed01b459dc4f59" /><Relationship Type="http://schemas.openxmlformats.org/officeDocument/2006/relationships/slideLayout" Target="/ppt/slideLayouts/slideLayout6.xml" Id="Rf8a8287aea864fa5" /><Relationship Type="http://schemas.openxmlformats.org/officeDocument/2006/relationships/slideLayout" Target="/ppt/slideLayouts/slideLayout7.xml" Id="R2791f433e3b640b4" /><Relationship Type="http://schemas.openxmlformats.org/officeDocument/2006/relationships/slideLayout" Target="/ppt/slideLayouts/slideLayout8.xml" Id="Ra489fb87235146d9" /><Relationship Type="http://schemas.openxmlformats.org/officeDocument/2006/relationships/slideLayout" Target="/ppt/slideLayouts/slideLayout9.xml" Id="R4bbb23d069694489" /><Relationship Type="http://schemas.openxmlformats.org/officeDocument/2006/relationships/slideLayout" Target="/ppt/slideLayouts/slideLayout10.xml" Id="R591643db46ea4020" /><Relationship Type="http://schemas.openxmlformats.org/officeDocument/2006/relationships/slideLayout" Target="/ppt/slideLayouts/slideLayout11.xml" Id="R3cc58540dfe44a4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f74586439234e64"/>
    <p:sldLayoutId xmlns:r="http://schemas.openxmlformats.org/officeDocument/2006/relationships" id="2147483650" r:id="R385eedd91a914ff3"/>
    <p:sldLayoutId xmlns:r="http://schemas.openxmlformats.org/officeDocument/2006/relationships" id="2147483651" r:id="R717a8de0492b4cd1"/>
    <p:sldLayoutId xmlns:r="http://schemas.openxmlformats.org/officeDocument/2006/relationships" id="2147483652" r:id="R6c23dcfc63f54479"/>
    <p:sldLayoutId xmlns:r="http://schemas.openxmlformats.org/officeDocument/2006/relationships" id="2147483653" r:id="R32ed01b459dc4f59"/>
    <p:sldLayoutId xmlns:r="http://schemas.openxmlformats.org/officeDocument/2006/relationships" id="2147483654" r:id="Rf8a8287aea864fa5"/>
    <p:sldLayoutId xmlns:r="http://schemas.openxmlformats.org/officeDocument/2006/relationships" id="2147483655" r:id="R2791f433e3b640b4"/>
    <p:sldLayoutId xmlns:r="http://schemas.openxmlformats.org/officeDocument/2006/relationships" id="2147483656" r:id="Ra489fb87235146d9"/>
    <p:sldLayoutId xmlns:r="http://schemas.openxmlformats.org/officeDocument/2006/relationships" id="2147483657" r:id="R4bbb23d069694489"/>
    <p:sldLayoutId xmlns:r="http://schemas.openxmlformats.org/officeDocument/2006/relationships" id="2147483658" r:id="R591643db46ea4020"/>
    <p:sldLayoutId xmlns:r="http://schemas.openxmlformats.org/officeDocument/2006/relationships" id="2147483659" r:id="R3cc58540dfe44a4c"/>
  </p:sldLayoutIdLst>
</p:sldMaster>
</file>

<file path=ppt/slideMasters/theme/theme2.xml><?xml version="1.0" encoding="utf-8"?>
<a:theme xmlns:a="http://schemas.openxmlformats.org/drawingml/2006/main" name="Executive">
  <a:themeElements>
    <a:clrScheme name="Executive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</a:majorFont>
      <a:minorFont>
        <a:latin typeface="Palatino Linotype"/>
        <a:ea typeface=""/>
        <a:cs typeface=""/>
      </a:minorFont>
    </a:fontScheme>
    <a:fmtScheme name="Executive"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>
          <a:prstDash val="solid"/>
        </a:ln>
        <a:ln w="28575">
          <a:prstDash val="solid"/>
        </a:ln>
        <a:ln w="5080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50000">
              <a:schemeClr val="phClr">
                <a:tint val="80000"/>
              </a:schemeClr>
            </a:gs>
            <a:gs pos="76000">
              <a:schemeClr val="phClr">
                <a:tint val="90000"/>
                <a:shade val="90000"/>
              </a:schemeClr>
            </a:gs>
            <a:gs pos="92000">
              <a:schemeClr val="phClr">
                <a:tint val="90000"/>
                <a:shade val="70000"/>
              </a:schemeClr>
            </a:gs>
          </a:gsLst>
          <a:path path="circle">
            <a:fillToRect l="50000" t="50000" r="50000" b="50000"/>
          </a:path>
          <a:tileRect l="0" t="0" r="0" b="0"/>
        </a:gradFill>
        <a:solidFill>
          <a:schemeClr val="lt2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3a06dba380417c" /><Relationship Type="http://schemas.openxmlformats.org/officeDocument/2006/relationships/notesSlide" Target="/ppt/notesSlides/notesSlide1.xml" Id="R4bb0061098fc487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5f964dbafc184ac3" /><Relationship Type="http://schemas.openxmlformats.org/officeDocument/2006/relationships/notesSlide" Target="/ppt/notesSlides/notesSlide2.xml" Id="Rd7dba25962234bc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6e5facca0dba4b97" /><Relationship Type="http://schemas.openxmlformats.org/officeDocument/2006/relationships/notesSlide" Target="/ppt/notesSlides/notesSlide3.xml" Id="Rebfa7f4060254af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70d7e110fa004c38" /><Relationship Type="http://schemas.openxmlformats.org/officeDocument/2006/relationships/notesSlide" Target="/ppt/notesSlides/notesSlide4.xml" Id="R3004b71998874f9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2f80fe98cff942f4" /><Relationship Type="http://schemas.openxmlformats.org/officeDocument/2006/relationships/chart" Target="/ppt/slides/charts/chart1.xml" Id="Rd9faed1f40cc42c7" /><Relationship Type="http://schemas.openxmlformats.org/officeDocument/2006/relationships/notesSlide" Target="/ppt/notesSlides/notesSlide5.xml" Id="R0cbeb83a294f423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9f4e9b2885ab4d2e" /><Relationship Type="http://schemas.openxmlformats.org/officeDocument/2006/relationships/chart" Target="/ppt/slides/charts/chart2.xml" Id="Rfff9a7e6d3034abb" /><Relationship Type="http://schemas.openxmlformats.org/officeDocument/2006/relationships/notesSlide" Target="/ppt/notesSlides/notesSlide6.xml" Id="R3f085bb5bc0b4e8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fd33218a48664c1a" /><Relationship Type="http://schemas.openxmlformats.org/officeDocument/2006/relationships/notesSlide" Target="/ppt/notesSlides/notesSlide7.xml" Id="Rbb9aaf11518a4c5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4ed1a34ccf064e5b" /><Relationship Type="http://schemas.openxmlformats.org/officeDocument/2006/relationships/notesSlide" Target="/ppt/notesSlides/notesSlide8.xml" Id="R00cf8e8b5f0e44f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54518cc9907243f8" /><Relationship Type="http://schemas.openxmlformats.org/officeDocument/2006/relationships/notesSlide" Target="/ppt/notesSlides/notesSlide9.xml" Id="Rebf5624aef124eb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427e5df066b6414e" /><Relationship Type="http://schemas.openxmlformats.org/officeDocument/2006/relationships/notesSlide" Target="/ppt/notesSlides/notesSlide10.xml" Id="R91baf8de4039468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7e42df16b85a47f8" /><Relationship Type="http://schemas.openxmlformats.org/officeDocument/2006/relationships/notesSlide" Target="/ppt/notesSlides/notesSlide11.xml" Id="Ra7e857bed8834e8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dd090ba1ece04e9d" /><Relationship Type="http://schemas.openxmlformats.org/officeDocument/2006/relationships/notesSlide" Target="/ppt/notesSlides/notesSlide12.xml" Id="Rd5aa2f8d24704d4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746469056a4342a0" /><Relationship Type="http://schemas.openxmlformats.org/officeDocument/2006/relationships/notesSlide" Target="/ppt/notesSlides/notesSlide13.xml" Id="R937b8ceb124e4646" /></Relationships>
</file>

<file path=ppt/slides/charts/chart1.xml><?xml version="1.0" encoding="utf-8"?>
<c:chartSpace xmlns:c="http://schemas.openxmlformats.org/drawingml/2006/chart">
  <c:lang val="en-US"/>
  <c:roundedCorners val="0"/>
  <c:style val="18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600" b="1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rPr>
              <a:t>Racial/Ethnic Composition of the United States, Using Mutually Exclusive Groups, 1970-2050
(Percents Sum to 100% in Each Year)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600" b="1" u="none">
              <a:solidFill>
                <a:srgbClr val="000000"/>
              </a:solidFill>
              <a:latin typeface="Palatino Linotype"/>
              <a:ea typeface="Palatino Linotype"/>
              <a:cs typeface="Palatino Linotype"/>
            </a:defRPr>
          </a:pPr>
        </a:p>
      </c:txPr>
    </c:title>
    <c:autoTitleDeleted val="0"/>
    <c:plotArea>
      <c:layout>
        <c:manualLayout>
          <c:layoutTarget val="inner"/>
          <c:xMode val="edge"/>
          <c:yMode val="edge"/>
          <c:x val="0.0801287341145404"/>
          <c:y val="0.158485856905158"/>
          <c:w val="0.673543489024592"/>
          <c:h val="0.7567744235797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White (Not Hispanic)</c:v>
                </c:pt>
              </c:strCache>
            </c:strRef>
          </c:tx>
          <c:spPr>
            <a:gradFill xmlns:a="http://schemas.openxmlformats.org/drawingml/2006/main">
              <a:gsLst>
                <a:gs pos="0">
                  <a:srgbClr val="3E548F"/>
                </a:gs>
                <a:gs pos="80000">
                  <a:srgbClr val="516CBA"/>
                </a:gs>
                <a:gs pos="100000">
                  <a:srgbClr val="4F6BBD"/>
                </a:gs>
              </a:gsLst>
              <a:lin ang="16200000"/>
            </a:gradFill>
            <a:ln xmlns:a="http://schemas.openxmlformats.org/drawingml/2006/main" w="0">
              <a:noFill/>
            </a:ln>
          </c:spPr>
          <c:dLbls>
            <c:numFmt formatCode="#,##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3"/>
                <c:pt idx="0">
                  <c:v>1970</c:v>
                </c:pt>
                <c:pt idx="1">
                  <c:v>2013</c:v>
                </c:pt>
                <c:pt idx="2">
                  <c:v>2050</c:v>
                </c:pt>
              </c:numCache>
            </c:numRef>
          </c:cat>
          <c:val>
            <c:numRef>
              <c:f>0</c:f>
              <c:numCache>
                <c:formatCode>#,##0</c:formatCode>
                <c:ptCount val="3"/>
                <c:pt idx="0">
                  <c:v>83</c:v>
                </c:pt>
                <c:pt idx="1">
                  <c:v>62</c:v>
                </c:pt>
                <c:pt idx="2">
                  <c:v>46.6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African American (not Hispanic)</c:v>
                </c:pt>
              </c:strCache>
            </c:strRef>
          </c:tx>
          <c:spPr>
            <a:gradFill xmlns:a="http://schemas.openxmlformats.org/drawingml/2006/main">
              <a:gsLst>
                <a:gs pos="0">
                  <a:srgbClr val="7C3535"/>
                </a:gs>
                <a:gs pos="80000">
                  <a:srgbClr val="A24444"/>
                </a:gs>
                <a:gs pos="100000">
                  <a:srgbClr val="A44242"/>
                </a:gs>
              </a:gsLst>
              <a:lin ang="16200000"/>
            </a:gradFill>
            <a:ln xmlns:a="http://schemas.openxmlformats.org/drawingml/2006/main" w="0">
              <a:noFill/>
            </a:ln>
          </c:spPr>
          <c:dLbls>
            <c:numFmt formatCode="#,##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3"/>
                <c:pt idx="0">
                  <c:v>1970</c:v>
                </c:pt>
                <c:pt idx="1">
                  <c:v>2013</c:v>
                </c:pt>
                <c:pt idx="2">
                  <c:v>2050</c:v>
                </c:pt>
              </c:numCache>
            </c:numRef>
          </c:cat>
          <c:val>
            <c:numRef>
              <c:f>1</c:f>
              <c:numCache>
                <c:formatCode>#,##0</c:formatCode>
                <c:ptCount val="3"/>
                <c:pt idx="0">
                  <c:v>11</c:v>
                </c:pt>
                <c:pt idx="1">
                  <c:v>12.3</c:v>
                </c:pt>
                <c:pt idx="2">
                  <c:v>13</c:v>
                </c:pt>
              </c:numCache>
            </c:numRef>
          </c:val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Hispanic</c:v>
                </c:pt>
              </c:strCache>
            </c:strRef>
          </c:tx>
          <c:spPr>
            <a:gradFill xmlns:a="http://schemas.openxmlformats.org/drawingml/2006/main">
              <a:gsLst>
                <a:gs pos="0">
                  <a:srgbClr val="C16203"/>
                </a:gs>
                <a:gs pos="80000">
                  <a:srgbClr val="FA7F04"/>
                </a:gs>
                <a:gs pos="100000">
                  <a:srgbClr val="FF8001"/>
                </a:gs>
              </a:gsLst>
              <a:lin ang="16200000"/>
            </a:gradFill>
            <a:ln xmlns:a="http://schemas.openxmlformats.org/drawingml/2006/main" w="0">
              <a:noFill/>
            </a:ln>
          </c:spPr>
          <c:dLbls>
            <c:numFmt formatCode="#,##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3"/>
                <c:pt idx="0">
                  <c:v>1970</c:v>
                </c:pt>
                <c:pt idx="1">
                  <c:v>2013</c:v>
                </c:pt>
                <c:pt idx="2">
                  <c:v>2050</c:v>
                </c:pt>
              </c:numCache>
            </c:numRef>
          </c:cat>
          <c:val>
            <c:numRef>
              <c:f>2</c:f>
              <c:numCache>
                <c:formatCode>#,##0</c:formatCode>
                <c:ptCount val="3"/>
                <c:pt idx="0">
                  <c:v>5</c:v>
                </c:pt>
                <c:pt idx="1">
                  <c:v>17.1</c:v>
                </c:pt>
                <c:pt idx="2">
                  <c:v>27.9</c:v>
                </c:pt>
              </c:numCache>
            </c:numRef>
          </c:val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Asian (Not Hispanic)</c:v>
                </c:pt>
              </c:strCache>
            </c:strRef>
          </c:tx>
          <c:spPr>
            <a:gradFill xmlns:a="http://schemas.openxmlformats.org/drawingml/2006/main">
              <a:gsLst>
                <a:gs pos="0">
                  <a:srgbClr val="694C2E"/>
                </a:gs>
                <a:gs pos="80000">
                  <a:srgbClr val="88623C"/>
                </a:gs>
                <a:gs pos="100000">
                  <a:srgbClr val="8A633C"/>
                </a:gs>
              </a:gsLst>
              <a:lin ang="16200000"/>
            </a:gradFill>
            <a:ln xmlns:a="http://schemas.openxmlformats.org/drawingml/2006/main" w="0">
              <a:noFill/>
            </a:ln>
          </c:spPr>
          <c:dLbls>
            <c:numFmt formatCode="#,##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3"/>
                <c:pt idx="0">
                  <c:v>1970</c:v>
                </c:pt>
                <c:pt idx="1">
                  <c:v>2013</c:v>
                </c:pt>
                <c:pt idx="2">
                  <c:v>2050</c:v>
                </c:pt>
              </c:numCache>
            </c:numRef>
          </c:cat>
          <c:val>
            <c:numRef>
              <c:f>3</c:f>
              <c:numCache>
                <c:formatCode>#,##0</c:formatCode>
                <c:ptCount val="3"/>
                <c:pt idx="0">
                  <c:v>1</c:v>
                </c:pt>
                <c:pt idx="1">
                  <c:v>5.2</c:v>
                </c:pt>
                <c:pt idx="2">
                  <c:v>7.6</c:v>
                </c:pt>
              </c:numCache>
            </c:numRef>
          </c:val>
        </c:ser>
        <c:ser>
          <c:idx val="4"/>
          <c:order val="4"/>
          <c:tx>
            <c:strRef>
              <c:f>label 4</c:f>
              <c:strCache>
                <c:ptCount val="1"/>
                <c:pt idx="0">
                  <c:v>American Indian (Not Hispanic)</c:v>
                </c:pt>
              </c:strCache>
            </c:strRef>
          </c:tx>
          <c:spPr>
            <a:gradFill xmlns:a="http://schemas.openxmlformats.org/drawingml/2006/main">
              <a:gsLst>
                <a:gs pos="0">
                  <a:srgbClr val="4C720B"/>
                </a:gs>
                <a:gs pos="80000">
                  <a:srgbClr val="63930F"/>
                </a:gs>
                <a:gs pos="100000">
                  <a:srgbClr val="65970C"/>
                </a:gs>
              </a:gsLst>
              <a:lin ang="16200000"/>
            </a:gradFill>
            <a:ln xmlns:a="http://schemas.openxmlformats.org/drawingml/2006/main" w="0">
              <a:noFill/>
            </a:ln>
          </c:spPr>
          <c:dLbls>
            <c:numFmt formatCode="#,##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3"/>
                <c:pt idx="0">
                  <c:v>1970</c:v>
                </c:pt>
                <c:pt idx="1">
                  <c:v>2013</c:v>
                </c:pt>
                <c:pt idx="2">
                  <c:v>2050</c:v>
                </c:pt>
              </c:numCache>
            </c:numRef>
          </c:cat>
          <c:val>
            <c:numRef>
              <c:f>4</c:f>
              <c:numCache>
                <c:formatCode>#,##0</c:formatCode>
                <c:ptCount val="3"/>
                <c:pt idx="0">
                  <c:v>0.4</c:v>
                </c:pt>
                <c:pt idx="1">
                  <c:v>0.7</c:v>
                </c:pt>
                <c:pt idx="2">
                  <c:v>0.7</c:v>
                </c:pt>
              </c:numCache>
            </c:numRef>
          </c:val>
        </c:ser>
        <c:ser>
          <c:idx val="5"/>
          <c:order val="5"/>
          <c:tx>
            <c:strRef>
              <c:f>label 5</c:f>
              <c:strCache>
                <c:ptCount val="1"/>
                <c:pt idx="0">
                  <c:v>Two or more races (Not Hispanic)</c:v>
                </c:pt>
              </c:strCache>
            </c:strRef>
          </c:tx>
          <c:spPr>
            <a:gradFill xmlns:a="http://schemas.openxmlformats.org/drawingml/2006/main">
              <a:gsLst>
                <a:gs pos="0">
                  <a:srgbClr val="556065"/>
                </a:gs>
                <a:gs pos="80000">
                  <a:srgbClr val="6F7D82"/>
                </a:gs>
                <a:gs pos="100000">
                  <a:srgbClr val="6E7D84"/>
                </a:gs>
              </a:gsLst>
              <a:lin ang="16200000"/>
            </a:gradFill>
            <a:ln xmlns:a="http://schemas.openxmlformats.org/drawingml/2006/main" w="0">
              <a:noFill/>
            </a:ln>
          </c:spPr>
          <c:dLbls>
            <c:numFmt formatCode="#,##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1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3"/>
                <c:pt idx="0">
                  <c:v>1970</c:v>
                </c:pt>
                <c:pt idx="1">
                  <c:v>2013</c:v>
                </c:pt>
                <c:pt idx="2">
                  <c:v>2050</c:v>
                </c:pt>
              </c:numCache>
            </c:numRef>
          </c:cat>
          <c:val>
            <c:numRef>
              <c:f>5</c:f>
              <c:numCache>
                <c:formatCode>#,##0</c:formatCode>
                <c:ptCount val="3"/>
                <c:pt idx="0">
                  <c:v>0</c:v>
                </c:pt>
                <c:pt idx="1">
                  <c:v>2.2</c:v>
                </c:pt>
                <c:pt idx="2">
                  <c:v>4.1</c:v>
                </c:pt>
              </c:numCache>
            </c:numRef>
          </c:val>
        </c:ser>
        <c:gapWidth val="150"/>
        <c:overlap val="0"/>
        <c:axId val="10022326"/>
        <c:axId val="11785123"/>
      </c:barChart>
      <c:catAx>
        <c:axId val="1002232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xmlns:a="http://schemas.openxmlformats.org/drawingml/2006/main" w="9360">
            <a:solidFill>
              <a:srgbClr val="8787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 b="0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defRPr>
            </a:pPr>
          </a:p>
        </c:txPr>
        <c:crossAx val="11785123"/>
        <c:crosses val="autoZero"/>
        <c:lblOffset val="100"/>
      </c:catAx>
      <c:valAx>
        <c:axId val="11785123"/>
        <c:scaling>
          <c:orientation val="minMax"/>
        </c:scaling>
        <c:delete val="0"/>
        <c:axPos val="l"/>
        <c:majorGridlines>
          <c:spPr>
            <a:ln xmlns:a="http://schemas.openxmlformats.org/drawingml/2006/main" w="9360">
              <a:solidFill>
                <a:srgbClr val="87878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400" b="1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rPr>
                  <a:t>Percent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400" b="1" u="none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</a:defRPr>
              </a:pPr>
            </a:p>
          </c:txPr>
        </c:title>
        <c:numFmt formatCode="#,##0" sourceLinked="0"/>
        <c:majorTickMark val="out"/>
        <c:minorTickMark val="none"/>
        <c:tickLblPos val="nextTo"/>
        <c:spPr>
          <a:ln xmlns:a="http://schemas.openxmlformats.org/drawingml/2006/main" w="9360">
            <a:solidFill>
              <a:srgbClr val="8787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00" b="0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defRPr>
            </a:pPr>
          </a:p>
        </c:txPr>
        <c:crossAx val="10022326"/>
        <c:crosses val="autoZero"/>
        <c:crossBetween val="between"/>
      </c:valAx>
      <c:spPr>
        <a:noFill xmlns:a="http://schemas.openxmlformats.org/drawingml/2006/main"/>
        <a:ln xmlns:a="http://schemas.openxmlformats.org/drawingml/2006/main" w="0">
          <a:noFill/>
        </a:ln>
      </c:spPr>
    </c:plotArea>
    <c:legend>
      <c:legendPos val="r"/>
      <c:layout>
        <c:manualLayout>
          <c:xMode val="edge"/>
          <c:yMode val="edge"/>
          <c:x val="0.603741934004974"/>
          <c:y val="0.180931841067036"/>
          <c:w val="0.35986796410274"/>
          <c:h val="0.283000049522112"/>
        </c:manualLayout>
      </c:layout>
      <c:overlay val="0"/>
      <c:spPr>
        <a:noFill xmlns:a="http://schemas.openxmlformats.org/drawingml/2006/main"/>
      </c:spPr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400" b="0" u="none">
              <a:solidFill>
                <a:srgbClr val="000000"/>
              </a:solidFill>
              <a:latin typeface="Palatino Linotype"/>
              <a:ea typeface="Palatino Linotype"/>
              <a:cs typeface="Palatino Linotype"/>
            </a:defRPr>
          </a:pPr>
        </a:p>
      </c:txPr>
    </c:legend>
    <c:plotVisOnly val="1"/>
  </c:chart>
  <c:spPr>
    <a:noFill xmlns:a="http://schemas.openxmlformats.org/drawingml/2006/main"/>
    <a:ln xmlns:a="http://schemas.openxmlformats.org/drawingml/2006/main" w="0">
      <a:noFill/>
    </a:ln>
  </c:spPr>
</c:chartSpace>
</file>

<file path=ppt/slides/charts/chart2.xml><?xml version="1.0" encoding="utf-8"?>
<c:chartSpace xmlns:c="http://schemas.openxmlformats.org/drawingml/2006/chart">
  <c:lang val="en-US"/>
  <c:roundedCorners val="0"/>
  <c:style val="18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600" b="1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rPr>
              <a:t>Racial/Ethnic Composition of the United States, Where People Can Choose More Than One Group, 1970-2050
(Percents Sum to More Than 100% in Each Year)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600" b="1" u="none">
              <a:solidFill>
                <a:srgbClr val="000000"/>
              </a:solidFill>
              <a:latin typeface="Palatino Linotype"/>
              <a:ea typeface="Palatino Linotype"/>
              <a:cs typeface="Palatino Linotype"/>
            </a:defRPr>
          </a:pPr>
        </a:p>
      </c:txPr>
    </c:title>
    <c:autoTitleDeleted val="0"/>
    <c:plotArea>
      <c:layout>
        <c:manualLayout>
          <c:layoutTarget val="inner"/>
          <c:xMode val="edge"/>
          <c:yMode val="edge"/>
          <c:x val="0.0801287341145404"/>
          <c:y val="0.158485856905158"/>
          <c:w val="0.673543489024592"/>
          <c:h val="0.7316377466127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White</c:v>
                </c:pt>
              </c:strCache>
            </c:strRef>
          </c:tx>
          <c:spPr>
            <a:gradFill xmlns:a="http://schemas.openxmlformats.org/drawingml/2006/main">
              <a:gsLst>
                <a:gs pos="0">
                  <a:srgbClr val="3E548F"/>
                </a:gs>
                <a:gs pos="80000">
                  <a:srgbClr val="516CBA"/>
                </a:gs>
                <a:gs pos="100000">
                  <a:srgbClr val="4F6BBD"/>
                </a:gs>
              </a:gsLst>
              <a:lin ang="16200000"/>
            </a:gradFill>
            <a:ln xmlns:a="http://schemas.openxmlformats.org/drawingml/2006/main" w="0">
              <a:noFill/>
            </a:ln>
          </c:spPr>
          <c:dLbls>
            <c:numFmt formatCode="#,##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3"/>
                <c:pt idx="0">
                  <c:v>1970</c:v>
                </c:pt>
                <c:pt idx="1">
                  <c:v>2013</c:v>
                </c:pt>
                <c:pt idx="2">
                  <c:v>2050</c:v>
                </c:pt>
              </c:numCache>
            </c:numRef>
          </c:cat>
          <c:val>
            <c:numRef>
              <c:f>0</c:f>
              <c:numCache>
                <c:formatCode>#,##0</c:formatCode>
                <c:ptCount val="3"/>
                <c:pt idx="0">
                  <c:v>87.5</c:v>
                </c:pt>
                <c:pt idx="1">
                  <c:v>76.2</c:v>
                </c:pt>
                <c:pt idx="2">
                  <c:v>75.7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African American</c:v>
                </c:pt>
              </c:strCache>
            </c:strRef>
          </c:tx>
          <c:spPr>
            <a:gradFill xmlns:a="http://schemas.openxmlformats.org/drawingml/2006/main">
              <a:gsLst>
                <a:gs pos="0">
                  <a:srgbClr val="7C3535"/>
                </a:gs>
                <a:gs pos="80000">
                  <a:srgbClr val="A24444"/>
                </a:gs>
                <a:gs pos="100000">
                  <a:srgbClr val="A44242"/>
                </a:gs>
              </a:gsLst>
              <a:lin ang="16200000"/>
            </a:gradFill>
            <a:ln xmlns:a="http://schemas.openxmlformats.org/drawingml/2006/main" w="0">
              <a:noFill/>
            </a:ln>
          </c:spPr>
          <c:dLbls>
            <c:numFmt formatCode="#,##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3"/>
                <c:pt idx="0">
                  <c:v>1970</c:v>
                </c:pt>
                <c:pt idx="1">
                  <c:v>2013</c:v>
                </c:pt>
                <c:pt idx="2">
                  <c:v>2050</c:v>
                </c:pt>
              </c:numCache>
            </c:numRef>
          </c:cat>
          <c:val>
            <c:numRef>
              <c:f>1</c:f>
              <c:numCache>
                <c:formatCode>#,##0</c:formatCode>
                <c:ptCount val="3"/>
                <c:pt idx="0">
                  <c:v>11.1</c:v>
                </c:pt>
                <c:pt idx="1">
                  <c:v>13.8</c:v>
                </c:pt>
                <c:pt idx="2">
                  <c:v>17.4</c:v>
                </c:pt>
              </c:numCache>
            </c:numRef>
          </c:val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Hispanic</c:v>
                </c:pt>
              </c:strCache>
            </c:strRef>
          </c:tx>
          <c:spPr>
            <a:gradFill xmlns:a="http://schemas.openxmlformats.org/drawingml/2006/main">
              <a:gsLst>
                <a:gs pos="0">
                  <a:srgbClr val="C16203"/>
                </a:gs>
                <a:gs pos="80000">
                  <a:srgbClr val="FA7F04"/>
                </a:gs>
                <a:gs pos="100000">
                  <a:srgbClr val="FF8001"/>
                </a:gs>
              </a:gsLst>
              <a:lin ang="16200000"/>
            </a:gradFill>
            <a:ln xmlns:a="http://schemas.openxmlformats.org/drawingml/2006/main" w="0">
              <a:noFill/>
            </a:ln>
          </c:spPr>
          <c:dLbls>
            <c:numFmt formatCode="#,##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3"/>
                <c:pt idx="0">
                  <c:v>1970</c:v>
                </c:pt>
                <c:pt idx="1">
                  <c:v>2013</c:v>
                </c:pt>
                <c:pt idx="2">
                  <c:v>2050</c:v>
                </c:pt>
              </c:numCache>
            </c:numRef>
          </c:cat>
          <c:val>
            <c:numRef>
              <c:f>2</c:f>
              <c:numCache>
                <c:formatCode>#,##0</c:formatCode>
                <c:ptCount val="3"/>
                <c:pt idx="0">
                  <c:v>4.7</c:v>
                </c:pt>
                <c:pt idx="1">
                  <c:v>17.1</c:v>
                </c:pt>
                <c:pt idx="2">
                  <c:v>27.9</c:v>
                </c:pt>
              </c:numCache>
            </c:numRef>
          </c:val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Asian</c:v>
                </c:pt>
              </c:strCache>
            </c:strRef>
          </c:tx>
          <c:spPr>
            <a:gradFill xmlns:a="http://schemas.openxmlformats.org/drawingml/2006/main">
              <a:gsLst>
                <a:gs pos="0">
                  <a:srgbClr val="694C2E"/>
                </a:gs>
                <a:gs pos="80000">
                  <a:srgbClr val="88623C"/>
                </a:gs>
                <a:gs pos="100000">
                  <a:srgbClr val="8A633C"/>
                </a:gs>
              </a:gsLst>
              <a:lin ang="16200000"/>
            </a:gradFill>
            <a:ln xmlns:a="http://schemas.openxmlformats.org/drawingml/2006/main" w="0">
              <a:noFill/>
            </a:ln>
          </c:spPr>
          <c:dLbls>
            <c:numFmt formatCode="#,##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3"/>
                <c:pt idx="0">
                  <c:v>1970</c:v>
                </c:pt>
                <c:pt idx="1">
                  <c:v>2013</c:v>
                </c:pt>
                <c:pt idx="2">
                  <c:v>2050</c:v>
                </c:pt>
              </c:numCache>
            </c:numRef>
          </c:cat>
          <c:val>
            <c:numRef>
              <c:f>3</c:f>
              <c:numCache>
                <c:formatCode>#,##0</c:formatCode>
                <c:ptCount val="3"/>
                <c:pt idx="0">
                  <c:v>1</c:v>
                </c:pt>
                <c:pt idx="1">
                  <c:v>6.4</c:v>
                </c:pt>
                <c:pt idx="2">
                  <c:v>10.3</c:v>
                </c:pt>
              </c:numCache>
            </c:numRef>
          </c:val>
        </c:ser>
        <c:ser>
          <c:idx val="4"/>
          <c:order val="4"/>
          <c:tx>
            <c:strRef>
              <c:f>label 4</c:f>
              <c:strCache>
                <c:ptCount val="1"/>
                <c:pt idx="0">
                  <c:v>American Indian</c:v>
                </c:pt>
              </c:strCache>
            </c:strRef>
          </c:tx>
          <c:spPr>
            <a:gradFill xmlns:a="http://schemas.openxmlformats.org/drawingml/2006/main">
              <a:gsLst>
                <a:gs pos="0">
                  <a:srgbClr val="4C720B"/>
                </a:gs>
                <a:gs pos="80000">
                  <a:srgbClr val="63930F"/>
                </a:gs>
                <a:gs pos="100000">
                  <a:srgbClr val="65970C"/>
                </a:gs>
              </a:gsLst>
              <a:lin ang="16200000"/>
            </a:gradFill>
            <a:ln xmlns:a="http://schemas.openxmlformats.org/drawingml/2006/main" w="0">
              <a:noFill/>
            </a:ln>
          </c:spPr>
          <c:dLbls>
            <c:numFmt formatCode="#,##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3"/>
                <c:pt idx="0">
                  <c:v>1970</c:v>
                </c:pt>
                <c:pt idx="1">
                  <c:v>2013</c:v>
                </c:pt>
                <c:pt idx="2">
                  <c:v>2050</c:v>
                </c:pt>
              </c:numCache>
            </c:numRef>
          </c:cat>
          <c:val>
            <c:numRef>
              <c:f>4</c:f>
              <c:numCache>
                <c:formatCode>#,##0</c:formatCode>
                <c:ptCount val="3"/>
                <c:pt idx="0">
                  <c:v>0.4</c:v>
                </c:pt>
                <c:pt idx="1">
                  <c:v>1.7</c:v>
                </c:pt>
                <c:pt idx="2">
                  <c:v>2.6</c:v>
                </c:pt>
              </c:numCache>
            </c:numRef>
          </c:val>
        </c:ser>
        <c:ser>
          <c:idx val="5"/>
          <c:order val="5"/>
          <c:tx>
            <c:strRef>
              <c:f>label 5</c:f>
              <c:strCache>
                <c:ptCount val="1"/>
                <c:pt idx="0">
                  <c:v>Two or more races</c:v>
                </c:pt>
              </c:strCache>
            </c:strRef>
          </c:tx>
          <c:spPr>
            <a:gradFill xmlns:a="http://schemas.openxmlformats.org/drawingml/2006/main">
              <a:gsLst>
                <a:gs pos="0">
                  <a:srgbClr val="556065"/>
                </a:gs>
                <a:gs pos="80000">
                  <a:srgbClr val="6F7D82"/>
                </a:gs>
                <a:gs pos="100000">
                  <a:srgbClr val="6E7D84"/>
                </a:gs>
              </a:gsLst>
              <a:lin ang="16200000"/>
            </a:gradFill>
            <a:ln xmlns:a="http://schemas.openxmlformats.org/drawingml/2006/main" w="0">
              <a:noFill/>
            </a:ln>
          </c:spPr>
          <c:dLbls>
            <c:numFmt formatCode="#,##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1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numRef>
              <c:f>categories</c:f>
              <c:numCache>
                <c:formatCode>General</c:formatCode>
                <c:ptCount val="3"/>
                <c:pt idx="0">
                  <c:v>1970</c:v>
                </c:pt>
                <c:pt idx="1">
                  <c:v>2013</c:v>
                </c:pt>
                <c:pt idx="2">
                  <c:v>2050</c:v>
                </c:pt>
              </c:numCache>
            </c:numRef>
          </c:cat>
          <c:val>
            <c:numRef>
              <c:f>5</c:f>
              <c:numCache>
                <c:formatCode>#,##0</c:formatCode>
                <c:ptCount val="3"/>
                <c:pt idx="0">
                  <c:v>0</c:v>
                </c:pt>
                <c:pt idx="1">
                  <c:v>3</c:v>
                </c:pt>
                <c:pt idx="2">
                  <c:v>5.4</c:v>
                </c:pt>
              </c:numCache>
            </c:numRef>
          </c:val>
        </c:ser>
        <c:gapWidth val="150"/>
        <c:overlap val="0"/>
        <c:axId val="72628033"/>
        <c:axId val="98372611"/>
      </c:barChart>
      <c:catAx>
        <c:axId val="72628033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xmlns:a="http://schemas.openxmlformats.org/drawingml/2006/main" w="9360">
            <a:solidFill>
              <a:srgbClr val="8787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 b="0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defRPr>
            </a:pPr>
          </a:p>
        </c:txPr>
        <c:crossAx val="98372611"/>
        <c:crosses val="autoZero"/>
        <c:lblOffset val="100"/>
      </c:catAx>
      <c:valAx>
        <c:axId val="98372611"/>
        <c:scaling>
          <c:orientation val="minMax"/>
        </c:scaling>
        <c:delete val="0"/>
        <c:axPos val="l"/>
        <c:majorGridlines>
          <c:spPr>
            <a:ln xmlns:a="http://schemas.openxmlformats.org/drawingml/2006/main" w="9360">
              <a:solidFill>
                <a:srgbClr val="87878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400" b="1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rPr>
                  <a:t>Percent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400" b="1" u="none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</a:defRPr>
              </a:pPr>
            </a:p>
          </c:txPr>
        </c:title>
        <c:numFmt formatCode="#,##0" sourceLinked="0"/>
        <c:majorTickMark val="out"/>
        <c:minorTickMark val="none"/>
        <c:tickLblPos val="nextTo"/>
        <c:spPr>
          <a:ln xmlns:a="http://schemas.openxmlformats.org/drawingml/2006/main" w="9360">
            <a:solidFill>
              <a:srgbClr val="8787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00" b="0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defRPr>
            </a:pPr>
          </a:p>
        </c:txPr>
        <c:crossAx val="72628033"/>
        <c:crosses val="autoZero"/>
        <c:crossBetween val="between"/>
      </c:valAx>
      <c:spPr>
        <a:noFill xmlns:a="http://schemas.openxmlformats.org/drawingml/2006/main"/>
        <a:ln xmlns:a="http://schemas.openxmlformats.org/drawingml/2006/main" w="0">
          <a:noFill/>
        </a:ln>
      </c:spPr>
    </c:plotArea>
    <c:legend>
      <c:legendPos val="r"/>
      <c:layout>
        <c:manualLayout>
          <c:xMode val="edge"/>
          <c:yMode val="edge"/>
          <c:x val="0.685119370995656"/>
          <c:y val="0.197703329536638"/>
          <c:w val="0.163497805132437"/>
          <c:h val="0.36895392792882"/>
        </c:manualLayout>
      </c:layout>
      <c:overlay val="0"/>
      <c:spPr>
        <a:noFill xmlns:a="http://schemas.openxmlformats.org/drawingml/2006/main"/>
      </c:spPr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200" b="0" u="none">
              <a:solidFill>
                <a:srgbClr val="000000"/>
              </a:solidFill>
              <a:latin typeface="Palatino Linotype"/>
              <a:ea typeface="Palatino Linotype"/>
              <a:cs typeface="Palatino Linotype"/>
            </a:defRPr>
          </a:pPr>
        </a:p>
      </c:txPr>
    </c:legend>
    <c:plotVisOnly val="1"/>
  </c:chart>
  <c:spPr>
    <a:noFill xmlns:a="http://schemas.openxmlformats.org/drawingml/2006/main"/>
    <a:ln xmlns:a="http://schemas.openxmlformats.org/drawingml/2006/main" w="0">
      <a:noFill/>
    </a:ln>
  </c:spPr>
</c:chartSpace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1" name="Slide title 01: Chapter 2: Race and Ethnicity and Causes of Inequality">
            <a:extLst xmlns:a="http://schemas.openxmlformats.org/drawingml/2006/main">
              <a:ext uri="{FF2B5EF4-FFF2-40B4-BE49-F238E27FC236}">
                <a16:creationId xmlns:a16="http://schemas.microsoft.com/office/drawing/2014/main" id="{75E954BF-2AC5-410B-9ECE-9DC01C396B6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2130480"/>
            <a:ext cx="7772040" cy="2364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marL="762120" indent="-76212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	</a:t>
            </a: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Chapter 2: Race and Ethnicity and Causes of Inequality </a:t>
            </a:r>
            <a:br>
              <a:rPr sz="2700"/>
            </a:br>
            <a:endParaRPr sz="32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699608535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2" name="Slide title 02: Chapter Questions and Discussion">
            <a:extLst xmlns:a="http://schemas.openxmlformats.org/drawingml/2006/main">
              <a:ext uri="{FF2B5EF4-FFF2-40B4-BE49-F238E27FC236}">
                <a16:creationId xmlns:a16="http://schemas.microsoft.com/office/drawing/2014/main" id="{7BB06B55-FE42-4DCF-9BD1-858C9009021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ts val="58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Chapter Questions and Discussion</a:t>
            </a:r>
            <a:endParaRPr sz="36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93" name="Content 1: What do the terms race and ethnicity mean? What is the difference between the two? Why do ">
            <a:extLst xmlns:a="http://schemas.openxmlformats.org/drawingml/2006/main">
              <a:ext uri="{FF2B5EF4-FFF2-40B4-BE49-F238E27FC236}">
                <a16:creationId xmlns:a16="http://schemas.microsoft.com/office/drawing/2014/main" id="{B437716B-0EFB-4A4F-9FE7-8DECFCF0778F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What do the terms race and ethnicity mean? What is the difference between the two?</a:t>
            </a:r>
            <a:endParaRPr sz="31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Why do most social scientists say that race is a “social construction”?</a:t>
            </a:r>
            <a:endParaRPr sz="31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How might each of the following theories help explain patterns of inequality?</a:t>
            </a:r>
            <a:endParaRPr sz="31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Human capital </a:t>
            </a:r>
            <a:endParaRPr sz="23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Social capital</a:t>
            </a:r>
            <a:endParaRPr sz="23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Culture</a:t>
            </a:r>
            <a:endParaRPr sz="23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Assimilation</a:t>
            </a:r>
            <a:endParaRPr sz="23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Racism and discrimination</a:t>
            </a:r>
            <a:endParaRPr sz="23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436489534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4" name="Slide title 03: Defining Race">
            <a:extLst xmlns:a="http://schemas.openxmlformats.org/drawingml/2006/main">
              <a:ext uri="{FF2B5EF4-FFF2-40B4-BE49-F238E27FC236}">
                <a16:creationId xmlns:a16="http://schemas.microsoft.com/office/drawing/2014/main" id="{2117DAF1-692D-491D-A895-88D0D52323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ts val="58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Defining Race</a:t>
            </a:r>
            <a:endParaRPr sz="36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95" name="Content 1: Race has traditionally referred to groups that are biologically distinguishable by physica">
            <a:extLst xmlns:a="http://schemas.openxmlformats.org/drawingml/2006/main">
              <a:ext uri="{FF2B5EF4-FFF2-40B4-BE49-F238E27FC236}">
                <a16:creationId xmlns:a16="http://schemas.microsoft.com/office/drawing/2014/main" id="{ACF1F177-9A5D-4627-A643-68D2B3DF44B6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1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Race</a:t>
            </a: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 has traditionally referred to groups that are biologically distinguishable by physical, mental, and genetic traits </a:t>
            </a:r>
            <a:endParaRPr sz="3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Social construction of race: meaningful social distinctions between racial groups vary across time and place </a:t>
            </a:r>
            <a:endParaRPr sz="3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Can you give examples?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What is the historical “one-drop” rule? 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Does this rule still apply today?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613743656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6" name="Slide title 04: Defining Ethnicity">
            <a:extLst xmlns:a="http://schemas.openxmlformats.org/drawingml/2006/main">
              <a:ext uri="{FF2B5EF4-FFF2-40B4-BE49-F238E27FC236}">
                <a16:creationId xmlns:a16="http://schemas.microsoft.com/office/drawing/2014/main" id="{AB41C94F-83AD-4992-8171-FF1E8A25678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ts val="58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Defining Ethnicity</a:t>
            </a:r>
            <a:endParaRPr sz="36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97" name="Content 1: Ethnicity refers to a group of people who are differentiated by culture rather than by per">
            <a:extLst xmlns:a="http://schemas.openxmlformats.org/drawingml/2006/main">
              <a:ext uri="{FF2B5EF4-FFF2-40B4-BE49-F238E27FC236}">
                <a16:creationId xmlns:a16="http://schemas.microsoft.com/office/drawing/2014/main" id="{5CBC1804-2911-4EC0-821D-B926E1D5FE1A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1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Ethnicity</a:t>
            </a: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 refers to a group of people who are differentiated by culture rather than by perceived physical or genetic differences </a:t>
            </a:r>
            <a:endParaRPr sz="3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The terms race and ethnicity are often used interchangeably today</a:t>
            </a:r>
            <a:endParaRPr sz="3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Why do you think this is so?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Is “Hispanic” a race or ethnicity?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How we define groups affects our understanding of the racial/ethnic composition of the country and trends over time</a:t>
            </a:r>
            <a:endParaRPr sz="3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056356886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graphicFrame>
        <p:nvGraphicFramePr>
          <p:cNvPr id="3" name="Chart 1: Racial/Ethnic Composition of the United States, Using Mutually Exclusive Groups, 1970-2050"/>
          <p:cNvGraphicFramePr/>
          <p:nvPr/>
        </p:nvGraphicFramePr>
        <p:xfrm>
          <a:off xmlns:a="http://schemas.openxmlformats.org/drawingml/2006/main" x="209520" y="399960"/>
          <a:ext xmlns:a="http://schemas.openxmlformats.org/drawingml/2006/main" cx="8724600" cy="605772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d9faed1f40cc42c7"/>
          </a:graphicData>
        </a:graphic>
      </p:graphicFrame>
      <p:sp>
        <p:nvSpPr>
          <p:cNvPr id="2" name="Slide title 05: Racial/Ethnic Composition of the United States, Using Mutually Ex">
            <a:extLst xmlns:a="http://schemas.openxmlformats.org/drawingml/2006/main">
              <a:ext uri="{FF2B5EF4-FFF2-40B4-BE49-F238E27FC236}">
                <a16:creationId xmlns:a16="http://schemas.microsoft.com/office/drawing/2014/main" id="{B13EA714-9406-4F83-9A39-0969FDA04177}"/>
              </a:ext>
            </a:extLst>
          </p:cNvPr>
          <p:cNvSpPr>
            <a:spLocks xmlns:a="http://schemas.openxmlformats.org/drawingml/2006/main" noGrp="1"/>
          </p:cNvSpPr>
          <p:nvPr>
            <p:ph type="title" idx="99"/>
          </p:nvPr>
        </p:nvSpPr>
        <p:spPr>
          <a:xfrm xmlns:a="http://schemas.openxmlformats.org/drawingml/2006/main">
            <a:off x="-9525000" y="0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00"/>
            </a:pPr>
            <a:r>
              <a:rPr sz="100"/>
              <a:t>Racial/Ethnic Composition of the United States, Using Mutually Exclusive Groups, 1970-2050</a:t>
            </a:r>
          </a:p>
          <a:p xmlns:a="http://schemas.openxmlformats.org/drawingml/2006/main">
            <a:pPr>
              <a:defRPr sz="100"/>
            </a:pPr>
            <a:r>
              <a:rPr sz="100"/>
              <a:t>(Percents Sum to 100% in Each Year)</a:t>
            </a:r>
          </a:p>
        </p:txBody>
      </p:sp>
    </p:spTree>
    <p:extLst>
      <p:ext uri="{BB962C8B-B14F-4D97-AF65-F5344CB8AC3E}">
        <p14:creationId xmlns:p14="http://schemas.microsoft.com/office/powerpoint/2010/main" val="1741978738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graphicFrame>
        <p:nvGraphicFramePr>
          <p:cNvPr id="3" name="Chart 1: Racial/Ethnic Composition of the United States, Where People Can Choose More Than One Grou"/>
          <p:cNvGraphicFramePr/>
          <p:nvPr/>
        </p:nvGraphicFramePr>
        <p:xfrm>
          <a:off xmlns:a="http://schemas.openxmlformats.org/drawingml/2006/main" x="209520" y="399960"/>
          <a:ext xmlns:a="http://schemas.openxmlformats.org/drawingml/2006/main" cx="8724600" cy="605772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ff9a7e6d3034abb"/>
          </a:graphicData>
        </a:graphic>
      </p:graphicFrame>
      <p:sp>
        <p:nvSpPr>
          <p:cNvPr id="2" name="Slide title 06: Racial/Ethnic Composition of the United States, Where People Can ">
            <a:extLst xmlns:a="http://schemas.openxmlformats.org/drawingml/2006/main">
              <a:ext uri="{FF2B5EF4-FFF2-40B4-BE49-F238E27FC236}">
                <a16:creationId xmlns:a16="http://schemas.microsoft.com/office/drawing/2014/main" id="{B71E403A-EA52-45EF-958A-184B5262B436}"/>
              </a:ext>
            </a:extLst>
          </p:cNvPr>
          <p:cNvSpPr>
            <a:spLocks xmlns:a="http://schemas.openxmlformats.org/drawingml/2006/main" noGrp="1"/>
          </p:cNvSpPr>
          <p:nvPr>
            <p:ph type="title" idx="99"/>
          </p:nvPr>
        </p:nvSpPr>
        <p:spPr>
          <a:xfrm xmlns:a="http://schemas.openxmlformats.org/drawingml/2006/main">
            <a:off x="-9525000" y="0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00"/>
            </a:pPr>
            <a:r>
              <a:rPr sz="100"/>
              <a:t>Racial/Ethnic Composition of the United States, Where People Can Choose More Than One Group, 1970-2050</a:t>
            </a:r>
          </a:p>
          <a:p xmlns:a="http://schemas.openxmlformats.org/drawingml/2006/main">
            <a:pPr>
              <a:defRPr sz="100"/>
            </a:pPr>
            <a:r>
              <a:rPr sz="100"/>
              <a:t>(Percents Sum to More Than 100% in Each Year)</a:t>
            </a:r>
          </a:p>
        </p:txBody>
      </p:sp>
    </p:spTree>
    <p:extLst>
      <p:ext uri="{BB962C8B-B14F-4D97-AF65-F5344CB8AC3E}">
        <p14:creationId xmlns:p14="http://schemas.microsoft.com/office/powerpoint/2010/main" val="682373739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0" name="Slide title 07: Theories Explaining Racial and Ethnic Inequalities">
            <a:extLst xmlns:a="http://schemas.openxmlformats.org/drawingml/2006/main">
              <a:ext uri="{FF2B5EF4-FFF2-40B4-BE49-F238E27FC236}">
                <a16:creationId xmlns:a16="http://schemas.microsoft.com/office/drawing/2014/main" id="{C3A6D790-B510-481F-A6EF-EF1889596D4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Theories Explaining Racial and Ethnic Inequalities</a:t>
            </a:r>
            <a:endParaRPr sz="32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01" name="Content 1: Human capital  Social capital  Culture Assimilation  Racism and discrimination">
            <a:extLst xmlns:a="http://schemas.openxmlformats.org/drawingml/2006/main">
              <a:ext uri="{FF2B5EF4-FFF2-40B4-BE49-F238E27FC236}">
                <a16:creationId xmlns:a16="http://schemas.microsoft.com/office/drawing/2014/main" id="{717BBA75-3154-48B5-B437-80BC35158CBE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Human capital </a:t>
            </a:r>
            <a:endParaRPr sz="3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Social capital </a:t>
            </a:r>
            <a:endParaRPr sz="3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Culture</a:t>
            </a:r>
            <a:endParaRPr sz="3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Assimilation </a:t>
            </a:r>
            <a:endParaRPr sz="3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Racism and discrimination</a:t>
            </a:r>
            <a:endParaRPr sz="3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indent="0" algn="l" defTabSz="914400">
              <a:lnSpc>
                <a:spcPct val="110000"/>
              </a:lnSpc>
              <a:buNone/>
            </a:pPr>
            <a:endParaRPr sz="3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8729884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2" name="Slide title 08: Human Capital Theory">
            <a:extLst xmlns:a="http://schemas.openxmlformats.org/drawingml/2006/main">
              <a:ext uri="{FF2B5EF4-FFF2-40B4-BE49-F238E27FC236}">
                <a16:creationId xmlns:a16="http://schemas.microsoft.com/office/drawing/2014/main" id="{8D423FB0-D846-4541-AA61-A572359CFA6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Human Capital Theory</a:t>
            </a:r>
            <a:endParaRPr sz="32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03" name="Content 1: Human capital refers to people’s knowledge, skills, personality, and experiences that help">
            <a:extLst xmlns:a="http://schemas.openxmlformats.org/drawingml/2006/main">
              <a:ext uri="{FF2B5EF4-FFF2-40B4-BE49-F238E27FC236}">
                <a16:creationId xmlns:a16="http://schemas.microsoft.com/office/drawing/2014/main" id="{43076473-91CE-4F8A-B456-0A56E01E4D6F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9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Human</a:t>
            </a:r>
            <a:r>
              <a:rPr sz="9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 capital refers to people’s knowledge, skills, personality, and experiences that help them attain good jobs and move ahead in their careers</a:t>
            </a:r>
            <a:endParaRPr sz="3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9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Usually measured in terms of education and work experience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9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There is clear evidence that education is strongly related to earnings</a:t>
            </a:r>
            <a:endParaRPr sz="3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9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People learn skills in school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9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A degree provides a credential that leads to greater earnings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9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Levels of educational attainment vary by race and ethnicity</a:t>
            </a:r>
            <a:endParaRPr sz="3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9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This likely explains at least some of the observed differences in income and other outcomes across groups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838596912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4" name="Slide title 09: Social Capital Theory">
            <a:extLst xmlns:a="http://schemas.openxmlformats.org/drawingml/2006/main">
              <a:ext uri="{FF2B5EF4-FFF2-40B4-BE49-F238E27FC236}">
                <a16:creationId xmlns:a16="http://schemas.microsoft.com/office/drawing/2014/main" id="{29F3EC10-823B-4588-8734-B7DF978D62F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Social Capital Theory</a:t>
            </a:r>
            <a:endParaRPr sz="32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05" name="Content 1: Social capital refers to the resources people have due to their social networks  These net">
            <a:extLst xmlns:a="http://schemas.openxmlformats.org/drawingml/2006/main">
              <a:ext uri="{FF2B5EF4-FFF2-40B4-BE49-F238E27FC236}">
                <a16:creationId xmlns:a16="http://schemas.microsoft.com/office/drawing/2014/main" id="{C4C101F1-EB41-4038-96FF-8EAB580ED05A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</a:t>
            </a: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ocial capital refers to the resources people have due to their social networks </a:t>
            </a:r>
            <a:endParaRPr sz="2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These networks can be used as vehicle for upward mobility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Can you give an example?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Racial differences in socioeconomic achievement, then, might reflect differences in social capital </a:t>
            </a:r>
            <a:endParaRPr sz="2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For example, African Americans may have less access to—or are often excluded from—useful social relationships, leading to lower levels of social capital often crucial to achieving economic success 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Residential segregation may reinforce social capital differences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In immigrant communities, however, social capital may help new immigrants find jobs and adapt</a:t>
            </a:r>
            <a:endParaRPr sz="2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975591189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6" name="Slide title 10: Cultural Theories">
            <a:extLst xmlns:a="http://schemas.openxmlformats.org/drawingml/2006/main">
              <a:ext uri="{FF2B5EF4-FFF2-40B4-BE49-F238E27FC236}">
                <a16:creationId xmlns:a16="http://schemas.microsoft.com/office/drawing/2014/main" id="{0DFD954E-19DB-4B47-BF98-F16AD0D0463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Cultural Theories</a:t>
            </a:r>
            <a:endParaRPr sz="32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07" name="Content 1: Culture is the beliefs, values, customs, behaviors, and other characteristics that are sha">
            <a:extLst xmlns:a="http://schemas.openxmlformats.org/drawingml/2006/main">
              <a:ext uri="{FF2B5EF4-FFF2-40B4-BE49-F238E27FC236}">
                <a16:creationId xmlns:a16="http://schemas.microsoft.com/office/drawing/2014/main" id="{88466481-0800-43DF-89B8-150C5BC82B50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900" b="1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Culture</a:t>
            </a:r>
            <a:r>
              <a:rPr sz="9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 is the beliefs, values, customs, behaviors, and other characteristics that are shared and accepted by a group of people </a:t>
            </a:r>
            <a:endParaRPr sz="32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9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The connection between culture and racial inequality is hotly debated</a:t>
            </a:r>
            <a:endParaRPr sz="31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9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Culture has sometimes been used to blame poor people and minorities for their own disadvantage </a:t>
            </a:r>
            <a:endParaRPr sz="31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9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Many qualitative studies that examine the link between culture, race, and poverty also often provide a structural context (e.g., a lack of economic opportunities) that help explain behavior that may seem unproductive and self-defeating to others</a:t>
            </a:r>
            <a:endParaRPr sz="3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9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Culture has also has been used to explain the relatively high levels of educational attainment among Asian Americans </a:t>
            </a:r>
            <a:endParaRPr sz="32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576139179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8" name="Slide title 11: Assimilation Theory">
            <a:extLst xmlns:a="http://schemas.openxmlformats.org/drawingml/2006/main">
              <a:ext uri="{FF2B5EF4-FFF2-40B4-BE49-F238E27FC236}">
                <a16:creationId xmlns:a16="http://schemas.microsoft.com/office/drawing/2014/main" id="{E8A97ECB-A217-49CB-AAF1-499E285E2BA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Assimilation Theory</a:t>
            </a:r>
            <a:endParaRPr sz="32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09" name="Content 1: Assimilation refers to the reduction of differences between ethnic groups over time   Assi">
            <a:extLst xmlns:a="http://schemas.openxmlformats.org/drawingml/2006/main">
              <a:ext uri="{FF2B5EF4-FFF2-40B4-BE49-F238E27FC236}">
                <a16:creationId xmlns:a16="http://schemas.microsoft.com/office/drawing/2014/main" id="{E3254D07-A89C-43F0-8520-2786C9CE94BF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500" b="1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Assimilation</a:t>
            </a: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 refers to the reduction of differences between ethnic groups over time </a:t>
            </a:r>
            <a:endParaRPr sz="51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 Assimilation is a lengthy process that typically spans generations </a:t>
            </a:r>
            <a:endParaRPr sz="51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Descendants of European immigrants of the nineteenth and early twentieth centuries have largely assimilated into U.S. society. </a:t>
            </a:r>
            <a:endParaRPr sz="51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Will the same </a:t>
            </a: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occur for new immigrant groups?</a:t>
            </a:r>
            <a:endParaRPr sz="42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Some argue that Asians, black immigrants, and darker-skinned Hispanics are all “visible minorities,” so they may not be able to blend into what is sometimes referred to as the white mainstream</a:t>
            </a:r>
            <a:endParaRPr sz="42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623197317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0" name="Slide title 12: Racism and Discrimination">
            <a:extLst xmlns:a="http://schemas.openxmlformats.org/drawingml/2006/main">
              <a:ext uri="{FF2B5EF4-FFF2-40B4-BE49-F238E27FC236}">
                <a16:creationId xmlns:a16="http://schemas.microsoft.com/office/drawing/2014/main" id="{C5C8D122-93C9-4622-B99C-95FAD3102C6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Racism and Discrimination</a:t>
            </a:r>
            <a:endParaRPr sz="32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11" name="Content 1: Racism refers to the linking of groups with alleged biological abilities and behaviors to ">
            <a:extLst xmlns:a="http://schemas.openxmlformats.org/drawingml/2006/main">
              <a:ext uri="{FF2B5EF4-FFF2-40B4-BE49-F238E27FC236}">
                <a16:creationId xmlns:a16="http://schemas.microsoft.com/office/drawing/2014/main" id="{7645FCA7-AFB7-4C24-A8C4-30330E5C458C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1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Racism</a:t>
            </a: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 refers to the linking of groups with alleged biological abilities and behaviors to assert the superiority of one racial group over another </a:t>
            </a:r>
            <a:endParaRPr sz="2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1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Discrimination</a:t>
            </a: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 is the differential and unequal treatment of other groups based on some usually observable trait such as race and ethnicity </a:t>
            </a:r>
            <a:endParaRPr sz="2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The Civil Rights Act of 1964 prohibited discrimination based on race, color, religion, sex, or national origin</a:t>
            </a:r>
            <a:endParaRPr sz="2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Many argue that discrimination against minority groups still contributes to racial and ethnic inequality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68500945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2" name="Slide title 13: Questions and Discussion for Next Week: Black-White Inequality">
            <a:extLst xmlns:a="http://schemas.openxmlformats.org/drawingml/2006/main">
              <a:ext uri="{FF2B5EF4-FFF2-40B4-BE49-F238E27FC236}">
                <a16:creationId xmlns:a16="http://schemas.microsoft.com/office/drawing/2014/main" id="{D2D6B3C9-6940-4B58-8101-529AA8B2B9E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Questions and Discussion for Next Week: Black-White Inequality</a:t>
            </a:r>
            <a:endParaRPr sz="28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13" name="Content 1: What are the patterns and trends in black-white inequality? Does all of the evidence point">
            <a:extLst xmlns:a="http://schemas.openxmlformats.org/drawingml/2006/main">
              <a:ext uri="{FF2B5EF4-FFF2-40B4-BE49-F238E27FC236}">
                <a16:creationId xmlns:a16="http://schemas.microsoft.com/office/drawing/2014/main" id="{60D3864B-98B1-4DE3-81C0-13C82B6AC293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What are the patterns and trends in black-white inequality?</a:t>
            </a:r>
            <a:endParaRPr sz="31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Does all of the evidence point in the same direction?</a:t>
            </a:r>
            <a:endParaRPr sz="31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What factors contribute to black-white inequality?</a:t>
            </a:r>
            <a:endParaRPr sz="31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How has the effect of each of these factors changed over time?</a:t>
            </a:r>
            <a:endParaRPr sz="31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What trends in black-white inequality do you think we’ll see in the coming years? Why?</a:t>
            </a:r>
            <a:endParaRPr sz="31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351250378"/>
      </p:ext>
    </p:extLst>
  </p:cSld>
</p:sld>
</file>

<file path=ppt/theme/theme1.xml><?xml version="1.0" encoding="utf-8"?>
<a:theme xmlns:a="http://schemas.openxmlformats.org/drawingml/2006/main" name="Executive">
  <a:themeElements>
    <a:clrScheme name="Executive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</a:majorFont>
      <a:minorFont>
        <a:latin typeface="Palatino Linotype"/>
        <a:ea typeface=""/>
        <a:cs typeface=""/>
      </a:minorFont>
    </a:fontScheme>
    <a:fmtScheme name="Executive"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>
          <a:prstDash val="solid"/>
        </a:ln>
        <a:ln w="28575">
          <a:prstDash val="solid"/>
        </a:ln>
        <a:ln w="5080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50000">
              <a:schemeClr val="phClr">
                <a:tint val="80000"/>
              </a:schemeClr>
            </a:gs>
            <a:gs pos="76000">
              <a:schemeClr val="phClr">
                <a:tint val="90000"/>
                <a:shade val="90000"/>
              </a:schemeClr>
            </a:gs>
            <a:gs pos="92000">
              <a:schemeClr val="phClr">
                <a:tint val="90000"/>
                <a:shade val="70000"/>
              </a:schemeClr>
            </a:gs>
          </a:gsLst>
          <a:path path="circle">
            <a:fillToRect l="50000" t="50000" r="50000" b="50000"/>
          </a:path>
          <a:tileRect l="0" t="0" r="0" b="0"/>
        </a:gradFill>
        <a:solidFill>
          <a:schemeClr val="lt2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2026-08-26T19:40:45.6050000Z</dcterms:created>
  <dcterms:modified xsi:type="dcterms:W3CDTF">2026-08-26T19:40:45.6050000Z</dcterms:modified>
</coreProperties>
</file>