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3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4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5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6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7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8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charts/chart9.xml" ContentType="application/vnd.openxmlformats-officedocument.drawingml.chart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charts/chart10.xml" ContentType="application/vnd.openxmlformats-officedocument.drawingml.chart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charts/chart11.xml" ContentType="application/vnd.openxmlformats-officedocument.drawingml.chart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charts/chart12.xml" ContentType="application/vnd.openxmlformats-officedocument.drawingml.chart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68ec731f2443fa" /><Relationship Type="http://schemas.openxmlformats.org/officeDocument/2006/relationships/extended-properties" Target="/docProps/app.xml" Id="Rd3893b97ed104dd0" /><Relationship Type="http://schemas.openxmlformats.org/officeDocument/2006/relationships/officeDocument" Target="/ppt/presentation.xml" Id="Ra660d86cd9f147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6abc9a91434a2f"/>
  </p:sldMasterIdLst>
  <p:notesMasterIdLst>
    <p:notesMasterId xmlns:r="http://schemas.openxmlformats.org/officeDocument/2006/relationships" r:id="Ra6cfc0fa35234ca6"/>
  </p:notesMasterIdLst>
  <p:sldIdLst>
    <p:sldId xmlns:r="http://schemas.openxmlformats.org/officeDocument/2006/relationships" id="256" r:id="Rb79aaef2bafa402f"/>
    <p:sldId xmlns:r="http://schemas.openxmlformats.org/officeDocument/2006/relationships" id="257" r:id="R62a3a524d86c46a9"/>
    <p:sldId xmlns:r="http://schemas.openxmlformats.org/officeDocument/2006/relationships" id="258" r:id="Rb04163f7e5c14d13"/>
    <p:sldId xmlns:r="http://schemas.openxmlformats.org/officeDocument/2006/relationships" id="259" r:id="Ra1f7f64dea3c4909"/>
    <p:sldId xmlns:r="http://schemas.openxmlformats.org/officeDocument/2006/relationships" id="260" r:id="R9085146592124bc1"/>
    <p:sldId xmlns:r="http://schemas.openxmlformats.org/officeDocument/2006/relationships" id="261" r:id="Rcd40e02e712c4e5d"/>
    <p:sldId xmlns:r="http://schemas.openxmlformats.org/officeDocument/2006/relationships" id="262" r:id="Rd17a1ed13c1f4b82"/>
    <p:sldId xmlns:r="http://schemas.openxmlformats.org/officeDocument/2006/relationships" id="263" r:id="Re5652c83fa9c42ac"/>
    <p:sldId xmlns:r="http://schemas.openxmlformats.org/officeDocument/2006/relationships" id="264" r:id="R62e77d7a77554130"/>
    <p:sldId xmlns:r="http://schemas.openxmlformats.org/officeDocument/2006/relationships" id="265" r:id="Ra1afe4cbd4ec4752"/>
    <p:sldId xmlns:r="http://schemas.openxmlformats.org/officeDocument/2006/relationships" id="266" r:id="R8e49ae097dfe4e25"/>
    <p:sldId xmlns:r="http://schemas.openxmlformats.org/officeDocument/2006/relationships" id="267" r:id="R33b401c2554f4765"/>
    <p:sldId xmlns:r="http://schemas.openxmlformats.org/officeDocument/2006/relationships" id="268" r:id="R15b94ea4b11d4047"/>
    <p:sldId xmlns:r="http://schemas.openxmlformats.org/officeDocument/2006/relationships" id="269" r:id="R74e4414939a44951"/>
    <p:sldId xmlns:r="http://schemas.openxmlformats.org/officeDocument/2006/relationships" id="270" r:id="R8d8ac822142144b3"/>
    <p:sldId xmlns:r="http://schemas.openxmlformats.org/officeDocument/2006/relationships" id="271" r:id="R7e2399616d8941c5"/>
    <p:sldId xmlns:r="http://schemas.openxmlformats.org/officeDocument/2006/relationships" id="272" r:id="R2393b15a76e14a01"/>
    <p:sldId xmlns:r="http://schemas.openxmlformats.org/officeDocument/2006/relationships" id="273" r:id="R9f977e1182514c70"/>
    <p:sldId xmlns:r="http://schemas.openxmlformats.org/officeDocument/2006/relationships" id="274" r:id="Rde50cd4a0c554849"/>
    <p:sldId xmlns:r="http://schemas.openxmlformats.org/officeDocument/2006/relationships" id="275" r:id="R5bd4e65eb79240c9"/>
    <p:sldId xmlns:r="http://schemas.openxmlformats.org/officeDocument/2006/relationships" id="276" r:id="Rd8ecf754d5c745b9"/>
    <p:sldId xmlns:r="http://schemas.openxmlformats.org/officeDocument/2006/relationships" id="277" r:id="R9dcc4553974f43cf"/>
    <p:sldId xmlns:r="http://schemas.openxmlformats.org/officeDocument/2006/relationships" id="278" r:id="Rd114a646f1df4488"/>
    <p:sldId xmlns:r="http://schemas.openxmlformats.org/officeDocument/2006/relationships" id="279" r:id="R6425b6f023a64bba"/>
    <p:sldId xmlns:r="http://schemas.openxmlformats.org/officeDocument/2006/relationships" id="280" r:id="R50e9213fe719475b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8cc4a792604e42" /><Relationship Type="http://schemas.openxmlformats.org/officeDocument/2006/relationships/slideMaster" Target="/ppt/slideMasters/slideMaster1.xml" Id="Rd16abc9a91434a2f" /><Relationship Type="http://schemas.openxmlformats.org/officeDocument/2006/relationships/notesMaster" Target="/ppt/notesMasters/notesMaster1.xml" Id="Ra6cfc0fa35234ca6" /><Relationship Type="http://schemas.openxmlformats.org/officeDocument/2006/relationships/presProps" Target="/ppt/presProps.xml" Id="R1dc827fe3a194cf6" /><Relationship Type="http://schemas.openxmlformats.org/officeDocument/2006/relationships/tableStyles" Target="/ppt/tableStyles.xml" Id="Raab300dac23b4173" /><Relationship Type="http://schemas.openxmlformats.org/officeDocument/2006/relationships/slide" Target="/ppt/slides/slide1.xml" Id="Rb79aaef2bafa402f" /><Relationship Type="http://schemas.openxmlformats.org/officeDocument/2006/relationships/slide" Target="/ppt/slides/slide2.xml" Id="R62a3a524d86c46a9" /><Relationship Type="http://schemas.openxmlformats.org/officeDocument/2006/relationships/slide" Target="/ppt/slides/slide3.xml" Id="Rb04163f7e5c14d13" /><Relationship Type="http://schemas.openxmlformats.org/officeDocument/2006/relationships/slide" Target="/ppt/slides/slide4.xml" Id="Ra1f7f64dea3c4909" /><Relationship Type="http://schemas.openxmlformats.org/officeDocument/2006/relationships/slide" Target="/ppt/slides/slide5.xml" Id="R9085146592124bc1" /><Relationship Type="http://schemas.openxmlformats.org/officeDocument/2006/relationships/slide" Target="/ppt/slides/slide6.xml" Id="Rcd40e02e712c4e5d" /><Relationship Type="http://schemas.openxmlformats.org/officeDocument/2006/relationships/slide" Target="/ppt/slides/slide7.xml" Id="Rd17a1ed13c1f4b82" /><Relationship Type="http://schemas.openxmlformats.org/officeDocument/2006/relationships/slide" Target="/ppt/slides/slide8.xml" Id="Re5652c83fa9c42ac" /><Relationship Type="http://schemas.openxmlformats.org/officeDocument/2006/relationships/slide" Target="/ppt/slides/slide9.xml" Id="R62e77d7a77554130" /><Relationship Type="http://schemas.openxmlformats.org/officeDocument/2006/relationships/slide" Target="/ppt/slides/slide10.xml" Id="Ra1afe4cbd4ec4752" /><Relationship Type="http://schemas.openxmlformats.org/officeDocument/2006/relationships/slide" Target="/ppt/slides/slide11.xml" Id="R8e49ae097dfe4e25" /><Relationship Type="http://schemas.openxmlformats.org/officeDocument/2006/relationships/slide" Target="/ppt/slides/slide12.xml" Id="R33b401c2554f4765" /><Relationship Type="http://schemas.openxmlformats.org/officeDocument/2006/relationships/slide" Target="/ppt/slides/slide13.xml" Id="R15b94ea4b11d4047" /><Relationship Type="http://schemas.openxmlformats.org/officeDocument/2006/relationships/slide" Target="/ppt/slides/slide14.xml" Id="R74e4414939a44951" /><Relationship Type="http://schemas.openxmlformats.org/officeDocument/2006/relationships/slide" Target="/ppt/slides/slide15.xml" Id="R8d8ac822142144b3" /><Relationship Type="http://schemas.openxmlformats.org/officeDocument/2006/relationships/slide" Target="/ppt/slides/slide16.xml" Id="R7e2399616d8941c5" /><Relationship Type="http://schemas.openxmlformats.org/officeDocument/2006/relationships/slide" Target="/ppt/slides/slide17.xml" Id="R2393b15a76e14a01" /><Relationship Type="http://schemas.openxmlformats.org/officeDocument/2006/relationships/slide" Target="/ppt/slides/slide18.xml" Id="R9f977e1182514c70" /><Relationship Type="http://schemas.openxmlformats.org/officeDocument/2006/relationships/slide" Target="/ppt/slides/slide19.xml" Id="Rde50cd4a0c554849" /><Relationship Type="http://schemas.openxmlformats.org/officeDocument/2006/relationships/slide" Target="/ppt/slides/slide20.xml" Id="R5bd4e65eb79240c9" /><Relationship Type="http://schemas.openxmlformats.org/officeDocument/2006/relationships/slide" Target="/ppt/slides/slide21.xml" Id="Rd8ecf754d5c745b9" /><Relationship Type="http://schemas.openxmlformats.org/officeDocument/2006/relationships/slide" Target="/ppt/slides/slide22.xml" Id="R9dcc4553974f43cf" /><Relationship Type="http://schemas.openxmlformats.org/officeDocument/2006/relationships/slide" Target="/ppt/slides/slide23.xml" Id="Rd114a646f1df4488" /><Relationship Type="http://schemas.openxmlformats.org/officeDocument/2006/relationships/slide" Target="/ppt/slides/slide24.xml" Id="R6425b6f023a64bba" /><Relationship Type="http://schemas.openxmlformats.org/officeDocument/2006/relationships/slide" Target="/ppt/slides/slide25.xml" Id="R50e9213fe71947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53dcad59464e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</a:majorFont>
      <a:minorFont>
        <a:latin typeface="Palatino Linotype"/>
        <a:ea typeface=""/>
        <a:cs typeface=""/>
      </a:minorFont>
    </a:fontScheme>
    <a:fmtScheme name="Executive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>
          <a:prstDash val="solid"/>
        </a:ln>
        <a:ln w="28575">
          <a:prstDash val="solid"/>
        </a:ln>
        <a:ln w="508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50000">
              <a:schemeClr val="phClr">
                <a:tint val="80000"/>
              </a:schemeClr>
            </a:gs>
            <a:gs pos="76000">
              <a:schemeClr val="phClr">
                <a:tint val="90000"/>
                <a:shade val="90000"/>
              </a:schemeClr>
            </a:gs>
            <a:gs pos="92000">
              <a:schemeClr val="phClr">
                <a:tint val="90000"/>
                <a:shade val="70000"/>
              </a:schemeClr>
            </a:gs>
          </a:gsLst>
          <a:path path="circle">
            <a:fillToRect l="50000" t="50000" r="50000" b="50000"/>
          </a:path>
          <a:tileRect l="0" t="0" r="0" b="0"/>
        </a:gradFill>
        <a:solidFill>
          <a:schemeClr val="lt2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226bdcf5b94cfb" /><Relationship Type="http://schemas.openxmlformats.org/officeDocument/2006/relationships/notesMaster" Target="/ppt/notesMasters/notesMaster1.xml" Id="R1eb01e8e8bbd4a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1ca26c9a744cb6" /><Relationship Type="http://schemas.openxmlformats.org/officeDocument/2006/relationships/notesMaster" Target="/ppt/notesMasters/notesMaster1.xml" Id="R613e0a5d0f43412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54a5bb106d4660" /><Relationship Type="http://schemas.openxmlformats.org/officeDocument/2006/relationships/notesMaster" Target="/ppt/notesMasters/notesMaster1.xml" Id="R7c6e4558040942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c45052e1c6c4cf4" /><Relationship Type="http://schemas.openxmlformats.org/officeDocument/2006/relationships/notesMaster" Target="/ppt/notesMasters/notesMaster1.xml" Id="Rd661d6123d0846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c6e19fa2f34b18" /><Relationship Type="http://schemas.openxmlformats.org/officeDocument/2006/relationships/notesMaster" Target="/ppt/notesMasters/notesMaster1.xml" Id="R9d02b200a25b47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df3a88bcad941a2" /><Relationship Type="http://schemas.openxmlformats.org/officeDocument/2006/relationships/notesMaster" Target="/ppt/notesMasters/notesMaster1.xml" Id="R0c899cd04a2c4a0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f7774c14f3f442a" /><Relationship Type="http://schemas.openxmlformats.org/officeDocument/2006/relationships/notesMaster" Target="/ppt/notesMasters/notesMaster1.xml" Id="Rba2eee56f76142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4c45737146408c" /><Relationship Type="http://schemas.openxmlformats.org/officeDocument/2006/relationships/notesMaster" Target="/ppt/notesMasters/notesMaster1.xml" Id="R1911d6cda8a24a5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e0a262036ae4c6e" /><Relationship Type="http://schemas.openxmlformats.org/officeDocument/2006/relationships/notesMaster" Target="/ppt/notesMasters/notesMaster1.xml" Id="R5a0da9ca78b5475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6bf4c09edc549e3" /><Relationship Type="http://schemas.openxmlformats.org/officeDocument/2006/relationships/notesMaster" Target="/ppt/notesMasters/notesMaster1.xml" Id="R587897dd003d4a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5c761d21a04a15" /><Relationship Type="http://schemas.openxmlformats.org/officeDocument/2006/relationships/notesMaster" Target="/ppt/notesMasters/notesMaster1.xml" Id="Re05556120608425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96155eec8284b29" /><Relationship Type="http://schemas.openxmlformats.org/officeDocument/2006/relationships/notesMaster" Target="/ppt/notesMasters/notesMaster1.xml" Id="R4977343392bd433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5c1a23c370849ee" /><Relationship Type="http://schemas.openxmlformats.org/officeDocument/2006/relationships/notesMaster" Target="/ppt/notesMasters/notesMaster1.xml" Id="R7c78b728d38f41a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70a8ebbceec4da8" /><Relationship Type="http://schemas.openxmlformats.org/officeDocument/2006/relationships/notesMaster" Target="/ppt/notesMasters/notesMaster1.xml" Id="R17e7dd750e8e415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01b10f635ba4309" /><Relationship Type="http://schemas.openxmlformats.org/officeDocument/2006/relationships/notesMaster" Target="/ppt/notesMasters/notesMaster1.xml" Id="R1e0d933eed514f2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39d3e89d35441cd" /><Relationship Type="http://schemas.openxmlformats.org/officeDocument/2006/relationships/notesMaster" Target="/ppt/notesMasters/notesMaster1.xml" Id="Rc5d3b9d2f97a4d4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36c1fba29054347" /><Relationship Type="http://schemas.openxmlformats.org/officeDocument/2006/relationships/notesMaster" Target="/ppt/notesMasters/notesMaster1.xml" Id="R82d4b2e2fb864d2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2271273f3f2472d" /><Relationship Type="http://schemas.openxmlformats.org/officeDocument/2006/relationships/notesMaster" Target="/ppt/notesMasters/notesMaster1.xml" Id="Rfbfeb40c9581400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be5316b29a54c95" /><Relationship Type="http://schemas.openxmlformats.org/officeDocument/2006/relationships/notesMaster" Target="/ppt/notesMasters/notesMaster1.xml" Id="R8fa2e1cd2754428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821f7ac17814415" /><Relationship Type="http://schemas.openxmlformats.org/officeDocument/2006/relationships/notesMaster" Target="/ppt/notesMasters/notesMaster1.xml" Id="R5f7c1d92c80f4b4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947bf8f17484f7f" /><Relationship Type="http://schemas.openxmlformats.org/officeDocument/2006/relationships/notesMaster" Target="/ppt/notesMasters/notesMaster1.xml" Id="R1d77833c1b9e4c9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c2bc7b34cc64e03" /><Relationship Type="http://schemas.openxmlformats.org/officeDocument/2006/relationships/notesMaster" Target="/ppt/notesMasters/notesMaster1.xml" Id="R1fdc162997834fa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1a6c0424b1148eb" /><Relationship Type="http://schemas.openxmlformats.org/officeDocument/2006/relationships/notesMaster" Target="/ppt/notesMasters/notesMaster1.xml" Id="R92b42890602448b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cff13326c2e4117" /><Relationship Type="http://schemas.openxmlformats.org/officeDocument/2006/relationships/notesMaster" Target="/ppt/notesMasters/notesMaster1.xml" Id="Rc5095d3afe52471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9f5d9d863994db9" /><Relationship Type="http://schemas.openxmlformats.org/officeDocument/2006/relationships/notesMaster" Target="/ppt/notesMasters/notesMaster1.xml" Id="R5d9c4ff76aab47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1: Chapter 3: Black-White Inequality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This is an intentionally blank slide retained from the source presentation.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2: Chapter Questions and Discussion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are the patterns and trends in black-white inequality?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Does all of the evidence point in the same direction?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factors contribute to black-white inequality?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How has the effect of each of these factors changed over time?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trends in black-white inequality do you think we’ll see in the coming years? Why?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3: Trends in Black-White Inequality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evidence is suggestive of declining black-white inequality, but it is somewhat mixed depending on the indicator being considered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Those that show some narrowing of the gap, especially the relative gap, include: educational attainment, occupational status, poverty, residential segregation and residential attainment, and life expectancy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4: Percentage of People 25 Years and Over Who Have Completed High School, by Race and Ethnicity, 1940-2014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Percentage of People 25 Years and Over Who Have Completed High School, by Race and Ethnicity, 1940-2014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line.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Non-Hispanic White: NaN, NaN, NaN, NaN, NaN, NaN, NaN, NaN, NaN, NaN, NaN, NaN, NaN, NaN, NaN, NaN, NaN, NaN, NaN, NaN, NaN, NaN, NaN, NaN, NaN, NaN, NaN, NaN, NaN, NaN, NaN, NaN, NaN, NaN, NaN, NaN, 84.1, 84.9, 85.9, 86, 86.3, 87.1, 87.7, 88.4, 88.6, 88.7, 89.4, 90, 90.1, 90.54, 90.6, 91.5, 91.6, 92.1, 92.4, 92.5, 92.9, 93.1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Asian: NaN, NaN, NaN, NaN, NaN, NaN, NaN, NaN, NaN, NaN, NaN, NaN, NaN, NaN, NaN, NaN, NaN, NaN, NaN, NaN, NaN, NaN, NaN, NaN, NaN, NaN, NaN, NaN, NaN, NaN, NaN, NaN, NaN, NaN, NaN, NaN, NaN, NaN, NaN, NaN, NaN, NaN, NaN, NaN, NaN, NaN, 87.6, 86.8, 87.6, 87.4, 87.8, 88.7, 88.2, 88.9, 88.6, 88.9, 90.1, 89.5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White: 26.1, 35, NaN, NaN, 43.2, 46.1, 48.7, 50.3, 51.3, 52.2, 53.4, 54.9, 56.3, 57.4, 58.6, 60.4, 61.9, 63.3, 64.5, 66.1, 67, 67.9, 69.7, 70.5, 71.6, 72.8, 73.8, 75, 75.5, 76.2, 77, 77.7, 78.4, 79.1, 79.9, 80.9, 81.5, 82, 83, 82.8, 83, 83.7, 84.3, 84.9, 84.8, 84.8, 85.1, 85.8, 85.8, 86.12, 86.2, 87.1, 87.1, 87.6, 88.1, 88.1, 88.6, 88.8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Black: 7.7, 13.6, 13.7, 15, 18.4, 20.7, 24.8, 25.7, 27.2, 27.8, 29.5, 30.1, 32.3, 33.7, 34.7, 36.6, 39.2, 40.8, 42.5, 43.8, 45.5, 47.6, 49.4, 51.2, 52.9, 54.9, 56.8, 58.5, 59.8, 62.3, 63.4, 63.5, 64.6, 66.2, 66.7, 67.7, 70.4, 72.9, 73.8, 74.3, 74.9, 76, 77, 78.5, 78.8, 78.7, 80, 80.6, 81.1, 80.73, 82.3, 83, 84.1, 84.2, 84.5, 85, 85.1, 85.8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Hispanic: NaN, NaN, NaN, NaN, NaN, NaN, NaN, NaN, NaN, NaN, NaN, NaN, NaN, NaN, NaN, NaN, NaN, 36.5, 37.9, 39.3, 39.6, 40.8, 42, 45.3, 44.5, 45.9, 46.2, 47.1, 47.9, 48.5, 50.9, 51, 50.9, 50.8, 51.3, 52.6, 53.1, 53.3, 53.4, 53.1, 54.7, 55.5, 56.1, 57, 56.8, 57, 57, 58.4, 58.5, 59.28, 60.3, 62.3, 61.9, 62.9, 64.3, 65, 66.2, 66.5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5: Percentage of People 25 Years and Over Who Have Completed College, by Race and Ethnicity, 1940-2014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Percentage of People 25 Years and Over Who Have Completed College, by Race and Ethnicity, 1940-2014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line.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Asian: NaN, NaN, NaN, NaN, NaN, NaN, NaN, NaN, NaN, NaN, NaN, NaN, NaN, NaN, NaN, NaN, NaN, NaN, NaN, NaN, NaN, NaN, NaN, NaN, NaN, NaN, NaN, NaN, NaN, NaN, NaN, NaN, NaN, NaN, NaN, NaN, NaN, NaN, NaN, NaN, NaN, NaN, NaN, NaN, NaN, NaN, 49.8, 49.4, 50.2, 49.7, 52.1, 52.6, 52.3, 52.4, 50.3, 51, 53.2, 52.3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Non-Hispanic White: NaN, NaN, NaN, NaN, NaN, NaN, NaN, NaN, NaN, NaN, NaN, NaN, NaN, NaN, NaN, NaN, NaN, NaN, NaN, NaN, NaN, NaN, NaN, NaN, NaN, NaN, NaN, NaN, NaN, NaN, NaN, NaN, NaN, NaN, NaN, NaN, 23.8, 24.3, 25.4, 25.9, 26.2, 26.6, 27.7, 28.1, 28.7, 29.4, 30, 30.6, 30.6, 31, 31.8, 32.6, 32.9, 33.2, 34, 34.5, 35.2, 35.6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White: 4.9, 5.7, NaN, NaN, 8, 8.6, 9.5, 9.6, 9.9, 10.4, 10.6, 11, 11.2, 11.6, 12, 12.6, 13.1, 14, 14.5, 15.4, 16.1, 16.4, 17.2, 17.8, 17.8, 18.5, 19.5, 19.8, 20, 20.1, 20.5, 20.9, 21.8, 22, 22.2, 22.1, 22.6, 22.9, 24, 24.3, 24.6, 25, 25.9, 26.1, 26.6, 27.2, 27.6, 28.2, 28.1, 28.4, 29.1, 29.8, 29.9, 30.3, 31, 31.3, 32, 32.3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Black: 1.3, 2.5, 2.3, 2.4, 2.9, 3.3, 4, 3.9, 4.7, 3.8, 4, 4.3, 4.6, 4.5, 4.5, 5.1, 6, 5.5, 6.4, 6.6, 7.2, 7.2, 7.9, 7.9, 8.2, 8.8, 9.5, 10.4, 11.1, 10.9, 10.7, 11.2, 11.8, 11.3, 11.5, 11.9, 12.2, 12.9, 13.2, 13.6, 13.3, 14.7, 15.4, 16.5, 15.7, 17, 17.3, 17.6, 17.6, 18.5, 18.5, 19.6, 19.3, 19.8, 19.9, 21.2, 21.8, 22.2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Hispanic: NaN, NaN, NaN, NaN, NaN, NaN, NaN, NaN, NaN, NaN, NaN, NaN, NaN, NaN, NaN, NaN, NaN, 5.5, 6.3, 6.1, 6.2, 7, 6.7, 7.9, 7.7, 7.8, 7.9, 8.2, 8.5, 8.4, 8.6, 10.1, 9.9, 9.2, 9.7, 9.3, 9, 9.1, 9.3, 9.3, 10.3, 11, 10.9, 10.6, 11.1, 11.1, 11.4, 12.1, 12, 12.4, 12.7, 13.3, 13.2, 13.9, 14.1, 14.5, 15.1, 15.2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6: Percentage of Blacks and Whites in Managerial or Professional/Technical Occupations, by Gender, 1950-2014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Percentage of Blacks and Whites in Managerial or Professional/Technical Occupations, by Gender, 1950-2014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line.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Men White: 18.6, 21, 23.9, 25.2, 27.6, 28.6, 35.5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Men Black: 4.1, 4.5, 7.5, 12, 14.6, 16.6, 23.6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Women White: 18, 16.2, 18.2, 22.7, 29.2, 33, 43.2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Women Black: 7.4, 7.9, 11.6, 17, 21.5, 25.2, 34.7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7: Poverty Rates by Race and Ethnicity, 1959-2014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Poverty Rates by Race and Ethnicity, 1959-2014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line.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Total: 22.4, 22.2, 21.9, 21, 19.5, 19, 17.3, 14.7, 14.2, 12.8, 12.1, 12.6, 12.5, 11.9, 11.1, 11.2, 12.3, 11.8, 11.6, 11.4, 11.7, 13, 14, 15, 15.2, 14.4, 14, 13.6, 13.4, 13, 12.8, 13.5, 14.2, 14.8, 15.1, 14.5, 13.8, 13.7, 13.3, 12.7, 11.8, 11.3, 11.7, 12.1, 12.5, 12.7, 12.6, 12.3, 12.5, 13.2, 14.3, 15.1, 15, 15, 14.8, 14.8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Black: 55.1, NaN, NaN, NaN, NaN, NaN, NaN, 41.8, 39.3, 34.7, 32.2, 33.5, 32.5, 33.3, 31.4, 30.3, 31.3, 31.1, 31.3, 30.6, 31, 32.5, 34.2, 35.6, 35.7, 33.8, 31.3, 31.1, 32.4, 31.3, 30.7, 31.9, 32.7, 33.4, 33.1, 30.6, 29.3, 28.4, 26.5, 26.1, 23.6, 22.5, 22.7, 24.1, 24.4, 24.7, 24.9, 24.3, 24.5, 24.7, 25.8, 27.4, 27.6, 27.2, 25.2, 26.2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White: 18.1, 17.8, 17.4, 16.4, 15.3, 14.9, 13.3, 11.3, 11, 10, 9.5, 9.9, 9.9, 9, 8.4, 8.6, 9.7, 9.1, 8.9, 8.7, 9, 10.2, 11.1, 12, 12.1, 11.5, 11.4, 11, 10.4, 10.1, 10, 10.7, 11.3, 11.9, 12.2, 11.7, 11.2, 11.2, 11, 10.5, 9.8, 9.5, 9.9, 10.2, 10.5, 10.8, 10.6, 10.3, 10.5, 11.2, 12.3, 13, 12.8, 12.7, 12.9, 12.7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Non-Hispanic White: NaN, NaN, NaN, NaN, NaN, NaN, NaN, NaN, NaN, NaN, NaN, NaN, NaN, NaN, 7.5, 7.7, 8.6, 8.1, 8, 7.9, 8.1, 9.1, 9.9, 10.6, 10.8, 10, 9.7, 9.4, 8.7, 8.4, 8.3, 8.8, 9.4, 9.6, 9.9, 9.4, 8.5, 8.6, 8.6, 8.2, 7.7, 7.4, 7.8, 8, 8.2, 8.7, 8.3, 8.2, 8.2, 8.6, 9.4, 9.9, 9.8, 9.7, 10, 10.1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Asian: NaN, NaN, NaN, NaN, NaN, NaN, NaN, NaN, NaN, NaN, NaN, NaN, NaN, NaN, NaN, NaN, NaN, NaN, NaN, NaN, NaN, NaN, NaN, NaN, NaN, NaN, NaN, NaN, 16.1, 17.3, 14.1, 12.2, 13.8, 12.7, 15.3, 14.6, 14.6, 14.5, 14, 12.5, 10.7, 10.8, 10.2, 10, 11.8, 9.8, 11.1, 10.3, 10.2, 11.8, 12.5, 12.2, 12.3, 11.7, 13.1, 12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Hispanic: NaN, NaN, NaN, NaN, NaN, NaN, NaN, NaN, NaN, NaN, NaN, NaN, NaN, 22.8, 21.9, 23, 26.9, 24.7, 22.4, 21.6, 21.8, 25.7, 26.5, 29.9, 28, 28.4, 29, 27.3, 28, 26.7, 26.2, 28.1, 28.7, 29.6, 30.6, 30.7, 30.3, 29.4, 27.1, 25.6, 22.7, 21.5, 21.4, 21.8, 22.5, 21.9, 21.8, 20.6, 21.5, 23.2, 25.3, 26.5, 25.3, 25.6, 24.7, 23.6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8: Racial and Ethnic Residential Segregation, 1970 to 2010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(Index of Dissimilarity)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Racial and Ethnic Residential Segregation, 1970 to 2010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(Index of Dissimilarity)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line.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Black/White: 79, 73, 67, 64, 59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Black/Nonblack: 77.25, 71.1, 65.1, 61, 55.16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White/Nonwhite: 70.4, 58.63, 52.98, 46.5, 41.29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Hispanics/Non-Hispanics: NaN, 48.1, 46.8, 46.4, 42.97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Asians/Non-Asians: NaN, 36.7, 41.5, 42.5, 41.4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9: Mean Residential Isolation by Group: 1970 to 2010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Mean Residential Isolation by Group: 1970 to 2010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line.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Whites: 94.28, 90.3, 87.39, 82.3, 78.88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Non-Hispanic Whites: NaN, 88.3, 85.3, 80.3, 75.4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Blacks: 65.6, 60.69, 55.1, 50.7, 45.4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Hispanics: NaN, 38.3, 42.2, 45.3, 46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Black-white exposure: 32, 31, 34, 34, 35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Asians: NaN, 16.3, 18.7, 19.6, 21.3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10: Percent Poor in Median Neighborhood Where Whites, Blacks, Hispanics, and Asians Live, 1980 and 2010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Percent Poor in Median Neighborhood Where Whites, Blacks, Hispanics, and Asians Live, 1980 and 2010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bar.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- 1980: 6.9, 21.8, 15.7, 8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- 2010: 8.6, 18.9, 17.8, 8.8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11: Life Expectancy at Birth by Race and Hispanic Origin, 1950 to 2013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Life Expectancy at Birth by Race and Hispanic Origin, 1950 to 2013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line.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White: 69, 71, 72, 74, 76, 77, 79, 79.1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Black: 61, 64, 64, 68, 69, 72, 75, 75.5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Hispanic: NaN, NaN, NaN, NaN, NaN, NaN, 81.2, 81.6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12: Trends in Black-White Inequality (2)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Measures that show no narrowing of the gap: median household income and wealth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13: Median Household Income by Race and Ethnicity, 1967-2014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(constant 2014 dollars)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Median Household Income by Race and Ethnicity, 1967-2014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(constant 2014 dollars)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line.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Total: 44284, 46192, 47910, 47538, 47076, 49092, 50083, 48497, 47227, 48011, 48315, 50184, 50089, 48462, 47658, 47530, 47229, 48664, 49574, 51329, 51973, 52372, 53306, 52623, 51086, 50667, 50421, 51006, 52604, 53345, 54443, 56445, 57843, 57724, 56466, 55807, 55759, 55565, 56160, 56598, 57357, 55313, 54925, 53507, 52690, 52605, 54462, 53657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Non-Hispanic White: NaN, NaN, NaN, NaN, NaN, 52236, 52951, 51152, 49761, 51318, 51814, 53153, 53256, 52033, 51081, 50594, NaN, 52404, 53457, 55190, 56264, 56891, 57278, 56142, 54812, 55056, 55153, 55531, 57392, 58298, 59698, 61604, 62762, 62718, 61918, 61717, 61498, 61301, 61564, 61555, 62709, 61060, 60094, 59136, 58330, 58784, 61316, 60256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White: 46181, 48095, 50000, 49514, 49240, 51502, 52489, 50719, 49388, 50293, 50807, 52170, 52517, 51127, 50354, 49759, 49529, 51338, 52281, 53964, 54759, 55365, 56072, 54887, 53533, 53268, 53195, 53795, 55213, 55854, 57337, 59387, 60158, 60371, 59527, 59330, 58736, 58478, 58861, 59501, 59506, 57522, 57225, 56149, 54964, 55378, 57674, 56866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Black: 26813, 28361, 30223, 30137, 29086, 30062, 30897, 30163, 29649, 29906, 29981, 31352, 30833, 29455, 28256, 28201, 28107, 29246, 31105, 31090, 31254, 31562, 33347, 32822, 31892, 31018, 31525, 33242, 34569, 35294, 36854, 36799, 39669, 40783, 39407, 38196, 38159, 37719, 37408, 37538, 38726, 37626, 35954, 34882, 33926, 34358, 35902, 35398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Asian: NaN, NaN, NaN, NaN, NaN, NaN, NaN, NaN, NaN, NaN, NaN, NaN, NaN, NaN, NaN, NaN, NaN, NaN, NaN, NaN, 64267, 62071, 66576, 67574, 61809, 62516, 61889, 63998, 62697, 65045, 66572, 67698, 72431, 76649, 71720, 69252, 71695, 72072, 74062, 75429, 75478, 72174, 72240, 69776, 68559, 70773, 73568, 74297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Hispanic: NaN, NaN, NaN, NaN, NaN, 38866, 38801, 38574, 35480, 36214, 37902, 39321, 39685, 37355, 38228, 35765, 35969, 36890, 36659, 37835, 38561, 39164, 40425, 39244, 38478, 37372, 36936, 37026, 35289, 37434, 39176, 41123, 43700, 45596, 44882, 43561, 42474, 42953, 43602, 44363, 44165, 41689, 41973, 40862, 40658, 40219, 40336, 42491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14: Median Net Worth, by Race and Ethnicity, 1984-2011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(Constant $2011)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Median Net Worth, by Race and Ethnicity, 1984-2011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(Constant $2011)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line.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Non-Hispanic White: NaN, NaN, NaN, NaN, NaN, 82385.6337423313, 87519.8199767712, 108850.97045025, 135537.357638962, 150132.097542243, 117622.283508206, 114224.192551455, 110500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White: 84725.5800288739, 82291.9271428571, 73341.3444346549, 71202.1443598616, 72367.1861548557, 72175.0591349693, 76698.7126829266, 93885.4624402445, 116726.550952885, 130774.443814644, 95412.2086166955, 90680.778029497, 89537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Asian: NaN, NaN, NaN, NaN, NaN, NaN, NaN, 74136.0933185103, 128235.473319217, 175890.089329237, 72396.8966238924, 71786.6282514583, 89339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Total: 70722.6401636189, 67979.8742857143, 60484.1482892805, 58510.6034117646, 59334.3031496063, 57519.5242883436, 60749.2051916375, 73652.2056420233, 95024.5219692959, 107344.161802355, 72240.6722383552, 68846.6671864108, 68828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Hispanic: 10636.432213667, 10503.4914285714, 8827.45194566811, 7247.86148096886, 10708.2181430446, 8037.08426993865, 8838.19555168408, 9940.32823790995, 15926.7290894653, 19669.7810650282, 6553.03630609172, 7658.34068312727, 7683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Black: 7354.35787295476, 7927.05571428571, 7603.66487518355, 6877.37371626298, 10439.5902034121, 7576.16631901841, 8054.43596980256, 6809.43743190661, 10300.277130757, 12684.348218126, 4931.0287596079, 5111.40599203874, 6314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15: Explaining Patterns of Black-White Inequality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Racism and discrimination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Human capital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Social capital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Culture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16: Racism and Discrimination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Historically these played critical roles in perpetuating inequality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Slavery was followed by Jim Crow laws in the South that prevented blacks from having full civil rights (including voting rights)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In both north and south blacks were often barred from many occupations, were paid less for the same kind of work, and lived in segregated neighborhoods and attended poorer schools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17: Racism and Discrimination (2)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Legacy of discrimination is still important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People born into poor circumstances are less likely to have resources to move ahead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Contemporary discrimination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Often hard to measure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Evidence indicates that it still occurs and reduces socioeconomic mobility for blacks. Examples: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In labor and markets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Law enforcement and incarceration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18: Human Capital Differences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African Americans have lower levels of education on average, and this contributes to disparities. They are also more likely to attend inferior schools in segregated neighborhoods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Education differences have narrowed over time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Residential segregation has also gradually declined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But important differences remain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Human capital differences are also affected by differences in incarceration rates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Incarceration reduces work experience and attachment to the workforce. Also, employers are less likely to hire people with prison records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Incarceration is likely affected by racism and discrimination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Incarceration rates rose dramatically from the 1970s through the 2000s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19: Cumulative Risk of Imprisonment by Age 30 to 34 for Men Born from 1945 to 1949 and 1975 to 1979, by Race and Ethnicity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Cumulative Risk of Imprisonment by Age 30 to 34 for Men Born from 1945 to 1949 and 1975 to 1979, by Race and Ethnicity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bar.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- 1945-1949 Cohort: 1.4, 10.4, 2.8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- 1975-1979 Cohort: 5.4, 26.8, 12.2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20: Social Capital Differences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African Americans may have less access to—or are often excluded from—useful social relationships, leading to lower levels of social capital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Residential segregation reinforce social capital differences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Why might residential segregation affect social capital differences?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magnitude of the effect of social capital differences is unknown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21: Culture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Culture is often a politically loaded term in discussions of racial inequality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It has sometimes been used to blame poor people and minorities for their own disadvantage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Usually cultural explanations linked to structural conditions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For example, people might not invest in their education or are more likely to engage in criminal activity if they see few opportunities in the formal labor market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Nevertheless, differences in family structure by race/ethnicity have been observed, and these likely contribute to inequality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How might differences in family structure contribute to inequality?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22: Percentage of Births to Unmarried Women by Race and Hispanic Origin, 1940-2013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Percentage of Births to Unmarried Women by Race and Hispanic Origin, 1940-2013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line.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Black: 37.6, 56.1, 66.5, 68.8, 71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Hispanic: NaN, NaN, 36.7, 42.1, 53.2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All races: 10.7, 18.4, 28, 33, 40.7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White: 5.7, 11.2, 20.4, 26.7, 35.8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Asian: NaN, NaN, NaN, NaN, 17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23: Culture (2)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There is still considerable debate about the causal connection between poverty and family formation patterns: does single parenthood cause poverty, or are low-income women less likely to marry when there are few economic opportunities, which reduces the pool of “marriageable” men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magnitude of the effect of culture on black-white inequality is unknown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are the challenges in measuring the impact of culture?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24: Conclusions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There has been some reduction in black-white inequality by many (though not all) measures when considered over a long period of time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Nevertheless, high levels of inequality persist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Overall, there has been a growth in the black middle class, but for low-income African Americans, conditions have not improved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Key factors: legacy of discrimination, current discrimination, and human capital differences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Social capital and culture may be important, though little is known about the size of their effects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Growing income inequality in the U.S. hurts the prospects of all low-income Americans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In short, multiple causes and cumulative ones contribute to contemporary disparities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25: Questions and Discussion for Next Week: Hispanics and Asians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patterns of socioeconomic achievement do we see among Hispanics and Asians?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How do these vary by country of origin (e.g., China, Mexico)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How do the different theories help explain patterns of inequality among Hispanics and Asians?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explains differences between Hispanics and Asians?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Have Asians been successfully incorporated in the United States?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patterns of incorporation do you think we will see for Hispanics in the future, and why?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631225f3074dd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5c4a4a6f7f435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bfa78e04a24d4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e2bd27002a44c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a093fd0d4e4eb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be55c3c45249c5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c5ef9d9b554c36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0e4537e19f42f2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9b7576cfa545f7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44051f088241c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136edd16a546b4" /></Relationships>
</file>

<file path=ppt/slideLayouts/slideLayout1.xml><?xml version="1.0" encoding="utf-8"?>
<p:sldLayout xmlns:p="http://schemas.openxmlformats.org/presentationml/2006/main" type="title" preserve="1">
  <p:cSld name="Title Slide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Oval 6">
            <a:extLst xmlns:a="http://schemas.openxmlformats.org/drawingml/2006/main">
              <a:ext uri="{FF2B5EF4-FFF2-40B4-BE49-F238E27FC236}">
                <a16:creationId xmlns:a16="http://schemas.microsoft.com/office/drawing/2014/main" id="{1173B484-4CFB-4D1E-8B46-11904341F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" name="Oval 7">
            <a:extLst xmlns:a="http://schemas.openxmlformats.org/drawingml/2006/main">
              <a:ext uri="{FF2B5EF4-FFF2-40B4-BE49-F238E27FC236}">
                <a16:creationId xmlns:a16="http://schemas.microsoft.com/office/drawing/2014/main" id="{2D0705D7-7553-45F2-BBC3-32277FB6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D305B610-04F2-46FA-B99B-F6B851EB3E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480"/>
            <a:ext cx="7772040" cy="426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80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80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80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AE11083C-07E1-43BE-A15F-02622FAEE180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39E5C9F1-5CF1-4142-BC32-75C2FA598AB6}"/>
              </a:ext>
            </a:extLst>
          </p:cNvPr>
          <p:cNvSpPr>
            <a:spLocks xmlns:a="http://schemas.openxmlformats.org/drawingml/2006/main" noGrp="1"/>
          </p:cNvSpPr>
          <p:nvPr>
            <p:ph type="sldNum" idx="2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C2896316-9770-4B95-BEFA-E0C994259039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AB7A64E3-E37F-4576-ABD1-BDC3E9948DDE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0AC18921-4BCB-4A6A-B292-E2695A01CC0C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4520"/>
            <a:ext cx="8229240" cy="397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>
            <a:lvl1pPr algn="l" defTabSz="914400"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  <a:lvl6pPr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6pPr>
            <a:lvl7pPr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7pPr>
          </a:lstStyle>
          <a:p xmlns:a="http://schemas.openxmlformats.org/drawingml/2006/main">
            <a:pPr marL="343080" indent="-343080" algn="l" defTabSz="914400"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the outline text format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864000" lvl="1" indent="-324000"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296000" lvl="2" indent="-288000"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728000" lvl="3" indent="-216000"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160000" lvl="4" indent="-216000"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592000" lvl="5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Sixth Outline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024000" lvl="6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Seventh Outline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Layout>
</file>

<file path=ppt/slideLayouts/slideLayout2.xml><?xml version="1.0" encoding="utf-8"?>
<p:sldLayout xmlns:p="http://schemas.openxmlformats.org/presentationml/2006/main" type="vertTx" preserve="1">
  <p:cSld name="Title and Vertical Tex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Oval 6">
            <a:extLst xmlns:a="http://schemas.openxmlformats.org/drawingml/2006/main">
              <a:ext uri="{FF2B5EF4-FFF2-40B4-BE49-F238E27FC236}">
                <a16:creationId xmlns:a16="http://schemas.microsoft.com/office/drawing/2014/main" id="{71F41813-B366-4073-9FE4-0FE04E1A5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" name="Oval 7">
            <a:extLst xmlns:a="http://schemas.openxmlformats.org/drawingml/2006/main">
              <a:ext uri="{FF2B5EF4-FFF2-40B4-BE49-F238E27FC236}">
                <a16:creationId xmlns:a16="http://schemas.microsoft.com/office/drawing/2014/main" id="{0F6680CB-958A-45E8-8DF3-B5D99FB73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E0DC982-934A-4A8D-BB37-F8449BFD50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2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2ECA4165-B182-4960-8CF1-BD0EF4EEB01B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020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vert="eaVert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13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370A29CA-FD45-4365-8C93-DF6C75E805E1}"/>
              </a:ext>
            </a:extLst>
          </p:cNvPr>
          <p:cNvSpPr>
            <a:spLocks xmlns:a="http://schemas.openxmlformats.org/drawingml/2006/main" noGrp="1"/>
          </p:cNvSpPr>
          <p:nvPr>
            <p:ph type="dt" idx="4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7D2A2D2B-8ECA-4B79-B0DF-AC671FD37C70}"/>
              </a:ext>
            </a:extLst>
          </p:cNvPr>
          <p:cNvSpPr>
            <a:spLocks xmlns:a="http://schemas.openxmlformats.org/drawingml/2006/main" noGrp="1"/>
          </p:cNvSpPr>
          <p:nvPr>
            <p:ph type="ftr" idx="5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5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499CB20B-9BD9-4AA4-99F0-502C38E32DF9}"/>
              </a:ext>
            </a:extLst>
          </p:cNvPr>
          <p:cNvSpPr>
            <a:spLocks xmlns:a="http://schemas.openxmlformats.org/drawingml/2006/main" noGrp="1"/>
          </p:cNvSpPr>
          <p:nvPr>
            <p:ph type="sldNum" idx="6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5298192F-22AC-4768-A1D9-451BA55E1DE3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3.xml><?xml version="1.0" encoding="utf-8"?>
<p:sldLayout xmlns:p="http://schemas.openxmlformats.org/presentationml/2006/main" type="vertTitleAndTx" preserve="1">
  <p:cSld name="Vertical Title and Tex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Oval 6">
            <a:extLst xmlns:a="http://schemas.openxmlformats.org/drawingml/2006/main">
              <a:ext uri="{FF2B5EF4-FFF2-40B4-BE49-F238E27FC236}">
                <a16:creationId xmlns:a16="http://schemas.microsoft.com/office/drawing/2014/main" id="{E07DDC65-6FA4-4F7D-94B3-04A24C5AC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7" name="Oval 7">
            <a:extLst xmlns:a="http://schemas.openxmlformats.org/drawingml/2006/main">
              <a:ext uri="{FF2B5EF4-FFF2-40B4-BE49-F238E27FC236}">
                <a16:creationId xmlns:a16="http://schemas.microsoft.com/office/drawing/2014/main" id="{7095ED70-C0F2-4B46-B656-61843D642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8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C55E8D5E-DE87-4235-8B8F-BD42945EAB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80"/>
            <a:ext cx="2057040" cy="5851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vert="eaVert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9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5BABE2DD-0D67-4B80-85AD-927DF6322E8F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274680"/>
            <a:ext cx="6019560" cy="5851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vert="eaVert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0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D4D44ACB-F4EC-4D66-9D02-00E4F3C7C64F}"/>
              </a:ext>
            </a:extLst>
          </p:cNvPr>
          <p:cNvSpPr>
            <a:spLocks xmlns:a="http://schemas.openxmlformats.org/drawingml/2006/main" noGrp="1"/>
          </p:cNvSpPr>
          <p:nvPr>
            <p:ph type="dt" idx="7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83FF7A71-8E39-4FF2-A5D9-AA1ED37144B6}"/>
              </a:ext>
            </a:extLst>
          </p:cNvPr>
          <p:cNvSpPr>
            <a:spLocks xmlns:a="http://schemas.openxmlformats.org/drawingml/2006/main" noGrp="1"/>
          </p:cNvSpPr>
          <p:nvPr>
            <p:ph type="ftr" idx="8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225DB4B3-0877-43AC-8722-DD666C7B7E98}"/>
              </a:ext>
            </a:extLst>
          </p:cNvPr>
          <p:cNvSpPr>
            <a:spLocks xmlns:a="http://schemas.openxmlformats.org/drawingml/2006/main" noGrp="1"/>
          </p:cNvSpPr>
          <p:nvPr>
            <p:ph type="sldNum" idx="9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3B127D60-DB6E-40DC-AAFF-127E8022981B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4.xml><?xml version="1.0" encoding="utf-8"?>
<p:sldLayout xmlns:p="http://schemas.openxmlformats.org/presentationml/2006/main" type="obj" preserve="1">
  <p:cSld name="Title and Conten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Oval 6">
            <a:extLst xmlns:a="http://schemas.openxmlformats.org/drawingml/2006/main">
              <a:ext uri="{FF2B5EF4-FFF2-40B4-BE49-F238E27FC236}">
                <a16:creationId xmlns:a16="http://schemas.microsoft.com/office/drawing/2014/main" id="{F57F1175-4A46-4670-A01C-7520A2D3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24" name="Oval 7">
            <a:extLst xmlns:a="http://schemas.openxmlformats.org/drawingml/2006/main">
              <a:ext uri="{FF2B5EF4-FFF2-40B4-BE49-F238E27FC236}">
                <a16:creationId xmlns:a16="http://schemas.microsoft.com/office/drawing/2014/main" id="{6450110D-FEE4-4C23-873D-EC81D72E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2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18EDC4E5-B598-4CE0-8D1A-85F0646501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2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6D982FB9-7723-4D4E-BB23-25422EEE739C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020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134C4E86-0502-4650-B867-4343F1B41EA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F8E1E670-2DBF-4FE8-BCDE-E3361864304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6A4466F-8D2B-41B8-9D38-43EA9CE792C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8F0B5D05-2226-4EA8-9DAC-E0B63753BF01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5.xml><?xml version="1.0" encoding="utf-8"?>
<p:sldLayout xmlns:p="http://schemas.openxmlformats.org/presentationml/2006/main" type="blank" preserve="1">
  <p:cSld name="Section Header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Oval 6">
            <a:extLst xmlns:a="http://schemas.openxmlformats.org/drawingml/2006/main">
              <a:ext uri="{FF2B5EF4-FFF2-40B4-BE49-F238E27FC236}">
                <a16:creationId xmlns:a16="http://schemas.microsoft.com/office/drawing/2014/main" id="{4F8C1DC7-2968-4FE0-85CE-21CF1F806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1" name="Oval 7">
            <a:extLst xmlns:a="http://schemas.openxmlformats.org/drawingml/2006/main">
              <a:ext uri="{FF2B5EF4-FFF2-40B4-BE49-F238E27FC236}">
                <a16:creationId xmlns:a16="http://schemas.microsoft.com/office/drawing/2014/main" id="{3E13D22C-4EEF-465C-9774-ABF410E0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2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B43DDFB8-D4F3-4336-B13C-8B64BFD2C2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160" y="1371600"/>
            <a:ext cx="7772040" cy="2504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4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4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4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3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6EE16BC5-7DA2-49A2-8E79-5725A1724611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22160" y="4068720"/>
            <a:ext cx="7772040" cy="113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sz="2000" b="0" u="none">
                <a:solidFill>
                  <a:schemeClr val="dk1">
                    <a:tint val="7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sz="2000" b="0" u="none">
                <a:solidFill>
                  <a:schemeClr val="dk1">
                    <a:tint val="75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000" b="0" u="none">
              <a:solidFill>
                <a:schemeClr val="dk1">
                  <a:tint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34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8618A79A-2C57-4098-A4C9-187B1CAD808A}"/>
              </a:ext>
            </a:extLst>
          </p:cNvPr>
          <p:cNvSpPr>
            <a:spLocks xmlns:a="http://schemas.openxmlformats.org/drawingml/2006/main" noGrp="1"/>
          </p:cNvSpPr>
          <p:nvPr>
            <p:ph type="dt" idx="13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5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5A28197F-A09E-4C90-A8A4-88C35B1AE651}"/>
              </a:ext>
            </a:extLst>
          </p:cNvPr>
          <p:cNvSpPr>
            <a:spLocks xmlns:a="http://schemas.openxmlformats.org/drawingml/2006/main" noGrp="1"/>
          </p:cNvSpPr>
          <p:nvPr>
            <p:ph type="ftr" idx="14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6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7B30CC1-2BCA-41F8-8ECF-04F4EF8E792E}"/>
              </a:ext>
            </a:extLst>
          </p:cNvPr>
          <p:cNvSpPr>
            <a:spLocks xmlns:a="http://schemas.openxmlformats.org/drawingml/2006/main" noGrp="1"/>
          </p:cNvSpPr>
          <p:nvPr>
            <p:ph type="sldNum" idx="15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BF05D9CC-9FE4-49D6-AF0D-5A6B88C4759E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7" name="Oval 6">
            <a:extLst xmlns:a="http://schemas.openxmlformats.org/drawingml/2006/main">
              <a:ext uri="{FF2B5EF4-FFF2-40B4-BE49-F238E27FC236}">
                <a16:creationId xmlns:a16="http://schemas.microsoft.com/office/drawing/2014/main" id="{6A2F9678-1084-4541-9982-BEFE402FF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680" y="392436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8" name="Oval 7">
            <a:extLst xmlns:a="http://schemas.openxmlformats.org/drawingml/2006/main">
              <a:ext uri="{FF2B5EF4-FFF2-40B4-BE49-F238E27FC236}">
                <a16:creationId xmlns:a16="http://schemas.microsoft.com/office/drawing/2014/main" id="{5F5DCE7A-3A4A-4CBB-AF6F-7CC390D61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40" y="392436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9" name="Oval 8">
            <a:extLst xmlns:a="http://schemas.openxmlformats.org/drawingml/2006/main">
              <a:ext uri="{FF2B5EF4-FFF2-40B4-BE49-F238E27FC236}">
                <a16:creationId xmlns:a16="http://schemas.microsoft.com/office/drawing/2014/main" id="{881FE9C4-852E-4C3B-879D-FA52CFB00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6600" y="392436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</p:spTree>
  </p:cSld>
</p:sldLayout>
</file>

<file path=ppt/slideLayouts/slideLayout6.xml><?xml version="1.0" encoding="utf-8"?>
<p:sldLayout xmlns:p="http://schemas.openxmlformats.org/presentationml/2006/main" type="twoObj" preserve="1">
  <p:cSld name="Two Conten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Oval 6">
            <a:extLst xmlns:a="http://schemas.openxmlformats.org/drawingml/2006/main">
              <a:ext uri="{FF2B5EF4-FFF2-40B4-BE49-F238E27FC236}">
                <a16:creationId xmlns:a16="http://schemas.microsoft.com/office/drawing/2014/main" id="{81034AA7-2263-412C-9D3E-CB2BB56A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1" name="Oval 7">
            <a:extLst xmlns:a="http://schemas.openxmlformats.org/drawingml/2006/main">
              <a:ext uri="{FF2B5EF4-FFF2-40B4-BE49-F238E27FC236}">
                <a16:creationId xmlns:a16="http://schemas.microsoft.com/office/drawing/2014/main" id="{74BE9205-42E8-45B7-B9C8-03FDB514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2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E9F5761F-E758-4452-9FD8-04E289DA9E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3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BFF1D914-46C0-4855-94EF-92F2964AEE7F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648320" y="1600200"/>
            <a:ext cx="403812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4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7382A8A9-9BFB-4004-97C3-C3356B3EA7A5}"/>
              </a:ext>
            </a:extLst>
          </p:cNvPr>
          <p:cNvSpPr>
            <a:spLocks xmlns:a="http://schemas.openxmlformats.org/drawingml/2006/main" noGrp="1"/>
          </p:cNvSpPr>
          <p:nvPr>
            <p:ph type="dt" idx="16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5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4A60289-F4A2-4E0F-B6A9-62F1BC53237B}"/>
              </a:ext>
            </a:extLst>
          </p:cNvPr>
          <p:cNvSpPr>
            <a:spLocks xmlns:a="http://schemas.openxmlformats.org/drawingml/2006/main" noGrp="1"/>
          </p:cNvSpPr>
          <p:nvPr>
            <p:ph type="ftr" idx="17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6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C3DB0970-AE76-453E-9D80-87422582A255}"/>
              </a:ext>
            </a:extLst>
          </p:cNvPr>
          <p:cNvSpPr>
            <a:spLocks xmlns:a="http://schemas.openxmlformats.org/drawingml/2006/main" noGrp="1"/>
          </p:cNvSpPr>
          <p:nvPr>
            <p:ph type="sldNum" idx="18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243BC359-6913-4A3B-90BA-9E053D2D72C4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7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46D8831C-B7A2-441C-BFEF-CD7D8A512455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365760" y="1600200"/>
            <a:ext cx="4041360" cy="4525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Comparison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Oval 6">
            <a:extLst xmlns:a="http://schemas.openxmlformats.org/drawingml/2006/main">
              <a:ext uri="{FF2B5EF4-FFF2-40B4-BE49-F238E27FC236}">
                <a16:creationId xmlns:a16="http://schemas.microsoft.com/office/drawing/2014/main" id="{4D1004F7-CBF7-4647-B694-A61CDC21B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9" name="Oval 7">
            <a:extLst xmlns:a="http://schemas.openxmlformats.org/drawingml/2006/main">
              <a:ext uri="{FF2B5EF4-FFF2-40B4-BE49-F238E27FC236}">
                <a16:creationId xmlns:a16="http://schemas.microsoft.com/office/drawing/2014/main" id="{13D28A13-99A9-49C0-9758-09BD22E3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0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1B7B3EB8-4600-4C05-BE0D-CA7A1191F1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1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AEBC2C9A-173D-4413-830C-C47CA9550462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0200"/>
            <a:ext cx="4039920" cy="609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2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F8C57BC3-5F94-4EA5-BF7F-C601902D0FB9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648320" y="1600200"/>
            <a:ext cx="4041360" cy="609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3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FA58FF41-7665-4893-A7CF-CFBEDEED5F3C}"/>
              </a:ext>
            </a:extLst>
          </p:cNvPr>
          <p:cNvSpPr>
            <a:spLocks xmlns:a="http://schemas.openxmlformats.org/drawingml/2006/main" noGrp="1"/>
          </p:cNvSpPr>
          <p:nvPr>
            <p:ph type="dt" idx="19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4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07094E59-6C8D-42F8-9BD1-5C2BB7C312E6}"/>
              </a:ext>
            </a:extLst>
          </p:cNvPr>
          <p:cNvSpPr>
            <a:spLocks xmlns:a="http://schemas.openxmlformats.org/drawingml/2006/main" noGrp="1"/>
          </p:cNvSpPr>
          <p:nvPr>
            <p:ph type="ftr" idx="20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5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08077596-B818-46FA-BE8C-F5D1CDC7F541}"/>
              </a:ext>
            </a:extLst>
          </p:cNvPr>
          <p:cNvSpPr>
            <a:spLocks xmlns:a="http://schemas.openxmlformats.org/drawingml/2006/main" noGrp="1"/>
          </p:cNvSpPr>
          <p:nvPr>
            <p:ph type="sldNum" idx="21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C99E46DB-6A0B-42F2-B78C-9993FB03F644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6" name="PlaceHolder 7">
            <a:extLst xmlns:a="http://schemas.openxmlformats.org/drawingml/2006/main">
              <a:ext uri="{FF2B5EF4-FFF2-40B4-BE49-F238E27FC236}">
                <a16:creationId xmlns:a16="http://schemas.microsoft.com/office/drawing/2014/main" id="{0F997273-1194-46D1-9EB1-CD02A323AD9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2212920"/>
            <a:ext cx="4041360" cy="391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7" name="PlaceHolder 8">
            <a:extLst xmlns:a="http://schemas.openxmlformats.org/drawingml/2006/main">
              <a:ext uri="{FF2B5EF4-FFF2-40B4-BE49-F238E27FC236}">
                <a16:creationId xmlns:a16="http://schemas.microsoft.com/office/drawing/2014/main" id="{AB8A7FD4-C778-41CB-A2C1-02BF3B15C9FD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672440" y="2212920"/>
            <a:ext cx="4041360" cy="3912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Layout>
</file>

<file path=ppt/slideLayouts/slideLayout8.xml><?xml version="1.0" encoding="utf-8"?>
<p:sldLayout xmlns:p="http://schemas.openxmlformats.org/presentationml/2006/main" type="titleOnly" preserve="1">
  <p:cSld name="Title Only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Oval 6">
            <a:extLst xmlns:a="http://schemas.openxmlformats.org/drawingml/2006/main">
              <a:ext uri="{FF2B5EF4-FFF2-40B4-BE49-F238E27FC236}">
                <a16:creationId xmlns:a16="http://schemas.microsoft.com/office/drawing/2014/main" id="{2914DA1A-F3D0-4EC6-BF5B-EB89CE38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9" name="Oval 7">
            <a:extLst xmlns:a="http://schemas.openxmlformats.org/drawingml/2006/main">
              <a:ext uri="{FF2B5EF4-FFF2-40B4-BE49-F238E27FC236}">
                <a16:creationId xmlns:a16="http://schemas.microsoft.com/office/drawing/2014/main" id="{D835AB38-2B9D-4059-AD15-EFF5102C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0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BAF7442B-F9CA-4641-AF92-6FCFF708CC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1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6DDA5673-CBEA-41AA-BFC5-1F05F0E5D3FF}"/>
              </a:ext>
            </a:extLst>
          </p:cNvPr>
          <p:cNvSpPr>
            <a:spLocks xmlns:a="http://schemas.openxmlformats.org/drawingml/2006/main" noGrp="1"/>
          </p:cNvSpPr>
          <p:nvPr>
            <p:ph type="dt" idx="22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2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C228B036-614C-4D19-A7B6-5E74792A05AE}"/>
              </a:ext>
            </a:extLst>
          </p:cNvPr>
          <p:cNvSpPr>
            <a:spLocks xmlns:a="http://schemas.openxmlformats.org/drawingml/2006/main" noGrp="1"/>
          </p:cNvSpPr>
          <p:nvPr>
            <p:ph type="ftr" idx="23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3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992775F0-48BB-485E-8E52-78CED4288920}"/>
              </a:ext>
            </a:extLst>
          </p:cNvPr>
          <p:cNvSpPr>
            <a:spLocks xmlns:a="http://schemas.openxmlformats.org/drawingml/2006/main" noGrp="1"/>
          </p:cNvSpPr>
          <p:nvPr>
            <p:ph type="sldNum" idx="24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33CC10D7-BA44-44CA-A3E8-243B750E8355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9.xml><?xml version="1.0" encoding="utf-8"?>
<p:sldLayout xmlns:p="http://schemas.openxmlformats.org/presentationml/2006/main" type="blank" preserve="1">
  <p:cSld name="Blank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4" name="Oval 6">
            <a:extLst xmlns:a="http://schemas.openxmlformats.org/drawingml/2006/main">
              <a:ext uri="{FF2B5EF4-FFF2-40B4-BE49-F238E27FC236}">
                <a16:creationId xmlns:a16="http://schemas.microsoft.com/office/drawing/2014/main" id="{CBA682A2-874F-4AFA-BC97-E11D9081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5" name="Oval 7">
            <a:extLst xmlns:a="http://schemas.openxmlformats.org/drawingml/2006/main">
              <a:ext uri="{FF2B5EF4-FFF2-40B4-BE49-F238E27FC236}">
                <a16:creationId xmlns:a16="http://schemas.microsoft.com/office/drawing/2014/main" id="{7A32B1B5-6C54-4494-BF6F-C31A9017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6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02F56B94-AE64-4E59-95F2-D6AC5AE2AC0B}"/>
              </a:ext>
            </a:extLst>
          </p:cNvPr>
          <p:cNvSpPr>
            <a:spLocks xmlns:a="http://schemas.openxmlformats.org/drawingml/2006/main" noGrp="1"/>
          </p:cNvSpPr>
          <p:nvPr>
            <p:ph type="dt" idx="25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7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837692F4-2FEC-471F-9EC2-54AE59900F5E}"/>
              </a:ext>
            </a:extLst>
          </p:cNvPr>
          <p:cNvSpPr>
            <a:spLocks xmlns:a="http://schemas.openxmlformats.org/drawingml/2006/main" noGrp="1"/>
          </p:cNvSpPr>
          <p:nvPr>
            <p:ph type="ftr" idx="26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8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9C34D541-AE27-434E-A265-DFBE4BBD0578}"/>
              </a:ext>
            </a:extLst>
          </p:cNvPr>
          <p:cNvSpPr>
            <a:spLocks xmlns:a="http://schemas.openxmlformats.org/drawingml/2006/main" noGrp="1"/>
          </p:cNvSpPr>
          <p:nvPr>
            <p:ph type="sldNum" idx="27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B42162A5-029D-4207-9D41-96D0AFCF5450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10.xml><?xml version="1.0" encoding="utf-8"?>
<p:sldLayout xmlns:p="http://schemas.openxmlformats.org/presentationml/2006/main" type="blank" preserve="1">
  <p:cSld name="Content with Caption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Oval 6">
            <a:extLst xmlns:a="http://schemas.openxmlformats.org/drawingml/2006/main">
              <a:ext uri="{FF2B5EF4-FFF2-40B4-BE49-F238E27FC236}">
                <a16:creationId xmlns:a16="http://schemas.microsoft.com/office/drawing/2014/main" id="{7FFF38F4-CA1F-416B-A579-A5E477FF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0" name="Oval 7">
            <a:extLst xmlns:a="http://schemas.openxmlformats.org/drawingml/2006/main">
              <a:ext uri="{FF2B5EF4-FFF2-40B4-BE49-F238E27FC236}">
                <a16:creationId xmlns:a16="http://schemas.microsoft.com/office/drawing/2014/main" id="{1B74D2A0-20B0-4724-B83D-67BFC3F3C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1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2E40AE29-B909-4921-A301-08E91B9500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907240" y="266760"/>
            <a:ext cx="3007800" cy="209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2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B2A19157-70B2-45FB-A547-DE319688565C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19280" y="272880"/>
            <a:ext cx="4995360" cy="585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808080"/>
              </a:buClr>
              <a:buFont typeface="Arial"/>
              <a:buChar char="•"/>
              <a:defRPr sz="3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561"/>
              </a:spcBef>
              <a:buClr>
                <a:srgbClr val="808080"/>
              </a:buClr>
              <a:buFont typeface="Courier New"/>
              <a:buChar char="o"/>
              <a:defRPr sz="2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Courier New"/>
              <a:buChar char="o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/>
              <a:buChar char="•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808080"/>
              </a:buClr>
              <a:buFont typeface="Arial"/>
              <a:buChar char="•"/>
            </a:pPr>
            <a:r>
              <a:rPr sz="3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808080"/>
              </a:buClr>
              <a:buFont typeface="Courier New"/>
              <a:buChar char="o"/>
            </a:pPr>
            <a:r>
              <a:rPr sz="2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Courier New"/>
              <a:buChar char="o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/>
              <a:buChar char="•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73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EB7B8884-8252-42C4-A4F3-FAE0CD748D75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907240" y="2438280"/>
            <a:ext cx="3007800" cy="368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rmAutofit/>
          </a:bodyPr>
          <a:lstStyle xmlns:a="http://schemas.openxmlformats.org/drawingml/2006/main">
            <a:lvl1pPr indent="0" algn="ctr" defTabSz="914400">
              <a:lnSpc>
                <a:spcPct val="125000"/>
              </a:lnSpc>
              <a:spcBef>
                <a:spcPts val="320"/>
              </a:spcBef>
              <a:buNone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25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74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87C35529-68A8-4343-B372-5529902B0678}"/>
              </a:ext>
            </a:extLst>
          </p:cNvPr>
          <p:cNvSpPr>
            <a:spLocks xmlns:a="http://schemas.openxmlformats.org/drawingml/2006/main" noGrp="1"/>
          </p:cNvSpPr>
          <p:nvPr>
            <p:ph type="dt" idx="28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5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0EE18C18-4B1C-4F79-8331-58823ED6D0B7}"/>
              </a:ext>
            </a:extLst>
          </p:cNvPr>
          <p:cNvSpPr>
            <a:spLocks xmlns:a="http://schemas.openxmlformats.org/drawingml/2006/main" noGrp="1"/>
          </p:cNvSpPr>
          <p:nvPr>
            <p:ph type="ftr" idx="29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6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B1DB509B-36BF-49C3-AFF8-5A88F88E610F}"/>
              </a:ext>
            </a:extLst>
          </p:cNvPr>
          <p:cNvSpPr>
            <a:spLocks xmlns:a="http://schemas.openxmlformats.org/drawingml/2006/main" noGrp="1"/>
          </p:cNvSpPr>
          <p:nvPr>
            <p:ph type="sldNum" idx="30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F90C5675-92EC-4AF9-BC64-7C9A266A6854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11.xml><?xml version="1.0" encoding="utf-8"?>
<p:sldLayout xmlns:p="http://schemas.openxmlformats.org/presentationml/2006/main" type="blank" preserve="1">
  <p:cSld name="Picture with Caption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7" name="Oval 6">
            <a:extLst xmlns:a="http://schemas.openxmlformats.org/drawingml/2006/main">
              <a:ext uri="{FF2B5EF4-FFF2-40B4-BE49-F238E27FC236}">
                <a16:creationId xmlns:a16="http://schemas.microsoft.com/office/drawing/2014/main" id="{42FC1C30-A41C-4EE6-AEAF-22666481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8" name="Oval 7">
            <a:extLst xmlns:a="http://schemas.openxmlformats.org/drawingml/2006/main">
              <a:ext uri="{FF2B5EF4-FFF2-40B4-BE49-F238E27FC236}">
                <a16:creationId xmlns:a16="http://schemas.microsoft.com/office/drawing/2014/main" id="{D4F6D113-35B1-43D7-8753-F972985BE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9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11391673-9144-412A-A3F4-8C6FE31CA7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679400" y="228600"/>
            <a:ext cx="5711400" cy="894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80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ECF52DFE-4102-4219-8C59-DFDB9F5757D2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508040" y="1143000"/>
            <a:ext cx="6054480" cy="454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76320">
            <a:solidFill>
              <a:schemeClr val="lt1"/>
            </a:solidFill>
          </a:ln>
          <a:effectLst xmlns:a="http://schemas.openxmlformats.org/drawingml/2006/main">
            <a:outerShdw blurRad="88920" dist="50760" dir="5400000" rotWithShape="0">
              <a:srgbClr val="000000">
                <a:alpha val="25000"/>
              </a:srgbClr>
            </a:outerShdw>
          </a:effectLst>
        </p:spPr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sz="3200" b="0" u="none">
                <a:solidFill>
                  <a:schemeClr val="dk1"/>
                </a:solidFill>
                <a:latin typeface="Garamond"/>
                <a:ea typeface="Garamond"/>
                <a:cs typeface="Garamond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3200" b="0" u="none">
                <a:solidFill>
                  <a:schemeClr val="dk1"/>
                </a:solidFill>
                <a:latin typeface="Garamond"/>
                <a:ea typeface="Garamond"/>
                <a:cs typeface="Garamond"/>
              </a:rPr>
              <a:t>Drag picture to placeholder or click icon to add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81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C05EC352-DBBF-44BA-A957-A64D8230126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679400" y="5810400"/>
            <a:ext cx="5711400" cy="533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rm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82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CACBD524-89BE-489D-81BA-79CE427E6904}"/>
              </a:ext>
            </a:extLst>
          </p:cNvPr>
          <p:cNvSpPr>
            <a:spLocks xmlns:a="http://schemas.openxmlformats.org/drawingml/2006/main" noGrp="1"/>
          </p:cNvSpPr>
          <p:nvPr>
            <p:ph type="dt" idx="31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3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E78B0C30-47C7-447B-B222-3FF845D7F0FB}"/>
              </a:ext>
            </a:extLst>
          </p:cNvPr>
          <p:cNvSpPr>
            <a:spLocks xmlns:a="http://schemas.openxmlformats.org/drawingml/2006/main" noGrp="1"/>
          </p:cNvSpPr>
          <p:nvPr>
            <p:ph type="ftr" idx="32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4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2E47162E-6517-4D5D-9302-3FA1852ED4F9}"/>
              </a:ext>
            </a:extLst>
          </p:cNvPr>
          <p:cNvSpPr>
            <a:spLocks xmlns:a="http://schemas.openxmlformats.org/drawingml/2006/main" noGrp="1"/>
          </p:cNvSpPr>
          <p:nvPr>
            <p:ph type="sldNum" idx="33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BF136414-60A1-4F05-BAB6-6BFAF9DC4B94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f7096566dd4c66" /><Relationship Type="http://schemas.openxmlformats.org/officeDocument/2006/relationships/slideLayout" Target="/ppt/slideLayouts/slideLayout1.xml" Id="Rdb05879e807e457e" /><Relationship Type="http://schemas.openxmlformats.org/officeDocument/2006/relationships/slideLayout" Target="/ppt/slideLayouts/slideLayout2.xml" Id="R7374d99bfacc4282" /><Relationship Type="http://schemas.openxmlformats.org/officeDocument/2006/relationships/slideLayout" Target="/ppt/slideLayouts/slideLayout3.xml" Id="R1ff59937fcb0484a" /><Relationship Type="http://schemas.openxmlformats.org/officeDocument/2006/relationships/slideLayout" Target="/ppt/slideLayouts/slideLayout4.xml" Id="Rbcd815859e4f4a15" /><Relationship Type="http://schemas.openxmlformats.org/officeDocument/2006/relationships/slideLayout" Target="/ppt/slideLayouts/slideLayout5.xml" Id="Rfff9c6fe82fa409c" /><Relationship Type="http://schemas.openxmlformats.org/officeDocument/2006/relationships/slideLayout" Target="/ppt/slideLayouts/slideLayout6.xml" Id="R4ed42748d5e2482d" /><Relationship Type="http://schemas.openxmlformats.org/officeDocument/2006/relationships/slideLayout" Target="/ppt/slideLayouts/slideLayout7.xml" Id="Rb74eb406738b43be" /><Relationship Type="http://schemas.openxmlformats.org/officeDocument/2006/relationships/slideLayout" Target="/ppt/slideLayouts/slideLayout8.xml" Id="Rcaaff242af3d4d16" /><Relationship Type="http://schemas.openxmlformats.org/officeDocument/2006/relationships/slideLayout" Target="/ppt/slideLayouts/slideLayout9.xml" Id="R10e5eea1cbc54f42" /><Relationship Type="http://schemas.openxmlformats.org/officeDocument/2006/relationships/slideLayout" Target="/ppt/slideLayouts/slideLayout10.xml" Id="Re5524f24c232495b" /><Relationship Type="http://schemas.openxmlformats.org/officeDocument/2006/relationships/slideLayout" Target="/ppt/slideLayouts/slideLayout11.xml" Id="R68bd8502ecbf418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05879e807e457e"/>
    <p:sldLayoutId xmlns:r="http://schemas.openxmlformats.org/officeDocument/2006/relationships" id="2147483650" r:id="R7374d99bfacc4282"/>
    <p:sldLayoutId xmlns:r="http://schemas.openxmlformats.org/officeDocument/2006/relationships" id="2147483651" r:id="R1ff59937fcb0484a"/>
    <p:sldLayoutId xmlns:r="http://schemas.openxmlformats.org/officeDocument/2006/relationships" id="2147483652" r:id="Rbcd815859e4f4a15"/>
    <p:sldLayoutId xmlns:r="http://schemas.openxmlformats.org/officeDocument/2006/relationships" id="2147483653" r:id="Rfff9c6fe82fa409c"/>
    <p:sldLayoutId xmlns:r="http://schemas.openxmlformats.org/officeDocument/2006/relationships" id="2147483654" r:id="R4ed42748d5e2482d"/>
    <p:sldLayoutId xmlns:r="http://schemas.openxmlformats.org/officeDocument/2006/relationships" id="2147483655" r:id="Rb74eb406738b43be"/>
    <p:sldLayoutId xmlns:r="http://schemas.openxmlformats.org/officeDocument/2006/relationships" id="2147483656" r:id="Rcaaff242af3d4d16"/>
    <p:sldLayoutId xmlns:r="http://schemas.openxmlformats.org/officeDocument/2006/relationships" id="2147483657" r:id="R10e5eea1cbc54f42"/>
    <p:sldLayoutId xmlns:r="http://schemas.openxmlformats.org/officeDocument/2006/relationships" id="2147483658" r:id="Re5524f24c232495b"/>
    <p:sldLayoutId xmlns:r="http://schemas.openxmlformats.org/officeDocument/2006/relationships" id="2147483659" r:id="R68bd8502ecbf4186"/>
  </p:sldLayoutIdLst>
</p:sldMaster>
</file>

<file path=ppt/slideMasters/theme/theme2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</a:majorFont>
      <a:minorFont>
        <a:latin typeface="Palatino Linotype"/>
        <a:ea typeface=""/>
        <a:cs typeface=""/>
      </a:minorFont>
    </a:fontScheme>
    <a:fmtScheme name="Executive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>
          <a:prstDash val="solid"/>
        </a:ln>
        <a:ln w="28575">
          <a:prstDash val="solid"/>
        </a:ln>
        <a:ln w="508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50000">
              <a:schemeClr val="phClr">
                <a:tint val="80000"/>
              </a:schemeClr>
            </a:gs>
            <a:gs pos="76000">
              <a:schemeClr val="phClr">
                <a:tint val="90000"/>
                <a:shade val="90000"/>
              </a:schemeClr>
            </a:gs>
            <a:gs pos="92000">
              <a:schemeClr val="phClr">
                <a:tint val="90000"/>
                <a:shade val="70000"/>
              </a:schemeClr>
            </a:gs>
          </a:gsLst>
          <a:path path="circle">
            <a:fillToRect l="50000" t="50000" r="50000" b="50000"/>
          </a:path>
          <a:tileRect l="0" t="0" r="0" b="0"/>
        </a:gradFill>
        <a:solidFill>
          <a:schemeClr val="lt2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34a8ab70534dc8" /><Relationship Type="http://schemas.openxmlformats.org/officeDocument/2006/relationships/notesSlide" Target="/ppt/notesSlides/notesSlide1.xml" Id="Rb810a15602344a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2cdeed56d94048a9" /><Relationship Type="http://schemas.openxmlformats.org/officeDocument/2006/relationships/notesSlide" Target="/ppt/notesSlides/notesSlide2.xml" Id="R5d41302740b440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5613013950774710" /><Relationship Type="http://schemas.openxmlformats.org/officeDocument/2006/relationships/notesSlide" Target="/ppt/notesSlides/notesSlide3.xml" Id="Rb7db8fc664364e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2f7ab9832478443e" /><Relationship Type="http://schemas.openxmlformats.org/officeDocument/2006/relationships/chart" Target="/ppt/slides/charts/chart1.xml" Id="Rcfef5d5a7f824be6" /><Relationship Type="http://schemas.openxmlformats.org/officeDocument/2006/relationships/notesSlide" Target="/ppt/notesSlides/notesSlide4.xml" Id="Ra0b446031e7044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ea9a2ddb5374b7f" /><Relationship Type="http://schemas.openxmlformats.org/officeDocument/2006/relationships/chart" Target="/ppt/slides/charts/chart2.xml" Id="R4cb16e3322914128" /><Relationship Type="http://schemas.openxmlformats.org/officeDocument/2006/relationships/notesSlide" Target="/ppt/notesSlides/notesSlide5.xml" Id="R912e73bf72054d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d3c6631b5bf2475a" /><Relationship Type="http://schemas.openxmlformats.org/officeDocument/2006/relationships/chart" Target="/ppt/slides/charts/chart3.xml" Id="Rb8d8ef9ad7764b08" /><Relationship Type="http://schemas.openxmlformats.org/officeDocument/2006/relationships/notesSlide" Target="/ppt/notesSlides/notesSlide6.xml" Id="Rc26113d168b7449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ce0ef8ed061b4e18" /><Relationship Type="http://schemas.openxmlformats.org/officeDocument/2006/relationships/chart" Target="/ppt/slides/charts/chart4.xml" Id="Rf63a91938ebb449e" /><Relationship Type="http://schemas.openxmlformats.org/officeDocument/2006/relationships/notesSlide" Target="/ppt/notesSlides/notesSlide7.xml" Id="R7b6121e836134a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34566f14a60c43ff" /><Relationship Type="http://schemas.openxmlformats.org/officeDocument/2006/relationships/chart" Target="/ppt/slides/charts/chart5.xml" Id="Rcd0f4fc42f424be8" /><Relationship Type="http://schemas.openxmlformats.org/officeDocument/2006/relationships/notesSlide" Target="/ppt/notesSlides/notesSlide8.xml" Id="R65a79c854f154e6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8dce04a9022c48ef" /><Relationship Type="http://schemas.openxmlformats.org/officeDocument/2006/relationships/chart" Target="/ppt/slides/charts/chart6.xml" Id="R8bafd18bc15e4f96" /><Relationship Type="http://schemas.openxmlformats.org/officeDocument/2006/relationships/notesSlide" Target="/ppt/notesSlides/notesSlide9.xml" Id="R34cec9b729784c7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1b3bff6f54e74ba0" /><Relationship Type="http://schemas.openxmlformats.org/officeDocument/2006/relationships/chart" Target="/ppt/slides/charts/chart7.xml" Id="R028684ac68234f48" /><Relationship Type="http://schemas.openxmlformats.org/officeDocument/2006/relationships/notesSlide" Target="/ppt/notesSlides/notesSlide10.xml" Id="Ra6b890246d0a4fc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19a6aa9adad74fe7" /><Relationship Type="http://schemas.openxmlformats.org/officeDocument/2006/relationships/chart" Target="/ppt/slides/charts/chart8.xml" Id="Rfbfbd7f9de9c4248" /><Relationship Type="http://schemas.openxmlformats.org/officeDocument/2006/relationships/notesSlide" Target="/ppt/notesSlides/notesSlide11.xml" Id="Rf4dda59b558548c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889b71c893734b0a" /><Relationship Type="http://schemas.openxmlformats.org/officeDocument/2006/relationships/notesSlide" Target="/ppt/notesSlides/notesSlide12.xml" Id="R7747bf9ad0f7462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369bd3667efa4e93" /><Relationship Type="http://schemas.openxmlformats.org/officeDocument/2006/relationships/chart" Target="/ppt/slides/charts/chart9.xml" Id="Rf1181806355643a5" /><Relationship Type="http://schemas.openxmlformats.org/officeDocument/2006/relationships/notesSlide" Target="/ppt/notesSlides/notesSlide13.xml" Id="Rd7d9220695d143a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0b320c9640e54acf" /><Relationship Type="http://schemas.openxmlformats.org/officeDocument/2006/relationships/chart" Target="/ppt/slides/charts/chart10.xml" Id="R38001c3af77e4ed0" /><Relationship Type="http://schemas.openxmlformats.org/officeDocument/2006/relationships/notesSlide" Target="/ppt/notesSlides/notesSlide14.xml" Id="R39c0c1b76d65410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4cad4b226fec40db" /><Relationship Type="http://schemas.openxmlformats.org/officeDocument/2006/relationships/notesSlide" Target="/ppt/notesSlides/notesSlide15.xml" Id="Rabad82b94fa448f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772015888dd4ac0" /><Relationship Type="http://schemas.openxmlformats.org/officeDocument/2006/relationships/notesSlide" Target="/ppt/notesSlides/notesSlide16.xml" Id="R4d97d2e989d34f7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53e41ef6371149c4" /><Relationship Type="http://schemas.openxmlformats.org/officeDocument/2006/relationships/notesSlide" Target="/ppt/notesSlides/notesSlide17.xml" Id="R8f2334b2b436479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17df6eca88df44ea" /><Relationship Type="http://schemas.openxmlformats.org/officeDocument/2006/relationships/notesSlide" Target="/ppt/notesSlides/notesSlide18.xml" Id="R9c71d31341b04a0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a13f86ba97194bfe" /><Relationship Type="http://schemas.openxmlformats.org/officeDocument/2006/relationships/chart" Target="/ppt/slides/charts/chart11.xml" Id="R3c9e134591a04861" /><Relationship Type="http://schemas.openxmlformats.org/officeDocument/2006/relationships/notesSlide" Target="/ppt/notesSlides/notesSlide19.xml" Id="Rca3b0ff944744e7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0a6b3f91cb8d4927" /><Relationship Type="http://schemas.openxmlformats.org/officeDocument/2006/relationships/notesSlide" Target="/ppt/notesSlides/notesSlide20.xml" Id="R2663522da2384e0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8ddd2c729ea04b50" /><Relationship Type="http://schemas.openxmlformats.org/officeDocument/2006/relationships/notesSlide" Target="/ppt/notesSlides/notesSlide21.xml" Id="R1743f25386fb46c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5d11806b0d942f6" /><Relationship Type="http://schemas.openxmlformats.org/officeDocument/2006/relationships/chart" Target="/ppt/slides/charts/chart12.xml" Id="Rd5366f9c26df4687" /><Relationship Type="http://schemas.openxmlformats.org/officeDocument/2006/relationships/notesSlide" Target="/ppt/notesSlides/notesSlide22.xml" Id="R9f2b97e11e1e4d3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300380f8e911406f" /><Relationship Type="http://schemas.openxmlformats.org/officeDocument/2006/relationships/notesSlide" Target="/ppt/notesSlides/notesSlide23.xml" Id="R80e7851a5bdf48b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37b8cfd523094a3b" /><Relationship Type="http://schemas.openxmlformats.org/officeDocument/2006/relationships/notesSlide" Target="/ppt/notesSlides/notesSlide24.xml" Id="Redd275c81f5f4f0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0afd5f6484448b6" /><Relationship Type="http://schemas.openxmlformats.org/officeDocument/2006/relationships/notesSlide" Target="/ppt/notesSlides/notesSlide25.xml" Id="Rf58a13752ece4707" /></Relationships>
</file>

<file path=ppt/slides/charts/chart1.xml><?xml version="1.0" encoding="utf-8"?>
<c:chartSpace xmlns:c="http://schemas.openxmlformats.org/drawingml/2006/chart">
  <c:lang val="en-US"/>
  <c:roundedCorners val="0"/>
  <c:style val="18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Percentage of People 25 Years and Over Who Have Completed High School, by Race and Ethnicity, 1940-2014
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0564801021493935"/>
          <c:y val="0.128895783387392"/>
          <c:w val="0.881676952543094"/>
          <c:h val="0.740163587646312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Non-Hispanic White</c:v>
                </c:pt>
              </c:strCache>
            </c:strRef>
          </c:tx>
          <c:spPr>
            <a:solidFill xmlns:a="http://schemas.openxmlformats.org/drawingml/2006/main">
              <a:srgbClr val="884545"/>
            </a:solidFill>
            <a:ln xmlns:a="http://schemas.openxmlformats.org/drawingml/2006/main" w="47520">
              <a:solidFill>
                <a:srgbClr val="884545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36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8"/>
                <c:pt idx="0">
                  <c:v>1940</c:v>
                </c:pt>
                <c:pt idx="1">
                  <c:v>1947</c:v>
                </c:pt>
                <c:pt idx="2">
                  <c:v>1950</c:v>
                </c:pt>
                <c:pt idx="3">
                  <c:v>1952</c:v>
                </c:pt>
                <c:pt idx="4">
                  <c:v>1957</c:v>
                </c:pt>
                <c:pt idx="5">
                  <c:v>1959</c:v>
                </c:pt>
                <c:pt idx="6">
                  <c:v>1962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</c:numCache>
            </c:numRef>
          </c:cat>
          <c:val>
            <c:numRef>
              <c:f>0</c:f>
              <c:numCache>
                <c:formatCode>General</c:formatCode>
                <c:ptCount val="58"/>
                <c:pt idx="36">
                  <c:v>84.1</c:v>
                </c:pt>
                <c:pt idx="37">
                  <c:v>84.9</c:v>
                </c:pt>
                <c:pt idx="38">
                  <c:v>85.9</c:v>
                </c:pt>
                <c:pt idx="39">
                  <c:v>86</c:v>
                </c:pt>
                <c:pt idx="40">
                  <c:v>86.3</c:v>
                </c:pt>
                <c:pt idx="41">
                  <c:v>87.1</c:v>
                </c:pt>
                <c:pt idx="42">
                  <c:v>87.7</c:v>
                </c:pt>
                <c:pt idx="43">
                  <c:v>88.4</c:v>
                </c:pt>
                <c:pt idx="44">
                  <c:v>88.6</c:v>
                </c:pt>
                <c:pt idx="45">
                  <c:v>88.7</c:v>
                </c:pt>
                <c:pt idx="46">
                  <c:v>89.4</c:v>
                </c:pt>
                <c:pt idx="47">
                  <c:v>90</c:v>
                </c:pt>
                <c:pt idx="48">
                  <c:v>90.1</c:v>
                </c:pt>
                <c:pt idx="49">
                  <c:v>90.54</c:v>
                </c:pt>
                <c:pt idx="50">
                  <c:v>90.6</c:v>
                </c:pt>
                <c:pt idx="51">
                  <c:v>91.5</c:v>
                </c:pt>
                <c:pt idx="52">
                  <c:v>91.6</c:v>
                </c:pt>
                <c:pt idx="53">
                  <c:v>92.1</c:v>
                </c:pt>
                <c:pt idx="54">
                  <c:v>92.4</c:v>
                </c:pt>
                <c:pt idx="55">
                  <c:v>92.5</c:v>
                </c:pt>
                <c:pt idx="56">
                  <c:v>92.9</c:v>
                </c:pt>
                <c:pt idx="57">
                  <c:v>93.1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Asian</c:v>
                </c:pt>
              </c:strCache>
            </c:strRef>
          </c:tx>
          <c:spPr>
            <a:solidFill xmlns:a="http://schemas.openxmlformats.org/drawingml/2006/main">
              <a:srgbClr val="656F73"/>
            </a:solidFill>
            <a:ln xmlns:a="http://schemas.openxmlformats.org/drawingml/2006/main" w="47520">
              <a:solidFill>
                <a:srgbClr val="656F73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6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8"/>
                <c:pt idx="0">
                  <c:v>1940</c:v>
                </c:pt>
                <c:pt idx="1">
                  <c:v>1947</c:v>
                </c:pt>
                <c:pt idx="2">
                  <c:v>1950</c:v>
                </c:pt>
                <c:pt idx="3">
                  <c:v>1952</c:v>
                </c:pt>
                <c:pt idx="4">
                  <c:v>1957</c:v>
                </c:pt>
                <c:pt idx="5">
                  <c:v>1959</c:v>
                </c:pt>
                <c:pt idx="6">
                  <c:v>1962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</c:numCache>
            </c:numRef>
          </c:cat>
          <c:val>
            <c:numRef>
              <c:f>1</c:f>
              <c:numCache>
                <c:formatCode>General</c:formatCode>
                <c:ptCount val="58"/>
                <c:pt idx="46">
                  <c:v>87.6</c:v>
                </c:pt>
                <c:pt idx="47">
                  <c:v>86.8</c:v>
                </c:pt>
                <c:pt idx="48">
                  <c:v>87.6</c:v>
                </c:pt>
                <c:pt idx="49">
                  <c:v>87.4</c:v>
                </c:pt>
                <c:pt idx="50">
                  <c:v>87.8</c:v>
                </c:pt>
                <c:pt idx="51">
                  <c:v>88.7</c:v>
                </c:pt>
                <c:pt idx="52">
                  <c:v>88.2</c:v>
                </c:pt>
                <c:pt idx="53">
                  <c:v>88.9</c:v>
                </c:pt>
                <c:pt idx="54">
                  <c:v>88.6</c:v>
                </c:pt>
                <c:pt idx="55">
                  <c:v>88.9</c:v>
                </c:pt>
                <c:pt idx="56">
                  <c:v>90.1</c:v>
                </c:pt>
                <c:pt idx="57">
                  <c:v>89.5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White</c:v>
                </c:pt>
              </c:strCache>
            </c:strRef>
          </c:tx>
          <c:spPr>
            <a:solidFill xmlns:a="http://schemas.openxmlformats.org/drawingml/2006/main">
              <a:srgbClr val="577918"/>
            </a:solidFill>
            <a:ln xmlns:a="http://schemas.openxmlformats.org/drawingml/2006/main" w="47520">
              <a:solidFill>
                <a:srgbClr val="577918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8"/>
                <c:pt idx="0">
                  <c:v>1940</c:v>
                </c:pt>
                <c:pt idx="1">
                  <c:v>1947</c:v>
                </c:pt>
                <c:pt idx="2">
                  <c:v>1950</c:v>
                </c:pt>
                <c:pt idx="3">
                  <c:v>1952</c:v>
                </c:pt>
                <c:pt idx="4">
                  <c:v>1957</c:v>
                </c:pt>
                <c:pt idx="5">
                  <c:v>1959</c:v>
                </c:pt>
                <c:pt idx="6">
                  <c:v>1962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</c:numCache>
            </c:numRef>
          </c:cat>
          <c:val>
            <c:numRef>
              <c:f>2</c:f>
              <c:numCache>
                <c:formatCode>0.0</c:formatCode>
                <c:ptCount val="58"/>
                <c:pt idx="0">
                  <c:v>26.1</c:v>
                </c:pt>
                <c:pt idx="1">
                  <c:v>35</c:v>
                </c:pt>
                <c:pt idx="4">
                  <c:v>43.2</c:v>
                </c:pt>
                <c:pt idx="5">
                  <c:v>46.1</c:v>
                </c:pt>
                <c:pt idx="6">
                  <c:v>48.7</c:v>
                </c:pt>
                <c:pt idx="7">
                  <c:v>50.3</c:v>
                </c:pt>
                <c:pt idx="8">
                  <c:v>51.3</c:v>
                </c:pt>
                <c:pt idx="9">
                  <c:v>52.2</c:v>
                </c:pt>
                <c:pt idx="10">
                  <c:v>53.4</c:v>
                </c:pt>
                <c:pt idx="11">
                  <c:v>54.9</c:v>
                </c:pt>
                <c:pt idx="12">
                  <c:v>56.3</c:v>
                </c:pt>
                <c:pt idx="13">
                  <c:v>57.4</c:v>
                </c:pt>
                <c:pt idx="14">
                  <c:v>58.6</c:v>
                </c:pt>
                <c:pt idx="15">
                  <c:v>60.4</c:v>
                </c:pt>
                <c:pt idx="16">
                  <c:v>61.9</c:v>
                </c:pt>
                <c:pt idx="17">
                  <c:v>63.3</c:v>
                </c:pt>
                <c:pt idx="18">
                  <c:v>64.5</c:v>
                </c:pt>
                <c:pt idx="19">
                  <c:v>66.1</c:v>
                </c:pt>
                <c:pt idx="20">
                  <c:v>67</c:v>
                </c:pt>
                <c:pt idx="21">
                  <c:v>67.9</c:v>
                </c:pt>
                <c:pt idx="22">
                  <c:v>69.7</c:v>
                </c:pt>
                <c:pt idx="23">
                  <c:v>70.5</c:v>
                </c:pt>
                <c:pt idx="24">
                  <c:v>71.6</c:v>
                </c:pt>
                <c:pt idx="25">
                  <c:v>72.8</c:v>
                </c:pt>
                <c:pt idx="26">
                  <c:v>73.8</c:v>
                </c:pt>
                <c:pt idx="27">
                  <c:v>75</c:v>
                </c:pt>
                <c:pt idx="28">
                  <c:v>75.5</c:v>
                </c:pt>
                <c:pt idx="29">
                  <c:v>76.2</c:v>
                </c:pt>
                <c:pt idx="30">
                  <c:v>77</c:v>
                </c:pt>
                <c:pt idx="31">
                  <c:v>77.7</c:v>
                </c:pt>
                <c:pt idx="32">
                  <c:v>78.4</c:v>
                </c:pt>
                <c:pt idx="33">
                  <c:v>79.1</c:v>
                </c:pt>
                <c:pt idx="34">
                  <c:v>79.9</c:v>
                </c:pt>
                <c:pt idx="35">
                  <c:v>80.9</c:v>
                </c:pt>
                <c:pt idx="36">
                  <c:v>81.5</c:v>
                </c:pt>
                <c:pt idx="37">
                  <c:v>82</c:v>
                </c:pt>
                <c:pt idx="38">
                  <c:v>83</c:v>
                </c:pt>
                <c:pt idx="39">
                  <c:v>82.8</c:v>
                </c:pt>
                <c:pt idx="40">
                  <c:v>83</c:v>
                </c:pt>
                <c:pt idx="41">
                  <c:v>83.7</c:v>
                </c:pt>
                <c:pt idx="42">
                  <c:v>84.3</c:v>
                </c:pt>
                <c:pt idx="43">
                  <c:v>84.9</c:v>
                </c:pt>
                <c:pt idx="44">
                  <c:v>84.8</c:v>
                </c:pt>
                <c:pt idx="45">
                  <c:v>84.8</c:v>
                </c:pt>
                <c:pt idx="46">
                  <c:v>85.1</c:v>
                </c:pt>
                <c:pt idx="47">
                  <c:v>85.8</c:v>
                </c:pt>
                <c:pt idx="48">
                  <c:v>85.8</c:v>
                </c:pt>
                <c:pt idx="49">
                  <c:v>86.12</c:v>
                </c:pt>
                <c:pt idx="50">
                  <c:v>86.2</c:v>
                </c:pt>
                <c:pt idx="51">
                  <c:v>87.1</c:v>
                </c:pt>
                <c:pt idx="52">
                  <c:v>87.1</c:v>
                </c:pt>
                <c:pt idx="53">
                  <c:v>87.6</c:v>
                </c:pt>
                <c:pt idx="54">
                  <c:v>88.1</c:v>
                </c:pt>
                <c:pt idx="55">
                  <c:v>88.1</c:v>
                </c:pt>
                <c:pt idx="56">
                  <c:v>88.6</c:v>
                </c:pt>
                <c:pt idx="57">
                  <c:v>88.8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Black</c:v>
                </c:pt>
              </c:strCache>
            </c:strRef>
          </c:tx>
          <c:spPr>
            <a:solidFill xmlns:a="http://schemas.openxmlformats.org/drawingml/2006/main">
              <a:srgbClr val="73583D"/>
            </a:solidFill>
            <a:ln xmlns:a="http://schemas.openxmlformats.org/drawingml/2006/main" w="47520">
              <a:solidFill>
                <a:srgbClr val="73583D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8"/>
                <c:pt idx="0">
                  <c:v>1940</c:v>
                </c:pt>
                <c:pt idx="1">
                  <c:v>1947</c:v>
                </c:pt>
                <c:pt idx="2">
                  <c:v>1950</c:v>
                </c:pt>
                <c:pt idx="3">
                  <c:v>1952</c:v>
                </c:pt>
                <c:pt idx="4">
                  <c:v>1957</c:v>
                </c:pt>
                <c:pt idx="5">
                  <c:v>1959</c:v>
                </c:pt>
                <c:pt idx="6">
                  <c:v>1962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</c:numCache>
            </c:numRef>
          </c:cat>
          <c:val>
            <c:numRef>
              <c:f>3</c:f>
              <c:numCache>
                <c:formatCode>0.0</c:formatCode>
                <c:ptCount val="58"/>
                <c:pt idx="0">
                  <c:v>7.7</c:v>
                </c:pt>
                <c:pt idx="1">
                  <c:v>13.6</c:v>
                </c:pt>
                <c:pt idx="2">
                  <c:v>13.7</c:v>
                </c:pt>
                <c:pt idx="3">
                  <c:v>15</c:v>
                </c:pt>
                <c:pt idx="4">
                  <c:v>18.4</c:v>
                </c:pt>
                <c:pt idx="5">
                  <c:v>20.7</c:v>
                </c:pt>
                <c:pt idx="6">
                  <c:v>24.8</c:v>
                </c:pt>
                <c:pt idx="7">
                  <c:v>25.7</c:v>
                </c:pt>
                <c:pt idx="8">
                  <c:v>27.2</c:v>
                </c:pt>
                <c:pt idx="9">
                  <c:v>27.8</c:v>
                </c:pt>
                <c:pt idx="10">
                  <c:v>29.5</c:v>
                </c:pt>
                <c:pt idx="11">
                  <c:v>30.1</c:v>
                </c:pt>
                <c:pt idx="12">
                  <c:v>32.3</c:v>
                </c:pt>
                <c:pt idx="13">
                  <c:v>33.7</c:v>
                </c:pt>
                <c:pt idx="14">
                  <c:v>34.7</c:v>
                </c:pt>
                <c:pt idx="15">
                  <c:v>36.6</c:v>
                </c:pt>
                <c:pt idx="16">
                  <c:v>39.2</c:v>
                </c:pt>
                <c:pt idx="17">
                  <c:v>40.8</c:v>
                </c:pt>
                <c:pt idx="18">
                  <c:v>42.5</c:v>
                </c:pt>
                <c:pt idx="19">
                  <c:v>43.8</c:v>
                </c:pt>
                <c:pt idx="20">
                  <c:v>45.5</c:v>
                </c:pt>
                <c:pt idx="21">
                  <c:v>47.6</c:v>
                </c:pt>
                <c:pt idx="22">
                  <c:v>49.4</c:v>
                </c:pt>
                <c:pt idx="23">
                  <c:v>51.2</c:v>
                </c:pt>
                <c:pt idx="24">
                  <c:v>52.9</c:v>
                </c:pt>
                <c:pt idx="25">
                  <c:v>54.9</c:v>
                </c:pt>
                <c:pt idx="26">
                  <c:v>56.8</c:v>
                </c:pt>
                <c:pt idx="27">
                  <c:v>58.5</c:v>
                </c:pt>
                <c:pt idx="28">
                  <c:v>59.8</c:v>
                </c:pt>
                <c:pt idx="29">
                  <c:v>62.3</c:v>
                </c:pt>
                <c:pt idx="30">
                  <c:v>63.4</c:v>
                </c:pt>
                <c:pt idx="31">
                  <c:v>63.5</c:v>
                </c:pt>
                <c:pt idx="32">
                  <c:v>64.6</c:v>
                </c:pt>
                <c:pt idx="33">
                  <c:v>66.2</c:v>
                </c:pt>
                <c:pt idx="34">
                  <c:v>66.7</c:v>
                </c:pt>
                <c:pt idx="35">
                  <c:v>67.7</c:v>
                </c:pt>
                <c:pt idx="36">
                  <c:v>70.4</c:v>
                </c:pt>
                <c:pt idx="37">
                  <c:v>72.9</c:v>
                </c:pt>
                <c:pt idx="38">
                  <c:v>73.8</c:v>
                </c:pt>
                <c:pt idx="39">
                  <c:v>74.3</c:v>
                </c:pt>
                <c:pt idx="40">
                  <c:v>74.9</c:v>
                </c:pt>
                <c:pt idx="41">
                  <c:v>76</c:v>
                </c:pt>
                <c:pt idx="42">
                  <c:v>77</c:v>
                </c:pt>
                <c:pt idx="43">
                  <c:v>78.5</c:v>
                </c:pt>
                <c:pt idx="44">
                  <c:v>78.8</c:v>
                </c:pt>
                <c:pt idx="45">
                  <c:v>78.7</c:v>
                </c:pt>
                <c:pt idx="46">
                  <c:v>80</c:v>
                </c:pt>
                <c:pt idx="47">
                  <c:v>80.6</c:v>
                </c:pt>
                <c:pt idx="48">
                  <c:v>81.1</c:v>
                </c:pt>
                <c:pt idx="49">
                  <c:v>80.73</c:v>
                </c:pt>
                <c:pt idx="50">
                  <c:v>82.3</c:v>
                </c:pt>
                <c:pt idx="51">
                  <c:v>83</c:v>
                </c:pt>
                <c:pt idx="52">
                  <c:v>84.1</c:v>
                </c:pt>
                <c:pt idx="53">
                  <c:v>84.2</c:v>
                </c:pt>
                <c:pt idx="54">
                  <c:v>84.5</c:v>
                </c:pt>
                <c:pt idx="55">
                  <c:v>85</c:v>
                </c:pt>
                <c:pt idx="56">
                  <c:v>85.1</c:v>
                </c:pt>
                <c:pt idx="57">
                  <c:v>85.8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Hispanic</c:v>
                </c:pt>
              </c:strCache>
            </c:strRef>
          </c:tx>
          <c:spPr>
            <a:solidFill xmlns:a="http://schemas.openxmlformats.org/drawingml/2006/main">
              <a:srgbClr val="B26314"/>
            </a:solidFill>
            <a:ln xmlns:a="http://schemas.openxmlformats.org/drawingml/2006/main" w="12600"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8"/>
                <c:pt idx="0">
                  <c:v>1940</c:v>
                </c:pt>
                <c:pt idx="1">
                  <c:v>1947</c:v>
                </c:pt>
                <c:pt idx="2">
                  <c:v>1950</c:v>
                </c:pt>
                <c:pt idx="3">
                  <c:v>1952</c:v>
                </c:pt>
                <c:pt idx="4">
                  <c:v>1957</c:v>
                </c:pt>
                <c:pt idx="5">
                  <c:v>1959</c:v>
                </c:pt>
                <c:pt idx="6">
                  <c:v>1962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</c:numCache>
            </c:numRef>
          </c:cat>
          <c:val>
            <c:numRef>
              <c:f>4</c:f>
              <c:numCache>
                <c:formatCode>General</c:formatCode>
                <c:ptCount val="58"/>
                <c:pt idx="17">
                  <c:v>36.5</c:v>
                </c:pt>
                <c:pt idx="18">
                  <c:v>37.9</c:v>
                </c:pt>
                <c:pt idx="19">
                  <c:v>39.3</c:v>
                </c:pt>
                <c:pt idx="20">
                  <c:v>39.6</c:v>
                </c:pt>
                <c:pt idx="21">
                  <c:v>40.8</c:v>
                </c:pt>
                <c:pt idx="22">
                  <c:v>42</c:v>
                </c:pt>
                <c:pt idx="23">
                  <c:v>45.3</c:v>
                </c:pt>
                <c:pt idx="24">
                  <c:v>44.5</c:v>
                </c:pt>
                <c:pt idx="25">
                  <c:v>45.9</c:v>
                </c:pt>
                <c:pt idx="26">
                  <c:v>46.2</c:v>
                </c:pt>
                <c:pt idx="27">
                  <c:v>47.1</c:v>
                </c:pt>
                <c:pt idx="28">
                  <c:v>47.9</c:v>
                </c:pt>
                <c:pt idx="29">
                  <c:v>48.5</c:v>
                </c:pt>
                <c:pt idx="30">
                  <c:v>50.9</c:v>
                </c:pt>
                <c:pt idx="31">
                  <c:v>51</c:v>
                </c:pt>
                <c:pt idx="32">
                  <c:v>50.9</c:v>
                </c:pt>
                <c:pt idx="33">
                  <c:v>50.8</c:v>
                </c:pt>
                <c:pt idx="34">
                  <c:v>51.3</c:v>
                </c:pt>
                <c:pt idx="35">
                  <c:v>52.6</c:v>
                </c:pt>
                <c:pt idx="36">
                  <c:v>53.1</c:v>
                </c:pt>
                <c:pt idx="37">
                  <c:v>53.3</c:v>
                </c:pt>
                <c:pt idx="38">
                  <c:v>53.4</c:v>
                </c:pt>
                <c:pt idx="39">
                  <c:v>53.1</c:v>
                </c:pt>
                <c:pt idx="40">
                  <c:v>54.7</c:v>
                </c:pt>
                <c:pt idx="41">
                  <c:v>55.5</c:v>
                </c:pt>
                <c:pt idx="42">
                  <c:v>56.1</c:v>
                </c:pt>
                <c:pt idx="43">
                  <c:v>57</c:v>
                </c:pt>
                <c:pt idx="44">
                  <c:v>56.8</c:v>
                </c:pt>
                <c:pt idx="45">
                  <c:v>57</c:v>
                </c:pt>
                <c:pt idx="46">
                  <c:v>57</c:v>
                </c:pt>
                <c:pt idx="47">
                  <c:v>58.4</c:v>
                </c:pt>
                <c:pt idx="48">
                  <c:v>58.5</c:v>
                </c:pt>
                <c:pt idx="49">
                  <c:v>59.28</c:v>
                </c:pt>
                <c:pt idx="50">
                  <c:v>60.3</c:v>
                </c:pt>
                <c:pt idx="51">
                  <c:v>62.3</c:v>
                </c:pt>
                <c:pt idx="52">
                  <c:v>61.9</c:v>
                </c:pt>
                <c:pt idx="53">
                  <c:v>62.9</c:v>
                </c:pt>
                <c:pt idx="54">
                  <c:v>64.3</c:v>
                </c:pt>
                <c:pt idx="55">
                  <c:v>65</c:v>
                </c:pt>
                <c:pt idx="56">
                  <c:v>66.2</c:v>
                </c:pt>
                <c:pt idx="57">
                  <c:v>66.5</c:v>
                </c:pt>
              </c:numCache>
            </c:numRef>
          </c:val>
          <c:smooth val="0"/>
        </c:ser>
        <c:axId val="55361034"/>
        <c:axId val="46440718"/>
      </c:lineChart>
      <c:catAx>
        <c:axId val="5536103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46440718"/>
        <c:crosses val="autoZero"/>
        <c:lblOffset val="100"/>
      </c:catAx>
      <c:valAx>
        <c:axId val="46440718"/>
        <c:scaling>
          <c:orientation val="minMax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55361034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746431510250408"/>
          <c:y val="0.462937425326405"/>
          <c:w val="0.198499207869287"/>
          <c:h val="0.35739491518784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2.xml><?xml version="1.0" encoding="utf-8"?>
<c:chartSpace xmlns:c="http://schemas.openxmlformats.org/drawingml/2006/chart">
  <c:lang val="en-US"/>
  <c:roundedCorners val="0"/>
  <c:style val="18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Percentage of People 25 Years and Over Who Have Completed College, by Race and Ethnicity, 1940-2014
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056478976076966"/>
          <c:y val="0.128893442622951"/>
          <c:w val="0.858093888244642"/>
          <c:h val="0.74016393442623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Asian</c:v>
                </c:pt>
              </c:strCache>
            </c:strRef>
          </c:tx>
          <c:spPr>
            <a:solidFill xmlns:a="http://schemas.openxmlformats.org/drawingml/2006/main">
              <a:srgbClr val="51659E"/>
            </a:solidFill>
            <a:ln xmlns:a="http://schemas.openxmlformats.org/drawingml/2006/main" w="47520">
              <a:solidFill>
                <a:srgbClr val="51659E"/>
              </a:solidFill>
            </a:ln>
          </c:spPr>
          <c:marker>
            <c:symbol val="none"/>
          </c:marker>
          <c:dLbls>
            <c:dLbl>
              <c:idx val="46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8"/>
                <c:pt idx="0">
                  <c:v>1940</c:v>
                </c:pt>
                <c:pt idx="1">
                  <c:v>1947</c:v>
                </c:pt>
                <c:pt idx="2">
                  <c:v>1950</c:v>
                </c:pt>
                <c:pt idx="3">
                  <c:v>1952</c:v>
                </c:pt>
                <c:pt idx="4">
                  <c:v>1957</c:v>
                </c:pt>
                <c:pt idx="5">
                  <c:v>1959</c:v>
                </c:pt>
                <c:pt idx="6">
                  <c:v>1962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</c:numCache>
            </c:numRef>
          </c:cat>
          <c:val>
            <c:numRef>
              <c:f>0</c:f>
              <c:numCache>
                <c:formatCode>General</c:formatCode>
                <c:ptCount val="58"/>
                <c:pt idx="46">
                  <c:v>49.8</c:v>
                </c:pt>
                <c:pt idx="47">
                  <c:v>49.4</c:v>
                </c:pt>
                <c:pt idx="48">
                  <c:v>50.2</c:v>
                </c:pt>
                <c:pt idx="49">
                  <c:v>49.7</c:v>
                </c:pt>
                <c:pt idx="50">
                  <c:v>52.1</c:v>
                </c:pt>
                <c:pt idx="51">
                  <c:v>52.6</c:v>
                </c:pt>
                <c:pt idx="52">
                  <c:v>52.3</c:v>
                </c:pt>
                <c:pt idx="53">
                  <c:v>52.4</c:v>
                </c:pt>
                <c:pt idx="54">
                  <c:v>50.3</c:v>
                </c:pt>
                <c:pt idx="55">
                  <c:v>51</c:v>
                </c:pt>
                <c:pt idx="56">
                  <c:v>53.2</c:v>
                </c:pt>
                <c:pt idx="57">
                  <c:v>52.3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Non-Hispanic White</c:v>
                </c:pt>
              </c:strCache>
            </c:strRef>
          </c:tx>
          <c:spPr>
            <a:solidFill xmlns:a="http://schemas.openxmlformats.org/drawingml/2006/main">
              <a:srgbClr val="A8988C"/>
            </a:solidFill>
            <a:ln xmlns:a="http://schemas.openxmlformats.org/drawingml/2006/main" w="47520">
              <a:solidFill>
                <a:srgbClr val="A8988C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36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8"/>
                <c:pt idx="0">
                  <c:v>1940</c:v>
                </c:pt>
                <c:pt idx="1">
                  <c:v>1947</c:v>
                </c:pt>
                <c:pt idx="2">
                  <c:v>1950</c:v>
                </c:pt>
                <c:pt idx="3">
                  <c:v>1952</c:v>
                </c:pt>
                <c:pt idx="4">
                  <c:v>1957</c:v>
                </c:pt>
                <c:pt idx="5">
                  <c:v>1959</c:v>
                </c:pt>
                <c:pt idx="6">
                  <c:v>1962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</c:numCache>
            </c:numRef>
          </c:cat>
          <c:val>
            <c:numRef>
              <c:f>1</c:f>
              <c:numCache>
                <c:formatCode>General</c:formatCode>
                <c:ptCount val="58"/>
                <c:pt idx="36">
                  <c:v>23.8</c:v>
                </c:pt>
                <c:pt idx="37">
                  <c:v>24.3</c:v>
                </c:pt>
                <c:pt idx="38">
                  <c:v>25.4</c:v>
                </c:pt>
                <c:pt idx="39">
                  <c:v>25.9</c:v>
                </c:pt>
                <c:pt idx="40">
                  <c:v>26.2</c:v>
                </c:pt>
                <c:pt idx="41">
                  <c:v>26.6</c:v>
                </c:pt>
                <c:pt idx="42">
                  <c:v>27.7</c:v>
                </c:pt>
                <c:pt idx="43">
                  <c:v>28.1</c:v>
                </c:pt>
                <c:pt idx="44">
                  <c:v>28.7</c:v>
                </c:pt>
                <c:pt idx="45">
                  <c:v>29.4</c:v>
                </c:pt>
                <c:pt idx="46">
                  <c:v>30</c:v>
                </c:pt>
                <c:pt idx="47">
                  <c:v>30.6</c:v>
                </c:pt>
                <c:pt idx="48">
                  <c:v>30.6</c:v>
                </c:pt>
                <c:pt idx="49">
                  <c:v>31</c:v>
                </c:pt>
                <c:pt idx="50">
                  <c:v>31.8</c:v>
                </c:pt>
                <c:pt idx="51">
                  <c:v>32.6</c:v>
                </c:pt>
                <c:pt idx="52">
                  <c:v>32.9</c:v>
                </c:pt>
                <c:pt idx="53">
                  <c:v>33.2</c:v>
                </c:pt>
                <c:pt idx="54">
                  <c:v>34</c:v>
                </c:pt>
                <c:pt idx="55">
                  <c:v>34.5</c:v>
                </c:pt>
                <c:pt idx="56">
                  <c:v>35.2</c:v>
                </c:pt>
                <c:pt idx="57">
                  <c:v>35.6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White</c:v>
                </c:pt>
              </c:strCache>
            </c:strRef>
          </c:tx>
          <c:spPr>
            <a:solidFill xmlns:a="http://schemas.openxmlformats.org/drawingml/2006/main">
              <a:srgbClr val="B58F8F"/>
            </a:solidFill>
            <a:ln xmlns:a="http://schemas.openxmlformats.org/drawingml/2006/main" w="47520">
              <a:solidFill>
                <a:srgbClr val="B58F8F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8"/>
                <c:pt idx="0">
                  <c:v>1940</c:v>
                </c:pt>
                <c:pt idx="1">
                  <c:v>1947</c:v>
                </c:pt>
                <c:pt idx="2">
                  <c:v>1950</c:v>
                </c:pt>
                <c:pt idx="3">
                  <c:v>1952</c:v>
                </c:pt>
                <c:pt idx="4">
                  <c:v>1957</c:v>
                </c:pt>
                <c:pt idx="5">
                  <c:v>1959</c:v>
                </c:pt>
                <c:pt idx="6">
                  <c:v>1962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</c:numCache>
            </c:numRef>
          </c:cat>
          <c:val>
            <c:numRef>
              <c:f>2</c:f>
              <c:numCache>
                <c:formatCode>0.0</c:formatCode>
                <c:ptCount val="58"/>
                <c:pt idx="0">
                  <c:v>4.9</c:v>
                </c:pt>
                <c:pt idx="1">
                  <c:v>5.7</c:v>
                </c:pt>
                <c:pt idx="4">
                  <c:v>8</c:v>
                </c:pt>
                <c:pt idx="5">
                  <c:v>8.6</c:v>
                </c:pt>
                <c:pt idx="6">
                  <c:v>9.5</c:v>
                </c:pt>
                <c:pt idx="7">
                  <c:v>9.6</c:v>
                </c:pt>
                <c:pt idx="8">
                  <c:v>9.9</c:v>
                </c:pt>
                <c:pt idx="9">
                  <c:v>10.4</c:v>
                </c:pt>
                <c:pt idx="10">
                  <c:v>10.6</c:v>
                </c:pt>
                <c:pt idx="11">
                  <c:v>11</c:v>
                </c:pt>
                <c:pt idx="12">
                  <c:v>11.2</c:v>
                </c:pt>
                <c:pt idx="13">
                  <c:v>11.6</c:v>
                </c:pt>
                <c:pt idx="14">
                  <c:v>12</c:v>
                </c:pt>
                <c:pt idx="15">
                  <c:v>12.6</c:v>
                </c:pt>
                <c:pt idx="16">
                  <c:v>13.1</c:v>
                </c:pt>
                <c:pt idx="17">
                  <c:v>14</c:v>
                </c:pt>
                <c:pt idx="18">
                  <c:v>14.5</c:v>
                </c:pt>
                <c:pt idx="19">
                  <c:v>15.4</c:v>
                </c:pt>
                <c:pt idx="20">
                  <c:v>16.1</c:v>
                </c:pt>
                <c:pt idx="21">
                  <c:v>16.4</c:v>
                </c:pt>
                <c:pt idx="22">
                  <c:v>17.2</c:v>
                </c:pt>
                <c:pt idx="23">
                  <c:v>17.8</c:v>
                </c:pt>
                <c:pt idx="24">
                  <c:v>17.8</c:v>
                </c:pt>
                <c:pt idx="25">
                  <c:v>18.5</c:v>
                </c:pt>
                <c:pt idx="26">
                  <c:v>19.5</c:v>
                </c:pt>
                <c:pt idx="27">
                  <c:v>19.8</c:v>
                </c:pt>
                <c:pt idx="28">
                  <c:v>20</c:v>
                </c:pt>
                <c:pt idx="29">
                  <c:v>20.1</c:v>
                </c:pt>
                <c:pt idx="30">
                  <c:v>20.5</c:v>
                </c:pt>
                <c:pt idx="31">
                  <c:v>20.9</c:v>
                </c:pt>
                <c:pt idx="32">
                  <c:v>21.8</c:v>
                </c:pt>
                <c:pt idx="33">
                  <c:v>22</c:v>
                </c:pt>
                <c:pt idx="34">
                  <c:v>22.2</c:v>
                </c:pt>
                <c:pt idx="35">
                  <c:v>22.1</c:v>
                </c:pt>
                <c:pt idx="36">
                  <c:v>22.6</c:v>
                </c:pt>
                <c:pt idx="37">
                  <c:v>22.9</c:v>
                </c:pt>
                <c:pt idx="38">
                  <c:v>24</c:v>
                </c:pt>
                <c:pt idx="39">
                  <c:v>24.3</c:v>
                </c:pt>
                <c:pt idx="40">
                  <c:v>24.6</c:v>
                </c:pt>
                <c:pt idx="41">
                  <c:v>25</c:v>
                </c:pt>
                <c:pt idx="42">
                  <c:v>25.9</c:v>
                </c:pt>
                <c:pt idx="43">
                  <c:v>26.1</c:v>
                </c:pt>
                <c:pt idx="44">
                  <c:v>26.6</c:v>
                </c:pt>
                <c:pt idx="45">
                  <c:v>27.2</c:v>
                </c:pt>
                <c:pt idx="46">
                  <c:v>27.6</c:v>
                </c:pt>
                <c:pt idx="47">
                  <c:v>28.2</c:v>
                </c:pt>
                <c:pt idx="48">
                  <c:v>28.1</c:v>
                </c:pt>
                <c:pt idx="49">
                  <c:v>28.4</c:v>
                </c:pt>
                <c:pt idx="50">
                  <c:v>29.1</c:v>
                </c:pt>
                <c:pt idx="51">
                  <c:v>29.8</c:v>
                </c:pt>
                <c:pt idx="52">
                  <c:v>29.9</c:v>
                </c:pt>
                <c:pt idx="53">
                  <c:v>30.3</c:v>
                </c:pt>
                <c:pt idx="54">
                  <c:v>31</c:v>
                </c:pt>
                <c:pt idx="55">
                  <c:v>31.3</c:v>
                </c:pt>
                <c:pt idx="56">
                  <c:v>32</c:v>
                </c:pt>
                <c:pt idx="57">
                  <c:v>32.3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Black</c:v>
                </c:pt>
              </c:strCache>
            </c:strRef>
          </c:tx>
          <c:spPr>
            <a:solidFill xmlns:a="http://schemas.openxmlformats.org/drawingml/2006/main">
              <a:srgbClr val="9FA5A8"/>
            </a:solidFill>
            <a:ln xmlns:a="http://schemas.openxmlformats.org/drawingml/2006/main" w="47520">
              <a:solidFill>
                <a:srgbClr val="9FA5A8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8"/>
                <c:pt idx="0">
                  <c:v>1940</c:v>
                </c:pt>
                <c:pt idx="1">
                  <c:v>1947</c:v>
                </c:pt>
                <c:pt idx="2">
                  <c:v>1950</c:v>
                </c:pt>
                <c:pt idx="3">
                  <c:v>1952</c:v>
                </c:pt>
                <c:pt idx="4">
                  <c:v>1957</c:v>
                </c:pt>
                <c:pt idx="5">
                  <c:v>1959</c:v>
                </c:pt>
                <c:pt idx="6">
                  <c:v>1962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</c:numCache>
            </c:numRef>
          </c:cat>
          <c:val>
            <c:numRef>
              <c:f>3</c:f>
              <c:numCache>
                <c:formatCode>0.0</c:formatCode>
                <c:ptCount val="58"/>
                <c:pt idx="0">
                  <c:v>1.3</c:v>
                </c:pt>
                <c:pt idx="1">
                  <c:v>2.5</c:v>
                </c:pt>
                <c:pt idx="2">
                  <c:v>2.3</c:v>
                </c:pt>
                <c:pt idx="3">
                  <c:v>2.4</c:v>
                </c:pt>
                <c:pt idx="4">
                  <c:v>2.9</c:v>
                </c:pt>
                <c:pt idx="5">
                  <c:v>3.3</c:v>
                </c:pt>
                <c:pt idx="6">
                  <c:v>4</c:v>
                </c:pt>
                <c:pt idx="7">
                  <c:v>3.9</c:v>
                </c:pt>
                <c:pt idx="8">
                  <c:v>4.7</c:v>
                </c:pt>
                <c:pt idx="9">
                  <c:v>3.8</c:v>
                </c:pt>
                <c:pt idx="10">
                  <c:v>4</c:v>
                </c:pt>
                <c:pt idx="11">
                  <c:v>4.3</c:v>
                </c:pt>
                <c:pt idx="12">
                  <c:v>4.6</c:v>
                </c:pt>
                <c:pt idx="13">
                  <c:v>4.5</c:v>
                </c:pt>
                <c:pt idx="14">
                  <c:v>4.5</c:v>
                </c:pt>
                <c:pt idx="15">
                  <c:v>5.1</c:v>
                </c:pt>
                <c:pt idx="16">
                  <c:v>6</c:v>
                </c:pt>
                <c:pt idx="17">
                  <c:v>5.5</c:v>
                </c:pt>
                <c:pt idx="18">
                  <c:v>6.4</c:v>
                </c:pt>
                <c:pt idx="19">
                  <c:v>6.6</c:v>
                </c:pt>
                <c:pt idx="20">
                  <c:v>7.2</c:v>
                </c:pt>
                <c:pt idx="21">
                  <c:v>7.2</c:v>
                </c:pt>
                <c:pt idx="22">
                  <c:v>7.9</c:v>
                </c:pt>
                <c:pt idx="23">
                  <c:v>7.9</c:v>
                </c:pt>
                <c:pt idx="24">
                  <c:v>8.2</c:v>
                </c:pt>
                <c:pt idx="25">
                  <c:v>8.8</c:v>
                </c:pt>
                <c:pt idx="26">
                  <c:v>9.5</c:v>
                </c:pt>
                <c:pt idx="27">
                  <c:v>10.4</c:v>
                </c:pt>
                <c:pt idx="28">
                  <c:v>11.1</c:v>
                </c:pt>
                <c:pt idx="29">
                  <c:v>10.9</c:v>
                </c:pt>
                <c:pt idx="30">
                  <c:v>10.7</c:v>
                </c:pt>
                <c:pt idx="31">
                  <c:v>11.2</c:v>
                </c:pt>
                <c:pt idx="32">
                  <c:v>11.8</c:v>
                </c:pt>
                <c:pt idx="33">
                  <c:v>11.3</c:v>
                </c:pt>
                <c:pt idx="34">
                  <c:v>11.5</c:v>
                </c:pt>
                <c:pt idx="35">
                  <c:v>11.9</c:v>
                </c:pt>
                <c:pt idx="36">
                  <c:v>12.2</c:v>
                </c:pt>
                <c:pt idx="37">
                  <c:v>12.9</c:v>
                </c:pt>
                <c:pt idx="38">
                  <c:v>13.2</c:v>
                </c:pt>
                <c:pt idx="39">
                  <c:v>13.6</c:v>
                </c:pt>
                <c:pt idx="40">
                  <c:v>13.3</c:v>
                </c:pt>
                <c:pt idx="41">
                  <c:v>14.7</c:v>
                </c:pt>
                <c:pt idx="42">
                  <c:v>15.4</c:v>
                </c:pt>
                <c:pt idx="43">
                  <c:v>16.5</c:v>
                </c:pt>
                <c:pt idx="44">
                  <c:v>15.7</c:v>
                </c:pt>
                <c:pt idx="45">
                  <c:v>17</c:v>
                </c:pt>
                <c:pt idx="46">
                  <c:v>17.3</c:v>
                </c:pt>
                <c:pt idx="47">
                  <c:v>17.6</c:v>
                </c:pt>
                <c:pt idx="48">
                  <c:v>17.6</c:v>
                </c:pt>
                <c:pt idx="49">
                  <c:v>18.5</c:v>
                </c:pt>
                <c:pt idx="50">
                  <c:v>18.5</c:v>
                </c:pt>
                <c:pt idx="51">
                  <c:v>19.6</c:v>
                </c:pt>
                <c:pt idx="52">
                  <c:v>19.3</c:v>
                </c:pt>
                <c:pt idx="53">
                  <c:v>19.8</c:v>
                </c:pt>
                <c:pt idx="54">
                  <c:v>19.9</c:v>
                </c:pt>
                <c:pt idx="55">
                  <c:v>21.2</c:v>
                </c:pt>
                <c:pt idx="56">
                  <c:v>21.8</c:v>
                </c:pt>
                <c:pt idx="57">
                  <c:v>22.2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Hispanic</c:v>
                </c:pt>
              </c:strCache>
            </c:strRef>
          </c:tx>
          <c:spPr>
            <a:solidFill xmlns:a="http://schemas.openxmlformats.org/drawingml/2006/main">
              <a:srgbClr val="959FC4"/>
            </a:solidFill>
            <a:ln xmlns:a="http://schemas.openxmlformats.org/drawingml/2006/main" w="47520">
              <a:solidFill>
                <a:srgbClr val="959FC4"/>
              </a:solidFill>
            </a:ln>
          </c:spPr>
          <c:marker>
            <c:symbol val="none"/>
          </c:marker>
          <c:dLbls>
            <c:dLbl>
              <c:idx val="1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8"/>
                <c:pt idx="0">
                  <c:v>1940</c:v>
                </c:pt>
                <c:pt idx="1">
                  <c:v>1947</c:v>
                </c:pt>
                <c:pt idx="2">
                  <c:v>1950</c:v>
                </c:pt>
                <c:pt idx="3">
                  <c:v>1952</c:v>
                </c:pt>
                <c:pt idx="4">
                  <c:v>1957</c:v>
                </c:pt>
                <c:pt idx="5">
                  <c:v>1959</c:v>
                </c:pt>
                <c:pt idx="6">
                  <c:v>1962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</c:numCache>
            </c:numRef>
          </c:cat>
          <c:val>
            <c:numRef>
              <c:f>4</c:f>
              <c:numCache>
                <c:formatCode>General</c:formatCode>
                <c:ptCount val="58"/>
                <c:pt idx="17">
                  <c:v>5.5</c:v>
                </c:pt>
                <c:pt idx="18">
                  <c:v>6.3</c:v>
                </c:pt>
                <c:pt idx="19">
                  <c:v>6.1</c:v>
                </c:pt>
                <c:pt idx="20">
                  <c:v>6.2</c:v>
                </c:pt>
                <c:pt idx="21">
                  <c:v>7</c:v>
                </c:pt>
                <c:pt idx="22">
                  <c:v>6.7</c:v>
                </c:pt>
                <c:pt idx="23">
                  <c:v>7.9</c:v>
                </c:pt>
                <c:pt idx="24">
                  <c:v>7.7</c:v>
                </c:pt>
                <c:pt idx="25">
                  <c:v>7.8</c:v>
                </c:pt>
                <c:pt idx="26">
                  <c:v>7.9</c:v>
                </c:pt>
                <c:pt idx="27">
                  <c:v>8.2</c:v>
                </c:pt>
                <c:pt idx="28">
                  <c:v>8.5</c:v>
                </c:pt>
                <c:pt idx="29">
                  <c:v>8.4</c:v>
                </c:pt>
                <c:pt idx="30">
                  <c:v>8.6</c:v>
                </c:pt>
                <c:pt idx="31">
                  <c:v>10.1</c:v>
                </c:pt>
                <c:pt idx="32">
                  <c:v>9.9</c:v>
                </c:pt>
                <c:pt idx="33">
                  <c:v>9.2</c:v>
                </c:pt>
                <c:pt idx="34">
                  <c:v>9.7</c:v>
                </c:pt>
                <c:pt idx="35">
                  <c:v>9.3</c:v>
                </c:pt>
                <c:pt idx="36">
                  <c:v>9</c:v>
                </c:pt>
                <c:pt idx="37">
                  <c:v>9.1</c:v>
                </c:pt>
                <c:pt idx="38">
                  <c:v>9.3</c:v>
                </c:pt>
                <c:pt idx="39">
                  <c:v>9.3</c:v>
                </c:pt>
                <c:pt idx="40">
                  <c:v>10.3</c:v>
                </c:pt>
                <c:pt idx="41">
                  <c:v>11</c:v>
                </c:pt>
                <c:pt idx="42">
                  <c:v>10.9</c:v>
                </c:pt>
                <c:pt idx="43">
                  <c:v>10.6</c:v>
                </c:pt>
                <c:pt idx="44">
                  <c:v>11.1</c:v>
                </c:pt>
                <c:pt idx="45">
                  <c:v>11.1</c:v>
                </c:pt>
                <c:pt idx="46">
                  <c:v>11.4</c:v>
                </c:pt>
                <c:pt idx="47">
                  <c:v>12.1</c:v>
                </c:pt>
                <c:pt idx="48">
                  <c:v>12</c:v>
                </c:pt>
                <c:pt idx="49">
                  <c:v>12.4</c:v>
                </c:pt>
                <c:pt idx="50">
                  <c:v>12.7</c:v>
                </c:pt>
                <c:pt idx="51">
                  <c:v>13.3</c:v>
                </c:pt>
                <c:pt idx="52">
                  <c:v>13.2</c:v>
                </c:pt>
                <c:pt idx="53">
                  <c:v>13.9</c:v>
                </c:pt>
                <c:pt idx="54">
                  <c:v>14.1</c:v>
                </c:pt>
                <c:pt idx="55">
                  <c:v>14.5</c:v>
                </c:pt>
                <c:pt idx="56">
                  <c:v>15.1</c:v>
                </c:pt>
                <c:pt idx="57">
                  <c:v>15.2</c:v>
                </c:pt>
              </c:numCache>
            </c:numRef>
          </c:val>
          <c:smooth val="0"/>
        </c:ser>
        <c:axId val="93542668"/>
        <c:axId val="3788110"/>
      </c:lineChart>
      <c:catAx>
        <c:axId val="935426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3788110"/>
        <c:crosses val="autoZero"/>
        <c:lblOffset val="100"/>
      </c:catAx>
      <c:valAx>
        <c:axId val="3788110"/>
        <c:scaling>
          <c:orientation val="minMax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93542668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43554151753758"/>
          <c:y val="0.173432881130822"/>
          <c:w val="0.185231448341685"/>
          <c:h val="0.362280049331183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3.xml><?xml version="1.0" encoding="utf-8"?>
<c:chartSpace xmlns:c="http://schemas.openxmlformats.org/drawingml/2006/chart">
  <c:lang val="en-US"/>
  <c:roundedCorners val="0"/>
  <c:style val="18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Percentage of Blacks and Whites in Managerial or Professional/Technical Occupations, by Gender, 1950-2014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0790190735694823"/>
          <c:y val="0.12755905511811"/>
          <c:w val="0.831428687624548"/>
          <c:h val="0.751344013032854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Men White</c:v>
                </c:pt>
              </c:strCache>
            </c:strRef>
          </c:tx>
          <c:spPr>
            <a:solidFill xmlns:a="http://schemas.openxmlformats.org/drawingml/2006/main">
              <a:srgbClr val="9A4E4E"/>
            </a:solidFill>
            <a:ln xmlns:a="http://schemas.openxmlformats.org/drawingml/2006/main" w="47520">
              <a:solidFill>
                <a:srgbClr val="9A4E4E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9A4E4E"/>
              </a:solidFill>
            </c:spPr>
          </c:marker>
          <c:dLbls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7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2014</c:v>
                </c:pt>
              </c:numCache>
            </c:numRef>
          </c:cat>
          <c:val>
            <c:numRef>
              <c:f>0</c:f>
              <c:numCache>
                <c:formatCode>0</c:formatCode>
                <c:ptCount val="7"/>
                <c:pt idx="0">
                  <c:v>18.6</c:v>
                </c:pt>
                <c:pt idx="1">
                  <c:v>21</c:v>
                </c:pt>
                <c:pt idx="2">
                  <c:v>23.9</c:v>
                </c:pt>
                <c:pt idx="3">
                  <c:v>25.2</c:v>
                </c:pt>
                <c:pt idx="4">
                  <c:v>27.6</c:v>
                </c:pt>
                <c:pt idx="5">
                  <c:v>28.6</c:v>
                </c:pt>
                <c:pt idx="6">
                  <c:v>35.5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Men Black</c:v>
                </c:pt>
              </c:strCache>
            </c:strRef>
          </c:tx>
          <c:spPr>
            <a:solidFill xmlns:a="http://schemas.openxmlformats.org/drawingml/2006/main">
              <a:srgbClr val="E5811C"/>
            </a:solidFill>
            <a:ln xmlns:a="http://schemas.openxmlformats.org/drawingml/2006/main" w="47520">
              <a:solidFill>
                <a:srgbClr val="E5811C"/>
              </a:solidFill>
            </a:ln>
          </c:spPr>
          <c:marker>
            <c:symbol val="triangle"/>
            <c:size val="5"/>
            <c:spPr>
              <a:solidFill xmlns:a="http://schemas.openxmlformats.org/drawingml/2006/main">
                <a:srgbClr val="E5811C"/>
              </a:solidFill>
            </c:spPr>
          </c:marker>
          <c:dLbls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7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2014</c:v>
                </c:pt>
              </c:numCache>
            </c:numRef>
          </c:cat>
          <c:val>
            <c:numRef>
              <c:f>1</c:f>
              <c:numCache>
                <c:formatCode>0</c:formatCode>
                <c:ptCount val="7"/>
                <c:pt idx="0">
                  <c:v>4.1</c:v>
                </c:pt>
                <c:pt idx="1">
                  <c:v>4.5</c:v>
                </c:pt>
                <c:pt idx="2">
                  <c:v>7.5</c:v>
                </c:pt>
                <c:pt idx="3">
                  <c:v>12</c:v>
                </c:pt>
                <c:pt idx="4">
                  <c:v>14.6</c:v>
                </c:pt>
                <c:pt idx="5">
                  <c:v>16.6</c:v>
                </c:pt>
                <c:pt idx="6">
                  <c:v>23.6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Women White </c:v>
                </c:pt>
              </c:strCache>
            </c:strRef>
          </c:tx>
          <c:spPr>
            <a:solidFill xmlns:a="http://schemas.openxmlformats.org/drawingml/2006/main">
              <a:srgbClr val="826345"/>
            </a:solidFill>
            <a:ln xmlns:a="http://schemas.openxmlformats.org/drawingml/2006/main" w="47520">
              <a:solidFill>
                <a:srgbClr val="826345"/>
              </a:solidFill>
            </a:ln>
          </c:spPr>
          <c:marker>
            <c:symbol val="square"/>
            <c:size val="5"/>
            <c:spPr>
              <a:solidFill xmlns:a="http://schemas.openxmlformats.org/drawingml/2006/main">
                <a:srgbClr val="826345"/>
              </a:solidFill>
            </c:spPr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7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2014</c:v>
                </c:pt>
              </c:numCache>
            </c:numRef>
          </c:cat>
          <c:val>
            <c:numRef>
              <c:f>2</c:f>
              <c:numCache>
                <c:formatCode>0</c:formatCode>
                <c:ptCount val="7"/>
                <c:pt idx="0">
                  <c:v>18</c:v>
                </c:pt>
                <c:pt idx="1">
                  <c:v>16.2</c:v>
                </c:pt>
                <c:pt idx="2">
                  <c:v>18.2</c:v>
                </c:pt>
                <c:pt idx="3">
                  <c:v>22.7</c:v>
                </c:pt>
                <c:pt idx="4">
                  <c:v>29.2</c:v>
                </c:pt>
                <c:pt idx="5">
                  <c:v>33</c:v>
                </c:pt>
                <c:pt idx="6">
                  <c:v>43.2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Women Black</c:v>
                </c:pt>
              </c:strCache>
            </c:strRef>
          </c:tx>
          <c:spPr>
            <a:solidFill xmlns:a="http://schemas.openxmlformats.org/drawingml/2006/main">
              <a:srgbClr val="5B72B2"/>
            </a:solidFill>
            <a:ln xmlns:a="http://schemas.openxmlformats.org/drawingml/2006/main" w="47520">
              <a:solidFill>
                <a:srgbClr val="5B72B2"/>
              </a:solidFill>
            </a:ln>
          </c:spPr>
          <c:marker>
            <c:symbol val="square"/>
            <c:size val="5"/>
            <c:spPr>
              <a:solidFill xmlns:a="http://schemas.openxmlformats.org/drawingml/2006/main">
                <a:srgbClr val="5B72B2"/>
              </a:solidFill>
            </c:spPr>
          </c:marker>
          <c:dLbls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7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2014</c:v>
                </c:pt>
              </c:numCache>
            </c:numRef>
          </c:cat>
          <c:val>
            <c:numRef>
              <c:f>3</c:f>
              <c:numCache>
                <c:formatCode>0</c:formatCode>
                <c:ptCount val="7"/>
                <c:pt idx="0">
                  <c:v>7.4</c:v>
                </c:pt>
                <c:pt idx="1">
                  <c:v>7.9</c:v>
                </c:pt>
                <c:pt idx="2">
                  <c:v>11.6</c:v>
                </c:pt>
                <c:pt idx="3">
                  <c:v>17</c:v>
                </c:pt>
                <c:pt idx="4">
                  <c:v>21.5</c:v>
                </c:pt>
                <c:pt idx="5">
                  <c:v>25.2</c:v>
                </c:pt>
                <c:pt idx="6">
                  <c:v>34.7</c:v>
                </c:pt>
              </c:numCache>
            </c:numRef>
          </c:val>
          <c:smooth val="0"/>
        </c:ser>
        <c:axId val="37945350"/>
        <c:axId val="12135662"/>
      </c:lineChart>
      <c:catAx>
        <c:axId val="3794535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12135662"/>
        <c:crosses val="autoZero"/>
        <c:lblOffset val="100"/>
      </c:catAx>
      <c:valAx>
        <c:axId val="12135662"/>
        <c:scaling>
          <c:orientation val="minMax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800" b="1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Percent 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37945350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764615958155877"/>
          <c:y val="0.616483693848614"/>
          <c:w val="0.169801285599702"/>
          <c:h val="0.190913204814915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4.xml><?xml version="1.0" encoding="utf-8"?>
<c:chartSpace xmlns:c="http://schemas.openxmlformats.org/drawingml/2006/chart">
  <c:lang val="en-US"/>
  <c:roundedCorners val="0"/>
  <c:style val="18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Poverty Rates by Race and Ethnicity, 1959-2014</a:t>
            </a:r>
          </a:p>
        </c:rich>
      </c:tx>
      <c:layout>
        <c:manualLayout>
          <c:xMode val="edge"/>
          <c:yMode val="edge"/>
          <c:x val="0.136603981792266"/>
          <c:y val="0.0134863233454783"/>
        </c:manualLayout>
      </c:layout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0790381166950205"/>
          <c:y val="0.0969601392136603"/>
          <c:w val="0.831394546875719"/>
          <c:h val="0.780085920930991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Total </c:v>
                </c:pt>
              </c:strCache>
            </c:strRef>
          </c:tx>
          <c:spPr>
            <a:solidFill xmlns:a="http://schemas.openxmlformats.org/drawingml/2006/main">
              <a:srgbClr val="E5811C"/>
            </a:solidFill>
            <a:ln xmlns:a="http://schemas.openxmlformats.org/drawingml/2006/main" w="47520">
              <a:solidFill>
                <a:srgbClr val="E5811C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5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6"/>
                <c:pt idx="0">
                  <c:v>1959</c:v>
                </c:pt>
                <c:pt idx="1">
                  <c:v>1960</c:v>
                </c:pt>
                <c:pt idx="2">
                  <c:v>1961</c:v>
                </c:pt>
                <c:pt idx="3">
                  <c:v>1962</c:v>
                </c:pt>
                <c:pt idx="4">
                  <c:v>1963</c:v>
                </c:pt>
                <c:pt idx="5">
                  <c:v>1964</c:v>
                </c:pt>
                <c:pt idx="6">
                  <c:v>1965</c:v>
                </c:pt>
                <c:pt idx="7">
                  <c:v>1966</c:v>
                </c:pt>
                <c:pt idx="8">
                  <c:v>1967</c:v>
                </c:pt>
                <c:pt idx="9">
                  <c:v>1968</c:v>
                </c:pt>
                <c:pt idx="10">
                  <c:v>1969</c:v>
                </c:pt>
                <c:pt idx="11">
                  <c:v>1970</c:v>
                </c:pt>
                <c:pt idx="12">
                  <c:v>1971</c:v>
                </c:pt>
                <c:pt idx="13">
                  <c:v>1972</c:v>
                </c:pt>
                <c:pt idx="14">
                  <c:v>1973</c:v>
                </c:pt>
                <c:pt idx="15">
                  <c:v>1974</c:v>
                </c:pt>
                <c:pt idx="16">
                  <c:v>1975</c:v>
                </c:pt>
                <c:pt idx="17">
                  <c:v>1976</c:v>
                </c:pt>
                <c:pt idx="18">
                  <c:v>1977</c:v>
                </c:pt>
                <c:pt idx="19">
                  <c:v>1978</c:v>
                </c:pt>
                <c:pt idx="20">
                  <c:v>1979</c:v>
                </c:pt>
                <c:pt idx="21">
                  <c:v>1980</c:v>
                </c:pt>
                <c:pt idx="22">
                  <c:v>1981</c:v>
                </c:pt>
                <c:pt idx="23">
                  <c:v>1982</c:v>
                </c:pt>
                <c:pt idx="24">
                  <c:v>1983</c:v>
                </c:pt>
                <c:pt idx="25">
                  <c:v>1984</c:v>
                </c:pt>
                <c:pt idx="26">
                  <c:v>1985</c:v>
                </c:pt>
                <c:pt idx="27">
                  <c:v>1986</c:v>
                </c:pt>
                <c:pt idx="28">
                  <c:v>1987</c:v>
                </c:pt>
                <c:pt idx="29">
                  <c:v>1988</c:v>
                </c:pt>
                <c:pt idx="30">
                  <c:v>1989</c:v>
                </c:pt>
                <c:pt idx="31">
                  <c:v>1990</c:v>
                </c:pt>
                <c:pt idx="32">
                  <c:v>1991</c:v>
                </c:pt>
                <c:pt idx="33">
                  <c:v>1992</c:v>
                </c:pt>
                <c:pt idx="34">
                  <c:v>1993</c:v>
                </c:pt>
                <c:pt idx="35">
                  <c:v>1994</c:v>
                </c:pt>
                <c:pt idx="36">
                  <c:v>1995</c:v>
                </c:pt>
                <c:pt idx="37">
                  <c:v>1996</c:v>
                </c:pt>
                <c:pt idx="38">
                  <c:v>1997</c:v>
                </c:pt>
                <c:pt idx="39">
                  <c:v>1998</c:v>
                </c:pt>
                <c:pt idx="40">
                  <c:v>1999</c:v>
                </c:pt>
                <c:pt idx="41">
                  <c:v>2000</c:v>
                </c:pt>
                <c:pt idx="42">
                  <c:v>2001</c:v>
                </c:pt>
                <c:pt idx="43">
                  <c:v>2002</c:v>
                </c:pt>
                <c:pt idx="44">
                  <c:v>2003</c:v>
                </c:pt>
                <c:pt idx="45">
                  <c:v>2004</c:v>
                </c:pt>
                <c:pt idx="46">
                  <c:v>2005</c:v>
                </c:pt>
                <c:pt idx="47">
                  <c:v>2006</c:v>
                </c:pt>
                <c:pt idx="48">
                  <c:v>2007</c:v>
                </c:pt>
                <c:pt idx="49">
                  <c:v>2008</c:v>
                </c:pt>
                <c:pt idx="50">
                  <c:v>2009</c:v>
                </c:pt>
                <c:pt idx="51">
                  <c:v>2010</c:v>
                </c:pt>
                <c:pt idx="52">
                  <c:v>2011</c:v>
                </c:pt>
                <c:pt idx="53">
                  <c:v>2012</c:v>
                </c:pt>
                <c:pt idx="54">
                  <c:v>2013</c:v>
                </c:pt>
                <c:pt idx="55">
                  <c:v>2014</c:v>
                </c:pt>
              </c:numCache>
            </c:numRef>
          </c:cat>
          <c:val>
            <c:numRef>
              <c:f>0</c:f>
              <c:numCache>
                <c:formatCode>0.0</c:formatCode>
                <c:ptCount val="56"/>
                <c:pt idx="0">
                  <c:v>22.4</c:v>
                </c:pt>
                <c:pt idx="1">
                  <c:v>22.2</c:v>
                </c:pt>
                <c:pt idx="2">
                  <c:v>21.9</c:v>
                </c:pt>
                <c:pt idx="3">
                  <c:v>21</c:v>
                </c:pt>
                <c:pt idx="4">
                  <c:v>19.5</c:v>
                </c:pt>
                <c:pt idx="5">
                  <c:v>19</c:v>
                </c:pt>
                <c:pt idx="6">
                  <c:v>17.3</c:v>
                </c:pt>
                <c:pt idx="7">
                  <c:v>14.7</c:v>
                </c:pt>
                <c:pt idx="8">
                  <c:v>14.2</c:v>
                </c:pt>
                <c:pt idx="9">
                  <c:v>12.8</c:v>
                </c:pt>
                <c:pt idx="10">
                  <c:v>12.1</c:v>
                </c:pt>
                <c:pt idx="11">
                  <c:v>12.6</c:v>
                </c:pt>
                <c:pt idx="12">
                  <c:v>12.5</c:v>
                </c:pt>
                <c:pt idx="13">
                  <c:v>11.9</c:v>
                </c:pt>
                <c:pt idx="14">
                  <c:v>11.1</c:v>
                </c:pt>
                <c:pt idx="15">
                  <c:v>11.2</c:v>
                </c:pt>
                <c:pt idx="16">
                  <c:v>12.3</c:v>
                </c:pt>
                <c:pt idx="17">
                  <c:v>11.8</c:v>
                </c:pt>
                <c:pt idx="18">
                  <c:v>11.6</c:v>
                </c:pt>
                <c:pt idx="19">
                  <c:v>11.4</c:v>
                </c:pt>
                <c:pt idx="20">
                  <c:v>11.7</c:v>
                </c:pt>
                <c:pt idx="21">
                  <c:v>13</c:v>
                </c:pt>
                <c:pt idx="22">
                  <c:v>14</c:v>
                </c:pt>
                <c:pt idx="23">
                  <c:v>15</c:v>
                </c:pt>
                <c:pt idx="24">
                  <c:v>15.2</c:v>
                </c:pt>
                <c:pt idx="25">
                  <c:v>14.4</c:v>
                </c:pt>
                <c:pt idx="26">
                  <c:v>14</c:v>
                </c:pt>
                <c:pt idx="27">
                  <c:v>13.6</c:v>
                </c:pt>
                <c:pt idx="28">
                  <c:v>13.4</c:v>
                </c:pt>
                <c:pt idx="29">
                  <c:v>13</c:v>
                </c:pt>
                <c:pt idx="30">
                  <c:v>12.8</c:v>
                </c:pt>
                <c:pt idx="31">
                  <c:v>13.5</c:v>
                </c:pt>
                <c:pt idx="32">
                  <c:v>14.2</c:v>
                </c:pt>
                <c:pt idx="33">
                  <c:v>14.8</c:v>
                </c:pt>
                <c:pt idx="34">
                  <c:v>15.1</c:v>
                </c:pt>
                <c:pt idx="35">
                  <c:v>14.5</c:v>
                </c:pt>
                <c:pt idx="36">
                  <c:v>13.8</c:v>
                </c:pt>
                <c:pt idx="37">
                  <c:v>13.7</c:v>
                </c:pt>
                <c:pt idx="38">
                  <c:v>13.3</c:v>
                </c:pt>
                <c:pt idx="39">
                  <c:v>12.7</c:v>
                </c:pt>
                <c:pt idx="40">
                  <c:v>11.8</c:v>
                </c:pt>
                <c:pt idx="41">
                  <c:v>11.3</c:v>
                </c:pt>
                <c:pt idx="42">
                  <c:v>11.7</c:v>
                </c:pt>
                <c:pt idx="43">
                  <c:v>12.1</c:v>
                </c:pt>
                <c:pt idx="44">
                  <c:v>12.5</c:v>
                </c:pt>
                <c:pt idx="45">
                  <c:v>12.7</c:v>
                </c:pt>
                <c:pt idx="46">
                  <c:v>12.6</c:v>
                </c:pt>
                <c:pt idx="47">
                  <c:v>12.3</c:v>
                </c:pt>
                <c:pt idx="48">
                  <c:v>12.5</c:v>
                </c:pt>
                <c:pt idx="49">
                  <c:v>13.2</c:v>
                </c:pt>
                <c:pt idx="50">
                  <c:v>14.3</c:v>
                </c:pt>
                <c:pt idx="51">
                  <c:v>15.1</c:v>
                </c:pt>
                <c:pt idx="52">
                  <c:v>15</c:v>
                </c:pt>
                <c:pt idx="53">
                  <c:v>15</c:v>
                </c:pt>
                <c:pt idx="54">
                  <c:v>14.8</c:v>
                </c:pt>
                <c:pt idx="55">
                  <c:v>14.8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Black</c:v>
                </c:pt>
              </c:strCache>
            </c:strRef>
          </c:tx>
          <c:spPr>
            <a:solidFill xmlns:a="http://schemas.openxmlformats.org/drawingml/2006/main">
              <a:srgbClr val="727D82"/>
            </a:solidFill>
            <a:ln xmlns:a="http://schemas.openxmlformats.org/drawingml/2006/main" w="47520">
              <a:solidFill>
                <a:srgbClr val="727D82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5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6"/>
                <c:pt idx="0">
                  <c:v>1959</c:v>
                </c:pt>
                <c:pt idx="1">
                  <c:v>1960</c:v>
                </c:pt>
                <c:pt idx="2">
                  <c:v>1961</c:v>
                </c:pt>
                <c:pt idx="3">
                  <c:v>1962</c:v>
                </c:pt>
                <c:pt idx="4">
                  <c:v>1963</c:v>
                </c:pt>
                <c:pt idx="5">
                  <c:v>1964</c:v>
                </c:pt>
                <c:pt idx="6">
                  <c:v>1965</c:v>
                </c:pt>
                <c:pt idx="7">
                  <c:v>1966</c:v>
                </c:pt>
                <c:pt idx="8">
                  <c:v>1967</c:v>
                </c:pt>
                <c:pt idx="9">
                  <c:v>1968</c:v>
                </c:pt>
                <c:pt idx="10">
                  <c:v>1969</c:v>
                </c:pt>
                <c:pt idx="11">
                  <c:v>1970</c:v>
                </c:pt>
                <c:pt idx="12">
                  <c:v>1971</c:v>
                </c:pt>
                <c:pt idx="13">
                  <c:v>1972</c:v>
                </c:pt>
                <c:pt idx="14">
                  <c:v>1973</c:v>
                </c:pt>
                <c:pt idx="15">
                  <c:v>1974</c:v>
                </c:pt>
                <c:pt idx="16">
                  <c:v>1975</c:v>
                </c:pt>
                <c:pt idx="17">
                  <c:v>1976</c:v>
                </c:pt>
                <c:pt idx="18">
                  <c:v>1977</c:v>
                </c:pt>
                <c:pt idx="19">
                  <c:v>1978</c:v>
                </c:pt>
                <c:pt idx="20">
                  <c:v>1979</c:v>
                </c:pt>
                <c:pt idx="21">
                  <c:v>1980</c:v>
                </c:pt>
                <c:pt idx="22">
                  <c:v>1981</c:v>
                </c:pt>
                <c:pt idx="23">
                  <c:v>1982</c:v>
                </c:pt>
                <c:pt idx="24">
                  <c:v>1983</c:v>
                </c:pt>
                <c:pt idx="25">
                  <c:v>1984</c:v>
                </c:pt>
                <c:pt idx="26">
                  <c:v>1985</c:v>
                </c:pt>
                <c:pt idx="27">
                  <c:v>1986</c:v>
                </c:pt>
                <c:pt idx="28">
                  <c:v>1987</c:v>
                </c:pt>
                <c:pt idx="29">
                  <c:v>1988</c:v>
                </c:pt>
                <c:pt idx="30">
                  <c:v>1989</c:v>
                </c:pt>
                <c:pt idx="31">
                  <c:v>1990</c:v>
                </c:pt>
                <c:pt idx="32">
                  <c:v>1991</c:v>
                </c:pt>
                <c:pt idx="33">
                  <c:v>1992</c:v>
                </c:pt>
                <c:pt idx="34">
                  <c:v>1993</c:v>
                </c:pt>
                <c:pt idx="35">
                  <c:v>1994</c:v>
                </c:pt>
                <c:pt idx="36">
                  <c:v>1995</c:v>
                </c:pt>
                <c:pt idx="37">
                  <c:v>1996</c:v>
                </c:pt>
                <c:pt idx="38">
                  <c:v>1997</c:v>
                </c:pt>
                <c:pt idx="39">
                  <c:v>1998</c:v>
                </c:pt>
                <c:pt idx="40">
                  <c:v>1999</c:v>
                </c:pt>
                <c:pt idx="41">
                  <c:v>2000</c:v>
                </c:pt>
                <c:pt idx="42">
                  <c:v>2001</c:v>
                </c:pt>
                <c:pt idx="43">
                  <c:v>2002</c:v>
                </c:pt>
                <c:pt idx="44">
                  <c:v>2003</c:v>
                </c:pt>
                <c:pt idx="45">
                  <c:v>2004</c:v>
                </c:pt>
                <c:pt idx="46">
                  <c:v>2005</c:v>
                </c:pt>
                <c:pt idx="47">
                  <c:v>2006</c:v>
                </c:pt>
                <c:pt idx="48">
                  <c:v>2007</c:v>
                </c:pt>
                <c:pt idx="49">
                  <c:v>2008</c:v>
                </c:pt>
                <c:pt idx="50">
                  <c:v>2009</c:v>
                </c:pt>
                <c:pt idx="51">
                  <c:v>2010</c:v>
                </c:pt>
                <c:pt idx="52">
                  <c:v>2011</c:v>
                </c:pt>
                <c:pt idx="53">
                  <c:v>2012</c:v>
                </c:pt>
                <c:pt idx="54">
                  <c:v>2013</c:v>
                </c:pt>
                <c:pt idx="55">
                  <c:v>2014</c:v>
                </c:pt>
              </c:numCache>
            </c:numRef>
          </c:cat>
          <c:val>
            <c:numRef>
              <c:f>1</c:f>
              <c:numCache>
                <c:formatCode>General</c:formatCode>
                <c:ptCount val="56"/>
                <c:pt idx="0">
                  <c:v>55.1</c:v>
                </c:pt>
                <c:pt idx="7">
                  <c:v>41.8</c:v>
                </c:pt>
                <c:pt idx="8">
                  <c:v>39.3</c:v>
                </c:pt>
                <c:pt idx="9">
                  <c:v>34.7</c:v>
                </c:pt>
                <c:pt idx="10">
                  <c:v>32.2</c:v>
                </c:pt>
                <c:pt idx="11">
                  <c:v>33.5</c:v>
                </c:pt>
                <c:pt idx="12">
                  <c:v>32.5</c:v>
                </c:pt>
                <c:pt idx="13">
                  <c:v>33.3</c:v>
                </c:pt>
                <c:pt idx="14">
                  <c:v>31.4</c:v>
                </c:pt>
                <c:pt idx="15">
                  <c:v>30.3</c:v>
                </c:pt>
                <c:pt idx="16">
                  <c:v>31.3</c:v>
                </c:pt>
                <c:pt idx="17">
                  <c:v>31.1</c:v>
                </c:pt>
                <c:pt idx="18">
                  <c:v>31.3</c:v>
                </c:pt>
                <c:pt idx="19">
                  <c:v>30.6</c:v>
                </c:pt>
                <c:pt idx="20">
                  <c:v>31</c:v>
                </c:pt>
                <c:pt idx="21">
                  <c:v>32.5</c:v>
                </c:pt>
                <c:pt idx="22">
                  <c:v>34.2</c:v>
                </c:pt>
                <c:pt idx="23">
                  <c:v>35.6</c:v>
                </c:pt>
                <c:pt idx="24">
                  <c:v>35.7</c:v>
                </c:pt>
                <c:pt idx="25">
                  <c:v>33.8</c:v>
                </c:pt>
                <c:pt idx="26">
                  <c:v>31.3</c:v>
                </c:pt>
                <c:pt idx="27">
                  <c:v>31.1</c:v>
                </c:pt>
                <c:pt idx="28">
                  <c:v>32.4</c:v>
                </c:pt>
                <c:pt idx="29">
                  <c:v>31.3</c:v>
                </c:pt>
                <c:pt idx="30">
                  <c:v>30.7</c:v>
                </c:pt>
                <c:pt idx="31">
                  <c:v>31.9</c:v>
                </c:pt>
                <c:pt idx="32">
                  <c:v>32.7</c:v>
                </c:pt>
                <c:pt idx="33">
                  <c:v>33.4</c:v>
                </c:pt>
                <c:pt idx="34">
                  <c:v>33.1</c:v>
                </c:pt>
                <c:pt idx="35">
                  <c:v>30.6</c:v>
                </c:pt>
                <c:pt idx="36">
                  <c:v>29.3</c:v>
                </c:pt>
                <c:pt idx="37">
                  <c:v>28.4</c:v>
                </c:pt>
                <c:pt idx="38">
                  <c:v>26.5</c:v>
                </c:pt>
                <c:pt idx="39">
                  <c:v>26.1</c:v>
                </c:pt>
                <c:pt idx="40">
                  <c:v>23.6</c:v>
                </c:pt>
                <c:pt idx="41">
                  <c:v>22.5</c:v>
                </c:pt>
                <c:pt idx="42">
                  <c:v>22.7</c:v>
                </c:pt>
                <c:pt idx="43">
                  <c:v>24.1</c:v>
                </c:pt>
                <c:pt idx="44">
                  <c:v>24.4</c:v>
                </c:pt>
                <c:pt idx="45">
                  <c:v>24.7</c:v>
                </c:pt>
                <c:pt idx="46">
                  <c:v>24.9</c:v>
                </c:pt>
                <c:pt idx="47">
                  <c:v>24.3</c:v>
                </c:pt>
                <c:pt idx="48">
                  <c:v>24.5</c:v>
                </c:pt>
                <c:pt idx="49">
                  <c:v>24.7</c:v>
                </c:pt>
                <c:pt idx="50">
                  <c:v>25.8</c:v>
                </c:pt>
                <c:pt idx="51">
                  <c:v>27.4</c:v>
                </c:pt>
                <c:pt idx="52">
                  <c:v>27.6</c:v>
                </c:pt>
                <c:pt idx="53">
                  <c:v>27.2</c:v>
                </c:pt>
                <c:pt idx="54">
                  <c:v>25.2</c:v>
                </c:pt>
                <c:pt idx="55">
                  <c:v>26.2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White</c:v>
                </c:pt>
              </c:strCache>
            </c:strRef>
          </c:tx>
          <c:spPr>
            <a:solidFill xmlns:a="http://schemas.openxmlformats.org/drawingml/2006/main">
              <a:srgbClr val="9A4E4E"/>
            </a:solidFill>
            <a:ln xmlns:a="http://schemas.openxmlformats.org/drawingml/2006/main" w="47520">
              <a:solidFill>
                <a:srgbClr val="9A4E4E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5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6"/>
                <c:pt idx="0">
                  <c:v>1959</c:v>
                </c:pt>
                <c:pt idx="1">
                  <c:v>1960</c:v>
                </c:pt>
                <c:pt idx="2">
                  <c:v>1961</c:v>
                </c:pt>
                <c:pt idx="3">
                  <c:v>1962</c:v>
                </c:pt>
                <c:pt idx="4">
                  <c:v>1963</c:v>
                </c:pt>
                <c:pt idx="5">
                  <c:v>1964</c:v>
                </c:pt>
                <c:pt idx="6">
                  <c:v>1965</c:v>
                </c:pt>
                <c:pt idx="7">
                  <c:v>1966</c:v>
                </c:pt>
                <c:pt idx="8">
                  <c:v>1967</c:v>
                </c:pt>
                <c:pt idx="9">
                  <c:v>1968</c:v>
                </c:pt>
                <c:pt idx="10">
                  <c:v>1969</c:v>
                </c:pt>
                <c:pt idx="11">
                  <c:v>1970</c:v>
                </c:pt>
                <c:pt idx="12">
                  <c:v>1971</c:v>
                </c:pt>
                <c:pt idx="13">
                  <c:v>1972</c:v>
                </c:pt>
                <c:pt idx="14">
                  <c:v>1973</c:v>
                </c:pt>
                <c:pt idx="15">
                  <c:v>1974</c:v>
                </c:pt>
                <c:pt idx="16">
                  <c:v>1975</c:v>
                </c:pt>
                <c:pt idx="17">
                  <c:v>1976</c:v>
                </c:pt>
                <c:pt idx="18">
                  <c:v>1977</c:v>
                </c:pt>
                <c:pt idx="19">
                  <c:v>1978</c:v>
                </c:pt>
                <c:pt idx="20">
                  <c:v>1979</c:v>
                </c:pt>
                <c:pt idx="21">
                  <c:v>1980</c:v>
                </c:pt>
                <c:pt idx="22">
                  <c:v>1981</c:v>
                </c:pt>
                <c:pt idx="23">
                  <c:v>1982</c:v>
                </c:pt>
                <c:pt idx="24">
                  <c:v>1983</c:v>
                </c:pt>
                <c:pt idx="25">
                  <c:v>1984</c:v>
                </c:pt>
                <c:pt idx="26">
                  <c:v>1985</c:v>
                </c:pt>
                <c:pt idx="27">
                  <c:v>1986</c:v>
                </c:pt>
                <c:pt idx="28">
                  <c:v>1987</c:v>
                </c:pt>
                <c:pt idx="29">
                  <c:v>1988</c:v>
                </c:pt>
                <c:pt idx="30">
                  <c:v>1989</c:v>
                </c:pt>
                <c:pt idx="31">
                  <c:v>1990</c:v>
                </c:pt>
                <c:pt idx="32">
                  <c:v>1991</c:v>
                </c:pt>
                <c:pt idx="33">
                  <c:v>1992</c:v>
                </c:pt>
                <c:pt idx="34">
                  <c:v>1993</c:v>
                </c:pt>
                <c:pt idx="35">
                  <c:v>1994</c:v>
                </c:pt>
                <c:pt idx="36">
                  <c:v>1995</c:v>
                </c:pt>
                <c:pt idx="37">
                  <c:v>1996</c:v>
                </c:pt>
                <c:pt idx="38">
                  <c:v>1997</c:v>
                </c:pt>
                <c:pt idx="39">
                  <c:v>1998</c:v>
                </c:pt>
                <c:pt idx="40">
                  <c:v>1999</c:v>
                </c:pt>
                <c:pt idx="41">
                  <c:v>2000</c:v>
                </c:pt>
                <c:pt idx="42">
                  <c:v>2001</c:v>
                </c:pt>
                <c:pt idx="43">
                  <c:v>2002</c:v>
                </c:pt>
                <c:pt idx="44">
                  <c:v>2003</c:v>
                </c:pt>
                <c:pt idx="45">
                  <c:v>2004</c:v>
                </c:pt>
                <c:pt idx="46">
                  <c:v>2005</c:v>
                </c:pt>
                <c:pt idx="47">
                  <c:v>2006</c:v>
                </c:pt>
                <c:pt idx="48">
                  <c:v>2007</c:v>
                </c:pt>
                <c:pt idx="49">
                  <c:v>2008</c:v>
                </c:pt>
                <c:pt idx="50">
                  <c:v>2009</c:v>
                </c:pt>
                <c:pt idx="51">
                  <c:v>2010</c:v>
                </c:pt>
                <c:pt idx="52">
                  <c:v>2011</c:v>
                </c:pt>
                <c:pt idx="53">
                  <c:v>2012</c:v>
                </c:pt>
                <c:pt idx="54">
                  <c:v>2013</c:v>
                </c:pt>
                <c:pt idx="55">
                  <c:v>2014</c:v>
                </c:pt>
              </c:numCache>
            </c:numRef>
          </c:cat>
          <c:val>
            <c:numRef>
              <c:f>2</c:f>
              <c:numCache>
                <c:formatCode>0.0</c:formatCode>
                <c:ptCount val="56"/>
                <c:pt idx="0">
                  <c:v>18.1</c:v>
                </c:pt>
                <c:pt idx="1">
                  <c:v>17.8</c:v>
                </c:pt>
                <c:pt idx="2">
                  <c:v>17.4</c:v>
                </c:pt>
                <c:pt idx="3">
                  <c:v>16.4</c:v>
                </c:pt>
                <c:pt idx="4">
                  <c:v>15.3</c:v>
                </c:pt>
                <c:pt idx="5">
                  <c:v>14.9</c:v>
                </c:pt>
                <c:pt idx="6">
                  <c:v>13.3</c:v>
                </c:pt>
                <c:pt idx="7">
                  <c:v>11.3</c:v>
                </c:pt>
                <c:pt idx="8">
                  <c:v>11</c:v>
                </c:pt>
                <c:pt idx="9">
                  <c:v>10</c:v>
                </c:pt>
                <c:pt idx="10">
                  <c:v>9.5</c:v>
                </c:pt>
                <c:pt idx="11">
                  <c:v>9.9</c:v>
                </c:pt>
                <c:pt idx="12">
                  <c:v>9.9</c:v>
                </c:pt>
                <c:pt idx="13">
                  <c:v>9</c:v>
                </c:pt>
                <c:pt idx="14">
                  <c:v>8.4</c:v>
                </c:pt>
                <c:pt idx="15">
                  <c:v>8.6</c:v>
                </c:pt>
                <c:pt idx="16">
                  <c:v>9.7</c:v>
                </c:pt>
                <c:pt idx="17">
                  <c:v>9.1</c:v>
                </c:pt>
                <c:pt idx="18">
                  <c:v>8.9</c:v>
                </c:pt>
                <c:pt idx="19">
                  <c:v>8.7</c:v>
                </c:pt>
                <c:pt idx="20">
                  <c:v>9</c:v>
                </c:pt>
                <c:pt idx="21">
                  <c:v>10.2</c:v>
                </c:pt>
                <c:pt idx="22">
                  <c:v>11.1</c:v>
                </c:pt>
                <c:pt idx="23">
                  <c:v>12</c:v>
                </c:pt>
                <c:pt idx="24">
                  <c:v>12.1</c:v>
                </c:pt>
                <c:pt idx="25">
                  <c:v>11.5</c:v>
                </c:pt>
                <c:pt idx="26">
                  <c:v>11.4</c:v>
                </c:pt>
                <c:pt idx="27">
                  <c:v>11</c:v>
                </c:pt>
                <c:pt idx="28">
                  <c:v>10.4</c:v>
                </c:pt>
                <c:pt idx="29">
                  <c:v>10.1</c:v>
                </c:pt>
                <c:pt idx="30">
                  <c:v>10</c:v>
                </c:pt>
                <c:pt idx="31">
                  <c:v>10.7</c:v>
                </c:pt>
                <c:pt idx="32">
                  <c:v>11.3</c:v>
                </c:pt>
                <c:pt idx="33">
                  <c:v>11.9</c:v>
                </c:pt>
                <c:pt idx="34">
                  <c:v>12.2</c:v>
                </c:pt>
                <c:pt idx="35">
                  <c:v>11.7</c:v>
                </c:pt>
                <c:pt idx="36">
                  <c:v>11.2</c:v>
                </c:pt>
                <c:pt idx="37">
                  <c:v>11.2</c:v>
                </c:pt>
                <c:pt idx="38">
                  <c:v>11</c:v>
                </c:pt>
                <c:pt idx="39">
                  <c:v>10.5</c:v>
                </c:pt>
                <c:pt idx="40">
                  <c:v>9.8</c:v>
                </c:pt>
                <c:pt idx="41">
                  <c:v>9.5</c:v>
                </c:pt>
                <c:pt idx="42">
                  <c:v>9.9</c:v>
                </c:pt>
                <c:pt idx="43">
                  <c:v>10.2</c:v>
                </c:pt>
                <c:pt idx="44">
                  <c:v>10.5</c:v>
                </c:pt>
                <c:pt idx="45">
                  <c:v>10.8</c:v>
                </c:pt>
                <c:pt idx="46">
                  <c:v>10.6</c:v>
                </c:pt>
                <c:pt idx="47">
                  <c:v>10.3</c:v>
                </c:pt>
                <c:pt idx="48">
                  <c:v>10.5</c:v>
                </c:pt>
                <c:pt idx="49">
                  <c:v>11.2</c:v>
                </c:pt>
                <c:pt idx="50">
                  <c:v>12.3</c:v>
                </c:pt>
                <c:pt idx="51">
                  <c:v>13</c:v>
                </c:pt>
                <c:pt idx="52">
                  <c:v>12.8</c:v>
                </c:pt>
                <c:pt idx="53">
                  <c:v>12.7</c:v>
                </c:pt>
                <c:pt idx="54">
                  <c:v>12.9</c:v>
                </c:pt>
                <c:pt idx="55">
                  <c:v>12.7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Non-Hispanic White</c:v>
                </c:pt>
              </c:strCache>
            </c:strRef>
          </c:tx>
          <c:spPr>
            <a:solidFill xmlns:a="http://schemas.openxmlformats.org/drawingml/2006/main">
              <a:srgbClr val="826345"/>
            </a:solidFill>
            <a:ln xmlns:a="http://schemas.openxmlformats.org/drawingml/2006/main" w="47520">
              <a:solidFill>
                <a:srgbClr val="826345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4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5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6"/>
                <c:pt idx="0">
                  <c:v>1959</c:v>
                </c:pt>
                <c:pt idx="1">
                  <c:v>1960</c:v>
                </c:pt>
                <c:pt idx="2">
                  <c:v>1961</c:v>
                </c:pt>
                <c:pt idx="3">
                  <c:v>1962</c:v>
                </c:pt>
                <c:pt idx="4">
                  <c:v>1963</c:v>
                </c:pt>
                <c:pt idx="5">
                  <c:v>1964</c:v>
                </c:pt>
                <c:pt idx="6">
                  <c:v>1965</c:v>
                </c:pt>
                <c:pt idx="7">
                  <c:v>1966</c:v>
                </c:pt>
                <c:pt idx="8">
                  <c:v>1967</c:v>
                </c:pt>
                <c:pt idx="9">
                  <c:v>1968</c:v>
                </c:pt>
                <c:pt idx="10">
                  <c:v>1969</c:v>
                </c:pt>
                <c:pt idx="11">
                  <c:v>1970</c:v>
                </c:pt>
                <c:pt idx="12">
                  <c:v>1971</c:v>
                </c:pt>
                <c:pt idx="13">
                  <c:v>1972</c:v>
                </c:pt>
                <c:pt idx="14">
                  <c:v>1973</c:v>
                </c:pt>
                <c:pt idx="15">
                  <c:v>1974</c:v>
                </c:pt>
                <c:pt idx="16">
                  <c:v>1975</c:v>
                </c:pt>
                <c:pt idx="17">
                  <c:v>1976</c:v>
                </c:pt>
                <c:pt idx="18">
                  <c:v>1977</c:v>
                </c:pt>
                <c:pt idx="19">
                  <c:v>1978</c:v>
                </c:pt>
                <c:pt idx="20">
                  <c:v>1979</c:v>
                </c:pt>
                <c:pt idx="21">
                  <c:v>1980</c:v>
                </c:pt>
                <c:pt idx="22">
                  <c:v>1981</c:v>
                </c:pt>
                <c:pt idx="23">
                  <c:v>1982</c:v>
                </c:pt>
                <c:pt idx="24">
                  <c:v>1983</c:v>
                </c:pt>
                <c:pt idx="25">
                  <c:v>1984</c:v>
                </c:pt>
                <c:pt idx="26">
                  <c:v>1985</c:v>
                </c:pt>
                <c:pt idx="27">
                  <c:v>1986</c:v>
                </c:pt>
                <c:pt idx="28">
                  <c:v>1987</c:v>
                </c:pt>
                <c:pt idx="29">
                  <c:v>1988</c:v>
                </c:pt>
                <c:pt idx="30">
                  <c:v>1989</c:v>
                </c:pt>
                <c:pt idx="31">
                  <c:v>1990</c:v>
                </c:pt>
                <c:pt idx="32">
                  <c:v>1991</c:v>
                </c:pt>
                <c:pt idx="33">
                  <c:v>1992</c:v>
                </c:pt>
                <c:pt idx="34">
                  <c:v>1993</c:v>
                </c:pt>
                <c:pt idx="35">
                  <c:v>1994</c:v>
                </c:pt>
                <c:pt idx="36">
                  <c:v>1995</c:v>
                </c:pt>
                <c:pt idx="37">
                  <c:v>1996</c:v>
                </c:pt>
                <c:pt idx="38">
                  <c:v>1997</c:v>
                </c:pt>
                <c:pt idx="39">
                  <c:v>1998</c:v>
                </c:pt>
                <c:pt idx="40">
                  <c:v>1999</c:v>
                </c:pt>
                <c:pt idx="41">
                  <c:v>2000</c:v>
                </c:pt>
                <c:pt idx="42">
                  <c:v>2001</c:v>
                </c:pt>
                <c:pt idx="43">
                  <c:v>2002</c:v>
                </c:pt>
                <c:pt idx="44">
                  <c:v>2003</c:v>
                </c:pt>
                <c:pt idx="45">
                  <c:v>2004</c:v>
                </c:pt>
                <c:pt idx="46">
                  <c:v>2005</c:v>
                </c:pt>
                <c:pt idx="47">
                  <c:v>2006</c:v>
                </c:pt>
                <c:pt idx="48">
                  <c:v>2007</c:v>
                </c:pt>
                <c:pt idx="49">
                  <c:v>2008</c:v>
                </c:pt>
                <c:pt idx="50">
                  <c:v>2009</c:v>
                </c:pt>
                <c:pt idx="51">
                  <c:v>2010</c:v>
                </c:pt>
                <c:pt idx="52">
                  <c:v>2011</c:v>
                </c:pt>
                <c:pt idx="53">
                  <c:v>2012</c:v>
                </c:pt>
                <c:pt idx="54">
                  <c:v>2013</c:v>
                </c:pt>
                <c:pt idx="55">
                  <c:v>2014</c:v>
                </c:pt>
              </c:numCache>
            </c:numRef>
          </c:cat>
          <c:val>
            <c:numRef>
              <c:f>3</c:f>
              <c:numCache>
                <c:formatCode>General</c:formatCode>
                <c:ptCount val="56"/>
                <c:pt idx="14">
                  <c:v>7.5</c:v>
                </c:pt>
                <c:pt idx="15">
                  <c:v>7.7</c:v>
                </c:pt>
                <c:pt idx="16">
                  <c:v>8.6</c:v>
                </c:pt>
                <c:pt idx="17">
                  <c:v>8.1</c:v>
                </c:pt>
                <c:pt idx="18">
                  <c:v>8</c:v>
                </c:pt>
                <c:pt idx="19">
                  <c:v>7.9</c:v>
                </c:pt>
                <c:pt idx="20">
                  <c:v>8.1</c:v>
                </c:pt>
                <c:pt idx="21">
                  <c:v>9.1</c:v>
                </c:pt>
                <c:pt idx="22">
                  <c:v>9.9</c:v>
                </c:pt>
                <c:pt idx="23">
                  <c:v>10.6</c:v>
                </c:pt>
                <c:pt idx="24">
                  <c:v>10.8</c:v>
                </c:pt>
                <c:pt idx="25">
                  <c:v>10</c:v>
                </c:pt>
                <c:pt idx="26">
                  <c:v>9.7</c:v>
                </c:pt>
                <c:pt idx="27">
                  <c:v>9.4</c:v>
                </c:pt>
                <c:pt idx="28">
                  <c:v>8.7</c:v>
                </c:pt>
                <c:pt idx="29">
                  <c:v>8.4</c:v>
                </c:pt>
                <c:pt idx="30">
                  <c:v>8.3</c:v>
                </c:pt>
                <c:pt idx="31">
                  <c:v>8.8</c:v>
                </c:pt>
                <c:pt idx="32">
                  <c:v>9.4</c:v>
                </c:pt>
                <c:pt idx="33">
                  <c:v>9.6</c:v>
                </c:pt>
                <c:pt idx="34">
                  <c:v>9.9</c:v>
                </c:pt>
                <c:pt idx="35">
                  <c:v>9.4</c:v>
                </c:pt>
                <c:pt idx="36">
                  <c:v>8.5</c:v>
                </c:pt>
                <c:pt idx="37">
                  <c:v>8.6</c:v>
                </c:pt>
                <c:pt idx="38">
                  <c:v>8.6</c:v>
                </c:pt>
                <c:pt idx="39">
                  <c:v>8.2</c:v>
                </c:pt>
                <c:pt idx="40">
                  <c:v>7.7</c:v>
                </c:pt>
                <c:pt idx="41">
                  <c:v>7.4</c:v>
                </c:pt>
                <c:pt idx="42">
                  <c:v>7.8</c:v>
                </c:pt>
                <c:pt idx="43">
                  <c:v>8</c:v>
                </c:pt>
                <c:pt idx="44">
                  <c:v>8.2</c:v>
                </c:pt>
                <c:pt idx="45">
                  <c:v>8.7</c:v>
                </c:pt>
                <c:pt idx="46">
                  <c:v>8.3</c:v>
                </c:pt>
                <c:pt idx="47">
                  <c:v>8.2</c:v>
                </c:pt>
                <c:pt idx="48">
                  <c:v>8.2</c:v>
                </c:pt>
                <c:pt idx="49">
                  <c:v>8.6</c:v>
                </c:pt>
                <c:pt idx="50">
                  <c:v>9.4</c:v>
                </c:pt>
                <c:pt idx="51">
                  <c:v>9.9</c:v>
                </c:pt>
                <c:pt idx="52">
                  <c:v>9.8</c:v>
                </c:pt>
                <c:pt idx="53">
                  <c:v>9.7</c:v>
                </c:pt>
                <c:pt idx="54">
                  <c:v>10</c:v>
                </c:pt>
                <c:pt idx="55">
                  <c:v>10.1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Asian</c:v>
                </c:pt>
              </c:strCache>
            </c:strRef>
          </c:tx>
          <c:spPr>
            <a:solidFill xmlns:a="http://schemas.openxmlformats.org/drawingml/2006/main">
              <a:srgbClr val="61881B"/>
            </a:solidFill>
            <a:ln xmlns:a="http://schemas.openxmlformats.org/drawingml/2006/main" w="47520">
              <a:solidFill>
                <a:srgbClr val="61881B"/>
              </a:solidFill>
            </a:ln>
          </c:spPr>
          <c:marker>
            <c:symbol val="none"/>
          </c:marker>
          <c:dLbls>
            <c:dLbl>
              <c:idx val="28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5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6"/>
                <c:pt idx="0">
                  <c:v>1959</c:v>
                </c:pt>
                <c:pt idx="1">
                  <c:v>1960</c:v>
                </c:pt>
                <c:pt idx="2">
                  <c:v>1961</c:v>
                </c:pt>
                <c:pt idx="3">
                  <c:v>1962</c:v>
                </c:pt>
                <c:pt idx="4">
                  <c:v>1963</c:v>
                </c:pt>
                <c:pt idx="5">
                  <c:v>1964</c:v>
                </c:pt>
                <c:pt idx="6">
                  <c:v>1965</c:v>
                </c:pt>
                <c:pt idx="7">
                  <c:v>1966</c:v>
                </c:pt>
                <c:pt idx="8">
                  <c:v>1967</c:v>
                </c:pt>
                <c:pt idx="9">
                  <c:v>1968</c:v>
                </c:pt>
                <c:pt idx="10">
                  <c:v>1969</c:v>
                </c:pt>
                <c:pt idx="11">
                  <c:v>1970</c:v>
                </c:pt>
                <c:pt idx="12">
                  <c:v>1971</c:v>
                </c:pt>
                <c:pt idx="13">
                  <c:v>1972</c:v>
                </c:pt>
                <c:pt idx="14">
                  <c:v>1973</c:v>
                </c:pt>
                <c:pt idx="15">
                  <c:v>1974</c:v>
                </c:pt>
                <c:pt idx="16">
                  <c:v>1975</c:v>
                </c:pt>
                <c:pt idx="17">
                  <c:v>1976</c:v>
                </c:pt>
                <c:pt idx="18">
                  <c:v>1977</c:v>
                </c:pt>
                <c:pt idx="19">
                  <c:v>1978</c:v>
                </c:pt>
                <c:pt idx="20">
                  <c:v>1979</c:v>
                </c:pt>
                <c:pt idx="21">
                  <c:v>1980</c:v>
                </c:pt>
                <c:pt idx="22">
                  <c:v>1981</c:v>
                </c:pt>
                <c:pt idx="23">
                  <c:v>1982</c:v>
                </c:pt>
                <c:pt idx="24">
                  <c:v>1983</c:v>
                </c:pt>
                <c:pt idx="25">
                  <c:v>1984</c:v>
                </c:pt>
                <c:pt idx="26">
                  <c:v>1985</c:v>
                </c:pt>
                <c:pt idx="27">
                  <c:v>1986</c:v>
                </c:pt>
                <c:pt idx="28">
                  <c:v>1987</c:v>
                </c:pt>
                <c:pt idx="29">
                  <c:v>1988</c:v>
                </c:pt>
                <c:pt idx="30">
                  <c:v>1989</c:v>
                </c:pt>
                <c:pt idx="31">
                  <c:v>1990</c:v>
                </c:pt>
                <c:pt idx="32">
                  <c:v>1991</c:v>
                </c:pt>
                <c:pt idx="33">
                  <c:v>1992</c:v>
                </c:pt>
                <c:pt idx="34">
                  <c:v>1993</c:v>
                </c:pt>
                <c:pt idx="35">
                  <c:v>1994</c:v>
                </c:pt>
                <c:pt idx="36">
                  <c:v>1995</c:v>
                </c:pt>
                <c:pt idx="37">
                  <c:v>1996</c:v>
                </c:pt>
                <c:pt idx="38">
                  <c:v>1997</c:v>
                </c:pt>
                <c:pt idx="39">
                  <c:v>1998</c:v>
                </c:pt>
                <c:pt idx="40">
                  <c:v>1999</c:v>
                </c:pt>
                <c:pt idx="41">
                  <c:v>2000</c:v>
                </c:pt>
                <c:pt idx="42">
                  <c:v>2001</c:v>
                </c:pt>
                <c:pt idx="43">
                  <c:v>2002</c:v>
                </c:pt>
                <c:pt idx="44">
                  <c:v>2003</c:v>
                </c:pt>
                <c:pt idx="45">
                  <c:v>2004</c:v>
                </c:pt>
                <c:pt idx="46">
                  <c:v>2005</c:v>
                </c:pt>
                <c:pt idx="47">
                  <c:v>2006</c:v>
                </c:pt>
                <c:pt idx="48">
                  <c:v>2007</c:v>
                </c:pt>
                <c:pt idx="49">
                  <c:v>2008</c:v>
                </c:pt>
                <c:pt idx="50">
                  <c:v>2009</c:v>
                </c:pt>
                <c:pt idx="51">
                  <c:v>2010</c:v>
                </c:pt>
                <c:pt idx="52">
                  <c:v>2011</c:v>
                </c:pt>
                <c:pt idx="53">
                  <c:v>2012</c:v>
                </c:pt>
                <c:pt idx="54">
                  <c:v>2013</c:v>
                </c:pt>
                <c:pt idx="55">
                  <c:v>2014</c:v>
                </c:pt>
              </c:numCache>
            </c:numRef>
          </c:cat>
          <c:val>
            <c:numRef>
              <c:f>4</c:f>
              <c:numCache>
                <c:formatCode>General</c:formatCode>
                <c:ptCount val="56"/>
                <c:pt idx="28">
                  <c:v>16.1</c:v>
                </c:pt>
                <c:pt idx="29">
                  <c:v>17.3</c:v>
                </c:pt>
                <c:pt idx="30">
                  <c:v>14.1</c:v>
                </c:pt>
                <c:pt idx="31">
                  <c:v>12.2</c:v>
                </c:pt>
                <c:pt idx="32">
                  <c:v>13.8</c:v>
                </c:pt>
                <c:pt idx="33">
                  <c:v>12.7</c:v>
                </c:pt>
                <c:pt idx="34">
                  <c:v>15.3</c:v>
                </c:pt>
                <c:pt idx="35">
                  <c:v>14.6</c:v>
                </c:pt>
                <c:pt idx="36">
                  <c:v>14.6</c:v>
                </c:pt>
                <c:pt idx="37">
                  <c:v>14.5</c:v>
                </c:pt>
                <c:pt idx="38">
                  <c:v>14</c:v>
                </c:pt>
                <c:pt idx="39">
                  <c:v>12.5</c:v>
                </c:pt>
                <c:pt idx="40">
                  <c:v>10.7</c:v>
                </c:pt>
                <c:pt idx="41">
                  <c:v>10.8</c:v>
                </c:pt>
                <c:pt idx="42">
                  <c:v>10.2</c:v>
                </c:pt>
                <c:pt idx="43">
                  <c:v>10</c:v>
                </c:pt>
                <c:pt idx="44">
                  <c:v>11.8</c:v>
                </c:pt>
                <c:pt idx="45">
                  <c:v>9.8</c:v>
                </c:pt>
                <c:pt idx="46">
                  <c:v>11.1</c:v>
                </c:pt>
                <c:pt idx="47">
                  <c:v>10.3</c:v>
                </c:pt>
                <c:pt idx="48">
                  <c:v>10.2</c:v>
                </c:pt>
                <c:pt idx="49">
                  <c:v>11.8</c:v>
                </c:pt>
                <c:pt idx="50">
                  <c:v>12.5</c:v>
                </c:pt>
                <c:pt idx="51">
                  <c:v>12.2</c:v>
                </c:pt>
                <c:pt idx="52">
                  <c:v>12.3</c:v>
                </c:pt>
                <c:pt idx="53">
                  <c:v>11.7</c:v>
                </c:pt>
                <c:pt idx="54">
                  <c:v>13.1</c:v>
                </c:pt>
                <c:pt idx="55">
                  <c:v>12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Hispanic</c:v>
                </c:pt>
              </c:strCache>
            </c:strRef>
          </c:tx>
          <c:spPr>
            <a:solidFill xmlns:a="http://schemas.openxmlformats.org/drawingml/2006/main">
              <a:srgbClr val="008000"/>
            </a:solidFill>
            <a:ln xmlns:a="http://schemas.openxmlformats.org/drawingml/2006/main" w="12600">
              <a:solidFill>
                <a:srgbClr val="008000"/>
              </a:solidFill>
            </a:ln>
          </c:spPr>
          <c:marker>
            <c:symbol val="none"/>
          </c:marker>
          <c:dLbls>
            <c:dLbl>
              <c:idx val="13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55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6"/>
                <c:pt idx="0">
                  <c:v>1959</c:v>
                </c:pt>
                <c:pt idx="1">
                  <c:v>1960</c:v>
                </c:pt>
                <c:pt idx="2">
                  <c:v>1961</c:v>
                </c:pt>
                <c:pt idx="3">
                  <c:v>1962</c:v>
                </c:pt>
                <c:pt idx="4">
                  <c:v>1963</c:v>
                </c:pt>
                <c:pt idx="5">
                  <c:v>1964</c:v>
                </c:pt>
                <c:pt idx="6">
                  <c:v>1965</c:v>
                </c:pt>
                <c:pt idx="7">
                  <c:v>1966</c:v>
                </c:pt>
                <c:pt idx="8">
                  <c:v>1967</c:v>
                </c:pt>
                <c:pt idx="9">
                  <c:v>1968</c:v>
                </c:pt>
                <c:pt idx="10">
                  <c:v>1969</c:v>
                </c:pt>
                <c:pt idx="11">
                  <c:v>1970</c:v>
                </c:pt>
                <c:pt idx="12">
                  <c:v>1971</c:v>
                </c:pt>
                <c:pt idx="13">
                  <c:v>1972</c:v>
                </c:pt>
                <c:pt idx="14">
                  <c:v>1973</c:v>
                </c:pt>
                <c:pt idx="15">
                  <c:v>1974</c:v>
                </c:pt>
                <c:pt idx="16">
                  <c:v>1975</c:v>
                </c:pt>
                <c:pt idx="17">
                  <c:v>1976</c:v>
                </c:pt>
                <c:pt idx="18">
                  <c:v>1977</c:v>
                </c:pt>
                <c:pt idx="19">
                  <c:v>1978</c:v>
                </c:pt>
                <c:pt idx="20">
                  <c:v>1979</c:v>
                </c:pt>
                <c:pt idx="21">
                  <c:v>1980</c:v>
                </c:pt>
                <c:pt idx="22">
                  <c:v>1981</c:v>
                </c:pt>
                <c:pt idx="23">
                  <c:v>1982</c:v>
                </c:pt>
                <c:pt idx="24">
                  <c:v>1983</c:v>
                </c:pt>
                <c:pt idx="25">
                  <c:v>1984</c:v>
                </c:pt>
                <c:pt idx="26">
                  <c:v>1985</c:v>
                </c:pt>
                <c:pt idx="27">
                  <c:v>1986</c:v>
                </c:pt>
                <c:pt idx="28">
                  <c:v>1987</c:v>
                </c:pt>
                <c:pt idx="29">
                  <c:v>1988</c:v>
                </c:pt>
                <c:pt idx="30">
                  <c:v>1989</c:v>
                </c:pt>
                <c:pt idx="31">
                  <c:v>1990</c:v>
                </c:pt>
                <c:pt idx="32">
                  <c:v>1991</c:v>
                </c:pt>
                <c:pt idx="33">
                  <c:v>1992</c:v>
                </c:pt>
                <c:pt idx="34">
                  <c:v>1993</c:v>
                </c:pt>
                <c:pt idx="35">
                  <c:v>1994</c:v>
                </c:pt>
                <c:pt idx="36">
                  <c:v>1995</c:v>
                </c:pt>
                <c:pt idx="37">
                  <c:v>1996</c:v>
                </c:pt>
                <c:pt idx="38">
                  <c:v>1997</c:v>
                </c:pt>
                <c:pt idx="39">
                  <c:v>1998</c:v>
                </c:pt>
                <c:pt idx="40">
                  <c:v>1999</c:v>
                </c:pt>
                <c:pt idx="41">
                  <c:v>2000</c:v>
                </c:pt>
                <c:pt idx="42">
                  <c:v>2001</c:v>
                </c:pt>
                <c:pt idx="43">
                  <c:v>2002</c:v>
                </c:pt>
                <c:pt idx="44">
                  <c:v>2003</c:v>
                </c:pt>
                <c:pt idx="45">
                  <c:v>2004</c:v>
                </c:pt>
                <c:pt idx="46">
                  <c:v>2005</c:v>
                </c:pt>
                <c:pt idx="47">
                  <c:v>2006</c:v>
                </c:pt>
                <c:pt idx="48">
                  <c:v>2007</c:v>
                </c:pt>
                <c:pt idx="49">
                  <c:v>2008</c:v>
                </c:pt>
                <c:pt idx="50">
                  <c:v>2009</c:v>
                </c:pt>
                <c:pt idx="51">
                  <c:v>2010</c:v>
                </c:pt>
                <c:pt idx="52">
                  <c:v>2011</c:v>
                </c:pt>
                <c:pt idx="53">
                  <c:v>2012</c:v>
                </c:pt>
                <c:pt idx="54">
                  <c:v>2013</c:v>
                </c:pt>
                <c:pt idx="55">
                  <c:v>2014</c:v>
                </c:pt>
              </c:numCache>
            </c:numRef>
          </c:cat>
          <c:val>
            <c:numRef>
              <c:f>5</c:f>
              <c:numCache>
                <c:formatCode>General</c:formatCode>
                <c:ptCount val="56"/>
                <c:pt idx="13">
                  <c:v>22.8</c:v>
                </c:pt>
                <c:pt idx="14">
                  <c:v>21.9</c:v>
                </c:pt>
                <c:pt idx="15">
                  <c:v>23</c:v>
                </c:pt>
                <c:pt idx="16">
                  <c:v>26.9</c:v>
                </c:pt>
                <c:pt idx="17">
                  <c:v>24.7</c:v>
                </c:pt>
                <c:pt idx="18">
                  <c:v>22.4</c:v>
                </c:pt>
                <c:pt idx="19">
                  <c:v>21.6</c:v>
                </c:pt>
                <c:pt idx="20">
                  <c:v>21.8</c:v>
                </c:pt>
                <c:pt idx="21">
                  <c:v>25.7</c:v>
                </c:pt>
                <c:pt idx="22">
                  <c:v>26.5</c:v>
                </c:pt>
                <c:pt idx="23">
                  <c:v>29.9</c:v>
                </c:pt>
                <c:pt idx="24">
                  <c:v>28</c:v>
                </c:pt>
                <c:pt idx="25">
                  <c:v>28.4</c:v>
                </c:pt>
                <c:pt idx="26">
                  <c:v>29</c:v>
                </c:pt>
                <c:pt idx="27">
                  <c:v>27.3</c:v>
                </c:pt>
                <c:pt idx="28">
                  <c:v>28</c:v>
                </c:pt>
                <c:pt idx="29">
                  <c:v>26.7</c:v>
                </c:pt>
                <c:pt idx="30">
                  <c:v>26.2</c:v>
                </c:pt>
                <c:pt idx="31">
                  <c:v>28.1</c:v>
                </c:pt>
                <c:pt idx="32">
                  <c:v>28.7</c:v>
                </c:pt>
                <c:pt idx="33">
                  <c:v>29.6</c:v>
                </c:pt>
                <c:pt idx="34">
                  <c:v>30.6</c:v>
                </c:pt>
                <c:pt idx="35">
                  <c:v>30.7</c:v>
                </c:pt>
                <c:pt idx="36">
                  <c:v>30.3</c:v>
                </c:pt>
                <c:pt idx="37">
                  <c:v>29.4</c:v>
                </c:pt>
                <c:pt idx="38">
                  <c:v>27.1</c:v>
                </c:pt>
                <c:pt idx="39">
                  <c:v>25.6</c:v>
                </c:pt>
                <c:pt idx="40">
                  <c:v>22.7</c:v>
                </c:pt>
                <c:pt idx="41">
                  <c:v>21.5</c:v>
                </c:pt>
                <c:pt idx="42">
                  <c:v>21.4</c:v>
                </c:pt>
                <c:pt idx="43">
                  <c:v>21.8</c:v>
                </c:pt>
                <c:pt idx="44">
                  <c:v>22.5</c:v>
                </c:pt>
                <c:pt idx="45">
                  <c:v>21.9</c:v>
                </c:pt>
                <c:pt idx="46">
                  <c:v>21.8</c:v>
                </c:pt>
                <c:pt idx="47">
                  <c:v>20.6</c:v>
                </c:pt>
                <c:pt idx="48">
                  <c:v>21.5</c:v>
                </c:pt>
                <c:pt idx="49">
                  <c:v>23.2</c:v>
                </c:pt>
                <c:pt idx="50">
                  <c:v>25.3</c:v>
                </c:pt>
                <c:pt idx="51">
                  <c:v>26.5</c:v>
                </c:pt>
                <c:pt idx="52">
                  <c:v>25.3</c:v>
                </c:pt>
                <c:pt idx="53">
                  <c:v>25.6</c:v>
                </c:pt>
                <c:pt idx="54">
                  <c:v>24.7</c:v>
                </c:pt>
                <c:pt idx="55">
                  <c:v>23.6</c:v>
                </c:pt>
              </c:numCache>
            </c:numRef>
          </c:val>
          <c:smooth val="0"/>
        </c:ser>
        <c:axId val="26177535"/>
        <c:axId val="4153625"/>
      </c:lineChart>
      <c:catAx>
        <c:axId val="26177535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4153625"/>
        <c:crosses val="autoZero"/>
        <c:lblOffset val="100"/>
      </c:catAx>
      <c:valAx>
        <c:axId val="4153625"/>
        <c:scaling>
          <c:orientation val="minMax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400" b="1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Percent Poor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00" b="1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0.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26177535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652145781047442"/>
          <c:y val="0.139342661304028"/>
          <c:w val="0.24188324999521"/>
          <c:h val="0.250823270894148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5.xml><?xml version="1.0" encoding="utf-8"?>
<c:chartSpace xmlns:c="http://schemas.openxmlformats.org/drawingml/2006/chart">
  <c:lang val="en-US"/>
  <c:roundedCorners val="0"/>
  <c:style val="2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Racial and Ethnic Residential Segregation, 1970 to 2010
(Index of Dissimilarity)</a:t>
            </a:r>
          </a:p>
        </c:rich>
      </c:tx>
      <c:layout>
        <c:manualLayout>
          <c:xMode val="edge"/>
          <c:yMode val="edge"/>
          <c:x val="0.107725047882528"/>
          <c:y val="0.0259500171174255"/>
        </c:manualLayout>
      </c:layout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03681634390296"/>
          <c:y val="0.137624101335159"/>
          <c:w val="0.62672909129602"/>
          <c:h val="0.731119479630264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Black/White</c:v>
                </c:pt>
              </c:strCache>
            </c:strRef>
          </c:tx>
          <c:spPr>
            <a:solidFill xmlns:a="http://schemas.openxmlformats.org/drawingml/2006/main">
              <a:srgbClr val="008000"/>
            </a:solidFill>
            <a:ln xmlns:a="http://schemas.openxmlformats.org/drawingml/2006/main" w="12600">
              <a:solidFill>
                <a:srgbClr val="008000"/>
              </a:solidFill>
              <a:prstDash val="dash"/>
            </a:ln>
          </c:spPr>
          <c:marker>
            <c:symbol val="x"/>
            <c:size val="5"/>
            <c:spPr>
              <a:solidFill xmlns:a="http://schemas.openxmlformats.org/drawingml/2006/main">
                <a:srgbClr val="008000"/>
              </a:solidFill>
            </c:spPr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0</c:f>
              <c:numCache>
                <c:formatCode>0</c:formatCode>
                <c:ptCount val="5"/>
                <c:pt idx="0">
                  <c:v>79</c:v>
                </c:pt>
                <c:pt idx="1">
                  <c:v>73</c:v>
                </c:pt>
                <c:pt idx="2">
                  <c:v>67</c:v>
                </c:pt>
                <c:pt idx="3">
                  <c:v>64</c:v>
                </c:pt>
                <c:pt idx="4">
                  <c:v>59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Black/Nonblack </c:v>
                </c:pt>
              </c:strCache>
            </c:strRef>
          </c:tx>
          <c:spPr>
            <a:solidFill xmlns:a="http://schemas.openxmlformats.org/drawingml/2006/main">
              <a:srgbClr val="FF0000"/>
            </a:solidFill>
            <a:ln xmlns:a="http://schemas.openxmlformats.org/drawingml/2006/main" w="12600">
              <a:solidFill>
                <a:srgbClr val="FF0000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FF0000"/>
              </a:solidFill>
            </c:spPr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1</c:f>
              <c:numCache>
                <c:formatCode>0</c:formatCode>
                <c:ptCount val="5"/>
                <c:pt idx="0">
                  <c:v>77.25</c:v>
                </c:pt>
                <c:pt idx="1">
                  <c:v>71.1</c:v>
                </c:pt>
                <c:pt idx="2">
                  <c:v>65.1</c:v>
                </c:pt>
                <c:pt idx="3">
                  <c:v>61</c:v>
                </c:pt>
                <c:pt idx="4">
                  <c:v>55.16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White/Nonwhite</c:v>
                </c:pt>
              </c:strCache>
            </c:strRef>
          </c:tx>
          <c:spPr>
            <a:solidFill xmlns:a="http://schemas.openxmlformats.org/drawingml/2006/main">
              <a:srgbClr val="FF0000"/>
            </a:solidFill>
            <a:ln xmlns:a="http://schemas.openxmlformats.org/drawingml/2006/main" w="12600">
              <a:solidFill>
                <a:srgbClr val="FF0000"/>
              </a:solidFill>
              <a:prstDash val="sysDot"/>
            </a:ln>
          </c:spPr>
          <c:marker>
            <c:symbol val="square"/>
            <c:size val="5"/>
            <c:spPr>
              <a:solidFill xmlns:a="http://schemas.openxmlformats.org/drawingml/2006/main">
                <a:srgbClr val="FF0000"/>
              </a:solidFill>
            </c:spPr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2</c:f>
              <c:numCache>
                <c:formatCode>0</c:formatCode>
                <c:ptCount val="5"/>
                <c:pt idx="0">
                  <c:v>70.4</c:v>
                </c:pt>
                <c:pt idx="1">
                  <c:v>58.63</c:v>
                </c:pt>
                <c:pt idx="2">
                  <c:v>52.98</c:v>
                </c:pt>
                <c:pt idx="3">
                  <c:v>46.5</c:v>
                </c:pt>
                <c:pt idx="4">
                  <c:v>41.29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Hispanics/Non-Hispanics</c:v>
                </c:pt>
              </c:strCache>
            </c:strRef>
          </c:tx>
          <c:spPr>
            <a:solidFill xmlns:a="http://schemas.openxmlformats.org/drawingml/2006/main">
              <a:srgbClr val="826345"/>
            </a:solidFill>
            <a:ln xmlns:a="http://schemas.openxmlformats.org/drawingml/2006/main" w="28440">
              <a:solidFill>
                <a:srgbClr val="826345"/>
              </a:solidFill>
            </a:ln>
          </c:spPr>
          <c:marker>
            <c:symbol val="none"/>
          </c:marker>
          <c:dLbls>
            <c:dLbl>
              <c:idx val="4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3</c:f>
              <c:numCache>
                <c:formatCode>0</c:formatCode>
                <c:ptCount val="5"/>
                <c:pt idx="1">
                  <c:v>48.1</c:v>
                </c:pt>
                <c:pt idx="2">
                  <c:v>46.8</c:v>
                </c:pt>
                <c:pt idx="3">
                  <c:v>46.4</c:v>
                </c:pt>
                <c:pt idx="4">
                  <c:v>42.97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Asians/Non-Asians</c:v>
                </c:pt>
              </c:strCache>
            </c:strRef>
          </c:tx>
          <c:spPr>
            <a:solidFill xmlns:a="http://schemas.openxmlformats.org/drawingml/2006/main">
              <a:srgbClr val="61881B"/>
            </a:solidFill>
            <a:ln xmlns:a="http://schemas.openxmlformats.org/drawingml/2006/main" w="28440">
              <a:solidFill>
                <a:srgbClr val="61881B"/>
              </a:solidFill>
            </a:ln>
          </c:spPr>
          <c:marker>
            <c:symbol val="none"/>
          </c:marker>
          <c:dLbls>
            <c:dLbl>
              <c:idx val="4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05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4</c:f>
              <c:numCache>
                <c:formatCode>0</c:formatCode>
                <c:ptCount val="5"/>
                <c:pt idx="1">
                  <c:v>36.7</c:v>
                </c:pt>
                <c:pt idx="2">
                  <c:v>41.5</c:v>
                </c:pt>
                <c:pt idx="3">
                  <c:v>42.5</c:v>
                </c:pt>
                <c:pt idx="4">
                  <c:v>41.4</c:v>
                </c:pt>
              </c:numCache>
            </c:numRef>
          </c:val>
          <c:smooth val="0"/>
        </c:ser>
        <c:axId val="4149243"/>
        <c:axId val="38294828"/>
      </c:lineChart>
      <c:catAx>
        <c:axId val="4149243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38294828"/>
        <c:crossesAt val="0"/>
        <c:lblOffset val="100"/>
      </c:catAx>
      <c:valAx>
        <c:axId val="38294828"/>
        <c:scaling>
          <c:orientation val="minMax"/>
          <c:max val="100"/>
          <c:min val="0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200" b="1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Dissimilarity Index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 b="1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4149243"/>
        <c:crosses val="autoZero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734267110147034"/>
          <c:y val="0.186944954891673"/>
          <c:w val="0.265732889852966"/>
          <c:h val="0.373158478409036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6.xml><?xml version="1.0" encoding="utf-8"?>
<c:chartSpace xmlns:c="http://schemas.openxmlformats.org/drawingml/2006/chart">
  <c:lang val="en-US"/>
  <c:roundedCorners val="0"/>
  <c:style val="2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Mean Residential Isolation by Group: 1970 to 2010</a:t>
            </a:r>
          </a:p>
        </c:rich>
      </c:tx>
      <c:layout>
        <c:manualLayout>
          <c:xMode val="edge"/>
          <c:yMode val="edge"/>
          <c:x val="0.107729734692004"/>
          <c:y val="0.0258560447239693"/>
        </c:manualLayout>
      </c:layout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03690443404021"/>
          <c:y val="0.132914046121593"/>
          <c:w val="0.641650601303589"/>
          <c:h val="0.743256464011181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Whites</c:v>
                </c:pt>
              </c:strCache>
            </c:strRef>
          </c:tx>
          <c:spPr>
            <a:solidFill xmlns:a="http://schemas.openxmlformats.org/drawingml/2006/main">
              <a:srgbClr val="FF0000"/>
            </a:solidFill>
            <a:ln xmlns:a="http://schemas.openxmlformats.org/drawingml/2006/main" w="126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0</c:f>
              <c:numCache>
                <c:formatCode>0</c:formatCode>
                <c:ptCount val="5"/>
                <c:pt idx="0">
                  <c:v>94.28</c:v>
                </c:pt>
                <c:pt idx="1">
                  <c:v>90.3</c:v>
                </c:pt>
                <c:pt idx="2">
                  <c:v>87.39</c:v>
                </c:pt>
                <c:pt idx="3">
                  <c:v>82.3</c:v>
                </c:pt>
                <c:pt idx="4">
                  <c:v>78.88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Non-Hispanic Whites </c:v>
                </c:pt>
              </c:strCache>
            </c:strRef>
          </c:tx>
          <c:spPr>
            <a:solidFill xmlns:a="http://schemas.openxmlformats.org/drawingml/2006/main">
              <a:srgbClr val="FF0000"/>
            </a:solidFill>
            <a:ln xmlns:a="http://schemas.openxmlformats.org/drawingml/2006/main" w="12600">
              <a:solidFill>
                <a:srgbClr val="FF0000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1</c:f>
              <c:numCache>
                <c:formatCode>0</c:formatCode>
                <c:ptCount val="5"/>
                <c:pt idx="1">
                  <c:v>88.3</c:v>
                </c:pt>
                <c:pt idx="2">
                  <c:v>85.3</c:v>
                </c:pt>
                <c:pt idx="3">
                  <c:v>80.3</c:v>
                </c:pt>
                <c:pt idx="4">
                  <c:v>75.4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Blacks</c:v>
                </c:pt>
              </c:strCache>
            </c:strRef>
          </c:tx>
          <c:spPr>
            <a:solidFill xmlns:a="http://schemas.openxmlformats.org/drawingml/2006/main">
              <a:srgbClr val="008000"/>
            </a:solidFill>
            <a:ln xmlns:a="http://schemas.openxmlformats.org/drawingml/2006/main" w="12600">
              <a:solidFill>
                <a:srgbClr val="008000"/>
              </a:solidFill>
              <a:prstDash val="dash"/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2</c:f>
              <c:numCache>
                <c:formatCode>0</c:formatCode>
                <c:ptCount val="5"/>
                <c:pt idx="0">
                  <c:v>65.6</c:v>
                </c:pt>
                <c:pt idx="1">
                  <c:v>60.69</c:v>
                </c:pt>
                <c:pt idx="2">
                  <c:v>55.1</c:v>
                </c:pt>
                <c:pt idx="3">
                  <c:v>50.7</c:v>
                </c:pt>
                <c:pt idx="4">
                  <c:v>45.4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Hispanics</c:v>
                </c:pt>
              </c:strCache>
            </c:strRef>
          </c:tx>
          <c:spPr>
            <a:solidFill xmlns:a="http://schemas.openxmlformats.org/drawingml/2006/main">
              <a:srgbClr val="826345"/>
            </a:solidFill>
            <a:ln xmlns:a="http://schemas.openxmlformats.org/drawingml/2006/main" w="28440">
              <a:solidFill>
                <a:srgbClr val="826345"/>
              </a:solidFill>
            </a:ln>
          </c:spPr>
          <c:marker>
            <c:symbol val="none"/>
          </c:marker>
          <c:dLbls>
            <c:dLbl>
              <c:idx val="4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3</c:f>
              <c:numCache>
                <c:formatCode>0</c:formatCode>
                <c:ptCount val="5"/>
                <c:pt idx="1">
                  <c:v>38.3</c:v>
                </c:pt>
                <c:pt idx="2">
                  <c:v>42.2</c:v>
                </c:pt>
                <c:pt idx="3">
                  <c:v>45.3</c:v>
                </c:pt>
                <c:pt idx="4">
                  <c:v>46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Black-white exposure</c:v>
                </c:pt>
              </c:strCache>
            </c:strRef>
          </c:tx>
          <c:spPr>
            <a:solidFill xmlns:a="http://schemas.openxmlformats.org/drawingml/2006/main">
              <a:srgbClr val="61881B"/>
            </a:solidFill>
            <a:ln xmlns:a="http://schemas.openxmlformats.org/drawingml/2006/main" w="28440">
              <a:solidFill>
                <a:srgbClr val="61881B"/>
              </a:solidFill>
            </a:ln>
          </c:spPr>
          <c:marker>
            <c:symbol val="none"/>
          </c:marker>
          <c:dLbls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4</c:f>
              <c:numCache>
                <c:formatCode>0</c:formatCode>
                <c:ptCount val="5"/>
                <c:pt idx="0">
                  <c:v>32</c:v>
                </c:pt>
                <c:pt idx="1">
                  <c:v>31</c:v>
                </c:pt>
                <c:pt idx="2">
                  <c:v>34</c:v>
                </c:pt>
                <c:pt idx="3">
                  <c:v>34</c:v>
                </c:pt>
                <c:pt idx="4">
                  <c:v>35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Asians</c:v>
                </c:pt>
              </c:strCache>
            </c:strRef>
          </c:tx>
          <c:spPr>
            <a:solidFill xmlns:a="http://schemas.openxmlformats.org/drawingml/2006/main">
              <a:srgbClr val="727D82"/>
            </a:solidFill>
            <a:ln xmlns:a="http://schemas.openxmlformats.org/drawingml/2006/main" w="28440">
              <a:solidFill>
                <a:srgbClr val="727D82"/>
              </a:solidFill>
            </a:ln>
          </c:spPr>
          <c:marker>
            <c:symbol val="none"/>
          </c:marker>
          <c:dLbls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2000</c:v>
                </c:pt>
                <c:pt idx="4">
                  <c:v>2010</c:v>
                </c:pt>
              </c:numCache>
            </c:numRef>
          </c:cat>
          <c:val>
            <c:numRef>
              <c:f>5</c:f>
              <c:numCache>
                <c:formatCode>0</c:formatCode>
                <c:ptCount val="5"/>
                <c:pt idx="1">
                  <c:v>16.3</c:v>
                </c:pt>
                <c:pt idx="2">
                  <c:v>18.7</c:v>
                </c:pt>
                <c:pt idx="3">
                  <c:v>19.6</c:v>
                </c:pt>
                <c:pt idx="4">
                  <c:v>21.3</c:v>
                </c:pt>
              </c:numCache>
            </c:numRef>
          </c:val>
          <c:smooth val="0"/>
        </c:ser>
        <c:axId val="63008751"/>
        <c:axId val="37920819"/>
      </c:lineChart>
      <c:catAx>
        <c:axId val="63008751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37920819"/>
        <c:crosses val="autoZero"/>
        <c:lblOffset val="100"/>
      </c:catAx>
      <c:valAx>
        <c:axId val="37920819"/>
        <c:scaling>
          <c:orientation val="minMax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63008751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743500115541878"/>
          <c:y val="0.302379571512036"/>
          <c:w val="0.231230345977848"/>
          <c:h val="0.347758987580603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7.xml><?xml version="1.0" encoding="utf-8"?>
<c:chartSpace xmlns:c="http://schemas.openxmlformats.org/drawingml/2006/chart">
  <c:lang val="en-US"/>
  <c:roundedCorners val="0"/>
  <c:style val="2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Percent Poor in Median Neighborhood Where Whites, Blacks, Hispanics, and Asians Live, 1980 and 2010</a:t>
            </a:r>
          </a:p>
        </c:rich>
      </c:tx>
      <c:layout>
        <c:manualLayout>
          <c:xMode val="edge"/>
          <c:yMode val="edge"/>
          <c:x val="0.107761529808774"/>
          <c:y val="0.0259186351706037"/>
        </c:manualLayout>
      </c:layout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03667041619798"/>
          <c:y val="0.137664041994751"/>
          <c:w val="0.816287964004499"/>
          <c:h val="0.7380577427821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1980</c:v>
                </c:pt>
              </c:strCache>
            </c:strRef>
          </c:tx>
          <c:spPr>
            <a:ln xmlns:a="http://schemas.openxmlformats.org/drawingml/2006/main" w="12600">
              <a:solidFill>
                <a:srgbClr val="008000"/>
              </a:solidFill>
              <a:prstDash val="dash"/>
            </a:ln>
          </c:spPr>
          <c:dPt>
            <c:idx val="0"/>
            <c:invertIfNegative val="0"/>
            <c:spPr>
              <a:ln xmlns:a="http://schemas.openxmlformats.org/drawingml/2006/main" w="12600">
                <a:solidFill>
                  <a:srgbClr val="008000"/>
                </a:solidFill>
                <a:prstDash val="dash"/>
              </a:ln>
            </c:spPr>
          </c:dPt>
          <c:dPt>
            <c:idx val="1"/>
            <c:invertIfNegative val="0"/>
            <c:spPr>
              <a:ln xmlns:a="http://schemas.openxmlformats.org/drawingml/2006/main" w="12600">
                <a:solidFill>
                  <a:srgbClr val="008000"/>
                </a:solidFill>
                <a:prstDash val="dash"/>
              </a:ln>
            </c:spPr>
          </c:dPt>
          <c:dPt>
            <c:idx val="2"/>
            <c:invertIfNegative val="0"/>
            <c:spPr>
              <a:ln xmlns:a="http://schemas.openxmlformats.org/drawingml/2006/main" w="12600">
                <a:solidFill>
                  <a:srgbClr val="008000"/>
                </a:solidFill>
                <a:prstDash val="dash"/>
              </a:ln>
            </c:spPr>
          </c:dPt>
          <c:dPt>
            <c:idx val="3"/>
            <c:invertIfNegative val="0"/>
            <c:spPr>
              <a:ln xmlns:a="http://schemas.openxmlformats.org/drawingml/2006/main" w="12600">
                <a:solidFill>
                  <a:srgbClr val="008000"/>
                </a:solidFill>
                <a:prstDash val="dash"/>
              </a:ln>
            </c:spPr>
          </c:dPt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strRef>
              <c:f>categories</c:f>
              <c:strCache>
                <c:ptCount val="4"/>
                <c:pt idx="0">
                  <c:v>Whites</c:v>
                </c:pt>
                <c:pt idx="1">
                  <c:v>Blacks</c:v>
                </c:pt>
                <c:pt idx="2">
                  <c:v>Hispanics</c:v>
                </c:pt>
                <c:pt idx="3">
                  <c:v>Asians</c:v>
                </c:pt>
              </c:strCache>
            </c:strRef>
          </c:cat>
          <c:val>
            <c:numRef>
              <c:f>0</c:f>
              <c:numCache>
                <c:formatCode>0</c:formatCode>
                <c:ptCount val="4"/>
                <c:pt idx="0">
                  <c:v>6.9</c:v>
                </c:pt>
                <c:pt idx="1">
                  <c:v>21.8</c:v>
                </c:pt>
                <c:pt idx="2">
                  <c:v>15.7</c:v>
                </c:pt>
                <c:pt idx="3">
                  <c:v>8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2010</c:v>
                </c:pt>
              </c:strCache>
            </c:strRef>
          </c:tx>
          <c:spPr>
            <a:ln xmlns:a="http://schemas.openxmlformats.org/drawingml/2006/main" w="12600">
              <a:solidFill>
                <a:srgbClr val="FF0000"/>
              </a:solidFill>
            </a:ln>
          </c:spPr>
          <c:dPt>
            <c:idx val="0"/>
            <c:invertIfNegative val="0"/>
            <c:spPr>
              <a:ln xmlns:a="http://schemas.openxmlformats.org/drawingml/2006/main" w="12600">
                <a:solidFill>
                  <a:srgbClr val="FF0000"/>
                </a:solidFill>
              </a:ln>
            </c:spPr>
          </c:dPt>
          <c:dPt>
            <c:idx val="1"/>
            <c:invertIfNegative val="0"/>
            <c:spPr>
              <a:ln xmlns:a="http://schemas.openxmlformats.org/drawingml/2006/main" w="12600">
                <a:solidFill>
                  <a:srgbClr val="FF0000"/>
                </a:solidFill>
              </a:ln>
            </c:spPr>
          </c:dPt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strRef>
              <c:f>categories</c:f>
              <c:strCache>
                <c:ptCount val="4"/>
                <c:pt idx="0">
                  <c:v>Whites</c:v>
                </c:pt>
                <c:pt idx="1">
                  <c:v>Blacks</c:v>
                </c:pt>
                <c:pt idx="2">
                  <c:v>Hispanics</c:v>
                </c:pt>
                <c:pt idx="3">
                  <c:v>Asians</c:v>
                </c:pt>
              </c:strCache>
            </c:strRef>
          </c:cat>
          <c:val>
            <c:numRef>
              <c:f>1</c:f>
              <c:numCache>
                <c:formatCode>0</c:formatCode>
                <c:ptCount val="4"/>
                <c:pt idx="0">
                  <c:v>8.6</c:v>
                </c:pt>
                <c:pt idx="1">
                  <c:v>18.9</c:v>
                </c:pt>
                <c:pt idx="2">
                  <c:v>17.8</c:v>
                </c:pt>
                <c:pt idx="3">
                  <c:v>8.8</c:v>
                </c:pt>
              </c:numCache>
            </c:numRef>
          </c:val>
        </c:ser>
        <c:gapWidth val="150"/>
        <c:overlap val="0"/>
        <c:axId val="38901468"/>
        <c:axId val="95802650"/>
      </c:barChart>
      <c:catAx>
        <c:axId val="389014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95802650"/>
        <c:crossesAt val="0"/>
        <c:lblOffset val="100"/>
      </c:catAx>
      <c:valAx>
        <c:axId val="95802650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4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Median Neighborhood Poverty Rate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00" b="0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38901468"/>
        <c:crosses val="autoZero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753732410360318"/>
          <c:y val="0.2050980462379"/>
          <c:w val="0.101007249892387"/>
          <c:h val="0.140177629008175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8.xml><?xml version="1.0" encoding="utf-8"?>
<c:chartSpace xmlns:c="http://schemas.openxmlformats.org/drawingml/2006/chart">
  <c:lang val="en-US"/>
  <c:roundedCorners val="0"/>
  <c:style val="18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Life Expectancy at Birth by Race and Hispanic Origin, 1950 to 2013</a:t>
            </a:r>
          </a:p>
        </c:rich>
      </c:tx>
      <c:layout>
        <c:manualLayout>
          <c:xMode val="edge"/>
          <c:yMode val="edge"/>
          <c:x val="0.150825501651003"/>
          <c:y val="0.0239096618079161"/>
        </c:manualLayout>
      </c:layout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15824231648463"/>
          <c:y val="0.160742063720689"/>
          <c:w val="0.792227584455169"/>
          <c:h val="0.717059399665841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White </c:v>
                </c:pt>
              </c:strCache>
            </c:strRef>
          </c:tx>
          <c:spPr>
            <a:solidFill xmlns:a="http://schemas.openxmlformats.org/drawingml/2006/main">
              <a:srgbClr val="5B72B2"/>
            </a:solidFill>
            <a:ln xmlns:a="http://schemas.openxmlformats.org/drawingml/2006/main" w="47520">
              <a:solidFill>
                <a:srgbClr val="5B72B2"/>
              </a:solidFill>
            </a:ln>
          </c:spPr>
          <c:marker>
            <c:symbol val="none"/>
          </c:marker>
          <c:dLbls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8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2010</c:v>
                </c:pt>
                <c:pt idx="7">
                  <c:v>2013</c:v>
                </c:pt>
              </c:numCache>
            </c:numRef>
          </c:cat>
          <c:val>
            <c:numRef>
              <c:f>0</c:f>
              <c:numCache>
                <c:formatCode>0</c:formatCode>
                <c:ptCount val="8"/>
                <c:pt idx="0">
                  <c:v>69</c:v>
                </c:pt>
                <c:pt idx="1">
                  <c:v>71</c:v>
                </c:pt>
                <c:pt idx="2">
                  <c:v>72</c:v>
                </c:pt>
                <c:pt idx="3">
                  <c:v>74</c:v>
                </c:pt>
                <c:pt idx="4">
                  <c:v>76</c:v>
                </c:pt>
                <c:pt idx="5">
                  <c:v>77</c:v>
                </c:pt>
                <c:pt idx="6">
                  <c:v>79</c:v>
                </c:pt>
                <c:pt idx="7">
                  <c:v>79.1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Black</c:v>
                </c:pt>
              </c:strCache>
            </c:strRef>
          </c:tx>
          <c:spPr>
            <a:solidFill xmlns:a="http://schemas.openxmlformats.org/drawingml/2006/main">
              <a:srgbClr val="9A4E4E"/>
            </a:solidFill>
            <a:ln xmlns:a="http://schemas.openxmlformats.org/drawingml/2006/main" w="47520">
              <a:solidFill>
                <a:srgbClr val="9A4E4E"/>
              </a:solidFill>
            </a:ln>
          </c:spPr>
          <c:marker>
            <c:symbol val="none"/>
          </c:marker>
          <c:dLbls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8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2010</c:v>
                </c:pt>
                <c:pt idx="7">
                  <c:v>2013</c:v>
                </c:pt>
              </c:numCache>
            </c:numRef>
          </c:cat>
          <c:val>
            <c:numRef>
              <c:f>1</c:f>
              <c:numCache>
                <c:formatCode>0</c:formatCode>
                <c:ptCount val="8"/>
                <c:pt idx="0">
                  <c:v>61</c:v>
                </c:pt>
                <c:pt idx="1">
                  <c:v>64</c:v>
                </c:pt>
                <c:pt idx="2">
                  <c:v>64</c:v>
                </c:pt>
                <c:pt idx="3">
                  <c:v>68</c:v>
                </c:pt>
                <c:pt idx="4">
                  <c:v>69</c:v>
                </c:pt>
                <c:pt idx="5">
                  <c:v>72</c:v>
                </c:pt>
                <c:pt idx="6">
                  <c:v>75</c:v>
                </c:pt>
                <c:pt idx="7">
                  <c:v>75.5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Hispanic</c:v>
                </c:pt>
              </c:strCache>
            </c:strRef>
          </c:tx>
          <c:spPr>
            <a:solidFill xmlns:a="http://schemas.openxmlformats.org/drawingml/2006/main">
              <a:srgbClr val="E5811C"/>
            </a:solidFill>
            <a:ln xmlns:a="http://schemas.openxmlformats.org/drawingml/2006/main" w="47520">
              <a:solidFill>
                <a:srgbClr val="E5811C"/>
              </a:solidFill>
            </a:ln>
          </c:spPr>
          <c:marker>
            <c:symbol val="none"/>
          </c:marker>
          <c:dLbls>
            <c:numFmt formatCode="General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8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2010</c:v>
                </c:pt>
                <c:pt idx="7">
                  <c:v>2013</c:v>
                </c:pt>
              </c:numCache>
            </c:numRef>
          </c:cat>
          <c:val>
            <c:numRef>
              <c:f>2</c:f>
              <c:numCache>
                <c:formatCode>General</c:formatCode>
                <c:ptCount val="8"/>
                <c:pt idx="6">
                  <c:v>81.2</c:v>
                </c:pt>
                <c:pt idx="7">
                  <c:v>81.6</c:v>
                </c:pt>
              </c:numCache>
            </c:numRef>
          </c:val>
          <c:smooth val="0"/>
        </c:ser>
        <c:axId val="14150393"/>
        <c:axId val="79574296"/>
      </c:lineChart>
      <c:catAx>
        <c:axId val="14150393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79574296"/>
        <c:crosses val="autoZero"/>
        <c:lblOffset val="100"/>
      </c:catAx>
      <c:valAx>
        <c:axId val="79574296"/>
        <c:scaling>
          <c:orientation val="minMax"/>
          <c:min val="50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400" b="1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Life expectancy in years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00" b="1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14150393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63404857024451"/>
          <c:y val="0.532843875974833"/>
          <c:w val="0.168421052631579"/>
          <c:h val="0.178809855705836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9.xml><?xml version="1.0" encoding="utf-8"?>
<c:chartSpace xmlns:c="http://schemas.openxmlformats.org/drawingml/2006/chart">
  <c:lang val="en-US"/>
  <c:roundedCorners val="0"/>
  <c:style val="18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Median Household Income by Race and Ethnicity, 1967-2014
(constant 2014 dollars)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11626508611433"/>
          <c:y val="0.115745158574235"/>
          <c:w val="0.613881372675343"/>
          <c:h val="0.747684535503789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Total</c:v>
                </c:pt>
              </c:strCache>
            </c:strRef>
          </c:tx>
          <c:spPr>
            <a:solidFill xmlns:a="http://schemas.openxmlformats.org/drawingml/2006/main">
              <a:srgbClr val="61881B"/>
            </a:solidFill>
            <a:ln xmlns:a="http://schemas.openxmlformats.org/drawingml/2006/main" w="47520">
              <a:solidFill>
                <a:srgbClr val="61881B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48"/>
                <c:pt idx="0">
                  <c:v>1967</c:v>
                </c:pt>
                <c:pt idx="1">
                  <c:v>1968</c:v>
                </c:pt>
                <c:pt idx="2">
                  <c:v>1969</c:v>
                </c:pt>
                <c:pt idx="3">
                  <c:v>1970</c:v>
                </c:pt>
                <c:pt idx="4">
                  <c:v>1971</c:v>
                </c:pt>
                <c:pt idx="5">
                  <c:v>1972</c:v>
                </c:pt>
                <c:pt idx="6">
                  <c:v>1973</c:v>
                </c:pt>
                <c:pt idx="7">
                  <c:v>1974</c:v>
                </c:pt>
                <c:pt idx="8">
                  <c:v>1975</c:v>
                </c:pt>
                <c:pt idx="9">
                  <c:v>1976</c:v>
                </c:pt>
                <c:pt idx="10">
                  <c:v>1977</c:v>
                </c:pt>
                <c:pt idx="11">
                  <c:v>1978</c:v>
                </c:pt>
                <c:pt idx="12">
                  <c:v>1979</c:v>
                </c:pt>
                <c:pt idx="13">
                  <c:v>1980</c:v>
                </c:pt>
                <c:pt idx="14">
                  <c:v>1981</c:v>
                </c:pt>
                <c:pt idx="15">
                  <c:v>1982</c:v>
                </c:pt>
                <c:pt idx="16">
                  <c:v>1983</c:v>
                </c:pt>
                <c:pt idx="17">
                  <c:v>1984</c:v>
                </c:pt>
                <c:pt idx="18">
                  <c:v>1985</c:v>
                </c:pt>
                <c:pt idx="19">
                  <c:v>1986</c:v>
                </c:pt>
                <c:pt idx="20">
                  <c:v>1987</c:v>
                </c:pt>
                <c:pt idx="21">
                  <c:v>1988</c:v>
                </c:pt>
                <c:pt idx="22">
                  <c:v>1989</c:v>
                </c:pt>
                <c:pt idx="23">
                  <c:v>1990</c:v>
                </c:pt>
                <c:pt idx="24">
                  <c:v>1991</c:v>
                </c:pt>
                <c:pt idx="25">
                  <c:v>1992</c:v>
                </c:pt>
                <c:pt idx="26">
                  <c:v>1993</c:v>
                </c:pt>
                <c:pt idx="27">
                  <c:v>1994</c:v>
                </c:pt>
                <c:pt idx="28">
                  <c:v>1995</c:v>
                </c:pt>
                <c:pt idx="29">
                  <c:v>1996</c:v>
                </c:pt>
                <c:pt idx="30">
                  <c:v>1997</c:v>
                </c:pt>
                <c:pt idx="31">
                  <c:v>1998</c:v>
                </c:pt>
                <c:pt idx="32">
                  <c:v>1999</c:v>
                </c:pt>
                <c:pt idx="33">
                  <c:v>2000</c:v>
                </c:pt>
                <c:pt idx="34">
                  <c:v>2001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  <c:pt idx="46">
                  <c:v>2013</c:v>
                </c:pt>
                <c:pt idx="47">
                  <c:v>2014</c:v>
                </c:pt>
              </c:numCache>
            </c:numRef>
          </c:cat>
          <c:val>
            <c:numRef>
              <c:f>0</c:f>
              <c:numCache>
                <c:formatCode>#,##0</c:formatCode>
                <c:ptCount val="48"/>
                <c:pt idx="0">
                  <c:v>44284</c:v>
                </c:pt>
                <c:pt idx="1">
                  <c:v>46192</c:v>
                </c:pt>
                <c:pt idx="2">
                  <c:v>47910</c:v>
                </c:pt>
                <c:pt idx="3">
                  <c:v>47538</c:v>
                </c:pt>
                <c:pt idx="4">
                  <c:v>47076</c:v>
                </c:pt>
                <c:pt idx="5">
                  <c:v>49092</c:v>
                </c:pt>
                <c:pt idx="6">
                  <c:v>50083</c:v>
                </c:pt>
                <c:pt idx="7">
                  <c:v>48497</c:v>
                </c:pt>
                <c:pt idx="8">
                  <c:v>47227</c:v>
                </c:pt>
                <c:pt idx="9">
                  <c:v>48011</c:v>
                </c:pt>
                <c:pt idx="10">
                  <c:v>48315</c:v>
                </c:pt>
                <c:pt idx="11">
                  <c:v>50184</c:v>
                </c:pt>
                <c:pt idx="12">
                  <c:v>50089</c:v>
                </c:pt>
                <c:pt idx="13">
                  <c:v>48462</c:v>
                </c:pt>
                <c:pt idx="14">
                  <c:v>47658</c:v>
                </c:pt>
                <c:pt idx="15">
                  <c:v>47530</c:v>
                </c:pt>
                <c:pt idx="16">
                  <c:v>47229</c:v>
                </c:pt>
                <c:pt idx="17">
                  <c:v>48664</c:v>
                </c:pt>
                <c:pt idx="18">
                  <c:v>49574</c:v>
                </c:pt>
                <c:pt idx="19">
                  <c:v>51329</c:v>
                </c:pt>
                <c:pt idx="20">
                  <c:v>51973</c:v>
                </c:pt>
                <c:pt idx="21">
                  <c:v>52372</c:v>
                </c:pt>
                <c:pt idx="22">
                  <c:v>53306</c:v>
                </c:pt>
                <c:pt idx="23">
                  <c:v>52623</c:v>
                </c:pt>
                <c:pt idx="24">
                  <c:v>51086</c:v>
                </c:pt>
                <c:pt idx="25">
                  <c:v>50667</c:v>
                </c:pt>
                <c:pt idx="26">
                  <c:v>50421</c:v>
                </c:pt>
                <c:pt idx="27">
                  <c:v>51006</c:v>
                </c:pt>
                <c:pt idx="28">
                  <c:v>52604</c:v>
                </c:pt>
                <c:pt idx="29">
                  <c:v>53345</c:v>
                </c:pt>
                <c:pt idx="30">
                  <c:v>54443</c:v>
                </c:pt>
                <c:pt idx="31">
                  <c:v>56445</c:v>
                </c:pt>
                <c:pt idx="32">
                  <c:v>57843</c:v>
                </c:pt>
                <c:pt idx="33">
                  <c:v>57724</c:v>
                </c:pt>
                <c:pt idx="34">
                  <c:v>56466</c:v>
                </c:pt>
                <c:pt idx="35">
                  <c:v>55807</c:v>
                </c:pt>
                <c:pt idx="36">
                  <c:v>55759</c:v>
                </c:pt>
                <c:pt idx="37">
                  <c:v>55565</c:v>
                </c:pt>
                <c:pt idx="38">
                  <c:v>56160</c:v>
                </c:pt>
                <c:pt idx="39">
                  <c:v>56598</c:v>
                </c:pt>
                <c:pt idx="40">
                  <c:v>57357</c:v>
                </c:pt>
                <c:pt idx="41">
                  <c:v>55313</c:v>
                </c:pt>
                <c:pt idx="42">
                  <c:v>54925</c:v>
                </c:pt>
                <c:pt idx="43">
                  <c:v>53507</c:v>
                </c:pt>
                <c:pt idx="44">
                  <c:v>52690</c:v>
                </c:pt>
                <c:pt idx="45">
                  <c:v>52605</c:v>
                </c:pt>
                <c:pt idx="46">
                  <c:v>54462</c:v>
                </c:pt>
                <c:pt idx="47">
                  <c:v>53657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Non-Hispanic White</c:v>
                </c:pt>
              </c:strCache>
            </c:strRef>
          </c:tx>
          <c:spPr>
            <a:solidFill xmlns:a="http://schemas.openxmlformats.org/drawingml/2006/main">
              <a:srgbClr val="5B72B2"/>
            </a:solidFill>
            <a:ln xmlns:a="http://schemas.openxmlformats.org/drawingml/2006/main" w="47520">
              <a:solidFill>
                <a:srgbClr val="5B72B2"/>
              </a:solidFill>
            </a:ln>
          </c:spPr>
          <c:marker>
            <c:symbol val="none"/>
          </c:marker>
          <c:dLbls>
            <c:dLbl>
              <c:idx val="5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48"/>
                <c:pt idx="0">
                  <c:v>1967</c:v>
                </c:pt>
                <c:pt idx="1">
                  <c:v>1968</c:v>
                </c:pt>
                <c:pt idx="2">
                  <c:v>1969</c:v>
                </c:pt>
                <c:pt idx="3">
                  <c:v>1970</c:v>
                </c:pt>
                <c:pt idx="4">
                  <c:v>1971</c:v>
                </c:pt>
                <c:pt idx="5">
                  <c:v>1972</c:v>
                </c:pt>
                <c:pt idx="6">
                  <c:v>1973</c:v>
                </c:pt>
                <c:pt idx="7">
                  <c:v>1974</c:v>
                </c:pt>
                <c:pt idx="8">
                  <c:v>1975</c:v>
                </c:pt>
                <c:pt idx="9">
                  <c:v>1976</c:v>
                </c:pt>
                <c:pt idx="10">
                  <c:v>1977</c:v>
                </c:pt>
                <c:pt idx="11">
                  <c:v>1978</c:v>
                </c:pt>
                <c:pt idx="12">
                  <c:v>1979</c:v>
                </c:pt>
                <c:pt idx="13">
                  <c:v>1980</c:v>
                </c:pt>
                <c:pt idx="14">
                  <c:v>1981</c:v>
                </c:pt>
                <c:pt idx="15">
                  <c:v>1982</c:v>
                </c:pt>
                <c:pt idx="16">
                  <c:v>1983</c:v>
                </c:pt>
                <c:pt idx="17">
                  <c:v>1984</c:v>
                </c:pt>
                <c:pt idx="18">
                  <c:v>1985</c:v>
                </c:pt>
                <c:pt idx="19">
                  <c:v>1986</c:v>
                </c:pt>
                <c:pt idx="20">
                  <c:v>1987</c:v>
                </c:pt>
                <c:pt idx="21">
                  <c:v>1988</c:v>
                </c:pt>
                <c:pt idx="22">
                  <c:v>1989</c:v>
                </c:pt>
                <c:pt idx="23">
                  <c:v>1990</c:v>
                </c:pt>
                <c:pt idx="24">
                  <c:v>1991</c:v>
                </c:pt>
                <c:pt idx="25">
                  <c:v>1992</c:v>
                </c:pt>
                <c:pt idx="26">
                  <c:v>1993</c:v>
                </c:pt>
                <c:pt idx="27">
                  <c:v>1994</c:v>
                </c:pt>
                <c:pt idx="28">
                  <c:v>1995</c:v>
                </c:pt>
                <c:pt idx="29">
                  <c:v>1996</c:v>
                </c:pt>
                <c:pt idx="30">
                  <c:v>1997</c:v>
                </c:pt>
                <c:pt idx="31">
                  <c:v>1998</c:v>
                </c:pt>
                <c:pt idx="32">
                  <c:v>1999</c:v>
                </c:pt>
                <c:pt idx="33">
                  <c:v>2000</c:v>
                </c:pt>
                <c:pt idx="34">
                  <c:v>2001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  <c:pt idx="46">
                  <c:v>2013</c:v>
                </c:pt>
                <c:pt idx="47">
                  <c:v>2014</c:v>
                </c:pt>
              </c:numCache>
            </c:numRef>
          </c:cat>
          <c:val>
            <c:numRef>
              <c:f>1</c:f>
              <c:numCache>
                <c:formatCode>General</c:formatCode>
                <c:ptCount val="48"/>
                <c:pt idx="5">
                  <c:v>52236</c:v>
                </c:pt>
                <c:pt idx="6">
                  <c:v>52951</c:v>
                </c:pt>
                <c:pt idx="7">
                  <c:v>51152</c:v>
                </c:pt>
                <c:pt idx="8">
                  <c:v>49761</c:v>
                </c:pt>
                <c:pt idx="9">
                  <c:v>51318</c:v>
                </c:pt>
                <c:pt idx="10">
                  <c:v>51814</c:v>
                </c:pt>
                <c:pt idx="11">
                  <c:v>53153</c:v>
                </c:pt>
                <c:pt idx="12">
                  <c:v>53256</c:v>
                </c:pt>
                <c:pt idx="13">
                  <c:v>52033</c:v>
                </c:pt>
                <c:pt idx="14">
                  <c:v>51081</c:v>
                </c:pt>
                <c:pt idx="15">
                  <c:v>50594</c:v>
                </c:pt>
                <c:pt idx="17">
                  <c:v>52404</c:v>
                </c:pt>
                <c:pt idx="18">
                  <c:v>53457</c:v>
                </c:pt>
                <c:pt idx="19">
                  <c:v>55190</c:v>
                </c:pt>
                <c:pt idx="20">
                  <c:v>56264</c:v>
                </c:pt>
                <c:pt idx="21">
                  <c:v>56891</c:v>
                </c:pt>
                <c:pt idx="22">
                  <c:v>57278</c:v>
                </c:pt>
                <c:pt idx="23">
                  <c:v>56142</c:v>
                </c:pt>
                <c:pt idx="24">
                  <c:v>54812</c:v>
                </c:pt>
                <c:pt idx="25">
                  <c:v>55056</c:v>
                </c:pt>
                <c:pt idx="26">
                  <c:v>55153</c:v>
                </c:pt>
                <c:pt idx="27">
                  <c:v>55531</c:v>
                </c:pt>
                <c:pt idx="28">
                  <c:v>57392</c:v>
                </c:pt>
                <c:pt idx="29">
                  <c:v>58298</c:v>
                </c:pt>
                <c:pt idx="30">
                  <c:v>59698</c:v>
                </c:pt>
                <c:pt idx="31">
                  <c:v>61604</c:v>
                </c:pt>
                <c:pt idx="32">
                  <c:v>62762</c:v>
                </c:pt>
                <c:pt idx="33">
                  <c:v>62718</c:v>
                </c:pt>
                <c:pt idx="34">
                  <c:v>61918</c:v>
                </c:pt>
                <c:pt idx="35">
                  <c:v>61717</c:v>
                </c:pt>
                <c:pt idx="36">
                  <c:v>61498</c:v>
                </c:pt>
                <c:pt idx="37">
                  <c:v>61301</c:v>
                </c:pt>
                <c:pt idx="38">
                  <c:v>61564</c:v>
                </c:pt>
                <c:pt idx="39">
                  <c:v>61555</c:v>
                </c:pt>
                <c:pt idx="40">
                  <c:v>62709</c:v>
                </c:pt>
                <c:pt idx="41">
                  <c:v>61060</c:v>
                </c:pt>
                <c:pt idx="42">
                  <c:v>60094</c:v>
                </c:pt>
                <c:pt idx="43">
                  <c:v>59136</c:v>
                </c:pt>
                <c:pt idx="44">
                  <c:v>58330</c:v>
                </c:pt>
                <c:pt idx="45">
                  <c:v>58784</c:v>
                </c:pt>
                <c:pt idx="46">
                  <c:v>61316</c:v>
                </c:pt>
                <c:pt idx="47">
                  <c:v>60256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White</c:v>
                </c:pt>
              </c:strCache>
            </c:strRef>
          </c:tx>
          <c:spPr>
            <a:solidFill xmlns:a="http://schemas.openxmlformats.org/drawingml/2006/main">
              <a:srgbClr val="9A4E4E"/>
            </a:solidFill>
            <a:ln xmlns:a="http://schemas.openxmlformats.org/drawingml/2006/main" w="47520">
              <a:solidFill>
                <a:srgbClr val="9A4E4E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48"/>
                <c:pt idx="0">
                  <c:v>1967</c:v>
                </c:pt>
                <c:pt idx="1">
                  <c:v>1968</c:v>
                </c:pt>
                <c:pt idx="2">
                  <c:v>1969</c:v>
                </c:pt>
                <c:pt idx="3">
                  <c:v>1970</c:v>
                </c:pt>
                <c:pt idx="4">
                  <c:v>1971</c:v>
                </c:pt>
                <c:pt idx="5">
                  <c:v>1972</c:v>
                </c:pt>
                <c:pt idx="6">
                  <c:v>1973</c:v>
                </c:pt>
                <c:pt idx="7">
                  <c:v>1974</c:v>
                </c:pt>
                <c:pt idx="8">
                  <c:v>1975</c:v>
                </c:pt>
                <c:pt idx="9">
                  <c:v>1976</c:v>
                </c:pt>
                <c:pt idx="10">
                  <c:v>1977</c:v>
                </c:pt>
                <c:pt idx="11">
                  <c:v>1978</c:v>
                </c:pt>
                <c:pt idx="12">
                  <c:v>1979</c:v>
                </c:pt>
                <c:pt idx="13">
                  <c:v>1980</c:v>
                </c:pt>
                <c:pt idx="14">
                  <c:v>1981</c:v>
                </c:pt>
                <c:pt idx="15">
                  <c:v>1982</c:v>
                </c:pt>
                <c:pt idx="16">
                  <c:v>1983</c:v>
                </c:pt>
                <c:pt idx="17">
                  <c:v>1984</c:v>
                </c:pt>
                <c:pt idx="18">
                  <c:v>1985</c:v>
                </c:pt>
                <c:pt idx="19">
                  <c:v>1986</c:v>
                </c:pt>
                <c:pt idx="20">
                  <c:v>1987</c:v>
                </c:pt>
                <c:pt idx="21">
                  <c:v>1988</c:v>
                </c:pt>
                <c:pt idx="22">
                  <c:v>1989</c:v>
                </c:pt>
                <c:pt idx="23">
                  <c:v>1990</c:v>
                </c:pt>
                <c:pt idx="24">
                  <c:v>1991</c:v>
                </c:pt>
                <c:pt idx="25">
                  <c:v>1992</c:v>
                </c:pt>
                <c:pt idx="26">
                  <c:v>1993</c:v>
                </c:pt>
                <c:pt idx="27">
                  <c:v>1994</c:v>
                </c:pt>
                <c:pt idx="28">
                  <c:v>1995</c:v>
                </c:pt>
                <c:pt idx="29">
                  <c:v>1996</c:v>
                </c:pt>
                <c:pt idx="30">
                  <c:v>1997</c:v>
                </c:pt>
                <c:pt idx="31">
                  <c:v>1998</c:v>
                </c:pt>
                <c:pt idx="32">
                  <c:v>1999</c:v>
                </c:pt>
                <c:pt idx="33">
                  <c:v>2000</c:v>
                </c:pt>
                <c:pt idx="34">
                  <c:v>2001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  <c:pt idx="46">
                  <c:v>2013</c:v>
                </c:pt>
                <c:pt idx="47">
                  <c:v>2014</c:v>
                </c:pt>
              </c:numCache>
            </c:numRef>
          </c:cat>
          <c:val>
            <c:numRef>
              <c:f>2</c:f>
              <c:numCache>
                <c:formatCode>#,##0</c:formatCode>
                <c:ptCount val="48"/>
                <c:pt idx="0">
                  <c:v>46181</c:v>
                </c:pt>
                <c:pt idx="1">
                  <c:v>48095</c:v>
                </c:pt>
                <c:pt idx="2">
                  <c:v>50000</c:v>
                </c:pt>
                <c:pt idx="3">
                  <c:v>49514</c:v>
                </c:pt>
                <c:pt idx="4">
                  <c:v>49240</c:v>
                </c:pt>
                <c:pt idx="5">
                  <c:v>51502</c:v>
                </c:pt>
                <c:pt idx="6">
                  <c:v>52489</c:v>
                </c:pt>
                <c:pt idx="7">
                  <c:v>50719</c:v>
                </c:pt>
                <c:pt idx="8">
                  <c:v>49388</c:v>
                </c:pt>
                <c:pt idx="9">
                  <c:v>50293</c:v>
                </c:pt>
                <c:pt idx="10">
                  <c:v>50807</c:v>
                </c:pt>
                <c:pt idx="11">
                  <c:v>52170</c:v>
                </c:pt>
                <c:pt idx="12">
                  <c:v>52517</c:v>
                </c:pt>
                <c:pt idx="13">
                  <c:v>51127</c:v>
                </c:pt>
                <c:pt idx="14">
                  <c:v>50354</c:v>
                </c:pt>
                <c:pt idx="15">
                  <c:v>49759</c:v>
                </c:pt>
                <c:pt idx="16">
                  <c:v>49529</c:v>
                </c:pt>
                <c:pt idx="17">
                  <c:v>51338</c:v>
                </c:pt>
                <c:pt idx="18">
                  <c:v>52281</c:v>
                </c:pt>
                <c:pt idx="19">
                  <c:v>53964</c:v>
                </c:pt>
                <c:pt idx="20">
                  <c:v>54759</c:v>
                </c:pt>
                <c:pt idx="21">
                  <c:v>55365</c:v>
                </c:pt>
                <c:pt idx="22">
                  <c:v>56072</c:v>
                </c:pt>
                <c:pt idx="23">
                  <c:v>54887</c:v>
                </c:pt>
                <c:pt idx="24">
                  <c:v>53533</c:v>
                </c:pt>
                <c:pt idx="25">
                  <c:v>53268</c:v>
                </c:pt>
                <c:pt idx="26">
                  <c:v>53195</c:v>
                </c:pt>
                <c:pt idx="27">
                  <c:v>53795</c:v>
                </c:pt>
                <c:pt idx="28">
                  <c:v>55213</c:v>
                </c:pt>
                <c:pt idx="29">
                  <c:v>55854</c:v>
                </c:pt>
                <c:pt idx="30">
                  <c:v>57337</c:v>
                </c:pt>
                <c:pt idx="31">
                  <c:v>59387</c:v>
                </c:pt>
                <c:pt idx="32">
                  <c:v>60158</c:v>
                </c:pt>
                <c:pt idx="33">
                  <c:v>60371</c:v>
                </c:pt>
                <c:pt idx="34">
                  <c:v>59527</c:v>
                </c:pt>
                <c:pt idx="35">
                  <c:v>59330</c:v>
                </c:pt>
                <c:pt idx="36">
                  <c:v>58736</c:v>
                </c:pt>
                <c:pt idx="37">
                  <c:v>58478</c:v>
                </c:pt>
                <c:pt idx="38">
                  <c:v>58861</c:v>
                </c:pt>
                <c:pt idx="39">
                  <c:v>59501</c:v>
                </c:pt>
                <c:pt idx="40">
                  <c:v>59506</c:v>
                </c:pt>
                <c:pt idx="41">
                  <c:v>57522</c:v>
                </c:pt>
                <c:pt idx="42">
                  <c:v>57225</c:v>
                </c:pt>
                <c:pt idx="43">
                  <c:v>56149</c:v>
                </c:pt>
                <c:pt idx="44">
                  <c:v>54964</c:v>
                </c:pt>
                <c:pt idx="45">
                  <c:v>55378</c:v>
                </c:pt>
                <c:pt idx="46">
                  <c:v>57674</c:v>
                </c:pt>
                <c:pt idx="47">
                  <c:v>56866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Black</c:v>
                </c:pt>
              </c:strCache>
            </c:strRef>
          </c:tx>
          <c:spPr>
            <a:solidFill xmlns:a="http://schemas.openxmlformats.org/drawingml/2006/main">
              <a:srgbClr val="826345"/>
            </a:solidFill>
            <a:ln xmlns:a="http://schemas.openxmlformats.org/drawingml/2006/main" w="47520">
              <a:solidFill>
                <a:srgbClr val="826345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48"/>
                <c:pt idx="0">
                  <c:v>1967</c:v>
                </c:pt>
                <c:pt idx="1">
                  <c:v>1968</c:v>
                </c:pt>
                <c:pt idx="2">
                  <c:v>1969</c:v>
                </c:pt>
                <c:pt idx="3">
                  <c:v>1970</c:v>
                </c:pt>
                <c:pt idx="4">
                  <c:v>1971</c:v>
                </c:pt>
                <c:pt idx="5">
                  <c:v>1972</c:v>
                </c:pt>
                <c:pt idx="6">
                  <c:v>1973</c:v>
                </c:pt>
                <c:pt idx="7">
                  <c:v>1974</c:v>
                </c:pt>
                <c:pt idx="8">
                  <c:v>1975</c:v>
                </c:pt>
                <c:pt idx="9">
                  <c:v>1976</c:v>
                </c:pt>
                <c:pt idx="10">
                  <c:v>1977</c:v>
                </c:pt>
                <c:pt idx="11">
                  <c:v>1978</c:v>
                </c:pt>
                <c:pt idx="12">
                  <c:v>1979</c:v>
                </c:pt>
                <c:pt idx="13">
                  <c:v>1980</c:v>
                </c:pt>
                <c:pt idx="14">
                  <c:v>1981</c:v>
                </c:pt>
                <c:pt idx="15">
                  <c:v>1982</c:v>
                </c:pt>
                <c:pt idx="16">
                  <c:v>1983</c:v>
                </c:pt>
                <c:pt idx="17">
                  <c:v>1984</c:v>
                </c:pt>
                <c:pt idx="18">
                  <c:v>1985</c:v>
                </c:pt>
                <c:pt idx="19">
                  <c:v>1986</c:v>
                </c:pt>
                <c:pt idx="20">
                  <c:v>1987</c:v>
                </c:pt>
                <c:pt idx="21">
                  <c:v>1988</c:v>
                </c:pt>
                <c:pt idx="22">
                  <c:v>1989</c:v>
                </c:pt>
                <c:pt idx="23">
                  <c:v>1990</c:v>
                </c:pt>
                <c:pt idx="24">
                  <c:v>1991</c:v>
                </c:pt>
                <c:pt idx="25">
                  <c:v>1992</c:v>
                </c:pt>
                <c:pt idx="26">
                  <c:v>1993</c:v>
                </c:pt>
                <c:pt idx="27">
                  <c:v>1994</c:v>
                </c:pt>
                <c:pt idx="28">
                  <c:v>1995</c:v>
                </c:pt>
                <c:pt idx="29">
                  <c:v>1996</c:v>
                </c:pt>
                <c:pt idx="30">
                  <c:v>1997</c:v>
                </c:pt>
                <c:pt idx="31">
                  <c:v>1998</c:v>
                </c:pt>
                <c:pt idx="32">
                  <c:v>1999</c:v>
                </c:pt>
                <c:pt idx="33">
                  <c:v>2000</c:v>
                </c:pt>
                <c:pt idx="34">
                  <c:v>2001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  <c:pt idx="46">
                  <c:v>2013</c:v>
                </c:pt>
                <c:pt idx="47">
                  <c:v>2014</c:v>
                </c:pt>
              </c:numCache>
            </c:numRef>
          </c:cat>
          <c:val>
            <c:numRef>
              <c:f>3</c:f>
              <c:numCache>
                <c:formatCode>#,##0</c:formatCode>
                <c:ptCount val="48"/>
                <c:pt idx="0">
                  <c:v>26813</c:v>
                </c:pt>
                <c:pt idx="1">
                  <c:v>28361</c:v>
                </c:pt>
                <c:pt idx="2">
                  <c:v>30223</c:v>
                </c:pt>
                <c:pt idx="3">
                  <c:v>30137</c:v>
                </c:pt>
                <c:pt idx="4">
                  <c:v>29086</c:v>
                </c:pt>
                <c:pt idx="5">
                  <c:v>30062</c:v>
                </c:pt>
                <c:pt idx="6">
                  <c:v>30897</c:v>
                </c:pt>
                <c:pt idx="7">
                  <c:v>30163</c:v>
                </c:pt>
                <c:pt idx="8">
                  <c:v>29649</c:v>
                </c:pt>
                <c:pt idx="9">
                  <c:v>29906</c:v>
                </c:pt>
                <c:pt idx="10">
                  <c:v>29981</c:v>
                </c:pt>
                <c:pt idx="11">
                  <c:v>31352</c:v>
                </c:pt>
                <c:pt idx="12">
                  <c:v>30833</c:v>
                </c:pt>
                <c:pt idx="13">
                  <c:v>29455</c:v>
                </c:pt>
                <c:pt idx="14">
                  <c:v>28256</c:v>
                </c:pt>
                <c:pt idx="15">
                  <c:v>28201</c:v>
                </c:pt>
                <c:pt idx="16">
                  <c:v>28107</c:v>
                </c:pt>
                <c:pt idx="17">
                  <c:v>29246</c:v>
                </c:pt>
                <c:pt idx="18">
                  <c:v>31105</c:v>
                </c:pt>
                <c:pt idx="19">
                  <c:v>31090</c:v>
                </c:pt>
                <c:pt idx="20">
                  <c:v>31254</c:v>
                </c:pt>
                <c:pt idx="21">
                  <c:v>31562</c:v>
                </c:pt>
                <c:pt idx="22">
                  <c:v>33347</c:v>
                </c:pt>
                <c:pt idx="23">
                  <c:v>32822</c:v>
                </c:pt>
                <c:pt idx="24">
                  <c:v>31892</c:v>
                </c:pt>
                <c:pt idx="25">
                  <c:v>31018</c:v>
                </c:pt>
                <c:pt idx="26">
                  <c:v>31525</c:v>
                </c:pt>
                <c:pt idx="27">
                  <c:v>33242</c:v>
                </c:pt>
                <c:pt idx="28">
                  <c:v>34569</c:v>
                </c:pt>
                <c:pt idx="29">
                  <c:v>35294</c:v>
                </c:pt>
                <c:pt idx="30">
                  <c:v>36854</c:v>
                </c:pt>
                <c:pt idx="31">
                  <c:v>36799</c:v>
                </c:pt>
                <c:pt idx="32">
                  <c:v>39669</c:v>
                </c:pt>
                <c:pt idx="33">
                  <c:v>40783</c:v>
                </c:pt>
                <c:pt idx="34">
                  <c:v>39407</c:v>
                </c:pt>
                <c:pt idx="35">
                  <c:v>38196</c:v>
                </c:pt>
                <c:pt idx="36">
                  <c:v>38159</c:v>
                </c:pt>
                <c:pt idx="37">
                  <c:v>37719</c:v>
                </c:pt>
                <c:pt idx="38">
                  <c:v>37408</c:v>
                </c:pt>
                <c:pt idx="39">
                  <c:v>37538</c:v>
                </c:pt>
                <c:pt idx="40">
                  <c:v>38726</c:v>
                </c:pt>
                <c:pt idx="41">
                  <c:v>37626</c:v>
                </c:pt>
                <c:pt idx="42">
                  <c:v>35954</c:v>
                </c:pt>
                <c:pt idx="43">
                  <c:v>34882</c:v>
                </c:pt>
                <c:pt idx="44">
                  <c:v>33926</c:v>
                </c:pt>
                <c:pt idx="45">
                  <c:v>34358</c:v>
                </c:pt>
                <c:pt idx="46">
                  <c:v>35902</c:v>
                </c:pt>
                <c:pt idx="47">
                  <c:v>35398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Asian</c:v>
                </c:pt>
              </c:strCache>
            </c:strRef>
          </c:tx>
          <c:spPr>
            <a:solidFill xmlns:a="http://schemas.openxmlformats.org/drawingml/2006/main">
              <a:srgbClr val="727D82"/>
            </a:solidFill>
            <a:ln xmlns:a="http://schemas.openxmlformats.org/drawingml/2006/main" w="47520">
              <a:solidFill>
                <a:srgbClr val="727D82"/>
              </a:solidFill>
            </a:ln>
          </c:spPr>
          <c:marker>
            <c:symbol val="none"/>
          </c:marker>
          <c:dLbls>
            <c:dLbl>
              <c:idx val="2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48"/>
                <c:pt idx="0">
                  <c:v>1967</c:v>
                </c:pt>
                <c:pt idx="1">
                  <c:v>1968</c:v>
                </c:pt>
                <c:pt idx="2">
                  <c:v>1969</c:v>
                </c:pt>
                <c:pt idx="3">
                  <c:v>1970</c:v>
                </c:pt>
                <c:pt idx="4">
                  <c:v>1971</c:v>
                </c:pt>
                <c:pt idx="5">
                  <c:v>1972</c:v>
                </c:pt>
                <c:pt idx="6">
                  <c:v>1973</c:v>
                </c:pt>
                <c:pt idx="7">
                  <c:v>1974</c:v>
                </c:pt>
                <c:pt idx="8">
                  <c:v>1975</c:v>
                </c:pt>
                <c:pt idx="9">
                  <c:v>1976</c:v>
                </c:pt>
                <c:pt idx="10">
                  <c:v>1977</c:v>
                </c:pt>
                <c:pt idx="11">
                  <c:v>1978</c:v>
                </c:pt>
                <c:pt idx="12">
                  <c:v>1979</c:v>
                </c:pt>
                <c:pt idx="13">
                  <c:v>1980</c:v>
                </c:pt>
                <c:pt idx="14">
                  <c:v>1981</c:v>
                </c:pt>
                <c:pt idx="15">
                  <c:v>1982</c:v>
                </c:pt>
                <c:pt idx="16">
                  <c:v>1983</c:v>
                </c:pt>
                <c:pt idx="17">
                  <c:v>1984</c:v>
                </c:pt>
                <c:pt idx="18">
                  <c:v>1985</c:v>
                </c:pt>
                <c:pt idx="19">
                  <c:v>1986</c:v>
                </c:pt>
                <c:pt idx="20">
                  <c:v>1987</c:v>
                </c:pt>
                <c:pt idx="21">
                  <c:v>1988</c:v>
                </c:pt>
                <c:pt idx="22">
                  <c:v>1989</c:v>
                </c:pt>
                <c:pt idx="23">
                  <c:v>1990</c:v>
                </c:pt>
                <c:pt idx="24">
                  <c:v>1991</c:v>
                </c:pt>
                <c:pt idx="25">
                  <c:v>1992</c:v>
                </c:pt>
                <c:pt idx="26">
                  <c:v>1993</c:v>
                </c:pt>
                <c:pt idx="27">
                  <c:v>1994</c:v>
                </c:pt>
                <c:pt idx="28">
                  <c:v>1995</c:v>
                </c:pt>
                <c:pt idx="29">
                  <c:v>1996</c:v>
                </c:pt>
                <c:pt idx="30">
                  <c:v>1997</c:v>
                </c:pt>
                <c:pt idx="31">
                  <c:v>1998</c:v>
                </c:pt>
                <c:pt idx="32">
                  <c:v>1999</c:v>
                </c:pt>
                <c:pt idx="33">
                  <c:v>2000</c:v>
                </c:pt>
                <c:pt idx="34">
                  <c:v>2001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  <c:pt idx="46">
                  <c:v>2013</c:v>
                </c:pt>
                <c:pt idx="47">
                  <c:v>2014</c:v>
                </c:pt>
              </c:numCache>
            </c:numRef>
          </c:cat>
          <c:val>
            <c:numRef>
              <c:f>4</c:f>
              <c:numCache>
                <c:formatCode>General</c:formatCode>
                <c:ptCount val="48"/>
                <c:pt idx="20">
                  <c:v>64267</c:v>
                </c:pt>
                <c:pt idx="21">
                  <c:v>62071</c:v>
                </c:pt>
                <c:pt idx="22">
                  <c:v>66576</c:v>
                </c:pt>
                <c:pt idx="23">
                  <c:v>67574</c:v>
                </c:pt>
                <c:pt idx="24">
                  <c:v>61809</c:v>
                </c:pt>
                <c:pt idx="25">
                  <c:v>62516</c:v>
                </c:pt>
                <c:pt idx="26">
                  <c:v>61889</c:v>
                </c:pt>
                <c:pt idx="27">
                  <c:v>63998</c:v>
                </c:pt>
                <c:pt idx="28">
                  <c:v>62697</c:v>
                </c:pt>
                <c:pt idx="29">
                  <c:v>65045</c:v>
                </c:pt>
                <c:pt idx="30">
                  <c:v>66572</c:v>
                </c:pt>
                <c:pt idx="31">
                  <c:v>67698</c:v>
                </c:pt>
                <c:pt idx="32">
                  <c:v>72431</c:v>
                </c:pt>
                <c:pt idx="33">
                  <c:v>76649</c:v>
                </c:pt>
                <c:pt idx="34">
                  <c:v>71720</c:v>
                </c:pt>
                <c:pt idx="35">
                  <c:v>69252</c:v>
                </c:pt>
                <c:pt idx="36">
                  <c:v>71695</c:v>
                </c:pt>
                <c:pt idx="37">
                  <c:v>72072</c:v>
                </c:pt>
                <c:pt idx="38">
                  <c:v>74062</c:v>
                </c:pt>
                <c:pt idx="39">
                  <c:v>75429</c:v>
                </c:pt>
                <c:pt idx="40">
                  <c:v>75478</c:v>
                </c:pt>
                <c:pt idx="41">
                  <c:v>72174</c:v>
                </c:pt>
                <c:pt idx="42">
                  <c:v>72240</c:v>
                </c:pt>
                <c:pt idx="43">
                  <c:v>69776</c:v>
                </c:pt>
                <c:pt idx="44">
                  <c:v>68559</c:v>
                </c:pt>
                <c:pt idx="45">
                  <c:v>70773</c:v>
                </c:pt>
                <c:pt idx="46">
                  <c:v>73568</c:v>
                </c:pt>
                <c:pt idx="47">
                  <c:v>74297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Hispanic</c:v>
                </c:pt>
              </c:strCache>
            </c:strRef>
          </c:tx>
          <c:spPr>
            <a:solidFill xmlns:a="http://schemas.openxmlformats.org/drawingml/2006/main">
              <a:srgbClr val="E5811C"/>
            </a:solidFill>
            <a:ln xmlns:a="http://schemas.openxmlformats.org/drawingml/2006/main" w="47520">
              <a:solidFill>
                <a:srgbClr val="E5811C"/>
              </a:solidFill>
            </a:ln>
          </c:spPr>
          <c:marker>
            <c:symbol val="none"/>
          </c:marker>
          <c:dLbls>
            <c:dLbl>
              <c:idx val="5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47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1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48"/>
                <c:pt idx="0">
                  <c:v>1967</c:v>
                </c:pt>
                <c:pt idx="1">
                  <c:v>1968</c:v>
                </c:pt>
                <c:pt idx="2">
                  <c:v>1969</c:v>
                </c:pt>
                <c:pt idx="3">
                  <c:v>1970</c:v>
                </c:pt>
                <c:pt idx="4">
                  <c:v>1971</c:v>
                </c:pt>
                <c:pt idx="5">
                  <c:v>1972</c:v>
                </c:pt>
                <c:pt idx="6">
                  <c:v>1973</c:v>
                </c:pt>
                <c:pt idx="7">
                  <c:v>1974</c:v>
                </c:pt>
                <c:pt idx="8">
                  <c:v>1975</c:v>
                </c:pt>
                <c:pt idx="9">
                  <c:v>1976</c:v>
                </c:pt>
                <c:pt idx="10">
                  <c:v>1977</c:v>
                </c:pt>
                <c:pt idx="11">
                  <c:v>1978</c:v>
                </c:pt>
                <c:pt idx="12">
                  <c:v>1979</c:v>
                </c:pt>
                <c:pt idx="13">
                  <c:v>1980</c:v>
                </c:pt>
                <c:pt idx="14">
                  <c:v>1981</c:v>
                </c:pt>
                <c:pt idx="15">
                  <c:v>1982</c:v>
                </c:pt>
                <c:pt idx="16">
                  <c:v>1983</c:v>
                </c:pt>
                <c:pt idx="17">
                  <c:v>1984</c:v>
                </c:pt>
                <c:pt idx="18">
                  <c:v>1985</c:v>
                </c:pt>
                <c:pt idx="19">
                  <c:v>1986</c:v>
                </c:pt>
                <c:pt idx="20">
                  <c:v>1987</c:v>
                </c:pt>
                <c:pt idx="21">
                  <c:v>1988</c:v>
                </c:pt>
                <c:pt idx="22">
                  <c:v>1989</c:v>
                </c:pt>
                <c:pt idx="23">
                  <c:v>1990</c:v>
                </c:pt>
                <c:pt idx="24">
                  <c:v>1991</c:v>
                </c:pt>
                <c:pt idx="25">
                  <c:v>1992</c:v>
                </c:pt>
                <c:pt idx="26">
                  <c:v>1993</c:v>
                </c:pt>
                <c:pt idx="27">
                  <c:v>1994</c:v>
                </c:pt>
                <c:pt idx="28">
                  <c:v>1995</c:v>
                </c:pt>
                <c:pt idx="29">
                  <c:v>1996</c:v>
                </c:pt>
                <c:pt idx="30">
                  <c:v>1997</c:v>
                </c:pt>
                <c:pt idx="31">
                  <c:v>1998</c:v>
                </c:pt>
                <c:pt idx="32">
                  <c:v>1999</c:v>
                </c:pt>
                <c:pt idx="33">
                  <c:v>2000</c:v>
                </c:pt>
                <c:pt idx="34">
                  <c:v>2001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  <c:pt idx="46">
                  <c:v>2013</c:v>
                </c:pt>
                <c:pt idx="47">
                  <c:v>2014</c:v>
                </c:pt>
              </c:numCache>
            </c:numRef>
          </c:cat>
          <c:val>
            <c:numRef>
              <c:f>5</c:f>
              <c:numCache>
                <c:formatCode>General</c:formatCode>
                <c:ptCount val="48"/>
                <c:pt idx="5">
                  <c:v>38866</c:v>
                </c:pt>
                <c:pt idx="6">
                  <c:v>38801</c:v>
                </c:pt>
                <c:pt idx="7">
                  <c:v>38574</c:v>
                </c:pt>
                <c:pt idx="8">
                  <c:v>35480</c:v>
                </c:pt>
                <c:pt idx="9">
                  <c:v>36214</c:v>
                </c:pt>
                <c:pt idx="10">
                  <c:v>37902</c:v>
                </c:pt>
                <c:pt idx="11">
                  <c:v>39321</c:v>
                </c:pt>
                <c:pt idx="12">
                  <c:v>39685</c:v>
                </c:pt>
                <c:pt idx="13">
                  <c:v>37355</c:v>
                </c:pt>
                <c:pt idx="14">
                  <c:v>38228</c:v>
                </c:pt>
                <c:pt idx="15">
                  <c:v>35765</c:v>
                </c:pt>
                <c:pt idx="16">
                  <c:v>35969</c:v>
                </c:pt>
                <c:pt idx="17">
                  <c:v>36890</c:v>
                </c:pt>
                <c:pt idx="18">
                  <c:v>36659</c:v>
                </c:pt>
                <c:pt idx="19">
                  <c:v>37835</c:v>
                </c:pt>
                <c:pt idx="20">
                  <c:v>38561</c:v>
                </c:pt>
                <c:pt idx="21">
                  <c:v>39164</c:v>
                </c:pt>
                <c:pt idx="22">
                  <c:v>40425</c:v>
                </c:pt>
                <c:pt idx="23">
                  <c:v>39244</c:v>
                </c:pt>
                <c:pt idx="24">
                  <c:v>38478</c:v>
                </c:pt>
                <c:pt idx="25">
                  <c:v>37372</c:v>
                </c:pt>
                <c:pt idx="26">
                  <c:v>36936</c:v>
                </c:pt>
                <c:pt idx="27">
                  <c:v>37026</c:v>
                </c:pt>
                <c:pt idx="28">
                  <c:v>35289</c:v>
                </c:pt>
                <c:pt idx="29">
                  <c:v>37434</c:v>
                </c:pt>
                <c:pt idx="30">
                  <c:v>39176</c:v>
                </c:pt>
                <c:pt idx="31">
                  <c:v>41123</c:v>
                </c:pt>
                <c:pt idx="32">
                  <c:v>43700</c:v>
                </c:pt>
                <c:pt idx="33">
                  <c:v>45596</c:v>
                </c:pt>
                <c:pt idx="34">
                  <c:v>44882</c:v>
                </c:pt>
                <c:pt idx="35">
                  <c:v>43561</c:v>
                </c:pt>
                <c:pt idx="36">
                  <c:v>42474</c:v>
                </c:pt>
                <c:pt idx="37">
                  <c:v>42953</c:v>
                </c:pt>
                <c:pt idx="38">
                  <c:v>43602</c:v>
                </c:pt>
                <c:pt idx="39">
                  <c:v>44363</c:v>
                </c:pt>
                <c:pt idx="40">
                  <c:v>44165</c:v>
                </c:pt>
                <c:pt idx="41">
                  <c:v>41689</c:v>
                </c:pt>
                <c:pt idx="42">
                  <c:v>41973</c:v>
                </c:pt>
                <c:pt idx="43">
                  <c:v>40862</c:v>
                </c:pt>
                <c:pt idx="44">
                  <c:v>40658</c:v>
                </c:pt>
                <c:pt idx="45">
                  <c:v>40219</c:v>
                </c:pt>
                <c:pt idx="46">
                  <c:v>40336</c:v>
                </c:pt>
                <c:pt idx="47">
                  <c:v>42491</c:v>
                </c:pt>
              </c:numCache>
            </c:numRef>
          </c:val>
          <c:smooth val="0"/>
        </c:ser>
        <c:axId val="65331615"/>
        <c:axId val="29614720"/>
      </c:lineChart>
      <c:catAx>
        <c:axId val="65331615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rot="-2700000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29614720"/>
        <c:crosses val="autoZero"/>
        <c:lblOffset val="100"/>
      </c:catAx>
      <c:valAx>
        <c:axId val="29614720"/>
        <c:scaling>
          <c:orientation val="minMax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400" b="1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2014 Dollars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00" b="1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#,##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65331615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787746349667457"/>
          <c:y val="0.273363183498167"/>
          <c:w val="0.20249653259362"/>
          <c:h val="0.27733773538048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10.xml><?xml version="1.0" encoding="utf-8"?>
<c:chartSpace xmlns:c="http://schemas.openxmlformats.org/drawingml/2006/chart">
  <c:lang val="en-US"/>
  <c:roundedCorners val="0"/>
  <c:style val="18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Median Net Worth, by Race and Ethnicity, 1984-2011
(Constant $2011)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26804668754321"/>
          <c:y val="0.0873744230247081"/>
          <c:w val="0.626662328683558"/>
          <c:h val="0.780070594623948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Non-Hispanic White</c:v>
                </c:pt>
              </c:strCache>
            </c:strRef>
          </c:tx>
          <c:spPr>
            <a:solidFill xmlns:a="http://schemas.openxmlformats.org/drawingml/2006/main">
              <a:srgbClr val="61881B"/>
            </a:solidFill>
            <a:ln xmlns:a="http://schemas.openxmlformats.org/drawingml/2006/main" w="47520">
              <a:solidFill>
                <a:srgbClr val="61881B"/>
              </a:solidFill>
            </a:ln>
          </c:spPr>
          <c:marker>
            <c:symbol val="square"/>
            <c:size val="5"/>
            <c:spPr>
              <a:solidFill xmlns:a="http://schemas.openxmlformats.org/drawingml/2006/main">
                <a:srgbClr val="61881B"/>
              </a:solidFill>
            </c:spPr>
          </c:marker>
          <c:dLbls>
            <c:dLbl>
              <c:idx val="5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13"/>
                <c:pt idx="0">
                  <c:v>1984</c:v>
                </c:pt>
                <c:pt idx="1">
                  <c:v>1988</c:v>
                </c:pt>
                <c:pt idx="2">
                  <c:v>1991</c:v>
                </c:pt>
                <c:pt idx="3">
                  <c:v>1993</c:v>
                </c:pt>
                <c:pt idx="4">
                  <c:v>1995</c:v>
                </c:pt>
                <c:pt idx="5">
                  <c:v>1998</c:v>
                </c:pt>
                <c:pt idx="6">
                  <c:v>2000</c:v>
                </c:pt>
                <c:pt idx="7">
                  <c:v>2002</c:v>
                </c:pt>
                <c:pt idx="8">
                  <c:v>2004</c:v>
                </c:pt>
                <c:pt idx="9">
                  <c:v>2005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</c:numCache>
            </c:numRef>
          </c:cat>
          <c:val>
            <c:numRef>
              <c:f>0</c:f>
              <c:numCache>
                <c:formatCode>General</c:formatCode>
                <c:ptCount val="13"/>
                <c:pt idx="5">
                  <c:v>82385.6337423313</c:v>
                </c:pt>
                <c:pt idx="6">
                  <c:v>87519.8199767712</c:v>
                </c:pt>
                <c:pt idx="7">
                  <c:v>108850.97045025</c:v>
                </c:pt>
                <c:pt idx="8">
                  <c:v>135537.357638962</c:v>
                </c:pt>
                <c:pt idx="9">
                  <c:v>150132.097542243</c:v>
                </c:pt>
                <c:pt idx="10">
                  <c:v>117622.283508206</c:v>
                </c:pt>
                <c:pt idx="11">
                  <c:v>114224.192551455</c:v>
                </c:pt>
                <c:pt idx="12">
                  <c:v>110500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White</c:v>
                </c:pt>
              </c:strCache>
            </c:strRef>
          </c:tx>
          <c:spPr>
            <a:solidFill xmlns:a="http://schemas.openxmlformats.org/drawingml/2006/main">
              <a:srgbClr val="E5811C"/>
            </a:solidFill>
            <a:ln xmlns:a="http://schemas.openxmlformats.org/drawingml/2006/main" w="47520">
              <a:solidFill>
                <a:srgbClr val="E5811C"/>
              </a:solidFill>
            </a:ln>
          </c:spPr>
          <c:marker>
            <c:symbol val="x"/>
            <c:size val="5"/>
            <c:spPr>
              <a:solidFill xmlns:a="http://schemas.openxmlformats.org/drawingml/2006/main">
                <a:srgbClr val="E5811C"/>
              </a:solidFill>
            </c:spPr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13"/>
                <c:pt idx="0">
                  <c:v>1984</c:v>
                </c:pt>
                <c:pt idx="1">
                  <c:v>1988</c:v>
                </c:pt>
                <c:pt idx="2">
                  <c:v>1991</c:v>
                </c:pt>
                <c:pt idx="3">
                  <c:v>1993</c:v>
                </c:pt>
                <c:pt idx="4">
                  <c:v>1995</c:v>
                </c:pt>
                <c:pt idx="5">
                  <c:v>1998</c:v>
                </c:pt>
                <c:pt idx="6">
                  <c:v>2000</c:v>
                </c:pt>
                <c:pt idx="7">
                  <c:v>2002</c:v>
                </c:pt>
                <c:pt idx="8">
                  <c:v>2004</c:v>
                </c:pt>
                <c:pt idx="9">
                  <c:v>2005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</c:numCache>
            </c:numRef>
          </c:cat>
          <c:val>
            <c:numRef>
              <c:f>1</c:f>
              <c:numCache>
                <c:formatCode>_(* #,##0_);_(* \(#,##0\);_(* \-??_);_(@_)</c:formatCode>
                <c:ptCount val="13"/>
                <c:pt idx="0">
                  <c:v>84725.5800288739</c:v>
                </c:pt>
                <c:pt idx="1">
                  <c:v>82291.9271428571</c:v>
                </c:pt>
                <c:pt idx="2">
                  <c:v>73341.3444346549</c:v>
                </c:pt>
                <c:pt idx="3">
                  <c:v>71202.1443598616</c:v>
                </c:pt>
                <c:pt idx="4">
                  <c:v>72367.1861548557</c:v>
                </c:pt>
                <c:pt idx="5">
                  <c:v>72175.0591349693</c:v>
                </c:pt>
                <c:pt idx="6">
                  <c:v>76698.7126829266</c:v>
                </c:pt>
                <c:pt idx="7">
                  <c:v>93885.4624402445</c:v>
                </c:pt>
                <c:pt idx="8">
                  <c:v>116726.550952885</c:v>
                </c:pt>
                <c:pt idx="9">
                  <c:v>130774.443814644</c:v>
                </c:pt>
                <c:pt idx="10">
                  <c:v>95412.2086166955</c:v>
                </c:pt>
                <c:pt idx="11">
                  <c:v>90680.778029497</c:v>
                </c:pt>
                <c:pt idx="12">
                  <c:v>89537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Asian</c:v>
                </c:pt>
              </c:strCache>
            </c:strRef>
          </c:tx>
          <c:spPr>
            <a:solidFill xmlns:a="http://schemas.openxmlformats.org/drawingml/2006/main">
              <a:srgbClr val="5B72B2"/>
            </a:solidFill>
            <a:ln xmlns:a="http://schemas.openxmlformats.org/drawingml/2006/main" w="47520">
              <a:solidFill>
                <a:srgbClr val="5B72B2"/>
              </a:solidFill>
            </a:ln>
          </c:spPr>
          <c:marker>
            <c:symbol val="none"/>
          </c:marker>
          <c:dLbls>
            <c:dLbl>
              <c:idx val="8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</c:dLbl>
            <c:dLbl>
              <c:idx val="9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</c:dLbl>
            <c:dLbl>
              <c:idx val="1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</c:dLbl>
            <c:dLbl>
              <c:idx val="1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</c:dLbl>
            <c:dLbl>
              <c:idx val="1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numFmt formatCode="General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13"/>
                <c:pt idx="0">
                  <c:v>1984</c:v>
                </c:pt>
                <c:pt idx="1">
                  <c:v>1988</c:v>
                </c:pt>
                <c:pt idx="2">
                  <c:v>1991</c:v>
                </c:pt>
                <c:pt idx="3">
                  <c:v>1993</c:v>
                </c:pt>
                <c:pt idx="4">
                  <c:v>1995</c:v>
                </c:pt>
                <c:pt idx="5">
                  <c:v>1998</c:v>
                </c:pt>
                <c:pt idx="6">
                  <c:v>2000</c:v>
                </c:pt>
                <c:pt idx="7">
                  <c:v>2002</c:v>
                </c:pt>
                <c:pt idx="8">
                  <c:v>2004</c:v>
                </c:pt>
                <c:pt idx="9">
                  <c:v>2005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</c:numCache>
            </c:numRef>
          </c:cat>
          <c:val>
            <c:numRef>
              <c:f>2</c:f>
              <c:numCache>
                <c:formatCode>General</c:formatCode>
                <c:ptCount val="13"/>
                <c:pt idx="7">
                  <c:v>74136.0933185103</c:v>
                </c:pt>
                <c:pt idx="8">
                  <c:v>128235.473319217</c:v>
                </c:pt>
                <c:pt idx="9">
                  <c:v>175890.089329237</c:v>
                </c:pt>
                <c:pt idx="10">
                  <c:v>72396.8966238924</c:v>
                </c:pt>
                <c:pt idx="11">
                  <c:v>71786.6282514583</c:v>
                </c:pt>
                <c:pt idx="12">
                  <c:v>89339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Total </c:v>
                </c:pt>
              </c:strCache>
            </c:strRef>
          </c:tx>
          <c:spPr>
            <a:solidFill xmlns:a="http://schemas.openxmlformats.org/drawingml/2006/main">
              <a:srgbClr val="727D82"/>
            </a:solidFill>
            <a:ln xmlns:a="http://schemas.openxmlformats.org/drawingml/2006/main" w="47520">
              <a:solidFill>
                <a:srgbClr val="727D82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727D82"/>
              </a:solidFill>
            </c:spPr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13"/>
                <c:pt idx="0">
                  <c:v>1984</c:v>
                </c:pt>
                <c:pt idx="1">
                  <c:v>1988</c:v>
                </c:pt>
                <c:pt idx="2">
                  <c:v>1991</c:v>
                </c:pt>
                <c:pt idx="3">
                  <c:v>1993</c:v>
                </c:pt>
                <c:pt idx="4">
                  <c:v>1995</c:v>
                </c:pt>
                <c:pt idx="5">
                  <c:v>1998</c:v>
                </c:pt>
                <c:pt idx="6">
                  <c:v>2000</c:v>
                </c:pt>
                <c:pt idx="7">
                  <c:v>2002</c:v>
                </c:pt>
                <c:pt idx="8">
                  <c:v>2004</c:v>
                </c:pt>
                <c:pt idx="9">
                  <c:v>2005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</c:numCache>
            </c:numRef>
          </c:cat>
          <c:val>
            <c:numRef>
              <c:f>3</c:f>
              <c:numCache>
                <c:formatCode>_(* #,##0_);_(* \(#,##0\);_(* \-??_);_(@_)</c:formatCode>
                <c:ptCount val="13"/>
                <c:pt idx="0">
                  <c:v>70722.6401636189</c:v>
                </c:pt>
                <c:pt idx="1">
                  <c:v>67979.8742857143</c:v>
                </c:pt>
                <c:pt idx="2">
                  <c:v>60484.1482892805</c:v>
                </c:pt>
                <c:pt idx="3">
                  <c:v>58510.6034117646</c:v>
                </c:pt>
                <c:pt idx="4">
                  <c:v>59334.3031496063</c:v>
                </c:pt>
                <c:pt idx="5">
                  <c:v>57519.5242883436</c:v>
                </c:pt>
                <c:pt idx="6">
                  <c:v>60749.2051916375</c:v>
                </c:pt>
                <c:pt idx="7">
                  <c:v>73652.2056420233</c:v>
                </c:pt>
                <c:pt idx="8">
                  <c:v>95024.5219692959</c:v>
                </c:pt>
                <c:pt idx="9">
                  <c:v>107344.161802355</c:v>
                </c:pt>
                <c:pt idx="10">
                  <c:v>72240.6722383552</c:v>
                </c:pt>
                <c:pt idx="11">
                  <c:v>68846.6671864108</c:v>
                </c:pt>
                <c:pt idx="12">
                  <c:v>68828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Hispanic</c:v>
                </c:pt>
              </c:strCache>
            </c:strRef>
          </c:tx>
          <c:spPr>
            <a:solidFill xmlns:a="http://schemas.openxmlformats.org/drawingml/2006/main">
              <a:srgbClr val="9A4E4E"/>
            </a:solidFill>
            <a:ln xmlns:a="http://schemas.openxmlformats.org/drawingml/2006/main" w="47520">
              <a:solidFill>
                <a:srgbClr val="9A4E4E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13"/>
                <c:pt idx="0">
                  <c:v>1984</c:v>
                </c:pt>
                <c:pt idx="1">
                  <c:v>1988</c:v>
                </c:pt>
                <c:pt idx="2">
                  <c:v>1991</c:v>
                </c:pt>
                <c:pt idx="3">
                  <c:v>1993</c:v>
                </c:pt>
                <c:pt idx="4">
                  <c:v>1995</c:v>
                </c:pt>
                <c:pt idx="5">
                  <c:v>1998</c:v>
                </c:pt>
                <c:pt idx="6">
                  <c:v>2000</c:v>
                </c:pt>
                <c:pt idx="7">
                  <c:v>2002</c:v>
                </c:pt>
                <c:pt idx="8">
                  <c:v>2004</c:v>
                </c:pt>
                <c:pt idx="9">
                  <c:v>2005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</c:numCache>
            </c:numRef>
          </c:cat>
          <c:val>
            <c:numRef>
              <c:f>4</c:f>
              <c:numCache>
                <c:formatCode>_(* #,##0_);_(* \(#,##0\);_(* \-??_);_(@_)</c:formatCode>
                <c:ptCount val="13"/>
                <c:pt idx="0">
                  <c:v>10636.432213667</c:v>
                </c:pt>
                <c:pt idx="1">
                  <c:v>10503.4914285714</c:v>
                </c:pt>
                <c:pt idx="2">
                  <c:v>8827.45194566811</c:v>
                </c:pt>
                <c:pt idx="3">
                  <c:v>7247.86148096886</c:v>
                </c:pt>
                <c:pt idx="4">
                  <c:v>10708.2181430446</c:v>
                </c:pt>
                <c:pt idx="5">
                  <c:v>8037.08426993865</c:v>
                </c:pt>
                <c:pt idx="6">
                  <c:v>8838.19555168408</c:v>
                </c:pt>
                <c:pt idx="7">
                  <c:v>9940.32823790995</c:v>
                </c:pt>
                <c:pt idx="8">
                  <c:v>15926.7290894653</c:v>
                </c:pt>
                <c:pt idx="9">
                  <c:v>19669.7810650282</c:v>
                </c:pt>
                <c:pt idx="10">
                  <c:v>6553.03630609172</c:v>
                </c:pt>
                <c:pt idx="11">
                  <c:v>7658.34068312727</c:v>
                </c:pt>
                <c:pt idx="12">
                  <c:v>7683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Black</c:v>
                </c:pt>
              </c:strCache>
            </c:strRef>
          </c:tx>
          <c:spPr>
            <a:solidFill xmlns:a="http://schemas.openxmlformats.org/drawingml/2006/main">
              <a:srgbClr val="826345"/>
            </a:solidFill>
            <a:ln xmlns:a="http://schemas.openxmlformats.org/drawingml/2006/main" w="47520">
              <a:solidFill>
                <a:srgbClr val="826345"/>
              </a:solidFill>
            </a:ln>
          </c:spPr>
          <c:marker>
            <c:symbol val="none"/>
          </c:marker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dLbl>
              <c:idx val="1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</c:dLbl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13"/>
                <c:pt idx="0">
                  <c:v>1984</c:v>
                </c:pt>
                <c:pt idx="1">
                  <c:v>1988</c:v>
                </c:pt>
                <c:pt idx="2">
                  <c:v>1991</c:v>
                </c:pt>
                <c:pt idx="3">
                  <c:v>1993</c:v>
                </c:pt>
                <c:pt idx="4">
                  <c:v>1995</c:v>
                </c:pt>
                <c:pt idx="5">
                  <c:v>1998</c:v>
                </c:pt>
                <c:pt idx="6">
                  <c:v>2000</c:v>
                </c:pt>
                <c:pt idx="7">
                  <c:v>2002</c:v>
                </c:pt>
                <c:pt idx="8">
                  <c:v>2004</c:v>
                </c:pt>
                <c:pt idx="9">
                  <c:v>2005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</c:numCache>
            </c:numRef>
          </c:cat>
          <c:val>
            <c:numRef>
              <c:f>5</c:f>
              <c:numCache>
                <c:formatCode>_(* #,##0_);_(* \(#,##0\);_(* \-??_);_(@_)</c:formatCode>
                <c:ptCount val="13"/>
                <c:pt idx="0">
                  <c:v>7354.35787295476</c:v>
                </c:pt>
                <c:pt idx="1">
                  <c:v>7927.05571428571</c:v>
                </c:pt>
                <c:pt idx="2">
                  <c:v>7603.66487518355</c:v>
                </c:pt>
                <c:pt idx="3">
                  <c:v>6877.37371626298</c:v>
                </c:pt>
                <c:pt idx="4">
                  <c:v>10439.5902034121</c:v>
                </c:pt>
                <c:pt idx="5">
                  <c:v>7576.16631901841</c:v>
                </c:pt>
                <c:pt idx="6">
                  <c:v>8054.43596980256</c:v>
                </c:pt>
                <c:pt idx="7">
                  <c:v>6809.43743190661</c:v>
                </c:pt>
                <c:pt idx="8">
                  <c:v>10300.277130757</c:v>
                </c:pt>
                <c:pt idx="9">
                  <c:v>12684.348218126</c:v>
                </c:pt>
                <c:pt idx="10">
                  <c:v>4931.0287596079</c:v>
                </c:pt>
                <c:pt idx="11">
                  <c:v>5111.40599203874</c:v>
                </c:pt>
                <c:pt idx="12">
                  <c:v>6314</c:v>
                </c:pt>
              </c:numCache>
            </c:numRef>
          </c:val>
          <c:smooth val="0"/>
        </c:ser>
        <c:axId val="35934587"/>
        <c:axId val="34205905"/>
      </c:lineChart>
      <c:catAx>
        <c:axId val="35934587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34205905"/>
        <c:crosses val="autoZero"/>
        <c:lblOffset val="100"/>
      </c:catAx>
      <c:valAx>
        <c:axId val="34205905"/>
        <c:scaling>
          <c:orientation val="minMax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600" b="1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2011 dollars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00" b="1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35934587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789006202058315"/>
          <c:y val="0.392345762814131"/>
          <c:w val="0.209469153515065"/>
          <c:h val="0.286369807222373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11.xml><?xml version="1.0" encoding="utf-8"?>
<c:chartSpace xmlns:c="http://schemas.openxmlformats.org/drawingml/2006/chart">
  <c:lang val="en-US"/>
  <c:roundedCorners val="0"/>
  <c:style val="2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Cumulative Risk of Imprisonment by Age 30 to 34 for Men Born from 1945 to 1949 and 1975 to 1979, by Race and Ethnicity</a:t>
            </a:r>
          </a:p>
        </c:rich>
      </c:tx>
      <c:layout>
        <c:manualLayout>
          <c:xMode val="edge"/>
          <c:yMode val="edge"/>
          <c:x val="0.107735782409043"/>
          <c:y val="0.0258631132646881"/>
        </c:manualLayout>
      </c:layout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03673613564112"/>
          <c:y val="0.137613567534827"/>
          <c:w val="0.816319321794419"/>
          <c:h val="0.7467595396729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1945-1949 Cohort</c:v>
                </c:pt>
              </c:strCache>
            </c:strRef>
          </c:tx>
          <c:spPr>
            <a:ln xmlns:a="http://schemas.openxmlformats.org/drawingml/2006/main" w="12600">
              <a:solidFill>
                <a:srgbClr val="008000"/>
              </a:solidFill>
              <a:prstDash val="dash"/>
            </a:ln>
          </c:spPr>
          <c:dPt>
            <c:idx val="0"/>
            <c:invertIfNegative val="0"/>
            <c:spPr>
              <a:ln xmlns:a="http://schemas.openxmlformats.org/drawingml/2006/main" w="12600">
                <a:solidFill>
                  <a:srgbClr val="008000"/>
                </a:solidFill>
                <a:prstDash val="dash"/>
              </a:ln>
            </c:spPr>
          </c:dPt>
          <c:dPt>
            <c:idx val="1"/>
            <c:invertIfNegative val="0"/>
            <c:spPr>
              <a:ln xmlns:a="http://schemas.openxmlformats.org/drawingml/2006/main" w="12600">
                <a:solidFill>
                  <a:srgbClr val="008000"/>
                </a:solidFill>
                <a:prstDash val="dash"/>
              </a:ln>
            </c:spPr>
          </c:dPt>
          <c:dPt>
            <c:idx val="2"/>
            <c:invertIfNegative val="0"/>
            <c:spPr>
              <a:ln xmlns:a="http://schemas.openxmlformats.org/drawingml/2006/main" w="12600">
                <a:solidFill>
                  <a:srgbClr val="008000"/>
                </a:solidFill>
                <a:prstDash val="dash"/>
              </a:ln>
            </c:spPr>
          </c:dPt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numFmt formatCode="0.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strRef>
              <c:f>categories</c:f>
              <c:strCache>
                <c:ptCount val="3"/>
                <c:pt idx="0">
                  <c:v>Whites</c:v>
                </c:pt>
                <c:pt idx="1">
                  <c:v>Blacks</c:v>
                </c:pt>
                <c:pt idx="2">
                  <c:v>Hispanics</c:v>
                </c:pt>
              </c:strCache>
            </c:strRef>
          </c:cat>
          <c:val>
            <c:numRef>
              <c:f>0</c:f>
              <c:numCache>
                <c:formatCode>0.0</c:formatCode>
                <c:ptCount val="3"/>
                <c:pt idx="0">
                  <c:v>1.4</c:v>
                </c:pt>
                <c:pt idx="1">
                  <c:v>10.4</c:v>
                </c:pt>
                <c:pt idx="2">
                  <c:v>2.8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1975-1979 Cohort</c:v>
                </c:pt>
              </c:strCache>
            </c:strRef>
          </c:tx>
          <c:spPr>
            <a:ln xmlns:a="http://schemas.openxmlformats.org/drawingml/2006/main" w="12600">
              <a:solidFill>
                <a:srgbClr val="FF0000"/>
              </a:solidFill>
            </a:ln>
          </c:spPr>
          <c:dPt>
            <c:idx val="0"/>
            <c:invertIfNegative val="0"/>
            <c:spPr>
              <a:ln xmlns:a="http://schemas.openxmlformats.org/drawingml/2006/main" w="12600">
                <a:solidFill>
                  <a:srgbClr val="FF0000"/>
                </a:solidFill>
              </a:ln>
            </c:spPr>
          </c:dPt>
          <c:dPt>
            <c:idx val="1"/>
            <c:invertIfNegative val="0"/>
            <c:spPr>
              <a:ln xmlns:a="http://schemas.openxmlformats.org/drawingml/2006/main" w="12600">
                <a:solidFill>
                  <a:srgbClr val="FF0000"/>
                </a:solidFill>
              </a:ln>
            </c:spPr>
          </c:dPt>
          <c:dLbls>
            <c:dLbl>
              <c:idx val="0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numFmt formatCode="0.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strRef>
              <c:f>categories</c:f>
              <c:strCache>
                <c:ptCount val="3"/>
                <c:pt idx="0">
                  <c:v>Whites</c:v>
                </c:pt>
                <c:pt idx="1">
                  <c:v>Blacks</c:v>
                </c:pt>
                <c:pt idx="2">
                  <c:v>Hispanics</c:v>
                </c:pt>
              </c:strCache>
            </c:strRef>
          </c:cat>
          <c:val>
            <c:numRef>
              <c:f>1</c:f>
              <c:numCache>
                <c:formatCode>0.0</c:formatCode>
                <c:ptCount val="3"/>
                <c:pt idx="0">
                  <c:v>5.4</c:v>
                </c:pt>
                <c:pt idx="1">
                  <c:v>26.8</c:v>
                </c:pt>
                <c:pt idx="2">
                  <c:v>12.2</c:v>
                </c:pt>
              </c:numCache>
            </c:numRef>
          </c:val>
        </c:ser>
        <c:gapWidth val="150"/>
        <c:overlap val="0"/>
        <c:axId val="65916739"/>
        <c:axId val="84226862"/>
      </c:barChart>
      <c:catAx>
        <c:axId val="65916739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84226862"/>
        <c:crossesAt val="0"/>
        <c:lblOffset val="100"/>
      </c:catAx>
      <c:valAx>
        <c:axId val="84226862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6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Percent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00" b="0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65916739"/>
        <c:crosses val="autoZero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168550633904811"/>
          <c:y val="0.161484328374501"/>
          <c:w val="0.323753861575451"/>
          <c:h val="0.140177629008175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12.xml><?xml version="1.0" encoding="utf-8"?>
<c:chartSpace xmlns:c="http://schemas.openxmlformats.org/drawingml/2006/chart">
  <c:lang val="en-US"/>
  <c:roundedCorners val="0"/>
  <c:style val="2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Percentage of Births to Unmarried Women by Race and Hispanic Origin, 1940-2013</a:t>
            </a:r>
          </a:p>
        </c:rich>
      </c:tx>
      <c:layout>
        <c:manualLayout>
          <c:xMode val="edge"/>
          <c:yMode val="edge"/>
          <c:x val="0.115948428117273"/>
          <c:y val="0.0384096208123696"/>
        </c:manualLayout>
      </c:layout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 u="none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13740727658071"/>
          <c:y val="0.150509264940484"/>
          <c:w val="0.746070293182621"/>
          <c:h val="0.677261013621303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Black</c:v>
                </c:pt>
              </c:strCache>
            </c:strRef>
          </c:tx>
          <c:spPr>
            <a:solidFill xmlns:a="http://schemas.openxmlformats.org/drawingml/2006/main">
              <a:srgbClr val="3366FF"/>
            </a:solidFill>
            <a:ln xmlns:a="http://schemas.openxmlformats.org/drawingml/2006/main" w="12600">
              <a:solidFill>
                <a:srgbClr val="3366FF"/>
              </a:solidFill>
            </a:ln>
          </c:spPr>
          <c:marker>
            <c:symbol val="none"/>
          </c:marker>
          <c:dLbls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400" b="0" u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1999</c:v>
                </c:pt>
                <c:pt idx="4">
                  <c:v>2013</c:v>
                </c:pt>
              </c:numCache>
            </c:numRef>
          </c:cat>
          <c:val>
            <c:numRef>
              <c:f>0</c:f>
              <c:numCache>
                <c:formatCode>0</c:formatCode>
                <c:ptCount val="5"/>
                <c:pt idx="0">
                  <c:v>37.6</c:v>
                </c:pt>
                <c:pt idx="1">
                  <c:v>56.1</c:v>
                </c:pt>
                <c:pt idx="2">
                  <c:v>66.5</c:v>
                </c:pt>
                <c:pt idx="3">
                  <c:v>68.8</c:v>
                </c:pt>
                <c:pt idx="4">
                  <c:v>71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Hispanic</c:v>
                </c:pt>
              </c:strCache>
            </c:strRef>
          </c:tx>
          <c:spPr>
            <a:solidFill xmlns:a="http://schemas.openxmlformats.org/drawingml/2006/main">
              <a:srgbClr val="826345"/>
            </a:solidFill>
            <a:ln xmlns:a="http://schemas.openxmlformats.org/drawingml/2006/main" w="28440">
              <a:solidFill>
                <a:srgbClr val="826345"/>
              </a:solidFill>
            </a:ln>
          </c:spPr>
          <c:marker>
            <c:symbol val="none"/>
          </c:marker>
          <c:dLbls>
            <c:numFmt formatCode="General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400" b="0" u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1999</c:v>
                </c:pt>
                <c:pt idx="4">
                  <c:v>2013</c:v>
                </c:pt>
              </c:numCache>
            </c:numRef>
          </c:cat>
          <c:val>
            <c:numRef>
              <c:f>1</c:f>
              <c:numCache>
                <c:formatCode>General</c:formatCode>
                <c:ptCount val="5"/>
                <c:pt idx="2">
                  <c:v>36.7</c:v>
                </c:pt>
                <c:pt idx="3">
                  <c:v>42.1</c:v>
                </c:pt>
                <c:pt idx="4">
                  <c:v>53.2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All races</c:v>
                </c:pt>
              </c:strCache>
            </c:strRef>
          </c:tx>
          <c:spPr>
            <a:solidFill xmlns:a="http://schemas.openxmlformats.org/drawingml/2006/main">
              <a:srgbClr val="9A4E4E"/>
            </a:solidFill>
            <a:ln xmlns:a="http://schemas.openxmlformats.org/drawingml/2006/main" w="28440">
              <a:solidFill>
                <a:srgbClr val="9A4E4E"/>
              </a:solidFill>
            </a:ln>
          </c:spPr>
          <c:marker>
            <c:symbol val="none"/>
          </c:marker>
          <c:dLbls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400" b="0" u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1999</c:v>
                </c:pt>
                <c:pt idx="4">
                  <c:v>2013</c:v>
                </c:pt>
              </c:numCache>
            </c:numRef>
          </c:cat>
          <c:val>
            <c:numRef>
              <c:f>2</c:f>
              <c:numCache>
                <c:formatCode>0</c:formatCode>
                <c:ptCount val="5"/>
                <c:pt idx="0">
                  <c:v>10.7</c:v>
                </c:pt>
                <c:pt idx="1">
                  <c:v>18.4</c:v>
                </c:pt>
                <c:pt idx="2">
                  <c:v>28</c:v>
                </c:pt>
                <c:pt idx="3">
                  <c:v>33</c:v>
                </c:pt>
                <c:pt idx="4">
                  <c:v>40.7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White</c:v>
                </c:pt>
              </c:strCache>
            </c:strRef>
          </c:tx>
          <c:spPr>
            <a:solidFill xmlns:a="http://schemas.openxmlformats.org/drawingml/2006/main">
              <a:srgbClr val="5B72B2"/>
            </a:solidFill>
            <a:ln xmlns:a="http://schemas.openxmlformats.org/drawingml/2006/main" w="28440">
              <a:solidFill>
                <a:srgbClr val="5B72B2"/>
              </a:solidFill>
            </a:ln>
          </c:spPr>
          <c:marker>
            <c:symbol val="none"/>
          </c:marker>
          <c:dLbls>
            <c:numFmt formatCode="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400" b="0" u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1999</c:v>
                </c:pt>
                <c:pt idx="4">
                  <c:v>2013</c:v>
                </c:pt>
              </c:numCache>
            </c:numRef>
          </c:cat>
          <c:val>
            <c:numRef>
              <c:f>3</c:f>
              <c:numCache>
                <c:formatCode>0</c:formatCode>
                <c:ptCount val="5"/>
                <c:pt idx="0">
                  <c:v>5.7</c:v>
                </c:pt>
                <c:pt idx="1">
                  <c:v>11.2</c:v>
                </c:pt>
                <c:pt idx="2">
                  <c:v>20.4</c:v>
                </c:pt>
                <c:pt idx="3">
                  <c:v>26.7</c:v>
                </c:pt>
                <c:pt idx="4">
                  <c:v>35.8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Asian</c:v>
                </c:pt>
              </c:strCache>
            </c:strRef>
          </c:tx>
          <c:spPr>
            <a:solidFill xmlns:a="http://schemas.openxmlformats.org/drawingml/2006/main">
              <a:srgbClr val="61881B"/>
            </a:solidFill>
            <a:ln xmlns:a="http://schemas.openxmlformats.org/drawingml/2006/main" w="28440">
              <a:solidFill>
                <a:srgbClr val="61881B"/>
              </a:solidFill>
            </a:ln>
          </c:spPr>
          <c:marker>
            <c:symbol val="none"/>
          </c:marker>
          <c:dLbls>
            <c:numFmt formatCode="General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5"/>
                <c:pt idx="0">
                  <c:v>1970</c:v>
                </c:pt>
                <c:pt idx="1">
                  <c:v>1980</c:v>
                </c:pt>
                <c:pt idx="2">
                  <c:v>1990</c:v>
                </c:pt>
                <c:pt idx="3">
                  <c:v>1999</c:v>
                </c:pt>
                <c:pt idx="4">
                  <c:v>2013</c:v>
                </c:pt>
              </c:numCache>
            </c:numRef>
          </c:cat>
          <c:val>
            <c:numRef>
              <c:f>4</c:f>
              <c:numCache>
                <c:formatCode>General</c:formatCode>
                <c:ptCount val="5"/>
                <c:pt idx="4">
                  <c:v>17</c:v>
                </c:pt>
              </c:numCache>
            </c:numRef>
          </c:val>
          <c:smooth val="0"/>
        </c:ser>
        <c:axId val="54389173"/>
        <c:axId val="97348969"/>
      </c:lineChart>
      <c:catAx>
        <c:axId val="54389173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3240">
            <a:solidFill>
              <a:srgbClr val="000000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</a:p>
        </c:txPr>
        <c:crossAx val="97348969"/>
        <c:crosses val="autoZero"/>
        <c:lblOffset val="100"/>
      </c:catAx>
      <c:valAx>
        <c:axId val="97348969"/>
        <c:scaling>
          <c:orientation val="minMax"/>
        </c:scaling>
        <c:delete val="0"/>
        <c:axPos val="l"/>
        <c:majorGridlines>
          <c:spPr>
            <a:ln xmlns:a="http://schemas.openxmlformats.org/drawingml/2006/main" w="3240">
              <a:solidFill>
                <a:srgbClr val="000000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600" b="0" u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rPr>
                  <a:t>Percent </a:t>
                </a:r>
              </a:p>
            </c:rich>
          </c:tx>
          <c:layout>
            <c:manualLayout>
              <c:xMode val="edge"/>
              <c:yMode val="edge"/>
              <c:x val="0.040312610385023"/>
              <c:y val="0.427537121119156"/>
            </c:manualLayout>
          </c:layout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00" b="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</a:defRPr>
              </a:pPr>
            </a:p>
          </c:txPr>
        </c:title>
        <c:numFmt formatCode="0" sourceLinked="0"/>
        <c:majorTickMark val="out"/>
        <c:minorTickMark val="none"/>
        <c:tickLblPos val="nextTo"/>
        <c:spPr>
          <a:ln xmlns:a="http://schemas.openxmlformats.org/drawingml/2006/main" w="3240">
            <a:solidFill>
              <a:srgbClr val="000000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</a:p>
        </c:txPr>
        <c:crossAx val="54389173"/>
        <c:crosses val="autoZero"/>
        <c:crossBetween val="between"/>
      </c:valAx>
      <c:spPr>
        <a:noFill xmlns:a="http://schemas.openxmlformats.org/drawingml/2006/main"/>
        <a:ln xmlns:a="http://schemas.openxmlformats.org/drawingml/2006/main" w="12600">
          <a:solidFill>
            <a:srgbClr val="808080"/>
          </a:solidFill>
        </a:ln>
      </c:spPr>
    </c:plotArea>
    <c:legend>
      <c:legendPos val="r"/>
      <c:layout>
        <c:manualLayout>
          <c:xMode val="edge"/>
          <c:yMode val="edge"/>
          <c:x val="0.863764072246894"/>
          <c:y val="0.332713984521408"/>
          <c:w val="0.11012775181006"/>
          <c:h val="0.223764413913572"/>
        </c:manualLayout>
      </c:layout>
      <c:overlay val="0"/>
      <c:spPr>
        <a:solidFill xmlns:a="http://schemas.openxmlformats.org/drawingml/2006/main">
          <a:srgbClr val="FFFFFF"/>
        </a:solidFill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3240">
      <a:solidFill>
        <a:srgbClr val="000000"/>
      </a:solidFill>
    </a:ln>
  </c:spPr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1" name="Slide title 01: Chapter 3: Black-White Inequality">
            <a:extLst xmlns:a="http://schemas.openxmlformats.org/drawingml/2006/main">
              <a:ext uri="{FF2B5EF4-FFF2-40B4-BE49-F238E27FC236}">
                <a16:creationId xmlns:a16="http://schemas.microsoft.com/office/drawing/2014/main" id="{FD328EDD-B385-4C3C-BA6A-A6212E27B3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120" y="990720"/>
            <a:ext cx="7772040" cy="2364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marL="762120" indent="-76212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Chapter 3: Black-White Inequality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897100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2" name="Slide title 02: Chapter Questions and Discussion">
            <a:extLst xmlns:a="http://schemas.openxmlformats.org/drawingml/2006/main">
              <a:ext uri="{FF2B5EF4-FFF2-40B4-BE49-F238E27FC236}">
                <a16:creationId xmlns:a16="http://schemas.microsoft.com/office/drawing/2014/main" id="{91A5E944-C2D9-49A0-9C21-FB357FDEF9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Chapter Questions and Discussion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93" name="Content 1: What are the patterns and trends in black-white inequality? Does all of the evidence point">
            <a:extLst xmlns:a="http://schemas.openxmlformats.org/drawingml/2006/main">
              <a:ext uri="{FF2B5EF4-FFF2-40B4-BE49-F238E27FC236}">
                <a16:creationId xmlns:a16="http://schemas.microsoft.com/office/drawing/2014/main" id="{3D7722E9-2785-4CFA-B564-362818BD6AC0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are the patterns and trends in black-white inequality?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Does all of the evidence point in the same direction?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factors contribute to black-white inequality?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How has the effect of each of these factors changed over time?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trends in black-white inequality do you think we’ll see in the coming years? Why?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355488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4" name="Slide title 03: Trends in Black-White Inequality">
            <a:extLst xmlns:a="http://schemas.openxmlformats.org/drawingml/2006/main">
              <a:ext uri="{FF2B5EF4-FFF2-40B4-BE49-F238E27FC236}">
                <a16:creationId xmlns:a16="http://schemas.microsoft.com/office/drawing/2014/main" id="{A83723C7-8366-4D2C-BF26-B35FCC4DB8B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Trends in Black-White Inequality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95" name="Content 1: The evidence is suggestive of declining black-white inequality, but it is somewhat mixed d">
            <a:extLst xmlns:a="http://schemas.openxmlformats.org/drawingml/2006/main">
              <a:ext uri="{FF2B5EF4-FFF2-40B4-BE49-F238E27FC236}">
                <a16:creationId xmlns:a16="http://schemas.microsoft.com/office/drawing/2014/main" id="{DFF1141B-A20C-4CE9-9651-66D26CDA4314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evidence is suggestive of declining black-white inequality, but it is somewhat mixed depending on the indicator being considered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Those that show some narrowing of the gap, especially the relative gap, include: educational attainment, occupational status, poverty, residential segregation and residential attainment, and life expectancy 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2540537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Percentage of People 25 Years and Over Who Have Completed High School, by Race and Ethnici"/>
          <p:cNvGraphicFramePr/>
          <p:nvPr/>
        </p:nvGraphicFramePr>
        <p:xfrm>
          <a:off xmlns:a="http://schemas.openxmlformats.org/drawingml/2006/main" x="457200" y="533520"/>
          <a:ext xmlns:a="http://schemas.openxmlformats.org/drawingml/2006/main" cx="8457840" cy="510516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fef5d5a7f824be6"/>
          </a:graphicData>
        </a:graphic>
      </p:graphicFrame>
      <p:sp>
        <p:nvSpPr>
          <p:cNvPr id="2" name="Slide title 04: Percentage of People 25 Years and Over Who Have Completed High Sc">
            <a:extLst xmlns:a="http://schemas.openxmlformats.org/drawingml/2006/main">
              <a:ext uri="{FF2B5EF4-FFF2-40B4-BE49-F238E27FC236}">
                <a16:creationId xmlns:a16="http://schemas.microsoft.com/office/drawing/2014/main" id="{29252976-2F99-4D60-AEC9-3FEF7C840E88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Percentage of People 25 Years and Over Who Have Completed High School, by Race and Ethnicity, 1940-2014</a:t>
            </a:r>
          </a:p>
        </p:txBody>
      </p:sp>
    </p:spTree>
    <p:extLst>
      <p:ext uri="{BB962C8B-B14F-4D97-AF65-F5344CB8AC3E}">
        <p14:creationId xmlns:p14="http://schemas.microsoft.com/office/powerpoint/2010/main" val="416014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Percentage of People 25 Years and Over Who Have Completed College, by Race and Ethnicity, "/>
          <p:cNvGraphicFramePr/>
          <p:nvPr/>
        </p:nvGraphicFramePr>
        <p:xfrm>
          <a:off xmlns:a="http://schemas.openxmlformats.org/drawingml/2006/main" x="380880" y="838080"/>
          <a:ext xmlns:a="http://schemas.openxmlformats.org/drawingml/2006/main" cx="8381520" cy="527004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cb16e3322914128"/>
          </a:graphicData>
        </a:graphic>
      </p:graphicFrame>
      <p:sp>
        <p:nvSpPr>
          <p:cNvPr id="2" name="Slide title 05: Percentage of People 25 Years and Over Who Have Completed College">
            <a:extLst xmlns:a="http://schemas.openxmlformats.org/drawingml/2006/main">
              <a:ext uri="{FF2B5EF4-FFF2-40B4-BE49-F238E27FC236}">
                <a16:creationId xmlns:a16="http://schemas.microsoft.com/office/drawing/2014/main" id="{E3983E15-D2D2-4ACE-B08C-659D082DFF12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Percentage of People 25 Years and Over Who Have Completed College, by Race and Ethnicity, 1940-2014</a:t>
            </a:r>
          </a:p>
        </p:txBody>
      </p:sp>
    </p:spTree>
    <p:extLst>
      <p:ext uri="{BB962C8B-B14F-4D97-AF65-F5344CB8AC3E}">
        <p14:creationId xmlns:p14="http://schemas.microsoft.com/office/powerpoint/2010/main" val="22086441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Percentage of Blacks and Whites in Managerial or Professional/Technical Occupations, by Ge"/>
          <p:cNvGraphicFramePr/>
          <p:nvPr/>
        </p:nvGraphicFramePr>
        <p:xfrm>
          <a:off xmlns:a="http://schemas.openxmlformats.org/drawingml/2006/main" x="146160" y="114480"/>
          <a:ext xmlns:a="http://schemas.openxmlformats.org/drawingml/2006/main" cx="8851680" cy="662904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8d8ef9ad7764b08"/>
          </a:graphicData>
        </a:graphic>
      </p:graphicFrame>
      <p:sp>
        <p:nvSpPr>
          <p:cNvPr id="2" name="Slide title 06: Percentage of Blacks and Whites in Managerial or Professional/Tec">
            <a:extLst xmlns:a="http://schemas.openxmlformats.org/drawingml/2006/main">
              <a:ext uri="{FF2B5EF4-FFF2-40B4-BE49-F238E27FC236}">
                <a16:creationId xmlns:a16="http://schemas.microsoft.com/office/drawing/2014/main" id="{797ED863-D4F8-47B0-8B2B-8096234933A3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Percentage of Blacks and Whites in Managerial or Professional/Technical Occupations, by Gender, 1950-2014</a:t>
            </a:r>
          </a:p>
        </p:txBody>
      </p:sp>
    </p:spTree>
    <p:extLst>
      <p:ext uri="{BB962C8B-B14F-4D97-AF65-F5344CB8AC3E}">
        <p14:creationId xmlns:p14="http://schemas.microsoft.com/office/powerpoint/2010/main" val="163435336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Poverty Rates by Race and Ethnicity, 1959-2014"/>
          <p:cNvGraphicFramePr/>
          <p:nvPr/>
        </p:nvGraphicFramePr>
        <p:xfrm>
          <a:off xmlns:a="http://schemas.openxmlformats.org/drawingml/2006/main" x="657360" y="119160"/>
          <a:ext xmlns:a="http://schemas.openxmlformats.org/drawingml/2006/main" cx="7829280" cy="661968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63a91938ebb449e"/>
          </a:graphicData>
        </a:graphic>
      </p:graphicFrame>
      <p:sp>
        <p:nvSpPr>
          <p:cNvPr id="2" name="Slide title 07: Poverty Rates by Race and Ethnicity, 1959-2014">
            <a:extLst xmlns:a="http://schemas.openxmlformats.org/drawingml/2006/main">
              <a:ext uri="{FF2B5EF4-FFF2-40B4-BE49-F238E27FC236}">
                <a16:creationId xmlns:a16="http://schemas.microsoft.com/office/drawing/2014/main" id="{56A0B3AC-69B3-4096-9785-F383EC61606D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Poverty Rates by Race and Ethnicity, 1959-2014</a:t>
            </a:r>
          </a:p>
        </p:txBody>
      </p:sp>
    </p:spTree>
    <p:extLst>
      <p:ext uri="{BB962C8B-B14F-4D97-AF65-F5344CB8AC3E}">
        <p14:creationId xmlns:p14="http://schemas.microsoft.com/office/powerpoint/2010/main" val="188948767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Racial and Ethnic Residential Segregation, 1970 to 2010 (Index of Dissimilarity)"/>
          <p:cNvGraphicFramePr/>
          <p:nvPr/>
        </p:nvGraphicFramePr>
        <p:xfrm>
          <a:off xmlns:a="http://schemas.openxmlformats.org/drawingml/2006/main" x="457200" y="914400"/>
          <a:ext xmlns:a="http://schemas.openxmlformats.org/drawingml/2006/main" cx="8457840" cy="525744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d0f4fc42f424be8"/>
          </a:graphicData>
        </a:graphic>
      </p:graphicFrame>
      <p:sp>
        <p:nvSpPr>
          <p:cNvPr id="2" name="Slide title 08: Racial and Ethnic Residential Segregation, 1970 to 2010 (Index of">
            <a:extLst xmlns:a="http://schemas.openxmlformats.org/drawingml/2006/main">
              <a:ext uri="{FF2B5EF4-FFF2-40B4-BE49-F238E27FC236}">
                <a16:creationId xmlns:a16="http://schemas.microsoft.com/office/drawing/2014/main" id="{C184E44E-2F1E-424D-B478-6DC364829E74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Racial and Ethnic Residential Segregation, 1970 to 2010</a:t>
            </a:r>
          </a:p>
          <a:p xmlns:a="http://schemas.openxmlformats.org/drawingml/2006/main">
            <a:pPr>
              <a:defRPr sz="100"/>
            </a:pPr>
            <a:r>
              <a:rPr sz="100"/>
              <a:t>(Index of Dissimilarity)</a:t>
            </a:r>
          </a:p>
        </p:txBody>
      </p:sp>
    </p:spTree>
    <p:extLst>
      <p:ext uri="{BB962C8B-B14F-4D97-AF65-F5344CB8AC3E}">
        <p14:creationId xmlns:p14="http://schemas.microsoft.com/office/powerpoint/2010/main" val="157780649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Mean Residential Isolation by Group: 1970 to 2010"/>
          <p:cNvGraphicFramePr/>
          <p:nvPr/>
        </p:nvGraphicFramePr>
        <p:xfrm>
          <a:off xmlns:a="http://schemas.openxmlformats.org/drawingml/2006/main" x="843840" y="1096920"/>
          <a:ext xmlns:a="http://schemas.openxmlformats.org/drawingml/2006/main" cx="7842600" cy="515124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8bafd18bc15e4f96"/>
          </a:graphicData>
        </a:graphic>
      </p:graphicFrame>
      <p:sp>
        <p:nvSpPr>
          <p:cNvPr id="2" name="Slide title 09: Mean Residential Isolation by Group: 1970 to 2010">
            <a:extLst xmlns:a="http://schemas.openxmlformats.org/drawingml/2006/main">
              <a:ext uri="{FF2B5EF4-FFF2-40B4-BE49-F238E27FC236}">
                <a16:creationId xmlns:a16="http://schemas.microsoft.com/office/drawing/2014/main" id="{1E457918-1B25-4ABC-901E-2AA064468AF3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Mean Residential Isolation by Group: 1970 to 2010</a:t>
            </a:r>
          </a:p>
        </p:txBody>
      </p:sp>
    </p:spTree>
    <p:extLst>
      <p:ext uri="{BB962C8B-B14F-4D97-AF65-F5344CB8AC3E}">
        <p14:creationId xmlns:p14="http://schemas.microsoft.com/office/powerpoint/2010/main" val="187034381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Percent Poor in Median Neighborhood Where Whites, Blacks, Hispanics, and Asians Live, 1980"/>
          <p:cNvGraphicFramePr/>
          <p:nvPr/>
        </p:nvGraphicFramePr>
        <p:xfrm>
          <a:off xmlns:a="http://schemas.openxmlformats.org/drawingml/2006/main" x="533520" y="609480"/>
          <a:ext xmlns:a="http://schemas.openxmlformats.org/drawingml/2006/main" cx="8000640" cy="548604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28684ac68234f48"/>
          </a:graphicData>
        </a:graphic>
      </p:graphicFrame>
      <p:sp>
        <p:nvSpPr>
          <p:cNvPr id="2" name="Slide title 10: Percent Poor in Median Neighborhood Where Whites, Blacks, Hispani">
            <a:extLst xmlns:a="http://schemas.openxmlformats.org/drawingml/2006/main">
              <a:ext uri="{FF2B5EF4-FFF2-40B4-BE49-F238E27FC236}">
                <a16:creationId xmlns:a16="http://schemas.microsoft.com/office/drawing/2014/main" id="{030F8CA6-30E2-4CFE-89C6-81A5F6D8096E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Percent Poor in Median Neighborhood Where Whites, Blacks, Hispanics, and Asians Live, 1980 and 2010</a:t>
            </a:r>
          </a:p>
        </p:txBody>
      </p:sp>
    </p:spTree>
    <p:extLst>
      <p:ext uri="{BB962C8B-B14F-4D97-AF65-F5344CB8AC3E}">
        <p14:creationId xmlns:p14="http://schemas.microsoft.com/office/powerpoint/2010/main" val="21637721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Life Expectancy at Birth by Race and Hispanic Origin, 1950 to 2013"/>
          <p:cNvGraphicFramePr/>
          <p:nvPr/>
        </p:nvGraphicFramePr>
        <p:xfrm>
          <a:off xmlns:a="http://schemas.openxmlformats.org/drawingml/2006/main" x="914400" y="304920"/>
          <a:ext xmlns:a="http://schemas.openxmlformats.org/drawingml/2006/main" cx="7086240" cy="624816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bfbd7f9de9c4248"/>
          </a:graphicData>
        </a:graphic>
      </p:graphicFrame>
      <p:sp>
        <p:nvSpPr>
          <p:cNvPr id="2" name="Slide title 11: Life Expectancy at Birth by Race and Hispanic Origin, 1950 to 201">
            <a:extLst xmlns:a="http://schemas.openxmlformats.org/drawingml/2006/main">
              <a:ext uri="{FF2B5EF4-FFF2-40B4-BE49-F238E27FC236}">
                <a16:creationId xmlns:a16="http://schemas.microsoft.com/office/drawing/2014/main" id="{4C2D444F-68E3-4416-A5C2-9620A45892DC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Life Expectancy at Birth by Race and Hispanic Origin, 1950 to 2013</a:t>
            </a:r>
          </a:p>
        </p:txBody>
      </p:sp>
    </p:spTree>
    <p:extLst>
      <p:ext uri="{BB962C8B-B14F-4D97-AF65-F5344CB8AC3E}">
        <p14:creationId xmlns:p14="http://schemas.microsoft.com/office/powerpoint/2010/main" val="110811603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4" name="Slide title 12: Trends in Black-White Inequality (2)">
            <a:extLst xmlns:a="http://schemas.openxmlformats.org/drawingml/2006/main">
              <a:ext uri="{FF2B5EF4-FFF2-40B4-BE49-F238E27FC236}">
                <a16:creationId xmlns:a16="http://schemas.microsoft.com/office/drawing/2014/main" id="{144BB321-2156-4431-99D5-1CFB00D02C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Trends in Black-White Inequality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5" name="Content 1: Measures that show no narrowing of the gap: median household income and wealth">
            <a:extLst xmlns:a="http://schemas.openxmlformats.org/drawingml/2006/main">
              <a:ext uri="{FF2B5EF4-FFF2-40B4-BE49-F238E27FC236}">
                <a16:creationId xmlns:a16="http://schemas.microsoft.com/office/drawing/2014/main" id="{65C8F1A1-A78D-4254-A43B-9381C07BCF6D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Measures that show no narrowing of the gap: median household income and wealth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8303427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Median Household Income by Race and Ethnicity, 1967-2014 (constant 2014 dollars)"/>
          <p:cNvGraphicFramePr/>
          <p:nvPr/>
        </p:nvGraphicFramePr>
        <p:xfrm>
          <a:off xmlns:a="http://schemas.openxmlformats.org/drawingml/2006/main" x="533520" y="228600"/>
          <a:ext xmlns:a="http://schemas.openxmlformats.org/drawingml/2006/main" cx="8381520" cy="641304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1181806355643a5"/>
          </a:graphicData>
        </a:graphic>
      </p:graphicFrame>
      <p:sp>
        <p:nvSpPr>
          <p:cNvPr id="2" name="Slide title 13: Median Household Income by Race and Ethnicity, 1967-2014 (constan">
            <a:extLst xmlns:a="http://schemas.openxmlformats.org/drawingml/2006/main">
              <a:ext uri="{FF2B5EF4-FFF2-40B4-BE49-F238E27FC236}">
                <a16:creationId xmlns:a16="http://schemas.microsoft.com/office/drawing/2014/main" id="{A62F5184-A3C0-4E3C-915C-30AFEF900709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Median Household Income by Race and Ethnicity, 1967-2014</a:t>
            </a:r>
          </a:p>
          <a:p xmlns:a="http://schemas.openxmlformats.org/drawingml/2006/main">
            <a:pPr>
              <a:defRPr sz="100"/>
            </a:pPr>
            <a:r>
              <a:rPr sz="100"/>
              <a:t>(constant 2014 dollars)</a:t>
            </a:r>
          </a:p>
        </p:txBody>
      </p:sp>
    </p:spTree>
    <p:extLst>
      <p:ext uri="{BB962C8B-B14F-4D97-AF65-F5344CB8AC3E}">
        <p14:creationId xmlns:p14="http://schemas.microsoft.com/office/powerpoint/2010/main" val="2054997320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Median Net Worth, by Race and Ethnicity, 1984-2011 (Constant $2011)"/>
          <p:cNvGraphicFramePr/>
          <p:nvPr/>
        </p:nvGraphicFramePr>
        <p:xfrm>
          <a:off xmlns:a="http://schemas.openxmlformats.org/drawingml/2006/main" x="146160" y="114480"/>
          <a:ext xmlns:a="http://schemas.openxmlformats.org/drawingml/2006/main" cx="8851680" cy="662904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8001c3af77e4ed0"/>
          </a:graphicData>
        </a:graphic>
      </p:graphicFrame>
      <p:sp>
        <p:nvSpPr>
          <p:cNvPr id="2" name="Slide title 14: Median Net Worth, by Race and Ethnicity, 1984-2011 (Constant $201">
            <a:extLst xmlns:a="http://schemas.openxmlformats.org/drawingml/2006/main">
              <a:ext uri="{FF2B5EF4-FFF2-40B4-BE49-F238E27FC236}">
                <a16:creationId xmlns:a16="http://schemas.microsoft.com/office/drawing/2014/main" id="{127FB092-ADEA-4454-B380-619105B432F2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Median Net Worth, by Race and Ethnicity, 1984-2011</a:t>
            </a:r>
          </a:p>
          <a:p xmlns:a="http://schemas.openxmlformats.org/drawingml/2006/main">
            <a:pPr>
              <a:defRPr sz="100"/>
            </a:pPr>
            <a:r>
              <a:rPr sz="100"/>
              <a:t>(Constant $2011)</a:t>
            </a:r>
          </a:p>
        </p:txBody>
      </p:sp>
    </p:spTree>
    <p:extLst>
      <p:ext uri="{BB962C8B-B14F-4D97-AF65-F5344CB8AC3E}">
        <p14:creationId xmlns:p14="http://schemas.microsoft.com/office/powerpoint/2010/main" val="1841326614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8" name="Slide title 15: Explaining Patterns of Black-White Inequality">
            <a:extLst xmlns:a="http://schemas.openxmlformats.org/drawingml/2006/main">
              <a:ext uri="{FF2B5EF4-FFF2-40B4-BE49-F238E27FC236}">
                <a16:creationId xmlns:a16="http://schemas.microsoft.com/office/drawing/2014/main" id="{CECF94E4-EB25-4252-8EDC-C993F61A12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Explaining Patterns of Black-White Inequality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9" name="Content 1: Racism and discrimination Human capital  Social capital  Culture">
            <a:extLst xmlns:a="http://schemas.openxmlformats.org/drawingml/2006/main">
              <a:ext uri="{FF2B5EF4-FFF2-40B4-BE49-F238E27FC236}">
                <a16:creationId xmlns:a16="http://schemas.microsoft.com/office/drawing/2014/main" id="{788182B2-881B-48DF-9D32-92DA8F5E99FB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Racism and discrimination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Human capital 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Social capital 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Culture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indent="0" algn="l" defTabSz="914400">
              <a:lnSpc>
                <a:spcPct val="110000"/>
              </a:lnSpc>
              <a:buNone/>
            </a:pP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3548162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0" name="Slide title 16: Racism and Discrimination">
            <a:extLst xmlns:a="http://schemas.openxmlformats.org/drawingml/2006/main">
              <a:ext uri="{FF2B5EF4-FFF2-40B4-BE49-F238E27FC236}">
                <a16:creationId xmlns:a16="http://schemas.microsoft.com/office/drawing/2014/main" id="{547CB4B2-024B-42E7-A444-690BDD9177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Racism and Discrimination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1" name="Content 1: Historically these played critical roles in perpetuating inequality Slavery was followed b">
            <a:extLst xmlns:a="http://schemas.openxmlformats.org/drawingml/2006/main">
              <a:ext uri="{FF2B5EF4-FFF2-40B4-BE49-F238E27FC236}">
                <a16:creationId xmlns:a16="http://schemas.microsoft.com/office/drawing/2014/main" id="{2160F0F1-2481-4EB9-BDBF-3996B24C43E9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Historically these played critical roles in perpetuating inequality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Slavery was followed by Jim Crow laws in the South that prevented blacks from having full civil rights (including voting rights)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In both north and south blacks were often barred from many occupations, were paid less for the same kind of work, and lived in segregated neighborhoods and attended poorer schools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95585712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2" name="Slide title 17: Racism and Discrimination (2)">
            <a:extLst xmlns:a="http://schemas.openxmlformats.org/drawingml/2006/main">
              <a:ext uri="{FF2B5EF4-FFF2-40B4-BE49-F238E27FC236}">
                <a16:creationId xmlns:a16="http://schemas.microsoft.com/office/drawing/2014/main" id="{8BADD9CB-44C9-4D8F-AC33-8B44BC0E73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Racism and Discrimination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3" name="Content 1: Legacy of discrimination is still important People born into poor circumstances are less l">
            <a:extLst xmlns:a="http://schemas.openxmlformats.org/drawingml/2006/main">
              <a:ext uri="{FF2B5EF4-FFF2-40B4-BE49-F238E27FC236}">
                <a16:creationId xmlns:a16="http://schemas.microsoft.com/office/drawing/2014/main" id="{23D9EABB-69A1-498A-8ED7-664E88B9E31B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Legacy of discrimination is still important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People born into poor circumstances are less likely to have resources to move ahead 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Contemporary discrimination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Often hard to measure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Evidence indicates that it still occurs and reduces socioeconomic mobility for blacks. Examples: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In labor and markets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Law enforcement and incarceration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indent="0" algn="l" defTabSz="914400">
              <a:lnSpc>
                <a:spcPct val="100000"/>
              </a:lnSpc>
              <a:buNone/>
            </a:pP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38696158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4" name="Slide title 18: Human Capital Differences">
            <a:extLst xmlns:a="http://schemas.openxmlformats.org/drawingml/2006/main">
              <a:ext uri="{FF2B5EF4-FFF2-40B4-BE49-F238E27FC236}">
                <a16:creationId xmlns:a16="http://schemas.microsoft.com/office/drawing/2014/main" id="{135A8252-CB1D-421A-A323-F5D73DCABD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Human Capital Differences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5" name="Content 1: African Americans have lower levels of education on average, and this contributes to dispa">
            <a:extLst xmlns:a="http://schemas.openxmlformats.org/drawingml/2006/main">
              <a:ext uri="{FF2B5EF4-FFF2-40B4-BE49-F238E27FC236}">
                <a16:creationId xmlns:a16="http://schemas.microsoft.com/office/drawing/2014/main" id="{0D25C9C6-E21C-43F4-8E46-8C9F2937C27E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African Americans have lower levels of education on average, and this contributes to disparities. They are also more likely to attend inferior schools in segregated neighborhoods</a:t>
            </a:r>
            <a:endParaRPr sz="2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Education differences have narrowed over time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Residential segregation has also gradually declined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But important differences remain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Human capital differences are also affected by differences in incarceration rates</a:t>
            </a:r>
            <a:endParaRPr sz="2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Incarceration reduces work experience and attachment to the workforce. Also, employers are less likely to hire people with prison records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Incarceration is likely affected by racism and discrimination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Incarceration rates rose dramatically from the 1970s through the 2000s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7118979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Cumulative Risk of Imprisonment by Age 30 to 34 for Men Born from 1945 to 1949 and 1975 to"/>
          <p:cNvGraphicFramePr/>
          <p:nvPr/>
        </p:nvGraphicFramePr>
        <p:xfrm>
          <a:off xmlns:a="http://schemas.openxmlformats.org/drawingml/2006/main" x="380880" y="380880"/>
          <a:ext xmlns:a="http://schemas.openxmlformats.org/drawingml/2006/main" cx="8152920" cy="594324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c9e134591a04861"/>
          </a:graphicData>
        </a:graphic>
      </p:graphicFrame>
      <p:sp>
        <p:nvSpPr>
          <p:cNvPr id="2" name="Slide title 19: Cumulative Risk of Imprisonment by Age 30 to 34 for Men Born from">
            <a:extLst xmlns:a="http://schemas.openxmlformats.org/drawingml/2006/main">
              <a:ext uri="{FF2B5EF4-FFF2-40B4-BE49-F238E27FC236}">
                <a16:creationId xmlns:a16="http://schemas.microsoft.com/office/drawing/2014/main" id="{BC021F0F-7438-464D-ABA5-30766E7F2D58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Cumulative Risk of Imprisonment by Age 30 to 34 for Men Born from 1945 to 1949 and 1975 to 1979, by Race and Ethnicity</a:t>
            </a:r>
          </a:p>
        </p:txBody>
      </p:sp>
    </p:spTree>
    <p:extLst>
      <p:ext uri="{BB962C8B-B14F-4D97-AF65-F5344CB8AC3E}">
        <p14:creationId xmlns:p14="http://schemas.microsoft.com/office/powerpoint/2010/main" val="94395112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7" name="Slide title 20: Social Capital Differences">
            <a:extLst xmlns:a="http://schemas.openxmlformats.org/drawingml/2006/main">
              <a:ext uri="{FF2B5EF4-FFF2-40B4-BE49-F238E27FC236}">
                <a16:creationId xmlns:a16="http://schemas.microsoft.com/office/drawing/2014/main" id="{DCD7FCF3-6694-496F-BD7A-888270452E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Social Capital Differences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8" name="Content 1: African Americans may have less access to—or are often excluded from—useful social relatio">
            <a:extLst xmlns:a="http://schemas.openxmlformats.org/drawingml/2006/main">
              <a:ext uri="{FF2B5EF4-FFF2-40B4-BE49-F238E27FC236}">
                <a16:creationId xmlns:a16="http://schemas.microsoft.com/office/drawing/2014/main" id="{F411C232-A424-4A25-BF6A-0A5257B8C361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African Americans may have less access to—or are often excluded from—useful social relationships, leading to lower levels of social capital 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Residential segregation reinforce social capital differences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Why might residential segregation affect social capital differences?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magnitude of the effect of social capital differences is unknown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06916599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9" name="Slide title 21: Culture">
            <a:extLst xmlns:a="http://schemas.openxmlformats.org/drawingml/2006/main">
              <a:ext uri="{FF2B5EF4-FFF2-40B4-BE49-F238E27FC236}">
                <a16:creationId xmlns:a16="http://schemas.microsoft.com/office/drawing/2014/main" id="{66B76C56-AD81-4CCB-8B45-C4A4AF88AA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Culture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20" name="Content 1: Culture is often a politically loaded term in discussions of racial inequality  It has som">
            <a:extLst xmlns:a="http://schemas.openxmlformats.org/drawingml/2006/main">
              <a:ext uri="{FF2B5EF4-FFF2-40B4-BE49-F238E27FC236}">
                <a16:creationId xmlns:a16="http://schemas.microsoft.com/office/drawing/2014/main" id="{DEEAFCD7-96DE-4F2D-B76E-C213FD6D2055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808080"/>
              </a:buClr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Culture is often a politically loaded term in discussions of racial inequality 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808080"/>
              </a:buClr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It has sometimes been used to blame poor people and minorities for their own disadvantage </a:t>
            </a:r>
            <a:endParaRPr sz="23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Usually cultural explanations linked to structural conditions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For example, people might not invest in their education or are more likely to engage in criminal activity if they see few opportunities in the formal labor market</a:t>
            </a:r>
            <a:endParaRPr sz="2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Nevertheless, differences in family structure by race/ethnicity have been observed, and these likely contribute to inequality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How might differences in family structure contribute to inequality?</a:t>
            </a:r>
            <a:endParaRPr sz="2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18462734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Percentage of Births to Unmarried Women by Race and Hispanic Origin, 1940-2013"/>
          <p:cNvGraphicFramePr/>
          <p:nvPr/>
        </p:nvGraphicFramePr>
        <p:xfrm>
          <a:off xmlns:a="http://schemas.openxmlformats.org/drawingml/2006/main" x="457200" y="457200"/>
          <a:ext xmlns:a="http://schemas.openxmlformats.org/drawingml/2006/main" cx="8152920" cy="586692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5366f9c26df4687"/>
          </a:graphicData>
        </a:graphic>
      </p:graphicFrame>
      <p:sp>
        <p:nvSpPr>
          <p:cNvPr id="2" name="Slide title 22: Percentage of Births to Unmarried Women by Race and Hispanic Orig">
            <a:extLst xmlns:a="http://schemas.openxmlformats.org/drawingml/2006/main">
              <a:ext uri="{FF2B5EF4-FFF2-40B4-BE49-F238E27FC236}">
                <a16:creationId xmlns:a16="http://schemas.microsoft.com/office/drawing/2014/main" id="{DE65D1F9-E5EB-4BCD-9B76-347BEB6951E7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Percentage of Births to Unmarried Women by Race and Hispanic Origin, 1940-2013</a:t>
            </a:r>
          </a:p>
        </p:txBody>
      </p:sp>
    </p:spTree>
    <p:extLst>
      <p:ext uri="{BB962C8B-B14F-4D97-AF65-F5344CB8AC3E}">
        <p14:creationId xmlns:p14="http://schemas.microsoft.com/office/powerpoint/2010/main" val="1708487349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2" name="Slide title 23: Culture (2)">
            <a:extLst xmlns:a="http://schemas.openxmlformats.org/drawingml/2006/main">
              <a:ext uri="{FF2B5EF4-FFF2-40B4-BE49-F238E27FC236}">
                <a16:creationId xmlns:a16="http://schemas.microsoft.com/office/drawing/2014/main" id="{4E18D5CA-71A2-4E09-B094-F9328981F6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Culture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23" name="Content 1: There is still considerable debate about the causal connection between poverty and family ">
            <a:extLst xmlns:a="http://schemas.openxmlformats.org/drawingml/2006/main">
              <a:ext uri="{FF2B5EF4-FFF2-40B4-BE49-F238E27FC236}">
                <a16:creationId xmlns:a16="http://schemas.microsoft.com/office/drawing/2014/main" id="{0569650B-E38A-4CEE-825C-81F7F06056B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There is still considerable debate about the causal connection between poverty and family formation patterns: does single parenthood cause poverty, or are low-income women less likely to marry when there are few economic opportunities, which reduces the pool of “marriageable” men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magnitude of the effect of culture on black-white inequality is unknown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are the challenges in measuring the impact of culture?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07070250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4" name="Slide title 24: Conclusions">
            <a:extLst xmlns:a="http://schemas.openxmlformats.org/drawingml/2006/main">
              <a:ext uri="{FF2B5EF4-FFF2-40B4-BE49-F238E27FC236}">
                <a16:creationId xmlns:a16="http://schemas.microsoft.com/office/drawing/2014/main" id="{0C698EF2-54E7-48D8-BF59-8E3140E046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Conclusions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25" name="Content 1: There has been some reduction in black-white inequality by many (though not all) measures ">
            <a:extLst xmlns:a="http://schemas.openxmlformats.org/drawingml/2006/main">
              <a:ext uri="{FF2B5EF4-FFF2-40B4-BE49-F238E27FC236}">
                <a16:creationId xmlns:a16="http://schemas.microsoft.com/office/drawing/2014/main" id="{9276B75A-0772-4D26-B80F-ADAF021FD6F5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There has been some reduction in black-white inequality by many (though not all) measures when considered over a long period of time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Nevertheless, high levels of inequality persist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Overall, there has been a growth in the black middle class, but for low-income African Americans, conditions have not improved 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Key factors: legacy of discrimination, current discrimination, and human capital differences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Social capital and culture may be important, though little is known about the size of their effects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Growing income inequality in the U.S. hurts the prospects of all low-income Americans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In short, multiple causes and cumulative ones contribute to contemporary disparities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14868558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6" name="Slide title 25: Questions and Discussion for Next Week: Hispanics and Asians">
            <a:extLst xmlns:a="http://schemas.openxmlformats.org/drawingml/2006/main">
              <a:ext uri="{FF2B5EF4-FFF2-40B4-BE49-F238E27FC236}">
                <a16:creationId xmlns:a16="http://schemas.microsoft.com/office/drawing/2014/main" id="{932DF987-3A0E-4768-9228-EFE1C05FC3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Questions and Discussion for Next Week: Hispanics and Asians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27" name="Content 1: What patterns of socioeconomic achievement do we see among Hispanics and Asians? How do th">
            <a:extLst xmlns:a="http://schemas.openxmlformats.org/drawingml/2006/main">
              <a:ext uri="{FF2B5EF4-FFF2-40B4-BE49-F238E27FC236}">
                <a16:creationId xmlns:a16="http://schemas.microsoft.com/office/drawing/2014/main" id="{C2B70FE5-A0E8-41A2-B9AA-80101080B88D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patterns of socioeconomic achievement do we see among Hispanics and Asians?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How do these vary by country of origin (e.g., China, Mexico)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How do the different theories help explain patterns of inequality among Hispanics and Asians?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explains differences between Hispanics and Asians?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Have Asians been successfully incorporated in the United States?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patterns of incorporation do you think we will see for Hispanics in the future, and why?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14737243"/>
      </p:ext>
    </p:extLst>
  </p:cSld>
</p:sld>
</file>

<file path=ppt/theme/theme1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</a:majorFont>
      <a:minorFont>
        <a:latin typeface="Palatino Linotype"/>
        <a:ea typeface=""/>
        <a:cs typeface=""/>
      </a:minorFont>
    </a:fontScheme>
    <a:fmtScheme name="Executive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>
          <a:prstDash val="solid"/>
        </a:ln>
        <a:ln w="28575">
          <a:prstDash val="solid"/>
        </a:ln>
        <a:ln w="508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50000">
              <a:schemeClr val="phClr">
                <a:tint val="80000"/>
              </a:schemeClr>
            </a:gs>
            <a:gs pos="76000">
              <a:schemeClr val="phClr">
                <a:tint val="90000"/>
                <a:shade val="90000"/>
              </a:schemeClr>
            </a:gs>
            <a:gs pos="92000">
              <a:schemeClr val="phClr">
                <a:tint val="90000"/>
                <a:shade val="70000"/>
              </a:schemeClr>
            </a:gs>
          </a:gsLst>
          <a:path path="circle">
            <a:fillToRect l="50000" t="50000" r="50000" b="50000"/>
          </a:path>
          <a:tileRect l="0" t="0" r="0" b="0"/>
        </a:gradFill>
        <a:solidFill>
          <a:schemeClr val="lt2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2026-08-26T19:32:07.2260000Z</dcterms:created>
  <dcterms:modified xsi:type="dcterms:W3CDTF">2026-08-26T19:32:07.2260000Z</dcterms:modified>
</coreProperties>
</file>