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a2f6c4cc375c4393" /><Relationship Type="http://schemas.openxmlformats.org/officeDocument/2006/relationships/extended-properties" Target="/docProps/app.xml" Id="Rd761c8e791b9441b" /><Relationship Type="http://schemas.openxmlformats.org/officeDocument/2006/relationships/officeDocument" Target="/ppt/presentation.xml" Id="R276a52ca734d4e8e" /></Relationships>
</file>

<file path=ppt/presentation.xml><?xml version="1.0" encoding="utf-8"?>
<p:presentation xmlns:p="http://schemas.openxmlformats.org/presentationml/2006/main">
  <p:sldMasterIdLst>
    <p:sldMasterId xmlns:r="http://schemas.openxmlformats.org/officeDocument/2006/relationships" id="2147483648" r:id="R5c066caf2215470a"/>
  </p:sldMasterIdLst>
  <p:notesMasterIdLst>
    <p:notesMasterId xmlns:r="http://schemas.openxmlformats.org/officeDocument/2006/relationships" r:id="Rba307fb2b98844a1"/>
  </p:notesMasterIdLst>
  <p:sldIdLst>
    <p:sldId xmlns:r="http://schemas.openxmlformats.org/officeDocument/2006/relationships" id="256" r:id="R12ea148edd6e4c8f"/>
    <p:sldId xmlns:r="http://schemas.openxmlformats.org/officeDocument/2006/relationships" id="257" r:id="R39b65a5827a043ee"/>
    <p:sldId xmlns:r="http://schemas.openxmlformats.org/officeDocument/2006/relationships" id="258" r:id="R29c921ce60174766"/>
    <p:sldId xmlns:r="http://schemas.openxmlformats.org/officeDocument/2006/relationships" id="259" r:id="R2f178538cc854b19"/>
    <p:sldId xmlns:r="http://schemas.openxmlformats.org/officeDocument/2006/relationships" id="260" r:id="Ra9c970dc324b4edc"/>
    <p:sldId xmlns:r="http://schemas.openxmlformats.org/officeDocument/2006/relationships" id="261" r:id="R7338ecf155f547c2"/>
    <p:sldId xmlns:r="http://schemas.openxmlformats.org/officeDocument/2006/relationships" id="262" r:id="Rb927b66914d248b3"/>
    <p:sldId xmlns:r="http://schemas.openxmlformats.org/officeDocument/2006/relationships" id="263" r:id="Rd83097206597469d"/>
    <p:sldId xmlns:r="http://schemas.openxmlformats.org/officeDocument/2006/relationships" id="264" r:id="R12ae2c501be942af"/>
    <p:sldId xmlns:r="http://schemas.openxmlformats.org/officeDocument/2006/relationships" id="265" r:id="Re9d8090d2db04fc6"/>
    <p:sldId xmlns:r="http://schemas.openxmlformats.org/officeDocument/2006/relationships" id="266" r:id="R15a7b3b77da64fb2"/>
    <p:sldId xmlns:r="http://schemas.openxmlformats.org/officeDocument/2006/relationships" id="267" r:id="R970d8a0696f143e0"/>
    <p:sldId xmlns:r="http://schemas.openxmlformats.org/officeDocument/2006/relationships" id="268" r:id="R22b5b55f70064ffd"/>
    <p:sldId xmlns:r="http://schemas.openxmlformats.org/officeDocument/2006/relationships" id="269" r:id="Rd32dc847ee3946ca"/>
    <p:sldId xmlns:r="http://schemas.openxmlformats.org/officeDocument/2006/relationships" id="270" r:id="R28acd7b400994bc4"/>
    <p:sldId xmlns:r="http://schemas.openxmlformats.org/officeDocument/2006/relationships" id="271" r:id="Rc041fc968ca54246"/>
    <p:sldId xmlns:r="http://schemas.openxmlformats.org/officeDocument/2006/relationships" id="272" r:id="R4be1fef372be419f"/>
    <p:sldId xmlns:r="http://schemas.openxmlformats.org/officeDocument/2006/relationships" id="273" r:id="R7ac64d715d4e4bca"/>
    <p:sldId xmlns:r="http://schemas.openxmlformats.org/officeDocument/2006/relationships" id="274" r:id="R9bba0ee7706b44b3"/>
    <p:sldId xmlns:r="http://schemas.openxmlformats.org/officeDocument/2006/relationships" id="275" r:id="R25eabdf4b3024780"/>
  </p:sldIdLst>
  <p:sldSz cx="9144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p:gridSpacing cx="76200" cy="76200"/>
</p:viewPr>
</file>

<file path=ppt/_rels/presentation.xml.rels>&#65279;<?xml version="1.0" encoding="utf-8"?><Relationships xmlns="http://schemas.openxmlformats.org/package/2006/relationships"><Relationship Type="http://schemas.openxmlformats.org/officeDocument/2006/relationships/theme" Target="/ppt/theme/theme1.xml" Id="R978793d7dbf4442e" /><Relationship Type="http://schemas.openxmlformats.org/officeDocument/2006/relationships/slideMaster" Target="/ppt/slideMasters/slideMaster1.xml" Id="R5c066caf2215470a" /><Relationship Type="http://schemas.openxmlformats.org/officeDocument/2006/relationships/notesMaster" Target="/ppt/notesMasters/notesMaster1.xml" Id="Rba307fb2b98844a1" /><Relationship Type="http://schemas.openxmlformats.org/officeDocument/2006/relationships/presProps" Target="/ppt/presProps.xml" Id="R7359a40e20f54149" /><Relationship Type="http://schemas.openxmlformats.org/officeDocument/2006/relationships/viewProps" Target="/ppt/viewProps.xml" Id="R92b048e5a8754c33" /><Relationship Type="http://schemas.openxmlformats.org/officeDocument/2006/relationships/tableStyles" Target="/ppt/tableStyles.xml" Id="R14b9afe24e014be2" /><Relationship Type="http://schemas.openxmlformats.org/officeDocument/2006/relationships/slide" Target="/ppt/slides/slide1.xml" Id="R12ea148edd6e4c8f" /><Relationship Type="http://schemas.openxmlformats.org/officeDocument/2006/relationships/slide" Target="/ppt/slides/slide2.xml" Id="R39b65a5827a043ee" /><Relationship Type="http://schemas.openxmlformats.org/officeDocument/2006/relationships/slide" Target="/ppt/slides/slide3.xml" Id="R29c921ce60174766" /><Relationship Type="http://schemas.openxmlformats.org/officeDocument/2006/relationships/slide" Target="/ppt/slides/slide4.xml" Id="R2f178538cc854b19" /><Relationship Type="http://schemas.openxmlformats.org/officeDocument/2006/relationships/slide" Target="/ppt/slides/slide5.xml" Id="Ra9c970dc324b4edc" /><Relationship Type="http://schemas.openxmlformats.org/officeDocument/2006/relationships/slide" Target="/ppt/slides/slide6.xml" Id="R7338ecf155f547c2" /><Relationship Type="http://schemas.openxmlformats.org/officeDocument/2006/relationships/slide" Target="/ppt/slides/slide7.xml" Id="Rb927b66914d248b3" /><Relationship Type="http://schemas.openxmlformats.org/officeDocument/2006/relationships/slide" Target="/ppt/slides/slide8.xml" Id="Rd83097206597469d" /><Relationship Type="http://schemas.openxmlformats.org/officeDocument/2006/relationships/slide" Target="/ppt/slides/slide9.xml" Id="R12ae2c501be942af" /><Relationship Type="http://schemas.openxmlformats.org/officeDocument/2006/relationships/slide" Target="/ppt/slides/slide10.xml" Id="Re9d8090d2db04fc6" /><Relationship Type="http://schemas.openxmlformats.org/officeDocument/2006/relationships/slide" Target="/ppt/slides/slide11.xml" Id="R15a7b3b77da64fb2" /><Relationship Type="http://schemas.openxmlformats.org/officeDocument/2006/relationships/slide" Target="/ppt/slides/slide12.xml" Id="R970d8a0696f143e0" /><Relationship Type="http://schemas.openxmlformats.org/officeDocument/2006/relationships/slide" Target="/ppt/slides/slide13.xml" Id="R22b5b55f70064ffd" /><Relationship Type="http://schemas.openxmlformats.org/officeDocument/2006/relationships/slide" Target="/ppt/slides/slide14.xml" Id="Rd32dc847ee3946ca" /><Relationship Type="http://schemas.openxmlformats.org/officeDocument/2006/relationships/slide" Target="/ppt/slides/slide15.xml" Id="R28acd7b400994bc4" /><Relationship Type="http://schemas.openxmlformats.org/officeDocument/2006/relationships/slide" Target="/ppt/slides/slide16.xml" Id="Rc041fc968ca54246" /><Relationship Type="http://schemas.openxmlformats.org/officeDocument/2006/relationships/slide" Target="/ppt/slides/slide17.xml" Id="R4be1fef372be419f" /><Relationship Type="http://schemas.openxmlformats.org/officeDocument/2006/relationships/slide" Target="/ppt/slides/slide18.xml" Id="R7ac64d715d4e4bca" /><Relationship Type="http://schemas.openxmlformats.org/officeDocument/2006/relationships/slide" Target="/ppt/slides/slide19.xml" Id="R9bba0ee7706b44b3" /><Relationship Type="http://schemas.openxmlformats.org/officeDocument/2006/relationships/slide" Target="/ppt/slides/slide20.xml" Id="R25eabdf4b302478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3d4aa4ca436437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Executiv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ＭＳ ゴシック"/>
        <a:font script="Hang" typeface="HY중고딕"/>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a:solidFill>
            <a:schemeClr val="phClr">
              <a:shade val="95000"/>
              <a:satMod val="105000"/>
            </a:schemeClr>
          </a:solidFill>
          <a:prstDash val="solid"/>
        </a:ln>
        <a:ln w="28575">
          <a:solidFill>
            <a:schemeClr val="phClr"/>
          </a:solidFill>
          <a:prstDash val="solid"/>
        </a:ln>
        <a:ln w="508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solidFill>
          <a:schemeClr val="lt2"/>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ee101deee3b4c57" /><Relationship Type="http://schemas.openxmlformats.org/officeDocument/2006/relationships/notesMaster" Target="/ppt/notesMasters/notesMaster1.xml" Id="R32e75c12515d420a" /></Relationships>
</file>

<file path=ppt/notesSlides/_rels/notesSlide2.xml.rels>&#65279;<?xml version="1.0" encoding="utf-8"?><Relationships xmlns="http://schemas.openxmlformats.org/package/2006/relationships"><Relationship Type="http://schemas.openxmlformats.org/officeDocument/2006/relationships/slide" Target="/ppt/slides/slide2.xml" Id="R5153baf4fab5412b" /><Relationship Type="http://schemas.openxmlformats.org/officeDocument/2006/relationships/notesMaster" Target="/ppt/notesMasters/notesMaster1.xml" Id="R5e33315d22a84230" /></Relationships>
</file>

<file path=ppt/notesSlides/_rels/notesSlide3.xml.rels>&#65279;<?xml version="1.0" encoding="utf-8"?><Relationships xmlns="http://schemas.openxmlformats.org/package/2006/relationships"><Relationship Type="http://schemas.openxmlformats.org/officeDocument/2006/relationships/slide" Target="/ppt/slides/slide3.xml" Id="R59bbfa13c2a74405" /><Relationship Type="http://schemas.openxmlformats.org/officeDocument/2006/relationships/notesMaster" Target="/ppt/notesMasters/notesMaster1.xml" Id="R40bed1dcc92f4342" /></Relationships>
</file>

<file path=ppt/notesSlides/_rels/notesSlide4.xml.rels>&#65279;<?xml version="1.0" encoding="utf-8"?><Relationships xmlns="http://schemas.openxmlformats.org/package/2006/relationships"><Relationship Type="http://schemas.openxmlformats.org/officeDocument/2006/relationships/slide" Target="/ppt/slides/slide4.xml" Id="R88ded8a635bd4f14" /><Relationship Type="http://schemas.openxmlformats.org/officeDocument/2006/relationships/notesMaster" Target="/ppt/notesMasters/notesMaster1.xml" Id="R890df0adee6d4ecf" /></Relationships>
</file>

<file path=ppt/notesSlides/_rels/notesSlide5.xml.rels>&#65279;<?xml version="1.0" encoding="utf-8"?><Relationships xmlns="http://schemas.openxmlformats.org/package/2006/relationships"><Relationship Type="http://schemas.openxmlformats.org/officeDocument/2006/relationships/slide" Target="/ppt/slides/slide5.xml" Id="Re6db7dffaac4447c" /><Relationship Type="http://schemas.openxmlformats.org/officeDocument/2006/relationships/notesMaster" Target="/ppt/notesMasters/notesMaster1.xml" Id="Rcc4c118dc0b342f9" /></Relationships>
</file>

<file path=ppt/notesSlides/_rels/notesSlide6.xml.rels>&#65279;<?xml version="1.0" encoding="utf-8"?><Relationships xmlns="http://schemas.openxmlformats.org/package/2006/relationships"><Relationship Type="http://schemas.openxmlformats.org/officeDocument/2006/relationships/slide" Target="/ppt/slides/slide6.xml" Id="Rf24adefad11541b2" /><Relationship Type="http://schemas.openxmlformats.org/officeDocument/2006/relationships/notesMaster" Target="/ppt/notesMasters/notesMaster1.xml" Id="Rc48eea870d384b4d" /></Relationships>
</file>

<file path=ppt/notesSlides/_rels/notesSlide7.xml.rels>&#65279;<?xml version="1.0" encoding="utf-8"?><Relationships xmlns="http://schemas.openxmlformats.org/package/2006/relationships"><Relationship Type="http://schemas.openxmlformats.org/officeDocument/2006/relationships/slide" Target="/ppt/slides/slide7.xml" Id="R389ef2357dc4414a" /><Relationship Type="http://schemas.openxmlformats.org/officeDocument/2006/relationships/notesMaster" Target="/ppt/notesMasters/notesMaster1.xml" Id="R80354a7710c34900" /></Relationships>
</file>

<file path=ppt/notesSlides/_rels/notesSlide8.xml.rels>&#65279;<?xml version="1.0" encoding="utf-8"?><Relationships xmlns="http://schemas.openxmlformats.org/package/2006/relationships"><Relationship Type="http://schemas.openxmlformats.org/officeDocument/2006/relationships/slide" Target="/ppt/slides/slide8.xml" Id="R6707bbe40fd545dd" /><Relationship Type="http://schemas.openxmlformats.org/officeDocument/2006/relationships/notesMaster" Target="/ppt/notesMasters/notesMaster1.xml" Id="R6e1389e272994b81" /></Relationships>
</file>

<file path=ppt/notesSlides/_rels/notesSlide9.xml.rels>&#65279;<?xml version="1.0" encoding="utf-8"?><Relationships xmlns="http://schemas.openxmlformats.org/package/2006/relationships"><Relationship Type="http://schemas.openxmlformats.org/officeDocument/2006/relationships/slide" Target="/ppt/slides/slide9.xml" Id="R66fa196f9e284fe0" /><Relationship Type="http://schemas.openxmlformats.org/officeDocument/2006/relationships/notesMaster" Target="/ppt/notesMasters/notesMaster1.xml" Id="R00e3055f6cab4a5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03004ce34e0e4aba" /><Relationship Type="http://schemas.openxmlformats.org/officeDocument/2006/relationships/notesMaster" Target="/ppt/notesMasters/notesMaster1.xml" Id="Ra3cd30fcbe764fbd"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6e29ecd12a804db5" /><Relationship Type="http://schemas.openxmlformats.org/officeDocument/2006/relationships/notesMaster" Target="/ppt/notesMasters/notesMaster1.xml" Id="R820d9b45ad964dbe"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c8b381045021430d" /><Relationship Type="http://schemas.openxmlformats.org/officeDocument/2006/relationships/notesMaster" Target="/ppt/notesMasters/notesMaster1.xml" Id="R6677a38d9cc340ab"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6e57499d819a40a3" /><Relationship Type="http://schemas.openxmlformats.org/officeDocument/2006/relationships/notesMaster" Target="/ppt/notesMasters/notesMaster1.xml" Id="Re250890a53a74185"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9cae8a90380a49a1" /><Relationship Type="http://schemas.openxmlformats.org/officeDocument/2006/relationships/notesMaster" Target="/ppt/notesMasters/notesMaster1.xml" Id="Re43a07808d8c41d5"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235afc5ccf2d49f4" /><Relationship Type="http://schemas.openxmlformats.org/officeDocument/2006/relationships/notesMaster" Target="/ppt/notesMasters/notesMaster1.xml" Id="R1fd00117a7b54217"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c325b6e2e537405c" /><Relationship Type="http://schemas.openxmlformats.org/officeDocument/2006/relationships/notesMaster" Target="/ppt/notesMasters/notesMaster1.xml" Id="Ra3bad97f0db4402d"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b9683605ebd74196" /><Relationship Type="http://schemas.openxmlformats.org/officeDocument/2006/relationships/notesMaster" Target="/ppt/notesMasters/notesMaster1.xml" Id="Rcc7209304a254fee"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65eff17a53d5492c" /><Relationship Type="http://schemas.openxmlformats.org/officeDocument/2006/relationships/notesMaster" Target="/ppt/notesMasters/notesMaster1.xml" Id="R2a27b1a0c75a4f40"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e5e24246d1534f6c" /><Relationship Type="http://schemas.openxmlformats.org/officeDocument/2006/relationships/notesMaster" Target="/ppt/notesMasters/notesMaster1.xml" Id="Re94182940be84681"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e70c4f6a81d1412d" /><Relationship Type="http://schemas.openxmlformats.org/officeDocument/2006/relationships/notesMaster" Target="/ppt/notesMasters/notesMaster1.xml" Id="R69f6ba4a1db8440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a:buNone/>
            </a:pPr>
            <a:r>
              <a:t>Slide 1: Chapter 4: Hispanics and Asians</a:t>
            </a:r>
            <a:endParaRPr/>
          </a:p>
          <a:p xmlns:a="http://schemas.openxmlformats.org/drawingml/2006/main">
            <a:pPr>
              <a:buNone/>
            </a:pPr>
            <a:r>
              <a:t/>
            </a:r>
            <a:endParaRPr/>
          </a:p>
          <a:p xmlns:a="http://schemas.openxmlformats.org/drawingml/2006/main">
            <a:pPr>
              <a:buNone/>
            </a:pPr>
            <a:r>
              <a:t>This is an intentionally blank slide retained from the source presentation.</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a:buNone/>
            </a:pPr>
            <a:r>
              <a:t>Slide 2: Chapter Questions and Discussion</a:t>
            </a:r>
            <a:endParaRPr/>
          </a:p>
          <a:p xmlns:a="http://schemas.openxmlformats.org/drawingml/2006/main">
            <a:pPr>
              <a:buNone/>
            </a:pPr>
            <a:r>
              <a:t/>
            </a:r>
            <a:endParaRPr/>
          </a:p>
          <a:p xmlns:a="http://schemas.openxmlformats.org/drawingml/2006/main">
            <a:pPr>
              <a:buNone/>
            </a:pPr>
            <a:r>
              <a:t>Visible content:</a:t>
            </a:r>
            <a:endParaRPr/>
          </a:p>
          <a:p xmlns:a="http://schemas.openxmlformats.org/drawingml/2006/main">
            <a:pPr>
              <a:buNone/>
            </a:pPr>
            <a:r>
              <a:t>What patterns of socioeconomic achievement do we see among Hispanics and Asians?</a:t>
            </a:r>
            <a:endParaRPr/>
          </a:p>
          <a:p xmlns:a="http://schemas.openxmlformats.org/drawingml/2006/main">
            <a:pPr>
              <a:buNone/>
            </a:pPr>
            <a:r>
              <a:t>How do these vary by country of origin (e.g., China, Mexico)</a:t>
            </a:r>
            <a:endParaRPr/>
          </a:p>
          <a:p xmlns:a="http://schemas.openxmlformats.org/drawingml/2006/main">
            <a:pPr>
              <a:buNone/>
            </a:pPr>
            <a:r>
              <a:t>How do the different theories help explain patterns of inequality among Hispanics and Asians?</a:t>
            </a:r>
            <a:endParaRPr/>
          </a:p>
          <a:p xmlns:a="http://schemas.openxmlformats.org/drawingml/2006/main">
            <a:pPr>
              <a:buNone/>
            </a:pPr>
            <a:r>
              <a:t>What explains differences between Hispanics and Asians?</a:t>
            </a:r>
            <a:endParaRPr/>
          </a:p>
          <a:p xmlns:a="http://schemas.openxmlformats.org/drawingml/2006/main">
            <a:pPr>
              <a:buNone/>
            </a:pPr>
            <a:r>
              <a:t>Have Asians been successfully incorporated in the United States?</a:t>
            </a:r>
            <a:endParaRPr/>
          </a:p>
          <a:p xmlns:a="http://schemas.openxmlformats.org/drawingml/2006/main">
            <a:pPr>
              <a:buNone/>
            </a:pPr>
            <a:r>
              <a:t>What patterns of incorporation do you think we will see for Hispanics in the future, and why?</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a:buNone/>
            </a:pPr>
            <a:r>
              <a:t>Slide 3: Hispanics in the United States: A Brief History</a:t>
            </a:r>
            <a:endParaRPr/>
          </a:p>
          <a:p xmlns:a="http://schemas.openxmlformats.org/drawingml/2006/main">
            <a:pPr>
              <a:buNone/>
            </a:pPr>
            <a:r>
              <a:t/>
            </a:r>
            <a:endParaRPr/>
          </a:p>
          <a:p xmlns:a="http://schemas.openxmlformats.org/drawingml/2006/main">
            <a:pPr>
              <a:buNone/>
            </a:pPr>
            <a:r>
              <a:t>Visible content:</a:t>
            </a:r>
            <a:endParaRPr/>
          </a:p>
          <a:p xmlns:a="http://schemas.openxmlformats.org/drawingml/2006/main">
            <a:pPr>
              <a:buNone/>
            </a:pPr>
            <a:r>
              <a:t>The United States annexed Texas in 1845, and then the territory in what is now California, Arizona, New Mexico, Nevada, Arizona, Utah, and Colorado in 1848 following the Mexican-American War. </a:t>
            </a:r>
            <a:endParaRPr/>
          </a:p>
          <a:p xmlns:a="http://schemas.openxmlformats.org/drawingml/2006/main">
            <a:pPr>
              <a:buNone/>
            </a:pPr>
            <a:r>
              <a:t>Mexicans living there became U.S. citizens</a:t>
            </a:r>
            <a:endParaRPr/>
          </a:p>
          <a:p xmlns:a="http://schemas.openxmlformats.org/drawingml/2006/main">
            <a:pPr>
              <a:buNone/>
            </a:pPr>
            <a:r>
              <a:t>The Mexican population faced significant discrimination</a:t>
            </a:r>
            <a:endParaRPr/>
          </a:p>
          <a:p xmlns:a="http://schemas.openxmlformats.org/drawingml/2006/main">
            <a:pPr>
              <a:buNone/>
            </a:pPr>
            <a:r>
              <a:t>Immigration from Mexico increased in the early 20th century, and then later from Cuba, Dominican Republic, and Puerto Rico (Puerto Ricans are U.S. citizens at birth). More recent immigration from El Salvador and Guatemala</a:t>
            </a:r>
            <a:endParaRPr/>
          </a:p>
          <a:p xmlns:a="http://schemas.openxmlformats.org/drawingml/2006/main">
            <a:pPr>
              <a:buNone/>
            </a:pPr>
            <a:r>
              <a:t>These populations are regionally concentrated, but have spread to new metropolitan destinations over time</a:t>
            </a:r>
            <a:endParaRPr/>
          </a:p>
          <a:p xmlns:a="http://schemas.openxmlformats.org/drawingml/2006/main">
            <a:pPr>
              <a:buNone/>
            </a:pPr>
            <a:r>
              <a:t>The Hispanic population continues to grow rapidly</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a:lnSpc>
                <a:spcPct val="80000"/>
              </a:lnSpc>
              <a:buFontTx/>
              <a:buChar char="•"/>
            </a:pPr>
            <a:r>
              <a:t>Slide 4: Intentionally blank slide 4</a:t>
            </a:r>
            <a:endParaRPr sz="1000"/>
          </a:p>
          <a:p xmlns:a="http://schemas.openxmlformats.org/drawingml/2006/main">
            <a:pPr>
              <a:lnSpc>
                <a:spcPct val="80000"/>
              </a:lnSpc>
              <a:buFontTx/>
              <a:buChar char="•"/>
            </a:pPr>
            <a:r>
              <a:t/>
            </a:r>
            <a:endParaRPr sz="1000"/>
          </a:p>
          <a:p xmlns:a="http://schemas.openxmlformats.org/drawingml/2006/main">
            <a:pPr>
              <a:lnSpc>
                <a:spcPct val="80000"/>
              </a:lnSpc>
              <a:buFontTx/>
              <a:buChar char="•"/>
            </a:pPr>
            <a:r>
              <a:t>This is an intentionally blank slide retained from the source presentation.</a:t>
            </a:r>
            <a:endParaRPr sz="1000"/>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a:buNone/>
            </a:pPr>
            <a:r>
              <a:t>Slide 5: Asians in the United States: A Brief History</a:t>
            </a:r>
            <a:endParaRPr/>
          </a:p>
          <a:p xmlns:a="http://schemas.openxmlformats.org/drawingml/2006/main">
            <a:pPr>
              <a:buNone/>
            </a:pPr>
            <a:r>
              <a:t/>
            </a:r>
            <a:endParaRPr/>
          </a:p>
          <a:p xmlns:a="http://schemas.openxmlformats.org/drawingml/2006/main">
            <a:pPr>
              <a:buNone/>
            </a:pPr>
            <a:r>
              <a:t>Visible content:</a:t>
            </a:r>
            <a:endParaRPr/>
          </a:p>
          <a:p xmlns:a="http://schemas.openxmlformats.org/drawingml/2006/main">
            <a:pPr>
              <a:buNone/>
            </a:pPr>
            <a:r>
              <a:t>Chinese first immigrated in significant numbers around the time of the California gold rush in 1848</a:t>
            </a:r>
            <a:endParaRPr/>
          </a:p>
          <a:p xmlns:a="http://schemas.openxmlformats.org/drawingml/2006/main">
            <a:pPr>
              <a:buNone/>
            </a:pPr>
            <a:r>
              <a:t>Experienced considerable discrimination</a:t>
            </a:r>
            <a:endParaRPr/>
          </a:p>
          <a:p xmlns:a="http://schemas.openxmlformats.org/drawingml/2006/main">
            <a:pPr>
              <a:buNone/>
            </a:pPr>
            <a:r>
              <a:t>Japanese began to immigrate in the late 19th century</a:t>
            </a:r>
            <a:endParaRPr/>
          </a:p>
          <a:p xmlns:a="http://schemas.openxmlformats.org/drawingml/2006/main">
            <a:pPr>
              <a:buNone/>
            </a:pPr>
            <a:r>
              <a:t>Immigration from China barred in 1882. Immigration from Japan greatly reduced following the “Gentleman’s Agreement” between the U.S. and Japanese government in 1907 </a:t>
            </a:r>
            <a:endParaRPr/>
          </a:p>
          <a:p xmlns:a="http://schemas.openxmlformats.org/drawingml/2006/main">
            <a:pPr>
              <a:buNone/>
            </a:pPr>
            <a:r>
              <a:t>Immigration laws in 1921 and 1924 greatly limited immigration from outside of northern and western Europe and the Americas</a:t>
            </a:r>
            <a:endParaRPr/>
          </a:p>
          <a:p xmlns:a="http://schemas.openxmlformats.org/drawingml/2006/main">
            <a:pPr>
              <a:buNone/>
            </a:pPr>
            <a:r>
              <a:t>Hart-Celler Act (1965) eliminated discriminatory immigration quotas</a:t>
            </a:r>
            <a:endParaRPr/>
          </a:p>
          <a:p xmlns:a="http://schemas.openxmlformats.org/drawingml/2006/main">
            <a:pPr>
              <a:buNone/>
            </a:pPr>
            <a:r>
              <a:t>This was followed by the growth of immigration from a variety of countries, including China, Japan, India, Philippines, Vietnam, and Korea</a:t>
            </a:r>
            <a:endParaRPr/>
          </a:p>
          <a:p xmlns:a="http://schemas.openxmlformats.org/drawingml/2006/main">
            <a:pPr>
              <a:buNone/>
            </a:pPr>
            <a:r>
              <a:t>Due to intermarriage, a nontrivial number of people of Asian origin today are multiracial</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a:lnSpc>
                <a:spcPct val="80000"/>
              </a:lnSpc>
              <a:buFontTx/>
              <a:buChar char="•"/>
            </a:pPr>
            <a:r>
              <a:t>Slide 6: Intentionally blank slide 6</a:t>
            </a:r>
            <a:endParaRPr sz="1000"/>
          </a:p>
          <a:p xmlns:a="http://schemas.openxmlformats.org/drawingml/2006/main">
            <a:pPr>
              <a:lnSpc>
                <a:spcPct val="80000"/>
              </a:lnSpc>
              <a:buFontTx/>
              <a:buChar char="•"/>
            </a:pPr>
            <a:r>
              <a:t/>
            </a:r>
            <a:endParaRPr sz="1000"/>
          </a:p>
          <a:p xmlns:a="http://schemas.openxmlformats.org/drawingml/2006/main">
            <a:pPr>
              <a:lnSpc>
                <a:spcPct val="80000"/>
              </a:lnSpc>
              <a:buFontTx/>
              <a:buChar char="•"/>
            </a:pPr>
            <a:r>
              <a:t>This is an intentionally blank slide retained from the source presentation.</a:t>
            </a:r>
            <a:endParaRPr sz="1000"/>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a:buNone/>
            </a:pPr>
            <a:r>
              <a:t>Slide 7: Hispanic Socioeconomic Status</a:t>
            </a:r>
            <a:endParaRPr/>
          </a:p>
          <a:p xmlns:a="http://schemas.openxmlformats.org/drawingml/2006/main">
            <a:pPr>
              <a:buNone/>
            </a:pPr>
            <a:r>
              <a:t/>
            </a:r>
            <a:endParaRPr/>
          </a:p>
          <a:p xmlns:a="http://schemas.openxmlformats.org/drawingml/2006/main">
            <a:pPr>
              <a:buNone/>
            </a:pPr>
            <a:r>
              <a:t>Visible content:</a:t>
            </a:r>
            <a:endParaRPr/>
          </a:p>
          <a:p xmlns:a="http://schemas.openxmlformats.org/drawingml/2006/main">
            <a:pPr>
              <a:buNone/>
            </a:pPr>
            <a:r>
              <a:t>Hispanics are disadvantaged according to a number of measures</a:t>
            </a:r>
            <a:endParaRPr/>
          </a:p>
          <a:p xmlns:a="http://schemas.openxmlformats.org/drawingml/2006/main">
            <a:pPr>
              <a:buNone/>
            </a:pPr>
            <a:r>
              <a:t>Considerable variation across groups, with some doing as well as the national average</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a:lnSpc>
                <a:spcPct val="80000"/>
              </a:lnSpc>
              <a:buFontTx/>
              <a:buChar char="•"/>
            </a:pPr>
            <a:r>
              <a:t>Slide 8: Intentionally blank slide 8</a:t>
            </a:r>
            <a:endParaRPr sz="1000"/>
          </a:p>
          <a:p xmlns:a="http://schemas.openxmlformats.org/drawingml/2006/main">
            <a:pPr>
              <a:lnSpc>
                <a:spcPct val="80000"/>
              </a:lnSpc>
              <a:buFontTx/>
              <a:buChar char="•"/>
            </a:pPr>
            <a:r>
              <a:t/>
            </a:r>
            <a:endParaRPr sz="1000"/>
          </a:p>
          <a:p xmlns:a="http://schemas.openxmlformats.org/drawingml/2006/main">
            <a:pPr>
              <a:lnSpc>
                <a:spcPct val="80000"/>
              </a:lnSpc>
              <a:buFontTx/>
              <a:buChar char="•"/>
            </a:pPr>
            <a:r>
              <a:t>This is an intentionally blank slide retained from the source presentation.</a:t>
            </a:r>
            <a:endParaRPr sz="1000"/>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a:buNone/>
            </a:pPr>
            <a:r>
              <a:t>Slide 9: Asian Well Being</a:t>
            </a:r>
            <a:endParaRPr/>
          </a:p>
          <a:p xmlns:a="http://schemas.openxmlformats.org/drawingml/2006/main">
            <a:pPr>
              <a:buNone/>
            </a:pPr>
            <a:r>
              <a:t/>
            </a:r>
            <a:endParaRPr/>
          </a:p>
          <a:p xmlns:a="http://schemas.openxmlformats.org/drawingml/2006/main">
            <a:pPr>
              <a:buNone/>
            </a:pPr>
            <a:r>
              <a:t>Visible content:</a:t>
            </a:r>
            <a:endParaRPr/>
          </a:p>
          <a:p xmlns:a="http://schemas.openxmlformats.org/drawingml/2006/main">
            <a:pPr>
              <a:buNone/>
            </a:pPr>
            <a:r>
              <a:t>Asians are faring well according to a number of measures</a:t>
            </a:r>
            <a:endParaRPr/>
          </a:p>
          <a:p xmlns:a="http://schemas.openxmlformats.org/drawingml/2006/main">
            <a:pPr>
              <a:buNone/>
            </a:pPr>
            <a:r>
              <a:t>Some variation across groups</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a:lnSpc>
                <a:spcPct val="80000"/>
              </a:lnSpc>
              <a:buFontTx/>
              <a:buChar char="•"/>
            </a:pPr>
            <a:r>
              <a:t>Slide 10: Intentionally blank slide 10</a:t>
            </a:r>
            <a:endParaRPr sz="1000"/>
          </a:p>
          <a:p xmlns:a="http://schemas.openxmlformats.org/drawingml/2006/main">
            <a:pPr>
              <a:lnSpc>
                <a:spcPct val="80000"/>
              </a:lnSpc>
              <a:buFontTx/>
              <a:buChar char="•"/>
            </a:pPr>
            <a:r>
              <a:t/>
            </a:r>
            <a:endParaRPr sz="1000"/>
          </a:p>
          <a:p xmlns:a="http://schemas.openxmlformats.org/drawingml/2006/main">
            <a:pPr>
              <a:lnSpc>
                <a:spcPct val="80000"/>
              </a:lnSpc>
              <a:buFontTx/>
              <a:buChar char="•"/>
            </a:pPr>
            <a:r>
              <a:t>This is an intentionally blank slide retained from the source presentation.</a:t>
            </a:r>
            <a:endParaRPr sz="1000"/>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a:buNone/>
            </a:pPr>
            <a:r>
              <a:t>Slide 11: Explaining Patterns of Among Hispanics and Asians</a:t>
            </a:r>
            <a:endParaRPr/>
          </a:p>
          <a:p xmlns:a="http://schemas.openxmlformats.org/drawingml/2006/main">
            <a:pPr>
              <a:buNone/>
            </a:pPr>
            <a:r>
              <a:t/>
            </a:r>
            <a:endParaRPr/>
          </a:p>
          <a:p xmlns:a="http://schemas.openxmlformats.org/drawingml/2006/main">
            <a:pPr>
              <a:buNone/>
            </a:pPr>
            <a:r>
              <a:t>Visible content:</a:t>
            </a:r>
            <a:endParaRPr/>
          </a:p>
          <a:p xmlns:a="http://schemas.openxmlformats.org/drawingml/2006/main">
            <a:pPr>
              <a:buNone/>
            </a:pPr>
            <a:r>
              <a:t>Racism and discrimination</a:t>
            </a:r>
            <a:endParaRPr/>
          </a:p>
          <a:p xmlns:a="http://schemas.openxmlformats.org/drawingml/2006/main">
            <a:pPr>
              <a:buNone/>
            </a:pPr>
            <a:r>
              <a:t>Human capital </a:t>
            </a:r>
            <a:endParaRPr/>
          </a:p>
          <a:p xmlns:a="http://schemas.openxmlformats.org/drawingml/2006/main">
            <a:pPr>
              <a:buNone/>
            </a:pPr>
            <a:r>
              <a:t>Social capital </a:t>
            </a:r>
            <a:endParaRPr/>
          </a:p>
          <a:p xmlns:a="http://schemas.openxmlformats.org/drawingml/2006/main">
            <a:pPr>
              <a:buNone/>
            </a:pPr>
            <a:r>
              <a:t>Culture</a:t>
            </a:r>
            <a:endParaRPr/>
          </a:p>
          <a:p xmlns:a="http://schemas.openxmlformats.org/drawingml/2006/main">
            <a:pPr>
              <a:buNone/>
            </a:pPr>
            <a:r>
              <a:t>Assimilation</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a:buNone/>
            </a:pPr>
            <a:r>
              <a:t>Slide 12: Racism and Discrimination</a:t>
            </a:r>
            <a:endParaRPr/>
          </a:p>
          <a:p xmlns:a="http://schemas.openxmlformats.org/drawingml/2006/main">
            <a:pPr>
              <a:buNone/>
            </a:pPr>
            <a:r>
              <a:t/>
            </a:r>
            <a:endParaRPr/>
          </a:p>
          <a:p xmlns:a="http://schemas.openxmlformats.org/drawingml/2006/main">
            <a:pPr>
              <a:buNone/>
            </a:pPr>
            <a:r>
              <a:t>Visible content:</a:t>
            </a:r>
            <a:endParaRPr/>
          </a:p>
          <a:p xmlns:a="http://schemas.openxmlformats.org/drawingml/2006/main">
            <a:pPr>
              <a:buNone/>
            </a:pPr>
            <a:r>
              <a:t>Historically there was considerable discrimination against Hispanics</a:t>
            </a:r>
            <a:endParaRPr/>
          </a:p>
          <a:p xmlns:a="http://schemas.openxmlformats.org/drawingml/2006/main">
            <a:pPr>
              <a:buNone/>
            </a:pPr>
            <a:r>
              <a:t>Mexican American communities often fairly segregated with inferior educational facilities</a:t>
            </a:r>
            <a:endParaRPr/>
          </a:p>
          <a:p xmlns:a="http://schemas.openxmlformats.org/drawingml/2006/main">
            <a:pPr>
              <a:buNone/>
            </a:pPr>
            <a:r>
              <a:t>Today, discrimination likely still occurs, especially against darker-skinned Hispanics</a:t>
            </a:r>
            <a:endParaRPr/>
          </a:p>
          <a:p xmlns:a="http://schemas.openxmlformats.org/drawingml/2006/main">
            <a:pPr>
              <a:buNone/>
            </a:pPr>
            <a:r>
              <a:t>Also considerable discrimination historically against Asians</a:t>
            </a:r>
            <a:endParaRPr/>
          </a:p>
          <a:p xmlns:a="http://schemas.openxmlformats.org/drawingml/2006/main">
            <a:pPr>
              <a:buNone/>
            </a:pPr>
            <a:r>
              <a:t>Today, discrimination does not appear strong enough to greatly impede economic mobility among Asians</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a:buNone/>
            </a:pPr>
            <a:r>
              <a:t>Slide 13: Human Capital Differences</a:t>
            </a:r>
            <a:endParaRPr/>
          </a:p>
          <a:p xmlns:a="http://schemas.openxmlformats.org/drawingml/2006/main">
            <a:pPr>
              <a:buNone/>
            </a:pPr>
            <a:r>
              <a:t/>
            </a:r>
            <a:endParaRPr/>
          </a:p>
          <a:p xmlns:a="http://schemas.openxmlformats.org/drawingml/2006/main">
            <a:pPr>
              <a:buNone/>
            </a:pPr>
            <a:r>
              <a:t>Visible content:</a:t>
            </a:r>
            <a:endParaRPr/>
          </a:p>
          <a:p xmlns:a="http://schemas.openxmlformats.org/drawingml/2006/main">
            <a:pPr>
              <a:buNone/>
            </a:pPr>
            <a:r>
              <a:t>Hispanics have very low levels of education, and this contributes to low household incomes</a:t>
            </a:r>
            <a:endParaRPr/>
          </a:p>
          <a:p xmlns:a="http://schemas.openxmlformats.org/drawingml/2006/main">
            <a:pPr>
              <a:buNone/>
            </a:pPr>
            <a:r>
              <a:t>This in part due to the fact that Hispanic immigrants have, on average, low levels of education</a:t>
            </a:r>
            <a:endParaRPr/>
          </a:p>
          <a:p xmlns:a="http://schemas.openxmlformats.org/drawingml/2006/main">
            <a:pPr>
              <a:buNone/>
            </a:pPr>
            <a:r>
              <a:t/>
            </a:r>
            <a:endParaRPr/>
          </a:p>
          <a:p xmlns:a="http://schemas.openxmlformats.org/drawingml/2006/main">
            <a:pPr>
              <a:buNone/>
            </a:pPr>
            <a:r>
              <a:t>Asians have very high levels of education, and this contributes to high household incomes</a:t>
            </a:r>
            <a:endParaRPr/>
          </a:p>
          <a:p xmlns:a="http://schemas.openxmlformats.org/drawingml/2006/main">
            <a:pPr>
              <a:buNone/>
            </a:pPr>
            <a:r>
              <a:t>This in part due to the fact that Asian immigrants have, on average, high levels of education– compared to both the U.S. native-born population and people in their countries of origin</a:t>
            </a:r>
            <a:endParaRPr/>
          </a:p>
          <a:p xmlns:a="http://schemas.openxmlformats.org/drawingml/2006/main">
            <a:pPr>
              <a:buNone/>
            </a:pPr>
            <a:r>
              <a:t>These immigrants are thus “positively selected” on education</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a:buNone/>
            </a:pPr>
            <a:r>
              <a:t>Slide 14: Social Capital</a:t>
            </a:r>
            <a:endParaRPr/>
          </a:p>
          <a:p xmlns:a="http://schemas.openxmlformats.org/drawingml/2006/main">
            <a:pPr>
              <a:buNone/>
            </a:pPr>
            <a:r>
              <a:t/>
            </a:r>
            <a:endParaRPr/>
          </a:p>
          <a:p xmlns:a="http://schemas.openxmlformats.org/drawingml/2006/main">
            <a:pPr>
              <a:buNone/>
            </a:pPr>
            <a:r>
              <a:t>Visible content:</a:t>
            </a:r>
            <a:endParaRPr/>
          </a:p>
          <a:p xmlns:a="http://schemas.openxmlformats.org/drawingml/2006/main">
            <a:pPr>
              <a:buNone/>
            </a:pPr>
            <a:r>
              <a:t>Asian immigrant communities have considerable social capital</a:t>
            </a:r>
            <a:endParaRPr/>
          </a:p>
          <a:p xmlns:a="http://schemas.openxmlformats.org/drawingml/2006/main">
            <a:pPr>
              <a:buNone/>
            </a:pPr>
            <a:r>
              <a:t>For example, information about how school systems work and how best to navigate them and succeed is spread through ethnic networks</a:t>
            </a:r>
            <a:endParaRPr/>
          </a:p>
          <a:p xmlns:a="http://schemas.openxmlformats.org/drawingml/2006/main">
            <a:pPr>
              <a:buNone/>
            </a:pPr>
            <a:r>
              <a:t/>
            </a:r>
            <a:endParaRPr/>
          </a:p>
          <a:p xmlns:a="http://schemas.openxmlformats.org/drawingml/2006/main">
            <a:pPr>
              <a:buNone/>
            </a:pPr>
            <a:r>
              <a:t>Such social capital may be less widespread among Hispanic communities</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a:buNone/>
            </a:pPr>
            <a:r>
              <a:t>Slide 15: Culture</a:t>
            </a:r>
            <a:endParaRPr/>
          </a:p>
          <a:p xmlns:a="http://schemas.openxmlformats.org/drawingml/2006/main">
            <a:pPr>
              <a:buNone/>
            </a:pPr>
            <a:r>
              <a:t/>
            </a:r>
            <a:endParaRPr/>
          </a:p>
          <a:p xmlns:a="http://schemas.openxmlformats.org/drawingml/2006/main">
            <a:pPr>
              <a:buNone/>
            </a:pPr>
            <a:r>
              <a:t>Visible content:</a:t>
            </a:r>
            <a:endParaRPr/>
          </a:p>
          <a:p xmlns:a="http://schemas.openxmlformats.org/drawingml/2006/main">
            <a:pPr>
              <a:buNone/>
            </a:pPr>
            <a:r>
              <a:t>There is a strong emphasis on academic success among many Asian groups</a:t>
            </a:r>
            <a:endParaRPr/>
          </a:p>
          <a:p xmlns:a="http://schemas.openxmlformats.org/drawingml/2006/main">
            <a:pPr>
              <a:buNone/>
            </a:pPr>
            <a:r>
              <a:t>Likely due to the fact that immigrant parents are highly educated, and thus put much emphasis on education to get ahead</a:t>
            </a:r>
            <a:endParaRPr/>
          </a:p>
          <a:p xmlns:a="http://schemas.openxmlformats.org/drawingml/2006/main">
            <a:pPr>
              <a:buNone/>
            </a:pPr>
            <a:r>
              <a:t>Many families invest in supplemental schooling, private tutoring, and college preparation </a:t>
            </a:r>
            <a:endParaRPr/>
          </a:p>
          <a:p xmlns:a="http://schemas.openxmlformats.org/drawingml/2006/main">
            <a:pPr>
              <a:buNone/>
            </a:pPr>
            <a:r>
              <a:t>The high educational achievement of many Asians reinforces the “model minority” stereotype</a:t>
            </a:r>
            <a:endParaRPr/>
          </a:p>
          <a:p xmlns:a="http://schemas.openxmlformats.org/drawingml/2006/main">
            <a:pPr>
              <a:buNone/>
            </a:pPr>
            <a:r>
              <a:t>This positive stereotype might further boost Asian achievement– they are internalized by both the students and teachers, who set high expectations for achievement</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a:buNone/>
            </a:pPr>
            <a:r>
              <a:t>Slide 16: Assimilation</a:t>
            </a:r>
            <a:endParaRPr/>
          </a:p>
          <a:p xmlns:a="http://schemas.openxmlformats.org/drawingml/2006/main">
            <a:pPr>
              <a:buNone/>
            </a:pPr>
            <a:r>
              <a:t/>
            </a:r>
            <a:endParaRPr/>
          </a:p>
          <a:p xmlns:a="http://schemas.openxmlformats.org/drawingml/2006/main">
            <a:pPr>
              <a:buNone/>
            </a:pPr>
            <a:r>
              <a:t>Visible content:</a:t>
            </a:r>
            <a:endParaRPr/>
          </a:p>
          <a:p xmlns:a="http://schemas.openxmlformats.org/drawingml/2006/main">
            <a:pPr>
              <a:buNone/>
            </a:pPr>
            <a:r>
              <a:t>Because assimilation refers to the reduction of group differences over time and across generations, it is important to examine how native-born Hispanics and Asians are doing compared to the foreign born</a:t>
            </a:r>
            <a:endParaRPr/>
          </a:p>
          <a:p xmlns:a="http://schemas.openxmlformats.org/drawingml/2006/main">
            <a:pPr>
              <a:buNone/>
            </a:pPr>
            <a:r>
              <a:t>Overall, we see evidence of generational socioeconomic mobility among both groups</a:t>
            </a:r>
            <a:endParaRPr/>
          </a:p>
          <a:p xmlns:a="http://schemas.openxmlformats.org/drawingml/2006/main">
            <a:pPr>
              <a:buNone/>
            </a:pPr>
            <a:r>
              <a:t>Especially among Hispanics, who start from a very low level</a:t>
            </a:r>
            <a:endParaRPr/>
          </a:p>
          <a:p xmlns:a="http://schemas.openxmlformats.org/drawingml/2006/main">
            <a:pPr>
              <a:buNone/>
            </a:pPr>
            <a:r>
              <a:t>Official statistics may understate the extent of intergenerational progress too, as many people with some Hispanic ancestry no longer identify as Hispanic– these people tend to be of relatively high socioeconomic status</a:t>
            </a:r>
            <a:endParaRPr/>
          </a:p>
          <a:p xmlns:a="http://schemas.openxmlformats.org/drawingml/2006/main">
            <a:pPr>
              <a:buNone/>
            </a:pPr>
            <a:r>
              <a:t>Overall, though, native-born Hispanics still lag behind non-Hispanic whites in terms of educational attainment and income</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a:lnSpc>
                <a:spcPct val="80000"/>
              </a:lnSpc>
              <a:buFontTx/>
              <a:buChar char="•"/>
            </a:pPr>
            <a:r>
              <a:t>Slide 17: Intentionally blank slide 17</a:t>
            </a:r>
            <a:endParaRPr sz="1000"/>
          </a:p>
          <a:p xmlns:a="http://schemas.openxmlformats.org/drawingml/2006/main">
            <a:pPr>
              <a:lnSpc>
                <a:spcPct val="80000"/>
              </a:lnSpc>
              <a:buFontTx/>
              <a:buChar char="•"/>
            </a:pPr>
            <a:r>
              <a:t/>
            </a:r>
            <a:endParaRPr sz="1000"/>
          </a:p>
          <a:p xmlns:a="http://schemas.openxmlformats.org/drawingml/2006/main">
            <a:pPr>
              <a:lnSpc>
                <a:spcPct val="80000"/>
              </a:lnSpc>
              <a:buFontTx/>
              <a:buChar char="•"/>
            </a:pPr>
            <a:r>
              <a:t>This is an intentionally blank slide retained from the source presentation.</a:t>
            </a:r>
            <a:endParaRPr sz="1000"/>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a:buNone/>
            </a:pPr>
            <a:r>
              <a:t>Slide 18: Conclusions: Asians</a:t>
            </a:r>
            <a:endParaRPr/>
          </a:p>
          <a:p xmlns:a="http://schemas.openxmlformats.org/drawingml/2006/main">
            <a:pPr>
              <a:buNone/>
            </a:pPr>
            <a:r>
              <a:t/>
            </a:r>
            <a:endParaRPr/>
          </a:p>
          <a:p xmlns:a="http://schemas.openxmlformats.org/drawingml/2006/main">
            <a:pPr>
              <a:buNone/>
            </a:pPr>
            <a:r>
              <a:t>Visible content:</a:t>
            </a:r>
            <a:endParaRPr/>
          </a:p>
          <a:p xmlns:a="http://schemas.openxmlformats.org/drawingml/2006/main">
            <a:pPr>
              <a:buNone/>
            </a:pPr>
            <a:r>
              <a:t>Asians have relatively high levels of education and income compared to others, including non-Hispanic whites</a:t>
            </a:r>
            <a:endParaRPr/>
          </a:p>
          <a:p xmlns:a="http://schemas.openxmlformats.org/drawingml/2006/main">
            <a:pPr>
              <a:buNone/>
            </a:pPr>
            <a:r>
              <a:t>Some variation by country of origin, though most groups surpass national averages</a:t>
            </a:r>
            <a:endParaRPr/>
          </a:p>
          <a:p xmlns:a="http://schemas.openxmlformats.org/drawingml/2006/main">
            <a:pPr>
              <a:buNone/>
            </a:pPr>
            <a:r>
              <a:t>While Asians likely still face discrimination in some instances, it does not appear to be pervasive enough to greatly reduce their socioeconomic mobility </a:t>
            </a:r>
            <a:endParaRPr/>
          </a:p>
          <a:p xmlns:a="http://schemas.openxmlformats.org/drawingml/2006/main">
            <a:pPr>
              <a:buNone/>
            </a:pPr>
            <a:r>
              <a:t>High levels of Asian socioeconomic achievement can be explained by:</a:t>
            </a:r>
            <a:endParaRPr/>
          </a:p>
          <a:p xmlns:a="http://schemas.openxmlformats.org/drawingml/2006/main">
            <a:pPr>
              <a:buNone/>
            </a:pPr>
            <a:r>
              <a:t>The “selectivity” of immigrants from Asia– people with high levels of education (human capital)</a:t>
            </a:r>
            <a:endParaRPr/>
          </a:p>
          <a:p xmlns:a="http://schemas.openxmlformats.org/drawingml/2006/main">
            <a:pPr>
              <a:buNone/>
            </a:pPr>
            <a:r>
              <a:t>Social capital among many Asian groups spreads knowledge about how to navigate school systems</a:t>
            </a:r>
            <a:endParaRPr/>
          </a:p>
          <a:p xmlns:a="http://schemas.openxmlformats.org/drawingml/2006/main">
            <a:pPr>
              <a:buNone/>
            </a:pPr>
            <a:r>
              <a:t>Culture: well-educated parents place considerable emphasis on education for their children to get ahead</a:t>
            </a:r>
            <a:endParaRPr/>
          </a:p>
          <a:p xmlns:a="http://schemas.openxmlformats.org/drawingml/2006/main">
            <a:pPr>
              <a:buNone/>
            </a:pPr>
            <a:r>
              <a:t>Positive stereotypes of Asian achievement reinforce such achievement</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a:buNone/>
            </a:pPr>
            <a:r>
              <a:t>Slide 19: Conclusions: Hispanics</a:t>
            </a:r>
            <a:endParaRPr/>
          </a:p>
          <a:p xmlns:a="http://schemas.openxmlformats.org/drawingml/2006/main">
            <a:pPr>
              <a:buNone/>
            </a:pPr>
            <a:r>
              <a:t/>
            </a:r>
            <a:endParaRPr/>
          </a:p>
          <a:p xmlns:a="http://schemas.openxmlformats.org/drawingml/2006/main">
            <a:pPr>
              <a:buNone/>
            </a:pPr>
            <a:r>
              <a:t>Visible content:</a:t>
            </a:r>
            <a:endParaRPr/>
          </a:p>
          <a:p xmlns:a="http://schemas.openxmlformats.org/drawingml/2006/main">
            <a:pPr>
              <a:buNone/>
            </a:pPr>
            <a:r>
              <a:t>Hispanics have relatively low levels of education and income compared to others</a:t>
            </a:r>
            <a:endParaRPr/>
          </a:p>
          <a:p xmlns:a="http://schemas.openxmlformats.org/drawingml/2006/main">
            <a:pPr>
              <a:buNone/>
            </a:pPr>
            <a:r>
              <a:t>However, there is considerable variation by country of origin, such that some groups have characteristics similar to the national average</a:t>
            </a:r>
            <a:endParaRPr/>
          </a:p>
          <a:p xmlns:a="http://schemas.openxmlformats.org/drawingml/2006/main">
            <a:pPr>
              <a:buNone/>
            </a:pPr>
            <a:r>
              <a:t>Low levels of education and income among Hispanics can be explained by:</a:t>
            </a:r>
            <a:endParaRPr/>
          </a:p>
          <a:p xmlns:a="http://schemas.openxmlformats.org/drawingml/2006/main">
            <a:pPr>
              <a:buNone/>
            </a:pPr>
            <a:r>
              <a:t>The negative “selectivity” of immigrants from Latin America– people with low levels of education (human capital)</a:t>
            </a:r>
            <a:endParaRPr/>
          </a:p>
          <a:p xmlns:a="http://schemas.openxmlformats.org/drawingml/2006/main">
            <a:pPr>
              <a:buNone/>
            </a:pPr>
            <a:r>
              <a:t>Discrimination may hamper the socioeconomic mobility of some Hispanics, especially those with darker skin</a:t>
            </a:r>
            <a:endParaRPr/>
          </a:p>
          <a:p xmlns:a="http://schemas.openxmlformats.org/drawingml/2006/main">
            <a:pPr>
              <a:buNone/>
            </a:pPr>
            <a:r>
              <a:t>Nevertheless, Hispanics have achieved a significant degree of socioeconomic mobility across generations</a:t>
            </a:r>
            <a:endParaRPr/>
          </a:p>
          <a:p xmlns:a="http://schemas.openxmlformats.org/drawingml/2006/main">
            <a:pPr>
              <a:buNone/>
            </a:pPr>
            <a:r>
              <a:t>There is debate about whether this will eventually translate into equality in the future.</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a:buNone/>
            </a:pPr>
            <a:r>
              <a:t>Slide 20: Questions and Discussion for Next Week: American Indians</a:t>
            </a:r>
            <a:endParaRPr/>
          </a:p>
          <a:p xmlns:a="http://schemas.openxmlformats.org/drawingml/2006/main">
            <a:pPr>
              <a:buNone/>
            </a:pPr>
            <a:r>
              <a:t/>
            </a:r>
            <a:endParaRPr/>
          </a:p>
          <a:p xmlns:a="http://schemas.openxmlformats.org/drawingml/2006/main">
            <a:pPr>
              <a:buNone/>
            </a:pPr>
            <a:r>
              <a:t>Visible content:</a:t>
            </a:r>
            <a:endParaRPr/>
          </a:p>
          <a:p xmlns:a="http://schemas.openxmlformats.org/drawingml/2006/main">
            <a:pPr>
              <a:buNone/>
            </a:pPr>
            <a:r>
              <a:t>What is the long-term trend in the growth of the American Indian population?</a:t>
            </a:r>
            <a:endParaRPr/>
          </a:p>
          <a:p xmlns:a="http://schemas.openxmlformats.org/drawingml/2006/main">
            <a:pPr>
              <a:buNone/>
            </a:pPr>
            <a:r>
              <a:t>What role does changing patterns of racial identification play in these trends?</a:t>
            </a:r>
            <a:endParaRPr/>
          </a:p>
          <a:p xmlns:a="http://schemas.openxmlformats.org/drawingml/2006/main">
            <a:pPr>
              <a:buNone/>
            </a:pPr>
            <a:r>
              <a:t>What patterns of socioeconomic achievement do we see among American Indians?</a:t>
            </a:r>
            <a:endParaRPr/>
          </a:p>
          <a:p xmlns:a="http://schemas.openxmlformats.org/drawingml/2006/main">
            <a:pPr>
              <a:buNone/>
            </a:pPr>
            <a:r>
              <a:t>Are patterns different for single-race American Indians versus multiracial American Indians?</a:t>
            </a:r>
            <a:endParaRPr/>
          </a:p>
          <a:p xmlns:a="http://schemas.openxmlformats.org/drawingml/2006/main">
            <a:pPr>
              <a:buNone/>
            </a:pPr>
            <a:r>
              <a:t>What factors affect levels of socioeconomic achievement among American Indians?</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c95b8e68eb684f85"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f850517174d8405e"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87990958d18b4705"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c70a30a7ea2d468e"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77bf4050149e4af4"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1f5434bdd84d4c78" /></Relationships>
</file>

<file path=ppt/slideLayouts/_rels/slideLayout7.xml.rels>&#65279;<?xml version="1.0" encoding="utf-8"?><Relationships xmlns="http://schemas.openxmlformats.org/package/2006/relationships"><Relationship Type="http://schemas.openxmlformats.org/officeDocument/2006/relationships/slideMaster" Target="/ppt/slideMasters/slideMaster1.xml" Id="R7fdcd4a96a3d49c2" /></Relationships>
</file>

<file path=ppt/slideLayouts/_rels/slideLayout8.xml.rels>&#65279;<?xml version="1.0" encoding="utf-8"?><Relationships xmlns="http://schemas.openxmlformats.org/package/2006/relationships"><Relationship Type="http://schemas.openxmlformats.org/officeDocument/2006/relationships/slideMaster" Target="/ppt/slideMasters/slideMaster1.xml" Id="R9a9181d941a445e7" /></Relationships>
</file>

<file path=ppt/slideLayouts/_rels/slideLayout9.xml.rels>&#65279;<?xml version="1.0" encoding="utf-8"?><Relationships xmlns="http://schemas.openxmlformats.org/package/2006/relationships"><Relationship Type="http://schemas.openxmlformats.org/officeDocument/2006/relationships/slideMaster" Target="/ppt/slideMasters/slideMaster1.xml" Id="R170cd685bc7e456e" /></Relationships>
</file>

<file path=ppt/slideLayouts/_rels/slideLayout10.xml.rels>&#65279;<?xml version="1.0" encoding="utf-8"?><Relationships xmlns="http://schemas.openxmlformats.org/package/2006/relationships"><Relationship Type="http://schemas.openxmlformats.org/officeDocument/2006/relationships/slideMaster" Target="/ppt/slideMasters/slideMaster1.xml" Id="R9ce211d8c9834f4f" /></Relationships>
</file>

<file path=ppt/slideLayouts/_rels/slideLayout11.xml.rels>&#65279;<?xml version="1.0" encoding="utf-8"?><Relationships xmlns="http://schemas.openxmlformats.org/package/2006/relationships"><Relationship Type="http://schemas.openxmlformats.org/officeDocument/2006/relationships/slideMaster" Target="/ppt/slideMasters/slideMaster1.xml" Id="R0969957c8ab946ce" /></Relationships>
</file>

<file path=ppt/slideLayouts/slideLayout1.xml><?xml version="1.0" encoding="utf-8"?>
<p:sldLayout xmlns:p="http://schemas.openxmlformats.org/presentationml/2006/main" type="title" preserve="1">
  <p:cSld name="Title Slide">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FAE12125-937E-4F15-A143-EDD2477FBF87}"/>
              </a:ext>
            </a:extLst>
          </p:cNvPr>
          <p:cNvSpPr>
            <a:spLocks xmlns:a="http://schemas.openxmlformats.org/drawingml/2006/main" noGrp="1"/>
          </p:cNvSpPr>
          <p:nvPr>
            <p:ph type="ctrTitle" idx="0"/>
          </p:nvPr>
        </p:nvSpPr>
        <p:spPr>
          <a:xfrm xmlns:a="http://schemas.openxmlformats.org/drawingml/2006/main">
            <a:off x="685800" y="609601"/>
            <a:ext cx="7772400" cy="4267200"/>
          </a:xfrm>
        </p:spPr>
        <p:txBody>
          <a:bodyPr xmlns:a="http://schemas.openxmlformats.org/drawingml/2006/main" anchor="b">
            <a:noAutofit/>
          </a:bodyPr>
          <a:lstStyle xmlns:a="http://schemas.openxmlformats.org/drawingml/2006/main">
            <a:lvl1pPr>
              <a:lnSpc>
                <a:spcPct val="100000"/>
              </a:lnSpc>
              <a:buNone/>
              <a:defRPr sz="8000"/>
            </a:lvl1pPr>
          </a:lstStyle>
          <a:p xmlns:a="http://schemas.openxmlformats.org/drawingml/2006/main">
            <a:r>
              <a:t>Click to edit Master title style</a:t>
            </a:r>
            <a:endParaRPr/>
          </a:p>
        </p:txBody>
      </p:sp>
      <p:sp>
        <p:nvSpPr>
          <p:cNvPr id="3" name="Subtitle 2">
            <a:extLst xmlns:a="http://schemas.openxmlformats.org/drawingml/2006/main">
              <a:ext uri="{FF2B5EF4-FFF2-40B4-BE49-F238E27FC236}">
                <a16:creationId xmlns:a16="http://schemas.microsoft.com/office/drawing/2014/main" id="{0090A663-04B1-44B4-9686-F6425322576D}"/>
              </a:ext>
            </a:extLst>
          </p:cNvPr>
          <p:cNvSpPr>
            <a:spLocks xmlns:a="http://schemas.openxmlformats.org/drawingml/2006/main" noGrp="1"/>
          </p:cNvSpPr>
          <p:nvPr>
            <p:ph type="subTitle" idx="1"/>
          </p:nvPr>
        </p:nvSpPr>
        <p:spPr>
          <a:xfrm xmlns:a="http://schemas.openxmlformats.org/drawingml/2006/main">
            <a:off x="1371600" y="4953000"/>
            <a:ext cx="6400800" cy="1219200"/>
          </a:xfrm>
        </p:spPr>
        <p:txBody>
          <a:bodyPr xmlns:a="http://schemas.openxmlformats.org/drawingml/2006/main">
            <a:normAutofit/>
          </a:bodyPr>
          <a:lstStyle xmlns:a="http://schemas.openxmlformats.org/drawingml/2006/main">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xmlns:a="http://schemas.openxmlformats.org/drawingml/2006/main">
            <a:r>
              <a:t>Click to edit Master subtitle style</a:t>
            </a:r>
            <a:endParaRPr/>
          </a:p>
        </p:txBody>
      </p:sp>
      <p:sp>
        <p:nvSpPr>
          <p:cNvPr id="7" name="Date Placeholder 6">
            <a:extLst xmlns:a="http://schemas.openxmlformats.org/drawingml/2006/main">
              <a:ext uri="{FF2B5EF4-FFF2-40B4-BE49-F238E27FC236}">
                <a16:creationId xmlns:a16="http://schemas.microsoft.com/office/drawing/2014/main" id="{CD6D1BEB-B081-4401-83A2-7557F9195819}"/>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pPr>
              <a:buNone/>
            </a:pPr>
            <a:endParaRPr/>
          </a:p>
        </p:txBody>
      </p:sp>
      <p:sp>
        <p:nvSpPr>
          <p:cNvPr id="8" name="Slide Number Placeholder 7">
            <a:extLst xmlns:a="http://schemas.openxmlformats.org/drawingml/2006/main">
              <a:ext uri="{FF2B5EF4-FFF2-40B4-BE49-F238E27FC236}">
                <a16:creationId xmlns:a16="http://schemas.microsoft.com/office/drawing/2014/main" id="{4E18C55A-12C7-4AB5-BEAE-1698C813945D}"/>
              </a:ext>
            </a:extLst>
          </p:cNvPr>
          <p:cNvSpPr>
            <a:spLocks xmlns:a="http://schemas.openxmlformats.org/drawingml/2006/main" noGrp="1"/>
          </p:cNvSpPr>
          <p:nvPr>
            <p:ph type="sldNum" idx="11"/>
          </p:nvPr>
        </p:nvSpPr>
        <p:spPr/>
        <p:txBody>
          <a:bodyPr xmlns:a="http://schemas.openxmlformats.org/drawingml/2006/main"/>
          <a:lstStyle xmlns:a="http://schemas.openxmlformats.org/drawingml/2006/main"/>
          <a:p xmlns:a="http://schemas.openxmlformats.org/drawingml/2006/main">
            <a:pPr>
              <a:buNone/>
            </a:pPr>
            <a:fld id="{6EE87598-DE5B-4001-9F7C-32F732AA0B01}" type="slidenum">
              <a:t>‹#›</a:t>
            </a:fld>
            <a:endParaRPr/>
          </a:p>
        </p:txBody>
      </p:sp>
      <p:sp>
        <p:nvSpPr>
          <p:cNvPr id="9" name="Footer Placeholder 8">
            <a:extLst xmlns:a="http://schemas.openxmlformats.org/drawingml/2006/main">
              <a:ext uri="{FF2B5EF4-FFF2-40B4-BE49-F238E27FC236}">
                <a16:creationId xmlns:a16="http://schemas.microsoft.com/office/drawing/2014/main" id="{57486AA2-4EA1-4AC4-B602-7BF59F96CA09}"/>
              </a:ext>
            </a:extLst>
          </p:cNvPr>
          <p:cNvSpPr>
            <a:spLocks xmlns:a="http://schemas.openxmlformats.org/drawingml/2006/main" noGrp="1"/>
          </p:cNvSpPr>
          <p:nvPr>
            <p:ph type="ftr" idx="12"/>
          </p:nvPr>
        </p:nvSpPr>
        <p:spPr/>
        <p:txBody>
          <a:bodyPr xmlns:a="http://schemas.openxmlformats.org/drawingml/2006/main"/>
          <a:lstStyle xmlns:a="http://schemas.openxmlformats.org/drawingml/2006/main"/>
          <a:p xmlns:a="http://schemas.openxmlformats.org/drawingml/2006/main">
            <a:pPr>
              <a:buNone/>
            </a:pPr>
            <a:endParaRPr/>
          </a:p>
        </p:txBody>
      </p:sp>
    </p:spTree>
  </p:cSld>
</p:sldLayout>
</file>

<file path=ppt/slideLayouts/slideLayout2.xml><?xml version="1.0" encoding="utf-8"?>
<p:sldLayout xmlns:p="http://schemas.openxmlformats.org/presentationml/2006/main" type="obj" preserve="1">
  <p:cSld name="Title and Content">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34D04F5D-651D-4521-9A15-F33F7DA9BAB1}"/>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Click to edit Master title style</a:t>
            </a:r>
            <a:endParaRPr/>
          </a:p>
        </p:txBody>
      </p:sp>
      <p:sp>
        <p:nvSpPr>
          <p:cNvPr id="3" name="Content Placeholder 2">
            <a:extLst xmlns:a="http://schemas.openxmlformats.org/drawingml/2006/main">
              <a:ext uri="{FF2B5EF4-FFF2-40B4-BE49-F238E27FC236}">
                <a16:creationId xmlns:a16="http://schemas.microsoft.com/office/drawing/2014/main" id="{5586D3A7-04DF-4E13-ADC4-5F2B56F76BD3}"/>
              </a:ext>
            </a:extLst>
          </p:cNvPr>
          <p:cNvSpPr>
            <a:spLocks xmlns:a="http://schemas.openxmlformats.org/drawingml/2006/main" noGrp="1"/>
          </p:cNvSpPr>
          <p:nvPr>
            <p:ph idx="1"/>
          </p:nvPr>
        </p:nvSpPr>
        <p:spPr/>
        <p:txBody>
          <a:bodyPr xmlns:a="http://schemas.openxmlformats.org/drawingml/2006/main"/>
          <a:lstStyle xmlns:a="http://schemas.openxmlformats.org/drawingml/2006/main">
            <a:lvl5pPr>
              <a:buNone/>
              <a:defRPr/>
            </a:lvl5pPr>
            <a:lvl6pPr>
              <a:buNone/>
              <a:defRPr/>
            </a:lvl6pPr>
            <a:lvl7pPr>
              <a:buNone/>
              <a:defRPr/>
            </a:lvl7pPr>
            <a:lvl8pPr>
              <a:buNone/>
              <a:defRPr/>
            </a:lvl8pPr>
            <a:lvl9pPr>
              <a:buFont typeface="Arial"/>
              <a:buChar char="•"/>
              <a:defRPr/>
            </a:lvl9pPr>
          </a:lstStyle>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4" name="Date Placeholder 3">
            <a:extLst xmlns:a="http://schemas.openxmlformats.org/drawingml/2006/main">
              <a:ext uri="{FF2B5EF4-FFF2-40B4-BE49-F238E27FC236}">
                <a16:creationId xmlns:a16="http://schemas.microsoft.com/office/drawing/2014/main" id="{17E988B8-DFDD-49B6-AB84-4EFE20B020B5}"/>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pPr>
              <a:buNone/>
            </a:pPr>
            <a:endParaRPr/>
          </a:p>
        </p:txBody>
      </p:sp>
      <p:sp>
        <p:nvSpPr>
          <p:cNvPr id="5" name="Footer Placeholder 4">
            <a:extLst xmlns:a="http://schemas.openxmlformats.org/drawingml/2006/main">
              <a:ext uri="{FF2B5EF4-FFF2-40B4-BE49-F238E27FC236}">
                <a16:creationId xmlns:a16="http://schemas.microsoft.com/office/drawing/2014/main" id="{477F7C46-B552-4D48-90CC-5111800AEAE1}"/>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pPr>
              <a:buNone/>
            </a:pPr>
            <a:endParaRPr/>
          </a:p>
        </p:txBody>
      </p:sp>
      <p:sp>
        <p:nvSpPr>
          <p:cNvPr id="6" name="Slide Number Placeholder 5">
            <a:extLst xmlns:a="http://schemas.openxmlformats.org/drawingml/2006/main">
              <a:ext uri="{FF2B5EF4-FFF2-40B4-BE49-F238E27FC236}">
                <a16:creationId xmlns:a16="http://schemas.microsoft.com/office/drawing/2014/main" id="{63ED3F2D-E824-4FE8-B59D-02FBCB933824}"/>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pPr>
              <a:buNone/>
            </a:pPr>
            <a:fld id="{9CDA28D4-0C67-4966-AFC3-86CDFD0947DD}" type="slidenum">
              <a:t>‹#›</a:t>
            </a:fld>
            <a:endParaRPr/>
          </a:p>
        </p:txBody>
      </p:sp>
    </p:spTree>
  </p:cSld>
</p:sldLayout>
</file>

<file path=ppt/slideLayouts/slideLayout3.xml><?xml version="1.0" encoding="utf-8"?>
<p:sldLayout xmlns:p="http://schemas.openxmlformats.org/presentationml/2006/main" type="secHead" preserve="1">
  <p:cSld name="Section Header">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AB950EE3-A156-4BE4-8181-8C5756ED96B4}"/>
              </a:ext>
            </a:extLst>
          </p:cNvPr>
          <p:cNvSpPr>
            <a:spLocks xmlns:a="http://schemas.openxmlformats.org/drawingml/2006/main" noGrp="1"/>
          </p:cNvSpPr>
          <p:nvPr>
            <p:ph type="title" idx="0"/>
          </p:nvPr>
        </p:nvSpPr>
        <p:spPr>
          <a:xfrm xmlns:a="http://schemas.openxmlformats.org/drawingml/2006/main">
            <a:off x="722313" y="1371600"/>
            <a:ext cx="7772400" cy="2505075"/>
          </a:xfrm>
        </p:spPr>
        <p:txBody>
          <a:bodyPr xmlns:a="http://schemas.openxmlformats.org/drawingml/2006/main" anchor="b"/>
          <a:lstStyle xmlns:a="http://schemas.openxmlformats.org/drawingml/2006/main">
            <a:lvl1pPr algn="ctr" defTabSz="914400">
              <a:lnSpc>
                <a:spcPct val="100000"/>
              </a:lnSpc>
              <a:spcBef>
                <a:spcPct val="0"/>
              </a:spcBef>
              <a:buNone/>
              <a:defRPr sz="4800" kern="1200">
                <a:solidFill>
                  <a:schemeClr val="tx2"/>
                </a:solidFill>
                <a:effectLst>
                  <a:outerShdw blurRad="63500" dist="38100" dir="5400000" algn="t" rotWithShape="0">
                    <a:prstClr val="black">
                      <a:alpha val="25000"/>
                    </a:prstClr>
                  </a:outerShdw>
                </a:effectLst>
                <a:latin typeface="+mn-lt"/>
                <a:ea typeface="+mn-lt"/>
                <a:cs typeface="+mn-lt"/>
              </a:defRPr>
            </a:lvl1pPr>
          </a:lstStyle>
          <a:p xmlns:a="http://schemas.openxmlformats.org/drawingml/2006/main">
            <a:r>
              <a:t>Click to edit Master title style</a:t>
            </a:r>
            <a:endParaRPr/>
          </a:p>
        </p:txBody>
      </p:sp>
      <p:sp>
        <p:nvSpPr>
          <p:cNvPr id="3" name="Text Placeholder 2">
            <a:extLst xmlns:a="http://schemas.openxmlformats.org/drawingml/2006/main">
              <a:ext uri="{FF2B5EF4-FFF2-40B4-BE49-F238E27FC236}">
                <a16:creationId xmlns:a16="http://schemas.microsoft.com/office/drawing/2014/main" id="{5A6304CE-197C-4DAC-A82A-3CDE6B90E163}"/>
              </a:ext>
            </a:extLst>
          </p:cNvPr>
          <p:cNvSpPr>
            <a:spLocks xmlns:a="http://schemas.openxmlformats.org/drawingml/2006/main" noGrp="1"/>
          </p:cNvSpPr>
          <p:nvPr>
            <p:ph type="body" idx="1"/>
          </p:nvPr>
        </p:nvSpPr>
        <p:spPr>
          <a:xfrm xmlns:a="http://schemas.openxmlformats.org/drawingml/2006/main">
            <a:off x="722313" y="4068763"/>
            <a:ext cx="7772400" cy="1131887"/>
          </a:xfrm>
        </p:spPr>
        <p:txBody>
          <a:bodyPr xmlns:a="http://schemas.openxmlformats.org/drawingml/2006/main" anchor="t"/>
          <a:lstStyle xmlns:a="http://schemas.openxmlformats.org/drawingml/2006/main">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xmlns:a="http://schemas.openxmlformats.org/drawingml/2006/main">
            <a:pPr lvl="0">
              <a:buNone/>
            </a:pPr>
            <a:r>
              <a:t>Click to edit Master text styles</a:t>
            </a:r>
          </a:p>
        </p:txBody>
      </p:sp>
      <p:sp>
        <p:nvSpPr>
          <p:cNvPr id="4" name="Date Placeholder 3">
            <a:extLst xmlns:a="http://schemas.openxmlformats.org/drawingml/2006/main">
              <a:ext uri="{FF2B5EF4-FFF2-40B4-BE49-F238E27FC236}">
                <a16:creationId xmlns:a16="http://schemas.microsoft.com/office/drawing/2014/main" id="{00A7AB6B-ED08-44C3-8F36-FFF2026A5F7D}"/>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pPr>
              <a:buNone/>
            </a:pPr>
            <a:endParaRPr/>
          </a:p>
        </p:txBody>
      </p:sp>
      <p:sp>
        <p:nvSpPr>
          <p:cNvPr id="5" name="Footer Placeholder 4">
            <a:extLst xmlns:a="http://schemas.openxmlformats.org/drawingml/2006/main">
              <a:ext uri="{FF2B5EF4-FFF2-40B4-BE49-F238E27FC236}">
                <a16:creationId xmlns:a16="http://schemas.microsoft.com/office/drawing/2014/main" id="{685CEFDA-3F47-4CAF-924C-BA4D7D8D6F4C}"/>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pPr>
              <a:buNone/>
            </a:pPr>
            <a:endParaRPr/>
          </a:p>
        </p:txBody>
      </p:sp>
      <p:sp>
        <p:nvSpPr>
          <p:cNvPr id="6" name="Slide Number Placeholder 5">
            <a:extLst xmlns:a="http://schemas.openxmlformats.org/drawingml/2006/main">
              <a:ext uri="{FF2B5EF4-FFF2-40B4-BE49-F238E27FC236}">
                <a16:creationId xmlns:a16="http://schemas.microsoft.com/office/drawing/2014/main" id="{694C1E63-94D7-4A7E-BF07-9D55D8E08956}"/>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pPr>
              <a:buNone/>
            </a:pPr>
            <a:fld id="{D2E54603-5178-4970-A1A0-1B2D93B5BA80}" type="slidenum">
              <a:t>‹#›</a:t>
            </a:fld>
            <a:endParaRPr/>
          </a:p>
        </p:txBody>
      </p:sp>
      <p:sp>
        <p:nvSpPr>
          <p:cNvPr id="7" name="Oval 6">
            <a:extLst xmlns:a="http://schemas.openxmlformats.org/drawingml/2006/main">
              <a:ext uri="{FF2B5EF4-FFF2-40B4-BE49-F238E27FC236}">
                <a16:creationId xmlns:a16="http://schemas.microsoft.com/office/drawing/2014/main" id="{6A80762F-ABD2-4273-8239-ABF985F22EAE}"/>
              </a:ext>
            </a:extLst>
          </p:cNvPr>
          <p:cNvSpPr>
            <a:spLocks xmlns:a="http://schemas.openxmlformats.org/drawingml/2006/main" noGrp="1"/>
          </p:cNvSpPr>
          <p:nvPr/>
        </p:nvSpPr>
        <p:spPr>
          <a:xfrm xmlns:a="http://schemas.openxmlformats.org/drawingml/2006/main">
            <a:off x="4495800" y="3924300"/>
            <a:ext cx="84772" cy="84772"/>
          </a:xfrm>
          <a:prstGeom xmlns:a="http://schemas.openxmlformats.org/drawingml/2006/main" prst="ellipse">
            <a:avLst/>
          </a:prstGeom>
          <a:solidFill xmlns:a="http://schemas.openxmlformats.org/drawingml/2006/main">
            <a:schemeClr val="tx1">
              <a:lumMod val="50000"/>
              <a:lumOff val="50000"/>
            </a:schemeClr>
          </a:solidFill>
          <a:ln xmlns:a="http://schemas.openxmlformats.org/drawingml/2006/main" w="12700">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
        <p:nvSpPr>
          <p:cNvPr id="8" name="Oval 7">
            <a:extLst xmlns:a="http://schemas.openxmlformats.org/drawingml/2006/main">
              <a:ext uri="{FF2B5EF4-FFF2-40B4-BE49-F238E27FC236}">
                <a16:creationId xmlns:a16="http://schemas.microsoft.com/office/drawing/2014/main" id="{7AC3C64A-40A0-4A99-B914-372508B685A9}"/>
              </a:ext>
            </a:extLst>
          </p:cNvPr>
          <p:cNvSpPr>
            <a:spLocks xmlns:a="http://schemas.openxmlformats.org/drawingml/2006/main" noGrp="1"/>
          </p:cNvSpPr>
          <p:nvPr/>
        </p:nvSpPr>
        <p:spPr>
          <a:xfrm xmlns:a="http://schemas.openxmlformats.org/drawingml/2006/main">
            <a:off x="4695825" y="3924300"/>
            <a:ext cx="84772" cy="84772"/>
          </a:xfrm>
          <a:prstGeom xmlns:a="http://schemas.openxmlformats.org/drawingml/2006/main" prst="ellipse">
            <a:avLst/>
          </a:prstGeom>
          <a:solidFill xmlns:a="http://schemas.openxmlformats.org/drawingml/2006/main">
            <a:schemeClr val="tx1">
              <a:lumMod val="50000"/>
              <a:lumOff val="50000"/>
            </a:schemeClr>
          </a:solidFill>
          <a:ln xmlns:a="http://schemas.openxmlformats.org/drawingml/2006/main" w="12700">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
        <p:nvSpPr>
          <p:cNvPr id="9" name="Oval 8">
            <a:extLst xmlns:a="http://schemas.openxmlformats.org/drawingml/2006/main">
              <a:ext uri="{FF2B5EF4-FFF2-40B4-BE49-F238E27FC236}">
                <a16:creationId xmlns:a16="http://schemas.microsoft.com/office/drawing/2014/main" id="{E18F385B-E0C8-464E-ACC5-2E04483B78F3}"/>
              </a:ext>
            </a:extLst>
          </p:cNvPr>
          <p:cNvSpPr>
            <a:spLocks xmlns:a="http://schemas.openxmlformats.org/drawingml/2006/main" noGrp="1"/>
          </p:cNvSpPr>
          <p:nvPr/>
        </p:nvSpPr>
        <p:spPr>
          <a:xfrm xmlns:a="http://schemas.openxmlformats.org/drawingml/2006/main">
            <a:off x="4296728" y="3924300"/>
            <a:ext cx="84772" cy="84772"/>
          </a:xfrm>
          <a:prstGeom xmlns:a="http://schemas.openxmlformats.org/drawingml/2006/main" prst="ellipse">
            <a:avLst/>
          </a:prstGeom>
          <a:solidFill xmlns:a="http://schemas.openxmlformats.org/drawingml/2006/main">
            <a:schemeClr val="tx1">
              <a:lumMod val="50000"/>
              <a:lumOff val="50000"/>
            </a:schemeClr>
          </a:solidFill>
          <a:ln xmlns:a="http://schemas.openxmlformats.org/drawingml/2006/main" w="12700">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Tree>
  </p:cSld>
</p:sldLayout>
</file>

<file path=ppt/slideLayouts/slideLayout4.xml><?xml version="1.0" encoding="utf-8"?>
<p:sldLayout xmlns:p="http://schemas.openxmlformats.org/presentationml/2006/main" type="twoObj" preserve="1">
  <p:cSld name="Two Content">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13025785-2CE6-4DC2-802B-5F4147FEC625}"/>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Click to edit Master title style</a:t>
            </a:r>
            <a:endParaRPr/>
          </a:p>
        </p:txBody>
      </p:sp>
      <p:sp>
        <p:nvSpPr>
          <p:cNvPr id="4" name="Content Placeholder 3">
            <a:extLst xmlns:a="http://schemas.openxmlformats.org/drawingml/2006/main">
              <a:ext uri="{FF2B5EF4-FFF2-40B4-BE49-F238E27FC236}">
                <a16:creationId xmlns:a16="http://schemas.microsoft.com/office/drawing/2014/main" id="{AEE6C95C-A266-4B32-9943-B36666BBDB59}"/>
              </a:ext>
            </a:extLst>
          </p:cNvPr>
          <p:cNvSpPr>
            <a:spLocks xmlns:a="http://schemas.openxmlformats.org/drawingml/2006/main" noGrp="1"/>
          </p:cNvSpPr>
          <p:nvPr>
            <p:ph idx="2"/>
          </p:nvPr>
        </p:nvSpPr>
        <p:spPr>
          <a:xfrm xmlns:a="http://schemas.openxmlformats.org/drawingml/2006/main">
            <a:off x="4648200" y="1600200"/>
            <a:ext cx="4038600" cy="4525963"/>
          </a:xfrm>
        </p:spPr>
        <p:txBody>
          <a:bodyPr xmlns:a="http://schemas.openxmlformats.org/drawingml/2006/main"/>
          <a:lstStyle xmlns:a="http://schemas.openxmlformats.org/drawingml/2006/main">
            <a:lvl1pPr>
              <a:buNone/>
              <a:defRPr sz="2400"/>
            </a:lvl1pPr>
            <a:lvl2pPr>
              <a:buNone/>
              <a:defRPr sz="1600"/>
            </a:lvl2pPr>
            <a:lvl3pPr>
              <a:buNone/>
              <a:defRPr sz="1600"/>
            </a:lvl3pPr>
            <a:lvl4pPr>
              <a:buNone/>
              <a:defRPr sz="1600"/>
            </a:lvl4pPr>
            <a:lvl5pPr>
              <a:buNone/>
              <a:defRPr sz="1600"/>
            </a:lvl5pPr>
            <a:lvl6pPr>
              <a:buNone/>
              <a:defRPr sz="1600"/>
            </a:lvl6pPr>
            <a:lvl7pPr>
              <a:buNone/>
              <a:defRPr sz="1600"/>
            </a:lvl7pPr>
            <a:lvl8pPr>
              <a:buNone/>
              <a:defRPr sz="1600"/>
            </a:lvl8pPr>
            <a:lvl9pPr>
              <a:buNone/>
              <a:defRPr sz="1600"/>
            </a:lvl9pPr>
          </a:lstStyle>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5" name="Date Placeholder 4">
            <a:extLst xmlns:a="http://schemas.openxmlformats.org/drawingml/2006/main">
              <a:ext uri="{FF2B5EF4-FFF2-40B4-BE49-F238E27FC236}">
                <a16:creationId xmlns:a16="http://schemas.microsoft.com/office/drawing/2014/main" id="{4329688A-D952-456C-A0D3-2293362FB2EE}"/>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pPr>
              <a:buNone/>
            </a:pPr>
            <a:endParaRPr/>
          </a:p>
        </p:txBody>
      </p:sp>
      <p:sp>
        <p:nvSpPr>
          <p:cNvPr id="6" name="Footer Placeholder 5">
            <a:extLst xmlns:a="http://schemas.openxmlformats.org/drawingml/2006/main">
              <a:ext uri="{FF2B5EF4-FFF2-40B4-BE49-F238E27FC236}">
                <a16:creationId xmlns:a16="http://schemas.microsoft.com/office/drawing/2014/main" id="{914B2E23-487F-4B03-9B8D-82FAFA03E75C}"/>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pPr>
              <a:buNone/>
            </a:pPr>
            <a:endParaRPr/>
          </a:p>
        </p:txBody>
      </p:sp>
      <p:sp>
        <p:nvSpPr>
          <p:cNvPr id="7" name="Slide Number Placeholder 6">
            <a:extLst xmlns:a="http://schemas.openxmlformats.org/drawingml/2006/main">
              <a:ext uri="{FF2B5EF4-FFF2-40B4-BE49-F238E27FC236}">
                <a16:creationId xmlns:a16="http://schemas.microsoft.com/office/drawing/2014/main" id="{9CFD6BFF-D914-4622-8DC0-C22B963E10EE}"/>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pPr>
              <a:buNone/>
            </a:pPr>
            <a:fld id="{53C4656A-CE94-49BD-8C4F-E753152A7A20}" type="slidenum">
              <a:t>‹#›</a:t>
            </a:fld>
            <a:endParaRPr/>
          </a:p>
        </p:txBody>
      </p:sp>
      <p:sp>
        <p:nvSpPr>
          <p:cNvPr id="9" name="Content Placeholder 8">
            <a:extLst xmlns:a="http://schemas.openxmlformats.org/drawingml/2006/main">
              <a:ext uri="{FF2B5EF4-FFF2-40B4-BE49-F238E27FC236}">
                <a16:creationId xmlns:a16="http://schemas.microsoft.com/office/drawing/2014/main" id="{443D86DD-631F-4935-AC3A-CB011F378D19}"/>
              </a:ext>
            </a:extLst>
          </p:cNvPr>
          <p:cNvSpPr>
            <a:spLocks xmlns:a="http://schemas.openxmlformats.org/drawingml/2006/main" noGrp="1"/>
          </p:cNvSpPr>
          <p:nvPr>
            <p:ph idx="13"/>
          </p:nvPr>
        </p:nvSpPr>
        <p:spPr>
          <a:xfrm xmlns:a="http://schemas.openxmlformats.org/drawingml/2006/main">
            <a:off x="365760" y="1600200"/>
            <a:ext cx="4041648" cy="4526280"/>
          </a:xfrm>
        </p:spPr>
        <p:txBody>
          <a:bodyPr xmlns:a="http://schemas.openxmlformats.org/drawingml/2006/main"/>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Tree>
  </p:cSld>
</p:sldLayout>
</file>

<file path=ppt/slideLayouts/slideLayout5.xml><?xml version="1.0" encoding="utf-8"?>
<p:sldLayout xmlns:p="http://schemas.openxmlformats.org/presentationml/2006/main" type="twoTxTwoObj" preserve="1">
  <p:cSld name="Comparison">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64DCAFBC-B265-49EE-8B11-FC444EFADC85}"/>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lvl1pPr>
              <a:buNone/>
              <a:defRPr/>
            </a:lvl1pPr>
          </a:lstStyle>
          <a:p xmlns:a="http://schemas.openxmlformats.org/drawingml/2006/main">
            <a:r>
              <a:t>Click to edit Master title style</a:t>
            </a:r>
            <a:endParaRPr/>
          </a:p>
        </p:txBody>
      </p:sp>
      <p:sp>
        <p:nvSpPr>
          <p:cNvPr id="3" name="Text Placeholder 2">
            <a:extLst xmlns:a="http://schemas.openxmlformats.org/drawingml/2006/main">
              <a:ext uri="{FF2B5EF4-FFF2-40B4-BE49-F238E27FC236}">
                <a16:creationId xmlns:a16="http://schemas.microsoft.com/office/drawing/2014/main" id="{026EA002-FAC5-4F2D-A868-DAAFDAA5CA64}"/>
              </a:ext>
            </a:extLst>
          </p:cNvPr>
          <p:cNvSpPr>
            <a:spLocks xmlns:a="http://schemas.openxmlformats.org/drawingml/2006/main" noGrp="1"/>
          </p:cNvSpPr>
          <p:nvPr>
            <p:ph type="body" idx="1"/>
          </p:nvPr>
        </p:nvSpPr>
        <p:spPr>
          <a:xfrm xmlns:a="http://schemas.openxmlformats.org/drawingml/2006/main">
            <a:off x="457200" y="1600200"/>
            <a:ext cx="4040188" cy="609600"/>
          </a:xfrm>
        </p:spPr>
        <p:txBody>
          <a:bodyPr xmlns:a="http://schemas.openxmlformats.org/drawingml/2006/main" anchor="b">
            <a:noAutofit/>
          </a:bodyPr>
          <a:lstStyle xmlns:a="http://schemas.openxmlformats.org/drawingml/2006/main">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xmlns:a="http://schemas.openxmlformats.org/drawingml/2006/main">
            <a:pPr lvl="0">
              <a:buNone/>
            </a:pPr>
            <a:r>
              <a:t>Click to edit Master text styles</a:t>
            </a:r>
          </a:p>
        </p:txBody>
      </p:sp>
      <p:sp>
        <p:nvSpPr>
          <p:cNvPr id="5" name="Text Placeholder 4">
            <a:extLst xmlns:a="http://schemas.openxmlformats.org/drawingml/2006/main">
              <a:ext uri="{FF2B5EF4-FFF2-40B4-BE49-F238E27FC236}">
                <a16:creationId xmlns:a16="http://schemas.microsoft.com/office/drawing/2014/main" id="{63C2AA70-7FD6-45D3-A7E3-B3FB502F2BFA}"/>
              </a:ext>
            </a:extLst>
          </p:cNvPr>
          <p:cNvSpPr>
            <a:spLocks xmlns:a="http://schemas.openxmlformats.org/drawingml/2006/main" noGrp="1"/>
          </p:cNvSpPr>
          <p:nvPr>
            <p:ph type="body" idx="3"/>
          </p:nvPr>
        </p:nvSpPr>
        <p:spPr>
          <a:xfrm xmlns:a="http://schemas.openxmlformats.org/drawingml/2006/main">
            <a:off x="4648200" y="1600200"/>
            <a:ext cx="4041775" cy="609600"/>
          </a:xfrm>
        </p:spPr>
        <p:txBody>
          <a:bodyPr xmlns:a="http://schemas.openxmlformats.org/drawingml/2006/main" anchor="b">
            <a:noAutofit/>
          </a:bodyPr>
          <a:lstStyle xmlns:a="http://schemas.openxmlformats.org/drawingml/2006/main">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xmlns:a="http://schemas.openxmlformats.org/drawingml/2006/main">
            <a:pPr lvl="0">
              <a:buNone/>
            </a:pPr>
            <a:r>
              <a:t>Click to edit Master text styles</a:t>
            </a:r>
          </a:p>
        </p:txBody>
      </p:sp>
      <p:sp>
        <p:nvSpPr>
          <p:cNvPr id="7" name="Date Placeholder 6">
            <a:extLst xmlns:a="http://schemas.openxmlformats.org/drawingml/2006/main">
              <a:ext uri="{FF2B5EF4-FFF2-40B4-BE49-F238E27FC236}">
                <a16:creationId xmlns:a16="http://schemas.microsoft.com/office/drawing/2014/main" id="{78102A59-655B-4A9F-8A9E-A08C66C16C38}"/>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pPr>
              <a:buNone/>
            </a:pPr>
            <a:endParaRPr/>
          </a:p>
        </p:txBody>
      </p:sp>
      <p:sp>
        <p:nvSpPr>
          <p:cNvPr id="8" name="Footer Placeholder 7">
            <a:extLst xmlns:a="http://schemas.openxmlformats.org/drawingml/2006/main">
              <a:ext uri="{FF2B5EF4-FFF2-40B4-BE49-F238E27FC236}">
                <a16:creationId xmlns:a16="http://schemas.microsoft.com/office/drawing/2014/main" id="{DB1FE00E-3CE8-4077-84FB-CE4DFEF79634}"/>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pPr>
              <a:buNone/>
            </a:pPr>
            <a:endParaRPr/>
          </a:p>
        </p:txBody>
      </p:sp>
      <p:sp>
        <p:nvSpPr>
          <p:cNvPr id="9" name="Slide Number Placeholder 8">
            <a:extLst xmlns:a="http://schemas.openxmlformats.org/drawingml/2006/main">
              <a:ext uri="{FF2B5EF4-FFF2-40B4-BE49-F238E27FC236}">
                <a16:creationId xmlns:a16="http://schemas.microsoft.com/office/drawing/2014/main" id="{7C5FD081-D202-418A-9A82-31AD930E5791}"/>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pPr>
              <a:buNone/>
            </a:pPr>
            <a:fld id="{7738D378-4680-403A-8C95-FC6ECED9D1D6}" type="slidenum">
              <a:t>‹#›</a:t>
            </a:fld>
            <a:endParaRPr/>
          </a:p>
        </p:txBody>
      </p:sp>
      <p:sp>
        <p:nvSpPr>
          <p:cNvPr id="11" name="Content Placeholder 10">
            <a:extLst xmlns:a="http://schemas.openxmlformats.org/drawingml/2006/main">
              <a:ext uri="{FF2B5EF4-FFF2-40B4-BE49-F238E27FC236}">
                <a16:creationId xmlns:a16="http://schemas.microsoft.com/office/drawing/2014/main" id="{989331EE-B510-4668-9024-A3B9951BECDA}"/>
              </a:ext>
            </a:extLst>
          </p:cNvPr>
          <p:cNvSpPr>
            <a:spLocks xmlns:a="http://schemas.openxmlformats.org/drawingml/2006/main" noGrp="1"/>
          </p:cNvSpPr>
          <p:nvPr>
            <p:ph idx="13"/>
          </p:nvPr>
        </p:nvSpPr>
        <p:spPr>
          <a:xfrm xmlns:a="http://schemas.openxmlformats.org/drawingml/2006/main">
            <a:off x="457200" y="2212848"/>
            <a:ext cx="4041648" cy="3913632"/>
          </a:xfrm>
        </p:spPr>
        <p:txBody>
          <a:bodyPr xmlns:a="http://schemas.openxmlformats.org/drawingml/2006/main"/>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13" name="Content Placeholder 12">
            <a:extLst xmlns:a="http://schemas.openxmlformats.org/drawingml/2006/main">
              <a:ext uri="{FF2B5EF4-FFF2-40B4-BE49-F238E27FC236}">
                <a16:creationId xmlns:a16="http://schemas.microsoft.com/office/drawing/2014/main" id="{FDBE1E10-6847-456C-BDAA-5A2828B62A13}"/>
              </a:ext>
            </a:extLst>
          </p:cNvPr>
          <p:cNvSpPr>
            <a:spLocks xmlns:a="http://schemas.openxmlformats.org/drawingml/2006/main" noGrp="1"/>
          </p:cNvSpPr>
          <p:nvPr>
            <p:ph idx="14"/>
          </p:nvPr>
        </p:nvSpPr>
        <p:spPr>
          <a:xfrm xmlns:a="http://schemas.openxmlformats.org/drawingml/2006/main">
            <a:off x="4672584" y="2212848"/>
            <a:ext cx="4041648" cy="3913187"/>
          </a:xfrm>
        </p:spPr>
        <p:txBody>
          <a:bodyPr xmlns:a="http://schemas.openxmlformats.org/drawingml/2006/main"/>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Tree>
  </p:cSld>
</p:sldLayout>
</file>

<file path=ppt/slideLayouts/slideLayout6.xml><?xml version="1.0" encoding="utf-8"?>
<p:sldLayout xmlns:p="http://schemas.openxmlformats.org/presentationml/2006/main" type="titleOnly" preserve="1">
  <p:cSld name="Title Only">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64DC33EE-EA7A-4F61-9A85-BA82CBE5586D}"/>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Click to edit Master title style</a:t>
            </a:r>
            <a:endParaRPr/>
          </a:p>
        </p:txBody>
      </p:sp>
      <p:sp>
        <p:nvSpPr>
          <p:cNvPr id="3" name="Date Placeholder 2">
            <a:extLst xmlns:a="http://schemas.openxmlformats.org/drawingml/2006/main">
              <a:ext uri="{FF2B5EF4-FFF2-40B4-BE49-F238E27FC236}">
                <a16:creationId xmlns:a16="http://schemas.microsoft.com/office/drawing/2014/main" id="{E30B89CD-4838-479D-977B-45A3EF9EEC63}"/>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pPr>
              <a:buNone/>
            </a:pPr>
            <a:endParaRPr/>
          </a:p>
        </p:txBody>
      </p:sp>
      <p:sp>
        <p:nvSpPr>
          <p:cNvPr id="4" name="Footer Placeholder 3">
            <a:extLst xmlns:a="http://schemas.openxmlformats.org/drawingml/2006/main">
              <a:ext uri="{FF2B5EF4-FFF2-40B4-BE49-F238E27FC236}">
                <a16:creationId xmlns:a16="http://schemas.microsoft.com/office/drawing/2014/main" id="{03C7F691-D281-467F-BDBA-657960035A1C}"/>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pPr>
              <a:buNone/>
            </a:pPr>
            <a:endParaRPr/>
          </a:p>
        </p:txBody>
      </p:sp>
      <p:sp>
        <p:nvSpPr>
          <p:cNvPr id="5" name="Slide Number Placeholder 4">
            <a:extLst xmlns:a="http://schemas.openxmlformats.org/drawingml/2006/main">
              <a:ext uri="{FF2B5EF4-FFF2-40B4-BE49-F238E27FC236}">
                <a16:creationId xmlns:a16="http://schemas.microsoft.com/office/drawing/2014/main" id="{1D420C65-81E6-4736-95C1-D524FD3F3CEB}"/>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pPr>
              <a:buNone/>
            </a:pPr>
            <a:fld id="{49F37849-8B26-4546-AD11-2B04F12B232A}" type="slidenum">
              <a:t>‹#›</a:t>
            </a:fld>
            <a:endParaRPr/>
          </a:p>
        </p:txBody>
      </p:sp>
    </p:spTree>
  </p:cSld>
</p:sldLayout>
</file>

<file path=ppt/slideLayouts/slideLayout7.xml><?xml version="1.0" encoding="utf-8"?>
<p:sldLayout xmlns:p="http://schemas.openxmlformats.org/presentationml/2006/main" type="blank" preserve="1">
  <p:cSld name="Blank">
    <p:spTree>
      <p:nvGrpSpPr>
        <p:cNvPr id="1" name=""/>
        <p:cNvGrpSpPr/>
        <p:nvPr/>
      </p:nvGrpSpPr>
      <p:grpSpPr>
        <a:xfrm xmlns:a="http://schemas.openxmlformats.org/drawingml/2006/main"/>
      </p:grpSpPr>
      <p:sp>
        <p:nvSpPr>
          <p:cNvPr id="2" name="Date Placeholder 1">
            <a:extLst xmlns:a="http://schemas.openxmlformats.org/drawingml/2006/main">
              <a:ext uri="{FF2B5EF4-FFF2-40B4-BE49-F238E27FC236}">
                <a16:creationId xmlns:a16="http://schemas.microsoft.com/office/drawing/2014/main" id="{E92FF585-098E-44FA-97B4-576C39AE66FF}"/>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pPr>
              <a:buNone/>
            </a:pPr>
            <a:endParaRPr/>
          </a:p>
        </p:txBody>
      </p:sp>
      <p:sp>
        <p:nvSpPr>
          <p:cNvPr id="3" name="Footer Placeholder 2">
            <a:extLst xmlns:a="http://schemas.openxmlformats.org/drawingml/2006/main">
              <a:ext uri="{FF2B5EF4-FFF2-40B4-BE49-F238E27FC236}">
                <a16:creationId xmlns:a16="http://schemas.microsoft.com/office/drawing/2014/main" id="{7BDA6DA3-C954-442C-98CD-53BF9DBF0B50}"/>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pPr>
              <a:buNone/>
            </a:pPr>
            <a:endParaRPr/>
          </a:p>
        </p:txBody>
      </p:sp>
      <p:sp>
        <p:nvSpPr>
          <p:cNvPr id="4" name="Slide Number Placeholder 3">
            <a:extLst xmlns:a="http://schemas.openxmlformats.org/drawingml/2006/main">
              <a:ext uri="{FF2B5EF4-FFF2-40B4-BE49-F238E27FC236}">
                <a16:creationId xmlns:a16="http://schemas.microsoft.com/office/drawing/2014/main" id="{47EE47A3-AC39-40EF-96DF-09A82FE9AE83}"/>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pPr>
              <a:buNone/>
            </a:pPr>
            <a:fld id="{3088C8F3-725C-4D2A-8A9E-7F3B7F153711}" type="slidenum">
              <a:t>‹#›</a:t>
            </a:fld>
            <a:endParaRPr/>
          </a:p>
        </p:txBody>
      </p:sp>
    </p:spTree>
  </p:cSld>
</p:sldLayout>
</file>

<file path=ppt/slideLayouts/slideLayout8.xml><?xml version="1.0" encoding="utf-8"?>
<p:sldLayout xmlns:p="http://schemas.openxmlformats.org/presentationml/2006/main" type="objTx" preserve="1">
  <p:cSld name="Content with Caption">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E361EAAA-AD3C-4C67-9016-0D65861CF8AC}"/>
              </a:ext>
            </a:extLst>
          </p:cNvPr>
          <p:cNvSpPr>
            <a:spLocks xmlns:a="http://schemas.openxmlformats.org/drawingml/2006/main" noGrp="1"/>
          </p:cNvSpPr>
          <p:nvPr>
            <p:ph type="title" idx="0"/>
          </p:nvPr>
        </p:nvSpPr>
        <p:spPr>
          <a:xfrm xmlns:a="http://schemas.openxmlformats.org/drawingml/2006/main">
            <a:off x="5907087" y="266700"/>
            <a:ext cx="3008313" cy="2095500"/>
          </a:xfrm>
        </p:spPr>
        <p:txBody>
          <a:bodyPr xmlns:a="http://schemas.openxmlformats.org/drawingml/2006/main" anchor="b"/>
          <a:lstStyle xmlns:a="http://schemas.openxmlformats.org/drawingml/2006/main">
            <a:lvl1pPr algn="ctr">
              <a:lnSpc>
                <a:spcPct val="100000"/>
              </a:lnSpc>
              <a:buNone/>
              <a:defRPr sz="2800" b="0">
                <a:effectLst>
                  <a:outerShdw blurRad="50800" dist="25400" dir="5400000" algn="t" rotWithShape="0">
                    <a:prstClr val="black">
                      <a:alpha val="25000"/>
                    </a:prstClr>
                  </a:outerShdw>
                </a:effectLst>
              </a:defRPr>
            </a:lvl1pPr>
          </a:lstStyle>
          <a:p xmlns:a="http://schemas.openxmlformats.org/drawingml/2006/main">
            <a:r>
              <a:t>Click to edit Master title style</a:t>
            </a:r>
            <a:endParaRPr/>
          </a:p>
        </p:txBody>
      </p:sp>
      <p:sp>
        <p:nvSpPr>
          <p:cNvPr id="3" name="Content Placeholder 2">
            <a:extLst xmlns:a="http://schemas.openxmlformats.org/drawingml/2006/main">
              <a:ext uri="{FF2B5EF4-FFF2-40B4-BE49-F238E27FC236}">
                <a16:creationId xmlns:a16="http://schemas.microsoft.com/office/drawing/2014/main" id="{E35A19F7-14D9-4529-A71E-F424A31E3AA8}"/>
              </a:ext>
            </a:extLst>
          </p:cNvPr>
          <p:cNvSpPr>
            <a:spLocks xmlns:a="http://schemas.openxmlformats.org/drawingml/2006/main" noGrp="1"/>
          </p:cNvSpPr>
          <p:nvPr>
            <p:ph idx="1"/>
          </p:nvPr>
        </p:nvSpPr>
        <p:spPr>
          <a:xfrm xmlns:a="http://schemas.openxmlformats.org/drawingml/2006/main">
            <a:off x="719137" y="273050"/>
            <a:ext cx="4995863" cy="5853113"/>
          </a:xfrm>
        </p:spPr>
        <p:txBody>
          <a:bodyPr xmlns:a="http://schemas.openxmlformats.org/drawingml/2006/main"/>
          <a:lstStyle xmlns:a="http://schemas.openxmlformats.org/drawingml/2006/main">
            <a:lvl1pPr>
              <a:buNone/>
              <a:defRPr sz="3200"/>
            </a:lvl1pPr>
            <a:lvl2pPr>
              <a:buNone/>
              <a:defRPr sz="2800"/>
            </a:lvl2pPr>
            <a:lvl3pPr>
              <a:buNone/>
              <a:defRPr sz="2400"/>
            </a:lvl3pPr>
            <a:lvl4pPr>
              <a:buNone/>
              <a:defRPr sz="2000"/>
            </a:lvl4pPr>
            <a:lvl5pPr>
              <a:buNone/>
              <a:defRPr sz="2000"/>
            </a:lvl5pPr>
            <a:lvl6pPr>
              <a:buNone/>
              <a:defRPr sz="2000"/>
            </a:lvl6pPr>
            <a:lvl7pPr>
              <a:buNone/>
              <a:defRPr sz="2000"/>
            </a:lvl7pPr>
            <a:lvl8pPr>
              <a:buNone/>
              <a:defRPr sz="2000"/>
            </a:lvl8pPr>
            <a:lvl9pPr>
              <a:buNone/>
              <a:defRPr sz="2000"/>
            </a:lvl9pPr>
          </a:lstStyle>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4" name="Text Placeholder 3">
            <a:extLst xmlns:a="http://schemas.openxmlformats.org/drawingml/2006/main">
              <a:ext uri="{FF2B5EF4-FFF2-40B4-BE49-F238E27FC236}">
                <a16:creationId xmlns:a16="http://schemas.microsoft.com/office/drawing/2014/main" id="{366C4967-EA7E-415B-8B0C-ED785A06DF72}"/>
              </a:ext>
            </a:extLst>
          </p:cNvPr>
          <p:cNvSpPr>
            <a:spLocks xmlns:a="http://schemas.openxmlformats.org/drawingml/2006/main" noGrp="1"/>
          </p:cNvSpPr>
          <p:nvPr>
            <p:ph type="body" idx="2"/>
          </p:nvPr>
        </p:nvSpPr>
        <p:spPr>
          <a:xfrm xmlns:a="http://schemas.openxmlformats.org/drawingml/2006/main">
            <a:off x="5907087" y="2438400"/>
            <a:ext cx="3008313" cy="3687763"/>
          </a:xfrm>
        </p:spPr>
        <p:txBody>
          <a:bodyPr xmlns:a="http://schemas.openxmlformats.org/drawingml/2006/main">
            <a:normAutofit/>
          </a:bodyPr>
          <a:lstStyle xmlns:a="http://schemas.openxmlformats.org/drawingml/2006/main">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xmlns:a="http://schemas.openxmlformats.org/drawingml/2006/main">
            <a:pPr lvl="0">
              <a:buNone/>
            </a:pPr>
            <a:r>
              <a:t>Click to edit Master text styles</a:t>
            </a:r>
          </a:p>
        </p:txBody>
      </p:sp>
      <p:sp>
        <p:nvSpPr>
          <p:cNvPr id="5" name="Date Placeholder 4">
            <a:extLst xmlns:a="http://schemas.openxmlformats.org/drawingml/2006/main">
              <a:ext uri="{FF2B5EF4-FFF2-40B4-BE49-F238E27FC236}">
                <a16:creationId xmlns:a16="http://schemas.microsoft.com/office/drawing/2014/main" id="{A34405FD-99DE-46D4-B5AA-64ADAAD05360}"/>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pPr>
              <a:buNone/>
            </a:pPr>
            <a:endParaRPr/>
          </a:p>
        </p:txBody>
      </p:sp>
      <p:sp>
        <p:nvSpPr>
          <p:cNvPr id="6" name="Footer Placeholder 5">
            <a:extLst xmlns:a="http://schemas.openxmlformats.org/drawingml/2006/main">
              <a:ext uri="{FF2B5EF4-FFF2-40B4-BE49-F238E27FC236}">
                <a16:creationId xmlns:a16="http://schemas.microsoft.com/office/drawing/2014/main" id="{F632DF13-C6A3-4C85-AADB-B4A493D9B5AF}"/>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pPr>
              <a:buNone/>
            </a:pPr>
            <a:endParaRPr/>
          </a:p>
        </p:txBody>
      </p:sp>
      <p:sp>
        <p:nvSpPr>
          <p:cNvPr id="7" name="Slide Number Placeholder 6">
            <a:extLst xmlns:a="http://schemas.openxmlformats.org/drawingml/2006/main">
              <a:ext uri="{FF2B5EF4-FFF2-40B4-BE49-F238E27FC236}">
                <a16:creationId xmlns:a16="http://schemas.microsoft.com/office/drawing/2014/main" id="{6714029D-961B-47EA-AB8E-DA63ED9E91BC}"/>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pPr>
              <a:buNone/>
            </a:pPr>
            <a:fld id="{5E2DCFD9-B023-481C-9512-0AF32DD44BE2}" type="slidenum">
              <a:t>‹#›</a:t>
            </a:fld>
            <a:endParaRPr/>
          </a:p>
        </p:txBody>
      </p:sp>
    </p:spTree>
  </p:cSld>
</p:sldLayout>
</file>

<file path=ppt/slideLayouts/slideLayout9.xml><?xml version="1.0" encoding="utf-8"?>
<p:sldLayout xmlns:p="http://schemas.openxmlformats.org/presentationml/2006/main" type="picTx" preserve="1">
  <p:cSld name="Picture with Caption">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F19C5036-1C53-418B-A60A-9AD2F6FAB441}"/>
              </a:ext>
            </a:extLst>
          </p:cNvPr>
          <p:cNvSpPr>
            <a:spLocks xmlns:a="http://schemas.openxmlformats.org/drawingml/2006/main" noGrp="1"/>
          </p:cNvSpPr>
          <p:nvPr>
            <p:ph type="title" idx="0"/>
          </p:nvPr>
        </p:nvSpPr>
        <p:spPr>
          <a:xfrm xmlns:a="http://schemas.openxmlformats.org/drawingml/2006/main">
            <a:off x="1679576" y="228600"/>
            <a:ext cx="5711824" cy="895350"/>
          </a:xfrm>
        </p:spPr>
        <p:txBody>
          <a:bodyPr xmlns:a="http://schemas.openxmlformats.org/drawingml/2006/main" anchor="b"/>
          <a:lstStyle xmlns:a="http://schemas.openxmlformats.org/drawingml/2006/main">
            <a:lvl1pPr algn="ctr">
              <a:lnSpc>
                <a:spcPct val="100000"/>
              </a:lnSpc>
              <a:buNone/>
              <a:defRPr sz="2800" b="0"/>
            </a:lvl1pPr>
          </a:lstStyle>
          <a:p xmlns:a="http://schemas.openxmlformats.org/drawingml/2006/main">
            <a:r>
              <a:t>Click to edit Master title style</a:t>
            </a:r>
            <a:endParaRPr/>
          </a:p>
        </p:txBody>
      </p:sp>
      <p:sp>
        <p:nvSpPr>
          <p:cNvPr id="3" name="Picture Placeholder 2">
            <a:extLst xmlns:a="http://schemas.openxmlformats.org/drawingml/2006/main">
              <a:ext uri="{FF2B5EF4-FFF2-40B4-BE49-F238E27FC236}">
                <a16:creationId xmlns:a16="http://schemas.microsoft.com/office/drawing/2014/main" id="{34FF7CC0-D8B6-4EEF-A943-E503BCC08AE6}"/>
              </a:ext>
            </a:extLst>
          </p:cNvPr>
          <p:cNvSpPr>
            <a:spLocks xmlns:a="http://schemas.openxmlformats.org/drawingml/2006/main" noGrp="1"/>
          </p:cNvSpPr>
          <p:nvPr>
            <p:ph type="pic" idx="1"/>
          </p:nvPr>
        </p:nvSpPr>
        <p:spPr>
          <a:xfrm xmlns:a="http://schemas.openxmlformats.org/drawingml/2006/main">
            <a:off x="1508126" y="1143000"/>
            <a:ext cx="6054724" cy="4541044"/>
          </a:xfrm>
          <a:prstGeom xmlns:a="http://schemas.openxmlformats.org/drawingml/2006/main" prst="rect">
            <a:avLst/>
          </a:prstGeom>
          <a:ln xmlns:a="http://schemas.openxmlformats.org/drawingml/2006/main" w="76200">
            <a:solidFill>
              <a:schemeClr val="bg1"/>
            </a:solidFill>
          </a:ln>
          <a:effectLst xmlns:a="http://schemas.openxmlformats.org/drawingml/2006/main">
            <a:outerShdw blurRad="88900" dist="50800" dir="5400000" algn="ctr" rotWithShape="0">
              <a:srgbClr val="000000">
                <a:alpha val="25000"/>
              </a:srgbClr>
            </a:outerShdw>
          </a:effectLst>
        </p:spPr>
        <p:txBody>
          <a:bodyPr xmlns:a="http://schemas.openxmlformats.org/drawingml/2006/main" anchor="t"/>
          <a:lstStyle xmlns:a="http://schemas.openxmlformats.org/drawingml/2006/main">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xmlns:a="http://schemas.openxmlformats.org/drawingml/2006/main">
            <a:r>
              <a:t>Drag picture to placeholder or click icon to add</a:t>
            </a:r>
            <a:endParaRPr/>
          </a:p>
        </p:txBody>
      </p:sp>
      <p:sp>
        <p:nvSpPr>
          <p:cNvPr id="4" name="Text Placeholder 3">
            <a:extLst xmlns:a="http://schemas.openxmlformats.org/drawingml/2006/main">
              <a:ext uri="{FF2B5EF4-FFF2-40B4-BE49-F238E27FC236}">
                <a16:creationId xmlns:a16="http://schemas.microsoft.com/office/drawing/2014/main" id="{8D684B82-024F-4DA6-846C-2386878D43AF}"/>
              </a:ext>
            </a:extLst>
          </p:cNvPr>
          <p:cNvSpPr>
            <a:spLocks xmlns:a="http://schemas.openxmlformats.org/drawingml/2006/main" noGrp="1"/>
          </p:cNvSpPr>
          <p:nvPr>
            <p:ph type="body" idx="2"/>
          </p:nvPr>
        </p:nvSpPr>
        <p:spPr>
          <a:xfrm xmlns:a="http://schemas.openxmlformats.org/drawingml/2006/main">
            <a:off x="1679576" y="5810250"/>
            <a:ext cx="5711824" cy="533400"/>
          </a:xfrm>
        </p:spPr>
        <p:txBody>
          <a:bodyPr xmlns:a="http://schemas.openxmlformats.org/drawingml/2006/main">
            <a:normAutofit/>
          </a:bodyPr>
          <a:lstStyle xmlns:a="http://schemas.openxmlformats.org/drawingml/2006/main">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xmlns:a="http://schemas.openxmlformats.org/drawingml/2006/main">
            <a:pPr lvl="0">
              <a:buNone/>
            </a:pPr>
            <a:r>
              <a:t>Click to edit Master text styles</a:t>
            </a:r>
          </a:p>
        </p:txBody>
      </p:sp>
      <p:sp>
        <p:nvSpPr>
          <p:cNvPr id="5" name="Date Placeholder 4">
            <a:extLst xmlns:a="http://schemas.openxmlformats.org/drawingml/2006/main">
              <a:ext uri="{FF2B5EF4-FFF2-40B4-BE49-F238E27FC236}">
                <a16:creationId xmlns:a16="http://schemas.microsoft.com/office/drawing/2014/main" id="{52CAEAD9-A864-4F3B-AEAC-F998930F7DF1}"/>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pPr>
              <a:buNone/>
            </a:pPr>
            <a:endParaRPr/>
          </a:p>
        </p:txBody>
      </p:sp>
      <p:sp>
        <p:nvSpPr>
          <p:cNvPr id="6" name="Footer Placeholder 5">
            <a:extLst xmlns:a="http://schemas.openxmlformats.org/drawingml/2006/main">
              <a:ext uri="{FF2B5EF4-FFF2-40B4-BE49-F238E27FC236}">
                <a16:creationId xmlns:a16="http://schemas.microsoft.com/office/drawing/2014/main" id="{6943DBAE-ACA3-4D13-B0DA-A4CA453C1D70}"/>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pPr>
              <a:buNone/>
            </a:pPr>
            <a:endParaRPr/>
          </a:p>
        </p:txBody>
      </p:sp>
      <p:sp>
        <p:nvSpPr>
          <p:cNvPr id="7" name="Slide Number Placeholder 6">
            <a:extLst xmlns:a="http://schemas.openxmlformats.org/drawingml/2006/main">
              <a:ext uri="{FF2B5EF4-FFF2-40B4-BE49-F238E27FC236}">
                <a16:creationId xmlns:a16="http://schemas.microsoft.com/office/drawing/2014/main" id="{5487A2DC-12E9-42AA-B78F-C38F3E69E720}"/>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pPr>
              <a:buNone/>
            </a:pPr>
            <a:fld id="{E96510E4-5A92-4C80-BB66-62AC02D2A81E}" type="slidenum">
              <a:t>‹#›</a:t>
            </a:fld>
            <a:endParaRPr/>
          </a:p>
        </p:txBody>
      </p:sp>
    </p:spTree>
  </p:cSld>
</p:sldLayout>
</file>

<file path=ppt/slideLayouts/slideLayout10.xml><?xml version="1.0" encoding="utf-8"?>
<p:sldLayout xmlns:p="http://schemas.openxmlformats.org/presentationml/2006/main" type="vertTx" preserve="1">
  <p:cSld name="Title and Vertical Text">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96C6529D-BE92-49B3-A638-7523EF4DC536}"/>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Click to edit Master title style</a:t>
            </a:r>
            <a:endParaRPr/>
          </a:p>
        </p:txBody>
      </p:sp>
      <p:sp>
        <p:nvSpPr>
          <p:cNvPr id="3" name="Vertical Text Placeholder 2">
            <a:extLst xmlns:a="http://schemas.openxmlformats.org/drawingml/2006/main">
              <a:ext uri="{FF2B5EF4-FFF2-40B4-BE49-F238E27FC236}">
                <a16:creationId xmlns:a16="http://schemas.microsoft.com/office/drawing/2014/main" id="{D90A66D9-C5BE-4EEF-8BFA-6057DE69C6D9}"/>
              </a:ext>
            </a:extLst>
          </p:cNvPr>
          <p:cNvSpPr>
            <a:spLocks xmlns:a="http://schemas.openxmlformats.org/drawingml/2006/main" noGrp="1"/>
          </p:cNvSpPr>
          <p:nvPr>
            <p:ph type="body" idx="1"/>
          </p:nvPr>
        </p:nvSpPr>
        <p:spPr/>
        <p:txBody>
          <a:bodyPr xmlns:a="http://schemas.openxmlformats.org/drawingml/2006/main" vert="eaVert"/>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4" name="Date Placeholder 3">
            <a:extLst xmlns:a="http://schemas.openxmlformats.org/drawingml/2006/main">
              <a:ext uri="{FF2B5EF4-FFF2-40B4-BE49-F238E27FC236}">
                <a16:creationId xmlns:a16="http://schemas.microsoft.com/office/drawing/2014/main" id="{4BD6C136-7860-4581-9724-088544EAA202}"/>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pPr>
              <a:buNone/>
            </a:pPr>
            <a:endParaRPr/>
          </a:p>
        </p:txBody>
      </p:sp>
      <p:sp>
        <p:nvSpPr>
          <p:cNvPr id="5" name="Footer Placeholder 4">
            <a:extLst xmlns:a="http://schemas.openxmlformats.org/drawingml/2006/main">
              <a:ext uri="{FF2B5EF4-FFF2-40B4-BE49-F238E27FC236}">
                <a16:creationId xmlns:a16="http://schemas.microsoft.com/office/drawing/2014/main" id="{16600ABB-FD62-41DB-9142-7EF4E29D41E8}"/>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pPr>
              <a:buNone/>
            </a:pPr>
            <a:endParaRPr/>
          </a:p>
        </p:txBody>
      </p:sp>
      <p:sp>
        <p:nvSpPr>
          <p:cNvPr id="6" name="Slide Number Placeholder 5">
            <a:extLst xmlns:a="http://schemas.openxmlformats.org/drawingml/2006/main">
              <a:ext uri="{FF2B5EF4-FFF2-40B4-BE49-F238E27FC236}">
                <a16:creationId xmlns:a16="http://schemas.microsoft.com/office/drawing/2014/main" id="{6B84674C-EF4D-4B41-A419-0664A05386D8}"/>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pPr>
              <a:buNone/>
            </a:pPr>
            <a:fld id="{29449468-4DD4-461E-9C2D-F14278EA1741}" type="slidenum">
              <a:t>‹#›</a:t>
            </a:fld>
            <a:endParaRPr/>
          </a:p>
        </p:txBody>
      </p:sp>
    </p:spTree>
  </p:cSld>
</p:sldLayout>
</file>

<file path=ppt/slideLayouts/slideLayout11.xml><?xml version="1.0" encoding="utf-8"?>
<p:sldLayout xmlns:p="http://schemas.openxmlformats.org/presentationml/2006/main" type="vertTitleAndTx" preserve="1">
  <p:cSld name="Vertical Title and Text">
    <p:spTree>
      <p:nvGrpSpPr>
        <p:cNvPr id="1" name=""/>
        <p:cNvGrpSpPr/>
        <p:nvPr/>
      </p:nvGrpSpPr>
      <p:grpSpPr>
        <a:xfrm xmlns:a="http://schemas.openxmlformats.org/drawingml/2006/main"/>
      </p:grpSpPr>
      <p:sp>
        <p:nvSpPr>
          <p:cNvPr id="2" name="Vertical Title 1">
            <a:extLst xmlns:a="http://schemas.openxmlformats.org/drawingml/2006/main">
              <a:ext uri="{FF2B5EF4-FFF2-40B4-BE49-F238E27FC236}">
                <a16:creationId xmlns:a16="http://schemas.microsoft.com/office/drawing/2014/main" id="{4E871525-59D0-45FB-8E03-F3956C63C7F0}"/>
              </a:ext>
            </a:extLst>
          </p:cNvPr>
          <p:cNvSpPr>
            <a:spLocks xmlns:a="http://schemas.openxmlformats.org/drawingml/2006/main" noGrp="1"/>
          </p:cNvSpPr>
          <p:nvPr>
            <p:ph type="title" idx="0"/>
          </p:nvPr>
        </p:nvSpPr>
        <p:spPr>
          <a:xfrm xmlns:a="http://schemas.openxmlformats.org/drawingml/2006/main">
            <a:off x="6629400" y="274638"/>
            <a:ext cx="2057400" cy="5851525"/>
          </a:xfrm>
        </p:spPr>
        <p:txBody>
          <a:bodyPr xmlns:a="http://schemas.openxmlformats.org/drawingml/2006/main" vert="eaVert"/>
          <a:lstStyle xmlns:a="http://schemas.openxmlformats.org/drawingml/2006/main"/>
          <a:p xmlns:a="http://schemas.openxmlformats.org/drawingml/2006/main">
            <a:r>
              <a:t>Click to edit Master title style</a:t>
            </a:r>
            <a:endParaRPr/>
          </a:p>
        </p:txBody>
      </p:sp>
      <p:sp>
        <p:nvSpPr>
          <p:cNvPr id="3" name="Vertical Text Placeholder 2">
            <a:extLst xmlns:a="http://schemas.openxmlformats.org/drawingml/2006/main">
              <a:ext uri="{FF2B5EF4-FFF2-40B4-BE49-F238E27FC236}">
                <a16:creationId xmlns:a16="http://schemas.microsoft.com/office/drawing/2014/main" id="{1517F3FC-E4EB-447B-AFB6-DA8C9002C440}"/>
              </a:ext>
            </a:extLst>
          </p:cNvPr>
          <p:cNvSpPr>
            <a:spLocks xmlns:a="http://schemas.openxmlformats.org/drawingml/2006/main" noGrp="1"/>
          </p:cNvSpPr>
          <p:nvPr>
            <p:ph type="body" idx="1"/>
          </p:nvPr>
        </p:nvSpPr>
        <p:spPr>
          <a:xfrm xmlns:a="http://schemas.openxmlformats.org/drawingml/2006/main">
            <a:off x="457200" y="274638"/>
            <a:ext cx="6019800" cy="5851525"/>
          </a:xfrm>
        </p:spPr>
        <p:txBody>
          <a:bodyPr xmlns:a="http://schemas.openxmlformats.org/drawingml/2006/main" vert="eaVert"/>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4" name="Date Placeholder 3">
            <a:extLst xmlns:a="http://schemas.openxmlformats.org/drawingml/2006/main">
              <a:ext uri="{FF2B5EF4-FFF2-40B4-BE49-F238E27FC236}">
                <a16:creationId xmlns:a16="http://schemas.microsoft.com/office/drawing/2014/main" id="{C61C4018-8918-42EE-B739-EFB2A0D3EDAB}"/>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pPr>
              <a:buNone/>
            </a:pPr>
            <a:endParaRPr/>
          </a:p>
        </p:txBody>
      </p:sp>
      <p:sp>
        <p:nvSpPr>
          <p:cNvPr id="5" name="Footer Placeholder 4">
            <a:extLst xmlns:a="http://schemas.openxmlformats.org/drawingml/2006/main">
              <a:ext uri="{FF2B5EF4-FFF2-40B4-BE49-F238E27FC236}">
                <a16:creationId xmlns:a16="http://schemas.microsoft.com/office/drawing/2014/main" id="{5B0D8F18-CAF2-44F4-9D34-A949B9379BD8}"/>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pPr>
              <a:buNone/>
            </a:pPr>
            <a:endParaRPr/>
          </a:p>
        </p:txBody>
      </p:sp>
      <p:sp>
        <p:nvSpPr>
          <p:cNvPr id="6" name="Slide Number Placeholder 5">
            <a:extLst xmlns:a="http://schemas.openxmlformats.org/drawingml/2006/main">
              <a:ext uri="{FF2B5EF4-FFF2-40B4-BE49-F238E27FC236}">
                <a16:creationId xmlns:a16="http://schemas.microsoft.com/office/drawing/2014/main" id="{17126554-DDB4-480A-B74F-58BDD12FF750}"/>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pPr>
              <a:buNone/>
            </a:pPr>
            <a:fld id="{EC9D2BBB-B1FC-47FB-983D-6343158C3AAA}" type="slidenum">
              <a:t>‹#›</a:t>
            </a:fld>
            <a:endParaRPr/>
          </a:p>
        </p:txBody>
      </p:sp>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310b0302c87429a" /><Relationship Type="http://schemas.openxmlformats.org/officeDocument/2006/relationships/slideLayout" Target="/ppt/slideLayouts/slideLayout1.xml" Id="R3ec1dd59946c436c" /><Relationship Type="http://schemas.openxmlformats.org/officeDocument/2006/relationships/slideLayout" Target="/ppt/slideLayouts/slideLayout2.xml" Id="R3142364bb95747d4" /><Relationship Type="http://schemas.openxmlformats.org/officeDocument/2006/relationships/slideLayout" Target="/ppt/slideLayouts/slideLayout3.xml" Id="Rebb854b3e44447c0" /><Relationship Type="http://schemas.openxmlformats.org/officeDocument/2006/relationships/slideLayout" Target="/ppt/slideLayouts/slideLayout4.xml" Id="R7893864407d640ae" /><Relationship Type="http://schemas.openxmlformats.org/officeDocument/2006/relationships/slideLayout" Target="/ppt/slideLayouts/slideLayout5.xml" Id="Rf77ac766767c4dda" /><Relationship Type="http://schemas.openxmlformats.org/officeDocument/2006/relationships/slideLayout" Target="/ppt/slideLayouts/slideLayout6.xml" Id="Ra08d012941974e4f" /><Relationship Type="http://schemas.openxmlformats.org/officeDocument/2006/relationships/slideLayout" Target="/ppt/slideLayouts/slideLayout7.xml" Id="Rc01231a11ffc4482" /><Relationship Type="http://schemas.openxmlformats.org/officeDocument/2006/relationships/slideLayout" Target="/ppt/slideLayouts/slideLayout8.xml" Id="R3c1b214c86b544a7" /><Relationship Type="http://schemas.openxmlformats.org/officeDocument/2006/relationships/slideLayout" Target="/ppt/slideLayouts/slideLayout9.xml" Id="R030578c997c04147" /><Relationship Type="http://schemas.openxmlformats.org/officeDocument/2006/relationships/slideLayout" Target="/ppt/slideLayouts/slideLayout10.xml" Id="Ref21d141c5934849" /><Relationship Type="http://schemas.openxmlformats.org/officeDocument/2006/relationships/slideLayout" Target="/ppt/slideLayouts/slideLayout11.xml" Id="R8e5080e981274468" /></Relationships>
</file>

<file path=ppt/slideMasters/slideMaster1.xml><?xml version="1.0" encoding="utf-8"?>
<p:sldMaster xmlns:p="http://schemas.openxmlformats.org/presentationml/2006/main">
  <p:cSld>
    <p:bg>
      <p:bgRef idx="1002">
        <a:schemeClr xmlns:a="http://schemas.openxmlformats.org/drawingml/2006/main" val="bg1"/>
      </p:bgRef>
    </p:bg>
    <p:spTree>
      <p:nvGrpSpPr>
        <p:cNvPr id="1" name=""/>
        <p:cNvGrpSpPr/>
        <p:nvPr/>
      </p:nvGrpSpPr>
      <p:grpSpPr>
        <a:xfrm xmlns:a="http://schemas.openxmlformats.org/drawingml/2006/main"/>
      </p:grpSpPr>
      <p:sp>
        <p:nvSpPr>
          <p:cNvPr id="2" name="Title Placeholder 1">
            <a:extLst xmlns:a="http://schemas.openxmlformats.org/drawingml/2006/main">
              <a:ext uri="{FF2B5EF4-FFF2-40B4-BE49-F238E27FC236}">
                <a16:creationId xmlns:a16="http://schemas.microsoft.com/office/drawing/2014/main" id="{AB27B6F9-0624-4302-8FA4-051331D7788A}"/>
              </a:ext>
            </a:extLst>
          </p:cNvPr>
          <p:cNvSpPr>
            <a:spLocks xmlns:a="http://schemas.openxmlformats.org/drawingml/2006/main" noGrp="1"/>
          </p:cNvSpPr>
          <p:nvPr>
            <p:ph type="title" idx="0"/>
          </p:nvPr>
        </p:nvSpPr>
        <p:spPr>
          <a:xfrm xmlns:a="http://schemas.openxmlformats.org/drawingml/2006/main">
            <a:off x="457200" y="0"/>
            <a:ext cx="8229600" cy="1600200"/>
          </a:xfrm>
          <a:prstGeom xmlns:a="http://schemas.openxmlformats.org/drawingml/2006/main" prst="rect">
            <a:avLst/>
          </a:prstGeom>
        </p:spPr>
        <p:txBody>
          <a:bodyPr xmlns:a="http://schemas.openxmlformats.org/drawingml/2006/main" vert="horz" lIns="91440" tIns="45720" rIns="91440" bIns="45720" anchor="b">
            <a:noAutofit/>
          </a:bodyPr>
          <a:lstStyle xmlns:a="http://schemas.openxmlformats.org/drawingml/2006/main"/>
          <a:p xmlns:a="http://schemas.openxmlformats.org/drawingml/2006/main">
            <a:r>
              <a:t>Click to edit Master title style</a:t>
            </a:r>
            <a:endParaRPr/>
          </a:p>
        </p:txBody>
      </p:sp>
      <p:sp>
        <p:nvSpPr>
          <p:cNvPr id="3" name="Text Placeholder 2">
            <a:extLst xmlns:a="http://schemas.openxmlformats.org/drawingml/2006/main">
              <a:ext uri="{FF2B5EF4-FFF2-40B4-BE49-F238E27FC236}">
                <a16:creationId xmlns:a16="http://schemas.microsoft.com/office/drawing/2014/main" id="{F15FDD05-8A00-4DC3-8930-123D53E07E76}"/>
              </a:ext>
            </a:extLst>
          </p:cNvPr>
          <p:cNvSpPr>
            <a:spLocks xmlns:a="http://schemas.openxmlformats.org/drawingml/2006/main" noGrp="1"/>
          </p:cNvSpPr>
          <p:nvPr>
            <p:ph type="body" idx="1"/>
          </p:nvPr>
        </p:nvSpPr>
        <p:spPr>
          <a:xfrm xmlns:a="http://schemas.openxmlformats.org/drawingml/2006/main">
            <a:off x="457200" y="1600200"/>
            <a:ext cx="8229600" cy="4525963"/>
          </a:xfrm>
          <a:prstGeom xmlns:a="http://schemas.openxmlformats.org/drawingml/2006/main" prst="rect">
            <a:avLst/>
          </a:prstGeom>
        </p:spPr>
        <p:txBody>
          <a:bodyPr xmlns:a="http://schemas.openxmlformats.org/drawingml/2006/main" vert="horz" lIns="91440" tIns="45720" rIns="91440" bIns="45720">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4" name="Date Placeholder 3">
            <a:extLst xmlns:a="http://schemas.openxmlformats.org/drawingml/2006/main">
              <a:ext uri="{FF2B5EF4-FFF2-40B4-BE49-F238E27FC236}">
                <a16:creationId xmlns:a16="http://schemas.microsoft.com/office/drawing/2014/main" id="{459FF4FE-0FF6-4A2B-A442-49C4A355A493}"/>
              </a:ext>
            </a:extLst>
          </p:cNvPr>
          <p:cNvSpPr>
            <a:spLocks xmlns:a="http://schemas.openxmlformats.org/drawingml/2006/main" noGrp="1"/>
          </p:cNvSpPr>
          <p:nvPr>
            <p:ph type="dt" idx="2"/>
          </p:nvPr>
        </p:nvSpPr>
        <p:spPr>
          <a:xfrm xmlns:a="http://schemas.openxmlformats.org/drawingml/2006/main">
            <a:off x="6363347" y="6356350"/>
            <a:ext cx="2085975" cy="365125"/>
          </a:xfrm>
          <a:prstGeom xmlns:a="http://schemas.openxmlformats.org/drawingml/2006/main" prst="rect">
            <a:avLst/>
          </a:prstGeom>
        </p:spPr>
        <p:txBody>
          <a:bodyPr xmlns:a="http://schemas.openxmlformats.org/drawingml/2006/main" vert="horz" lIns="91440" tIns="45720" rIns="45720" bIns="45720" anchor="ctr"/>
          <a:lstStyle xmlns:a="http://schemas.openxmlformats.org/drawingml/2006/main">
            <a:lvl1pPr algn="r">
              <a:buNone/>
              <a:defRPr sz="1200">
                <a:solidFill>
                  <a:schemeClr val="tx1">
                    <a:lumMod val="65000"/>
                    <a:lumOff val="35000"/>
                  </a:schemeClr>
                </a:solidFill>
                <a:latin typeface="Century Gothic"/>
                <a:ea typeface="Century Gothic"/>
                <a:cs typeface="Century Gothic"/>
              </a:defRPr>
            </a:lvl1pPr>
          </a:lstStyle>
          <a:p xmlns:a="http://schemas.openxmlformats.org/drawingml/2006/main">
            <a:pPr>
              <a:buNone/>
            </a:pPr>
            <a:endParaRPr/>
          </a:p>
        </p:txBody>
      </p:sp>
      <p:sp>
        <p:nvSpPr>
          <p:cNvPr id="5" name="Footer Placeholder 4">
            <a:extLst xmlns:a="http://schemas.openxmlformats.org/drawingml/2006/main">
              <a:ext uri="{FF2B5EF4-FFF2-40B4-BE49-F238E27FC236}">
                <a16:creationId xmlns:a16="http://schemas.microsoft.com/office/drawing/2014/main" id="{8E9973C9-9FD8-4BCD-A8F0-BA6F91690C7E}"/>
              </a:ext>
            </a:extLst>
          </p:cNvPr>
          <p:cNvSpPr>
            <a:spLocks xmlns:a="http://schemas.openxmlformats.org/drawingml/2006/main" noGrp="1"/>
          </p:cNvSpPr>
          <p:nvPr>
            <p:ph type="ftr" idx="3"/>
          </p:nvPr>
        </p:nvSpPr>
        <p:spPr>
          <a:xfrm xmlns:a="http://schemas.openxmlformats.org/drawingml/2006/main">
            <a:off x="659165" y="6356350"/>
            <a:ext cx="2847975" cy="365125"/>
          </a:xfrm>
          <a:prstGeom xmlns:a="http://schemas.openxmlformats.org/drawingml/2006/main" prst="rect">
            <a:avLst/>
          </a:prstGeom>
        </p:spPr>
        <p:txBody>
          <a:bodyPr xmlns:a="http://schemas.openxmlformats.org/drawingml/2006/main" vert="horz" lIns="45720" tIns="45720" rIns="91440" bIns="45720" anchor="ctr"/>
          <a:lstStyle xmlns:a="http://schemas.openxmlformats.org/drawingml/2006/main">
            <a:lvl1pPr algn="l">
              <a:buNone/>
              <a:defRPr sz="1200">
                <a:solidFill>
                  <a:schemeClr val="tx1">
                    <a:lumMod val="65000"/>
                    <a:lumOff val="35000"/>
                  </a:schemeClr>
                </a:solidFill>
                <a:latin typeface="Century Gothic"/>
                <a:ea typeface="Century Gothic"/>
                <a:cs typeface="Century Gothic"/>
              </a:defRPr>
            </a:lvl1pPr>
          </a:lstStyle>
          <a:p xmlns:a="http://schemas.openxmlformats.org/drawingml/2006/main">
            <a:pPr>
              <a:buNone/>
            </a:pPr>
            <a:endParaRPr/>
          </a:p>
        </p:txBody>
      </p:sp>
      <p:sp>
        <p:nvSpPr>
          <p:cNvPr id="6" name="Slide Number Placeholder 5">
            <a:extLst xmlns:a="http://schemas.openxmlformats.org/drawingml/2006/main">
              <a:ext uri="{FF2B5EF4-FFF2-40B4-BE49-F238E27FC236}">
                <a16:creationId xmlns:a16="http://schemas.microsoft.com/office/drawing/2014/main" id="{4E5F0425-A16A-445C-946A-B6CD2944A6BF}"/>
              </a:ext>
            </a:extLst>
          </p:cNvPr>
          <p:cNvSpPr>
            <a:spLocks xmlns:a="http://schemas.openxmlformats.org/drawingml/2006/main" noGrp="1"/>
          </p:cNvSpPr>
          <p:nvPr>
            <p:ph type="sldNum" idx="4"/>
          </p:nvPr>
        </p:nvSpPr>
        <p:spPr>
          <a:xfrm xmlns:a="http://schemas.openxmlformats.org/drawingml/2006/main">
            <a:off x="8543278" y="6356350"/>
            <a:ext cx="561975" cy="365125"/>
          </a:xfrm>
          <a:prstGeom xmlns:a="http://schemas.openxmlformats.org/drawingml/2006/main" prst="rect">
            <a:avLst/>
          </a:prstGeom>
        </p:spPr>
        <p:txBody>
          <a:bodyPr xmlns:a="http://schemas.openxmlformats.org/drawingml/2006/main" vert="horz" lIns="27432" tIns="45720" rIns="45720" bIns="45720" anchor="ctr"/>
          <a:lstStyle xmlns:a="http://schemas.openxmlformats.org/drawingml/2006/main">
            <a:lvl1pPr algn="l">
              <a:buNone/>
              <a:defRPr sz="1200">
                <a:solidFill>
                  <a:schemeClr val="tx1">
                    <a:lumMod val="65000"/>
                    <a:lumOff val="35000"/>
                  </a:schemeClr>
                </a:solidFill>
                <a:latin typeface="Century Gothic"/>
                <a:ea typeface="Century Gothic"/>
                <a:cs typeface="Century Gothic"/>
              </a:defRPr>
            </a:lvl1pPr>
          </a:lstStyle>
          <a:p xmlns:a="http://schemas.openxmlformats.org/drawingml/2006/main">
            <a:pPr>
              <a:buNone/>
            </a:pPr>
            <a:fld id="{DA2480DA-AF61-4408-B7D1-0921E922D4F2}" type="slidenum">
              <a:t>‹#›</a:t>
            </a:fld>
            <a:endParaRPr/>
          </a:p>
        </p:txBody>
      </p:sp>
      <p:sp>
        <p:nvSpPr>
          <p:cNvPr id="7" name="Oval 6">
            <a:extLst xmlns:a="http://schemas.openxmlformats.org/drawingml/2006/main">
              <a:ext uri="{FF2B5EF4-FFF2-40B4-BE49-F238E27FC236}">
                <a16:creationId xmlns:a16="http://schemas.microsoft.com/office/drawing/2014/main" id="{EE78B1C9-86B5-44BE-BC05-237D3B25AE68}"/>
              </a:ext>
            </a:extLst>
          </p:cNvPr>
          <p:cNvSpPr>
            <a:spLocks xmlns:a="http://schemas.openxmlformats.org/drawingml/2006/main" noGrp="1"/>
          </p:cNvSpPr>
          <p:nvPr/>
        </p:nvSpPr>
        <p:spPr>
          <a:xfrm xmlns:a="http://schemas.openxmlformats.org/drawingml/2006/main">
            <a:off x="8457760" y="6499384"/>
            <a:ext cx="84772" cy="84772"/>
          </a:xfrm>
          <a:prstGeom xmlns:a="http://schemas.openxmlformats.org/drawingml/2006/main" prst="ellipse">
            <a:avLst/>
          </a:prstGeom>
          <a:solidFill xmlns:a="http://schemas.openxmlformats.org/drawingml/2006/main">
            <a:schemeClr val="tx1">
              <a:lumMod val="50000"/>
              <a:lumOff val="50000"/>
            </a:schemeClr>
          </a:solidFill>
          <a:ln xmlns:a="http://schemas.openxmlformats.org/drawingml/2006/main" w="12700">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marL="0" algn="ctr" defTabSz="914400">
              <a:buNone/>
            </a:pPr>
            <a:endParaRPr sz="1800" kern="1200">
              <a:solidFill>
                <a:schemeClr val="lt1"/>
              </a:solidFill>
              <a:latin typeface="+mn-lt"/>
              <a:ea typeface="+mn-lt"/>
              <a:cs typeface="+mn-lt"/>
            </a:endParaRPr>
          </a:p>
        </p:txBody>
      </p:sp>
      <p:sp>
        <p:nvSpPr>
          <p:cNvPr id="8" name="Oval 7">
            <a:extLst xmlns:a="http://schemas.openxmlformats.org/drawingml/2006/main">
              <a:ext uri="{FF2B5EF4-FFF2-40B4-BE49-F238E27FC236}">
                <a16:creationId xmlns:a16="http://schemas.microsoft.com/office/drawing/2014/main" id="{3A251E41-74AD-42DC-9689-237D95A036DE}"/>
              </a:ext>
            </a:extLst>
          </p:cNvPr>
          <p:cNvSpPr>
            <a:spLocks xmlns:a="http://schemas.openxmlformats.org/drawingml/2006/main" noGrp="1"/>
          </p:cNvSpPr>
          <p:nvPr/>
        </p:nvSpPr>
        <p:spPr>
          <a:xfrm xmlns:a="http://schemas.openxmlformats.org/drawingml/2006/main">
            <a:off x="569119" y="6499384"/>
            <a:ext cx="84772" cy="84772"/>
          </a:xfrm>
          <a:prstGeom xmlns:a="http://schemas.openxmlformats.org/drawingml/2006/main" prst="ellipse">
            <a:avLst/>
          </a:prstGeom>
          <a:solidFill xmlns:a="http://schemas.openxmlformats.org/drawingml/2006/main">
            <a:schemeClr val="tx1">
              <a:lumMod val="50000"/>
              <a:lumOff val="50000"/>
            </a:schemeClr>
          </a:solidFill>
          <a:ln xmlns:a="http://schemas.openxmlformats.org/drawingml/2006/main" w="12700">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ec1dd59946c436c"/>
    <p:sldLayoutId xmlns:r="http://schemas.openxmlformats.org/officeDocument/2006/relationships" id="2147483650" r:id="R3142364bb95747d4"/>
    <p:sldLayoutId xmlns:r="http://schemas.openxmlformats.org/officeDocument/2006/relationships" id="2147483651" r:id="Rebb854b3e44447c0"/>
    <p:sldLayoutId xmlns:r="http://schemas.openxmlformats.org/officeDocument/2006/relationships" id="2147483652" r:id="R7893864407d640ae"/>
    <p:sldLayoutId xmlns:r="http://schemas.openxmlformats.org/officeDocument/2006/relationships" id="2147483653" r:id="Rf77ac766767c4dda"/>
    <p:sldLayoutId xmlns:r="http://schemas.openxmlformats.org/officeDocument/2006/relationships" id="2147483654" r:id="Ra08d012941974e4f"/>
    <p:sldLayoutId xmlns:r="http://schemas.openxmlformats.org/officeDocument/2006/relationships" id="2147483655" r:id="Rc01231a11ffc4482"/>
    <p:sldLayoutId xmlns:r="http://schemas.openxmlformats.org/officeDocument/2006/relationships" id="2147483656" r:id="R3c1b214c86b544a7"/>
    <p:sldLayoutId xmlns:r="http://schemas.openxmlformats.org/officeDocument/2006/relationships" id="2147483657" r:id="R030578c997c04147"/>
    <p:sldLayoutId xmlns:r="http://schemas.openxmlformats.org/officeDocument/2006/relationships" id="2147483658" r:id="Ref21d141c5934849"/>
    <p:sldLayoutId xmlns:r="http://schemas.openxmlformats.org/officeDocument/2006/relationships" id="2147483659" r:id="R8e5080e981274468"/>
  </p:sldLayoutIdLst>
  <p:txStyles>
    <p:titleStyle>
      <a:lvl1pPr xmlns:a="http://schemas.openxmlformats.org/drawingml/2006/main" algn="ctr" defTabSz="914400">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n-lt"/>
          <a:cs typeface="+mn-lt"/>
        </a:defRPr>
      </a:lvl1pPr>
    </p:titleStyle>
    <p:bodyStyle>
      <a:lvl1pPr xmlns:a="http://schemas.openxmlformats.org/drawingml/2006/main" marL="342900" indent="-342900" algn="l" defTabSz="914400">
        <a:spcBef>
          <a:spcPct val="20000"/>
        </a:spcBef>
        <a:buFont typeface="Arial"/>
        <a:buChar char="•"/>
        <a:defRPr sz="2400" kern="1200">
          <a:solidFill>
            <a:schemeClr val="tx1">
              <a:lumMod val="50000"/>
              <a:lumOff val="50000"/>
            </a:schemeClr>
          </a:solidFill>
          <a:latin typeface="+mj-lt"/>
          <a:ea typeface="+mj-lt"/>
          <a:cs typeface="+mj-lt"/>
        </a:defRPr>
      </a:lvl1pPr>
      <a:lvl2pPr xmlns:a="http://schemas.openxmlformats.org/drawingml/2006/main" marL="742950" indent="-285750" algn="l" defTabSz="914400">
        <a:spcBef>
          <a:spcPct val="20000"/>
        </a:spcBef>
        <a:buFont typeface="Courier New"/>
        <a:buChar char="o"/>
        <a:defRPr sz="1600" kern="1200">
          <a:solidFill>
            <a:schemeClr val="tx1">
              <a:lumMod val="50000"/>
              <a:lumOff val="50000"/>
            </a:schemeClr>
          </a:solidFill>
          <a:latin typeface="+mj-lt"/>
          <a:ea typeface="+mj-lt"/>
          <a:cs typeface="+mj-lt"/>
        </a:defRPr>
      </a:lvl2pPr>
      <a:lvl3pPr xmlns:a="http://schemas.openxmlformats.org/drawingml/2006/main" marL="1143000" indent="-228600" algn="l" defTabSz="914400">
        <a:spcBef>
          <a:spcPct val="20000"/>
        </a:spcBef>
        <a:buFont typeface="Arial"/>
        <a:buChar char="•"/>
        <a:defRPr sz="1600" kern="1200">
          <a:solidFill>
            <a:schemeClr val="tx1">
              <a:lumMod val="50000"/>
              <a:lumOff val="50000"/>
            </a:schemeClr>
          </a:solidFill>
          <a:latin typeface="+mj-lt"/>
          <a:ea typeface="+mj-lt"/>
          <a:cs typeface="+mj-lt"/>
        </a:defRPr>
      </a:lvl3pPr>
      <a:lvl4pPr xmlns:a="http://schemas.openxmlformats.org/drawingml/2006/main" marL="1600200" indent="-228600" algn="l" defTabSz="914400">
        <a:spcBef>
          <a:spcPct val="20000"/>
        </a:spcBef>
        <a:buFont typeface="Courier New"/>
        <a:buChar char="o"/>
        <a:defRPr sz="1600" kern="1200">
          <a:solidFill>
            <a:schemeClr val="tx1">
              <a:lumMod val="50000"/>
              <a:lumOff val="50000"/>
            </a:schemeClr>
          </a:solidFill>
          <a:latin typeface="+mj-lt"/>
          <a:ea typeface="+mj-lt"/>
          <a:cs typeface="+mj-lt"/>
        </a:defRPr>
      </a:lvl4pPr>
      <a:lvl5pPr xmlns:a="http://schemas.openxmlformats.org/drawingml/2006/main" marL="2057400" indent="-228600" algn="l" defTabSz="914400">
        <a:spcBef>
          <a:spcPct val="20000"/>
        </a:spcBef>
        <a:buFont typeface="Arial"/>
        <a:buChar char="•"/>
        <a:defRPr sz="1600" kern="1200">
          <a:solidFill>
            <a:schemeClr val="tx1">
              <a:lumMod val="50000"/>
              <a:lumOff val="50000"/>
            </a:schemeClr>
          </a:solidFill>
          <a:latin typeface="+mj-lt"/>
          <a:ea typeface="+mj-lt"/>
          <a:cs typeface="+mj-lt"/>
        </a:defRPr>
      </a:lvl5pPr>
      <a:lvl6pPr xmlns:a="http://schemas.openxmlformats.org/drawingml/2006/main" marL="2514600" indent="-228600" algn="l" defTabSz="914400">
        <a:spcBef>
          <a:spcPct val="20000"/>
        </a:spcBef>
        <a:buFont typeface="Courier New"/>
        <a:buChar char="o"/>
        <a:defRPr sz="1600" kern="1200">
          <a:solidFill>
            <a:schemeClr val="tx1">
              <a:lumMod val="50000"/>
              <a:lumOff val="50000"/>
            </a:schemeClr>
          </a:solidFill>
          <a:latin typeface="+mj-lt"/>
          <a:ea typeface="+mj-lt"/>
          <a:cs typeface="+mj-lt"/>
        </a:defRPr>
      </a:lvl6pPr>
      <a:lvl7pPr xmlns:a="http://schemas.openxmlformats.org/drawingml/2006/main" marL="2971800" indent="-228600" algn="l" defTabSz="914400">
        <a:spcBef>
          <a:spcPct val="20000"/>
        </a:spcBef>
        <a:buFont typeface="Arial"/>
        <a:buChar char="•"/>
        <a:defRPr sz="1600" kern="1200">
          <a:solidFill>
            <a:schemeClr val="tx1">
              <a:lumMod val="50000"/>
              <a:lumOff val="50000"/>
            </a:schemeClr>
          </a:solidFill>
          <a:latin typeface="+mj-lt"/>
          <a:ea typeface="+mj-lt"/>
          <a:cs typeface="+mj-lt"/>
        </a:defRPr>
      </a:lvl7pPr>
      <a:lvl8pPr xmlns:a="http://schemas.openxmlformats.org/drawingml/2006/main" marL="3429000" indent="-228600" algn="l" defTabSz="914400">
        <a:spcBef>
          <a:spcPct val="20000"/>
        </a:spcBef>
        <a:buFont typeface="Courier New"/>
        <a:buChar char="o"/>
        <a:defRPr sz="1600" kern="1200">
          <a:solidFill>
            <a:schemeClr val="tx1">
              <a:lumMod val="50000"/>
              <a:lumOff val="50000"/>
            </a:schemeClr>
          </a:solidFill>
          <a:latin typeface="+mj-lt"/>
          <a:ea typeface="+mj-lt"/>
          <a:cs typeface="+mj-lt"/>
        </a:defRPr>
      </a:lvl8pPr>
      <a:lvl9pPr xmlns:a="http://schemas.openxmlformats.org/drawingml/2006/main" marL="3886200" indent="-228600" algn="l" defTabSz="914400">
        <a:spcBef>
          <a:spcPct val="20000"/>
        </a:spcBef>
        <a:buFont typeface="Arial"/>
        <a:buChar char="•"/>
        <a:defRPr sz="1600" kern="1200">
          <a:solidFill>
            <a:schemeClr val="tx1">
              <a:lumMod val="50000"/>
              <a:lumOff val="50000"/>
            </a:schemeClr>
          </a:solidFill>
          <a:latin typeface="+mj-lt"/>
          <a:ea typeface="+mj-lt"/>
          <a:cs typeface="+mj-lt"/>
        </a:defRPr>
      </a:lvl9pPr>
    </p:bodyStyle>
    <p:otherStyle>
      <a:lvl1pPr xmlns:a="http://schemas.openxmlformats.org/drawingml/2006/main" marL="0" algn="l" defTabSz="914400">
        <a:buNone/>
        <a:defRPr sz="1800" kern="1200">
          <a:solidFill>
            <a:schemeClr val="tx1"/>
          </a:solidFill>
          <a:latin typeface="+mn-lt"/>
          <a:ea typeface="+mn-lt"/>
          <a:cs typeface="+mn-lt"/>
        </a:defRPr>
      </a:lvl1pPr>
      <a:lvl2pPr xmlns:a="http://schemas.openxmlformats.org/drawingml/2006/main" marL="457200" algn="l" defTabSz="914400">
        <a:buNone/>
        <a:defRPr sz="1800" kern="1200">
          <a:solidFill>
            <a:schemeClr val="tx1"/>
          </a:solidFill>
          <a:latin typeface="+mn-lt"/>
          <a:ea typeface="+mn-lt"/>
          <a:cs typeface="+mn-lt"/>
        </a:defRPr>
      </a:lvl2pPr>
      <a:lvl3pPr xmlns:a="http://schemas.openxmlformats.org/drawingml/2006/main" marL="914400" algn="l" defTabSz="914400">
        <a:buNone/>
        <a:defRPr sz="1800" kern="1200">
          <a:solidFill>
            <a:schemeClr val="tx1"/>
          </a:solidFill>
          <a:latin typeface="+mn-lt"/>
          <a:ea typeface="+mn-lt"/>
          <a:cs typeface="+mn-lt"/>
        </a:defRPr>
      </a:lvl3pPr>
      <a:lvl4pPr xmlns:a="http://schemas.openxmlformats.org/drawingml/2006/main" marL="1371600" algn="l" defTabSz="914400">
        <a:buNone/>
        <a:defRPr sz="1800" kern="1200">
          <a:solidFill>
            <a:schemeClr val="tx1"/>
          </a:solidFill>
          <a:latin typeface="+mn-lt"/>
          <a:ea typeface="+mn-lt"/>
          <a:cs typeface="+mn-lt"/>
        </a:defRPr>
      </a:lvl4pPr>
      <a:lvl5pPr xmlns:a="http://schemas.openxmlformats.org/drawingml/2006/main" marL="1828800" algn="l" defTabSz="914400">
        <a:buNone/>
        <a:defRPr sz="1800" kern="1200">
          <a:solidFill>
            <a:schemeClr val="tx1"/>
          </a:solidFill>
          <a:latin typeface="+mn-lt"/>
          <a:ea typeface="+mn-lt"/>
          <a:cs typeface="+mn-lt"/>
        </a:defRPr>
      </a:lvl5pPr>
      <a:lvl6pPr xmlns:a="http://schemas.openxmlformats.org/drawingml/2006/main" marL="2286000" algn="l" defTabSz="914400">
        <a:buNone/>
        <a:defRPr sz="1800" kern="1200">
          <a:solidFill>
            <a:schemeClr val="tx1"/>
          </a:solidFill>
          <a:latin typeface="+mn-lt"/>
          <a:ea typeface="+mn-lt"/>
          <a:cs typeface="+mn-lt"/>
        </a:defRPr>
      </a:lvl6pPr>
      <a:lvl7pPr xmlns:a="http://schemas.openxmlformats.org/drawingml/2006/main" marL="2743200" algn="l" defTabSz="914400">
        <a:buNone/>
        <a:defRPr sz="1800" kern="1200">
          <a:solidFill>
            <a:schemeClr val="tx1"/>
          </a:solidFill>
          <a:latin typeface="+mn-lt"/>
          <a:ea typeface="+mn-lt"/>
          <a:cs typeface="+mn-lt"/>
        </a:defRPr>
      </a:lvl7pPr>
      <a:lvl8pPr xmlns:a="http://schemas.openxmlformats.org/drawingml/2006/main" marL="3200400" algn="l" defTabSz="914400">
        <a:buNone/>
        <a:defRPr sz="1800" kern="1200">
          <a:solidFill>
            <a:schemeClr val="tx1"/>
          </a:solidFill>
          <a:latin typeface="+mn-lt"/>
          <a:ea typeface="+mn-lt"/>
          <a:cs typeface="+mn-lt"/>
        </a:defRPr>
      </a:lvl8pPr>
      <a:lvl9pPr xmlns:a="http://schemas.openxmlformats.org/drawingml/2006/main" marL="3657600" algn="l" defTabSz="914400">
        <a:buNone/>
        <a:defRPr sz="1800" kern="12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Executiv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ＭＳ ゴシック"/>
        <a:font script="Hang" typeface="HY중고딕"/>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a:solidFill>
            <a:schemeClr val="phClr">
              <a:shade val="95000"/>
              <a:satMod val="105000"/>
            </a:schemeClr>
          </a:solidFill>
          <a:prstDash val="solid"/>
        </a:ln>
        <a:ln w="28575">
          <a:solidFill>
            <a:schemeClr val="phClr"/>
          </a:solidFill>
          <a:prstDash val="solid"/>
        </a:ln>
        <a:ln w="508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solidFill>
          <a:schemeClr val="lt2"/>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0758829cef2541ba" /><Relationship Type="http://schemas.openxmlformats.org/officeDocument/2006/relationships/notesSlide" Target="/ppt/notesSlides/notesSlide1.xml" Id="Rb3df0490014249ee"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0d5c64ea9b284c32" /><Relationship Type="http://schemas.openxmlformats.org/officeDocument/2006/relationships/notesSlide" Target="/ppt/notesSlides/notesSlide2.xml" Id="R43a99ed51a1b4b3e"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c4852cc6667841fe" /><Relationship Type="http://schemas.openxmlformats.org/officeDocument/2006/relationships/notesSlide" Target="/ppt/notesSlides/notesSlide3.xml" Id="Re7787f59b3134bef"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16e0303e94254e28" /><Relationship Type="http://schemas.openxmlformats.org/officeDocument/2006/relationships/notesSlide" Target="/ppt/notesSlides/notesSlide4.xml" Id="R09ee82e66c31464c"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c319f3a0c30e417d" /><Relationship Type="http://schemas.openxmlformats.org/officeDocument/2006/relationships/notesSlide" Target="/ppt/notesSlides/notesSlide5.xml" Id="R5f50fda83aa0421c"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0b34349c25474be0" /><Relationship Type="http://schemas.openxmlformats.org/officeDocument/2006/relationships/notesSlide" Target="/ppt/notesSlides/notesSlide6.xml" Id="R1c3f6292e89b45f5"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a4ba3b62ab484774" /><Relationship Type="http://schemas.openxmlformats.org/officeDocument/2006/relationships/notesSlide" Target="/ppt/notesSlides/notesSlide7.xml" Id="R6c4fb15973884d53"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82f93044b80f4608" /><Relationship Type="http://schemas.openxmlformats.org/officeDocument/2006/relationships/notesSlide" Target="/ppt/notesSlides/notesSlide8.xml" Id="Rec9a71238f5e4e77"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ac65ef5e03f44814" /><Relationship Type="http://schemas.openxmlformats.org/officeDocument/2006/relationships/notesSlide" Target="/ppt/notesSlides/notesSlide9.xml" Id="Reff40386e2c94e3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19e43ff8be7d43e1" /><Relationship Type="http://schemas.openxmlformats.org/officeDocument/2006/relationships/notesSlide" Target="/ppt/notesSlides/notesSlide10.xml" Id="Re1fcb8a0e5ce4530"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e378ee89ebbc4cd6" /><Relationship Type="http://schemas.openxmlformats.org/officeDocument/2006/relationships/notesSlide" Target="/ppt/notesSlides/notesSlide11.xml" Id="Raf167f84882941ca"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f4c17e00032e4997" /><Relationship Type="http://schemas.openxmlformats.org/officeDocument/2006/relationships/notesSlide" Target="/ppt/notesSlides/notesSlide12.xml" Id="R75ca7cdc48694f23"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6c716e756f484fda" /><Relationship Type="http://schemas.openxmlformats.org/officeDocument/2006/relationships/notesSlide" Target="/ppt/notesSlides/notesSlide13.xml" Id="R4975cb6d0b514863"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d96004e113fd42be" /><Relationship Type="http://schemas.openxmlformats.org/officeDocument/2006/relationships/notesSlide" Target="/ppt/notesSlides/notesSlide14.xml" Id="R541bb55cc18542bb"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75c5ce18fa524622" /><Relationship Type="http://schemas.openxmlformats.org/officeDocument/2006/relationships/notesSlide" Target="/ppt/notesSlides/notesSlide15.xml" Id="R008fd04a73974029"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a37893ae5f19457c" /><Relationship Type="http://schemas.openxmlformats.org/officeDocument/2006/relationships/notesSlide" Target="/ppt/notesSlides/notesSlide16.xml" Id="Re8f7c191aab04c7e"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d3300a60c1f942fb" /><Relationship Type="http://schemas.openxmlformats.org/officeDocument/2006/relationships/notesSlide" Target="/ppt/notesSlides/notesSlide17.xml" Id="R0328f08896ee4ebc"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af4bf69219eb443a" /><Relationship Type="http://schemas.openxmlformats.org/officeDocument/2006/relationships/notesSlide" Target="/ppt/notesSlides/notesSlide18.xml" Id="R14adcce3f8474381"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e2cd09e062574501" /><Relationship Type="http://schemas.openxmlformats.org/officeDocument/2006/relationships/notesSlide" Target="/ppt/notesSlides/notesSlide19.xml" Id="Rd8fc0409b53a4e35"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635d74ff7e5148eb" /><Relationship Type="http://schemas.openxmlformats.org/officeDocument/2006/relationships/notesSlide" Target="/ppt/notesSlides/notesSlide20.xml" Id="R9e713d89136c4e0f"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050" name="Slide title 01: Chapter 4: Hispanics and Asians">
            <a:extLst xmlns:a="http://schemas.openxmlformats.org/drawingml/2006/main">
              <a:ext uri="{FF2B5EF4-FFF2-40B4-BE49-F238E27FC236}">
                <a16:creationId xmlns:a16="http://schemas.microsoft.com/office/drawing/2014/main" id="{0BC08935-01CB-48E6-A723-211130840FB5}"/>
              </a:ext>
            </a:extLst>
          </p:cNvPr>
          <p:cNvSpPr>
            <a:spLocks xmlns:a="http://schemas.openxmlformats.org/drawingml/2006/main" noGrp="1"/>
          </p:cNvSpPr>
          <p:nvPr>
            <p:ph type="ctrTitle" idx="0"/>
          </p:nvPr>
        </p:nvSpPr>
        <p:spPr>
          <a:xfrm xmlns:a="http://schemas.openxmlformats.org/drawingml/2006/main">
            <a:off x="762000" y="990600"/>
            <a:ext cx="7772400" cy="2365375"/>
          </a:xfrm>
        </p:spPr>
        <p:txBody>
          <a:bodyPr xmlns:a="http://schemas.openxmlformats.org/drawingml/2006/main">
            <a:noAutofit/>
          </a:bodyPr>
          <a:lstStyle xmlns:a="http://schemas.openxmlformats.org/drawingml/2006/main"/>
          <a:p xmlns:a="http://schemas.openxmlformats.org/drawingml/2006/main">
            <a:pPr marL="762000" indent="-762000">
              <a:buNone/>
            </a:pPr>
            <a:r>
              <a:rPr sz="2700"/>
              <a:t>Chapter 4: Hispanics and Asians</a:t>
            </a:r>
            <a:endParaRPr sz="3200"/>
          </a:p>
        </p:txBody>
      </p:sp>
    </p:spTree>
    <p:extLst>
      <p:ext uri="{BB962C8B-B14F-4D97-AF65-F5344CB8AC3E}">
        <p14:creationId xmlns:p14="http://schemas.microsoft.com/office/powerpoint/2010/main" val="1540433881"/>
      </p:ext>
    </p:extLst>
  </p:cSld>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35842" name="Slide title 02: Chapter Questions and Discussion">
            <a:extLst xmlns:a="http://schemas.openxmlformats.org/drawingml/2006/main">
              <a:ext uri="{FF2B5EF4-FFF2-40B4-BE49-F238E27FC236}">
                <a16:creationId xmlns:a16="http://schemas.microsoft.com/office/drawing/2014/main" id="{9C091CAC-52B2-40CD-A6E0-43656F2BCE82}"/>
              </a:ext>
            </a:extLst>
          </p:cNvPr>
          <p:cNvSpPr>
            <a:spLocks xmlns:a="http://schemas.openxmlformats.org/drawingml/2006/main" noGrp="1"/>
          </p:cNvSpPr>
          <p:nvPr>
            <p:ph type="title" idx="0"/>
          </p:nvPr>
        </p:nvSpPr>
        <p:spPr>
          <a:xfrm xmlns:a="http://schemas.openxmlformats.org/drawingml/2006/main">
            <a:off x="457200" y="0"/>
            <a:ext cx="8229600" cy="1295400"/>
          </a:xfrm>
        </p:spPr>
        <p:txBody>
          <a:bodyPr xmlns:a="http://schemas.openxmlformats.org/drawingml/2006/main">
            <a:noAutofit/>
          </a:bodyPr>
          <a:lstStyle xmlns:a="http://schemas.openxmlformats.org/drawingml/2006/main"/>
          <a:p xmlns:a="http://schemas.openxmlformats.org/drawingml/2006/main">
            <a:pPr>
              <a:buNone/>
            </a:pPr>
            <a:r>
              <a:rPr sz="2700" b="0"/>
              <a:t>Chapter Questions and Discussion</a:t>
            </a:r>
          </a:p>
        </p:txBody>
      </p:sp>
      <p:sp>
        <p:nvSpPr>
          <p:cNvPr id="35843" name="Content 1: What patterns of socioeconomic achievement do we see among Hispanics and Asians? How do th">
            <a:extLst xmlns:a="http://schemas.openxmlformats.org/drawingml/2006/main">
              <a:ext uri="{FF2B5EF4-FFF2-40B4-BE49-F238E27FC236}">
                <a16:creationId xmlns:a16="http://schemas.microsoft.com/office/drawing/2014/main" id="{C2E2F239-D38E-40EE-96E7-28E384CCD06F}"/>
              </a:ext>
            </a:extLst>
          </p:cNvPr>
          <p:cNvSpPr>
            <a:spLocks xmlns:a="http://schemas.openxmlformats.org/drawingml/2006/main" noGrp="1"/>
          </p:cNvSpPr>
          <p:nvPr>
            <p:ph idx="1"/>
          </p:nvPr>
        </p:nvSpPr>
        <p:spPr>
          <a:xfrm xmlns:a="http://schemas.openxmlformats.org/drawingml/2006/main">
            <a:off x="457200" y="1524000"/>
            <a:ext cx="8229600" cy="4525963"/>
          </a:xfrm>
        </p:spPr>
        <p:txBody>
          <a:bodyPr xmlns:a="http://schemas.openxmlformats.org/drawingml/2006/main">
            <a:noAutofit/>
          </a:bodyPr>
          <a:lstStyle xmlns:a="http://schemas.openxmlformats.org/drawingml/2006/main"/>
          <a:p xmlns:a="http://schemas.openxmlformats.org/drawingml/2006/main">
            <a:pPr>
              <a:lnSpc>
                <a:spcPct val="120000"/>
              </a:lnSpc>
              <a:spcBef>
                <a:spcPts val="0"/>
              </a:spcBef>
              <a:buClr>
                <a:schemeClr val="tx1"/>
              </a:buClr>
              <a:buSzPct val="80000"/>
              <a:buNone/>
            </a:pPr>
            <a:r>
              <a:rPr sz="1800"/>
              <a:t>What patterns of socioeconomic achievement do we see among Hispanics and Asians?</a:t>
            </a:r>
          </a:p>
          <a:p xmlns:a="http://schemas.openxmlformats.org/drawingml/2006/main">
            <a:pPr>
              <a:lnSpc>
                <a:spcPct val="120000"/>
              </a:lnSpc>
              <a:spcBef>
                <a:spcPts val="0"/>
              </a:spcBef>
              <a:buClr>
                <a:schemeClr val="tx1"/>
              </a:buClr>
              <a:buSzPct val="80000"/>
              <a:buNone/>
            </a:pPr>
            <a:r>
              <a:rPr sz="1800"/>
              <a:t>How do these vary by country of origin (e.g., </a:t>
            </a:r>
            <a:r>
              <a:rPr sz="1800"/>
              <a:t>China, Mexico)</a:t>
            </a:r>
            <a:endParaRPr sz="3100"/>
          </a:p>
          <a:p xmlns:a="http://schemas.openxmlformats.org/drawingml/2006/main">
            <a:pPr>
              <a:lnSpc>
                <a:spcPct val="120000"/>
              </a:lnSpc>
              <a:spcBef>
                <a:spcPts val="0"/>
              </a:spcBef>
              <a:buClr>
                <a:schemeClr val="tx1"/>
              </a:buClr>
              <a:buSzPct val="80000"/>
              <a:buNone/>
            </a:pPr>
            <a:r>
              <a:rPr sz="1800"/>
              <a:t>How do the different theories help explain patterns of inequality among Hispanics and Asians?</a:t>
            </a:r>
          </a:p>
          <a:p xmlns:a="http://schemas.openxmlformats.org/drawingml/2006/main">
            <a:pPr>
              <a:lnSpc>
                <a:spcPct val="120000"/>
              </a:lnSpc>
              <a:spcBef>
                <a:spcPts val="0"/>
              </a:spcBef>
              <a:buClr>
                <a:schemeClr val="tx1"/>
              </a:buClr>
              <a:buSzPct val="80000"/>
              <a:buNone/>
            </a:pPr>
            <a:r>
              <a:rPr sz="1800"/>
              <a:t>What explains differences between Hispanics and Asians?</a:t>
            </a:r>
          </a:p>
          <a:p xmlns:a="http://schemas.openxmlformats.org/drawingml/2006/main">
            <a:pPr>
              <a:lnSpc>
                <a:spcPct val="120000"/>
              </a:lnSpc>
              <a:spcBef>
                <a:spcPts val="0"/>
              </a:spcBef>
              <a:buClr>
                <a:schemeClr val="tx1"/>
              </a:buClr>
              <a:buSzPct val="80000"/>
              <a:buNone/>
            </a:pPr>
            <a:r>
              <a:rPr sz="1800"/>
              <a:t>Have Asians been successfully incorporated in the United States?</a:t>
            </a:r>
          </a:p>
          <a:p xmlns:a="http://schemas.openxmlformats.org/drawingml/2006/main">
            <a:pPr>
              <a:lnSpc>
                <a:spcPct val="120000"/>
              </a:lnSpc>
              <a:spcBef>
                <a:spcPts val="0"/>
              </a:spcBef>
              <a:buClr>
                <a:schemeClr val="tx1"/>
              </a:buClr>
              <a:buSzPct val="80000"/>
              <a:buNone/>
            </a:pPr>
            <a:r>
              <a:rPr sz="1800"/>
              <a:t>What patterns of incorporation do you think we will see for Hispanics in the future, and why?</a:t>
            </a:r>
          </a:p>
          <a:p xmlns:a="http://schemas.openxmlformats.org/drawingml/2006/main">
            <a:pPr>
              <a:lnSpc>
                <a:spcPct val="120000"/>
              </a:lnSpc>
              <a:spcBef>
                <a:spcPts val="0"/>
              </a:spcBef>
              <a:buClr>
                <a:schemeClr val="tx1"/>
              </a:buClr>
              <a:buSzPct val="80000"/>
              <a:buNone/>
            </a:pPr>
            <a:endParaRPr sz="3100"/>
          </a:p>
        </p:txBody>
      </p:sp>
    </p:spTree>
    <p:extLst>
      <p:ext uri="{BB962C8B-B14F-4D97-AF65-F5344CB8AC3E}">
        <p14:creationId xmlns:p14="http://schemas.microsoft.com/office/powerpoint/2010/main" val="1821100077"/>
      </p:ext>
    </p:extLst>
  </p:cSld>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35842" name="Slide title 03: Hispanics in the United States: A Brief History">
            <a:extLst xmlns:a="http://schemas.openxmlformats.org/drawingml/2006/main">
              <a:ext uri="{FF2B5EF4-FFF2-40B4-BE49-F238E27FC236}">
                <a16:creationId xmlns:a16="http://schemas.microsoft.com/office/drawing/2014/main" id="{D07F1413-E0D3-4C3F-B440-1B0C29628DC9}"/>
              </a:ext>
            </a:extLst>
          </p:cNvPr>
          <p:cNvSpPr>
            <a:spLocks xmlns:a="http://schemas.openxmlformats.org/drawingml/2006/main" noGrp="1"/>
          </p:cNvSpPr>
          <p:nvPr>
            <p:ph type="title" idx="0"/>
          </p:nvPr>
        </p:nvSpPr>
        <p:spPr>
          <a:xfrm xmlns:a="http://schemas.openxmlformats.org/drawingml/2006/main">
            <a:off x="457200" y="0"/>
            <a:ext cx="8229600" cy="1295400"/>
          </a:xfrm>
        </p:spPr>
        <p:txBody>
          <a:bodyPr xmlns:a="http://schemas.openxmlformats.org/drawingml/2006/main">
            <a:noAutofit/>
          </a:bodyPr>
          <a:lstStyle xmlns:a="http://schemas.openxmlformats.org/drawingml/2006/main"/>
          <a:p xmlns:a="http://schemas.openxmlformats.org/drawingml/2006/main">
            <a:pPr>
              <a:lnSpc>
                <a:spcPct val="100000"/>
              </a:lnSpc>
              <a:buNone/>
            </a:pPr>
            <a:r>
              <a:rPr sz="2700" b="0"/>
              <a:t>Hispanics in the United States: A Brief History</a:t>
            </a:r>
          </a:p>
        </p:txBody>
      </p:sp>
      <p:sp>
        <p:nvSpPr>
          <p:cNvPr id="35843" name="Content 1: The United States annexed Texas in 1845, and then the territory in what is now California,">
            <a:extLst xmlns:a="http://schemas.openxmlformats.org/drawingml/2006/main">
              <a:ext uri="{FF2B5EF4-FFF2-40B4-BE49-F238E27FC236}">
                <a16:creationId xmlns:a16="http://schemas.microsoft.com/office/drawing/2014/main" id="{D775CA01-FEF4-43D0-B9B6-6ACA510689C9}"/>
              </a:ext>
            </a:extLst>
          </p:cNvPr>
          <p:cNvSpPr>
            <a:spLocks xmlns:a="http://schemas.openxmlformats.org/drawingml/2006/main" noGrp="1"/>
          </p:cNvSpPr>
          <p:nvPr>
            <p:ph idx="1"/>
          </p:nvPr>
        </p:nvSpPr>
        <p:spPr>
          <a:xfrm xmlns:a="http://schemas.openxmlformats.org/drawingml/2006/main">
            <a:off x="457200" y="1524000"/>
            <a:ext cx="8229600" cy="4525963"/>
          </a:xfrm>
        </p:spPr>
        <p:txBody>
          <a:bodyPr xmlns:a="http://schemas.openxmlformats.org/drawingml/2006/main">
            <a:noAutofit/>
          </a:bodyPr>
          <a:lstStyle xmlns:a="http://schemas.openxmlformats.org/drawingml/2006/main"/>
          <a:p xmlns:a="http://schemas.openxmlformats.org/drawingml/2006/main">
            <a:pPr>
              <a:lnSpc>
                <a:spcPct val="120000"/>
              </a:lnSpc>
              <a:spcBef>
                <a:spcPts val="0"/>
              </a:spcBef>
              <a:buClr>
                <a:schemeClr val="tx1"/>
              </a:buClr>
              <a:buSzPct val="80000"/>
              <a:buNone/>
            </a:pPr>
            <a:r>
              <a:rPr sz="1800"/>
              <a:t>The United States annexed Texas in 1845, and then the territory in what is now California, Arizona, New Mexico, Nevada, Arizona, Utah, and Colorado in 1848 following the Mexican-American War. </a:t>
            </a:r>
          </a:p>
          <a:p xmlns:a="http://schemas.openxmlformats.org/drawingml/2006/main">
            <a:pPr lvl="1">
              <a:lnSpc>
                <a:spcPct val="120000"/>
              </a:lnSpc>
              <a:spcBef>
                <a:spcPts val="0"/>
              </a:spcBef>
              <a:buClr>
                <a:schemeClr val="tx1"/>
              </a:buClr>
              <a:buSzPct val="80000"/>
              <a:buNone/>
            </a:pPr>
            <a:r>
              <a:rPr sz="1800"/>
              <a:t>Mexicans living there became U.S. citizens</a:t>
            </a:r>
          </a:p>
          <a:p xmlns:a="http://schemas.openxmlformats.org/drawingml/2006/main">
            <a:pPr>
              <a:lnSpc>
                <a:spcPct val="120000"/>
              </a:lnSpc>
              <a:spcBef>
                <a:spcPts val="0"/>
              </a:spcBef>
              <a:buClr>
                <a:schemeClr val="tx1"/>
              </a:buClr>
              <a:buSzPct val="80000"/>
              <a:buNone/>
            </a:pPr>
            <a:r>
              <a:rPr sz="1800"/>
              <a:t>The Mexican population faced significant discrimination</a:t>
            </a:r>
          </a:p>
          <a:p xmlns:a="http://schemas.openxmlformats.org/drawingml/2006/main">
            <a:pPr>
              <a:lnSpc>
                <a:spcPct val="120000"/>
              </a:lnSpc>
              <a:spcBef>
                <a:spcPts val="0"/>
              </a:spcBef>
              <a:buClr>
                <a:schemeClr val="tx1"/>
              </a:buClr>
              <a:buSzPct val="80000"/>
              <a:buNone/>
            </a:pPr>
            <a:r>
              <a:rPr sz="1800"/>
              <a:t>Immigration from Mexico increased in the early 20</a:t>
            </a:r>
            <a:r>
              <a:rPr sz="1800"/>
              <a:t>th</a:t>
            </a:r>
            <a:r>
              <a:rPr sz="1800"/>
              <a:t> century, and then later from Cuba, Dominican Republic, and Puerto Rico (Puerto Ricans are U.S. citizens at birth). More recent immigration from El Salvador and Guatemala</a:t>
            </a:r>
          </a:p>
          <a:p xmlns:a="http://schemas.openxmlformats.org/drawingml/2006/main">
            <a:pPr>
              <a:lnSpc>
                <a:spcPct val="120000"/>
              </a:lnSpc>
              <a:spcBef>
                <a:spcPts val="0"/>
              </a:spcBef>
              <a:buClr>
                <a:schemeClr val="tx1"/>
              </a:buClr>
              <a:buSzPct val="80000"/>
              <a:buNone/>
            </a:pPr>
            <a:r>
              <a:rPr sz="1800"/>
              <a:t>These populations are regionally concentrated, but have spread to new metropolitan destinations over time</a:t>
            </a:r>
          </a:p>
          <a:p xmlns:a="http://schemas.openxmlformats.org/drawingml/2006/main">
            <a:pPr>
              <a:lnSpc>
                <a:spcPct val="120000"/>
              </a:lnSpc>
              <a:spcBef>
                <a:spcPts val="0"/>
              </a:spcBef>
              <a:buClr>
                <a:schemeClr val="tx1"/>
              </a:buClr>
              <a:buSzPct val="80000"/>
              <a:buNone/>
            </a:pPr>
            <a:r>
              <a:rPr sz="1800"/>
              <a:t>The Hispanic population continues to grow rapidly</a:t>
            </a:r>
          </a:p>
          <a:p xmlns:a="http://schemas.openxmlformats.org/drawingml/2006/main">
            <a:pPr lvl="1">
              <a:lnSpc>
                <a:spcPct val="120000"/>
              </a:lnSpc>
              <a:spcBef>
                <a:spcPts val="0"/>
              </a:spcBef>
              <a:buClr>
                <a:schemeClr val="tx1"/>
              </a:buClr>
              <a:buSzPct val="80000"/>
              <a:buNone/>
            </a:pPr>
            <a:endParaRPr sz="2600"/>
          </a:p>
        </p:txBody>
      </p:sp>
    </p:spTree>
    <p:extLst>
      <p:ext uri="{BB962C8B-B14F-4D97-AF65-F5344CB8AC3E}">
        <p14:creationId xmlns:p14="http://schemas.microsoft.com/office/powerpoint/2010/main" val="280353569"/>
      </p:ext>
    </p:extLst>
  </p:cSld>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Slide title 04: Intentionally blank slide 4">
            <a:extLst xmlns:a="http://schemas.openxmlformats.org/drawingml/2006/main">
              <a:ext uri="{FF2B5EF4-FFF2-40B4-BE49-F238E27FC236}">
                <a16:creationId xmlns:a16="http://schemas.microsoft.com/office/drawing/2014/main" id="{0B0D237A-0D97-469E-ABAC-A1892B8CF5F7}"/>
              </a:ext>
            </a:extLst>
          </p:cNvPr>
          <p:cNvSpPr>
            <a:spLocks xmlns:a="http://schemas.openxmlformats.org/drawingml/2006/main" noGrp="1"/>
          </p:cNvSpPr>
          <p:nvPr>
            <p:ph type="title" idx="99"/>
          </p:nvPr>
        </p:nvSpPr>
        <p:spPr>
          <a:xfrm xmlns:a="http://schemas.openxmlformats.org/drawingml/2006/main">
            <a:off x="-9525000" y="0"/>
            <a:ext cx="7620000" cy="304800"/>
          </a:xfrm>
          <a:prstGeom xmlns:a="http://schemas.openxmlformats.org/drawingml/2006/main" prst="rect">
            <a:avLst/>
          </a:prstGeom>
          <a:noFill xmlns:a="http://schemas.openxmlformats.org/drawingml/2006/main"/>
        </p:spPr>
        <p:txBody>
          <a:bodyPr xmlns:a="http://schemas.openxmlformats.org/drawingml/2006/main">
            <a:normAutofit fontScale="10000"/>
          </a:bodyPr>
          <a:lstStyle xmlns:a="http://schemas.openxmlformats.org/drawingml/2006/main"/>
          <a:p xmlns:a="http://schemas.openxmlformats.org/drawingml/2006/main">
            <a:pPr>
              <a:defRPr sz="100"/>
            </a:pPr>
            <a:r>
              <a:rPr sz="100"/>
              <a:t>Intentionally blank slide 4</a:t>
            </a:r>
          </a:p>
        </p:txBody>
      </p:sp>
    </p:spTree>
    <p:extLst>
      <p:ext uri="{BB962C8B-B14F-4D97-AF65-F5344CB8AC3E}">
        <p14:creationId xmlns:p14="http://schemas.microsoft.com/office/powerpoint/2010/main" val="4170559612"/>
      </p:ext>
    </p:extLst>
  </p:cSld>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35842" name="Slide title 05: Asians in the United States: A Brief History">
            <a:extLst xmlns:a="http://schemas.openxmlformats.org/drawingml/2006/main">
              <a:ext uri="{FF2B5EF4-FFF2-40B4-BE49-F238E27FC236}">
                <a16:creationId xmlns:a16="http://schemas.microsoft.com/office/drawing/2014/main" id="{CDF65C5C-54A4-469E-BB08-5B44A112C676}"/>
              </a:ext>
            </a:extLst>
          </p:cNvPr>
          <p:cNvSpPr>
            <a:spLocks xmlns:a="http://schemas.openxmlformats.org/drawingml/2006/main" noGrp="1"/>
          </p:cNvSpPr>
          <p:nvPr>
            <p:ph type="title" idx="0"/>
          </p:nvPr>
        </p:nvSpPr>
        <p:spPr>
          <a:xfrm xmlns:a="http://schemas.openxmlformats.org/drawingml/2006/main">
            <a:off x="457200" y="0"/>
            <a:ext cx="8229600" cy="1295400"/>
          </a:xfrm>
        </p:spPr>
        <p:txBody>
          <a:bodyPr xmlns:a="http://schemas.openxmlformats.org/drawingml/2006/main">
            <a:noAutofit/>
          </a:bodyPr>
          <a:lstStyle xmlns:a="http://schemas.openxmlformats.org/drawingml/2006/main"/>
          <a:p xmlns:a="http://schemas.openxmlformats.org/drawingml/2006/main">
            <a:pPr>
              <a:buNone/>
            </a:pPr>
            <a:r>
              <a:rPr sz="2700" b="0"/>
              <a:t>Asians in the United States: A Brief History</a:t>
            </a:r>
          </a:p>
        </p:txBody>
      </p:sp>
      <p:sp>
        <p:nvSpPr>
          <p:cNvPr id="35843" name="Content 1: Chinese first immigrated in significant numbers around the time of the California gold rus">
            <a:extLst xmlns:a="http://schemas.openxmlformats.org/drawingml/2006/main">
              <a:ext uri="{FF2B5EF4-FFF2-40B4-BE49-F238E27FC236}">
                <a16:creationId xmlns:a16="http://schemas.microsoft.com/office/drawing/2014/main" id="{AED925D6-E10E-482B-B66A-BD38DED37C5C}"/>
              </a:ext>
            </a:extLst>
          </p:cNvPr>
          <p:cNvSpPr>
            <a:spLocks xmlns:a="http://schemas.openxmlformats.org/drawingml/2006/main" noGrp="1"/>
          </p:cNvSpPr>
          <p:nvPr>
            <p:ph idx="1"/>
          </p:nvPr>
        </p:nvSpPr>
        <p:spPr>
          <a:xfrm xmlns:a="http://schemas.openxmlformats.org/drawingml/2006/main">
            <a:off x="457200" y="1524000"/>
            <a:ext cx="8229600" cy="4525963"/>
          </a:xfrm>
        </p:spPr>
        <p:txBody>
          <a:bodyPr xmlns:a="http://schemas.openxmlformats.org/drawingml/2006/main">
            <a:noAutofit/>
          </a:bodyPr>
          <a:lstStyle xmlns:a="http://schemas.openxmlformats.org/drawingml/2006/main"/>
          <a:p xmlns:a="http://schemas.openxmlformats.org/drawingml/2006/main">
            <a:pPr>
              <a:lnSpc>
                <a:spcPct val="120000"/>
              </a:lnSpc>
              <a:spcBef>
                <a:spcPts val="0"/>
              </a:spcBef>
              <a:buClr>
                <a:schemeClr val="tx1"/>
              </a:buClr>
              <a:buSzPct val="80000"/>
              <a:buNone/>
            </a:pPr>
            <a:r>
              <a:rPr sz="1800"/>
              <a:t>Chinese first immigrated in significant numbers around the time of the California gold rush in 1848</a:t>
            </a:r>
          </a:p>
          <a:p xmlns:a="http://schemas.openxmlformats.org/drawingml/2006/main">
            <a:pPr lvl="1">
              <a:lnSpc>
                <a:spcPct val="120000"/>
              </a:lnSpc>
              <a:spcBef>
                <a:spcPts val="0"/>
              </a:spcBef>
              <a:buClr>
                <a:schemeClr val="tx1"/>
              </a:buClr>
              <a:buSzPct val="80000"/>
              <a:buNone/>
            </a:pPr>
            <a:r>
              <a:rPr sz="1800"/>
              <a:t>Experienced considerable discrimination</a:t>
            </a:r>
          </a:p>
          <a:p xmlns:a="http://schemas.openxmlformats.org/drawingml/2006/main">
            <a:pPr>
              <a:lnSpc>
                <a:spcPct val="120000"/>
              </a:lnSpc>
              <a:spcBef>
                <a:spcPts val="0"/>
              </a:spcBef>
              <a:buClr>
                <a:schemeClr val="tx1"/>
              </a:buClr>
              <a:buSzPct val="80000"/>
              <a:buNone/>
            </a:pPr>
            <a:r>
              <a:rPr sz="1800"/>
              <a:t>Japanese began to immigrate in the late 19</a:t>
            </a:r>
            <a:r>
              <a:rPr sz="1800"/>
              <a:t>th</a:t>
            </a:r>
            <a:r>
              <a:rPr sz="1800"/>
              <a:t> century</a:t>
            </a:r>
          </a:p>
          <a:p xmlns:a="http://schemas.openxmlformats.org/drawingml/2006/main">
            <a:pPr>
              <a:lnSpc>
                <a:spcPct val="120000"/>
              </a:lnSpc>
              <a:spcBef>
                <a:spcPts val="0"/>
              </a:spcBef>
              <a:buClr>
                <a:schemeClr val="tx1"/>
              </a:buClr>
              <a:buSzPct val="80000"/>
              <a:buNone/>
            </a:pPr>
            <a:r>
              <a:rPr sz="1800"/>
              <a:t>Immigration from China barred in 1882. Immigration from Japan greatly reduced following the “Gentleman’s Agreement” between the U.S. and Japanese government in 1907  </a:t>
            </a:r>
          </a:p>
          <a:p xmlns:a="http://schemas.openxmlformats.org/drawingml/2006/main">
            <a:pPr>
              <a:lnSpc>
                <a:spcPct val="120000"/>
              </a:lnSpc>
              <a:spcBef>
                <a:spcPts val="0"/>
              </a:spcBef>
              <a:buClr>
                <a:schemeClr val="tx1"/>
              </a:buClr>
              <a:buSzPct val="80000"/>
              <a:buNone/>
            </a:pPr>
            <a:r>
              <a:rPr sz="1800"/>
              <a:t>Immigration laws in 1921 and 1924 greatly limited immigration from outside of northern and western Europe and the Americas</a:t>
            </a:r>
          </a:p>
          <a:p xmlns:a="http://schemas.openxmlformats.org/drawingml/2006/main">
            <a:pPr>
              <a:lnSpc>
                <a:spcPct val="120000"/>
              </a:lnSpc>
              <a:spcBef>
                <a:spcPts val="0"/>
              </a:spcBef>
              <a:buClr>
                <a:schemeClr val="tx1"/>
              </a:buClr>
              <a:buSzPct val="80000"/>
              <a:buNone/>
            </a:pPr>
            <a:r>
              <a:rPr sz="1800"/>
              <a:t>Hart-</a:t>
            </a:r>
            <a:r>
              <a:rPr sz="1800"/>
              <a:t>Celler</a:t>
            </a:r>
            <a:r>
              <a:rPr sz="1800"/>
              <a:t> Act (1965) eliminated discriminatory immigration quotas</a:t>
            </a:r>
          </a:p>
          <a:p xmlns:a="http://schemas.openxmlformats.org/drawingml/2006/main">
            <a:pPr>
              <a:lnSpc>
                <a:spcPct val="120000"/>
              </a:lnSpc>
              <a:spcBef>
                <a:spcPts val="0"/>
              </a:spcBef>
              <a:buClr>
                <a:schemeClr val="tx1"/>
              </a:buClr>
              <a:buSzPct val="80000"/>
              <a:buNone/>
            </a:pPr>
            <a:r>
              <a:rPr sz="1800"/>
              <a:t>This was followed by the growth of immigration from a variety of countries, including China, Japan, India, Philippines, Vietnam, and Korea</a:t>
            </a:r>
          </a:p>
          <a:p xmlns:a="http://schemas.openxmlformats.org/drawingml/2006/main">
            <a:pPr lvl="1">
              <a:lnSpc>
                <a:spcPct val="120000"/>
              </a:lnSpc>
              <a:spcBef>
                <a:spcPts val="0"/>
              </a:spcBef>
              <a:buClr>
                <a:schemeClr val="tx1"/>
              </a:buClr>
              <a:buSzPct val="80000"/>
              <a:buNone/>
            </a:pPr>
            <a:r>
              <a:rPr sz="1800"/>
              <a:t>Due to intermarriage, a nontrivial number of people of Asian origin today are multiracial</a:t>
            </a:r>
          </a:p>
          <a:p xmlns:a="http://schemas.openxmlformats.org/drawingml/2006/main">
            <a:pPr lvl="1">
              <a:lnSpc>
                <a:spcPct val="120000"/>
              </a:lnSpc>
              <a:spcBef>
                <a:spcPts val="0"/>
              </a:spcBef>
              <a:buClr>
                <a:schemeClr val="tx1"/>
              </a:buClr>
              <a:buSzPct val="80000"/>
              <a:buNone/>
            </a:pPr>
            <a:endParaRPr sz="2600"/>
          </a:p>
          <a:p xmlns:a="http://schemas.openxmlformats.org/drawingml/2006/main">
            <a:pPr lvl="1">
              <a:lnSpc>
                <a:spcPct val="120000"/>
              </a:lnSpc>
              <a:spcBef>
                <a:spcPts val="0"/>
              </a:spcBef>
              <a:buClr>
                <a:schemeClr val="tx1"/>
              </a:buClr>
              <a:buSzPct val="80000"/>
              <a:buNone/>
            </a:pPr>
            <a:endParaRPr sz="2600"/>
          </a:p>
        </p:txBody>
      </p:sp>
    </p:spTree>
    <p:extLst>
      <p:ext uri="{BB962C8B-B14F-4D97-AF65-F5344CB8AC3E}">
        <p14:creationId xmlns:p14="http://schemas.microsoft.com/office/powerpoint/2010/main" val="1992473503"/>
      </p:ext>
    </p:extLst>
  </p:cSld>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Slide title 06: Intentionally blank slide 6">
            <a:extLst xmlns:a="http://schemas.openxmlformats.org/drawingml/2006/main">
              <a:ext uri="{FF2B5EF4-FFF2-40B4-BE49-F238E27FC236}">
                <a16:creationId xmlns:a16="http://schemas.microsoft.com/office/drawing/2014/main" id="{C69CCE19-F5B6-4429-9EB0-14101CC6DCFF}"/>
              </a:ext>
            </a:extLst>
          </p:cNvPr>
          <p:cNvSpPr>
            <a:spLocks xmlns:a="http://schemas.openxmlformats.org/drawingml/2006/main" noGrp="1"/>
          </p:cNvSpPr>
          <p:nvPr>
            <p:ph type="title" idx="99"/>
          </p:nvPr>
        </p:nvSpPr>
        <p:spPr>
          <a:xfrm xmlns:a="http://schemas.openxmlformats.org/drawingml/2006/main">
            <a:off x="-9525000" y="0"/>
            <a:ext cx="7620000" cy="304800"/>
          </a:xfrm>
          <a:prstGeom xmlns:a="http://schemas.openxmlformats.org/drawingml/2006/main" prst="rect">
            <a:avLst/>
          </a:prstGeom>
          <a:noFill xmlns:a="http://schemas.openxmlformats.org/drawingml/2006/main"/>
        </p:spPr>
        <p:txBody>
          <a:bodyPr xmlns:a="http://schemas.openxmlformats.org/drawingml/2006/main">
            <a:normAutofit fontScale="10000"/>
          </a:bodyPr>
          <a:lstStyle xmlns:a="http://schemas.openxmlformats.org/drawingml/2006/main"/>
          <a:p xmlns:a="http://schemas.openxmlformats.org/drawingml/2006/main">
            <a:pPr>
              <a:defRPr sz="100"/>
            </a:pPr>
            <a:r>
              <a:rPr sz="100"/>
              <a:t>Intentionally blank slide 6</a:t>
            </a:r>
          </a:p>
        </p:txBody>
      </p:sp>
    </p:spTree>
    <p:extLst>
      <p:ext uri="{BB962C8B-B14F-4D97-AF65-F5344CB8AC3E}">
        <p14:creationId xmlns:p14="http://schemas.microsoft.com/office/powerpoint/2010/main" val="3412858002"/>
      </p:ext>
    </p:extLst>
  </p:cSld>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35842" name="Slide title 07: Hispanic Socioeconomic Status">
            <a:extLst xmlns:a="http://schemas.openxmlformats.org/drawingml/2006/main">
              <a:ext uri="{FF2B5EF4-FFF2-40B4-BE49-F238E27FC236}">
                <a16:creationId xmlns:a16="http://schemas.microsoft.com/office/drawing/2014/main" id="{1E680CBC-1538-4749-9D83-54083DD95437}"/>
              </a:ext>
            </a:extLst>
          </p:cNvPr>
          <p:cNvSpPr>
            <a:spLocks xmlns:a="http://schemas.openxmlformats.org/drawingml/2006/main" noGrp="1"/>
          </p:cNvSpPr>
          <p:nvPr>
            <p:ph type="title" idx="0"/>
          </p:nvPr>
        </p:nvSpPr>
        <p:spPr>
          <a:xfrm xmlns:a="http://schemas.openxmlformats.org/drawingml/2006/main">
            <a:off x="457200" y="0"/>
            <a:ext cx="8229600" cy="1295400"/>
          </a:xfrm>
        </p:spPr>
        <p:txBody>
          <a:bodyPr xmlns:a="http://schemas.openxmlformats.org/drawingml/2006/main">
            <a:noAutofit/>
          </a:bodyPr>
          <a:lstStyle xmlns:a="http://schemas.openxmlformats.org/drawingml/2006/main"/>
          <a:p xmlns:a="http://schemas.openxmlformats.org/drawingml/2006/main">
            <a:pPr>
              <a:buNone/>
            </a:pPr>
            <a:r>
              <a:rPr sz="2700" b="0"/>
              <a:t>Hispanic Socioeconomic Status</a:t>
            </a:r>
          </a:p>
        </p:txBody>
      </p:sp>
      <p:sp>
        <p:nvSpPr>
          <p:cNvPr id="35843" name="Content 1: Hispanics are disadvantaged according to a number of measures Considerable variation acros">
            <a:extLst xmlns:a="http://schemas.openxmlformats.org/drawingml/2006/main">
              <a:ext uri="{FF2B5EF4-FFF2-40B4-BE49-F238E27FC236}">
                <a16:creationId xmlns:a16="http://schemas.microsoft.com/office/drawing/2014/main" id="{4C9FA38A-F6A6-486B-BA38-42642B436E99}"/>
              </a:ext>
            </a:extLst>
          </p:cNvPr>
          <p:cNvSpPr>
            <a:spLocks xmlns:a="http://schemas.openxmlformats.org/drawingml/2006/main" noGrp="1"/>
          </p:cNvSpPr>
          <p:nvPr>
            <p:ph idx="1"/>
          </p:nvPr>
        </p:nvSpPr>
        <p:spPr>
          <a:xfrm xmlns:a="http://schemas.openxmlformats.org/drawingml/2006/main">
            <a:off x="457200" y="1524000"/>
            <a:ext cx="8229600" cy="4525963"/>
          </a:xfrm>
        </p:spPr>
        <p:txBody>
          <a:bodyPr xmlns:a="http://schemas.openxmlformats.org/drawingml/2006/main">
            <a:noAutofit/>
          </a:bodyPr>
          <a:lstStyle xmlns:a="http://schemas.openxmlformats.org/drawingml/2006/main"/>
          <a:p xmlns:a="http://schemas.openxmlformats.org/drawingml/2006/main">
            <a:pPr>
              <a:lnSpc>
                <a:spcPct val="120000"/>
              </a:lnSpc>
              <a:spcBef>
                <a:spcPts val="0"/>
              </a:spcBef>
              <a:buClr>
                <a:schemeClr val="tx1"/>
              </a:buClr>
              <a:buSzPct val="80000"/>
              <a:buNone/>
            </a:pPr>
            <a:r>
              <a:rPr sz="1800"/>
              <a:t>Hispanics are disadvantaged according to a number of measures</a:t>
            </a:r>
          </a:p>
          <a:p xmlns:a="http://schemas.openxmlformats.org/drawingml/2006/main">
            <a:pPr>
              <a:lnSpc>
                <a:spcPct val="120000"/>
              </a:lnSpc>
              <a:spcBef>
                <a:spcPts val="0"/>
              </a:spcBef>
              <a:buClr>
                <a:schemeClr val="tx1"/>
              </a:buClr>
              <a:buSzPct val="80000"/>
              <a:buNone/>
            </a:pPr>
            <a:r>
              <a:rPr sz="1800"/>
              <a:t>Considerable variation across groups, with some doing as well as the national average</a:t>
            </a:r>
            <a:endParaRPr sz="2600"/>
          </a:p>
        </p:txBody>
      </p:sp>
    </p:spTree>
    <p:extLst>
      <p:ext uri="{BB962C8B-B14F-4D97-AF65-F5344CB8AC3E}">
        <p14:creationId xmlns:p14="http://schemas.microsoft.com/office/powerpoint/2010/main" val="1955188161"/>
      </p:ext>
    </p:extLst>
  </p:cSld>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Slide title 08: Intentionally blank slide 8">
            <a:extLst xmlns:a="http://schemas.openxmlformats.org/drawingml/2006/main">
              <a:ext uri="{FF2B5EF4-FFF2-40B4-BE49-F238E27FC236}">
                <a16:creationId xmlns:a16="http://schemas.microsoft.com/office/drawing/2014/main" id="{86CE2E06-757A-435D-8D3D-439DBC7C189C}"/>
              </a:ext>
            </a:extLst>
          </p:cNvPr>
          <p:cNvSpPr>
            <a:spLocks xmlns:a="http://schemas.openxmlformats.org/drawingml/2006/main" noGrp="1"/>
          </p:cNvSpPr>
          <p:nvPr>
            <p:ph type="title" idx="99"/>
          </p:nvPr>
        </p:nvSpPr>
        <p:spPr>
          <a:xfrm xmlns:a="http://schemas.openxmlformats.org/drawingml/2006/main">
            <a:off x="-9525000" y="0"/>
            <a:ext cx="7620000" cy="304800"/>
          </a:xfrm>
          <a:prstGeom xmlns:a="http://schemas.openxmlformats.org/drawingml/2006/main" prst="rect">
            <a:avLst/>
          </a:prstGeom>
          <a:noFill xmlns:a="http://schemas.openxmlformats.org/drawingml/2006/main"/>
        </p:spPr>
        <p:txBody>
          <a:bodyPr xmlns:a="http://schemas.openxmlformats.org/drawingml/2006/main">
            <a:normAutofit fontScale="10000"/>
          </a:bodyPr>
          <a:lstStyle xmlns:a="http://schemas.openxmlformats.org/drawingml/2006/main"/>
          <a:p xmlns:a="http://schemas.openxmlformats.org/drawingml/2006/main">
            <a:pPr>
              <a:defRPr sz="100"/>
            </a:pPr>
            <a:r>
              <a:rPr sz="100"/>
              <a:t>Intentionally blank slide 8</a:t>
            </a:r>
          </a:p>
        </p:txBody>
      </p:sp>
    </p:spTree>
    <p:extLst>
      <p:ext uri="{BB962C8B-B14F-4D97-AF65-F5344CB8AC3E}">
        <p14:creationId xmlns:p14="http://schemas.microsoft.com/office/powerpoint/2010/main" val="2519479811"/>
      </p:ext>
    </p:extLst>
  </p:cSld>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35842" name="Slide title 09: Asian Well Being">
            <a:extLst xmlns:a="http://schemas.openxmlformats.org/drawingml/2006/main">
              <a:ext uri="{FF2B5EF4-FFF2-40B4-BE49-F238E27FC236}">
                <a16:creationId xmlns:a16="http://schemas.microsoft.com/office/drawing/2014/main" id="{D5E6BE4D-7A47-469A-9BC5-D6971C86A77D}"/>
              </a:ext>
            </a:extLst>
          </p:cNvPr>
          <p:cNvSpPr>
            <a:spLocks xmlns:a="http://schemas.openxmlformats.org/drawingml/2006/main" noGrp="1"/>
          </p:cNvSpPr>
          <p:nvPr>
            <p:ph type="title" idx="0"/>
          </p:nvPr>
        </p:nvSpPr>
        <p:spPr>
          <a:xfrm xmlns:a="http://schemas.openxmlformats.org/drawingml/2006/main">
            <a:off x="457200" y="0"/>
            <a:ext cx="8229600" cy="1295400"/>
          </a:xfrm>
        </p:spPr>
        <p:txBody>
          <a:bodyPr xmlns:a="http://schemas.openxmlformats.org/drawingml/2006/main">
            <a:noAutofit/>
          </a:bodyPr>
          <a:lstStyle xmlns:a="http://schemas.openxmlformats.org/drawingml/2006/main"/>
          <a:p xmlns:a="http://schemas.openxmlformats.org/drawingml/2006/main">
            <a:pPr>
              <a:buNone/>
            </a:pPr>
            <a:r>
              <a:rPr sz="2700" b="0"/>
              <a:t>Asian Well Being</a:t>
            </a:r>
          </a:p>
        </p:txBody>
      </p:sp>
      <p:sp>
        <p:nvSpPr>
          <p:cNvPr id="35843" name="Content 1: Asians are faring well according to a number of measures Some variation across groups">
            <a:extLst xmlns:a="http://schemas.openxmlformats.org/drawingml/2006/main">
              <a:ext uri="{FF2B5EF4-FFF2-40B4-BE49-F238E27FC236}">
                <a16:creationId xmlns:a16="http://schemas.microsoft.com/office/drawing/2014/main" id="{0A3F376F-98D5-4080-A8E3-307ECF9A28F3}"/>
              </a:ext>
            </a:extLst>
          </p:cNvPr>
          <p:cNvSpPr>
            <a:spLocks xmlns:a="http://schemas.openxmlformats.org/drawingml/2006/main" noGrp="1"/>
          </p:cNvSpPr>
          <p:nvPr>
            <p:ph idx="1"/>
          </p:nvPr>
        </p:nvSpPr>
        <p:spPr>
          <a:xfrm xmlns:a="http://schemas.openxmlformats.org/drawingml/2006/main">
            <a:off x="457200" y="1524000"/>
            <a:ext cx="8229600" cy="4525963"/>
          </a:xfrm>
        </p:spPr>
        <p:txBody>
          <a:bodyPr xmlns:a="http://schemas.openxmlformats.org/drawingml/2006/main">
            <a:noAutofit/>
          </a:bodyPr>
          <a:lstStyle xmlns:a="http://schemas.openxmlformats.org/drawingml/2006/main"/>
          <a:p xmlns:a="http://schemas.openxmlformats.org/drawingml/2006/main">
            <a:pPr>
              <a:lnSpc>
                <a:spcPct val="120000"/>
              </a:lnSpc>
              <a:spcBef>
                <a:spcPts val="0"/>
              </a:spcBef>
              <a:buClr>
                <a:schemeClr val="tx1"/>
              </a:buClr>
              <a:buSzPct val="80000"/>
              <a:buNone/>
            </a:pPr>
            <a:r>
              <a:rPr sz="1800"/>
              <a:t>Asians are faring well according to a number of measures</a:t>
            </a:r>
          </a:p>
          <a:p xmlns:a="http://schemas.openxmlformats.org/drawingml/2006/main">
            <a:pPr>
              <a:lnSpc>
                <a:spcPct val="120000"/>
              </a:lnSpc>
              <a:spcBef>
                <a:spcPts val="0"/>
              </a:spcBef>
              <a:buClr>
                <a:schemeClr val="tx1"/>
              </a:buClr>
              <a:buSzPct val="80000"/>
              <a:buNone/>
            </a:pPr>
            <a:r>
              <a:rPr sz="1800"/>
              <a:t>Some variation across groups</a:t>
            </a:r>
            <a:endParaRPr sz="2600"/>
          </a:p>
        </p:txBody>
      </p:sp>
    </p:spTree>
    <p:extLst>
      <p:ext uri="{BB962C8B-B14F-4D97-AF65-F5344CB8AC3E}">
        <p14:creationId xmlns:p14="http://schemas.microsoft.com/office/powerpoint/2010/main" val="635110871"/>
      </p:ext>
    </p:extLst>
  </p:cSld>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Slide title 10: Intentionally blank slide 10">
            <a:extLst xmlns:a="http://schemas.openxmlformats.org/drawingml/2006/main">
              <a:ext uri="{FF2B5EF4-FFF2-40B4-BE49-F238E27FC236}">
                <a16:creationId xmlns:a16="http://schemas.microsoft.com/office/drawing/2014/main" id="{A8BF5ED5-7158-474F-969C-FA6B7B62B8A7}"/>
              </a:ext>
            </a:extLst>
          </p:cNvPr>
          <p:cNvSpPr>
            <a:spLocks xmlns:a="http://schemas.openxmlformats.org/drawingml/2006/main" noGrp="1"/>
          </p:cNvSpPr>
          <p:nvPr>
            <p:ph type="title" idx="99"/>
          </p:nvPr>
        </p:nvSpPr>
        <p:spPr>
          <a:xfrm xmlns:a="http://schemas.openxmlformats.org/drawingml/2006/main">
            <a:off x="-9525000" y="0"/>
            <a:ext cx="7620000" cy="304800"/>
          </a:xfrm>
          <a:prstGeom xmlns:a="http://schemas.openxmlformats.org/drawingml/2006/main" prst="rect">
            <a:avLst/>
          </a:prstGeom>
          <a:noFill xmlns:a="http://schemas.openxmlformats.org/drawingml/2006/main"/>
        </p:spPr>
        <p:txBody>
          <a:bodyPr xmlns:a="http://schemas.openxmlformats.org/drawingml/2006/main">
            <a:normAutofit fontScale="10000"/>
          </a:bodyPr>
          <a:lstStyle xmlns:a="http://schemas.openxmlformats.org/drawingml/2006/main"/>
          <a:p xmlns:a="http://schemas.openxmlformats.org/drawingml/2006/main">
            <a:pPr>
              <a:defRPr sz="100"/>
            </a:pPr>
            <a:r>
              <a:rPr sz="100"/>
              <a:t>Intentionally blank slide 10</a:t>
            </a:r>
          </a:p>
        </p:txBody>
      </p:sp>
    </p:spTree>
    <p:extLst>
      <p:ext uri="{BB962C8B-B14F-4D97-AF65-F5344CB8AC3E}">
        <p14:creationId xmlns:p14="http://schemas.microsoft.com/office/powerpoint/2010/main" val="185601967"/>
      </p:ext>
    </p:extLst>
  </p:cSld>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35842" name="Slide title 11: Explaining Patterns of Among Hispanics and Asians">
            <a:extLst xmlns:a="http://schemas.openxmlformats.org/drawingml/2006/main">
              <a:ext uri="{FF2B5EF4-FFF2-40B4-BE49-F238E27FC236}">
                <a16:creationId xmlns:a16="http://schemas.microsoft.com/office/drawing/2014/main" id="{6A7F9503-08E2-43E6-B3DE-8FDEE270897E}"/>
              </a:ext>
            </a:extLst>
          </p:cNvPr>
          <p:cNvSpPr>
            <a:spLocks xmlns:a="http://schemas.openxmlformats.org/drawingml/2006/main" noGrp="1"/>
          </p:cNvSpPr>
          <p:nvPr>
            <p:ph type="title" idx="0"/>
          </p:nvPr>
        </p:nvSpPr>
        <p:spPr>
          <a:xfrm xmlns:a="http://schemas.openxmlformats.org/drawingml/2006/main">
            <a:off x="457200" y="0"/>
            <a:ext cx="8229600" cy="1295400"/>
          </a:xfrm>
        </p:spPr>
        <p:txBody>
          <a:bodyPr xmlns:a="http://schemas.openxmlformats.org/drawingml/2006/main">
            <a:noAutofit/>
          </a:bodyPr>
          <a:lstStyle xmlns:a="http://schemas.openxmlformats.org/drawingml/2006/main"/>
          <a:p xmlns:a="http://schemas.openxmlformats.org/drawingml/2006/main">
            <a:pPr>
              <a:lnSpc>
                <a:spcPct val="100000"/>
              </a:lnSpc>
              <a:buNone/>
            </a:pPr>
            <a:r>
              <a:rPr sz="2700" b="0"/>
              <a:t>Explaining Patterns of Among Hispanics and Asians</a:t>
            </a:r>
          </a:p>
        </p:txBody>
      </p:sp>
      <p:sp>
        <p:nvSpPr>
          <p:cNvPr id="35843" name="Content 1: Racism and discrimination Human capital  Social capital  Culture Assimilation">
            <a:extLst xmlns:a="http://schemas.openxmlformats.org/drawingml/2006/main">
              <a:ext uri="{FF2B5EF4-FFF2-40B4-BE49-F238E27FC236}">
                <a16:creationId xmlns:a16="http://schemas.microsoft.com/office/drawing/2014/main" id="{B969C52A-A7E3-4E84-9F86-61CBFD92C2DE}"/>
              </a:ext>
            </a:extLst>
          </p:cNvPr>
          <p:cNvSpPr>
            <a:spLocks xmlns:a="http://schemas.openxmlformats.org/drawingml/2006/main" noGrp="1"/>
          </p:cNvSpPr>
          <p:nvPr>
            <p:ph idx="1"/>
          </p:nvPr>
        </p:nvSpPr>
        <p:spPr>
          <a:xfrm xmlns:a="http://schemas.openxmlformats.org/drawingml/2006/main">
            <a:off x="457200" y="1524000"/>
            <a:ext cx="8229600" cy="4525963"/>
          </a:xfrm>
        </p:spPr>
        <p:txBody>
          <a:bodyPr xmlns:a="http://schemas.openxmlformats.org/drawingml/2006/main">
            <a:noAutofit/>
          </a:bodyPr>
          <a:lstStyle xmlns:a="http://schemas.openxmlformats.org/drawingml/2006/main"/>
          <a:p xmlns:a="http://schemas.openxmlformats.org/drawingml/2006/main">
            <a:pPr>
              <a:spcBef>
                <a:spcPts val="0"/>
              </a:spcBef>
              <a:buClr>
                <a:schemeClr val="tx1"/>
              </a:buClr>
              <a:buSzPct val="80000"/>
              <a:buNone/>
            </a:pPr>
            <a:r>
              <a:rPr sz="1800"/>
              <a:t>Racism and </a:t>
            </a:r>
            <a:r>
              <a:rPr sz="1800"/>
              <a:t>discrimination</a:t>
            </a:r>
            <a:endParaRPr sz="3400"/>
          </a:p>
          <a:p xmlns:a="http://schemas.openxmlformats.org/drawingml/2006/main">
            <a:pPr>
              <a:spcBef>
                <a:spcPts val="0"/>
              </a:spcBef>
              <a:buClr>
                <a:schemeClr val="tx1"/>
              </a:buClr>
              <a:buSzPct val="80000"/>
              <a:buNone/>
            </a:pPr>
            <a:r>
              <a:rPr sz="1800"/>
              <a:t>Human capital </a:t>
            </a:r>
          </a:p>
          <a:p xmlns:a="http://schemas.openxmlformats.org/drawingml/2006/main">
            <a:pPr>
              <a:spcBef>
                <a:spcPts val="0"/>
              </a:spcBef>
              <a:buClr>
                <a:schemeClr val="tx1"/>
              </a:buClr>
              <a:buSzPct val="80000"/>
              <a:buNone/>
            </a:pPr>
            <a:r>
              <a:rPr sz="1800"/>
              <a:t>Social </a:t>
            </a:r>
            <a:r>
              <a:rPr sz="1800"/>
              <a:t>c</a:t>
            </a:r>
            <a:r>
              <a:rPr sz="1800"/>
              <a:t>apital </a:t>
            </a:r>
          </a:p>
          <a:p xmlns:a="http://schemas.openxmlformats.org/drawingml/2006/main">
            <a:pPr>
              <a:spcBef>
                <a:spcPts val="0"/>
              </a:spcBef>
              <a:buClr>
                <a:schemeClr val="tx1"/>
              </a:buClr>
              <a:buSzPct val="80000"/>
              <a:buNone/>
            </a:pPr>
            <a:r>
              <a:rPr sz="1800"/>
              <a:t>Culture</a:t>
            </a:r>
          </a:p>
          <a:p xmlns:a="http://schemas.openxmlformats.org/drawingml/2006/main">
            <a:pPr>
              <a:spcBef>
                <a:spcPts val="0"/>
              </a:spcBef>
              <a:buClr>
                <a:schemeClr val="tx1"/>
              </a:buClr>
              <a:buSzPct val="80000"/>
              <a:buNone/>
            </a:pPr>
            <a:r>
              <a:rPr sz="1800"/>
              <a:t>Assimilation</a:t>
            </a:r>
          </a:p>
          <a:p xmlns:a="http://schemas.openxmlformats.org/drawingml/2006/main">
            <a:pPr>
              <a:lnSpc>
                <a:spcPct val="110000"/>
              </a:lnSpc>
              <a:spcBef>
                <a:spcPts val="0"/>
              </a:spcBef>
              <a:buClr>
                <a:schemeClr val="tx1"/>
              </a:buClr>
              <a:buSzPct val="80000"/>
              <a:buNone/>
            </a:pPr>
            <a:endParaRPr sz="3400"/>
          </a:p>
        </p:txBody>
      </p:sp>
    </p:spTree>
    <p:extLst>
      <p:ext uri="{BB962C8B-B14F-4D97-AF65-F5344CB8AC3E}">
        <p14:creationId xmlns:p14="http://schemas.microsoft.com/office/powerpoint/2010/main" val="2821077578"/>
      </p:ext>
    </p:extLst>
  </p:cSld>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35842" name="Slide title 12: Racism and Discrimination">
            <a:extLst xmlns:a="http://schemas.openxmlformats.org/drawingml/2006/main">
              <a:ext uri="{FF2B5EF4-FFF2-40B4-BE49-F238E27FC236}">
                <a16:creationId xmlns:a16="http://schemas.microsoft.com/office/drawing/2014/main" id="{EC2A4A9A-E206-4490-911B-7B5C6017EE3E}"/>
              </a:ext>
            </a:extLst>
          </p:cNvPr>
          <p:cNvSpPr>
            <a:spLocks xmlns:a="http://schemas.openxmlformats.org/drawingml/2006/main" noGrp="1"/>
          </p:cNvSpPr>
          <p:nvPr>
            <p:ph type="title" idx="0"/>
          </p:nvPr>
        </p:nvSpPr>
        <p:spPr>
          <a:xfrm xmlns:a="http://schemas.openxmlformats.org/drawingml/2006/main">
            <a:off x="457200" y="0"/>
            <a:ext cx="8229600" cy="1295400"/>
          </a:xfrm>
        </p:spPr>
        <p:txBody>
          <a:bodyPr xmlns:a="http://schemas.openxmlformats.org/drawingml/2006/main">
            <a:noAutofit/>
          </a:bodyPr>
          <a:lstStyle xmlns:a="http://schemas.openxmlformats.org/drawingml/2006/main"/>
          <a:p xmlns:a="http://schemas.openxmlformats.org/drawingml/2006/main">
            <a:pPr>
              <a:lnSpc>
                <a:spcPct val="100000"/>
              </a:lnSpc>
              <a:buNone/>
            </a:pPr>
            <a:r>
              <a:rPr sz="2700" b="0"/>
              <a:t>Racism and Discrimination</a:t>
            </a:r>
          </a:p>
        </p:txBody>
      </p:sp>
      <p:sp>
        <p:nvSpPr>
          <p:cNvPr id="35843" name="Content 1: Historically there was considerable discrimination against Hispanics Mexican American comm">
            <a:extLst xmlns:a="http://schemas.openxmlformats.org/drawingml/2006/main">
              <a:ext uri="{FF2B5EF4-FFF2-40B4-BE49-F238E27FC236}">
                <a16:creationId xmlns:a16="http://schemas.microsoft.com/office/drawing/2014/main" id="{4817CBAD-F0D2-42D3-8F5C-BED5BA3121A1}"/>
              </a:ext>
            </a:extLst>
          </p:cNvPr>
          <p:cNvSpPr>
            <a:spLocks xmlns:a="http://schemas.openxmlformats.org/drawingml/2006/main" noGrp="1"/>
          </p:cNvSpPr>
          <p:nvPr>
            <p:ph idx="1"/>
          </p:nvPr>
        </p:nvSpPr>
        <p:spPr>
          <a:xfrm xmlns:a="http://schemas.openxmlformats.org/drawingml/2006/main">
            <a:off x="457200" y="1524000"/>
            <a:ext cx="8229600" cy="4525963"/>
          </a:xfrm>
        </p:spPr>
        <p:txBody>
          <a:bodyPr xmlns:a="http://schemas.openxmlformats.org/drawingml/2006/main">
            <a:noAutofit/>
          </a:bodyPr>
          <a:lstStyle xmlns:a="http://schemas.openxmlformats.org/drawingml/2006/main"/>
          <a:p xmlns:a="http://schemas.openxmlformats.org/drawingml/2006/main">
            <a:pPr>
              <a:lnSpc>
                <a:spcPct val="110000"/>
              </a:lnSpc>
              <a:spcBef>
                <a:spcPts val="0"/>
              </a:spcBef>
              <a:buClr>
                <a:schemeClr val="tx1"/>
              </a:buClr>
              <a:buSzPct val="80000"/>
              <a:buNone/>
            </a:pPr>
            <a:r>
              <a:rPr sz="1800"/>
              <a:t>Historically there was considerable discrimination against Hispanics</a:t>
            </a:r>
          </a:p>
          <a:p xmlns:a="http://schemas.openxmlformats.org/drawingml/2006/main">
            <a:pPr lvl="1">
              <a:lnSpc>
                <a:spcPct val="110000"/>
              </a:lnSpc>
              <a:spcBef>
                <a:spcPts val="0"/>
              </a:spcBef>
              <a:buClr>
                <a:schemeClr val="tx1"/>
              </a:buClr>
              <a:buSzPct val="80000"/>
              <a:buNone/>
            </a:pPr>
            <a:r>
              <a:rPr sz="1800"/>
              <a:t>Mexican American communities often fairly segregated with inferior educational facilities</a:t>
            </a:r>
          </a:p>
          <a:p xmlns:a="http://schemas.openxmlformats.org/drawingml/2006/main">
            <a:pPr lvl="1">
              <a:lnSpc>
                <a:spcPct val="110000"/>
              </a:lnSpc>
              <a:spcBef>
                <a:spcPts val="0"/>
              </a:spcBef>
              <a:buClr>
                <a:schemeClr val="tx1"/>
              </a:buClr>
              <a:buSzPct val="80000"/>
              <a:buNone/>
            </a:pPr>
            <a:r>
              <a:rPr sz="1800"/>
              <a:t>Today, discrimination likely still occurs, especially against darker-skinned Hispanics</a:t>
            </a:r>
          </a:p>
          <a:p xmlns:a="http://schemas.openxmlformats.org/drawingml/2006/main">
            <a:pPr>
              <a:lnSpc>
                <a:spcPct val="110000"/>
              </a:lnSpc>
              <a:spcBef>
                <a:spcPts val="0"/>
              </a:spcBef>
              <a:buClr>
                <a:schemeClr val="tx1"/>
              </a:buClr>
              <a:buSzPct val="80000"/>
              <a:buNone/>
            </a:pPr>
            <a:r>
              <a:rPr sz="1800"/>
              <a:t>Also considerable discrimination historically against </a:t>
            </a:r>
            <a:r>
              <a:rPr sz="1800"/>
              <a:t>Asians</a:t>
            </a:r>
          </a:p>
          <a:p xmlns:a="http://schemas.openxmlformats.org/drawingml/2006/main">
            <a:pPr lvl="1">
              <a:lnSpc>
                <a:spcPct val="110000"/>
              </a:lnSpc>
              <a:spcBef>
                <a:spcPts val="0"/>
              </a:spcBef>
              <a:buClr>
                <a:schemeClr val="tx1"/>
              </a:buClr>
              <a:buSzPct val="80000"/>
              <a:buNone/>
            </a:pPr>
            <a:r>
              <a:rPr sz="1800"/>
              <a:t>Today, discrimination does not appear strong enough to greatly impede economic mobility among Asians</a:t>
            </a:r>
            <a:endParaRPr sz="2600"/>
          </a:p>
        </p:txBody>
      </p:sp>
    </p:spTree>
    <p:extLst>
      <p:ext uri="{BB962C8B-B14F-4D97-AF65-F5344CB8AC3E}">
        <p14:creationId xmlns:p14="http://schemas.microsoft.com/office/powerpoint/2010/main" val="3046176486"/>
      </p:ext>
    </p:extLst>
  </p:cSld>
</p:sld>
</file>

<file path=ppt/slides/slide13.xml><?xml version="1.0" encoding="utf-8"?>
<p:sld xmlns:p="http://schemas.openxmlformats.org/presentationml/2006/main">
  <p:cSld>
    <p:spTree>
      <p:nvGrpSpPr>
        <p:cNvPr id="1" name=""/>
        <p:cNvGrpSpPr/>
        <p:nvPr/>
      </p:nvGrpSpPr>
      <p:grpSpPr>
        <a:xfrm xmlns:a="http://schemas.openxmlformats.org/drawingml/2006/main"/>
      </p:grpSpPr>
      <p:sp>
        <p:nvSpPr>
          <p:cNvPr id="35842" name="Slide title 13: Human Capital Differences">
            <a:extLst xmlns:a="http://schemas.openxmlformats.org/drawingml/2006/main">
              <a:ext uri="{FF2B5EF4-FFF2-40B4-BE49-F238E27FC236}">
                <a16:creationId xmlns:a16="http://schemas.microsoft.com/office/drawing/2014/main" id="{7EA88B9E-DDCE-405B-A1EE-7419EB5E0610}"/>
              </a:ext>
            </a:extLst>
          </p:cNvPr>
          <p:cNvSpPr>
            <a:spLocks xmlns:a="http://schemas.openxmlformats.org/drawingml/2006/main" noGrp="1"/>
          </p:cNvSpPr>
          <p:nvPr>
            <p:ph type="title" idx="0"/>
          </p:nvPr>
        </p:nvSpPr>
        <p:spPr>
          <a:xfrm xmlns:a="http://schemas.openxmlformats.org/drawingml/2006/main">
            <a:off x="457200" y="0"/>
            <a:ext cx="8229600" cy="1295400"/>
          </a:xfrm>
        </p:spPr>
        <p:txBody>
          <a:bodyPr xmlns:a="http://schemas.openxmlformats.org/drawingml/2006/main">
            <a:noAutofit/>
          </a:bodyPr>
          <a:lstStyle xmlns:a="http://schemas.openxmlformats.org/drawingml/2006/main"/>
          <a:p xmlns:a="http://schemas.openxmlformats.org/drawingml/2006/main">
            <a:pPr>
              <a:lnSpc>
                <a:spcPct val="100000"/>
              </a:lnSpc>
              <a:buNone/>
            </a:pPr>
            <a:r>
              <a:rPr sz="2700" b="0"/>
              <a:t>Human Capital Differences</a:t>
            </a:r>
          </a:p>
        </p:txBody>
      </p:sp>
      <p:sp>
        <p:nvSpPr>
          <p:cNvPr id="35843" name="Content 1: Hispanics have very low levels of education, and this contributes to low household incomes">
            <a:extLst xmlns:a="http://schemas.openxmlformats.org/drawingml/2006/main">
              <a:ext uri="{FF2B5EF4-FFF2-40B4-BE49-F238E27FC236}">
                <a16:creationId xmlns:a16="http://schemas.microsoft.com/office/drawing/2014/main" id="{B40C8083-5AA7-4053-AD24-8ABEC94FAABD}"/>
              </a:ext>
            </a:extLst>
          </p:cNvPr>
          <p:cNvSpPr>
            <a:spLocks xmlns:a="http://schemas.openxmlformats.org/drawingml/2006/main" noGrp="1"/>
          </p:cNvSpPr>
          <p:nvPr>
            <p:ph idx="1"/>
          </p:nvPr>
        </p:nvSpPr>
        <p:spPr>
          <a:xfrm xmlns:a="http://schemas.openxmlformats.org/drawingml/2006/main">
            <a:off x="457200" y="1524000"/>
            <a:ext cx="8229600" cy="4525963"/>
          </a:xfrm>
        </p:spPr>
        <p:txBody>
          <a:bodyPr xmlns:a="http://schemas.openxmlformats.org/drawingml/2006/main">
            <a:noAutofit/>
          </a:bodyPr>
          <a:lstStyle xmlns:a="http://schemas.openxmlformats.org/drawingml/2006/main"/>
          <a:p xmlns:a="http://schemas.openxmlformats.org/drawingml/2006/main">
            <a:pPr>
              <a:spcBef>
                <a:spcPts val="0"/>
              </a:spcBef>
              <a:buClr>
                <a:schemeClr val="tx1"/>
              </a:buClr>
              <a:buSzPct val="80000"/>
              <a:buNone/>
            </a:pPr>
            <a:r>
              <a:rPr sz="1800"/>
              <a:t>Hispanics have very low levels of education, and this contributes to low household incomes</a:t>
            </a:r>
          </a:p>
          <a:p xmlns:a="http://schemas.openxmlformats.org/drawingml/2006/main">
            <a:pPr lvl="1">
              <a:spcBef>
                <a:spcPts val="0"/>
              </a:spcBef>
              <a:buClr>
                <a:schemeClr val="tx1"/>
              </a:buClr>
              <a:buSzPct val="80000"/>
              <a:buNone/>
            </a:pPr>
            <a:r>
              <a:rPr sz="1800"/>
              <a:t>This in part due to the fact that Hispanic immigrants have, on average, low levels of </a:t>
            </a:r>
            <a:r>
              <a:rPr sz="1800"/>
              <a:t>education</a:t>
            </a:r>
          </a:p>
          <a:p xmlns:a="http://schemas.openxmlformats.org/drawingml/2006/main">
            <a:pPr lvl="1">
              <a:spcBef>
                <a:spcPts val="0"/>
              </a:spcBef>
              <a:buClr>
                <a:schemeClr val="tx1"/>
              </a:buClr>
              <a:buSzPct val="80000"/>
              <a:buNone/>
            </a:pPr>
            <a:endParaRPr sz="1800"/>
          </a:p>
          <a:p xmlns:a="http://schemas.openxmlformats.org/drawingml/2006/main">
            <a:pPr>
              <a:spcBef>
                <a:spcPts val="0"/>
              </a:spcBef>
              <a:buClr>
                <a:schemeClr val="tx1"/>
              </a:buClr>
              <a:buSzPct val="80000"/>
              <a:buNone/>
            </a:pPr>
            <a:r>
              <a:rPr sz="1800"/>
              <a:t>Asians have very high levels of education, and this contributes to high household incomes</a:t>
            </a:r>
          </a:p>
          <a:p xmlns:a="http://schemas.openxmlformats.org/drawingml/2006/main">
            <a:pPr lvl="1">
              <a:spcBef>
                <a:spcPts val="0"/>
              </a:spcBef>
              <a:buClr>
                <a:schemeClr val="tx1"/>
              </a:buClr>
              <a:buSzPct val="80000"/>
              <a:buNone/>
            </a:pPr>
            <a:r>
              <a:rPr sz="1800"/>
              <a:t>This in part due to the fact that </a:t>
            </a:r>
            <a:r>
              <a:rPr sz="1800"/>
              <a:t>Asian </a:t>
            </a:r>
            <a:r>
              <a:rPr sz="1800"/>
              <a:t>immigrants have, on average, </a:t>
            </a:r>
            <a:r>
              <a:rPr sz="1800"/>
              <a:t>high </a:t>
            </a:r>
            <a:r>
              <a:rPr sz="1800"/>
              <a:t>levels of </a:t>
            </a:r>
            <a:r>
              <a:rPr sz="1800"/>
              <a:t>education– compared to both the U.S. native-born population and people in their countries of origin</a:t>
            </a:r>
          </a:p>
          <a:p xmlns:a="http://schemas.openxmlformats.org/drawingml/2006/main">
            <a:pPr lvl="1">
              <a:spcBef>
                <a:spcPts val="0"/>
              </a:spcBef>
              <a:buClr>
                <a:schemeClr val="tx1"/>
              </a:buClr>
              <a:buSzPct val="80000"/>
              <a:buNone/>
            </a:pPr>
            <a:r>
              <a:rPr sz="1800"/>
              <a:t>These immigrants are thus “positively selected” on education</a:t>
            </a:r>
            <a:endParaRPr sz="1800"/>
          </a:p>
          <a:p xmlns:a="http://schemas.openxmlformats.org/drawingml/2006/main">
            <a:pPr lvl="1">
              <a:lnSpc>
                <a:spcPct val="120000"/>
              </a:lnSpc>
              <a:spcBef>
                <a:spcPts val="0"/>
              </a:spcBef>
              <a:buClr>
                <a:schemeClr val="tx1"/>
              </a:buClr>
              <a:buSzPct val="80000"/>
              <a:buNone/>
            </a:pPr>
            <a:endParaRPr sz="1800"/>
          </a:p>
        </p:txBody>
      </p:sp>
    </p:spTree>
    <p:extLst>
      <p:ext uri="{BB962C8B-B14F-4D97-AF65-F5344CB8AC3E}">
        <p14:creationId xmlns:p14="http://schemas.microsoft.com/office/powerpoint/2010/main" val="685485764"/>
      </p:ext>
    </p:extLst>
  </p:cSld>
</p:sld>
</file>

<file path=ppt/slides/slide14.xml><?xml version="1.0" encoding="utf-8"?>
<p:sld xmlns:p="http://schemas.openxmlformats.org/presentationml/2006/main">
  <p:cSld>
    <p:spTree>
      <p:nvGrpSpPr>
        <p:cNvPr id="1" name=""/>
        <p:cNvGrpSpPr/>
        <p:nvPr/>
      </p:nvGrpSpPr>
      <p:grpSpPr>
        <a:xfrm xmlns:a="http://schemas.openxmlformats.org/drawingml/2006/main"/>
      </p:grpSpPr>
      <p:sp>
        <p:nvSpPr>
          <p:cNvPr id="35842" name="Slide title 14: Social Capital">
            <a:extLst xmlns:a="http://schemas.openxmlformats.org/drawingml/2006/main">
              <a:ext uri="{FF2B5EF4-FFF2-40B4-BE49-F238E27FC236}">
                <a16:creationId xmlns:a16="http://schemas.microsoft.com/office/drawing/2014/main" id="{F7C995BB-1FB8-4063-B714-5F7AEF9D16C5}"/>
              </a:ext>
            </a:extLst>
          </p:cNvPr>
          <p:cNvSpPr>
            <a:spLocks xmlns:a="http://schemas.openxmlformats.org/drawingml/2006/main" noGrp="1"/>
          </p:cNvSpPr>
          <p:nvPr>
            <p:ph type="title" idx="0"/>
          </p:nvPr>
        </p:nvSpPr>
        <p:spPr>
          <a:xfrm xmlns:a="http://schemas.openxmlformats.org/drawingml/2006/main">
            <a:off x="457200" y="0"/>
            <a:ext cx="8229600" cy="1295400"/>
          </a:xfrm>
        </p:spPr>
        <p:txBody>
          <a:bodyPr xmlns:a="http://schemas.openxmlformats.org/drawingml/2006/main">
            <a:noAutofit/>
          </a:bodyPr>
          <a:lstStyle xmlns:a="http://schemas.openxmlformats.org/drawingml/2006/main"/>
          <a:p xmlns:a="http://schemas.openxmlformats.org/drawingml/2006/main">
            <a:pPr>
              <a:lnSpc>
                <a:spcPct val="100000"/>
              </a:lnSpc>
              <a:buNone/>
            </a:pPr>
            <a:r>
              <a:rPr sz="2700" b="0"/>
              <a:t>Social Capital</a:t>
            </a:r>
          </a:p>
        </p:txBody>
      </p:sp>
      <p:sp>
        <p:nvSpPr>
          <p:cNvPr id="35843" name="Content 1: Asian immigrant communities have considerable social capital For example, information abou">
            <a:extLst xmlns:a="http://schemas.openxmlformats.org/drawingml/2006/main">
              <a:ext uri="{FF2B5EF4-FFF2-40B4-BE49-F238E27FC236}">
                <a16:creationId xmlns:a16="http://schemas.microsoft.com/office/drawing/2014/main" id="{A7D606A7-8028-4787-8206-9930CAA3FBAD}"/>
              </a:ext>
            </a:extLst>
          </p:cNvPr>
          <p:cNvSpPr>
            <a:spLocks xmlns:a="http://schemas.openxmlformats.org/drawingml/2006/main" noGrp="1"/>
          </p:cNvSpPr>
          <p:nvPr>
            <p:ph idx="1"/>
          </p:nvPr>
        </p:nvSpPr>
        <p:spPr>
          <a:xfrm xmlns:a="http://schemas.openxmlformats.org/drawingml/2006/main">
            <a:off x="457200" y="1524000"/>
            <a:ext cx="8229600" cy="4525963"/>
          </a:xfrm>
        </p:spPr>
        <p:txBody>
          <a:bodyPr xmlns:a="http://schemas.openxmlformats.org/drawingml/2006/main">
            <a:noAutofit/>
          </a:bodyPr>
          <a:lstStyle xmlns:a="http://schemas.openxmlformats.org/drawingml/2006/main"/>
          <a:p xmlns:a="http://schemas.openxmlformats.org/drawingml/2006/main">
            <a:pPr>
              <a:spcBef>
                <a:spcPts val="0"/>
              </a:spcBef>
              <a:buClr>
                <a:schemeClr val="tx1"/>
              </a:buClr>
              <a:buSzPct val="80000"/>
              <a:buNone/>
            </a:pPr>
            <a:r>
              <a:rPr sz="1800"/>
              <a:t>Asian immigrant communities have considerable social capital</a:t>
            </a:r>
          </a:p>
          <a:p xmlns:a="http://schemas.openxmlformats.org/drawingml/2006/main">
            <a:pPr lvl="1">
              <a:spcBef>
                <a:spcPts val="0"/>
              </a:spcBef>
              <a:buClr>
                <a:schemeClr val="tx1"/>
              </a:buClr>
              <a:buSzPct val="80000"/>
              <a:buNone/>
            </a:pPr>
            <a:r>
              <a:rPr sz="1800"/>
              <a:t>For example, information </a:t>
            </a:r>
            <a:r>
              <a:rPr sz="1800"/>
              <a:t>about how school systems work and how best to navigate them and succeed is spread through </a:t>
            </a:r>
            <a:r>
              <a:rPr sz="1800"/>
              <a:t>ethnic networks</a:t>
            </a:r>
          </a:p>
          <a:p xmlns:a="http://schemas.openxmlformats.org/drawingml/2006/main">
            <a:pPr lvl="1">
              <a:spcBef>
                <a:spcPts val="0"/>
              </a:spcBef>
              <a:buClr>
                <a:schemeClr val="tx1"/>
              </a:buClr>
              <a:buSzPct val="80000"/>
              <a:buNone/>
            </a:pPr>
            <a:endParaRPr sz="1800"/>
          </a:p>
          <a:p xmlns:a="http://schemas.openxmlformats.org/drawingml/2006/main">
            <a:pPr>
              <a:spcBef>
                <a:spcPts val="0"/>
              </a:spcBef>
              <a:buClr>
                <a:schemeClr val="tx1"/>
              </a:buClr>
              <a:buSzPct val="80000"/>
              <a:buNone/>
            </a:pPr>
            <a:r>
              <a:rPr sz="1800"/>
              <a:t>Such social capital </a:t>
            </a:r>
            <a:r>
              <a:rPr sz="1800"/>
              <a:t>may be less </a:t>
            </a:r>
            <a:r>
              <a:rPr sz="1800"/>
              <a:t>widespread among Hispanic communities</a:t>
            </a:r>
          </a:p>
        </p:txBody>
      </p:sp>
    </p:spTree>
    <p:extLst>
      <p:ext uri="{BB962C8B-B14F-4D97-AF65-F5344CB8AC3E}">
        <p14:creationId xmlns:p14="http://schemas.microsoft.com/office/powerpoint/2010/main" val="432701505"/>
      </p:ext>
    </p:extLst>
  </p:cSld>
</p:sld>
</file>

<file path=ppt/slides/slide15.xml><?xml version="1.0" encoding="utf-8"?>
<p:sld xmlns:p="http://schemas.openxmlformats.org/presentationml/2006/main">
  <p:cSld>
    <p:spTree>
      <p:nvGrpSpPr>
        <p:cNvPr id="1" name=""/>
        <p:cNvGrpSpPr/>
        <p:nvPr/>
      </p:nvGrpSpPr>
      <p:grpSpPr>
        <a:xfrm xmlns:a="http://schemas.openxmlformats.org/drawingml/2006/main"/>
      </p:grpSpPr>
      <p:sp>
        <p:nvSpPr>
          <p:cNvPr id="35842" name="Slide title 15: Culture">
            <a:extLst xmlns:a="http://schemas.openxmlformats.org/drawingml/2006/main">
              <a:ext uri="{FF2B5EF4-FFF2-40B4-BE49-F238E27FC236}">
                <a16:creationId xmlns:a16="http://schemas.microsoft.com/office/drawing/2014/main" id="{7182A8F5-78DD-454A-8538-3FAC03C05E78}"/>
              </a:ext>
            </a:extLst>
          </p:cNvPr>
          <p:cNvSpPr>
            <a:spLocks xmlns:a="http://schemas.openxmlformats.org/drawingml/2006/main" noGrp="1"/>
          </p:cNvSpPr>
          <p:nvPr>
            <p:ph type="title" idx="0"/>
          </p:nvPr>
        </p:nvSpPr>
        <p:spPr>
          <a:xfrm xmlns:a="http://schemas.openxmlformats.org/drawingml/2006/main">
            <a:off x="457200" y="0"/>
            <a:ext cx="8229600" cy="1295400"/>
          </a:xfrm>
        </p:spPr>
        <p:txBody>
          <a:bodyPr xmlns:a="http://schemas.openxmlformats.org/drawingml/2006/main">
            <a:noAutofit/>
          </a:bodyPr>
          <a:lstStyle xmlns:a="http://schemas.openxmlformats.org/drawingml/2006/main"/>
          <a:p xmlns:a="http://schemas.openxmlformats.org/drawingml/2006/main">
            <a:pPr>
              <a:lnSpc>
                <a:spcPct val="100000"/>
              </a:lnSpc>
              <a:buNone/>
            </a:pPr>
            <a:r>
              <a:rPr sz="2700" b="0"/>
              <a:t>Culture</a:t>
            </a:r>
          </a:p>
        </p:txBody>
      </p:sp>
      <p:sp>
        <p:nvSpPr>
          <p:cNvPr id="35843" name="Content 1: There is a strong emphasis on academic success among many Asian groups Likely due to the f">
            <a:extLst xmlns:a="http://schemas.openxmlformats.org/drawingml/2006/main">
              <a:ext uri="{FF2B5EF4-FFF2-40B4-BE49-F238E27FC236}">
                <a16:creationId xmlns:a16="http://schemas.microsoft.com/office/drawing/2014/main" id="{D68568C5-D360-4827-A61E-3BAC39BFAA83}"/>
              </a:ext>
            </a:extLst>
          </p:cNvPr>
          <p:cNvSpPr>
            <a:spLocks xmlns:a="http://schemas.openxmlformats.org/drawingml/2006/main" noGrp="1"/>
          </p:cNvSpPr>
          <p:nvPr>
            <p:ph idx="1"/>
          </p:nvPr>
        </p:nvSpPr>
        <p:spPr>
          <a:xfrm xmlns:a="http://schemas.openxmlformats.org/drawingml/2006/main">
            <a:off x="457200" y="1524000"/>
            <a:ext cx="8229600" cy="4525963"/>
          </a:xfrm>
        </p:spPr>
        <p:txBody>
          <a:bodyPr xmlns:a="http://schemas.openxmlformats.org/drawingml/2006/main">
            <a:noAutofit/>
          </a:bodyPr>
          <a:lstStyle xmlns:a="http://schemas.openxmlformats.org/drawingml/2006/main"/>
          <a:p xmlns:a="http://schemas.openxmlformats.org/drawingml/2006/main">
            <a:pPr>
              <a:lnSpc>
                <a:spcPct val="120000"/>
              </a:lnSpc>
              <a:spcBef>
                <a:spcPts val="0"/>
              </a:spcBef>
              <a:buNone/>
            </a:pPr>
            <a:r>
              <a:rPr sz="1800"/>
              <a:t>There is a strong emphasis on academic success among many Asian groups</a:t>
            </a:r>
          </a:p>
          <a:p xmlns:a="http://schemas.openxmlformats.org/drawingml/2006/main">
            <a:pPr lvl="1">
              <a:lnSpc>
                <a:spcPct val="120000"/>
              </a:lnSpc>
              <a:spcBef>
                <a:spcPts val="0"/>
              </a:spcBef>
              <a:buNone/>
            </a:pPr>
            <a:r>
              <a:rPr sz="1800"/>
              <a:t>Likely due to the fact that immigrant parents are highly educated, and thus put much emphasis on education to get ahead</a:t>
            </a:r>
          </a:p>
          <a:p xmlns:a="http://schemas.openxmlformats.org/drawingml/2006/main">
            <a:pPr lvl="1">
              <a:lnSpc>
                <a:spcPct val="120000"/>
              </a:lnSpc>
              <a:spcBef>
                <a:spcPts val="0"/>
              </a:spcBef>
              <a:buNone/>
            </a:pPr>
            <a:r>
              <a:rPr sz="1800"/>
              <a:t>Many families invest in supplemental schooling, private tutoring, and college preparation </a:t>
            </a:r>
          </a:p>
          <a:p xmlns:a="http://schemas.openxmlformats.org/drawingml/2006/main">
            <a:pPr>
              <a:lnSpc>
                <a:spcPct val="120000"/>
              </a:lnSpc>
              <a:spcBef>
                <a:spcPts val="0"/>
              </a:spcBef>
              <a:buNone/>
            </a:pPr>
            <a:r>
              <a:rPr sz="1800"/>
              <a:t>The high educational achievement of many Asians reinforces the “model minority” stereotype</a:t>
            </a:r>
          </a:p>
          <a:p xmlns:a="http://schemas.openxmlformats.org/drawingml/2006/main">
            <a:pPr lvl="1">
              <a:lnSpc>
                <a:spcPct val="120000"/>
              </a:lnSpc>
              <a:spcBef>
                <a:spcPts val="0"/>
              </a:spcBef>
              <a:buNone/>
            </a:pPr>
            <a:r>
              <a:rPr sz="1800"/>
              <a:t>This positive </a:t>
            </a:r>
            <a:r>
              <a:rPr sz="1800"/>
              <a:t>stereotype </a:t>
            </a:r>
            <a:r>
              <a:rPr sz="1800"/>
              <a:t>might further boost Asian achievement– they are internalized by both the students and teachers, who set high expectations for achievement</a:t>
            </a:r>
          </a:p>
          <a:p xmlns:a="http://schemas.openxmlformats.org/drawingml/2006/main">
            <a:pPr>
              <a:lnSpc>
                <a:spcPct val="120000"/>
              </a:lnSpc>
              <a:spcBef>
                <a:spcPts val="0"/>
              </a:spcBef>
              <a:buClr>
                <a:schemeClr val="tx1"/>
              </a:buClr>
              <a:buSzPct val="80000"/>
              <a:buNone/>
            </a:pPr>
            <a:endParaRPr sz="3000"/>
          </a:p>
        </p:txBody>
      </p:sp>
    </p:spTree>
    <p:extLst>
      <p:ext uri="{BB962C8B-B14F-4D97-AF65-F5344CB8AC3E}">
        <p14:creationId xmlns:p14="http://schemas.microsoft.com/office/powerpoint/2010/main" val="1773208667"/>
      </p:ext>
    </p:extLst>
  </p:cSld>
</p:sld>
</file>

<file path=ppt/slides/slide16.xml><?xml version="1.0" encoding="utf-8"?>
<p:sld xmlns:p="http://schemas.openxmlformats.org/presentationml/2006/main">
  <p:cSld>
    <p:spTree>
      <p:nvGrpSpPr>
        <p:cNvPr id="1" name=""/>
        <p:cNvGrpSpPr/>
        <p:nvPr/>
      </p:nvGrpSpPr>
      <p:grpSpPr>
        <a:xfrm xmlns:a="http://schemas.openxmlformats.org/drawingml/2006/main"/>
      </p:grpSpPr>
      <p:sp>
        <p:nvSpPr>
          <p:cNvPr id="35842" name="Slide title 16: Assimilation">
            <a:extLst xmlns:a="http://schemas.openxmlformats.org/drawingml/2006/main">
              <a:ext uri="{FF2B5EF4-FFF2-40B4-BE49-F238E27FC236}">
                <a16:creationId xmlns:a16="http://schemas.microsoft.com/office/drawing/2014/main" id="{4A6019A7-E8D5-4526-BBB3-D035D824DCCD}"/>
              </a:ext>
            </a:extLst>
          </p:cNvPr>
          <p:cNvSpPr>
            <a:spLocks xmlns:a="http://schemas.openxmlformats.org/drawingml/2006/main" noGrp="1"/>
          </p:cNvSpPr>
          <p:nvPr>
            <p:ph type="title" idx="0"/>
          </p:nvPr>
        </p:nvSpPr>
        <p:spPr>
          <a:xfrm xmlns:a="http://schemas.openxmlformats.org/drawingml/2006/main">
            <a:off x="457200" y="0"/>
            <a:ext cx="8229600" cy="1295400"/>
          </a:xfrm>
        </p:spPr>
        <p:txBody>
          <a:bodyPr xmlns:a="http://schemas.openxmlformats.org/drawingml/2006/main">
            <a:noAutofit/>
          </a:bodyPr>
          <a:lstStyle xmlns:a="http://schemas.openxmlformats.org/drawingml/2006/main"/>
          <a:p xmlns:a="http://schemas.openxmlformats.org/drawingml/2006/main">
            <a:pPr>
              <a:lnSpc>
                <a:spcPct val="100000"/>
              </a:lnSpc>
              <a:buNone/>
            </a:pPr>
            <a:r>
              <a:rPr sz="2700" b="0"/>
              <a:t>Assimilation</a:t>
            </a:r>
          </a:p>
        </p:txBody>
      </p:sp>
      <p:sp>
        <p:nvSpPr>
          <p:cNvPr id="35843" name="Content 1: Because assimilation refers to the reduction of group differences over time and across gen">
            <a:extLst xmlns:a="http://schemas.openxmlformats.org/drawingml/2006/main">
              <a:ext uri="{FF2B5EF4-FFF2-40B4-BE49-F238E27FC236}">
                <a16:creationId xmlns:a16="http://schemas.microsoft.com/office/drawing/2014/main" id="{8F253C29-3397-4727-ABCE-59C93DE2EBC7}"/>
              </a:ext>
            </a:extLst>
          </p:cNvPr>
          <p:cNvSpPr>
            <a:spLocks xmlns:a="http://schemas.openxmlformats.org/drawingml/2006/main" noGrp="1"/>
          </p:cNvSpPr>
          <p:nvPr>
            <p:ph idx="1"/>
          </p:nvPr>
        </p:nvSpPr>
        <p:spPr>
          <a:xfrm xmlns:a="http://schemas.openxmlformats.org/drawingml/2006/main">
            <a:off x="457200" y="1524000"/>
            <a:ext cx="8229600" cy="4525963"/>
          </a:xfrm>
        </p:spPr>
        <p:txBody>
          <a:bodyPr xmlns:a="http://schemas.openxmlformats.org/drawingml/2006/main">
            <a:noAutofit/>
          </a:bodyPr>
          <a:lstStyle xmlns:a="http://schemas.openxmlformats.org/drawingml/2006/main"/>
          <a:p xmlns:a="http://schemas.openxmlformats.org/drawingml/2006/main">
            <a:pPr>
              <a:lnSpc>
                <a:spcPct val="120000"/>
              </a:lnSpc>
              <a:spcBef>
                <a:spcPts val="0"/>
              </a:spcBef>
              <a:buClr>
                <a:schemeClr val="tx1"/>
              </a:buClr>
              <a:buSzPct val="80000"/>
              <a:buNone/>
            </a:pPr>
            <a:r>
              <a:rPr sz="1800"/>
              <a:t>Because assimilation refers to the reduction of group differences over time and across generations, it is important to examine how native-born Hispanics and Asians are doing compared to the foreign born</a:t>
            </a:r>
          </a:p>
          <a:p xmlns:a="http://schemas.openxmlformats.org/drawingml/2006/main">
            <a:pPr>
              <a:lnSpc>
                <a:spcPct val="120000"/>
              </a:lnSpc>
              <a:spcBef>
                <a:spcPts val="0"/>
              </a:spcBef>
              <a:buClr>
                <a:schemeClr val="tx1"/>
              </a:buClr>
              <a:buSzPct val="80000"/>
              <a:buNone/>
            </a:pPr>
            <a:r>
              <a:rPr sz="1800"/>
              <a:t>Overall, we see evidence of generational socioeconomic mobility among both groups</a:t>
            </a:r>
          </a:p>
          <a:p xmlns:a="http://schemas.openxmlformats.org/drawingml/2006/main">
            <a:pPr lvl="1">
              <a:lnSpc>
                <a:spcPct val="120000"/>
              </a:lnSpc>
              <a:spcBef>
                <a:spcPts val="0"/>
              </a:spcBef>
              <a:buClr>
                <a:schemeClr val="tx1"/>
              </a:buClr>
              <a:buSzPct val="80000"/>
              <a:buNone/>
            </a:pPr>
            <a:r>
              <a:rPr sz="1800"/>
              <a:t>Especially among Hispanics, who start from a very low level</a:t>
            </a:r>
          </a:p>
          <a:p xmlns:a="http://schemas.openxmlformats.org/drawingml/2006/main">
            <a:pPr lvl="1">
              <a:lnSpc>
                <a:spcPct val="120000"/>
              </a:lnSpc>
              <a:spcBef>
                <a:spcPts val="0"/>
              </a:spcBef>
              <a:buClr>
                <a:schemeClr val="tx1"/>
              </a:buClr>
              <a:buSzPct val="80000"/>
              <a:buNone/>
            </a:pPr>
            <a:r>
              <a:rPr sz="1800"/>
              <a:t>Official statistics may understate the extent of intergenerational progress too, as many people with some Hispanic ancestry no longer identify as Hispanic– these people tend to be of relatively high socioeconomic status</a:t>
            </a:r>
          </a:p>
          <a:p xmlns:a="http://schemas.openxmlformats.org/drawingml/2006/main">
            <a:pPr lvl="1">
              <a:lnSpc>
                <a:spcPct val="120000"/>
              </a:lnSpc>
              <a:spcBef>
                <a:spcPts val="0"/>
              </a:spcBef>
              <a:buClr>
                <a:schemeClr val="tx1"/>
              </a:buClr>
              <a:buSzPct val="80000"/>
              <a:buNone/>
            </a:pPr>
            <a:r>
              <a:rPr sz="1800"/>
              <a:t>Overall, though, native-born Hispanics still lag behind non-Hispanic whites in terms of educational attainment and income</a:t>
            </a:r>
            <a:endParaRPr sz="2200"/>
          </a:p>
        </p:txBody>
      </p:sp>
    </p:spTree>
    <p:extLst>
      <p:ext uri="{BB962C8B-B14F-4D97-AF65-F5344CB8AC3E}">
        <p14:creationId xmlns:p14="http://schemas.microsoft.com/office/powerpoint/2010/main" val="2096141958"/>
      </p:ext>
    </p:extLst>
  </p:cSld>
</p:sld>
</file>

<file path=ppt/slides/slide17.xml><?xml version="1.0" encoding="utf-8"?>
<p:sld xmlns:p="http://schemas.openxmlformats.org/presentationml/2006/main">
  <p:cSld>
    <p:spTree>
      <p:nvGrpSpPr>
        <p:cNvPr id="1" name=""/>
        <p:cNvGrpSpPr/>
        <p:nvPr/>
      </p:nvGrpSpPr>
      <p:grpSpPr>
        <a:xfrm xmlns:a="http://schemas.openxmlformats.org/drawingml/2006/main"/>
      </p:grpSpPr>
      <p:sp>
        <p:nvSpPr>
          <p:cNvPr id="2" name="Slide title 17: Intentionally blank slide 17">
            <a:extLst xmlns:a="http://schemas.openxmlformats.org/drawingml/2006/main">
              <a:ext uri="{FF2B5EF4-FFF2-40B4-BE49-F238E27FC236}">
                <a16:creationId xmlns:a16="http://schemas.microsoft.com/office/drawing/2014/main" id="{781ABB1B-6F81-4B69-B0DE-160E30A7CF8B}"/>
              </a:ext>
            </a:extLst>
          </p:cNvPr>
          <p:cNvSpPr>
            <a:spLocks xmlns:a="http://schemas.openxmlformats.org/drawingml/2006/main" noGrp="1"/>
          </p:cNvSpPr>
          <p:nvPr>
            <p:ph type="title" idx="99"/>
          </p:nvPr>
        </p:nvSpPr>
        <p:spPr>
          <a:xfrm xmlns:a="http://schemas.openxmlformats.org/drawingml/2006/main">
            <a:off x="-9525000" y="0"/>
            <a:ext cx="7620000" cy="304800"/>
          </a:xfrm>
          <a:prstGeom xmlns:a="http://schemas.openxmlformats.org/drawingml/2006/main" prst="rect">
            <a:avLst/>
          </a:prstGeom>
          <a:noFill xmlns:a="http://schemas.openxmlformats.org/drawingml/2006/main"/>
        </p:spPr>
        <p:txBody>
          <a:bodyPr xmlns:a="http://schemas.openxmlformats.org/drawingml/2006/main">
            <a:normAutofit fontScale="10000"/>
          </a:bodyPr>
          <a:lstStyle xmlns:a="http://schemas.openxmlformats.org/drawingml/2006/main"/>
          <a:p xmlns:a="http://schemas.openxmlformats.org/drawingml/2006/main">
            <a:pPr>
              <a:defRPr sz="100"/>
            </a:pPr>
            <a:r>
              <a:rPr sz="100"/>
              <a:t>Intentionally blank slide 17</a:t>
            </a:r>
          </a:p>
        </p:txBody>
      </p:sp>
    </p:spTree>
    <p:extLst>
      <p:ext uri="{BB962C8B-B14F-4D97-AF65-F5344CB8AC3E}">
        <p14:creationId xmlns:p14="http://schemas.microsoft.com/office/powerpoint/2010/main" val="1373985010"/>
      </p:ext>
    </p:extLst>
  </p:cSld>
</p:sld>
</file>

<file path=ppt/slides/slide18.xml><?xml version="1.0" encoding="utf-8"?>
<p:sld xmlns:p="http://schemas.openxmlformats.org/presentationml/2006/main">
  <p:cSld>
    <p:spTree>
      <p:nvGrpSpPr>
        <p:cNvPr id="1" name=""/>
        <p:cNvGrpSpPr/>
        <p:nvPr/>
      </p:nvGrpSpPr>
      <p:grpSpPr>
        <a:xfrm xmlns:a="http://schemas.openxmlformats.org/drawingml/2006/main"/>
      </p:grpSpPr>
      <p:sp>
        <p:nvSpPr>
          <p:cNvPr id="35842" name="Slide title 18: Conclusions: Asians">
            <a:extLst xmlns:a="http://schemas.openxmlformats.org/drawingml/2006/main">
              <a:ext uri="{FF2B5EF4-FFF2-40B4-BE49-F238E27FC236}">
                <a16:creationId xmlns:a16="http://schemas.microsoft.com/office/drawing/2014/main" id="{E9028986-F3E0-4077-BA25-6F8F8108EA9E}"/>
              </a:ext>
            </a:extLst>
          </p:cNvPr>
          <p:cNvSpPr>
            <a:spLocks xmlns:a="http://schemas.openxmlformats.org/drawingml/2006/main" noGrp="1"/>
          </p:cNvSpPr>
          <p:nvPr>
            <p:ph type="title" idx="0"/>
          </p:nvPr>
        </p:nvSpPr>
        <p:spPr>
          <a:xfrm xmlns:a="http://schemas.openxmlformats.org/drawingml/2006/main">
            <a:off x="457200" y="0"/>
            <a:ext cx="8229600" cy="1295400"/>
          </a:xfrm>
        </p:spPr>
        <p:txBody>
          <a:bodyPr xmlns:a="http://schemas.openxmlformats.org/drawingml/2006/main">
            <a:noAutofit/>
          </a:bodyPr>
          <a:lstStyle xmlns:a="http://schemas.openxmlformats.org/drawingml/2006/main"/>
          <a:p xmlns:a="http://schemas.openxmlformats.org/drawingml/2006/main">
            <a:pPr>
              <a:lnSpc>
                <a:spcPct val="100000"/>
              </a:lnSpc>
              <a:buNone/>
            </a:pPr>
            <a:r>
              <a:rPr sz="2700" b="0"/>
              <a:t>Conclusions: Asians</a:t>
            </a:r>
          </a:p>
        </p:txBody>
      </p:sp>
      <p:sp>
        <p:nvSpPr>
          <p:cNvPr id="35843" name="Content 1: Asians have relatively high levels of education and income compared to others, including n">
            <a:extLst xmlns:a="http://schemas.openxmlformats.org/drawingml/2006/main">
              <a:ext uri="{FF2B5EF4-FFF2-40B4-BE49-F238E27FC236}">
                <a16:creationId xmlns:a16="http://schemas.microsoft.com/office/drawing/2014/main" id="{1554EBEA-8C4B-4449-A7FD-73CB9C12897E}"/>
              </a:ext>
            </a:extLst>
          </p:cNvPr>
          <p:cNvSpPr>
            <a:spLocks xmlns:a="http://schemas.openxmlformats.org/drawingml/2006/main" noGrp="1"/>
          </p:cNvSpPr>
          <p:nvPr>
            <p:ph idx="1"/>
          </p:nvPr>
        </p:nvSpPr>
        <p:spPr>
          <a:xfrm xmlns:a="http://schemas.openxmlformats.org/drawingml/2006/main">
            <a:off x="457200" y="1524000"/>
            <a:ext cx="8229600" cy="4525963"/>
          </a:xfrm>
        </p:spPr>
        <p:txBody>
          <a:bodyPr xmlns:a="http://schemas.openxmlformats.org/drawingml/2006/main">
            <a:noAutofit/>
          </a:bodyPr>
          <a:lstStyle xmlns:a="http://schemas.openxmlformats.org/drawingml/2006/main"/>
          <a:p xmlns:a="http://schemas.openxmlformats.org/drawingml/2006/main">
            <a:pPr>
              <a:lnSpc>
                <a:spcPct val="120000"/>
              </a:lnSpc>
              <a:spcBef>
                <a:spcPts val="0"/>
              </a:spcBef>
              <a:buClr>
                <a:schemeClr val="tx1"/>
              </a:buClr>
              <a:buSzPct val="80000"/>
              <a:buNone/>
            </a:pPr>
            <a:r>
              <a:rPr sz="1800"/>
              <a:t>Asians have relatively high levels of education and income compared to others, including non-Hispanic whites</a:t>
            </a:r>
          </a:p>
          <a:p xmlns:a="http://schemas.openxmlformats.org/drawingml/2006/main">
            <a:pPr lvl="1">
              <a:lnSpc>
                <a:spcPct val="120000"/>
              </a:lnSpc>
              <a:spcBef>
                <a:spcPts val="0"/>
              </a:spcBef>
              <a:buClr>
                <a:schemeClr val="tx1"/>
              </a:buClr>
              <a:buSzPct val="80000"/>
              <a:buNone/>
            </a:pPr>
            <a:r>
              <a:rPr sz="1800"/>
              <a:t>Some variation by country of origin, though most groups surpass national averages</a:t>
            </a:r>
          </a:p>
          <a:p xmlns:a="http://schemas.openxmlformats.org/drawingml/2006/main">
            <a:pPr lvl="1">
              <a:lnSpc>
                <a:spcPct val="120000"/>
              </a:lnSpc>
              <a:spcBef>
                <a:spcPts val="0"/>
              </a:spcBef>
              <a:buClr>
                <a:schemeClr val="tx1"/>
              </a:buClr>
              <a:buSzPct val="80000"/>
              <a:buNone/>
            </a:pPr>
            <a:r>
              <a:rPr sz="1800"/>
              <a:t>While Asians likely still face discrimination in some instances, it does not appear to be pervasive enough to greatly reduce their socioeconomic mobility </a:t>
            </a:r>
          </a:p>
          <a:p xmlns:a="http://schemas.openxmlformats.org/drawingml/2006/main">
            <a:pPr>
              <a:lnSpc>
                <a:spcPct val="120000"/>
              </a:lnSpc>
              <a:spcBef>
                <a:spcPts val="0"/>
              </a:spcBef>
              <a:buClr>
                <a:schemeClr val="tx1"/>
              </a:buClr>
              <a:buSzPct val="80000"/>
              <a:buNone/>
            </a:pPr>
            <a:r>
              <a:rPr sz="1800"/>
              <a:t>High levels of Asian socioeconomic achievement can be explained by:</a:t>
            </a:r>
          </a:p>
          <a:p xmlns:a="http://schemas.openxmlformats.org/drawingml/2006/main">
            <a:pPr lvl="1">
              <a:lnSpc>
                <a:spcPct val="120000"/>
              </a:lnSpc>
              <a:spcBef>
                <a:spcPts val="0"/>
              </a:spcBef>
              <a:buClr>
                <a:schemeClr val="tx1"/>
              </a:buClr>
              <a:buSzPct val="80000"/>
              <a:buNone/>
            </a:pPr>
            <a:r>
              <a:rPr sz="1800"/>
              <a:t>The “selectivity” of immigrants from Asia– people with high levels of education (human capital)</a:t>
            </a:r>
          </a:p>
          <a:p xmlns:a="http://schemas.openxmlformats.org/drawingml/2006/main">
            <a:pPr lvl="1">
              <a:lnSpc>
                <a:spcPct val="120000"/>
              </a:lnSpc>
              <a:spcBef>
                <a:spcPts val="0"/>
              </a:spcBef>
              <a:buClr>
                <a:schemeClr val="tx1"/>
              </a:buClr>
              <a:buSzPct val="80000"/>
              <a:buNone/>
            </a:pPr>
            <a:r>
              <a:rPr sz="1800"/>
              <a:t>Social capital among many Asian groups spreads knowledge about how to navigate school systems</a:t>
            </a:r>
          </a:p>
          <a:p xmlns:a="http://schemas.openxmlformats.org/drawingml/2006/main">
            <a:pPr lvl="1">
              <a:lnSpc>
                <a:spcPct val="120000"/>
              </a:lnSpc>
              <a:spcBef>
                <a:spcPts val="0"/>
              </a:spcBef>
              <a:buClr>
                <a:schemeClr val="tx1"/>
              </a:buClr>
              <a:buSzPct val="80000"/>
              <a:buNone/>
            </a:pPr>
            <a:r>
              <a:rPr sz="1800"/>
              <a:t>Culture: well-educated parents place considerable emphasis on education for their children to get ahead</a:t>
            </a:r>
          </a:p>
          <a:p xmlns:a="http://schemas.openxmlformats.org/drawingml/2006/main">
            <a:pPr lvl="1">
              <a:lnSpc>
                <a:spcPct val="120000"/>
              </a:lnSpc>
              <a:spcBef>
                <a:spcPts val="0"/>
              </a:spcBef>
              <a:buClr>
                <a:schemeClr val="tx1"/>
              </a:buClr>
              <a:buSzPct val="80000"/>
              <a:buNone/>
            </a:pPr>
            <a:r>
              <a:rPr sz="1800"/>
              <a:t>Positive stereotypes of Asian achievement reinforce such achievement</a:t>
            </a:r>
          </a:p>
        </p:txBody>
      </p:sp>
    </p:spTree>
    <p:extLst>
      <p:ext uri="{BB962C8B-B14F-4D97-AF65-F5344CB8AC3E}">
        <p14:creationId xmlns:p14="http://schemas.microsoft.com/office/powerpoint/2010/main" val="2274854243"/>
      </p:ext>
    </p:extLst>
  </p:cSld>
</p:sld>
</file>

<file path=ppt/slides/slide19.xml><?xml version="1.0" encoding="utf-8"?>
<p:sld xmlns:p="http://schemas.openxmlformats.org/presentationml/2006/main">
  <p:cSld>
    <p:spTree>
      <p:nvGrpSpPr>
        <p:cNvPr id="1" name=""/>
        <p:cNvGrpSpPr/>
        <p:nvPr/>
      </p:nvGrpSpPr>
      <p:grpSpPr>
        <a:xfrm xmlns:a="http://schemas.openxmlformats.org/drawingml/2006/main"/>
      </p:grpSpPr>
      <p:sp>
        <p:nvSpPr>
          <p:cNvPr id="35842" name="Slide title 19: Conclusions: Hispanics">
            <a:extLst xmlns:a="http://schemas.openxmlformats.org/drawingml/2006/main">
              <a:ext uri="{FF2B5EF4-FFF2-40B4-BE49-F238E27FC236}">
                <a16:creationId xmlns:a16="http://schemas.microsoft.com/office/drawing/2014/main" id="{C198C1B9-BFC0-4B5D-B378-D27AC739E03E}"/>
              </a:ext>
            </a:extLst>
          </p:cNvPr>
          <p:cNvSpPr>
            <a:spLocks xmlns:a="http://schemas.openxmlformats.org/drawingml/2006/main" noGrp="1"/>
          </p:cNvSpPr>
          <p:nvPr>
            <p:ph type="title" idx="0"/>
          </p:nvPr>
        </p:nvSpPr>
        <p:spPr>
          <a:xfrm xmlns:a="http://schemas.openxmlformats.org/drawingml/2006/main">
            <a:off x="457200" y="0"/>
            <a:ext cx="8229600" cy="1295400"/>
          </a:xfrm>
        </p:spPr>
        <p:txBody>
          <a:bodyPr xmlns:a="http://schemas.openxmlformats.org/drawingml/2006/main">
            <a:noAutofit/>
          </a:bodyPr>
          <a:lstStyle xmlns:a="http://schemas.openxmlformats.org/drawingml/2006/main"/>
          <a:p xmlns:a="http://schemas.openxmlformats.org/drawingml/2006/main">
            <a:pPr>
              <a:lnSpc>
                <a:spcPct val="100000"/>
              </a:lnSpc>
              <a:buNone/>
            </a:pPr>
            <a:r>
              <a:rPr sz="2700" b="0"/>
              <a:t>Conclusions: Hispanics</a:t>
            </a:r>
          </a:p>
        </p:txBody>
      </p:sp>
      <p:sp>
        <p:nvSpPr>
          <p:cNvPr id="35843" name="Content 1: Hispanics have relatively low levels of education and income compared to others However, t">
            <a:extLst xmlns:a="http://schemas.openxmlformats.org/drawingml/2006/main">
              <a:ext uri="{FF2B5EF4-FFF2-40B4-BE49-F238E27FC236}">
                <a16:creationId xmlns:a16="http://schemas.microsoft.com/office/drawing/2014/main" id="{307FC65E-1460-488A-B491-98D38E4DE251}"/>
              </a:ext>
            </a:extLst>
          </p:cNvPr>
          <p:cNvSpPr>
            <a:spLocks xmlns:a="http://schemas.openxmlformats.org/drawingml/2006/main" noGrp="1"/>
          </p:cNvSpPr>
          <p:nvPr>
            <p:ph idx="1"/>
          </p:nvPr>
        </p:nvSpPr>
        <p:spPr>
          <a:xfrm xmlns:a="http://schemas.openxmlformats.org/drawingml/2006/main">
            <a:off x="457200" y="1524000"/>
            <a:ext cx="8229600" cy="4525963"/>
          </a:xfrm>
        </p:spPr>
        <p:txBody>
          <a:bodyPr xmlns:a="http://schemas.openxmlformats.org/drawingml/2006/main">
            <a:noAutofit/>
          </a:bodyPr>
          <a:lstStyle xmlns:a="http://schemas.openxmlformats.org/drawingml/2006/main"/>
          <a:p xmlns:a="http://schemas.openxmlformats.org/drawingml/2006/main">
            <a:pPr>
              <a:lnSpc>
                <a:spcPct val="120000"/>
              </a:lnSpc>
              <a:spcBef>
                <a:spcPts val="0"/>
              </a:spcBef>
              <a:buClr>
                <a:schemeClr val="tx1"/>
              </a:buClr>
              <a:buSzPct val="80000"/>
              <a:buNone/>
            </a:pPr>
            <a:r>
              <a:rPr sz="1800"/>
              <a:t>Hispanics have relatively low levels of education and income compared to others</a:t>
            </a:r>
          </a:p>
          <a:p xmlns:a="http://schemas.openxmlformats.org/drawingml/2006/main">
            <a:pPr lvl="1">
              <a:lnSpc>
                <a:spcPct val="120000"/>
              </a:lnSpc>
              <a:spcBef>
                <a:spcPts val="0"/>
              </a:spcBef>
              <a:buClr>
                <a:schemeClr val="tx1"/>
              </a:buClr>
              <a:buSzPct val="80000"/>
              <a:buNone/>
            </a:pPr>
            <a:r>
              <a:rPr sz="1800"/>
              <a:t>However, there is considerable variation by country of origin, such that some groups have characteristics similar to the national average</a:t>
            </a:r>
          </a:p>
          <a:p xmlns:a="http://schemas.openxmlformats.org/drawingml/2006/main">
            <a:pPr>
              <a:lnSpc>
                <a:spcPct val="120000"/>
              </a:lnSpc>
              <a:spcBef>
                <a:spcPts val="0"/>
              </a:spcBef>
              <a:buClr>
                <a:schemeClr val="tx1"/>
              </a:buClr>
              <a:buSzPct val="80000"/>
              <a:buNone/>
            </a:pPr>
            <a:r>
              <a:rPr sz="1800"/>
              <a:t>Low levels of education and income among Hispanics can be explained by:</a:t>
            </a:r>
          </a:p>
          <a:p xmlns:a="http://schemas.openxmlformats.org/drawingml/2006/main">
            <a:pPr lvl="1">
              <a:lnSpc>
                <a:spcPct val="120000"/>
              </a:lnSpc>
              <a:spcBef>
                <a:spcPts val="0"/>
              </a:spcBef>
              <a:buClr>
                <a:schemeClr val="tx1"/>
              </a:buClr>
              <a:buSzPct val="80000"/>
              <a:buNone/>
            </a:pPr>
            <a:r>
              <a:rPr sz="1800"/>
              <a:t>The negative “selectivity” of immigrants from Latin America– people with low levels of education (human capital)</a:t>
            </a:r>
          </a:p>
          <a:p xmlns:a="http://schemas.openxmlformats.org/drawingml/2006/main">
            <a:pPr lvl="1">
              <a:lnSpc>
                <a:spcPct val="120000"/>
              </a:lnSpc>
              <a:spcBef>
                <a:spcPts val="0"/>
              </a:spcBef>
              <a:buClr>
                <a:schemeClr val="tx1"/>
              </a:buClr>
              <a:buSzPct val="80000"/>
              <a:buNone/>
            </a:pPr>
            <a:r>
              <a:rPr sz="1800"/>
              <a:t>Discrimination may hamper the socioeconomic mobility of some Hispanics, especially those with darker skin</a:t>
            </a:r>
          </a:p>
          <a:p xmlns:a="http://schemas.openxmlformats.org/drawingml/2006/main">
            <a:pPr>
              <a:lnSpc>
                <a:spcPct val="120000"/>
              </a:lnSpc>
              <a:spcBef>
                <a:spcPts val="0"/>
              </a:spcBef>
              <a:buClr>
                <a:schemeClr val="tx1"/>
              </a:buClr>
              <a:buSzPct val="80000"/>
              <a:buNone/>
            </a:pPr>
            <a:r>
              <a:rPr sz="1800"/>
              <a:t>Nevertheless, Hispanics have achieved a significant degree of socioeconomic mobility across generations</a:t>
            </a:r>
          </a:p>
          <a:p xmlns:a="http://schemas.openxmlformats.org/drawingml/2006/main">
            <a:pPr lvl="1">
              <a:lnSpc>
                <a:spcPct val="120000"/>
              </a:lnSpc>
              <a:spcBef>
                <a:spcPts val="0"/>
              </a:spcBef>
              <a:buClr>
                <a:schemeClr val="tx1"/>
              </a:buClr>
              <a:buSzPct val="80000"/>
              <a:buNone/>
            </a:pPr>
            <a:r>
              <a:rPr sz="1800"/>
              <a:t>There is </a:t>
            </a:r>
            <a:r>
              <a:rPr sz="1800"/>
              <a:t>debate about whether </a:t>
            </a:r>
            <a:r>
              <a:rPr sz="1800"/>
              <a:t>this will eventually translate into equality in the future.</a:t>
            </a:r>
          </a:p>
        </p:txBody>
      </p:sp>
    </p:spTree>
    <p:extLst>
      <p:ext uri="{BB962C8B-B14F-4D97-AF65-F5344CB8AC3E}">
        <p14:creationId xmlns:p14="http://schemas.microsoft.com/office/powerpoint/2010/main" val="2367208651"/>
      </p:ext>
    </p:extLst>
  </p:cSld>
</p:sld>
</file>

<file path=ppt/slides/slide20.xml><?xml version="1.0" encoding="utf-8"?>
<p:sld xmlns:p="http://schemas.openxmlformats.org/presentationml/2006/main">
  <p:cSld>
    <p:spTree>
      <p:nvGrpSpPr>
        <p:cNvPr id="1" name=""/>
        <p:cNvGrpSpPr/>
        <p:nvPr/>
      </p:nvGrpSpPr>
      <p:grpSpPr>
        <a:xfrm xmlns:a="http://schemas.openxmlformats.org/drawingml/2006/main"/>
      </p:grpSpPr>
      <p:sp>
        <p:nvSpPr>
          <p:cNvPr id="35842" name="Slide title 20: Questions and Discussion for Next Week: American Indians">
            <a:extLst xmlns:a="http://schemas.openxmlformats.org/drawingml/2006/main">
              <a:ext uri="{FF2B5EF4-FFF2-40B4-BE49-F238E27FC236}">
                <a16:creationId xmlns:a16="http://schemas.microsoft.com/office/drawing/2014/main" id="{B57D15BA-6277-486C-9E1C-3601816CA1F4}"/>
              </a:ext>
            </a:extLst>
          </p:cNvPr>
          <p:cNvSpPr>
            <a:spLocks xmlns:a="http://schemas.openxmlformats.org/drawingml/2006/main" noGrp="1"/>
          </p:cNvSpPr>
          <p:nvPr>
            <p:ph type="title" idx="0"/>
          </p:nvPr>
        </p:nvSpPr>
        <p:spPr>
          <a:xfrm xmlns:a="http://schemas.openxmlformats.org/drawingml/2006/main">
            <a:off x="457200" y="0"/>
            <a:ext cx="8229600" cy="1295400"/>
          </a:xfrm>
        </p:spPr>
        <p:txBody>
          <a:bodyPr xmlns:a="http://schemas.openxmlformats.org/drawingml/2006/main">
            <a:noAutofit/>
          </a:bodyPr>
          <a:lstStyle xmlns:a="http://schemas.openxmlformats.org/drawingml/2006/main"/>
          <a:p xmlns:a="http://schemas.openxmlformats.org/drawingml/2006/main">
            <a:pPr>
              <a:lnSpc>
                <a:spcPct val="100000"/>
              </a:lnSpc>
              <a:buNone/>
            </a:pPr>
            <a:r>
              <a:rPr sz="2700" b="0"/>
              <a:t>Questions and Discussion for Next Week: American Indians</a:t>
            </a:r>
          </a:p>
        </p:txBody>
      </p:sp>
      <p:sp>
        <p:nvSpPr>
          <p:cNvPr id="35843" name="Content 1: What is the long-term trend in the growth of the American Indian population? What role doe">
            <a:extLst xmlns:a="http://schemas.openxmlformats.org/drawingml/2006/main">
              <a:ext uri="{FF2B5EF4-FFF2-40B4-BE49-F238E27FC236}">
                <a16:creationId xmlns:a16="http://schemas.microsoft.com/office/drawing/2014/main" id="{41D45720-90A9-47F4-8533-336D1AE1D53B}"/>
              </a:ext>
            </a:extLst>
          </p:cNvPr>
          <p:cNvSpPr>
            <a:spLocks xmlns:a="http://schemas.openxmlformats.org/drawingml/2006/main" noGrp="1"/>
          </p:cNvSpPr>
          <p:nvPr>
            <p:ph idx="1"/>
          </p:nvPr>
        </p:nvSpPr>
        <p:spPr>
          <a:xfrm xmlns:a="http://schemas.openxmlformats.org/drawingml/2006/main">
            <a:off x="457200" y="1524000"/>
            <a:ext cx="8229600" cy="4525963"/>
          </a:xfrm>
        </p:spPr>
        <p:txBody>
          <a:bodyPr xmlns:a="http://schemas.openxmlformats.org/drawingml/2006/main">
            <a:noAutofit/>
          </a:bodyPr>
          <a:lstStyle xmlns:a="http://schemas.openxmlformats.org/drawingml/2006/main"/>
          <a:p xmlns:a="http://schemas.openxmlformats.org/drawingml/2006/main">
            <a:pPr>
              <a:lnSpc>
                <a:spcPct val="110000"/>
              </a:lnSpc>
              <a:spcBef>
                <a:spcPts val="0"/>
              </a:spcBef>
              <a:buClr>
                <a:schemeClr val="tx1"/>
              </a:buClr>
              <a:buSzPct val="80000"/>
              <a:buNone/>
            </a:pPr>
            <a:r>
              <a:rPr sz="1800"/>
              <a:t>What is the long-term trend in the growth of the American Indian population?</a:t>
            </a:r>
          </a:p>
          <a:p xmlns:a="http://schemas.openxmlformats.org/drawingml/2006/main">
            <a:pPr>
              <a:lnSpc>
                <a:spcPct val="110000"/>
              </a:lnSpc>
              <a:spcBef>
                <a:spcPts val="0"/>
              </a:spcBef>
              <a:buClr>
                <a:schemeClr val="tx1"/>
              </a:buClr>
              <a:buSzPct val="80000"/>
              <a:buNone/>
            </a:pPr>
            <a:r>
              <a:rPr sz="1800"/>
              <a:t>What role does changing patterns of racial identification play in these trends?</a:t>
            </a:r>
          </a:p>
          <a:p xmlns:a="http://schemas.openxmlformats.org/drawingml/2006/main">
            <a:pPr>
              <a:lnSpc>
                <a:spcPct val="110000"/>
              </a:lnSpc>
              <a:spcBef>
                <a:spcPts val="0"/>
              </a:spcBef>
              <a:buClr>
                <a:schemeClr val="tx1"/>
              </a:buClr>
              <a:buSzPct val="80000"/>
              <a:buNone/>
            </a:pPr>
            <a:r>
              <a:rPr sz="1800"/>
              <a:t>What patterns of socioeconomic achievement do we see among American Indians?</a:t>
            </a:r>
          </a:p>
          <a:p xmlns:a="http://schemas.openxmlformats.org/drawingml/2006/main">
            <a:pPr>
              <a:lnSpc>
                <a:spcPct val="110000"/>
              </a:lnSpc>
              <a:spcBef>
                <a:spcPts val="0"/>
              </a:spcBef>
              <a:buClr>
                <a:schemeClr val="tx1"/>
              </a:buClr>
              <a:buSzPct val="80000"/>
              <a:buNone/>
            </a:pPr>
            <a:r>
              <a:rPr sz="1800"/>
              <a:t>Are patterns different for single-race American Indians versus multiracial American Indians?</a:t>
            </a:r>
          </a:p>
          <a:p xmlns:a="http://schemas.openxmlformats.org/drawingml/2006/main">
            <a:pPr>
              <a:lnSpc>
                <a:spcPct val="110000"/>
              </a:lnSpc>
              <a:spcBef>
                <a:spcPts val="0"/>
              </a:spcBef>
              <a:buClr>
                <a:schemeClr val="tx1"/>
              </a:buClr>
              <a:buSzPct val="80000"/>
              <a:buNone/>
            </a:pPr>
            <a:r>
              <a:rPr sz="1800"/>
              <a:t>What factors affect levels of socioeconomic achievement among American Indians?</a:t>
            </a:r>
          </a:p>
          <a:p xmlns:a="http://schemas.openxmlformats.org/drawingml/2006/main">
            <a:pPr>
              <a:lnSpc>
                <a:spcPct val="110000"/>
              </a:lnSpc>
              <a:spcBef>
                <a:spcPts val="0"/>
              </a:spcBef>
              <a:buClr>
                <a:schemeClr val="tx1"/>
              </a:buClr>
              <a:buSzPct val="80000"/>
              <a:buNone/>
            </a:pPr>
            <a:endParaRPr sz="3100"/>
          </a:p>
        </p:txBody>
      </p:sp>
    </p:spTree>
    <p:extLst>
      <p:ext uri="{BB962C8B-B14F-4D97-AF65-F5344CB8AC3E}">
        <p14:creationId xmlns:p14="http://schemas.microsoft.com/office/powerpoint/2010/main" val="2475543463"/>
      </p:ext>
    </p:extLst>
  </p:cSld>
</p:sld>
</file>

<file path=ppt/theme/theme1.xml><?xml version="1.0" encoding="utf-8"?>
<a:theme xmlns:a="http://schemas.openxmlformats.org/drawingml/2006/main" name="Executiv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ＭＳ ゴシック"/>
        <a:font script="Hang" typeface="HY중고딕"/>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a:solidFill>
            <a:schemeClr val="phClr">
              <a:shade val="95000"/>
              <a:satMod val="105000"/>
            </a:schemeClr>
          </a:solidFill>
          <a:prstDash val="solid"/>
        </a:ln>
        <a:ln w="28575">
          <a:solidFill>
            <a:schemeClr val="phClr"/>
          </a:solidFill>
          <a:prstDash val="solid"/>
        </a:ln>
        <a:ln w="508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solidFill>
          <a:schemeClr val="lt2"/>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2026-08-26T19:32:11.4170000Z</dcterms:created>
  <dcterms:modified xsi:type="dcterms:W3CDTF">2026-08-26T19:32:11.4170000Z</dcterms:modified>
</coreProperties>
</file>