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2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55e9de4a4f4f87" /><Relationship Type="http://schemas.openxmlformats.org/officeDocument/2006/relationships/extended-properties" Target="/docProps/app.xml" Id="Rbde8bf5aa00940af" /><Relationship Type="http://schemas.openxmlformats.org/officeDocument/2006/relationships/officeDocument" Target="/ppt/presentation.xml" Id="Re0ff2cefc43c44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3f940d82694483"/>
  </p:sldMasterIdLst>
  <p:notesMasterIdLst>
    <p:notesMasterId xmlns:r="http://schemas.openxmlformats.org/officeDocument/2006/relationships" r:id="R1f6f36046b3f44e7"/>
  </p:notesMasterIdLst>
  <p:sldIdLst>
    <p:sldId xmlns:r="http://schemas.openxmlformats.org/officeDocument/2006/relationships" id="256" r:id="R298a38eb946b4fab"/>
    <p:sldId xmlns:r="http://schemas.openxmlformats.org/officeDocument/2006/relationships" id="257" r:id="R9ebaac7fc81d46de"/>
    <p:sldId xmlns:r="http://schemas.openxmlformats.org/officeDocument/2006/relationships" id="258" r:id="R112e7a79dd5c4f0e"/>
    <p:sldId xmlns:r="http://schemas.openxmlformats.org/officeDocument/2006/relationships" id="259" r:id="Rdf1a2ef62c0e4a29"/>
    <p:sldId xmlns:r="http://schemas.openxmlformats.org/officeDocument/2006/relationships" id="260" r:id="R2fdb802504d04beb"/>
    <p:sldId xmlns:r="http://schemas.openxmlformats.org/officeDocument/2006/relationships" id="261" r:id="R5c469c951cb14612"/>
    <p:sldId xmlns:r="http://schemas.openxmlformats.org/officeDocument/2006/relationships" id="262" r:id="R29d8a27789cc4eba"/>
    <p:sldId xmlns:r="http://schemas.openxmlformats.org/officeDocument/2006/relationships" id="263" r:id="Rb62986ca5d9141ba"/>
    <p:sldId xmlns:r="http://schemas.openxmlformats.org/officeDocument/2006/relationships" id="264" r:id="Rd88b451facab4ba5"/>
    <p:sldId xmlns:r="http://schemas.openxmlformats.org/officeDocument/2006/relationships" id="265" r:id="Ra7f67c9fcc324d2d"/>
    <p:sldId xmlns:r="http://schemas.openxmlformats.org/officeDocument/2006/relationships" id="266" r:id="Reeb257b399784845"/>
  </p:sldIdLst>
  <p:sldSz cx="9144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a31550982847fc" /><Relationship Type="http://schemas.openxmlformats.org/officeDocument/2006/relationships/slideMaster" Target="/ppt/slideMasters/slideMaster1.xml" Id="Re43f940d82694483" /><Relationship Type="http://schemas.openxmlformats.org/officeDocument/2006/relationships/notesMaster" Target="/ppt/notesMasters/notesMaster1.xml" Id="R1f6f36046b3f44e7" /><Relationship Type="http://schemas.openxmlformats.org/officeDocument/2006/relationships/presProps" Target="/ppt/presProps.xml" Id="R291f7e5e205b4719" /><Relationship Type="http://schemas.openxmlformats.org/officeDocument/2006/relationships/viewProps" Target="/ppt/viewProps.xml" Id="R29f2d393c7c04812" /><Relationship Type="http://schemas.openxmlformats.org/officeDocument/2006/relationships/tableStyles" Target="/ppt/tableStyles.xml" Id="R974cfb446e904e45" /><Relationship Type="http://schemas.openxmlformats.org/officeDocument/2006/relationships/slide" Target="/ppt/slides/slide1.xml" Id="R298a38eb946b4fab" /><Relationship Type="http://schemas.openxmlformats.org/officeDocument/2006/relationships/slide" Target="/ppt/slides/slide2.xml" Id="R9ebaac7fc81d46de" /><Relationship Type="http://schemas.openxmlformats.org/officeDocument/2006/relationships/slide" Target="/ppt/slides/slide3.xml" Id="R112e7a79dd5c4f0e" /><Relationship Type="http://schemas.openxmlformats.org/officeDocument/2006/relationships/slide" Target="/ppt/slides/slide4.xml" Id="Rdf1a2ef62c0e4a29" /><Relationship Type="http://schemas.openxmlformats.org/officeDocument/2006/relationships/slide" Target="/ppt/slides/slide5.xml" Id="R2fdb802504d04beb" /><Relationship Type="http://schemas.openxmlformats.org/officeDocument/2006/relationships/slide" Target="/ppt/slides/slide6.xml" Id="R5c469c951cb14612" /><Relationship Type="http://schemas.openxmlformats.org/officeDocument/2006/relationships/slide" Target="/ppt/slides/slide7.xml" Id="R29d8a27789cc4eba" /><Relationship Type="http://schemas.openxmlformats.org/officeDocument/2006/relationships/slide" Target="/ppt/slides/slide8.xml" Id="Rb62986ca5d9141ba" /><Relationship Type="http://schemas.openxmlformats.org/officeDocument/2006/relationships/slide" Target="/ppt/slides/slide9.xml" Id="Rd88b451facab4ba5" /><Relationship Type="http://schemas.openxmlformats.org/officeDocument/2006/relationships/slide" Target="/ppt/slides/slide10.xml" Id="Ra7f67c9fcc324d2d" /><Relationship Type="http://schemas.openxmlformats.org/officeDocument/2006/relationships/slide" Target="/ppt/slides/slide11.xml" Id="Reeb257b3997848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9c6221c133f46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8575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solidFill>
          <a:schemeClr val="lt2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8d22f493a6c4799" /><Relationship Type="http://schemas.openxmlformats.org/officeDocument/2006/relationships/notesMaster" Target="/ppt/notesMasters/notesMaster1.xml" Id="Rd762d8c07ca04b4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759ffdec6f4591" /><Relationship Type="http://schemas.openxmlformats.org/officeDocument/2006/relationships/notesMaster" Target="/ppt/notesMasters/notesMaster1.xml" Id="R497812640b3e4c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880d4ee03e4dda" /><Relationship Type="http://schemas.openxmlformats.org/officeDocument/2006/relationships/notesMaster" Target="/ppt/notesMasters/notesMaster1.xml" Id="R7432d221c88f49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3abf7db037475c" /><Relationship Type="http://schemas.openxmlformats.org/officeDocument/2006/relationships/notesMaster" Target="/ppt/notesMasters/notesMaster1.xml" Id="Ra73a77ef699743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8cf1109d37465c" /><Relationship Type="http://schemas.openxmlformats.org/officeDocument/2006/relationships/notesMaster" Target="/ppt/notesMasters/notesMaster1.xml" Id="Rc1ca738c431c43a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3250883ef04ce4" /><Relationship Type="http://schemas.openxmlformats.org/officeDocument/2006/relationships/notesMaster" Target="/ppt/notesMasters/notesMaster1.xml" Id="R52958555e6f644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8f767bad4147b0" /><Relationship Type="http://schemas.openxmlformats.org/officeDocument/2006/relationships/notesMaster" Target="/ppt/notesMasters/notesMaster1.xml" Id="Rd352bdc25e604a5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15f6cb231e404a" /><Relationship Type="http://schemas.openxmlformats.org/officeDocument/2006/relationships/notesMaster" Target="/ppt/notesMasters/notesMaster1.xml" Id="Rc393c8a524ae49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ca4cbe5b2d044eb" /><Relationship Type="http://schemas.openxmlformats.org/officeDocument/2006/relationships/notesMaster" Target="/ppt/notesMasters/notesMaster1.xml" Id="R289dd2d8d50940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d5f28dd745d4a3f" /><Relationship Type="http://schemas.openxmlformats.org/officeDocument/2006/relationships/notesMaster" Target="/ppt/notesMasters/notesMaster1.xml" Id="R42d6ba124caa4dc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eaab2221e0c4fc7" /><Relationship Type="http://schemas.openxmlformats.org/officeDocument/2006/relationships/notesMaster" Target="/ppt/notesMasters/notesMaster1.xml" Id="R2bc202bacf1b4ef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1: Chapter 5: American Indians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This is an intentionally blank slide retained from the source presentation.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2: Chapter Questions and Discussion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What is the long-term trend in the growth of the American Indian population?</a:t>
            </a:r>
            <a:endParaRPr/>
          </a:p>
          <a:p xmlns:a="http://schemas.openxmlformats.org/drawingml/2006/main">
            <a:pPr>
              <a:buNone/>
            </a:pPr>
            <a:r>
              <a:t>What role does changing patterns of racial identification play in these trends?</a:t>
            </a:r>
            <a:endParaRPr/>
          </a:p>
          <a:p xmlns:a="http://schemas.openxmlformats.org/drawingml/2006/main">
            <a:pPr>
              <a:buNone/>
            </a:pPr>
            <a:r>
              <a:t>What patterns of socioeconomic achievement do we see among American Indians?</a:t>
            </a:r>
            <a:endParaRPr/>
          </a:p>
          <a:p xmlns:a="http://schemas.openxmlformats.org/drawingml/2006/main">
            <a:pPr>
              <a:buNone/>
            </a:pPr>
            <a:r>
              <a:t>Are patterns different for single-race American Indians versus multiracial American Indians?</a:t>
            </a:r>
            <a:endParaRPr/>
          </a:p>
          <a:p xmlns:a="http://schemas.openxmlformats.org/drawingml/2006/main">
            <a:pPr>
              <a:buNone/>
            </a:pPr>
            <a:r>
              <a:t>What factors affect levels of socioeconomic achievement among American Indians?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3: Historical Overview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The American Indian population suffered a substantial demographic decline after contact with European settlers</a:t>
            </a:r>
            <a:endParaRPr/>
          </a:p>
          <a:p xmlns:a="http://schemas.openxmlformats.org/drawingml/2006/main">
            <a:pPr>
              <a:buNone/>
            </a:pPr>
            <a:r>
              <a:t>Due to disease, warfare, and displacement</a:t>
            </a:r>
            <a:endParaRPr/>
          </a:p>
          <a:p xmlns:a="http://schemas.openxmlformats.org/drawingml/2006/main">
            <a:pPr>
              <a:buNone/>
            </a:pPr>
            <a:r>
              <a:t>The American Indian population eventually experienced a rebound after about 1900</a:t>
            </a:r>
            <a:endParaRPr/>
          </a:p>
          <a:p xmlns:a="http://schemas.openxmlformats.org/drawingml/2006/main">
            <a:pPr>
              <a:buNone/>
            </a:pPr>
            <a:r>
              <a:t>The population surged beginning around 1950</a:t>
            </a:r>
            <a:endParaRPr/>
          </a:p>
          <a:p xmlns:a="http://schemas.openxmlformats.org/drawingml/2006/main">
            <a:pPr>
              <a:buNone/>
            </a:pPr>
            <a:r>
              <a:t>Changing patterns of identification explain a significant portion of this surge</a:t>
            </a:r>
            <a:endParaRPr/>
          </a:p>
          <a:p xmlns:a="http://schemas.openxmlformats.org/drawingml/2006/main">
            <a:pPr>
              <a:buNone/>
            </a:pPr>
            <a:r>
              <a:t>An increasing number of people with some American Indian heritage identify themselves as a least part American Indian than in the past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Slide 4: American Indian Population in the United States: 1890-2010 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(in thousands)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/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 text alternative: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Chart: American Indian Population in the United States: 1890-2010 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(in thousands)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 type: line.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Data series: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American Indian: 248253, 237196, 265683, 244437, 332397, 333969, 343410, 523591, 792730, 1420400, 1959234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Single-Race American Indians: NaN, NaN, NaN, NaN, NaN, NaN, NaN, NaN, NaN, NaN, NaN, 2475956, 2932248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Both Single- and Multi-Racial American Indians: NaN, NaN, NaN, NaN, NaN, NaN, NaN, NaN, NaN, NaN, NaN, 4119301, 5220579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The chart remains native and editable; use PowerPoint chart navigation to review labels and individual data points.</a:t>
            </a:r>
            <a:endParaRPr sz="1000"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5: Socioeconomic Patterns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American Indians are disadvantage according to most indicators</a:t>
            </a:r>
            <a:endParaRPr/>
          </a:p>
          <a:p xmlns:a="http://schemas.openxmlformats.org/drawingml/2006/main">
            <a:pPr>
              <a:buNone/>
            </a:pPr>
            <a:r>
              <a:t>Difficult to discern trends over time, given changing patterns of self-identification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Slide 6: American Indian Socioeconomic Status Compared with Other Groups, 2013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/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 text alternative: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Chart: American Indian Socioeconomic Status Compared with Other Groups, 2013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Chart type: bar.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Data series: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Single-Race American Indians: 36.641, 28.9, 13.86, 54.2, 32.1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Single- and Multi-Racial American Indians: 39, 26, 18.1, 52, 31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White: 55.867, 13, 30.9, 68.8, 40.3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Black: 34.815, 27.6, 19.3, 41.9, 33.1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Asian: 72.472, 12.8, 51.3, 57.8, 36.3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- Hispanic: 41.508, 24.8, 13.988, 45.2, 28</a:t>
            </a:r>
            <a:endParaRPr sz="1000"/>
          </a:p>
          <a:p xmlns:a="http://schemas.openxmlformats.org/drawingml/2006/main">
            <a:pPr>
              <a:lnSpc>
                <a:spcPct val="80000"/>
              </a:lnSpc>
              <a:buFontTx/>
              <a:buChar char="•"/>
            </a:pPr>
            <a:r>
              <a:t>The chart remains native and editable; use PowerPoint chart navigation to review labels and individual data points.</a:t>
            </a:r>
            <a:endParaRPr sz="1000"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7: Socioeconomic Status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Those who identify as American Indian alone or in combination with another racial group are of slightly higher socioeconomic status than single-race American Indians</a:t>
            </a:r>
            <a:endParaRPr/>
          </a:p>
          <a:p xmlns:a="http://schemas.openxmlformats.org/drawingml/2006/main">
            <a:pPr>
              <a:buNone/>
            </a:pPr>
            <a:r>
              <a:t>Those who live off reservations are of somewhat higher socioeconomic status than those living on reservations</a:t>
            </a:r>
            <a:endParaRPr/>
          </a:p>
          <a:p xmlns:a="http://schemas.openxmlformats.org/drawingml/2006/main">
            <a:pPr>
              <a:buNone/>
            </a:pPr>
            <a:r>
              <a:t>Signs of greater economic activity in and around reservations may help in the future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8: Explaining Patterns of Well Being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Historical discrimination and its legacy</a:t>
            </a:r>
            <a:endParaRPr/>
          </a:p>
          <a:p xmlns:a="http://schemas.openxmlformats.org/drawingml/2006/main">
            <a:pPr>
              <a:buNone/>
            </a:pPr>
            <a:r>
              <a:t>Seizure of productive land from tribes</a:t>
            </a:r>
            <a:endParaRPr/>
          </a:p>
          <a:p xmlns:a="http://schemas.openxmlformats.org/drawingml/2006/main">
            <a:pPr>
              <a:buNone/>
            </a:pPr>
            <a:r>
              <a:t>Little local control of resources until relatively recently</a:t>
            </a:r>
            <a:endParaRPr/>
          </a:p>
          <a:p xmlns:a="http://schemas.openxmlformats.org/drawingml/2006/main">
            <a:pPr>
              <a:buNone/>
            </a:pPr>
            <a:r>
              <a:t>Little wealth accumulation among American Indians over generations</a:t>
            </a:r>
            <a:endParaRPr/>
          </a:p>
          <a:p xmlns:a="http://schemas.openxmlformats.org/drawingml/2006/main">
            <a:pPr>
              <a:buNone/>
            </a:pPr>
            <a:r>
              <a:t>Contemporary discrimination in the labor market may continue to be important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9: Explaining Patterns of Well Being (2)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Low levels of education (human capital) help explain income differences</a:t>
            </a:r>
            <a:endParaRPr/>
          </a:p>
          <a:p xmlns:a="http://schemas.openxmlformats.org/drawingml/2006/main">
            <a:pPr>
              <a:buNone/>
            </a:pPr>
            <a:r>
              <a:t>Spatial and social isolation, especially around reservations are important</a:t>
            </a:r>
            <a:endParaRPr/>
          </a:p>
          <a:p xmlns:a="http://schemas.openxmlformats.org/drawingml/2006/main">
            <a:pPr>
              <a:buNone/>
            </a:pPr>
            <a:r>
              <a:t>Culture (e.g., high levels of single-parenthood) may play a role, though probably in concert with structural conditions that reduce opportunities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10: Conclusions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The American Indian population has grown in recent decades</a:t>
            </a:r>
            <a:endParaRPr/>
          </a:p>
          <a:p xmlns:a="http://schemas.openxmlformats.org/drawingml/2006/main">
            <a:pPr>
              <a:buNone/>
            </a:pPr>
            <a:r>
              <a:t>This has been affected by changing patterns of identification: people with some American Indian ancestry more likely to say they are American Indian than in the past</a:t>
            </a:r>
            <a:endParaRPr/>
          </a:p>
          <a:p xmlns:a="http://schemas.openxmlformats.org/drawingml/2006/main">
            <a:pPr>
              <a:buNone/>
            </a:pPr>
            <a:r>
              <a:t>American Indians remain one of the most disadvantaged racial/ethnic groups</a:t>
            </a:r>
            <a:endParaRPr/>
          </a:p>
          <a:p xmlns:a="http://schemas.openxmlformats.org/drawingml/2006/main">
            <a:pPr>
              <a:buNone/>
            </a:pPr>
            <a:r>
              <a:t>A number of factors contribute to this, including a legacy of inequality, social and spatial isolation, discrimination, and perhaps culture in concert with structural conditions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Slide 11: Questions and Discussion for Next Week: The Multiracial Population</a:t>
            </a:r>
            <a:endParaRPr/>
          </a:p>
          <a:p xmlns:a="http://schemas.openxmlformats.org/drawingml/2006/main">
            <a:pPr>
              <a:buNone/>
            </a:pPr>
            <a:r>
              <a:t/>
            </a:r>
            <a:endParaRPr/>
          </a:p>
          <a:p xmlns:a="http://schemas.openxmlformats.org/drawingml/2006/main">
            <a:pPr>
              <a:buNone/>
            </a:pPr>
            <a:r>
              <a:t>Visible content:</a:t>
            </a:r>
            <a:endParaRPr/>
          </a:p>
          <a:p xmlns:a="http://schemas.openxmlformats.org/drawingml/2006/main">
            <a:pPr>
              <a:buNone/>
            </a:pPr>
            <a:r>
              <a:t>How has information on the multiracial population been collected over time?</a:t>
            </a:r>
            <a:endParaRPr/>
          </a:p>
          <a:p xmlns:a="http://schemas.openxmlformats.org/drawingml/2006/main">
            <a:pPr>
              <a:buNone/>
            </a:pPr>
            <a:r>
              <a:t>What explains the recent growth in the multiracial population?</a:t>
            </a:r>
            <a:endParaRPr/>
          </a:p>
          <a:p xmlns:a="http://schemas.openxmlformats.org/drawingml/2006/main">
            <a:pPr>
              <a:buNone/>
            </a:pPr>
            <a:r>
              <a:t>How large is this population today and what group combinations are most common?</a:t>
            </a:r>
            <a:endParaRPr/>
          </a:p>
          <a:p xmlns:a="http://schemas.openxmlformats.org/drawingml/2006/main">
            <a:pPr>
              <a:buNone/>
            </a:pPr>
            <a:r>
              <a:t>Why are some people of mixed heritage more likely to identify as multiracial than others?</a:t>
            </a:r>
            <a:endParaRPr/>
          </a:p>
          <a:p xmlns:a="http://schemas.openxmlformats.org/drawingml/2006/main">
            <a:pPr>
              <a:buNone/>
            </a:pPr>
            <a:r>
              <a:t>What patterns of socioeconomic achievement do we see across multiracial groups?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f9ab1862bc495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a15c60a9724c7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cc71dfa1b84c0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2bd73acf7247c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ad37fe104a4a3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38a05799504e4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e8553188104ec8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c3661b82154085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0d2805b7414f84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8aef39dd524977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dae92914324ab3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D1869EE-8FD5-4612-A2E5-3545E3DDABCD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609601"/>
            <a:ext cx="7772400" cy="4267200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>
              <a:lnSpc>
                <a:spcPct val="100000"/>
              </a:lnSpc>
              <a:buNone/>
              <a:defRPr sz="8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E2C8AE6C-F108-4B7A-89C3-35FFBCF231A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4953000"/>
            <a:ext cx="6400800" cy="12192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124CA029-3D54-4462-87FE-FB22D7563E4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8" name="Slide Number Placeholder 7">
            <a:extLst xmlns:a="http://schemas.openxmlformats.org/drawingml/2006/main">
              <a:ext uri="{FF2B5EF4-FFF2-40B4-BE49-F238E27FC236}">
                <a16:creationId xmlns:a16="http://schemas.microsoft.com/office/drawing/2014/main" id="{D5E8C674-B0BF-42B1-A05E-A6E4A031A511}"/>
              </a:ext>
            </a:extLst>
          </p:cNvPr>
          <p:cNvSpPr>
            <a:spLocks xmlns:a="http://schemas.openxmlformats.org/drawingml/2006/main" noGrp="1"/>
          </p:cNvSpPr>
          <p:nvPr>
            <p:ph type="sldNum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6EE87598-DE5B-4001-9F7C-32F732AA0B01}" type="slidenum">
              <a:t>‹#›</a:t>
            </a:fld>
            <a:endParaRPr/>
          </a:p>
        </p:txBody>
      </p:sp>
      <p:sp>
        <p:nvSpPr>
          <p:cNvPr id="9" name="Footer Placeholder 8">
            <a:extLst xmlns:a="http://schemas.openxmlformats.org/drawingml/2006/main">
              <a:ext uri="{FF2B5EF4-FFF2-40B4-BE49-F238E27FC236}">
                <a16:creationId xmlns:a16="http://schemas.microsoft.com/office/drawing/2014/main" id="{D7E5D4DB-6AA5-43C5-8181-78E44AF9D53D}"/>
              </a:ext>
            </a:extLst>
          </p:cNvPr>
          <p:cNvSpPr>
            <a:spLocks xmlns:a="http://schemas.openxmlformats.org/drawingml/2006/main" noGrp="1"/>
          </p:cNvSpPr>
          <p:nvPr>
            <p:ph type="ftr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03DB40E-D48B-4AB3-900E-E90B77D358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2DA98C7-C354-4831-AF40-477E8B2F96D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Font typeface="Arial"/>
              <a:buChar char="•"/>
              <a:defRPr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5D86EA5-A43B-4EFC-BC89-DA39D0FBE5B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CB1C931-3389-44F8-AA60-61FF2ECA5BE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99B441F-1287-4971-AD2F-FEC3FA005E8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9CDA28D4-0C67-4966-AFC3-86CDFD0947DD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FE1DF5A-F457-418E-8141-AABB5975BC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1371600"/>
            <a:ext cx="7772400" cy="2505075"/>
          </a:xfrm>
        </p:spPr>
        <p:txBody>
          <a:bodyPr xmlns:a="http://schemas.openxmlformats.org/drawingml/2006/main" anchor="b"/>
          <a:lstStyle xmlns:a="http://schemas.openxmlformats.org/drawingml/2006/main">
            <a:lvl1pPr algn="ctr" defTabSz="914400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A28823F-CB2A-4C3B-87BA-7EC1FDAEC83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4068763"/>
            <a:ext cx="7772400" cy="1131887"/>
          </a:xfrm>
        </p:spPr>
        <p:txBody>
          <a:bodyPr xmlns:a="http://schemas.openxmlformats.org/drawingml/2006/main" anchor="t"/>
          <a:lstStyle xmlns:a="http://schemas.openxmlformats.org/drawingml/2006/main"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00E3ED3-1B51-404F-8BFB-8E8DF1C04D9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F42103A-AFA8-48EB-B592-8B514387E94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4266CA4-9DCA-43E8-BA29-84DBB64A630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D2E54603-5178-4970-A1A0-1B2D93B5BA80}" type="slidenum">
              <a:t>‹#›</a:t>
            </a:fld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BCAB35D3-A0A4-4FF4-8248-174426911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24300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5FF5D366-6E0B-4A9F-B018-BA5DB944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924300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A09CF1D6-1B40-455E-8FFB-EBAAE6A11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6728" y="3924300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C911175-A366-49E5-A9F7-CD6D2679E9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31E5B4AB-4985-485E-BC4D-5B6DEE61F3F0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DC9B02A-2021-46A5-923F-69BDAA121DB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BE56CDB4-6F05-498C-9348-415F4124F34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9B19CAF-A748-47F9-8901-E0815AE1453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53C4656A-CE94-49BD-8C4F-E753152A7A20}" type="slidenum">
              <a:t>‹#›</a:t>
            </a:fld>
            <a:endParaRPr/>
          </a:p>
        </p:txBody>
      </p:sp>
      <p:sp>
        <p:nvSpPr>
          <p:cNvPr id="9" name="Content Placeholder 8">
            <a:extLst xmlns:a="http://schemas.openxmlformats.org/drawingml/2006/main">
              <a:ext uri="{FF2B5EF4-FFF2-40B4-BE49-F238E27FC236}">
                <a16:creationId xmlns:a16="http://schemas.microsoft.com/office/drawing/2014/main" id="{3ADBC239-B1DC-4FA8-B3B1-2FAFB469B8F3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365760" y="1600200"/>
            <a:ext cx="4041648" cy="452628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7E626F6-F110-42A8-959C-C329425D51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3A4DA60-530D-4067-8433-31F7C0613A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4040188" cy="609600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59A7A515-D595-4502-901A-CC2FDE55B13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8200" y="1600200"/>
            <a:ext cx="4041775" cy="609600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160400D4-7948-4DB5-ADAA-69616FAC6A4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BAA676FB-927F-408D-B9EA-1345DEFDEC2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0155F6ED-7EC2-4AFA-B9F1-A9531209521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7738D378-4680-403A-8C95-FC6ECED9D1D6}" type="slidenum">
              <a:t>‹#›</a:t>
            </a:fld>
            <a:endParaRPr/>
          </a:p>
        </p:txBody>
      </p:sp>
      <p:sp>
        <p:nvSpPr>
          <p:cNvPr id="11" name="Content Placeholder 10">
            <a:extLst xmlns:a="http://schemas.openxmlformats.org/drawingml/2006/main">
              <a:ext uri="{FF2B5EF4-FFF2-40B4-BE49-F238E27FC236}">
                <a16:creationId xmlns:a16="http://schemas.microsoft.com/office/drawing/2014/main" id="{6C52973C-AADA-4E56-83A7-1AA6ABE9399B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457200" y="2212848"/>
            <a:ext cx="4041648" cy="391363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3" name="Content Placeholder 12">
            <a:extLst xmlns:a="http://schemas.openxmlformats.org/drawingml/2006/main">
              <a:ext uri="{FF2B5EF4-FFF2-40B4-BE49-F238E27FC236}">
                <a16:creationId xmlns:a16="http://schemas.microsoft.com/office/drawing/2014/main" id="{CF13FD5A-5CE5-4AB9-A5FC-7E03EDEC52FF}"/>
              </a:ext>
            </a:extLst>
          </p:cNvPr>
          <p:cNvSpPr>
            <a:spLocks xmlns:a="http://schemas.openxmlformats.org/drawingml/2006/main" noGrp="1"/>
          </p:cNvSpPr>
          <p:nvPr>
            <p:ph idx="14"/>
          </p:nvPr>
        </p:nvSpPr>
        <p:spPr>
          <a:xfrm xmlns:a="http://schemas.openxmlformats.org/drawingml/2006/main">
            <a:off x="4672584" y="2212848"/>
            <a:ext cx="4041648" cy="391318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26C3D30-1AE4-488F-90F9-E54CFDFE1E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751EAEFC-B31F-4F55-B857-C2478DB9514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9898E0A8-E410-424E-83F0-597EDBA6E84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ED3D9747-14B8-4A74-99E9-6A1D28054B7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49F37849-8B26-4546-AD11-2B04F12B232A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EF6F6D29-4608-42F4-B096-FD25F9708F1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12A71646-AE78-4493-AF93-7F3388B90C6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4B8A45A1-FF9D-419A-9CEC-7C86FD47227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3088C8F3-725C-4D2A-8A9E-7F3B7F153711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758E7B7-6204-495A-99EF-5106CB8380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907087" y="266700"/>
            <a:ext cx="3008313" cy="20955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lnSpc>
                <a:spcPct val="100000"/>
              </a:lnSpc>
              <a:buNone/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5B7E849-0081-4FE3-A632-42FA2F6E51B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19137" y="273050"/>
            <a:ext cx="4995863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086E0A0-ADF0-43C1-AB16-E485613EB15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907087" y="2438400"/>
            <a:ext cx="3008313" cy="3687763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034D96B-33DC-49CC-BBCE-252F71A910C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EE8A106-4D49-4ADD-AC2C-A53DDFB4940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72915A4-E9A0-4C33-8AF2-37322E3F03E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5E2DCFD9-B023-481C-9512-0AF32DD44BE2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3B8DD89-372B-46CA-8411-2237AB42D7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679576" y="228600"/>
            <a:ext cx="5711824" cy="89535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lnSpc>
                <a:spcPct val="100000"/>
              </a:lnSpc>
              <a:buNone/>
              <a:defRPr sz="2800" b="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FB9F676-8B25-4417-9CEF-33744FD136C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508126" y="1143000"/>
            <a:ext cx="6054724" cy="4541044"/>
          </a:xfrm>
          <a:prstGeom xmlns:a="http://schemas.openxmlformats.org/drawingml/2006/main" prst="rect">
            <a:avLst/>
          </a:prstGeom>
          <a:ln xmlns:a="http://schemas.openxmlformats.org/drawingml/2006/main" w="76200">
            <a:solidFill>
              <a:schemeClr val="bg1"/>
            </a:solidFill>
          </a:ln>
          <a:effectLst xmlns:a="http://schemas.openxmlformats.org/drawingml/2006/main"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xmlns:a="http://schemas.openxmlformats.org/drawingml/2006/main" anchor="t"/>
          <a:lstStyle xmlns:a="http://schemas.openxmlformats.org/drawingml/2006/main"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Drag picture to placeholder or click icon to add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EBCD09B-5D05-4A36-BAEF-EDC4FC7CAAB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679576" y="5810250"/>
            <a:ext cx="5711824" cy="5334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C7D70AC-F251-440A-AF52-79D217D862C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40861EE-D089-44FC-A663-445FA477C52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E3E7CB60-C1F0-4B45-90BD-D5992CDD393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E96510E4-5A92-4C80-BB66-62AC02D2A81E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B603AA2-98A9-4BEA-8FC8-B544D83C49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A1AA759C-180C-4A08-BFA9-502D7E25A4F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EE04B0A-3946-4C27-80B5-BC2B7B590FF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DA50C3D-15E0-4F30-AD92-E99DD02ABF3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3D91A10-9525-4554-88D1-BF97501154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29449468-4DD4-461E-9C2D-F14278EA1741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11678BC9-A925-46D4-B3A4-A06E113560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7BC609DD-9A86-41BE-BEDE-5222E41AE3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AE9D340-2E0F-4C5C-A09C-8D43A53F09E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121218A-30C7-4337-9126-6248BED7BB2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89201C0-720E-4516-858D-901240A28E4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fld id="{EC9D2BBB-B1FC-47FB-983D-6343158C3AAA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ac35b951b841bd" /><Relationship Type="http://schemas.openxmlformats.org/officeDocument/2006/relationships/slideLayout" Target="/ppt/slideLayouts/slideLayout1.xml" Id="R4a89d0bdb49a4c2c" /><Relationship Type="http://schemas.openxmlformats.org/officeDocument/2006/relationships/slideLayout" Target="/ppt/slideLayouts/slideLayout2.xml" Id="Ra4b03b750f1d4c04" /><Relationship Type="http://schemas.openxmlformats.org/officeDocument/2006/relationships/slideLayout" Target="/ppt/slideLayouts/slideLayout3.xml" Id="Rb6aa2d62e2c44919" /><Relationship Type="http://schemas.openxmlformats.org/officeDocument/2006/relationships/slideLayout" Target="/ppt/slideLayouts/slideLayout4.xml" Id="R8a1a6a5e18e9437f" /><Relationship Type="http://schemas.openxmlformats.org/officeDocument/2006/relationships/slideLayout" Target="/ppt/slideLayouts/slideLayout5.xml" Id="R92264210bd1147e9" /><Relationship Type="http://schemas.openxmlformats.org/officeDocument/2006/relationships/slideLayout" Target="/ppt/slideLayouts/slideLayout6.xml" Id="R3ab21b6dab9f4bdc" /><Relationship Type="http://schemas.openxmlformats.org/officeDocument/2006/relationships/slideLayout" Target="/ppt/slideLayouts/slideLayout7.xml" Id="R1bd4c489a2204343" /><Relationship Type="http://schemas.openxmlformats.org/officeDocument/2006/relationships/slideLayout" Target="/ppt/slideLayouts/slideLayout8.xml" Id="Rd53a5d7b951e4abe" /><Relationship Type="http://schemas.openxmlformats.org/officeDocument/2006/relationships/slideLayout" Target="/ppt/slideLayouts/slideLayout9.xml" Id="Rd4c0ae7759414fa0" /><Relationship Type="http://schemas.openxmlformats.org/officeDocument/2006/relationships/slideLayout" Target="/ppt/slideLayouts/slideLayout10.xml" Id="R6acb460c8afa4926" /><Relationship Type="http://schemas.openxmlformats.org/officeDocument/2006/relationships/slideLayout" Target="/ppt/slideLayouts/slideLayout11.xml" Id="Rafa1dcccfbef44fd" /></Relationships>
</file>

<file path=ppt/slideMasters/slideMaster1.xml><?xml version="1.0" encoding="utf-8"?>
<p:sldMaster xmlns:p="http://schemas.openxmlformats.org/presentationml/2006/main">
  <p:cSld>
    <p:bg>
      <p:bgRef idx="1002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B8194344-96EC-4C04-A2A8-A73A197B68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600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8C411C7-D9FC-4DD3-94B5-4B6E011B00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E212754-8C4D-4628-93E6-429274847A8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363347" y="6356350"/>
            <a:ext cx="2085975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4572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FAAC0CD-B358-4F69-9382-83C77038C6E5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659165" y="6356350"/>
            <a:ext cx="2847975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4572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>
              <a:buNone/>
            </a:pPr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8B008EA-D154-4FAE-AFE0-E561442ED99D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543278" y="6356350"/>
            <a:ext cx="561975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27432" tIns="45720" rIns="4572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>
              <a:buNone/>
            </a:pPr>
            <a:fld id="{DA2480DA-AF61-4408-B7D1-0921E922D4F2}" type="slidenum">
              <a:t>‹#›</a:t>
            </a:fld>
            <a:endParaRPr/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D2AD0979-C7FA-4782-8F4B-79F8311AE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760" y="6499384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marL="0" algn="ctr" defTabSz="914400">
              <a:buNone/>
            </a:pPr>
            <a:endParaRPr sz="1800" kern="1200">
              <a:solidFill>
                <a:schemeClr val="lt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31EFD89A-E1E6-437F-8C14-D99773614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19" y="6499384"/>
            <a:ext cx="84772" cy="84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89d0bdb49a4c2c"/>
    <p:sldLayoutId xmlns:r="http://schemas.openxmlformats.org/officeDocument/2006/relationships" id="2147483650" r:id="Ra4b03b750f1d4c04"/>
    <p:sldLayoutId xmlns:r="http://schemas.openxmlformats.org/officeDocument/2006/relationships" id="2147483651" r:id="Rb6aa2d62e2c44919"/>
    <p:sldLayoutId xmlns:r="http://schemas.openxmlformats.org/officeDocument/2006/relationships" id="2147483652" r:id="R8a1a6a5e18e9437f"/>
    <p:sldLayoutId xmlns:r="http://schemas.openxmlformats.org/officeDocument/2006/relationships" id="2147483653" r:id="R92264210bd1147e9"/>
    <p:sldLayoutId xmlns:r="http://schemas.openxmlformats.org/officeDocument/2006/relationships" id="2147483654" r:id="R3ab21b6dab9f4bdc"/>
    <p:sldLayoutId xmlns:r="http://schemas.openxmlformats.org/officeDocument/2006/relationships" id="2147483655" r:id="R1bd4c489a2204343"/>
    <p:sldLayoutId xmlns:r="http://schemas.openxmlformats.org/officeDocument/2006/relationships" id="2147483656" r:id="Rd53a5d7b951e4abe"/>
    <p:sldLayoutId xmlns:r="http://schemas.openxmlformats.org/officeDocument/2006/relationships" id="2147483657" r:id="Rd4c0ae7759414fa0"/>
    <p:sldLayoutId xmlns:r="http://schemas.openxmlformats.org/officeDocument/2006/relationships" id="2147483658" r:id="R6acb460c8afa4926"/>
    <p:sldLayoutId xmlns:r="http://schemas.openxmlformats.org/officeDocument/2006/relationships" id="2147483659" r:id="Rafa1dcccfbef44fd"/>
  </p:sldLayoutIdLst>
  <p:txStyles>
    <p:titleStyle>
      <a:lvl1pPr xmlns:a="http://schemas.openxmlformats.org/drawingml/2006/main" algn="ctr" defTabSz="914400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n-lt"/>
          <a:cs typeface="+mn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Courier New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j-lt"/>
          <a:cs typeface="+mj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8575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solidFill>
          <a:schemeClr val="lt2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3c8a88671945a5" /><Relationship Type="http://schemas.openxmlformats.org/officeDocument/2006/relationships/notesSlide" Target="/ppt/notesSlides/notesSlide1.xml" Id="R3379fd67068e497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3ff3181ce44f2b" /><Relationship Type="http://schemas.openxmlformats.org/officeDocument/2006/relationships/notesSlide" Target="/ppt/notesSlides/notesSlide2.xml" Id="R3128954082d646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5c41fc18af484f" /><Relationship Type="http://schemas.openxmlformats.org/officeDocument/2006/relationships/notesSlide" Target="/ppt/notesSlides/notesSlide3.xml" Id="R47b1dc702d9048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60ef4ccd094c75" /><Relationship Type="http://schemas.openxmlformats.org/officeDocument/2006/relationships/chart" Target="/ppt/slides/charts/chart1.xml" Id="Rdee9942739984278" /><Relationship Type="http://schemas.openxmlformats.org/officeDocument/2006/relationships/notesSlide" Target="/ppt/notesSlides/notesSlide4.xml" Id="R964311c103874e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076ce3d1604188" /><Relationship Type="http://schemas.openxmlformats.org/officeDocument/2006/relationships/notesSlide" Target="/ppt/notesSlides/notesSlide5.xml" Id="Rd69e33e3958c46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92149cf8374423" /><Relationship Type="http://schemas.openxmlformats.org/officeDocument/2006/relationships/chart" Target="/ppt/slides/charts/chart2.xml" Id="Rc91da655df79434b" /><Relationship Type="http://schemas.openxmlformats.org/officeDocument/2006/relationships/notesSlide" Target="/ppt/notesSlides/notesSlide6.xml" Id="R4586f305365f4cd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991574dcc142e0" /><Relationship Type="http://schemas.openxmlformats.org/officeDocument/2006/relationships/notesSlide" Target="/ppt/notesSlides/notesSlide7.xml" Id="R0f1b8b2d25f74d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6f57e8214f4912" /><Relationship Type="http://schemas.openxmlformats.org/officeDocument/2006/relationships/notesSlide" Target="/ppt/notesSlides/notesSlide8.xml" Id="Rc7e16386dcf64a1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adcbc1d7b44424" /><Relationship Type="http://schemas.openxmlformats.org/officeDocument/2006/relationships/notesSlide" Target="/ppt/notesSlides/notesSlide9.xml" Id="Rdea68901c708410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689e2a72bc4a56" /><Relationship Type="http://schemas.openxmlformats.org/officeDocument/2006/relationships/notesSlide" Target="/ppt/notesSlides/notesSlide10.xml" Id="R78e35cbdfba74a1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7d12f8463242ad" /><Relationship Type="http://schemas.openxmlformats.org/officeDocument/2006/relationships/notesSlide" Target="/ppt/notesSlides/notesSlide11.xml" Id="R2a9f691ee4c9447d" /></Relationships>
</file>

<file path=ppt/slides/charts/chart1.xml><?xml version="1.0" encoding="utf-8"?>
<c:chartSpace xmlns:mc="http://schemas.openxmlformats.org/markup-compatibility/2006" xmlns:c14="http://schemas.microsoft.com/office/drawing/2007/8/2/chart" xmlns:c="http://schemas.openxmlformats.org/drawingml/2006/chart" mc:Ignorable="c14">
  <c:lang val="en-US"/>
  <c:roundedCorners val="0"/>
  <mc:AlternateContent>
    <mc:Choice Requires="c14">
      <c14:style val="118"/>
    </mc:Choice>
    <mc:Fallback>
      <c:style val="18"/>
    </mc:Fallback>
  </mc:AlternateContent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/>
              <a:t>American Indian Population in the United States: 1890-2010 
(in thousands)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/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158269203474029"/>
          <c:y val="0.160460501458431"/>
          <c:w val="0.781358926700686"/>
          <c:h val="0.718780509921864"/>
        </c:manualLayout>
      </c:layout>
      <c:lineChart>
        <c:grouping val="standard"/>
        <c:varyColors val="0"/>
        <c:ser>
          <c:idx val="0"/>
          <c:order val="0"/>
          <c:tx>
            <c:strRef>
              <c:f>AIAN!$B$2</c:f>
              <c:strCache>
                <c:ptCount val="1"/>
                <c:pt idx="0">
                  <c:v>American Indian</c:v>
                </c:pt>
              </c:strCache>
            </c:strRef>
          </c:tx>
          <c:spPr>
            <a:ln xmlns:a="http://schemas.openxmlformats.org/drawingml/2006/main">
              <a:solidFill>
                <a:schemeClr val="tx2"/>
              </a:solidFill>
            </a:ln>
          </c:spPr>
          <c:marker>
            <c:spPr>
              <a:solidFill xmlns:a="http://schemas.openxmlformats.org/drawingml/2006/main">
                <a:schemeClr val="tx2"/>
              </a:solidFill>
              <a:ln xmlns:a="http://schemas.openxmlformats.org/drawingml/2006/main">
                <a:solidFill>
                  <a:schemeClr val="accent1">
                    <a:lumMod val="50000"/>
                  </a:schemeClr>
                </a:solidFill>
              </a:ln>
            </c:spPr>
          </c:marker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AIAN!$A$3:$A$15</c:f>
              <c:numCache>
                <c:formatCode>General</c:formatCode>
                <c:ptCount val="13"/>
                <c:pt idx="0">
                  <c:v>1890.0</c:v>
                </c:pt>
                <c:pt idx="1">
                  <c:v>1900.0</c:v>
                </c:pt>
                <c:pt idx="2">
                  <c:v>1910.0</c:v>
                </c:pt>
                <c:pt idx="3">
                  <c:v>1920.0</c:v>
                </c:pt>
                <c:pt idx="4">
                  <c:v>1930.0</c:v>
                </c:pt>
                <c:pt idx="5">
                  <c:v>1940.0</c:v>
                </c:pt>
                <c:pt idx="6">
                  <c:v>1950.0</c:v>
                </c:pt>
                <c:pt idx="7">
                  <c:v>1960.0</c:v>
                </c:pt>
                <c:pt idx="8">
                  <c:v>1970.0</c:v>
                </c:pt>
                <c:pt idx="9">
                  <c:v>1980.0</c:v>
                </c:pt>
                <c:pt idx="10">
                  <c:v>1990.0</c:v>
                </c:pt>
                <c:pt idx="11">
                  <c:v>2000.0</c:v>
                </c:pt>
                <c:pt idx="12">
                  <c:v>2010.0</c:v>
                </c:pt>
              </c:numCache>
            </c:numRef>
          </c:cat>
          <c:val>
            <c:numRef>
              <c:f>AIAN!$B$3:$B$15</c:f>
              <c:numCache>
                <c:formatCode>_(* #,##0_);_(* \(#,##0\);_(* "-"??_);_(@_)</c:formatCode>
                <c:ptCount val="13"/>
                <c:pt idx="0">
                  <c:v>248253</c:v>
                </c:pt>
                <c:pt idx="1">
                  <c:v>237196</c:v>
                </c:pt>
                <c:pt idx="2">
                  <c:v>265683</c:v>
                </c:pt>
                <c:pt idx="3">
                  <c:v>244437</c:v>
                </c:pt>
                <c:pt idx="4">
                  <c:v>332397</c:v>
                </c:pt>
                <c:pt idx="5">
                  <c:v>333969</c:v>
                </c:pt>
                <c:pt idx="6">
                  <c:v>343410</c:v>
                </c:pt>
                <c:pt idx="7">
                  <c:v>523591</c:v>
                </c:pt>
                <c:pt idx="8">
                  <c:v>792730</c:v>
                </c:pt>
                <c:pt idx="9">
                  <c:v>1420400</c:v>
                </c:pt>
                <c:pt idx="10">
                  <c:v>1959234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AIAN!$C$2</c:f>
              <c:strCache>
                <c:ptCount val="1"/>
                <c:pt idx="0">
                  <c:v>Single-Race American Indians</c:v>
                </c:pt>
              </c:strCache>
            </c:strRef>
          </c:tx>
          <c:marker>
            <c:symbol val="none"/>
          </c:marker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AIAN!$A$3:$A$15</c:f>
              <c:numCache>
                <c:formatCode>General</c:formatCode>
                <c:ptCount val="13"/>
                <c:pt idx="0">
                  <c:v>1890.0</c:v>
                </c:pt>
                <c:pt idx="1">
                  <c:v>1900.0</c:v>
                </c:pt>
                <c:pt idx="2">
                  <c:v>1910.0</c:v>
                </c:pt>
                <c:pt idx="3">
                  <c:v>1920.0</c:v>
                </c:pt>
                <c:pt idx="4">
                  <c:v>1930.0</c:v>
                </c:pt>
                <c:pt idx="5">
                  <c:v>1940.0</c:v>
                </c:pt>
                <c:pt idx="6">
                  <c:v>1950.0</c:v>
                </c:pt>
                <c:pt idx="7">
                  <c:v>1960.0</c:v>
                </c:pt>
                <c:pt idx="8">
                  <c:v>1970.0</c:v>
                </c:pt>
                <c:pt idx="9">
                  <c:v>1980.0</c:v>
                </c:pt>
                <c:pt idx="10">
                  <c:v>1990.0</c:v>
                </c:pt>
                <c:pt idx="11">
                  <c:v>2000.0</c:v>
                </c:pt>
                <c:pt idx="12">
                  <c:v>2010.0</c:v>
                </c:pt>
              </c:numCache>
            </c:numRef>
          </c:cat>
          <c:val>
            <c:numRef>
              <c:f>AIAN!$C$3:$C$15</c:f>
              <c:numCache>
                <c:formatCode>_(* #,##0_);_(* \(#,##0\);_(* "-"??_);_(@_)</c:formatCode>
                <c:ptCount val="13"/>
                <c:pt idx="11">
                  <c:v>2475956</c:v>
                </c:pt>
                <c:pt idx="12">
                  <c:v>2932248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AIAN!$D$2</c:f>
              <c:strCache>
                <c:ptCount val="1"/>
                <c:pt idx="0">
                  <c:v>Both Single- and Multi-Racial American Indians</c:v>
                </c:pt>
              </c:strCache>
            </c:strRef>
          </c:tx>
          <c:spPr>
            <a:ln xmlns:a="http://schemas.openxmlformats.org/drawingml/2006/main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/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AIAN!$A$3:$A$15</c:f>
              <c:numCache>
                <c:formatCode>General</c:formatCode>
                <c:ptCount val="13"/>
                <c:pt idx="0">
                  <c:v>1890.0</c:v>
                </c:pt>
                <c:pt idx="1">
                  <c:v>1900.0</c:v>
                </c:pt>
                <c:pt idx="2">
                  <c:v>1910.0</c:v>
                </c:pt>
                <c:pt idx="3">
                  <c:v>1920.0</c:v>
                </c:pt>
                <c:pt idx="4">
                  <c:v>1930.0</c:v>
                </c:pt>
                <c:pt idx="5">
                  <c:v>1940.0</c:v>
                </c:pt>
                <c:pt idx="6">
                  <c:v>1950.0</c:v>
                </c:pt>
                <c:pt idx="7">
                  <c:v>1960.0</c:v>
                </c:pt>
                <c:pt idx="8">
                  <c:v>1970.0</c:v>
                </c:pt>
                <c:pt idx="9">
                  <c:v>1980.0</c:v>
                </c:pt>
                <c:pt idx="10">
                  <c:v>1990.0</c:v>
                </c:pt>
                <c:pt idx="11">
                  <c:v>2000.0</c:v>
                </c:pt>
                <c:pt idx="12">
                  <c:v>2010.0</c:v>
                </c:pt>
              </c:numCache>
            </c:numRef>
          </c:cat>
          <c:val>
            <c:numRef>
              <c:f>AIAN!$D$3:$D$15</c:f>
              <c:numCache>
                <c:formatCode>_(* #,##0_);_(* \(#,##0\);_(* "-"??_);_(@_)</c:formatCode>
                <c:ptCount val="13"/>
                <c:pt idx="11">
                  <c:v>4119301</c:v>
                </c:pt>
                <c:pt idx="12">
                  <c:v>5220579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44212488"/>
        <c:axId val="2144308440"/>
      </c:lineChart>
      <c:catAx>
        <c:axId val="2144212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/>
            </a:pPr>
          </a:p>
        </c:txPr>
        <c:crossAx val="2144308440"/>
        <c:crosses val="autoZero"/>
        <c:lblOffset val="100"/>
      </c:catAx>
      <c:valAx>
        <c:axId val="2144308440"/>
        <c:scaling>
          <c:orientation val="minMax"/>
        </c:scaling>
        <c:delete val="0"/>
        <c:axPos val="l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400" b="0"/>
                  <a:t>Thousands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00" b="0"/>
              </a:pPr>
            </a:p>
          </c:txPr>
        </c:title>
        <c:numFmt formatCode="_(* #,##0_);_(* \(#,##0\);_(* &quot;-&quot;??_);_(@_)" sourceLinked="1"/>
        <c:majorTickMark val="out"/>
        <c:minorTickMark val="none"/>
        <c:tickLblPos val="nextTo"/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/>
            </a:pPr>
          </a:p>
        </c:txPr>
        <c:crossAx val="2144212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54649589402183"/>
          <c:y val="0.260029924282497"/>
          <c:w val="0.367849684025548"/>
          <c:h val="0.275403146583644"/>
        </c:manualLayout>
      </c:layout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/>
          </a:pPr>
        </a:p>
      </c:txPr>
    </c:legend>
    <c:plotVisOnly val="1"/>
  </c:chart>
</c:chartSpace>
</file>

<file path=ppt/slides/charts/chart2.xml><?xml version="1.0" encoding="utf-8"?>
<c:chartSpace xmlns:mc="http://schemas.openxmlformats.org/markup-compatibility/2006" xmlns:c14="http://schemas.microsoft.com/office/drawing/2007/8/2/chart" xmlns:c="http://schemas.openxmlformats.org/drawingml/2006/chart" mc:Ignorable="c14">
  <c:lang val="en-US"/>
  <c:roundedCorners val="0"/>
  <mc:AlternateContent>
    <mc:Choice Requires="c14">
      <c14:style val="118"/>
    </mc:Choice>
    <mc:Fallback>
      <c:style val="18"/>
    </mc:Fallback>
  </mc:AlternateContent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600"/>
              <a:t>American Indian Socioeconomic Status Compared with Other Groups, 2013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00"/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0543467483231263"/>
          <c:y val="0.179930795847751"/>
          <c:w val="0.660312044327792"/>
          <c:h val="0.665345725226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'AIAN SES'!$A$3</c:f>
              <c:strCache>
                <c:ptCount val="1"/>
                <c:pt idx="0">
                  <c:v>Single-Race American Indians</c:v>
                </c:pt>
              </c:strCache>
            </c:strRef>
          </c:tx>
          <c:spPr>
            <a:solidFill xmlns:a="http://schemas.openxmlformats.org/drawingml/2006/main">
              <a:schemeClr val="accent2">
                <a:lumMod val="60000"/>
                <a:lumOff val="40000"/>
              </a:schemeClr>
            </a:solidFill>
          </c:spP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'AIAN SES'!$B$2:$F$2</c:f>
              <c:strCache>
                <c:ptCount val="5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  <c:pt idx="4">
                  <c:v>Median age</c:v>
                </c:pt>
              </c:strCache>
            </c:strRef>
          </c:cat>
          <c:val>
            <c:numRef>
              <c:f>'AIAN SES'!$B$3:$F$3</c:f>
              <c:numCache>
                <c:formatCode>#,##0</c:formatCode>
                <c:ptCount val="5"/>
                <c:pt idx="0">
                  <c:v>36.641</c:v>
                </c:pt>
                <c:pt idx="1">
                  <c:v>28.9</c:v>
                </c:pt>
                <c:pt idx="2">
                  <c:v>13.86</c:v>
                </c:pt>
                <c:pt idx="3">
                  <c:v>54.2</c:v>
                </c:pt>
                <c:pt idx="4">
                  <c:v>32.1</c:v>
                </c:pt>
              </c:numCache>
            </c:numRef>
          </c:val>
        </c:ser>
        <c:ser>
          <c:idx val="1"/>
          <c:order val="1"/>
          <c:tx>
            <c:strRef>
              <c:f>'AIAN SES'!$A$4</c:f>
              <c:strCache>
                <c:ptCount val="1"/>
                <c:pt idx="0">
                  <c:v>Single- and Multi-Racial American Indians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'AIAN SES'!$B$2:$F$2</c:f>
              <c:strCache>
                <c:ptCount val="5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  <c:pt idx="4">
                  <c:v>Median age</c:v>
                </c:pt>
              </c:strCache>
            </c:strRef>
          </c:cat>
          <c:val>
            <c:numRef>
              <c:f>'AIAN SES'!$B$4:$F$4</c:f>
              <c:numCache>
                <c:formatCode>#,##0</c:formatCode>
                <c:ptCount val="5"/>
                <c:pt idx="0">
                  <c:v>39</c:v>
                </c:pt>
                <c:pt idx="1">
                  <c:v>26</c:v>
                </c:pt>
                <c:pt idx="2">
                  <c:v>18.1</c:v>
                </c:pt>
                <c:pt idx="3">
                  <c:v>52</c:v>
                </c:pt>
                <c:pt idx="4">
                  <c:v>31</c:v>
                </c:pt>
              </c:numCache>
            </c:numRef>
          </c:val>
        </c:ser>
        <c:ser>
          <c:idx val="2"/>
          <c:order val="2"/>
          <c:tx>
            <c:strRef>
              <c:f>'AIAN SES'!$A$5</c:f>
              <c:strCache>
                <c:ptCount val="1"/>
                <c:pt idx="0">
                  <c:v>White</c:v>
                </c:pt>
              </c:strCache>
            </c:strRef>
          </c:tx>
          <c:spPr>
            <a:solidFill xmlns:a="http://schemas.openxmlformats.org/drawingml/2006/main">
              <a:schemeClr val="accent6">
                <a:lumMod val="75000"/>
              </a:schemeClr>
            </a:solidFill>
          </c:spP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'AIAN SES'!$B$2:$F$2</c:f>
              <c:strCache>
                <c:ptCount val="5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  <c:pt idx="4">
                  <c:v>Median age</c:v>
                </c:pt>
              </c:strCache>
            </c:strRef>
          </c:cat>
          <c:val>
            <c:numRef>
              <c:f>'AIAN SES'!$B$5:$F$5</c:f>
              <c:numCache>
                <c:formatCode>#,##0</c:formatCode>
                <c:ptCount val="5"/>
                <c:pt idx="0">
                  <c:v>55.867</c:v>
                </c:pt>
                <c:pt idx="1">
                  <c:v>13</c:v>
                </c:pt>
                <c:pt idx="2">
                  <c:v>30.9</c:v>
                </c:pt>
                <c:pt idx="3">
                  <c:v>68.8</c:v>
                </c:pt>
                <c:pt idx="4">
                  <c:v>40.3</c:v>
                </c:pt>
              </c:numCache>
            </c:numRef>
          </c:val>
        </c:ser>
        <c:ser>
          <c:idx val="3"/>
          <c:order val="3"/>
          <c:tx>
            <c:strRef>
              <c:f>'AIAN SES'!$A$6</c:f>
              <c:strCache>
                <c:ptCount val="1"/>
                <c:pt idx="0">
                  <c:v>Black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'AIAN SES'!$B$2:$F$2</c:f>
              <c:strCache>
                <c:ptCount val="5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  <c:pt idx="4">
                  <c:v>Median age</c:v>
                </c:pt>
              </c:strCache>
            </c:strRef>
          </c:cat>
          <c:val>
            <c:numRef>
              <c:f>'AIAN SES'!$B$6:$F$6</c:f>
              <c:numCache>
                <c:formatCode>#,##0</c:formatCode>
                <c:ptCount val="5"/>
                <c:pt idx="0">
                  <c:v>34.815</c:v>
                </c:pt>
                <c:pt idx="1">
                  <c:v>27.6</c:v>
                </c:pt>
                <c:pt idx="2">
                  <c:v>19.3</c:v>
                </c:pt>
                <c:pt idx="3">
                  <c:v>41.9</c:v>
                </c:pt>
                <c:pt idx="4">
                  <c:v>33.1</c:v>
                </c:pt>
              </c:numCache>
            </c:numRef>
          </c:val>
        </c:ser>
        <c:ser>
          <c:idx val="4"/>
          <c:order val="4"/>
          <c:tx>
            <c:strRef>
              <c:f>'AIAN SES'!$A$7</c:f>
              <c:strCache>
                <c:ptCount val="1"/>
                <c:pt idx="0">
                  <c:v>Asian </c:v>
                </c:pt>
              </c:strCache>
            </c:strRef>
          </c:tx>
          <c:spPr>
            <a:solidFill xmlns:a="http://schemas.openxmlformats.org/drawingml/2006/main">
              <a:srgbClr val="000090"/>
            </a:solidFill>
          </c:spP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'AIAN SES'!$B$2:$F$2</c:f>
              <c:strCache>
                <c:ptCount val="5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  <c:pt idx="4">
                  <c:v>Median age</c:v>
                </c:pt>
              </c:strCache>
            </c:strRef>
          </c:cat>
          <c:val>
            <c:numRef>
              <c:f>'AIAN SES'!$B$7:$F$7</c:f>
              <c:numCache>
                <c:formatCode>#,##0</c:formatCode>
                <c:ptCount val="5"/>
                <c:pt idx="0">
                  <c:v>72.472</c:v>
                </c:pt>
                <c:pt idx="1">
                  <c:v>12.8</c:v>
                </c:pt>
                <c:pt idx="2">
                  <c:v>51.3</c:v>
                </c:pt>
                <c:pt idx="3">
                  <c:v>57.8</c:v>
                </c:pt>
                <c:pt idx="4">
                  <c:v>36.3</c:v>
                </c:pt>
              </c:numCache>
            </c:numRef>
          </c:val>
        </c:ser>
        <c:ser>
          <c:idx val="5"/>
          <c:order val="5"/>
          <c:tx>
            <c:strRef>
              <c:f>'AIAN SES'!$A$8</c:f>
              <c:strCache>
                <c:ptCount val="1"/>
                <c:pt idx="0">
                  <c:v>Hispanic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'AIAN SES'!$B$2:$F$2</c:f>
              <c:strCache>
                <c:ptCount val="5"/>
                <c:pt idx="0">
                  <c:v>Median household income (1000s)</c:v>
                </c:pt>
                <c:pt idx="1">
                  <c:v>% poor</c:v>
                </c:pt>
                <c:pt idx="2">
                  <c:v>%  BA degree</c:v>
                </c:pt>
                <c:pt idx="3">
                  <c:v>% homeowners</c:v>
                </c:pt>
                <c:pt idx="4">
                  <c:v>Median age</c:v>
                </c:pt>
              </c:strCache>
            </c:strRef>
          </c:cat>
          <c:val>
            <c:numRef>
              <c:f>'AIAN SES'!$B$8:$F$8</c:f>
              <c:numCache>
                <c:formatCode>#,##0</c:formatCode>
                <c:ptCount val="5"/>
                <c:pt idx="0">
                  <c:v>41.508</c:v>
                </c:pt>
                <c:pt idx="1">
                  <c:v>24.8</c:v>
                </c:pt>
                <c:pt idx="2">
                  <c:v>13.988</c:v>
                </c:pt>
                <c:pt idx="3">
                  <c:v>45.2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3564776"/>
        <c:axId val="2143567752"/>
      </c:barChart>
      <c:catAx>
        <c:axId val="2143564776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nextTo"/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/>
            </a:pPr>
          </a:p>
        </c:txPr>
        <c:crossAx val="2143567752"/>
        <c:crosses val="autoZero"/>
        <c:lblOffset val="100"/>
      </c:catAx>
      <c:valAx>
        <c:axId val="214356775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crossAx val="2143564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3798645539678"/>
          <c:y val="0.295855016392847"/>
          <c:w val="0.269740449110528"/>
          <c:h val="0.435394926845217"/>
        </c:manualLayout>
      </c:layout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/>
          </a:pPr>
        </a:p>
      </c:txPr>
    </c:legend>
    <c:plotVisOnly val="1"/>
  </c:chart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50" name="Slide title 01: Chapter 5: American Indians">
            <a:extLst xmlns:a="http://schemas.openxmlformats.org/drawingml/2006/main">
              <a:ext uri="{FF2B5EF4-FFF2-40B4-BE49-F238E27FC236}">
                <a16:creationId xmlns:a16="http://schemas.microsoft.com/office/drawing/2014/main" id="{0CE42692-7E92-4B7B-9E66-461602AE5814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62000" y="990600"/>
            <a:ext cx="7772400" cy="2365375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762000" indent="-762000">
              <a:buNone/>
            </a:pPr>
            <a:r>
              <a:rPr sz="2700"/>
              <a:t>Chapter 5: American Indians</a:t>
            </a:r>
            <a:endParaRPr sz="3200"/>
          </a:p>
        </p:txBody>
      </p:sp>
    </p:spTree>
    <p:extLst>
      <p:ext uri="{BB962C8B-B14F-4D97-AF65-F5344CB8AC3E}">
        <p14:creationId xmlns:p14="http://schemas.microsoft.com/office/powerpoint/2010/main" val="62822237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2: Chapter Questions and Discussion">
            <a:extLst xmlns:a="http://schemas.openxmlformats.org/drawingml/2006/main">
              <a:ext uri="{FF2B5EF4-FFF2-40B4-BE49-F238E27FC236}">
                <a16:creationId xmlns:a16="http://schemas.microsoft.com/office/drawing/2014/main" id="{022D32C6-663D-4C09-AAD5-6126F57BD0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700" b="0"/>
              <a:t>Chapter Questions and Discussion</a:t>
            </a:r>
          </a:p>
        </p:txBody>
      </p:sp>
      <p:sp>
        <p:nvSpPr>
          <p:cNvPr id="35843" name="Content 1: What is the long-term trend in the growth of the American Indian population? What role doe">
            <a:extLst xmlns:a="http://schemas.openxmlformats.org/drawingml/2006/main">
              <a:ext uri="{FF2B5EF4-FFF2-40B4-BE49-F238E27FC236}">
                <a16:creationId xmlns:a16="http://schemas.microsoft.com/office/drawing/2014/main" id="{CB1D2108-0BEB-4149-8424-F455292F034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is the long-term trend in the growth of the American Indian population?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role does changing patterns of racial identification play in these trends?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patterns of socioeconomic achievement do we see among American Indians?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Are patterns different for single-race American Indians versus multiracial American Indians?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factors affect levels of socioeconomic achievement among American Indians?</a:t>
            </a:r>
          </a:p>
        </p:txBody>
      </p:sp>
    </p:spTree>
    <p:extLst>
      <p:ext uri="{BB962C8B-B14F-4D97-AF65-F5344CB8AC3E}">
        <p14:creationId xmlns:p14="http://schemas.microsoft.com/office/powerpoint/2010/main" val="107042165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3: Historical Overview">
            <a:extLst xmlns:a="http://schemas.openxmlformats.org/drawingml/2006/main">
              <a:ext uri="{FF2B5EF4-FFF2-40B4-BE49-F238E27FC236}">
                <a16:creationId xmlns:a16="http://schemas.microsoft.com/office/drawing/2014/main" id="{25F93CFF-16C0-499E-99C4-B82D3BBE33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700" b="0"/>
              <a:t>Historical Overview</a:t>
            </a:r>
          </a:p>
        </p:txBody>
      </p:sp>
      <p:sp>
        <p:nvSpPr>
          <p:cNvPr id="35843" name="Content 1: The American Indian population suffered a substantial demographic decline after contact wi">
            <a:extLst xmlns:a="http://schemas.openxmlformats.org/drawingml/2006/main">
              <a:ext uri="{FF2B5EF4-FFF2-40B4-BE49-F238E27FC236}">
                <a16:creationId xmlns:a16="http://schemas.microsoft.com/office/drawing/2014/main" id="{CF8F15B1-BE81-4CE1-AFB1-7C4318B3F8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 American </a:t>
            </a:r>
            <a:r>
              <a:rPr sz="1800"/>
              <a:t>Indian population suffered a </a:t>
            </a:r>
            <a:r>
              <a:rPr sz="1800"/>
              <a:t>substantial </a:t>
            </a:r>
            <a:r>
              <a:rPr sz="1800"/>
              <a:t>demographic decline after contact with European settlers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Due to disease, warfare, and displacement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 American Indian population eventually experienced a rebound after about 1900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 population surged beginning around 1950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Changing patterns of identification explain </a:t>
            </a:r>
            <a:r>
              <a:rPr sz="1800"/>
              <a:t>a significant portion </a:t>
            </a:r>
            <a:r>
              <a:rPr sz="1800"/>
              <a:t>of this surge</a:t>
            </a:r>
          </a:p>
          <a:p xmlns:a="http://schemas.openxmlformats.org/drawingml/2006/main">
            <a:pPr lvl="2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An increasing number of people with some American Indian heritage identify themselves as a least part American Indian than in the </a:t>
            </a:r>
            <a:r>
              <a:rPr sz="1800"/>
              <a:t>past</a:t>
            </a:r>
          </a:p>
        </p:txBody>
      </p:sp>
    </p:spTree>
    <p:extLst>
      <p:ext uri="{BB962C8B-B14F-4D97-AF65-F5344CB8AC3E}">
        <p14:creationId xmlns:p14="http://schemas.microsoft.com/office/powerpoint/2010/main" val="28035356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American Indian Population in the United States: 1890-2010  (in thousands)"/>
          <p:cNvGraphicFramePr/>
          <p:nvPr/>
        </p:nvGraphicFramePr>
        <p:xfrm>
          <a:off xmlns:a="http://schemas.openxmlformats.org/drawingml/2006/main" x="873125" y="120650"/>
          <a:ext xmlns:a="http://schemas.openxmlformats.org/drawingml/2006/main" cx="7397750" cy="66167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ee9942739984278"/>
          </a:graphicData>
        </a:graphic>
      </p:graphicFrame>
      <p:sp>
        <p:nvSpPr>
          <p:cNvPr id="2" name="Slide title 04: American Indian Population in the United States: 1890-2010  (in t">
            <a:extLst xmlns:a="http://schemas.openxmlformats.org/drawingml/2006/main">
              <a:ext uri="{FF2B5EF4-FFF2-40B4-BE49-F238E27FC236}">
                <a16:creationId xmlns:a16="http://schemas.microsoft.com/office/drawing/2014/main" id="{41B7E35E-C336-41B5-8103-52717E8A16E5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American Indian Population in the United States: 1890-2010 </a:t>
            </a:r>
          </a:p>
          <a:p xmlns:a="http://schemas.openxmlformats.org/drawingml/2006/main">
            <a:pPr>
              <a:defRPr sz="100"/>
            </a:pPr>
            <a:r>
              <a:rPr sz="100"/>
              <a:t>(in thousands)</a:t>
            </a:r>
          </a:p>
        </p:txBody>
      </p:sp>
    </p:spTree>
    <p:extLst>
      <p:ext uri="{BB962C8B-B14F-4D97-AF65-F5344CB8AC3E}">
        <p14:creationId xmlns:p14="http://schemas.microsoft.com/office/powerpoint/2010/main" val="417055961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5: Socioeconomic Patterns">
            <a:extLst xmlns:a="http://schemas.openxmlformats.org/drawingml/2006/main">
              <a:ext uri="{FF2B5EF4-FFF2-40B4-BE49-F238E27FC236}">
                <a16:creationId xmlns:a16="http://schemas.microsoft.com/office/drawing/2014/main" id="{2598FC83-207A-48A7-9777-C6199BA2B3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700" b="0"/>
              <a:t>Socioeconomic Patterns</a:t>
            </a:r>
          </a:p>
        </p:txBody>
      </p:sp>
      <p:sp>
        <p:nvSpPr>
          <p:cNvPr id="35843" name="Content 1: American Indians are disadvantage according to most indicators Difficult to discern trends">
            <a:extLst xmlns:a="http://schemas.openxmlformats.org/drawingml/2006/main">
              <a:ext uri="{FF2B5EF4-FFF2-40B4-BE49-F238E27FC236}">
                <a16:creationId xmlns:a16="http://schemas.microsoft.com/office/drawing/2014/main" id="{020FA7C0-2C97-46C9-AA02-2C17393C4EE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American Indians are disadvantage according to most indicators</a:t>
            </a:r>
          </a:p>
          <a:p xmlns:a="http://schemas.openxmlformats.org/drawingml/2006/main">
            <a:pPr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Difficult to discern trends over time, given changing patterns of self-identification</a:t>
            </a:r>
          </a:p>
          <a:p xmlns:a="http://schemas.openxmlformats.org/drawingml/2006/main"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2600"/>
          </a:p>
        </p:txBody>
      </p:sp>
    </p:spTree>
    <p:extLst>
      <p:ext uri="{BB962C8B-B14F-4D97-AF65-F5344CB8AC3E}">
        <p14:creationId xmlns:p14="http://schemas.microsoft.com/office/powerpoint/2010/main" val="199247350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American Indian Socioeconomic Status Compared with Other Groups, 2013"/>
          <p:cNvGraphicFramePr/>
          <p:nvPr/>
        </p:nvGraphicFramePr>
        <p:xfrm>
          <a:off xmlns:a="http://schemas.openxmlformats.org/drawingml/2006/main" x="457200" y="381000"/>
          <a:ext xmlns:a="http://schemas.openxmlformats.org/drawingml/2006/main" cx="7696200" cy="61722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91da655df79434b"/>
          </a:graphicData>
        </a:graphic>
      </p:graphicFrame>
      <p:sp>
        <p:nvSpPr>
          <p:cNvPr id="2" name="Slide title 06: American Indian Socioeconomic Status Compared with Other Groups, ">
            <a:extLst xmlns:a="http://schemas.openxmlformats.org/drawingml/2006/main">
              <a:ext uri="{FF2B5EF4-FFF2-40B4-BE49-F238E27FC236}">
                <a16:creationId xmlns:a16="http://schemas.microsoft.com/office/drawing/2014/main" id="{F927FF13-CC47-4606-8D07-727193A78EC5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American Indian Socioeconomic Status Compared with Other Groups, 2013</a:t>
            </a:r>
          </a:p>
        </p:txBody>
      </p:sp>
    </p:spTree>
    <p:extLst>
      <p:ext uri="{BB962C8B-B14F-4D97-AF65-F5344CB8AC3E}">
        <p14:creationId xmlns:p14="http://schemas.microsoft.com/office/powerpoint/2010/main" val="341285800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7: Socioeconomic Status">
            <a:extLst xmlns:a="http://schemas.openxmlformats.org/drawingml/2006/main">
              <a:ext uri="{FF2B5EF4-FFF2-40B4-BE49-F238E27FC236}">
                <a16:creationId xmlns:a16="http://schemas.microsoft.com/office/drawing/2014/main" id="{AD2016BA-9F4A-4D9C-AF63-8048AA3C07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700"/>
              <a:t>Socioeconomic Status</a:t>
            </a:r>
            <a:endParaRPr sz="3600" b="0"/>
          </a:p>
        </p:txBody>
      </p:sp>
      <p:sp>
        <p:nvSpPr>
          <p:cNvPr id="35843" name="Content 1: Those who identify as American Indian alone or in combination with another racial group ar">
            <a:extLst xmlns:a="http://schemas.openxmlformats.org/drawingml/2006/main">
              <a:ext uri="{FF2B5EF4-FFF2-40B4-BE49-F238E27FC236}">
                <a16:creationId xmlns:a16="http://schemas.microsoft.com/office/drawing/2014/main" id="{8926D27B-0A0A-4727-B150-C587B89CED3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Those who identify as American Indian alone or in combination with another </a:t>
            </a:r>
            <a:r>
              <a:rPr sz="1800"/>
              <a:t>racial group </a:t>
            </a:r>
            <a:r>
              <a:rPr sz="1800"/>
              <a:t>are of slightly higher socioeconomic status than </a:t>
            </a:r>
            <a:r>
              <a:rPr sz="1800"/>
              <a:t>single-race American Indians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Those </a:t>
            </a:r>
            <a:r>
              <a:rPr sz="1800"/>
              <a:t>who live off reservations are </a:t>
            </a:r>
            <a:r>
              <a:rPr sz="1800"/>
              <a:t>of somewhat higher socioeconomic status than </a:t>
            </a:r>
            <a:r>
              <a:rPr sz="1800"/>
              <a:t>those living on reservations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Signs of greater economic activity in and around reservations may help in the future</a:t>
            </a:r>
            <a:endParaRPr sz="2600"/>
          </a:p>
        </p:txBody>
      </p:sp>
    </p:spTree>
    <p:extLst>
      <p:ext uri="{BB962C8B-B14F-4D97-AF65-F5344CB8AC3E}">
        <p14:creationId xmlns:p14="http://schemas.microsoft.com/office/powerpoint/2010/main" val="195518816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8: Explaining Patterns of Well Being">
            <a:extLst xmlns:a="http://schemas.openxmlformats.org/drawingml/2006/main">
              <a:ext uri="{FF2B5EF4-FFF2-40B4-BE49-F238E27FC236}">
                <a16:creationId xmlns:a16="http://schemas.microsoft.com/office/drawing/2014/main" id="{769C4030-A000-4BA3-885E-78D476E377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700" b="0"/>
              <a:t>Explaining Patterns of Well Being</a:t>
            </a:r>
          </a:p>
        </p:txBody>
      </p:sp>
      <p:sp>
        <p:nvSpPr>
          <p:cNvPr id="35843" name="Content 1: Historical discrimination and its legacy Seizure of productive land from tribes Little loc">
            <a:extLst xmlns:a="http://schemas.openxmlformats.org/drawingml/2006/main">
              <a:ext uri="{FF2B5EF4-FFF2-40B4-BE49-F238E27FC236}">
                <a16:creationId xmlns:a16="http://schemas.microsoft.com/office/drawing/2014/main" id="{9074FF3F-DE01-452F-A87E-625756D8FD5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Historical discrimination and its legacy</a:t>
            </a:r>
          </a:p>
          <a:p xmlns:a="http://schemas.openxmlformats.org/drawingml/2006/main">
            <a:pPr lvl="1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Seizure of productive land from tribes</a:t>
            </a:r>
          </a:p>
          <a:p xmlns:a="http://schemas.openxmlformats.org/drawingml/2006/main">
            <a:pPr lvl="1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Little local control of resources until relatively recently</a:t>
            </a:r>
          </a:p>
          <a:p xmlns:a="http://schemas.openxmlformats.org/drawingml/2006/main">
            <a:pPr lvl="1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Little wealth accumulation among American Indians over generations</a:t>
            </a:r>
            <a:endParaRPr sz="2600"/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Contemporary discrimination in the labor market may continue to be important</a:t>
            </a:r>
          </a:p>
        </p:txBody>
      </p:sp>
    </p:spTree>
    <p:extLst>
      <p:ext uri="{BB962C8B-B14F-4D97-AF65-F5344CB8AC3E}">
        <p14:creationId xmlns:p14="http://schemas.microsoft.com/office/powerpoint/2010/main" val="282107757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09: Explaining Patterns of Well Being (2)">
            <a:extLst xmlns:a="http://schemas.openxmlformats.org/drawingml/2006/main">
              <a:ext uri="{FF2B5EF4-FFF2-40B4-BE49-F238E27FC236}">
                <a16:creationId xmlns:a16="http://schemas.microsoft.com/office/drawing/2014/main" id="{D6B556E6-B769-4183-BFCD-F95CFD92C3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700" b="0"/>
              <a:t>Explaining Patterns of Well Being</a:t>
            </a:r>
          </a:p>
        </p:txBody>
      </p:sp>
      <p:sp>
        <p:nvSpPr>
          <p:cNvPr id="35843" name="Content 1: Low levels of education (human capital) help explain income differences Spatial and social">
            <a:extLst xmlns:a="http://schemas.openxmlformats.org/drawingml/2006/main">
              <a:ext uri="{FF2B5EF4-FFF2-40B4-BE49-F238E27FC236}">
                <a16:creationId xmlns:a16="http://schemas.microsoft.com/office/drawing/2014/main" id="{D853C087-3A81-4C4B-BFB1-A9D6FE752D4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Low </a:t>
            </a:r>
            <a:r>
              <a:rPr sz="1800"/>
              <a:t>levels of </a:t>
            </a:r>
            <a:r>
              <a:rPr sz="1800"/>
              <a:t>education (human capital) help </a:t>
            </a:r>
            <a:r>
              <a:rPr sz="1800"/>
              <a:t>explain income differences</a:t>
            </a:r>
          </a:p>
          <a:p xmlns:a="http://schemas.openxmlformats.org/drawingml/2006/main">
            <a:pPr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Spatial and social isolation, especially around </a:t>
            </a:r>
            <a:r>
              <a:rPr sz="1800"/>
              <a:t>reservations are important</a:t>
            </a:r>
            <a:endParaRPr sz="3400"/>
          </a:p>
          <a:p xmlns:a="http://schemas.openxmlformats.org/drawingml/2006/main">
            <a:pPr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Culture (e.g., high levels of single-parenthood) may play a role, though probably in concert with structural conditions that reduce opportunities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3400"/>
          </a:p>
        </p:txBody>
      </p:sp>
    </p:spTree>
    <p:extLst>
      <p:ext uri="{BB962C8B-B14F-4D97-AF65-F5344CB8AC3E}">
        <p14:creationId xmlns:p14="http://schemas.microsoft.com/office/powerpoint/2010/main" val="169966644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10: Conclusions">
            <a:extLst xmlns:a="http://schemas.openxmlformats.org/drawingml/2006/main">
              <a:ext uri="{FF2B5EF4-FFF2-40B4-BE49-F238E27FC236}">
                <a16:creationId xmlns:a16="http://schemas.microsoft.com/office/drawing/2014/main" id="{4948886F-2295-477B-A4A5-A8554B9DFA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700" b="0"/>
              <a:t>Conclusions</a:t>
            </a:r>
          </a:p>
        </p:txBody>
      </p:sp>
      <p:sp>
        <p:nvSpPr>
          <p:cNvPr id="35843" name="Content 1: The American Indian population has grown in recent decades This has been affected by chang">
            <a:extLst xmlns:a="http://schemas.openxmlformats.org/drawingml/2006/main">
              <a:ext uri="{FF2B5EF4-FFF2-40B4-BE49-F238E27FC236}">
                <a16:creationId xmlns:a16="http://schemas.microsoft.com/office/drawing/2014/main" id="{92DD106B-2EFC-403B-9B92-F7E6A86039A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The American Indian population has grown in recent decades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This has been affected by changing patterns of identification: people with some American Indian ancestry more likely to say they are American Indian than in the past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American Indians remain one of the most disadvantaged racial/ethnic groups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A number of factors </a:t>
            </a:r>
            <a:r>
              <a:rPr sz="1800"/>
              <a:t>contribute to this, </a:t>
            </a:r>
            <a:r>
              <a:rPr sz="1800"/>
              <a:t>including </a:t>
            </a:r>
            <a:r>
              <a:rPr sz="1800"/>
              <a:t>a legacy of inequality, social and spatial isolation, discrimination, and perhaps culture in concert with structural conditions</a:t>
            </a:r>
          </a:p>
          <a:p xmlns:a="http://schemas.openxmlformats.org/drawingml/2006/main"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236720865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Slide title 11: Questions and Discussion for Next Week: The Multiracial Populatio">
            <a:extLst xmlns:a="http://schemas.openxmlformats.org/drawingml/2006/main">
              <a:ext uri="{FF2B5EF4-FFF2-40B4-BE49-F238E27FC236}">
                <a16:creationId xmlns:a16="http://schemas.microsoft.com/office/drawing/2014/main" id="{27D279DB-DFA3-41D9-832E-7C2D5AE456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600" cy="1295400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2700" b="0"/>
              <a:t>Questions and Discussion for Next Week: The Multiracial Population</a:t>
            </a:r>
          </a:p>
        </p:txBody>
      </p:sp>
      <p:sp>
        <p:nvSpPr>
          <p:cNvPr id="35843" name="Content 1: How has information on the multiracial population been collected over time? What explains ">
            <a:extLst xmlns:a="http://schemas.openxmlformats.org/drawingml/2006/main">
              <a:ext uri="{FF2B5EF4-FFF2-40B4-BE49-F238E27FC236}">
                <a16:creationId xmlns:a16="http://schemas.microsoft.com/office/drawing/2014/main" id="{6C69DCEB-A2D7-44C9-B0F7-ED56A54481D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524000"/>
            <a:ext cx="82296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How has information </a:t>
            </a:r>
            <a:r>
              <a:rPr sz="1800"/>
              <a:t>on the multiracial population been collected over time?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explains the recent growth in the multiracial population?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How large is this population today and what group combinations are most common?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Why are some people of mixed heritage more likely to identify as multiracial than others?</a:t>
            </a:r>
          </a:p>
          <a:p xmlns:a="http://schemas.openxmlformats.org/drawingml/2006/main">
            <a:pPr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80000"/>
              <a:buNone/>
            </a:pPr>
            <a:r>
              <a:rPr sz="1800"/>
              <a:t>What patterns of socioeconomic achievement do we see across multiracial groups?</a:t>
            </a:r>
          </a:p>
        </p:txBody>
      </p:sp>
    </p:spTree>
    <p:extLst>
      <p:ext uri="{BB962C8B-B14F-4D97-AF65-F5344CB8AC3E}">
        <p14:creationId xmlns:p14="http://schemas.microsoft.com/office/powerpoint/2010/main" val="3929566970"/>
      </p:ext>
    </p:extLst>
  </p:cSld>
</p:sld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8575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solidFill>
          <a:schemeClr val="lt2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2026-08-26T19:32:13.0840000Z</dcterms:created>
  <dcterms:modified xsi:type="dcterms:W3CDTF">2026-08-26T19:32:13.0840000Z</dcterms:modified>
</coreProperties>
</file>