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2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charts/chart3.xml" ContentType="application/vnd.openxmlformats-officedocument.drawingml.chart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b02caf367864849" /><Relationship Type="http://schemas.openxmlformats.org/officeDocument/2006/relationships/extended-properties" Target="/docProps/app.xml" Id="R03e63be2b49f433e" /><Relationship Type="http://schemas.openxmlformats.org/officeDocument/2006/relationships/officeDocument" Target="/ppt/presentation.xml" Id="R69e714141d8e46f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f898416873f4600"/>
  </p:sldMasterIdLst>
  <p:notesMasterIdLst>
    <p:notesMasterId xmlns:r="http://schemas.openxmlformats.org/officeDocument/2006/relationships" r:id="R705388b151924e50"/>
  </p:notesMasterIdLst>
  <p:sldIdLst>
    <p:sldId xmlns:r="http://schemas.openxmlformats.org/officeDocument/2006/relationships" id="256" r:id="R8882d5893ee54946"/>
    <p:sldId xmlns:r="http://schemas.openxmlformats.org/officeDocument/2006/relationships" id="257" r:id="R7750ead870ea4837"/>
    <p:sldId xmlns:r="http://schemas.openxmlformats.org/officeDocument/2006/relationships" id="258" r:id="Re23291d0ab164e1d"/>
    <p:sldId xmlns:r="http://schemas.openxmlformats.org/officeDocument/2006/relationships" id="259" r:id="R7e722fc792b14322"/>
    <p:sldId xmlns:r="http://schemas.openxmlformats.org/officeDocument/2006/relationships" id="260" r:id="R5058ac69a4e94d1b"/>
    <p:sldId xmlns:r="http://schemas.openxmlformats.org/officeDocument/2006/relationships" id="261" r:id="R79c9912a66a84998"/>
    <p:sldId xmlns:r="http://schemas.openxmlformats.org/officeDocument/2006/relationships" id="262" r:id="R1cb50b478fac4484"/>
    <p:sldId xmlns:r="http://schemas.openxmlformats.org/officeDocument/2006/relationships" id="263" r:id="R24346b355e6342e3"/>
    <p:sldId xmlns:r="http://schemas.openxmlformats.org/officeDocument/2006/relationships" id="264" r:id="R856501738a404f78"/>
    <p:sldId xmlns:r="http://schemas.openxmlformats.org/officeDocument/2006/relationships" id="265" r:id="R179bf5966874418b"/>
    <p:sldId xmlns:r="http://schemas.openxmlformats.org/officeDocument/2006/relationships" id="266" r:id="Re2b7b72f2d3b47d6"/>
    <p:sldId xmlns:r="http://schemas.openxmlformats.org/officeDocument/2006/relationships" id="267" r:id="Re3958a8ea23d45cc"/>
    <p:sldId xmlns:r="http://schemas.openxmlformats.org/officeDocument/2006/relationships" id="268" r:id="R81ac510630b44e69"/>
  </p:sldIdLst>
  <p:sldSz cx="9144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3b4909c42ee466b" /><Relationship Type="http://schemas.openxmlformats.org/officeDocument/2006/relationships/slideMaster" Target="/ppt/slideMasters/slideMaster1.xml" Id="Ref898416873f4600" /><Relationship Type="http://schemas.openxmlformats.org/officeDocument/2006/relationships/notesMaster" Target="/ppt/notesMasters/notesMaster1.xml" Id="R705388b151924e50" /><Relationship Type="http://schemas.openxmlformats.org/officeDocument/2006/relationships/presProps" Target="/ppt/presProps.xml" Id="Rf7423fe658994c07" /><Relationship Type="http://schemas.openxmlformats.org/officeDocument/2006/relationships/viewProps" Target="/ppt/viewProps.xml" Id="Rba6d08ac4ef04f85" /><Relationship Type="http://schemas.openxmlformats.org/officeDocument/2006/relationships/tableStyles" Target="/ppt/tableStyles.xml" Id="Rd6411c0ee465472a" /><Relationship Type="http://schemas.openxmlformats.org/officeDocument/2006/relationships/slide" Target="/ppt/slides/slide1.xml" Id="R8882d5893ee54946" /><Relationship Type="http://schemas.openxmlformats.org/officeDocument/2006/relationships/slide" Target="/ppt/slides/slide2.xml" Id="R7750ead870ea4837" /><Relationship Type="http://schemas.openxmlformats.org/officeDocument/2006/relationships/slide" Target="/ppt/slides/slide3.xml" Id="Re23291d0ab164e1d" /><Relationship Type="http://schemas.openxmlformats.org/officeDocument/2006/relationships/slide" Target="/ppt/slides/slide4.xml" Id="R7e722fc792b14322" /><Relationship Type="http://schemas.openxmlformats.org/officeDocument/2006/relationships/slide" Target="/ppt/slides/slide5.xml" Id="R5058ac69a4e94d1b" /><Relationship Type="http://schemas.openxmlformats.org/officeDocument/2006/relationships/slide" Target="/ppt/slides/slide6.xml" Id="R79c9912a66a84998" /><Relationship Type="http://schemas.openxmlformats.org/officeDocument/2006/relationships/slide" Target="/ppt/slides/slide7.xml" Id="R1cb50b478fac4484" /><Relationship Type="http://schemas.openxmlformats.org/officeDocument/2006/relationships/slide" Target="/ppt/slides/slide8.xml" Id="R24346b355e6342e3" /><Relationship Type="http://schemas.openxmlformats.org/officeDocument/2006/relationships/slide" Target="/ppt/slides/slide9.xml" Id="R856501738a404f78" /><Relationship Type="http://schemas.openxmlformats.org/officeDocument/2006/relationships/slide" Target="/ppt/slides/slide10.xml" Id="R179bf5966874418b" /><Relationship Type="http://schemas.openxmlformats.org/officeDocument/2006/relationships/slide" Target="/ppt/slides/slide11.xml" Id="Re2b7b72f2d3b47d6" /><Relationship Type="http://schemas.openxmlformats.org/officeDocument/2006/relationships/slide" Target="/ppt/slides/slide12.xml" Id="Re3958a8ea23d45cc" /><Relationship Type="http://schemas.openxmlformats.org/officeDocument/2006/relationships/slide" Target="/ppt/slides/slide13.xml" Id="R81ac510630b44e6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e58ec44b8c3448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8575">
          <a:solidFill>
            <a:schemeClr val="phClr"/>
          </a:solidFill>
          <a:prstDash val="solid"/>
        </a:ln>
        <a:ln w="508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solidFill>
          <a:schemeClr val="lt2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1f202f6e0784d79" /><Relationship Type="http://schemas.openxmlformats.org/officeDocument/2006/relationships/notesMaster" Target="/ppt/notesMasters/notesMaster1.xml" Id="Re1f8ef98023b46b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38128e557724595" /><Relationship Type="http://schemas.openxmlformats.org/officeDocument/2006/relationships/notesMaster" Target="/ppt/notesMasters/notesMaster1.xml" Id="R272351e6b43c4a7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b1f5fce5c3e4b5c" /><Relationship Type="http://schemas.openxmlformats.org/officeDocument/2006/relationships/notesMaster" Target="/ppt/notesMasters/notesMaster1.xml" Id="Rbefd8a4907de462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b17df9d2305441a" /><Relationship Type="http://schemas.openxmlformats.org/officeDocument/2006/relationships/notesMaster" Target="/ppt/notesMasters/notesMaster1.xml" Id="R8b0a56885889491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e8c3e61df814042" /><Relationship Type="http://schemas.openxmlformats.org/officeDocument/2006/relationships/notesMaster" Target="/ppt/notesMasters/notesMaster1.xml" Id="R8873d9849a814e1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d15bcd8d9aa4a89" /><Relationship Type="http://schemas.openxmlformats.org/officeDocument/2006/relationships/notesMaster" Target="/ppt/notesMasters/notesMaster1.xml" Id="Rc4bb1553a73644e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420d1fda7f64b82" /><Relationship Type="http://schemas.openxmlformats.org/officeDocument/2006/relationships/notesMaster" Target="/ppt/notesMasters/notesMaster1.xml" Id="R908531d126594bf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06aae48853a444e" /><Relationship Type="http://schemas.openxmlformats.org/officeDocument/2006/relationships/notesMaster" Target="/ppt/notesMasters/notesMaster1.xml" Id="R233a71b436e4490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7413df758bf4443" /><Relationship Type="http://schemas.openxmlformats.org/officeDocument/2006/relationships/notesMaster" Target="/ppt/notesMasters/notesMaster1.xml" Id="R363bf3ab453f418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ff07c50b83f44c2" /><Relationship Type="http://schemas.openxmlformats.org/officeDocument/2006/relationships/notesMaster" Target="/ppt/notesMasters/notesMaster1.xml" Id="Rde54ef88c790472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3e3183160d6408a" /><Relationship Type="http://schemas.openxmlformats.org/officeDocument/2006/relationships/notesMaster" Target="/ppt/notesMasters/notesMaster1.xml" Id="R5732b31373e4456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ec6f45dd2324e46" /><Relationship Type="http://schemas.openxmlformats.org/officeDocument/2006/relationships/notesMaster" Target="/ppt/notesMasters/notesMaster1.xml" Id="R74e054233357407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5c7017798a24036" /><Relationship Type="http://schemas.openxmlformats.org/officeDocument/2006/relationships/notesMaster" Target="/ppt/notesMasters/notesMaster1.xml" Id="R2242180ca17a4c0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Slide 1: Chapter 6: The Multiracial Population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This is an intentionally blank slide retained from the source presentation.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Slide 2: Chapter Questions and Discussion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Visible content:</a:t>
            </a:r>
            <a:endParaRPr/>
          </a:p>
          <a:p xmlns:a="http://schemas.openxmlformats.org/drawingml/2006/main">
            <a:pPr>
              <a:buNone/>
            </a:pPr>
            <a:r>
              <a:t>How has information on the multiracial population been collected over time?</a:t>
            </a:r>
            <a:endParaRPr/>
          </a:p>
          <a:p xmlns:a="http://schemas.openxmlformats.org/drawingml/2006/main">
            <a:pPr>
              <a:buNone/>
            </a:pPr>
            <a:r>
              <a:t>What explains the recent growth in the multiracial population?</a:t>
            </a:r>
            <a:endParaRPr/>
          </a:p>
          <a:p xmlns:a="http://schemas.openxmlformats.org/drawingml/2006/main">
            <a:pPr>
              <a:buNone/>
            </a:pPr>
            <a:r>
              <a:t>How large is this population today and what group combinations are most common?</a:t>
            </a:r>
            <a:endParaRPr/>
          </a:p>
          <a:p xmlns:a="http://schemas.openxmlformats.org/drawingml/2006/main">
            <a:pPr>
              <a:buNone/>
            </a:pPr>
            <a:r>
              <a:t>Why are some people of mixed heritage more likely to identify as multiracial than others?</a:t>
            </a:r>
            <a:endParaRPr/>
          </a:p>
          <a:p xmlns:a="http://schemas.openxmlformats.org/drawingml/2006/main">
            <a:pPr>
              <a:buNone/>
            </a:pPr>
            <a:r>
              <a:t>What patterns of socioeconomic achievement do we see across multiracial groups?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Slide 3: Historical Overview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Visible content:</a:t>
            </a:r>
            <a:endParaRPr/>
          </a:p>
          <a:p xmlns:a="http://schemas.openxmlformats.org/drawingml/2006/main">
            <a:pPr>
              <a:buNone/>
            </a:pPr>
            <a:r>
              <a:t>Inter-racial sexual relations have a long history, including the exploitation of slaves by their owners </a:t>
            </a:r>
            <a:endParaRPr/>
          </a:p>
          <a:p xmlns:a="http://schemas.openxmlformats.org/drawingml/2006/main">
            <a:pPr>
              <a:buNone/>
            </a:pPr>
            <a:r>
              <a:t>Historically, there was a strong black-white dividing line, with the “one-drop rule” shaping patterns of racial identification</a:t>
            </a:r>
            <a:endParaRPr/>
          </a:p>
          <a:p xmlns:a="http://schemas.openxmlformats.org/drawingml/2006/main">
            <a:pPr>
              <a:buNone/>
            </a:pPr>
            <a:r>
              <a:t>Individuals with any African American heritage were considered black rather than white or mixed-race</a:t>
            </a:r>
            <a:endParaRPr/>
          </a:p>
          <a:p xmlns:a="http://schemas.openxmlformats.org/drawingml/2006/main">
            <a:pPr>
              <a:buNone/>
            </a:pPr>
            <a:r>
              <a:t>Interracial marriages were illegal in many states into the 20th century</a:t>
            </a:r>
            <a:endParaRPr/>
          </a:p>
          <a:p xmlns:a="http://schemas.openxmlformats.org/drawingml/2006/main">
            <a:pPr>
              <a:buNone/>
            </a:pPr>
            <a:r>
              <a:t>The U.S. Supreme Court struck down these anti-miscegenation laws in the 1967 ruling, Loving v. Virginia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Slide 4: Racial Intermarriage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Visible content:</a:t>
            </a:r>
            <a:endParaRPr/>
          </a:p>
          <a:p xmlns:a="http://schemas.openxmlformats.org/drawingml/2006/main">
            <a:pPr>
              <a:buNone/>
            </a:pPr>
            <a:r>
              <a:t>The number of interracial marriages has increased rapidly in recent decades</a:t>
            </a:r>
            <a:endParaRPr/>
          </a:p>
          <a:p xmlns:a="http://schemas.openxmlformats.org/drawingml/2006/main">
            <a:pPr>
              <a:buNone/>
            </a:pPr>
            <a:r>
              <a:t>Due to the greater acceptability of such unions</a:t>
            </a:r>
            <a:endParaRPr/>
          </a:p>
          <a:p xmlns:a="http://schemas.openxmlformats.org/drawingml/2006/main">
            <a:pPr>
              <a:buNone/>
            </a:pPr>
            <a:r>
              <a:t>Also due to the growing diversity of the U.S. population resulting from increased immigration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Slide 5: Percentage of Marriages that are Interracial or Interethnic, 1980-2010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/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Chart text alternative: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Chart: Percentage of Marriages that are Interracial or Interethnic, 1980-2010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Chart type: bar.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Data series: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- Percent: 3.2, 4.5, 6.8, 9.5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The chart remains native and editable; use PowerPoint chart navigation to review labels and individual data points.</a:t>
            </a:r>
            <a:endParaRPr sz="1000"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Slide 6: Growth of the multiracial population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Visible content:</a:t>
            </a:r>
            <a:endParaRPr/>
          </a:p>
          <a:p xmlns:a="http://schemas.openxmlformats.org/drawingml/2006/main">
            <a:pPr>
              <a:buNone/>
            </a:pPr>
            <a:r>
              <a:t>Historically, there are a few instances of the Census collecting information about multiracial individuals (e.g., in 1850 there was a response category for “mulatto”), but for the most part it wasn’t until the 2000 census when individuals could choose more than one race</a:t>
            </a:r>
            <a:endParaRPr/>
          </a:p>
          <a:p xmlns:a="http://schemas.openxmlformats.org/drawingml/2006/main">
            <a:pPr>
              <a:buNone/>
            </a:pPr>
            <a:r>
              <a:t>The change in the census form was due to:</a:t>
            </a:r>
            <a:endParaRPr/>
          </a:p>
          <a:p xmlns:a="http://schemas.openxmlformats.org/drawingml/2006/main">
            <a:pPr>
              <a:buNone/>
            </a:pPr>
            <a:r>
              <a:t>The growth in diversity and intermarriage</a:t>
            </a:r>
            <a:endParaRPr/>
          </a:p>
          <a:p xmlns:a="http://schemas.openxmlformats.org/drawingml/2006/main">
            <a:pPr>
              <a:buNone/>
            </a:pPr>
            <a:r>
              <a:t>Changes in the way data on race are collected– beginning in 1960s individuals could self identify in any way they wished</a:t>
            </a:r>
            <a:endParaRPr/>
          </a:p>
          <a:p xmlns:a="http://schemas.openxmlformats.org/drawingml/2006/main">
            <a:pPr>
              <a:buNone/>
            </a:pPr>
            <a:r>
              <a:t>The growth of the multiracial movement, especially since 1990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Slide 7: Multiracial identification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Visible content:</a:t>
            </a:r>
            <a:endParaRPr/>
          </a:p>
          <a:p xmlns:a="http://schemas.openxmlformats.org/drawingml/2006/main">
            <a:pPr>
              <a:buNone/>
            </a:pPr>
            <a:r>
              <a:t>The most common race combinations among the multiracial population are white and black, white and some other race, and white and Asian</a:t>
            </a:r>
            <a:endParaRPr/>
          </a:p>
          <a:p xmlns:a="http://schemas.openxmlformats.org/drawingml/2006/main">
            <a:pPr>
              <a:buNone/>
            </a:pPr>
            <a:r>
              <a:t>In part reflects the fact that whites are the largest group in the country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Slide 8: Percentage Distribution of the Two or More Races Population: 2010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/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Chart text alternative: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Chart: Percentage Distribution of the Two or More Races Population: 2010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Chart type: pie.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Data series: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- Unnamed series: 0.204, 0.193, 0.18, 0.159, 0.035, 0.03, 0.026, 0.026, 0.02, 0.13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The chart remains native and editable; use PowerPoint chart navigation to review labels and individual data points.</a:t>
            </a:r>
            <a:endParaRPr sz="1000"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Slide 9: Patterns of Identity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Visible content:</a:t>
            </a:r>
            <a:endParaRPr/>
          </a:p>
          <a:p xmlns:a="http://schemas.openxmlformats.org/drawingml/2006/main">
            <a:pPr>
              <a:buNone/>
            </a:pPr>
            <a:r>
              <a:t>People with mixed white and Asian heritage are more likely to identify that they are multiracial than people with mixed white and black heritage</a:t>
            </a:r>
            <a:endParaRPr/>
          </a:p>
          <a:p xmlns:a="http://schemas.openxmlformats.org/drawingml/2006/main">
            <a:pPr>
              <a:buNone/>
            </a:pPr>
            <a:r>
              <a:t>In part a legacy of one-drop rule</a:t>
            </a:r>
            <a:endParaRPr/>
          </a:p>
          <a:p xmlns:a="http://schemas.openxmlformats.org/drawingml/2006/main">
            <a:pPr>
              <a:buNone/>
            </a:pPr>
            <a:r>
              <a:t>The racial identity of mixed-race people is often fluid</a:t>
            </a:r>
            <a:endParaRPr/>
          </a:p>
          <a:p xmlns:a="http://schemas.openxmlformats.org/drawingml/2006/main">
            <a:pPr>
              <a:buNone/>
            </a:pPr>
            <a:r>
              <a:t>They may report one racial identity at one point in time or situation and another identity at another point in time or situation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Slide 10: Patterns of Well Being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Visible content:</a:t>
            </a:r>
            <a:endParaRPr/>
          </a:p>
          <a:p xmlns:a="http://schemas.openxmlformats.org/drawingml/2006/main">
            <a:pPr>
              <a:buNone/>
            </a:pPr>
            <a:r>
              <a:t>Multiracial groups often have educational attainment and incomes that fall between each of the single-race groups that make up the multiracial group </a:t>
            </a:r>
            <a:endParaRPr/>
          </a:p>
          <a:p xmlns:a="http://schemas.openxmlformats.org/drawingml/2006/main">
            <a:pPr>
              <a:buNone/>
            </a:pPr>
            <a:r>
              <a:t>An “in-between” status</a:t>
            </a:r>
            <a:endParaRPr/>
          </a:p>
          <a:p xmlns:a="http://schemas.openxmlformats.org/drawingml/2006/main">
            <a:pPr>
              <a:buNone/>
            </a:pPr>
            <a:r>
              <a:t>We know very little of why this is so</a:t>
            </a:r>
            <a:endParaRPr/>
          </a:p>
          <a:p xmlns:a="http://schemas.openxmlformats.org/drawingml/2006/main">
            <a:pPr>
              <a:buNone/>
            </a:pPr>
            <a:r>
              <a:t>It could reflect the advantages or disadvantages faced by the individuals themselves, the characteristics of the parents who enter mixed-race unions, or other factors altogether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Slide 11: Socioeconomic Status of the Multiracial Population Compared with Other Groups, 2014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/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Chart text alternative: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Chart: Socioeconomic Status of the Multiracial Population Compared with Other Groups, 2014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Chart type: bar.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Data series: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- Asian: 78.11, 10.2, 62, 58.8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- White and Asian: 65.3, 13.5, 55, 54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- White: 65.01, 10.2, 39.1, 69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- Black and Asian: 60, 16, 43, 49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- All Two or More Races: 50, 18.6, 36.95, 48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- White and American Indian: 45.3, 20, 27, 55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- White and Black: 40, 22, 32, 33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- American Indian: 36, 27.3, 17, 54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- Black: 35.9, 25.3, 23.4, 38.9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- Black and American Indian: 33, 26, 31, 33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The chart remains native and editable; use PowerPoint chart navigation to review labels and individual data points.</a:t>
            </a:r>
            <a:endParaRPr sz="1000"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Slide 12: Conclusions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Visible content:</a:t>
            </a:r>
            <a:endParaRPr/>
          </a:p>
          <a:p xmlns:a="http://schemas.openxmlformats.org/drawingml/2006/main">
            <a:pPr>
              <a:buNone/>
            </a:pPr>
            <a:r>
              <a:t>The multiracial population is small but growing</a:t>
            </a:r>
            <a:endParaRPr/>
          </a:p>
          <a:p xmlns:a="http://schemas.openxmlformats.org/drawingml/2006/main">
            <a:pPr>
              <a:buNone/>
            </a:pPr>
            <a:r>
              <a:t>Due to the growing diversity of the population, growing intermarriage, and changing patterns of identity</a:t>
            </a:r>
            <a:endParaRPr/>
          </a:p>
          <a:p xmlns:a="http://schemas.openxmlformats.org/drawingml/2006/main">
            <a:pPr>
              <a:buNone/>
            </a:pPr>
            <a:r>
              <a:t>Multiracial individuals often have a fluid identity, and the growth of this population will depend on the factors mentioned above</a:t>
            </a:r>
            <a:endParaRPr/>
          </a:p>
          <a:p xmlns:a="http://schemas.openxmlformats.org/drawingml/2006/main">
            <a:pPr>
              <a:buNone/>
            </a:pPr>
            <a:r>
              <a:t>Multiracial groups often have educational attainment and incomes that fall between each of the single-race groups that make up the multiracial group </a:t>
            </a:r>
            <a:endParaRPr/>
          </a:p>
          <a:p xmlns:a="http://schemas.openxmlformats.org/drawingml/2006/main">
            <a:pPr>
              <a:buNone/>
            </a:pPr>
            <a:r>
              <a:t>More research is needed on the factors that shape these patterns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Slide 13: Chapter Questions and Discussion for Next Week: International Comparisons and Policy Debates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Visible content:</a:t>
            </a:r>
            <a:endParaRPr/>
          </a:p>
          <a:p xmlns:a="http://schemas.openxmlformats.org/drawingml/2006/main">
            <a:pPr>
              <a:buNone/>
            </a:pPr>
            <a:r>
              <a:t>Why are many countries experiencing growing diversity? </a:t>
            </a:r>
            <a:endParaRPr/>
          </a:p>
          <a:p xmlns:a="http://schemas.openxmlformats.org/drawingml/2006/main">
            <a:pPr>
              <a:buNone/>
            </a:pPr>
            <a:r>
              <a:t>What are some similarities and differences in how countries define and collect information on racial/ethnic groups? What explains these differences?</a:t>
            </a:r>
            <a:endParaRPr/>
          </a:p>
          <a:p xmlns:a="http://schemas.openxmlformats.org/drawingml/2006/main">
            <a:pPr>
              <a:buNone/>
            </a:pPr>
            <a:r>
              <a:t>How are immigrants and minority group members faring in other peer (OECD countries)?</a:t>
            </a:r>
            <a:endParaRPr/>
          </a:p>
          <a:p xmlns:a="http://schemas.openxmlformats.org/drawingml/2006/main">
            <a:pPr>
              <a:buNone/>
            </a:pPr>
            <a:r>
              <a:t>What is the difference between multicuturalism and assimilationism? </a:t>
            </a:r>
            <a:endParaRPr/>
          </a:p>
          <a:p xmlns:a="http://schemas.openxmlformats.org/drawingml/2006/main">
            <a:pPr>
              <a:buNone/>
            </a:pPr>
            <a:r>
              <a:t>What is affirmative action, and what are some of the different ways it has been implemented in different countries?</a:t>
            </a:r>
            <a:endParaRPr/>
          </a:p>
          <a:p xmlns:a="http://schemas.openxmlformats.org/drawingml/2006/main">
            <a:pPr>
              <a:buNone/>
            </a:pPr>
            <a:r>
              <a:t>Why is it often controversial?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98936bcb504b6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bad9d238fa4a0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d52eb3619e412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1126827edb437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c66c5bbe5b4bd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4d955dc88641da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60d995e57b4c09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f9a4b0fd69474d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6b874c655b4d78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5d3f3ed3d3f4823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f86d8d7e6c4c03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2DC88B1-AB6A-46BF-806C-A2E37DB1BBF1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609601"/>
            <a:ext cx="7772400" cy="4267200"/>
          </a:xfrm>
        </p:spPr>
        <p:txBody>
          <a:bodyPr xmlns:a="http://schemas.openxmlformats.org/drawingml/2006/main" anchor="b">
            <a:noAutofit/>
          </a:bodyPr>
          <a:lstStyle xmlns:a="http://schemas.openxmlformats.org/drawingml/2006/main">
            <a:lvl1pPr>
              <a:lnSpc>
                <a:spcPct val="100000"/>
              </a:lnSpc>
              <a:buNone/>
              <a:defRPr sz="8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33EC5366-8D5C-4B33-BCD5-005F8EED613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4953000"/>
            <a:ext cx="6400800" cy="121920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C77908E3-B9B3-48AB-8BA1-BF9E1F7DA9B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8" name="Slide Number Placeholder 7">
            <a:extLst xmlns:a="http://schemas.openxmlformats.org/drawingml/2006/main">
              <a:ext uri="{FF2B5EF4-FFF2-40B4-BE49-F238E27FC236}">
                <a16:creationId xmlns:a16="http://schemas.microsoft.com/office/drawing/2014/main" id="{CF6577FC-FBBC-402E-8013-A8E6ACEF7719}"/>
              </a:ext>
            </a:extLst>
          </p:cNvPr>
          <p:cNvSpPr>
            <a:spLocks xmlns:a="http://schemas.openxmlformats.org/drawingml/2006/main" noGrp="1"/>
          </p:cNvSpPr>
          <p:nvPr>
            <p:ph type="sldNum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6EE87598-DE5B-4001-9F7C-32F732AA0B01}" type="slidenum">
              <a:t>‹#›</a:t>
            </a:fld>
            <a:endParaRPr/>
          </a:p>
        </p:txBody>
      </p:sp>
      <p:sp>
        <p:nvSpPr>
          <p:cNvPr id="9" name="Footer Placeholder 8">
            <a:extLst xmlns:a="http://schemas.openxmlformats.org/drawingml/2006/main">
              <a:ext uri="{FF2B5EF4-FFF2-40B4-BE49-F238E27FC236}">
                <a16:creationId xmlns:a16="http://schemas.microsoft.com/office/drawing/2014/main" id="{861CF22F-1061-45FE-98A6-A59B8E641F9A}"/>
              </a:ext>
            </a:extLst>
          </p:cNvPr>
          <p:cNvSpPr>
            <a:spLocks xmlns:a="http://schemas.openxmlformats.org/drawingml/2006/main" noGrp="1"/>
          </p:cNvSpPr>
          <p:nvPr>
            <p:ph type="ftr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6FBFD62-E564-42FF-8662-F6E9005A9D0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1D81657-94D5-4733-A081-27A95E5A430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Font typeface="Arial"/>
              <a:buChar char="•"/>
              <a:defRPr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C9B60B4-7C65-44D4-8128-28BDA1C2245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C6E3751-CC6E-4A82-8320-C13814B5231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91B2C44-2199-49C3-B05B-6627E0F916A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9CDA28D4-0C67-4966-AFC3-86CDFD0947DD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10C99BF-9502-4A34-B6E7-138B1D661F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1371600"/>
            <a:ext cx="7772400" cy="2505075"/>
          </a:xfrm>
        </p:spPr>
        <p:txBody>
          <a:bodyPr xmlns:a="http://schemas.openxmlformats.org/drawingml/2006/main" anchor="b"/>
          <a:lstStyle xmlns:a="http://schemas.openxmlformats.org/drawingml/2006/main">
            <a:lvl1pPr algn="ctr" defTabSz="914400">
              <a:lnSpc>
                <a:spcPct val="100000"/>
              </a:lnSpc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DFF383FF-6663-4C6E-A70F-820E4FA2229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4068763"/>
            <a:ext cx="7772400" cy="1131887"/>
          </a:xfrm>
        </p:spPr>
        <p:txBody>
          <a:bodyPr xmlns:a="http://schemas.openxmlformats.org/drawingml/2006/main" anchor="t"/>
          <a:lstStyle xmlns:a="http://schemas.openxmlformats.org/drawingml/2006/main"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BDF0F78-D05E-4E65-9FC1-7E4CF9CBF01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F0260EB-1006-45C9-9DD7-E318549CABD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53D2CBA-DBDB-401B-8694-9EC208FA0F6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D2E54603-5178-4970-A1A0-1B2D93B5BA80}" type="slidenum">
              <a:t>‹#›</a:t>
            </a:fld>
            <a:endParaRPr/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999BA1E4-4176-469B-9AFE-E26A65EC6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924300"/>
            <a:ext cx="84772" cy="84772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C2E5A00E-61FE-4138-A9D5-83844A469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924300"/>
            <a:ext cx="84772" cy="84772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Oval 8">
            <a:extLst xmlns:a="http://schemas.openxmlformats.org/drawingml/2006/main">
              <a:ext uri="{FF2B5EF4-FFF2-40B4-BE49-F238E27FC236}">
                <a16:creationId xmlns:a16="http://schemas.microsoft.com/office/drawing/2014/main" id="{DEBB6040-8B6A-4A40-8A0E-DF7722035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6728" y="3924300"/>
            <a:ext cx="84772" cy="84772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A57E11E-4B67-4F0A-9F3C-AE98BD5D571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CDB81A92-ECCF-4326-8225-46FFCF9FF13E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720E363C-B494-4467-9B8D-AB3BEE453DD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A82A477D-4306-4D3B-8087-4ADC80B92CE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42AFF1BF-0E9A-42E3-8F05-B19695EE107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53C4656A-CE94-49BD-8C4F-E753152A7A20}" type="slidenum">
              <a:t>‹#›</a:t>
            </a:fld>
            <a:endParaRPr/>
          </a:p>
        </p:txBody>
      </p:sp>
      <p:sp>
        <p:nvSpPr>
          <p:cNvPr id="9" name="Content Placeholder 8">
            <a:extLst xmlns:a="http://schemas.openxmlformats.org/drawingml/2006/main">
              <a:ext uri="{FF2B5EF4-FFF2-40B4-BE49-F238E27FC236}">
                <a16:creationId xmlns:a16="http://schemas.microsoft.com/office/drawing/2014/main" id="{C2EA9964-31FC-45B4-87F2-18C47B84E8D4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365760" y="1600200"/>
            <a:ext cx="4041648" cy="452628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A198740-93A4-42D0-B2F3-5485F73F85F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CB56653-AF41-499B-B40E-7BFF07B75BF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4040188" cy="609600"/>
          </a:xfrm>
        </p:spPr>
        <p:txBody>
          <a:bodyPr xmlns:a="http://schemas.openxmlformats.org/drawingml/2006/main" anchor="b">
            <a:noAutofit/>
          </a:bodyPr>
          <a:lstStyle xmlns:a="http://schemas.openxmlformats.org/drawingml/2006/main"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AA364F30-8A4D-48AF-9BEB-D4BCF3D41063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8200" y="1600200"/>
            <a:ext cx="4041775" cy="609600"/>
          </a:xfrm>
        </p:spPr>
        <p:txBody>
          <a:bodyPr xmlns:a="http://schemas.openxmlformats.org/drawingml/2006/main" anchor="b">
            <a:noAutofit/>
          </a:bodyPr>
          <a:lstStyle xmlns:a="http://schemas.openxmlformats.org/drawingml/2006/main"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3571B1CD-0ECA-4F69-B484-9E1D4076DB7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15865B0D-D14C-4821-B852-2DA231F00E4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710BD984-00C0-44D0-82D7-03589D55192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7738D378-4680-403A-8C95-FC6ECED9D1D6}" type="slidenum">
              <a:t>‹#›</a:t>
            </a:fld>
            <a:endParaRPr/>
          </a:p>
        </p:txBody>
      </p:sp>
      <p:sp>
        <p:nvSpPr>
          <p:cNvPr id="11" name="Content Placeholder 10">
            <a:extLst xmlns:a="http://schemas.openxmlformats.org/drawingml/2006/main">
              <a:ext uri="{FF2B5EF4-FFF2-40B4-BE49-F238E27FC236}">
                <a16:creationId xmlns:a16="http://schemas.microsoft.com/office/drawing/2014/main" id="{E5EB02C1-75A9-45BE-84FD-9A85DD618DEB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457200" y="2212848"/>
            <a:ext cx="4041648" cy="391363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3" name="Content Placeholder 12">
            <a:extLst xmlns:a="http://schemas.openxmlformats.org/drawingml/2006/main">
              <a:ext uri="{FF2B5EF4-FFF2-40B4-BE49-F238E27FC236}">
                <a16:creationId xmlns:a16="http://schemas.microsoft.com/office/drawing/2014/main" id="{E2B28477-961D-46D2-9449-E339BCE90C39}"/>
              </a:ext>
            </a:extLst>
          </p:cNvPr>
          <p:cNvSpPr>
            <a:spLocks xmlns:a="http://schemas.openxmlformats.org/drawingml/2006/main" noGrp="1"/>
          </p:cNvSpPr>
          <p:nvPr>
            <p:ph idx="14"/>
          </p:nvPr>
        </p:nvSpPr>
        <p:spPr>
          <a:xfrm xmlns:a="http://schemas.openxmlformats.org/drawingml/2006/main">
            <a:off x="4672584" y="2212848"/>
            <a:ext cx="4041648" cy="391318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DC81E33-0419-4F52-859C-983B5D56B1C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092467EA-37E0-4DF4-B210-784400D0FED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75E2B808-6E9E-4620-BDCE-5FA7D55FB2F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851B7BF6-46DA-4266-9615-91AC24D45ED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49F37849-8B26-4546-AD11-2B04F12B232A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271DBDEB-E043-4EEC-B325-F3803501454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39EF8D4F-07BA-45ED-8409-F5FA7546FBE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E4E83716-1654-4C80-9ECF-EB07AD6D1BA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3088C8F3-725C-4D2A-8A9E-7F3B7F153711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9226C64-F861-4A3F-9F5E-9F0D05A41A2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907087" y="266700"/>
            <a:ext cx="3008313" cy="2095500"/>
          </a:xfrm>
        </p:spPr>
        <p:txBody>
          <a:bodyPr xmlns:a="http://schemas.openxmlformats.org/drawingml/2006/main" anchor="b"/>
          <a:lstStyle xmlns:a="http://schemas.openxmlformats.org/drawingml/2006/main">
            <a:lvl1pPr algn="ctr">
              <a:lnSpc>
                <a:spcPct val="100000"/>
              </a:lnSpc>
              <a:buNone/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072A6AB-5222-4F09-B405-A5B265B1340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19137" y="273050"/>
            <a:ext cx="4995863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ADA5ADC2-1E52-48C3-9DFA-4DBBA8A58A0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5907087" y="2438400"/>
            <a:ext cx="3008313" cy="3687763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7A089DAA-7CCE-4F8F-A69F-7BCBB57B23C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CFF3EB9-DAAE-46E5-AFC9-54442439137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731F5AF-A744-4E62-8196-9DAAD003660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5E2DCFD9-B023-481C-9512-0AF32DD44BE2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8371375-936A-4CD4-80DC-1738C823C9C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679576" y="228600"/>
            <a:ext cx="5711824" cy="895350"/>
          </a:xfrm>
        </p:spPr>
        <p:txBody>
          <a:bodyPr xmlns:a="http://schemas.openxmlformats.org/drawingml/2006/main" anchor="b"/>
          <a:lstStyle xmlns:a="http://schemas.openxmlformats.org/drawingml/2006/main">
            <a:lvl1pPr algn="ctr">
              <a:lnSpc>
                <a:spcPct val="100000"/>
              </a:lnSpc>
              <a:buNone/>
              <a:defRPr sz="2800" b="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46490365-19FE-4427-90C0-692597943662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508126" y="1143000"/>
            <a:ext cx="6054724" cy="4541044"/>
          </a:xfrm>
          <a:prstGeom xmlns:a="http://schemas.openxmlformats.org/drawingml/2006/main" prst="rect">
            <a:avLst/>
          </a:prstGeom>
          <a:ln xmlns:a="http://schemas.openxmlformats.org/drawingml/2006/main" w="76200">
            <a:solidFill>
              <a:schemeClr val="bg1"/>
            </a:solidFill>
          </a:ln>
          <a:effectLst xmlns:a="http://schemas.openxmlformats.org/drawingml/2006/main"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xmlns:a="http://schemas.openxmlformats.org/drawingml/2006/main" anchor="t"/>
          <a:lstStyle xmlns:a="http://schemas.openxmlformats.org/drawingml/2006/main"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r>
              <a:t>Drag picture to placeholder or click icon to add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33B459FF-E8CF-4D28-AAA5-5971A0E09A4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679576" y="5810250"/>
            <a:ext cx="5711824" cy="53340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4B182EE-1AFF-466F-AD4E-3EF6F4030D2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9E3BBAC3-C84E-44BB-9903-E30FF45E566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3A93EC70-5C9C-4AF4-996C-7EA9B8FB504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E96510E4-5A92-4C80-BB66-62AC02D2A81E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AEB17B9-A417-42B5-BAEF-49E8978A20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B0DD7EEB-92B6-4CB9-ABE1-4528E354FAF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5709B30-880D-4093-9C08-CDA52656167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707340B-7666-4FD3-96F3-37EED0C914D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5EFC614-D7EB-4658-9FAE-8AEDB31BA0D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29449468-4DD4-461E-9C2D-F14278EA1741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A33D577D-9588-47E5-9F1F-A9DD040E8B1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943F53C3-F3BA-463E-B72A-7C9F89CDCC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647E686-2549-412D-BE58-15DE188B267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B9ACA8B-5421-4FE1-9F6F-941FD1FC18C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AF786A9-82D1-44A2-A6B6-DB6FFAFC261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EC9D2BBB-B1FC-47FB-983D-6343158C3AAA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cf348a3a7c84c85" /><Relationship Type="http://schemas.openxmlformats.org/officeDocument/2006/relationships/slideLayout" Target="/ppt/slideLayouts/slideLayout1.xml" Id="R1e9ef3e6d0cc4a93" /><Relationship Type="http://schemas.openxmlformats.org/officeDocument/2006/relationships/slideLayout" Target="/ppt/slideLayouts/slideLayout2.xml" Id="R8252dfa228b84519" /><Relationship Type="http://schemas.openxmlformats.org/officeDocument/2006/relationships/slideLayout" Target="/ppt/slideLayouts/slideLayout3.xml" Id="R2fcd927e163c4267" /><Relationship Type="http://schemas.openxmlformats.org/officeDocument/2006/relationships/slideLayout" Target="/ppt/slideLayouts/slideLayout4.xml" Id="Re31b10aa565b424c" /><Relationship Type="http://schemas.openxmlformats.org/officeDocument/2006/relationships/slideLayout" Target="/ppt/slideLayouts/slideLayout5.xml" Id="R3fff8ad5d3ad415a" /><Relationship Type="http://schemas.openxmlformats.org/officeDocument/2006/relationships/slideLayout" Target="/ppt/slideLayouts/slideLayout6.xml" Id="Rf89d78687e564ef5" /><Relationship Type="http://schemas.openxmlformats.org/officeDocument/2006/relationships/slideLayout" Target="/ppt/slideLayouts/slideLayout7.xml" Id="Rabcca9aeb37c4b9b" /><Relationship Type="http://schemas.openxmlformats.org/officeDocument/2006/relationships/slideLayout" Target="/ppt/slideLayouts/slideLayout8.xml" Id="Re482f63d59cf4998" /><Relationship Type="http://schemas.openxmlformats.org/officeDocument/2006/relationships/slideLayout" Target="/ppt/slideLayouts/slideLayout9.xml" Id="R186cb54fe0d1459a" /><Relationship Type="http://schemas.openxmlformats.org/officeDocument/2006/relationships/slideLayout" Target="/ppt/slideLayouts/slideLayout10.xml" Id="R52505a3067304f4a" /><Relationship Type="http://schemas.openxmlformats.org/officeDocument/2006/relationships/slideLayout" Target="/ppt/slideLayouts/slideLayout11.xml" Id="R2ea9c140a6a84fe0" /></Relationships>
</file>

<file path=ppt/slideMasters/slideMaster1.xml><?xml version="1.0" encoding="utf-8"?>
<p:sldMaster xmlns:p="http://schemas.openxmlformats.org/presentationml/2006/main">
  <p:cSld>
    <p:bg>
      <p:bgRef idx="1002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FFF893BB-3023-471D-8433-B59DC22B1F7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600" cy="1600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27C61362-EA3F-4F17-86B8-AC996D87E4B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0CEA9955-A857-4A8E-BF0C-131C501B8BC6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6363347" y="6356350"/>
            <a:ext cx="2085975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4572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82C40278-FF24-4B06-9D3A-95FFEC9E2312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659165" y="6356350"/>
            <a:ext cx="2847975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4572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A5AD745-6A96-4677-A2BB-993699EF4FDA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543278" y="6356350"/>
            <a:ext cx="561975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27432" tIns="45720" rIns="4572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>
              <a:buNone/>
            </a:pPr>
            <a:fld id="{DA2480DA-AF61-4408-B7D1-0921E922D4F2}" type="slidenum">
              <a:t>‹#›</a:t>
            </a:fld>
            <a:endParaRPr/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C7F58FE6-883E-49A7-A953-7DBDECA31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760" y="6499384"/>
            <a:ext cx="84772" cy="84772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marL="0" algn="ctr" defTabSz="914400">
              <a:buNone/>
            </a:pPr>
            <a:endParaRPr sz="1800" kern="1200">
              <a:solidFill>
                <a:schemeClr val="lt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451966E2-3193-478A-858A-5755097DC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19" y="6499384"/>
            <a:ext cx="84772" cy="84772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e9ef3e6d0cc4a93"/>
    <p:sldLayoutId xmlns:r="http://schemas.openxmlformats.org/officeDocument/2006/relationships" id="2147483650" r:id="R8252dfa228b84519"/>
    <p:sldLayoutId xmlns:r="http://schemas.openxmlformats.org/officeDocument/2006/relationships" id="2147483651" r:id="R2fcd927e163c4267"/>
    <p:sldLayoutId xmlns:r="http://schemas.openxmlformats.org/officeDocument/2006/relationships" id="2147483652" r:id="Re31b10aa565b424c"/>
    <p:sldLayoutId xmlns:r="http://schemas.openxmlformats.org/officeDocument/2006/relationships" id="2147483653" r:id="R3fff8ad5d3ad415a"/>
    <p:sldLayoutId xmlns:r="http://schemas.openxmlformats.org/officeDocument/2006/relationships" id="2147483654" r:id="Rf89d78687e564ef5"/>
    <p:sldLayoutId xmlns:r="http://schemas.openxmlformats.org/officeDocument/2006/relationships" id="2147483655" r:id="Rabcca9aeb37c4b9b"/>
    <p:sldLayoutId xmlns:r="http://schemas.openxmlformats.org/officeDocument/2006/relationships" id="2147483656" r:id="Re482f63d59cf4998"/>
    <p:sldLayoutId xmlns:r="http://schemas.openxmlformats.org/officeDocument/2006/relationships" id="2147483657" r:id="R186cb54fe0d1459a"/>
    <p:sldLayoutId xmlns:r="http://schemas.openxmlformats.org/officeDocument/2006/relationships" id="2147483658" r:id="R52505a3067304f4a"/>
    <p:sldLayoutId xmlns:r="http://schemas.openxmlformats.org/officeDocument/2006/relationships" id="2147483659" r:id="R2ea9c140a6a84fe0"/>
  </p:sldLayoutIdLst>
  <p:txStyles>
    <p:titleStyle>
      <a:lvl1pPr xmlns:a="http://schemas.openxmlformats.org/drawingml/2006/main" algn="ctr" defTabSz="914400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n-lt"/>
          <a:cs typeface="+mn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Courier New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Courier New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Courier New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Courier New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8575">
          <a:solidFill>
            <a:schemeClr val="phClr"/>
          </a:solidFill>
          <a:prstDash val="solid"/>
        </a:ln>
        <a:ln w="508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solidFill>
          <a:schemeClr val="lt2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3fac075e204fc8" /><Relationship Type="http://schemas.openxmlformats.org/officeDocument/2006/relationships/notesSlide" Target="/ppt/notesSlides/notesSlide1.xml" Id="Rcacf6732af6c476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d31c2e2ceb4b3a" /><Relationship Type="http://schemas.openxmlformats.org/officeDocument/2006/relationships/notesSlide" Target="/ppt/notesSlides/notesSlide2.xml" Id="Rc4fc4b7daaee4d4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918144c2e54c5d" /><Relationship Type="http://schemas.openxmlformats.org/officeDocument/2006/relationships/notesSlide" Target="/ppt/notesSlides/notesSlide3.xml" Id="R440165b33987455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4c53a5111e4d4c" /><Relationship Type="http://schemas.openxmlformats.org/officeDocument/2006/relationships/notesSlide" Target="/ppt/notesSlides/notesSlide4.xml" Id="R91cbb2b595864cc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6d74d9ab9b42bb" /><Relationship Type="http://schemas.openxmlformats.org/officeDocument/2006/relationships/chart" Target="/ppt/slides/charts/chart1.xml" Id="Rf148a12d6196464c" /><Relationship Type="http://schemas.openxmlformats.org/officeDocument/2006/relationships/notesSlide" Target="/ppt/notesSlides/notesSlide5.xml" Id="R6649ed0443a14f7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1bc0e5f3144f3c" /><Relationship Type="http://schemas.openxmlformats.org/officeDocument/2006/relationships/notesSlide" Target="/ppt/notesSlides/notesSlide6.xml" Id="Rff3018a6c7ce404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e26b6798f242cf" /><Relationship Type="http://schemas.openxmlformats.org/officeDocument/2006/relationships/notesSlide" Target="/ppt/notesSlides/notesSlide7.xml" Id="R36b43e1368f943b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ad568141d74b09" /><Relationship Type="http://schemas.openxmlformats.org/officeDocument/2006/relationships/chart" Target="/ppt/slides/charts/chart2.xml" Id="Rde6eb0d9132f4a31" /><Relationship Type="http://schemas.openxmlformats.org/officeDocument/2006/relationships/notesSlide" Target="/ppt/notesSlides/notesSlide8.xml" Id="Rcecf52ec220c4fd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b18e4d244c4f92" /><Relationship Type="http://schemas.openxmlformats.org/officeDocument/2006/relationships/notesSlide" Target="/ppt/notesSlides/notesSlide9.xml" Id="Raaf9ec196e9c4e1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5c5dd4939b4870" /><Relationship Type="http://schemas.openxmlformats.org/officeDocument/2006/relationships/notesSlide" Target="/ppt/notesSlides/notesSlide10.xml" Id="R08901dfb5d3a429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0cd1b4625c4798" /><Relationship Type="http://schemas.openxmlformats.org/officeDocument/2006/relationships/chart" Target="/ppt/slides/charts/chart3.xml" Id="Re0174ed95ffa4796" /><Relationship Type="http://schemas.openxmlformats.org/officeDocument/2006/relationships/notesSlide" Target="/ppt/notesSlides/notesSlide11.xml" Id="Rce269c382011490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17669f33984964" /><Relationship Type="http://schemas.openxmlformats.org/officeDocument/2006/relationships/notesSlide" Target="/ppt/notesSlides/notesSlide12.xml" Id="Ra804b17c640c405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f13f09e2fe4d68" /><Relationship Type="http://schemas.openxmlformats.org/officeDocument/2006/relationships/notesSlide" Target="/ppt/notesSlides/notesSlide13.xml" Id="Rd7c9abb879ea44f4" /></Relationships>
</file>

<file path=ppt/slides/charts/chart1.xml><?xml version="1.0" encoding="utf-8"?>
<c:chartSpace xmlns:mc="http://schemas.openxmlformats.org/markup-compatibility/2006" xmlns:c14="http://schemas.microsoft.com/office/drawing/2007/8/2/chart" xmlns:c="http://schemas.openxmlformats.org/drawingml/2006/chart" mc:Ignorable="c14">
  <c:lang val="en-US"/>
  <c:roundedCorners val="0"/>
  <mc:AlternateContent>
    <mc:Choice Requires="c14">
      <c14:style val="118"/>
    </mc:Choice>
    <mc:Fallback>
      <c:style val="18"/>
    </mc:Fallback>
  </mc:AlternateContent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Percentage of Marriages that are Interracial or Interethnic, 1980-2010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38033600477"/>
          <c:y val="0.212578368741643"/>
          <c:w val="0.833013170124336"/>
          <c:h val="0.6100604877220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Intermarr!$B$2</c:f>
              <c:strCache>
                <c:ptCount val="1"/>
                <c:pt idx="0">
                  <c:v>Percent</c:v>
                </c:pt>
              </c:strCache>
            </c:strRef>
          </c:tx>
          <c:dLbls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400"/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Intermarr!$A$3:$A$6</c:f>
              <c:numCache>
                <c:formatCode>General</c:formatCode>
                <c:ptCount val="4"/>
                <c:pt idx="0">
                  <c:v>1980.0</c:v>
                </c:pt>
                <c:pt idx="1">
                  <c:v>1990.0</c:v>
                </c:pt>
                <c:pt idx="2">
                  <c:v>2000.0</c:v>
                </c:pt>
                <c:pt idx="3">
                  <c:v>2010.0</c:v>
                </c:pt>
              </c:numCache>
            </c:numRef>
          </c:cat>
          <c:val>
            <c:numRef>
              <c:f>Intermarr!$B$3:$B$6</c:f>
              <c:numCache>
                <c:formatCode>General</c:formatCode>
                <c:ptCount val="4"/>
                <c:pt idx="0">
                  <c:v>3.2</c:v>
                </c:pt>
                <c:pt idx="1">
                  <c:v>4.5</c:v>
                </c:pt>
                <c:pt idx="2">
                  <c:v>6.8</c:v>
                </c:pt>
                <c:pt idx="3">
                  <c:v>9.5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63613112"/>
        <c:axId val="2022168472"/>
      </c:barChart>
      <c:catAx>
        <c:axId val="2063613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00"/>
            </a:pPr>
          </a:p>
        </c:txPr>
        <c:crossAx val="2022168472"/>
        <c:crosses val="autoZero"/>
        <c:lblOffset val="100"/>
      </c:catAx>
      <c:valAx>
        <c:axId val="2022168472"/>
        <c:scaling>
          <c:orientation val="minMax"/>
        </c:scaling>
        <c:delete val="0"/>
        <c:axPos val="l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400" b="0"/>
                  <a:t>Percent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00" b="0"/>
              </a:pPr>
            </a:p>
          </c:txPr>
        </c:title>
        <c:numFmt formatCode="General" sourceLinked="1"/>
        <c:majorTickMark val="out"/>
        <c:minorTickMark val="none"/>
        <c:tickLblPos val="nextTo"/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00"/>
            </a:pPr>
          </a:p>
        </c:txPr>
        <c:crossAx val="2063613112"/>
        <c:crosses val="autoZero"/>
        <c:crossBetween val="between"/>
      </c:valAx>
    </c:plotArea>
    <c:plotVisOnly val="1"/>
  </c:chart>
</c:chartSpace>
</file>

<file path=ppt/slides/charts/chart2.xml><?xml version="1.0" encoding="utf-8"?>
<c:chartSpace xmlns:mc="http://schemas.openxmlformats.org/markup-compatibility/2006" xmlns:c14="http://schemas.microsoft.com/office/drawing/2007/8/2/chart" xmlns:c="http://schemas.openxmlformats.org/drawingml/2006/chart" mc:Ignorable="c14">
  <c:lang val="en-US"/>
  <c:roundedCorners val="0"/>
  <mc:AlternateContent>
    <mc:Choice Requires="c14">
      <c14:style val="118"/>
    </mc:Choice>
    <mc:Fallback>
      <c:style val="18"/>
    </mc:Fallback>
  </mc:AlternateContent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Percentage Distribution of the Two or More Races Population: 2010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0801337600179657"/>
          <c:y val="0.158490566037736"/>
          <c:w val="0.673555237413507"/>
          <c:h val="0.683451195958996"/>
        </c:manualLayout>
      </c:layout>
      <c:pieChart>
        <c:ser>
          <c:idx val="0"/>
          <c:order val="0"/>
          <c:dLbls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400"/>
                </a:pPr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'two more races'!$A$1:$A$10</c:f>
              <c:strCache>
                <c:ptCount val="10"/>
                <c:pt idx="0">
                  <c:v>White and black</c:v>
                </c:pt>
                <c:pt idx="1">
                  <c:v>White and some other race</c:v>
                </c:pt>
                <c:pt idx="2">
                  <c:v>White and Asian</c:v>
                </c:pt>
                <c:pt idx="3">
                  <c:v>White and American Indian</c:v>
                </c:pt>
                <c:pt idx="4">
                  <c:v>Black and some other race</c:v>
                </c:pt>
                <c:pt idx="5">
                  <c:v>Black and American Indian</c:v>
                </c:pt>
                <c:pt idx="6">
                  <c:v>Asian and some other race</c:v>
                </c:pt>
                <c:pt idx="7">
                  <c:v>White, black, and American Indian</c:v>
                </c:pt>
                <c:pt idx="8">
                  <c:v>Black and Asian</c:v>
                </c:pt>
                <c:pt idx="9">
                  <c:v>All other combinations</c:v>
                </c:pt>
              </c:strCache>
            </c:strRef>
          </c:cat>
          <c:val>
            <c:numRef>
              <c:f>'two more races'!$B$1:$B$10</c:f>
              <c:numCache>
                <c:formatCode>0%</c:formatCode>
                <c:ptCount val="10"/>
                <c:pt idx="0">
                  <c:v>0.204</c:v>
                </c:pt>
                <c:pt idx="1">
                  <c:v>0.193</c:v>
                </c:pt>
                <c:pt idx="2">
                  <c:v>0.18</c:v>
                </c:pt>
                <c:pt idx="3">
                  <c:v>0.159</c:v>
                </c:pt>
                <c:pt idx="4">
                  <c:v>0.035</c:v>
                </c:pt>
                <c:pt idx="5">
                  <c:v>0.03</c:v>
                </c:pt>
                <c:pt idx="6">
                  <c:v>0.026</c:v>
                </c:pt>
                <c:pt idx="7">
                  <c:v>0.026</c:v>
                </c:pt>
                <c:pt idx="8">
                  <c:v>0.02</c:v>
                </c:pt>
                <c:pt idx="9">
                  <c:v>0.13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</c:chart>
</c:chartSpace>
</file>

<file path=ppt/slides/charts/chart3.xml><?xml version="1.0" encoding="utf-8"?>
<c:chartSpace xmlns:mc="http://schemas.openxmlformats.org/markup-compatibility/2006" xmlns:c14="http://schemas.microsoft.com/office/drawing/2007/8/2/chart" xmlns:c="http://schemas.openxmlformats.org/drawingml/2006/chart" mc:Ignorable="c14">
  <c:lang val="en-US"/>
  <c:roundedCorners val="0"/>
  <mc:AlternateContent>
    <mc:Choice Requires="c14">
      <c14:style val="118"/>
    </mc:Choice>
    <mc:Fallback>
      <c:style val="18"/>
    </mc:Fallback>
  </mc:AlternateContent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600"/>
              <a:t>Socioeconomic Status of the Multiracial Population Compared with Other Groups, 2014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600"/>
          </a:pPr>
        </a:p>
      </c:txPr>
    </c:title>
    <c:autoTitleDeleted val="0"/>
    <c:plotArea>
      <c:layout>
        <c:manualLayout>
          <c:layoutTarget val="inner"/>
          <c:xMode val="edge"/>
          <c:yMode val="edge"/>
          <c:x val="0.0543467483231263"/>
          <c:y val="0.179930795847751"/>
          <c:w val="0.696538081822341"/>
          <c:h val="0.7154469956522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 races SES'!$A$3</c:f>
              <c:strCache>
                <c:ptCount val="1"/>
                <c:pt idx="0">
                  <c:v>Asian </c:v>
                </c:pt>
              </c:strCache>
            </c:strRef>
          </c:tx>
          <c:spPr>
            <a:solidFill xmlns:a="http://schemas.openxmlformats.org/drawingml/2006/main">
              <a:srgbClr val="FF0000"/>
            </a:solidFill>
          </c:spPr>
          <c:dLbls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000"/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 races SES'!$B$2:$E$2</c:f>
              <c:strCache>
                <c:ptCount val="4"/>
                <c:pt idx="0">
                  <c:v>Median household income (1000s)</c:v>
                </c:pt>
                <c:pt idx="1">
                  <c:v>% poor</c:v>
                </c:pt>
                <c:pt idx="2">
                  <c:v>%  BA degree</c:v>
                </c:pt>
                <c:pt idx="3">
                  <c:v>% homeowners</c:v>
                </c:pt>
              </c:strCache>
            </c:strRef>
          </c:cat>
          <c:val>
            <c:numRef>
              <c:f>'2 races SES'!$B$3:$E$3</c:f>
              <c:numCache>
                <c:formatCode>#,##0_ ;\-#,##0\ </c:formatCode>
                <c:ptCount val="4"/>
                <c:pt idx="0">
                  <c:v>78.11</c:v>
                </c:pt>
                <c:pt idx="1">
                  <c:v>10.2</c:v>
                </c:pt>
                <c:pt idx="2">
                  <c:v>62</c:v>
                </c:pt>
                <c:pt idx="3">
                  <c:v>58.8</c:v>
                </c:pt>
              </c:numCache>
            </c:numRef>
          </c:val>
        </c:ser>
        <c:ser>
          <c:idx val="1"/>
          <c:order val="1"/>
          <c:tx>
            <c:strRef>
              <c:f>'2 races SES'!$A$4</c:f>
              <c:strCache>
                <c:ptCount val="1"/>
                <c:pt idx="0">
                  <c:v>White and Asian</c:v>
                </c:pt>
              </c:strCache>
            </c:strRef>
          </c:tx>
          <c:dLbls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000"/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 races SES'!$B$2:$E$2</c:f>
              <c:strCache>
                <c:ptCount val="4"/>
                <c:pt idx="0">
                  <c:v>Median household income (1000s)</c:v>
                </c:pt>
                <c:pt idx="1">
                  <c:v>% poor</c:v>
                </c:pt>
                <c:pt idx="2">
                  <c:v>%  BA degree</c:v>
                </c:pt>
                <c:pt idx="3">
                  <c:v>% homeowners</c:v>
                </c:pt>
              </c:strCache>
            </c:strRef>
          </c:cat>
          <c:val>
            <c:numRef>
              <c:f>'2 races SES'!$B$4:$E$4</c:f>
              <c:numCache>
                <c:formatCode>#,##0_ ;\-#,##0\ </c:formatCode>
                <c:ptCount val="4"/>
                <c:pt idx="0">
                  <c:v>65.3</c:v>
                </c:pt>
                <c:pt idx="1">
                  <c:v>13.5</c:v>
                </c:pt>
                <c:pt idx="2">
                  <c:v>55</c:v>
                </c:pt>
                <c:pt idx="3">
                  <c:v>54</c:v>
                </c:pt>
              </c:numCache>
            </c:numRef>
          </c:val>
        </c:ser>
        <c:ser>
          <c:idx val="2"/>
          <c:order val="2"/>
          <c:tx>
            <c:strRef>
              <c:f>'2 races SES'!$A$5</c:f>
              <c:strCache>
                <c:ptCount val="1"/>
                <c:pt idx="0">
                  <c:v>White</c:v>
                </c:pt>
              </c:strCache>
            </c:strRef>
          </c:tx>
          <c:spPr>
            <a:solidFill xmlns:a="http://schemas.openxmlformats.org/drawingml/2006/main">
              <a:schemeClr val="accent6">
                <a:lumMod val="75000"/>
              </a:schemeClr>
            </a:solidFill>
          </c:spPr>
          <c:dLbls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000"/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 races SES'!$B$2:$E$2</c:f>
              <c:strCache>
                <c:ptCount val="4"/>
                <c:pt idx="0">
                  <c:v>Median household income (1000s)</c:v>
                </c:pt>
                <c:pt idx="1">
                  <c:v>% poor</c:v>
                </c:pt>
                <c:pt idx="2">
                  <c:v>%  BA degree</c:v>
                </c:pt>
                <c:pt idx="3">
                  <c:v>% homeowners</c:v>
                </c:pt>
              </c:strCache>
            </c:strRef>
          </c:cat>
          <c:val>
            <c:numRef>
              <c:f>'2 races SES'!$B$5:$E$5</c:f>
              <c:numCache>
                <c:formatCode>#,##0_ ;\-#,##0\ </c:formatCode>
                <c:ptCount val="4"/>
                <c:pt idx="0">
                  <c:v>65.01</c:v>
                </c:pt>
                <c:pt idx="1">
                  <c:v>10.2</c:v>
                </c:pt>
                <c:pt idx="2">
                  <c:v>39.1</c:v>
                </c:pt>
                <c:pt idx="3">
                  <c:v>69</c:v>
                </c:pt>
              </c:numCache>
            </c:numRef>
          </c:val>
        </c:ser>
        <c:ser>
          <c:idx val="3"/>
          <c:order val="3"/>
          <c:tx>
            <c:strRef>
              <c:f>'2 races SES'!$A$6</c:f>
              <c:strCache>
                <c:ptCount val="1"/>
                <c:pt idx="0">
                  <c:v>Black and Asian</c:v>
                </c:pt>
              </c:strCache>
            </c:strRef>
          </c:tx>
          <c:dLbls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000"/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 races SES'!$B$2:$E$2</c:f>
              <c:strCache>
                <c:ptCount val="4"/>
                <c:pt idx="0">
                  <c:v>Median household income (1000s)</c:v>
                </c:pt>
                <c:pt idx="1">
                  <c:v>% poor</c:v>
                </c:pt>
                <c:pt idx="2">
                  <c:v>%  BA degree</c:v>
                </c:pt>
                <c:pt idx="3">
                  <c:v>% homeowners</c:v>
                </c:pt>
              </c:strCache>
            </c:strRef>
          </c:cat>
          <c:val>
            <c:numRef>
              <c:f>'2 races SES'!$B$6:$E$6</c:f>
              <c:numCache>
                <c:formatCode>#,##0_ ;\-#,##0\ </c:formatCode>
                <c:ptCount val="4"/>
                <c:pt idx="0">
                  <c:v>60</c:v>
                </c:pt>
                <c:pt idx="1">
                  <c:v>16</c:v>
                </c:pt>
                <c:pt idx="2">
                  <c:v>43</c:v>
                </c:pt>
                <c:pt idx="3">
                  <c:v>49</c:v>
                </c:pt>
              </c:numCache>
            </c:numRef>
          </c:val>
        </c:ser>
        <c:ser>
          <c:idx val="4"/>
          <c:order val="4"/>
          <c:tx>
            <c:strRef>
              <c:f>'2 races SES'!$A$7</c:f>
              <c:strCache>
                <c:ptCount val="1"/>
                <c:pt idx="0">
                  <c:v>All Two or More Races</c:v>
                </c:pt>
              </c:strCache>
            </c:strRef>
          </c:tx>
          <c:spPr>
            <a:solidFill xmlns:a="http://schemas.openxmlformats.org/drawingml/2006/main">
              <a:srgbClr val="000090"/>
            </a:solidFill>
          </c:spPr>
          <c:dLbls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000"/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 races SES'!$B$2:$E$2</c:f>
              <c:strCache>
                <c:ptCount val="4"/>
                <c:pt idx="0">
                  <c:v>Median household income (1000s)</c:v>
                </c:pt>
                <c:pt idx="1">
                  <c:v>% poor</c:v>
                </c:pt>
                <c:pt idx="2">
                  <c:v>%  BA degree</c:v>
                </c:pt>
                <c:pt idx="3">
                  <c:v>% homeowners</c:v>
                </c:pt>
              </c:strCache>
            </c:strRef>
          </c:cat>
          <c:val>
            <c:numRef>
              <c:f>'2 races SES'!$B$7:$E$7</c:f>
              <c:numCache>
                <c:formatCode>#,##0_ ;\-#,##0\ </c:formatCode>
                <c:ptCount val="4"/>
                <c:pt idx="0">
                  <c:v>50</c:v>
                </c:pt>
                <c:pt idx="1">
                  <c:v>18.6</c:v>
                </c:pt>
                <c:pt idx="2">
                  <c:v>36.95</c:v>
                </c:pt>
                <c:pt idx="3">
                  <c:v>48</c:v>
                </c:pt>
              </c:numCache>
            </c:numRef>
          </c:val>
        </c:ser>
        <c:ser>
          <c:idx val="5"/>
          <c:order val="5"/>
          <c:tx>
            <c:strRef>
              <c:f>'2 races SES'!$A$8</c:f>
              <c:strCache>
                <c:ptCount val="1"/>
                <c:pt idx="0">
                  <c:v>White and American Indian</c:v>
                </c:pt>
              </c:strCache>
            </c:strRef>
          </c:tx>
          <c:dLbls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000"/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 races SES'!$B$2:$E$2</c:f>
              <c:strCache>
                <c:ptCount val="4"/>
                <c:pt idx="0">
                  <c:v>Median household income (1000s)</c:v>
                </c:pt>
                <c:pt idx="1">
                  <c:v>% poor</c:v>
                </c:pt>
                <c:pt idx="2">
                  <c:v>%  BA degree</c:v>
                </c:pt>
                <c:pt idx="3">
                  <c:v>% homeowners</c:v>
                </c:pt>
              </c:strCache>
            </c:strRef>
          </c:cat>
          <c:val>
            <c:numRef>
              <c:f>'2 races SES'!$B$8:$E$8</c:f>
              <c:numCache>
                <c:formatCode>#,##0_ ;\-#,##0\ </c:formatCode>
                <c:ptCount val="4"/>
                <c:pt idx="0">
                  <c:v>45.3</c:v>
                </c:pt>
                <c:pt idx="1">
                  <c:v>20</c:v>
                </c:pt>
                <c:pt idx="2">
                  <c:v>27</c:v>
                </c:pt>
                <c:pt idx="3">
                  <c:v>55</c:v>
                </c:pt>
              </c:numCache>
            </c:numRef>
          </c:val>
        </c:ser>
        <c:ser>
          <c:idx val="6"/>
          <c:order val="6"/>
          <c:tx>
            <c:strRef>
              <c:f>'2 races SES'!$A$9</c:f>
              <c:strCache>
                <c:ptCount val="1"/>
                <c:pt idx="0">
                  <c:v>White and Black</c:v>
                </c:pt>
              </c:strCache>
            </c:strRef>
          </c:tx>
          <c:dLbls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000"/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 races SES'!$B$2:$E$2</c:f>
              <c:strCache>
                <c:ptCount val="4"/>
                <c:pt idx="0">
                  <c:v>Median household income (1000s)</c:v>
                </c:pt>
                <c:pt idx="1">
                  <c:v>% poor</c:v>
                </c:pt>
                <c:pt idx="2">
                  <c:v>%  BA degree</c:v>
                </c:pt>
                <c:pt idx="3">
                  <c:v>% homeowners</c:v>
                </c:pt>
              </c:strCache>
            </c:strRef>
          </c:cat>
          <c:val>
            <c:numRef>
              <c:f>'2 races SES'!$B$9:$E$9</c:f>
              <c:numCache>
                <c:formatCode>#,##0_ ;\-#,##0\ </c:formatCode>
                <c:ptCount val="4"/>
                <c:pt idx="0">
                  <c:v>40</c:v>
                </c:pt>
                <c:pt idx="1">
                  <c:v>22</c:v>
                </c:pt>
                <c:pt idx="2">
                  <c:v>32</c:v>
                </c:pt>
                <c:pt idx="3">
                  <c:v>33</c:v>
                </c:pt>
              </c:numCache>
            </c:numRef>
          </c:val>
        </c:ser>
        <c:ser>
          <c:idx val="7"/>
          <c:order val="7"/>
          <c:tx>
            <c:strRef>
              <c:f>'2 races SES'!$A$10</c:f>
              <c:strCache>
                <c:ptCount val="1"/>
                <c:pt idx="0">
                  <c:v>American Indian </c:v>
                </c:pt>
              </c:strCache>
            </c:strRef>
          </c:tx>
          <c:dLbls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000"/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 races SES'!$B$2:$E$2</c:f>
              <c:strCache>
                <c:ptCount val="4"/>
                <c:pt idx="0">
                  <c:v>Median household income (1000s)</c:v>
                </c:pt>
                <c:pt idx="1">
                  <c:v>% poor</c:v>
                </c:pt>
                <c:pt idx="2">
                  <c:v>%  BA degree</c:v>
                </c:pt>
                <c:pt idx="3">
                  <c:v>% homeowners</c:v>
                </c:pt>
              </c:strCache>
            </c:strRef>
          </c:cat>
          <c:val>
            <c:numRef>
              <c:f>'2 races SES'!$B$10:$E$10</c:f>
              <c:numCache>
                <c:formatCode>#,##0_ ;\-#,##0\ </c:formatCode>
                <c:ptCount val="4"/>
                <c:pt idx="0">
                  <c:v>36</c:v>
                </c:pt>
                <c:pt idx="1">
                  <c:v>27.3</c:v>
                </c:pt>
                <c:pt idx="2">
                  <c:v>17</c:v>
                </c:pt>
                <c:pt idx="3">
                  <c:v>54</c:v>
                </c:pt>
              </c:numCache>
            </c:numRef>
          </c:val>
        </c:ser>
        <c:ser>
          <c:idx val="8"/>
          <c:order val="8"/>
          <c:tx>
            <c:strRef>
              <c:f>'2 races SES'!$A$11</c:f>
              <c:strCache>
                <c:ptCount val="1"/>
                <c:pt idx="0">
                  <c:v>Black</c:v>
                </c:pt>
              </c:strCache>
            </c:strRef>
          </c:tx>
          <c:dLbls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000"/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 races SES'!$B$2:$E$2</c:f>
              <c:strCache>
                <c:ptCount val="4"/>
                <c:pt idx="0">
                  <c:v>Median household income (1000s)</c:v>
                </c:pt>
                <c:pt idx="1">
                  <c:v>% poor</c:v>
                </c:pt>
                <c:pt idx="2">
                  <c:v>%  BA degree</c:v>
                </c:pt>
                <c:pt idx="3">
                  <c:v>% homeowners</c:v>
                </c:pt>
              </c:strCache>
            </c:strRef>
          </c:cat>
          <c:val>
            <c:numRef>
              <c:f>'2 races SES'!$B$11:$E$11</c:f>
              <c:numCache>
                <c:formatCode>#,##0_ ;\-#,##0\ </c:formatCode>
                <c:ptCount val="4"/>
                <c:pt idx="0">
                  <c:v>35.9</c:v>
                </c:pt>
                <c:pt idx="1">
                  <c:v>25.3</c:v>
                </c:pt>
                <c:pt idx="2">
                  <c:v>23.4</c:v>
                </c:pt>
                <c:pt idx="3">
                  <c:v>38.9</c:v>
                </c:pt>
              </c:numCache>
            </c:numRef>
          </c:val>
        </c:ser>
        <c:ser>
          <c:idx val="9"/>
          <c:order val="9"/>
          <c:tx>
            <c:strRef>
              <c:f>'2 races SES'!$A$12</c:f>
              <c:strCache>
                <c:ptCount val="1"/>
                <c:pt idx="0">
                  <c:v>Black and American Indian</c:v>
                </c:pt>
              </c:strCache>
            </c:strRef>
          </c:tx>
          <c:dLbls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000"/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 races SES'!$B$2:$E$2</c:f>
              <c:strCache>
                <c:ptCount val="4"/>
                <c:pt idx="0">
                  <c:v>Median household income (1000s)</c:v>
                </c:pt>
                <c:pt idx="1">
                  <c:v>% poor</c:v>
                </c:pt>
                <c:pt idx="2">
                  <c:v>%  BA degree</c:v>
                </c:pt>
                <c:pt idx="3">
                  <c:v>% homeowners</c:v>
                </c:pt>
              </c:strCache>
            </c:strRef>
          </c:cat>
          <c:val>
            <c:numRef>
              <c:f>'2 races SES'!$B$12:$E$12</c:f>
              <c:numCache>
                <c:formatCode>#,##0_ ;\-#,##0\ </c:formatCode>
                <c:ptCount val="4"/>
                <c:pt idx="0">
                  <c:v>33</c:v>
                </c:pt>
                <c:pt idx="1">
                  <c:v>26</c:v>
                </c:pt>
                <c:pt idx="2">
                  <c:v>31</c:v>
                </c:pt>
                <c:pt idx="3">
                  <c:v>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22661768"/>
        <c:axId val="2143407928"/>
      </c:barChart>
      <c:catAx>
        <c:axId val="2022661768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nextTo"/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/>
            </a:pPr>
          </a:p>
        </c:txPr>
        <c:crossAx val="2143407928"/>
        <c:crosses val="autoZero"/>
        <c:lblOffset val="100"/>
      </c:catAx>
      <c:valAx>
        <c:axId val="2143407928"/>
        <c:scaling>
          <c:orientation val="minMax"/>
        </c:scaling>
        <c:delete val="0"/>
        <c:axPos val="l"/>
        <c:numFmt formatCode="#,##0_ ;\-#,##0\ " sourceLinked="1"/>
        <c:majorTickMark val="none"/>
        <c:minorTickMark val="none"/>
        <c:tickLblPos val="nextTo"/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/>
            </a:pPr>
          </a:p>
        </c:txPr>
        <c:crossAx val="2022661768"/>
        <c:crosses val="autoZero"/>
        <c:crossBetween val="between"/>
      </c:valAx>
    </c:plotArea>
    <c:legend>
      <c:legendPos val="r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050"/>
          </a:pPr>
        </a:p>
      </c:txPr>
    </c:legend>
    <c:plotVisOnly val="1"/>
  </c:chart>
</c:chartSpace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50" name="Slide title 01: Chapter 6: The Multiracial Population">
            <a:extLst xmlns:a="http://schemas.openxmlformats.org/drawingml/2006/main">
              <a:ext uri="{FF2B5EF4-FFF2-40B4-BE49-F238E27FC236}">
                <a16:creationId xmlns:a16="http://schemas.microsoft.com/office/drawing/2014/main" id="{5B91E959-CE38-420F-8DC7-68FFEE6216A4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762000" y="990600"/>
            <a:ext cx="7772400" cy="2365375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762000" indent="-762000">
              <a:buNone/>
            </a:pPr>
            <a:r>
              <a:rPr sz="2700"/>
              <a:t>Chapter </a:t>
            </a:r>
            <a:r>
              <a:rPr sz="2700"/>
              <a:t>6</a:t>
            </a:r>
            <a:r>
              <a:rPr sz="2700"/>
              <a:t>: The Multiracial Population</a:t>
            </a:r>
            <a:endParaRPr sz="3200"/>
          </a:p>
        </p:txBody>
      </p:sp>
    </p:spTree>
    <p:extLst>
      <p:ext uri="{BB962C8B-B14F-4D97-AF65-F5344CB8AC3E}">
        <p14:creationId xmlns:p14="http://schemas.microsoft.com/office/powerpoint/2010/main" val="1082914101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842" name="Slide title 02: Chapter Questions and Discussion">
            <a:extLst xmlns:a="http://schemas.openxmlformats.org/drawingml/2006/main">
              <a:ext uri="{FF2B5EF4-FFF2-40B4-BE49-F238E27FC236}">
                <a16:creationId xmlns:a16="http://schemas.microsoft.com/office/drawing/2014/main" id="{97C43BCC-622C-410C-AFD4-C29C5AE0B0D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600" cy="12954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2700" b="0"/>
              <a:t>Chapter Questions and Discussion</a:t>
            </a:r>
          </a:p>
        </p:txBody>
      </p:sp>
      <p:sp>
        <p:nvSpPr>
          <p:cNvPr id="35843" name="Content 1: How has information on the multiracial population been collected over time? What explains ">
            <a:extLst xmlns:a="http://schemas.openxmlformats.org/drawingml/2006/main">
              <a:ext uri="{FF2B5EF4-FFF2-40B4-BE49-F238E27FC236}">
                <a16:creationId xmlns:a16="http://schemas.microsoft.com/office/drawing/2014/main" id="{F9CAAF06-B390-4873-A25B-FF5CCF6BF35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524000"/>
            <a:ext cx="8229600" cy="4525963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How has information on the multiracial population been collected over time?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What explains the recent growth in the multiracial population?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How large is this population today and what group combinations are most common?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Why are some people of mixed heritage more likely to identify as multiracial than others?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What patterns of socioeconomic achievement do we see across multiracial groups?</a:t>
            </a:r>
          </a:p>
        </p:txBody>
      </p:sp>
    </p:spTree>
    <p:extLst>
      <p:ext uri="{BB962C8B-B14F-4D97-AF65-F5344CB8AC3E}">
        <p14:creationId xmlns:p14="http://schemas.microsoft.com/office/powerpoint/2010/main" val="2092791608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842" name="Slide title 03: Historical Overview">
            <a:extLst xmlns:a="http://schemas.openxmlformats.org/drawingml/2006/main">
              <a:ext uri="{FF2B5EF4-FFF2-40B4-BE49-F238E27FC236}">
                <a16:creationId xmlns:a16="http://schemas.microsoft.com/office/drawing/2014/main" id="{04AB3F10-A822-4C7E-8E63-7481FDE17DF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600" cy="12954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2700" b="0"/>
              <a:t>Historical Overview</a:t>
            </a:r>
          </a:p>
        </p:txBody>
      </p:sp>
      <p:sp>
        <p:nvSpPr>
          <p:cNvPr id="35843" name="Content 1: Inter-racial sexual relations have a long history, including the exploitation of slaves by">
            <a:extLst xmlns:a="http://schemas.openxmlformats.org/drawingml/2006/main">
              <a:ext uri="{FF2B5EF4-FFF2-40B4-BE49-F238E27FC236}">
                <a16:creationId xmlns:a16="http://schemas.microsoft.com/office/drawing/2014/main" id="{7CB63713-4E36-433B-8C7F-02437FF282F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524000"/>
            <a:ext cx="8229600" cy="4525963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Inter-racial sexual relations have a long history, including the exploitation of slaves by their owners </a:t>
            </a:r>
          </a:p>
          <a:p xmlns:a="http://schemas.openxmlformats.org/drawingml/2006/main">
            <a:pPr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Historically, there was a strong black-white dividing line, with the “one-drop rule” shaping patterns of racial identification</a:t>
            </a:r>
          </a:p>
          <a:p xmlns:a="http://schemas.openxmlformats.org/drawingml/2006/main">
            <a:pPr lvl="1"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Individuals with any African American heritage were considered black rather than white or mixed-race</a:t>
            </a:r>
          </a:p>
          <a:p xmlns:a="http://schemas.openxmlformats.org/drawingml/2006/main">
            <a:pPr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Interracial marriages were illegal in many states into the 20</a:t>
            </a:r>
            <a:r>
              <a:rPr sz="1800"/>
              <a:t>th</a:t>
            </a:r>
            <a:r>
              <a:rPr sz="1800"/>
              <a:t> century</a:t>
            </a:r>
          </a:p>
          <a:p xmlns:a="http://schemas.openxmlformats.org/drawingml/2006/main">
            <a:pPr lvl="1"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The U.S. Supreme Court struck </a:t>
            </a:r>
            <a:r>
              <a:rPr sz="1800"/>
              <a:t>down these </a:t>
            </a:r>
            <a:r>
              <a:rPr sz="1800"/>
              <a:t>anti-miscegenation laws in the 1967 ruling, </a:t>
            </a:r>
            <a:r>
              <a:rPr sz="1800" i="1"/>
              <a:t>Loving v. Virginia</a:t>
            </a:r>
            <a:endParaRPr sz="1800"/>
          </a:p>
          <a:p xmlns:a="http://schemas.openxmlformats.org/drawingml/2006/main">
            <a:pPr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280353569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842" name="Slide title 04: Racial Intermarriage">
            <a:extLst xmlns:a="http://schemas.openxmlformats.org/drawingml/2006/main">
              <a:ext uri="{FF2B5EF4-FFF2-40B4-BE49-F238E27FC236}">
                <a16:creationId xmlns:a16="http://schemas.microsoft.com/office/drawing/2014/main" id="{5F0C1545-350E-4ED6-BC2A-E73088846D9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600" cy="12954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2700" b="0"/>
              <a:t>Racial Intermarriage</a:t>
            </a:r>
          </a:p>
        </p:txBody>
      </p:sp>
      <p:sp>
        <p:nvSpPr>
          <p:cNvPr id="35843" name="Content 1: The number of interracial marriages has increased rapidly in recent decades Due to the gre">
            <a:extLst xmlns:a="http://schemas.openxmlformats.org/drawingml/2006/main">
              <a:ext uri="{FF2B5EF4-FFF2-40B4-BE49-F238E27FC236}">
                <a16:creationId xmlns:a16="http://schemas.microsoft.com/office/drawing/2014/main" id="{ACB6E34D-AC9A-495E-98C4-73078D35B8E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524000"/>
            <a:ext cx="8229600" cy="4525963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The number of interracial marriages has increased rapidly in recent decades</a:t>
            </a:r>
          </a:p>
          <a:p xmlns:a="http://schemas.openxmlformats.org/drawingml/2006/main">
            <a:pPr lvl="1"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Due to the g</a:t>
            </a:r>
            <a:r>
              <a:rPr sz="1800"/>
              <a:t>reater </a:t>
            </a:r>
            <a:r>
              <a:rPr sz="1800"/>
              <a:t>acceptability of such unions</a:t>
            </a:r>
          </a:p>
          <a:p xmlns:a="http://schemas.openxmlformats.org/drawingml/2006/main">
            <a:pPr lvl="1"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Als</a:t>
            </a:r>
            <a:r>
              <a:rPr sz="1800"/>
              <a:t>o due to the g</a:t>
            </a:r>
            <a:r>
              <a:rPr sz="1800"/>
              <a:t>rowing </a:t>
            </a:r>
            <a:r>
              <a:rPr sz="1800"/>
              <a:t>diversity of the </a:t>
            </a:r>
            <a:r>
              <a:rPr sz="1800"/>
              <a:t>U.S. population resulting from increased immigration</a:t>
            </a:r>
            <a:endParaRPr sz="2600"/>
          </a:p>
          <a:p xmlns:a="http://schemas.openxmlformats.org/drawingml/2006/main">
            <a:pPr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endParaRPr sz="2600"/>
          </a:p>
        </p:txBody>
      </p:sp>
    </p:spTree>
    <p:extLst>
      <p:ext uri="{BB962C8B-B14F-4D97-AF65-F5344CB8AC3E}">
        <p14:creationId xmlns:p14="http://schemas.microsoft.com/office/powerpoint/2010/main" val="1992473503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3" name="Chart 1: Percentage of Marriages that are Interracial or Interethnic, 1980-2010"/>
          <p:cNvGraphicFramePr/>
          <p:nvPr/>
        </p:nvGraphicFramePr>
        <p:xfrm>
          <a:off xmlns:a="http://schemas.openxmlformats.org/drawingml/2006/main" x="381000" y="304800"/>
          <a:ext xmlns:a="http://schemas.openxmlformats.org/drawingml/2006/main" cx="8077200" cy="60198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148a12d6196464c"/>
          </a:graphicData>
        </a:graphic>
      </p:graphicFrame>
      <p:sp>
        <p:nvSpPr>
          <p:cNvPr id="2" name="Slide title 05: Percentage of Marriages that are Interracial or Interethnic, 1980">
            <a:extLst xmlns:a="http://schemas.openxmlformats.org/drawingml/2006/main">
              <a:ext uri="{FF2B5EF4-FFF2-40B4-BE49-F238E27FC236}">
                <a16:creationId xmlns:a16="http://schemas.microsoft.com/office/drawing/2014/main" id="{4DDD38F1-21EB-4288-9A7C-EC4B0CB5394C}"/>
              </a:ext>
            </a:extLst>
          </p:cNvPr>
          <p:cNvSpPr>
            <a:spLocks xmlns:a="http://schemas.openxmlformats.org/drawingml/2006/main" noGrp="1"/>
          </p:cNvSpPr>
          <p:nvPr>
            <p:ph type="title" idx="99"/>
          </p:nvPr>
        </p:nvSpPr>
        <p:spPr>
          <a:xfrm xmlns:a="http://schemas.openxmlformats.org/drawingml/2006/main">
            <a:off x="-9525000" y="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00"/>
            </a:pPr>
            <a:r>
              <a:rPr sz="100"/>
              <a:t>Percentage of Marriages that are Interracial or Interethnic, 1980-2010</a:t>
            </a:r>
          </a:p>
        </p:txBody>
      </p:sp>
    </p:spTree>
    <p:extLst>
      <p:ext uri="{BB962C8B-B14F-4D97-AF65-F5344CB8AC3E}">
        <p14:creationId xmlns:p14="http://schemas.microsoft.com/office/powerpoint/2010/main" val="4170559612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842" name="Slide title 06: Growth of the multiracial population">
            <a:extLst xmlns:a="http://schemas.openxmlformats.org/drawingml/2006/main">
              <a:ext uri="{FF2B5EF4-FFF2-40B4-BE49-F238E27FC236}">
                <a16:creationId xmlns:a16="http://schemas.microsoft.com/office/drawing/2014/main" id="{D85A8FBB-37C9-4B89-86B6-EE3C2986162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600" cy="12954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2700"/>
              <a:t>Growth of the multiracial population</a:t>
            </a:r>
            <a:endParaRPr sz="3600" b="0"/>
          </a:p>
        </p:txBody>
      </p:sp>
      <p:sp>
        <p:nvSpPr>
          <p:cNvPr id="35843" name="Content 1: Historically, there are a few instances of the Census collecting information about multira">
            <a:extLst xmlns:a="http://schemas.openxmlformats.org/drawingml/2006/main">
              <a:ext uri="{FF2B5EF4-FFF2-40B4-BE49-F238E27FC236}">
                <a16:creationId xmlns:a16="http://schemas.microsoft.com/office/drawing/2014/main" id="{A0172DE9-21D2-476E-81BD-86D3D936AC5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524000"/>
            <a:ext cx="8229600" cy="4525963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Historically, there are a few instances of the Census collecting information about multiracial individuals (e.g., in 1850 there was a response category for “mulatto”), but for the most part </a:t>
            </a:r>
            <a:r>
              <a:rPr sz="1800"/>
              <a:t>it </a:t>
            </a:r>
            <a:r>
              <a:rPr sz="1800"/>
              <a:t>wasn’t until the 2000 census when individuals could choose more than one race</a:t>
            </a:r>
          </a:p>
          <a:p xmlns:a="http://schemas.openxmlformats.org/drawingml/2006/main">
            <a:pPr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The change in the census form was due to:</a:t>
            </a:r>
          </a:p>
          <a:p xmlns:a="http://schemas.openxmlformats.org/drawingml/2006/main">
            <a:pPr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The growth in </a:t>
            </a:r>
            <a:r>
              <a:rPr sz="1800"/>
              <a:t>diversity </a:t>
            </a:r>
            <a:r>
              <a:rPr sz="1800"/>
              <a:t>and intermarriage</a:t>
            </a:r>
          </a:p>
          <a:p xmlns:a="http://schemas.openxmlformats.org/drawingml/2006/main">
            <a:pPr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Changes in the way data on race are collected– beginning in 1960s individuals could self identify in any way they wished</a:t>
            </a:r>
          </a:p>
          <a:p xmlns:a="http://schemas.openxmlformats.org/drawingml/2006/main">
            <a:pPr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The growth of the multiracial movement, especially since 1990</a:t>
            </a:r>
            <a:endParaRPr sz="1900"/>
          </a:p>
        </p:txBody>
      </p:sp>
    </p:spTree>
    <p:extLst>
      <p:ext uri="{BB962C8B-B14F-4D97-AF65-F5344CB8AC3E}">
        <p14:creationId xmlns:p14="http://schemas.microsoft.com/office/powerpoint/2010/main" val="1955188161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842" name="Slide title 07: Multiracial identification">
            <a:extLst xmlns:a="http://schemas.openxmlformats.org/drawingml/2006/main">
              <a:ext uri="{FF2B5EF4-FFF2-40B4-BE49-F238E27FC236}">
                <a16:creationId xmlns:a16="http://schemas.microsoft.com/office/drawing/2014/main" id="{4195D0FA-300E-4BBA-BC36-0F80AACCD8C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600" cy="12954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2700"/>
              <a:t>Multiracial identification</a:t>
            </a:r>
            <a:endParaRPr sz="3600" b="0"/>
          </a:p>
        </p:txBody>
      </p:sp>
      <p:sp>
        <p:nvSpPr>
          <p:cNvPr id="35843" name="Content 1: The most common race combinations among the multiracial population are white and black, wh">
            <a:extLst xmlns:a="http://schemas.openxmlformats.org/drawingml/2006/main">
              <a:ext uri="{FF2B5EF4-FFF2-40B4-BE49-F238E27FC236}">
                <a16:creationId xmlns:a16="http://schemas.microsoft.com/office/drawing/2014/main" id="{EFDBABD2-CDA3-4E1B-ADC0-7048A636AD5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524000"/>
            <a:ext cx="8229600" cy="4525963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rPr sz="1800"/>
              <a:t>T</a:t>
            </a:r>
            <a:r>
              <a:rPr sz="1800"/>
              <a:t>he </a:t>
            </a:r>
            <a:r>
              <a:rPr sz="1800"/>
              <a:t>most common race combinations among the multiracial </a:t>
            </a:r>
            <a:r>
              <a:rPr sz="1800"/>
              <a:t>population are </a:t>
            </a:r>
            <a:r>
              <a:rPr sz="1800"/>
              <a:t>white and black, white and some other race</a:t>
            </a:r>
            <a:r>
              <a:rPr sz="1800"/>
              <a:t>, and </a:t>
            </a:r>
            <a:r>
              <a:rPr sz="1800"/>
              <a:t>white and </a:t>
            </a:r>
            <a:r>
              <a:rPr sz="1800"/>
              <a:t>Asian</a:t>
            </a:r>
            <a:endParaRPr sz="1100"/>
          </a:p>
          <a:p xmlns:a="http://schemas.openxmlformats.org/drawingml/2006/main">
            <a:pPr lvl="1">
              <a:buNone/>
            </a:pPr>
            <a:r>
              <a:rPr sz="1800"/>
              <a:t>In part reflects the fact that whites are the largest group in the country</a:t>
            </a:r>
          </a:p>
          <a:p xmlns:a="http://schemas.openxmlformats.org/drawingml/2006/main">
            <a:pPr marL="0" indent="0">
              <a:buNone/>
            </a:pPr>
            <a:endParaRPr sz="2800"/>
          </a:p>
        </p:txBody>
      </p:sp>
    </p:spTree>
    <p:extLst>
      <p:ext uri="{BB962C8B-B14F-4D97-AF65-F5344CB8AC3E}">
        <p14:creationId xmlns:p14="http://schemas.microsoft.com/office/powerpoint/2010/main" val="2635142867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3" name="Chart 1: Percentage Distribution of the Two or More Races Population: 2010"/>
          <p:cNvGraphicFramePr/>
          <p:nvPr/>
        </p:nvGraphicFramePr>
        <p:xfrm>
          <a:off xmlns:a="http://schemas.openxmlformats.org/drawingml/2006/main" x="609600" y="304800"/>
          <a:ext xmlns:a="http://schemas.openxmlformats.org/drawingml/2006/main" cx="8648700" cy="62484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de6eb0d9132f4a31"/>
          </a:graphicData>
        </a:graphic>
      </p:graphicFrame>
      <p:sp>
        <p:nvSpPr>
          <p:cNvPr id="2" name="Slide title 08: Percentage Distribution of the Two or More Races Population: 2010">
            <a:extLst xmlns:a="http://schemas.openxmlformats.org/drawingml/2006/main">
              <a:ext uri="{FF2B5EF4-FFF2-40B4-BE49-F238E27FC236}">
                <a16:creationId xmlns:a16="http://schemas.microsoft.com/office/drawing/2014/main" id="{496E8EC0-E767-49F5-840B-97BB71F11244}"/>
              </a:ext>
            </a:extLst>
          </p:cNvPr>
          <p:cNvSpPr>
            <a:spLocks xmlns:a="http://schemas.openxmlformats.org/drawingml/2006/main" noGrp="1"/>
          </p:cNvSpPr>
          <p:nvPr>
            <p:ph type="title" idx="99"/>
          </p:nvPr>
        </p:nvSpPr>
        <p:spPr>
          <a:xfrm xmlns:a="http://schemas.openxmlformats.org/drawingml/2006/main">
            <a:off x="-9525000" y="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00"/>
            </a:pPr>
            <a:r>
              <a:rPr sz="100"/>
              <a:t>Percentage Distribution of the Two or More Races Population: 2010</a:t>
            </a:r>
          </a:p>
        </p:txBody>
      </p:sp>
    </p:spTree>
    <p:extLst>
      <p:ext uri="{BB962C8B-B14F-4D97-AF65-F5344CB8AC3E}">
        <p14:creationId xmlns:p14="http://schemas.microsoft.com/office/powerpoint/2010/main" val="3412858002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842" name="Slide title 09: Patterns of Identity">
            <a:extLst xmlns:a="http://schemas.openxmlformats.org/drawingml/2006/main">
              <a:ext uri="{FF2B5EF4-FFF2-40B4-BE49-F238E27FC236}">
                <a16:creationId xmlns:a16="http://schemas.microsoft.com/office/drawing/2014/main" id="{E58E05DA-11CE-435D-9F0C-F146C32330F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600" cy="12954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700" b="0"/>
              <a:t>Patterns of Identity</a:t>
            </a:r>
          </a:p>
        </p:txBody>
      </p:sp>
      <p:sp>
        <p:nvSpPr>
          <p:cNvPr id="35843" name="Content 1: People with mixed white and Asian heritage are more likely to identify that they are multi">
            <a:extLst xmlns:a="http://schemas.openxmlformats.org/drawingml/2006/main">
              <a:ext uri="{FF2B5EF4-FFF2-40B4-BE49-F238E27FC236}">
                <a16:creationId xmlns:a16="http://schemas.microsoft.com/office/drawing/2014/main" id="{C576C661-FF44-47A6-B263-4A582DFAB24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524000"/>
            <a:ext cx="8229600" cy="4525963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People with mixed white and Asian heritage </a:t>
            </a:r>
            <a:r>
              <a:rPr sz="1800"/>
              <a:t>are more </a:t>
            </a:r>
            <a:r>
              <a:rPr sz="1800"/>
              <a:t>likely to identify that they are multiracial than people with mixed white and black heritage</a:t>
            </a:r>
          </a:p>
          <a:p xmlns:a="http://schemas.openxmlformats.org/drawingml/2006/main">
            <a:pPr lvl="1"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In part a legacy of one-drop rule</a:t>
            </a:r>
          </a:p>
          <a:p xmlns:a="http://schemas.openxmlformats.org/drawingml/2006/main">
            <a:pPr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The racial identity of mixed-race people is often </a:t>
            </a:r>
            <a:r>
              <a:rPr sz="1800"/>
              <a:t>fluid</a:t>
            </a:r>
          </a:p>
          <a:p xmlns:a="http://schemas.openxmlformats.org/drawingml/2006/main">
            <a:pPr lvl="1"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They </a:t>
            </a:r>
            <a:r>
              <a:rPr sz="1800"/>
              <a:t>may </a:t>
            </a:r>
            <a:r>
              <a:rPr sz="1800"/>
              <a:t>report one racial identity at one point in time or situation and another identity at another point in time or situation</a:t>
            </a:r>
          </a:p>
        </p:txBody>
      </p:sp>
    </p:spTree>
    <p:extLst>
      <p:ext uri="{BB962C8B-B14F-4D97-AF65-F5344CB8AC3E}">
        <p14:creationId xmlns:p14="http://schemas.microsoft.com/office/powerpoint/2010/main" val="2821077578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842" name="Slide title 10: Patterns of Well Being">
            <a:extLst xmlns:a="http://schemas.openxmlformats.org/drawingml/2006/main">
              <a:ext uri="{FF2B5EF4-FFF2-40B4-BE49-F238E27FC236}">
                <a16:creationId xmlns:a16="http://schemas.microsoft.com/office/drawing/2014/main" id="{6A663BA4-8D14-42D0-9EC7-441EE589DB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600" cy="12954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700" b="0"/>
              <a:t>Patterns of Well Being</a:t>
            </a:r>
          </a:p>
        </p:txBody>
      </p:sp>
      <p:sp>
        <p:nvSpPr>
          <p:cNvPr id="35843" name="Content 1: Multiracial groups often have educational attainment and incomes that fall between each of">
            <a:extLst xmlns:a="http://schemas.openxmlformats.org/drawingml/2006/main">
              <a:ext uri="{FF2B5EF4-FFF2-40B4-BE49-F238E27FC236}">
                <a16:creationId xmlns:a16="http://schemas.microsoft.com/office/drawing/2014/main" id="{841F6D1C-5EE4-47A2-8312-AEAF86B3565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524000"/>
            <a:ext cx="8229600" cy="4525963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sz="1800"/>
              <a:t>Multiracial groups often have educational attainment and incomes that fall between </a:t>
            </a:r>
            <a:r>
              <a:rPr sz="1800"/>
              <a:t>each </a:t>
            </a:r>
            <a:r>
              <a:rPr sz="1800"/>
              <a:t>of the single-race groups that make up the multiracial group </a:t>
            </a:r>
            <a:endParaRPr sz="3600"/>
          </a:p>
          <a:p xmlns:a="http://schemas.openxmlformats.org/drawingml/2006/main">
            <a:pPr lvl="1">
              <a:lnSpc>
                <a:spcPct val="120000"/>
              </a:lnSpc>
              <a:spcBef>
                <a:spcPts val="0"/>
              </a:spcBef>
              <a:buNone/>
            </a:pPr>
            <a:r>
              <a:rPr sz="1800"/>
              <a:t>An “in-between” status</a:t>
            </a:r>
          </a:p>
          <a:p xmlns:a="http://schemas.openxmlformats.org/drawingml/2006/main"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sz="1800"/>
              <a:t>We know very little of why this is so</a:t>
            </a:r>
          </a:p>
          <a:p xmlns:a="http://schemas.openxmlformats.org/drawingml/2006/main">
            <a:pPr lvl="1">
              <a:lnSpc>
                <a:spcPct val="120000"/>
              </a:lnSpc>
              <a:spcBef>
                <a:spcPts val="0"/>
              </a:spcBef>
              <a:buNone/>
            </a:pPr>
            <a:r>
              <a:rPr sz="1800"/>
              <a:t>It could reflect the advantages or disadvantages faced by the individuals themselves, the characteristics of the parents who enter mixed-race unions, or other factors altogether</a:t>
            </a:r>
          </a:p>
        </p:txBody>
      </p:sp>
    </p:spTree>
    <p:extLst>
      <p:ext uri="{BB962C8B-B14F-4D97-AF65-F5344CB8AC3E}">
        <p14:creationId xmlns:p14="http://schemas.microsoft.com/office/powerpoint/2010/main" val="1699666448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3" name="Chart 1: Socioeconomic Status of the Multiracial Population Compared with Other Groups, 2014"/>
          <p:cNvGraphicFramePr/>
          <p:nvPr/>
        </p:nvGraphicFramePr>
        <p:xfrm>
          <a:off xmlns:a="http://schemas.openxmlformats.org/drawingml/2006/main" x="419100" y="434340"/>
          <a:ext xmlns:a="http://schemas.openxmlformats.org/drawingml/2006/main" cx="8305800" cy="598932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e0174ed95ffa4796"/>
          </a:graphicData>
        </a:graphic>
      </p:graphicFrame>
      <p:sp>
        <p:nvSpPr>
          <p:cNvPr id="2" name="Slide title 11: Socioeconomic Status of the Multiracial Population Compared with ">
            <a:extLst xmlns:a="http://schemas.openxmlformats.org/drawingml/2006/main">
              <a:ext uri="{FF2B5EF4-FFF2-40B4-BE49-F238E27FC236}">
                <a16:creationId xmlns:a16="http://schemas.microsoft.com/office/drawing/2014/main" id="{E2D77080-59C1-43DC-9C88-04A3E26CDC10}"/>
              </a:ext>
            </a:extLst>
          </p:cNvPr>
          <p:cNvSpPr>
            <a:spLocks xmlns:a="http://schemas.openxmlformats.org/drawingml/2006/main" noGrp="1"/>
          </p:cNvSpPr>
          <p:nvPr>
            <p:ph type="title" idx="99"/>
          </p:nvPr>
        </p:nvSpPr>
        <p:spPr>
          <a:xfrm xmlns:a="http://schemas.openxmlformats.org/drawingml/2006/main">
            <a:off x="-9525000" y="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00"/>
            </a:pPr>
            <a:r>
              <a:rPr sz="100"/>
              <a:t>Socioeconomic Status of the Multiracial Population Compared with Other Groups, 2014</a:t>
            </a:r>
          </a:p>
        </p:txBody>
      </p:sp>
    </p:spTree>
    <p:extLst>
      <p:ext uri="{BB962C8B-B14F-4D97-AF65-F5344CB8AC3E}">
        <p14:creationId xmlns:p14="http://schemas.microsoft.com/office/powerpoint/2010/main" val="2037282302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842" name="Slide title 12: Conclusions">
            <a:extLst xmlns:a="http://schemas.openxmlformats.org/drawingml/2006/main">
              <a:ext uri="{FF2B5EF4-FFF2-40B4-BE49-F238E27FC236}">
                <a16:creationId xmlns:a16="http://schemas.microsoft.com/office/drawing/2014/main" id="{2DA5CF85-B1CE-4A82-9936-D5DC5B8C876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600" cy="12954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700" b="0"/>
              <a:t>Conclusions</a:t>
            </a:r>
          </a:p>
        </p:txBody>
      </p:sp>
      <p:sp>
        <p:nvSpPr>
          <p:cNvPr id="35843" name="Content 1: The multiracial population is small but growing Due to the growing diversity of the popula">
            <a:extLst xmlns:a="http://schemas.openxmlformats.org/drawingml/2006/main">
              <a:ext uri="{FF2B5EF4-FFF2-40B4-BE49-F238E27FC236}">
                <a16:creationId xmlns:a16="http://schemas.microsoft.com/office/drawing/2014/main" id="{5DFA48B6-FB20-40B9-89E9-6229C039FC3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524000"/>
            <a:ext cx="8229600" cy="4525963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The multiracial population is small but growing</a:t>
            </a:r>
          </a:p>
          <a:p xmlns:a="http://schemas.openxmlformats.org/drawingml/2006/main">
            <a:pPr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Due to the growing diversity of the population, growing intermarriage, and changing patterns of identity</a:t>
            </a:r>
          </a:p>
          <a:p xmlns:a="http://schemas.openxmlformats.org/drawingml/2006/main">
            <a:pPr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Multiracial individuals often have a fluid identity, and the growth of this population will depend on the factors mentioned above</a:t>
            </a:r>
            <a:endParaRPr sz="3000"/>
          </a:p>
          <a:p xmlns:a="http://schemas.openxmlformats.org/drawingml/2006/main"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sz="1800"/>
              <a:t>Multiracial groups often have educational attainment and incomes that fall between each of the single-race groups that make up the multiracial group </a:t>
            </a:r>
          </a:p>
          <a:p xmlns:a="http://schemas.openxmlformats.org/drawingml/2006/main">
            <a:pPr lvl="1">
              <a:lnSpc>
                <a:spcPct val="120000"/>
              </a:lnSpc>
              <a:spcBef>
                <a:spcPts val="0"/>
              </a:spcBef>
              <a:buNone/>
            </a:pPr>
            <a:r>
              <a:rPr sz="1800"/>
              <a:t>More research is needed on the factors that shape these patterns</a:t>
            </a:r>
          </a:p>
        </p:txBody>
      </p:sp>
    </p:spTree>
    <p:extLst>
      <p:ext uri="{BB962C8B-B14F-4D97-AF65-F5344CB8AC3E}">
        <p14:creationId xmlns:p14="http://schemas.microsoft.com/office/powerpoint/2010/main" val="2367208651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842" name="Slide title 13: Chapter Questions and Discussion for Next Week: International Com">
            <a:extLst xmlns:a="http://schemas.openxmlformats.org/drawingml/2006/main">
              <a:ext uri="{FF2B5EF4-FFF2-40B4-BE49-F238E27FC236}">
                <a16:creationId xmlns:a16="http://schemas.microsoft.com/office/drawing/2014/main" id="{BB8506EE-4FB7-4B3B-8D9C-8FE41D4A473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600" cy="12954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700" b="0"/>
              <a:t>Chapter Questions and Discussion for Next Week: International Comparisons and Policy Debates</a:t>
            </a:r>
          </a:p>
        </p:txBody>
      </p:sp>
      <p:sp>
        <p:nvSpPr>
          <p:cNvPr id="35843" name="Content 1: Why are many countries experiencing growing diversity?  What are some similarities and dif">
            <a:extLst xmlns:a="http://schemas.openxmlformats.org/drawingml/2006/main">
              <a:ext uri="{FF2B5EF4-FFF2-40B4-BE49-F238E27FC236}">
                <a16:creationId xmlns:a16="http://schemas.microsoft.com/office/drawing/2014/main" id="{29E3D559-D161-4949-82F2-1FBE98E71BC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524000"/>
            <a:ext cx="8229600" cy="4525963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Why are many countries experiencing growing diversity? 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What </a:t>
            </a:r>
            <a:r>
              <a:rPr sz="1800"/>
              <a:t>are some similarities and </a:t>
            </a:r>
            <a:r>
              <a:rPr sz="1800"/>
              <a:t>differences in how countries define and collect information on racial/ethnic groups? </a:t>
            </a:r>
            <a:r>
              <a:rPr sz="1800"/>
              <a:t>What explains </a:t>
            </a:r>
            <a:r>
              <a:rPr sz="1800"/>
              <a:t>these </a:t>
            </a:r>
            <a:r>
              <a:rPr sz="1800"/>
              <a:t>differences?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How are immigrants and minority group members faring in other peer (OECD countries)?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What </a:t>
            </a:r>
            <a:r>
              <a:rPr sz="1800"/>
              <a:t>is the difference between </a:t>
            </a:r>
            <a:r>
              <a:rPr sz="1800"/>
              <a:t>multicuturalism</a:t>
            </a:r>
            <a:r>
              <a:rPr sz="1800"/>
              <a:t> and </a:t>
            </a:r>
            <a:r>
              <a:rPr sz="1800"/>
              <a:t>assimilationism</a:t>
            </a:r>
            <a:r>
              <a:rPr sz="1800"/>
              <a:t>? 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What is affirmative action, and what are some of the different ways it has been implemented in different countries?</a:t>
            </a:r>
          </a:p>
          <a:p xmlns:a="http://schemas.openxmlformats.org/drawingml/2006/main">
            <a:pPr lvl="1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Why is it often controversial?</a:t>
            </a:r>
          </a:p>
        </p:txBody>
      </p:sp>
    </p:spTree>
    <p:extLst>
      <p:ext uri="{BB962C8B-B14F-4D97-AF65-F5344CB8AC3E}">
        <p14:creationId xmlns:p14="http://schemas.microsoft.com/office/powerpoint/2010/main" val="364819968"/>
      </p:ext>
    </p:extLst>
  </p:cSld>
</p:sld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8575">
          <a:solidFill>
            <a:schemeClr val="phClr"/>
          </a:solidFill>
          <a:prstDash val="solid"/>
        </a:ln>
        <a:ln w="508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solidFill>
          <a:schemeClr val="lt2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2026-08-26T19:32:14.9010000Z</dcterms:created>
  <dcterms:modified xsi:type="dcterms:W3CDTF">2026-08-26T19:32:14.9010000Z</dcterms:modified>
</coreProperties>
</file>