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1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f53217cdc04769" /><Relationship Type="http://schemas.openxmlformats.org/officeDocument/2006/relationships/extended-properties" Target="/docProps/app.xml" Id="R1a756f2698b54f0f" /><Relationship Type="http://schemas.openxmlformats.org/officeDocument/2006/relationships/officeDocument" Target="/ppt/presentation.xml" Id="R0481c12ce9f9429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fb0b73b6014f6b"/>
  </p:sldMasterIdLst>
  <p:notesMasterIdLst>
    <p:notesMasterId xmlns:r="http://schemas.openxmlformats.org/officeDocument/2006/relationships" r:id="R6218d4386213457a"/>
  </p:notesMasterIdLst>
  <p:sldIdLst>
    <p:sldId xmlns:r="http://schemas.openxmlformats.org/officeDocument/2006/relationships" id="256" r:id="Raec4a3b992a048bb"/>
    <p:sldId xmlns:r="http://schemas.openxmlformats.org/officeDocument/2006/relationships" id="257" r:id="R7bbcd274faf0483b"/>
    <p:sldId xmlns:r="http://schemas.openxmlformats.org/officeDocument/2006/relationships" id="258" r:id="Rf57bc0f8dbd64999"/>
    <p:sldId xmlns:r="http://schemas.openxmlformats.org/officeDocument/2006/relationships" id="259" r:id="R98d127b9450848bb"/>
    <p:sldId xmlns:r="http://schemas.openxmlformats.org/officeDocument/2006/relationships" id="260" r:id="Rf8681492cb63400e"/>
    <p:sldId xmlns:r="http://schemas.openxmlformats.org/officeDocument/2006/relationships" id="261" r:id="R089a54b9980249da"/>
    <p:sldId xmlns:r="http://schemas.openxmlformats.org/officeDocument/2006/relationships" id="262" r:id="R9b3c9f262ceb4066"/>
    <p:sldId xmlns:r="http://schemas.openxmlformats.org/officeDocument/2006/relationships" id="263" r:id="R2f2c45f063094515"/>
    <p:sldId xmlns:r="http://schemas.openxmlformats.org/officeDocument/2006/relationships" id="264" r:id="R17ec92303e6347e4"/>
    <p:sldId xmlns:r="http://schemas.openxmlformats.org/officeDocument/2006/relationships" id="265" r:id="R54bc1013eb2e4962"/>
    <p:sldId xmlns:r="http://schemas.openxmlformats.org/officeDocument/2006/relationships" id="266" r:id="R92ddff6a41054883"/>
    <p:sldId xmlns:r="http://schemas.openxmlformats.org/officeDocument/2006/relationships" id="267" r:id="Rb1b7d1ed746a48e3"/>
    <p:sldId xmlns:r="http://schemas.openxmlformats.org/officeDocument/2006/relationships" id="268" r:id="Ra2c0ad9f6f634e3a"/>
    <p:sldId xmlns:r="http://schemas.openxmlformats.org/officeDocument/2006/relationships" id="269" r:id="Rb84f27c0322943b6"/>
    <p:sldId xmlns:r="http://schemas.openxmlformats.org/officeDocument/2006/relationships" id="270" r:id="R33ff09ccebb64fae"/>
    <p:sldId xmlns:r="http://schemas.openxmlformats.org/officeDocument/2006/relationships" id="271" r:id="R72dc954b32ac4218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bb550e25dd4ddc" /><Relationship Type="http://schemas.openxmlformats.org/officeDocument/2006/relationships/slideMaster" Target="/ppt/slideMasters/slideMaster1.xml" Id="Rb3fb0b73b6014f6b" /><Relationship Type="http://schemas.openxmlformats.org/officeDocument/2006/relationships/notesMaster" Target="/ppt/notesMasters/notesMaster1.xml" Id="R6218d4386213457a" /><Relationship Type="http://schemas.openxmlformats.org/officeDocument/2006/relationships/presProps" Target="/ppt/presProps.xml" Id="Rd63ba685a4e441e6" /><Relationship Type="http://schemas.openxmlformats.org/officeDocument/2006/relationships/tableStyles" Target="/ppt/tableStyles.xml" Id="R048601fec2664f92" /><Relationship Type="http://schemas.openxmlformats.org/officeDocument/2006/relationships/slide" Target="/ppt/slides/slide1.xml" Id="Raec4a3b992a048bb" /><Relationship Type="http://schemas.openxmlformats.org/officeDocument/2006/relationships/slide" Target="/ppt/slides/slide2.xml" Id="R7bbcd274faf0483b" /><Relationship Type="http://schemas.openxmlformats.org/officeDocument/2006/relationships/slide" Target="/ppt/slides/slide3.xml" Id="Rf57bc0f8dbd64999" /><Relationship Type="http://schemas.openxmlformats.org/officeDocument/2006/relationships/slide" Target="/ppt/slides/slide4.xml" Id="R98d127b9450848bb" /><Relationship Type="http://schemas.openxmlformats.org/officeDocument/2006/relationships/slide" Target="/ppt/slides/slide5.xml" Id="Rf8681492cb63400e" /><Relationship Type="http://schemas.openxmlformats.org/officeDocument/2006/relationships/slide" Target="/ppt/slides/slide6.xml" Id="R089a54b9980249da" /><Relationship Type="http://schemas.openxmlformats.org/officeDocument/2006/relationships/slide" Target="/ppt/slides/slide7.xml" Id="R9b3c9f262ceb4066" /><Relationship Type="http://schemas.openxmlformats.org/officeDocument/2006/relationships/slide" Target="/ppt/slides/slide8.xml" Id="R2f2c45f063094515" /><Relationship Type="http://schemas.openxmlformats.org/officeDocument/2006/relationships/slide" Target="/ppt/slides/slide9.xml" Id="R17ec92303e6347e4" /><Relationship Type="http://schemas.openxmlformats.org/officeDocument/2006/relationships/slide" Target="/ppt/slides/slide10.xml" Id="R54bc1013eb2e4962" /><Relationship Type="http://schemas.openxmlformats.org/officeDocument/2006/relationships/slide" Target="/ppt/slides/slide11.xml" Id="R92ddff6a41054883" /><Relationship Type="http://schemas.openxmlformats.org/officeDocument/2006/relationships/slide" Target="/ppt/slides/slide12.xml" Id="Rb1b7d1ed746a48e3" /><Relationship Type="http://schemas.openxmlformats.org/officeDocument/2006/relationships/slide" Target="/ppt/slides/slide13.xml" Id="Ra2c0ad9f6f634e3a" /><Relationship Type="http://schemas.openxmlformats.org/officeDocument/2006/relationships/slide" Target="/ppt/slides/slide14.xml" Id="Rb84f27c0322943b6" /><Relationship Type="http://schemas.openxmlformats.org/officeDocument/2006/relationships/slide" Target="/ppt/slides/slide15.xml" Id="R33ff09ccebb64fae" /><Relationship Type="http://schemas.openxmlformats.org/officeDocument/2006/relationships/slide" Target="/ppt/slides/slide16.xml" Id="R72dc954b32ac42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a88cf626eb46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6c055086dc48d1" /><Relationship Type="http://schemas.openxmlformats.org/officeDocument/2006/relationships/notesMaster" Target="/ppt/notesMasters/notesMaster1.xml" Id="R0cb1e16c4dd04b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30e6965cea49d6" /><Relationship Type="http://schemas.openxmlformats.org/officeDocument/2006/relationships/notesMaster" Target="/ppt/notesMasters/notesMaster1.xml" Id="Rb54da131792947e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5dd047b353450f" /><Relationship Type="http://schemas.openxmlformats.org/officeDocument/2006/relationships/notesMaster" Target="/ppt/notesMasters/notesMaster1.xml" Id="Re97ee6bcb4ec407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6594bf497f4652" /><Relationship Type="http://schemas.openxmlformats.org/officeDocument/2006/relationships/notesMaster" Target="/ppt/notesMasters/notesMaster1.xml" Id="R050113cb1dd643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2024c1b9bc34e8d" /><Relationship Type="http://schemas.openxmlformats.org/officeDocument/2006/relationships/notesMaster" Target="/ppt/notesMasters/notesMaster1.xml" Id="R1dcf0add07494a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c903fc610c4de6" /><Relationship Type="http://schemas.openxmlformats.org/officeDocument/2006/relationships/notesMaster" Target="/ppt/notesMasters/notesMaster1.xml" Id="Rd7e20c8cf6f94f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a2564651534104" /><Relationship Type="http://schemas.openxmlformats.org/officeDocument/2006/relationships/notesMaster" Target="/ppt/notesMasters/notesMaster1.xml" Id="R3941ce753af544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e7e704290d41f4" /><Relationship Type="http://schemas.openxmlformats.org/officeDocument/2006/relationships/notesMaster" Target="/ppt/notesMasters/notesMaster1.xml" Id="Rb05296ceffc749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848676be1841f0" /><Relationship Type="http://schemas.openxmlformats.org/officeDocument/2006/relationships/notesMaster" Target="/ppt/notesMasters/notesMaster1.xml" Id="R2f6ae2dc87e447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6dbe445ce14bdb" /><Relationship Type="http://schemas.openxmlformats.org/officeDocument/2006/relationships/notesMaster" Target="/ppt/notesMasters/notesMaster1.xml" Id="Rfdd27a9178a546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2aa09ccd4d455b" /><Relationship Type="http://schemas.openxmlformats.org/officeDocument/2006/relationships/notesMaster" Target="/ppt/notesMasters/notesMaster1.xml" Id="R4e2f67f39f084b0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a709a4a4e134d36" /><Relationship Type="http://schemas.openxmlformats.org/officeDocument/2006/relationships/notesMaster" Target="/ppt/notesMasters/notesMaster1.xml" Id="Rb17f88089bee4e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651c114e9684a9e" /><Relationship Type="http://schemas.openxmlformats.org/officeDocument/2006/relationships/notesMaster" Target="/ppt/notesMasters/notesMaster1.xml" Id="R99212ef59bcb4af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4140249394a4d6b" /><Relationship Type="http://schemas.openxmlformats.org/officeDocument/2006/relationships/notesMaster" Target="/ppt/notesMasters/notesMaster1.xml" Id="R2b90438545b9446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34d20e81f4c4289" /><Relationship Type="http://schemas.openxmlformats.org/officeDocument/2006/relationships/notesMaster" Target="/ppt/notesMasters/notesMaster1.xml" Id="Rcc7a2bb36e904be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ed81878145549c6" /><Relationship Type="http://schemas.openxmlformats.org/officeDocument/2006/relationships/notesMaster" Target="/ppt/notesMasters/notesMaster1.xml" Id="Rfc69b331b0554f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1: Chapter 7: International Comparisons and Policy Debates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This is an intentionally blank slide retained from the source presentation.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2: Chapter Questions and Discussion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are many countries experiencing growing diversity?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are some similarities and differences in how countries define and collect information on racial/ethnic groups? What explains these differences?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are immigrants and minority group members faring in other peer (OECD countries)?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is the difference between multicuturalism and assimilationism?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is affirmative action, and what are some of the different ways it has been implemented in different countries?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is it often controversial?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3: Approaches to measuring race and ethnicity around the world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Countries around the world are experiencing increases in ethnic diversity, largely driven by the growth in international migration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Countries vary considerably in how they view and measure racial, ethnic, and national differences between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About two thirds of countries in a database of 141 countries collected some data on race/ethnicity/nationality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 majority collected data on “ethnicity, about a quarter collected data on “nationality” and only 15% collected data on “race”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4: Approaches to measuring race and ethnicity around the world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 the United States collects data on race/ethnicity is shaped by historical circumstances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For example, the sharp division between blacks and whites resulted in no multiracial category until recently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Historically, there was also the idea that there was a biological division between groups, which explains the reliance on the term “race”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Brazil and South Africa, while both having deep racial divisions, also had multiracial groups– they often served as a mid-status group between the small white minorities and larger black majorities in those countries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Most countries in central and south America tend to have more fluid racial divisions, but racial/ethnic inequality across groups (including indigenous groups) is common in most of them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5: Diversity and Change in Wealthy Countries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Immigration is transforming many European countries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Some have relatively large foreign-born populations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6: Percent of the Population that is Foreign-Born in Selected OECD Countries, 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text alternative: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Chart: Percent of the Population that is Foreign-Born in Selected OECD Countries, 2013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Chart type: bar.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Data series: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- Unnamed series: 0.8, 3.2, 4.5, 5.6, 7.1, 8.5, 10.1, 11.5, 11.6, 12.3, 12.8, 13.1, 13.4, 13.9, 15.5, 16, 16.1, 16.4, 16.7, 20, 22.6, 27.6, 28.2, 28.3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chart remains native and editable; use PowerPoint chart navigation to review labels and individual data points.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7: Are immigrants being incorporated in these countries?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It is difficult to generalize, as there are different historical circumstances and different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It appears that in many countries immigrants achieve some measure of upward mobility over time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However, inequalities remain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largest division in many European countries is between Muslim immigrants and the majority native group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8: Immigration Policies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Four common immigration policies adopted by different countries at different times: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Guest-worker policies: immigrants as temporary workers who will later return home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These policies usually have not worked as planned– immigrants often don’t return to their countries of origin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Without a path to citizenship, these immigrant groups often become disadvantaged and stigmatized ethnic groups over time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Policies that tend to attract low-wage immigrants, such as those which allow family reunification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Low-wage immigrants sometime take longer to become incorporated in the host society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9: Immigration Policies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Policies that encourage high-skill immigration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High-skill immigrants typically are more easily incorporated in the host society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Why is this typically the case?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4. Refugee policies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Refugee policies have a humanitarian aim; refugees often take longer to become incorporated in the host society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10: Approaches to Immigrant Incorporation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Assimilationism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Treats immigrants as prospective citizens and seeks to deter the formation of distinct ethnic communities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France as an example: French believe in extending equal rights to all immigrants, and expects them to adopt French norms and culture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difficulty with this approach is that immigrants and their children often do not wish to fully abandon their ethnic culture or community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 The pressure to do so can make immigrants feel unwelcome and excluded, and may lead to social divisions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11: Approaches to Immigrant Incorporation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Multiculturalism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 Grants ethnic groups equal rights and access to a country’s resources and accepts some long-term cultural differences between groups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Multicultural policies may include, for example: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Allowing dual citizenship, the funding of ethnic-group organizations, the funding of bilingual education or mother-tongue instruction, and affirmative action for disadvantaged immigrant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countries such as Canada, Australia, and the United Kingdom have adopted multiculturalism; the U.S. has a mix of multiculturalism and assimilationism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There has been some backlash and retreat from multiculturalism in many European countries since the mid-1990s 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Some believe that it has reinforced group divisions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countries now adopt a mix of multiculturalism and assimilationism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12: Affirmative Action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policies are intended to improve the employment or educational opportunities of disadvantaged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Some see it as a way to overcome the lasting effects of historical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Others see it as necessary to combat ongoing discrimination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countries have adopted affirmative action policies (e.g., United Kingdom, Canada, India, Brazil)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13: Affirmative Action (2)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first introduced in the United States in the early 1960s, and then expanded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Over time, the U.S. Supreme Court has ruled that some affirmative action practices were unconstitutional, such as racial or gender quotas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practices in the labor market typically consist of outreach campaigns to underrepresented groups and targeted recruitment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Supreme Court has allowed race to play a limited role in college admissions polices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programs in other countries vary, from targeted recruitment to quotas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14: Affirmative Action (3)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discussion and debates center around: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extent to which it helps minority group members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Whether it devalues the accomplishments of minority group members and/or reinforces ethnic-group divisions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Fairness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Public support for affirmative action programs is mixed, and it often depends on the wording of survey questions on the issue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Evaluations indicate that affirmative action programs moderately increase the representation of minority groups in universities/employment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Evidence does not support the notion that affirmative action leads to “mismatches” or worse outcomes among minority group members; in education, for example, affirmative action tends to help minority students do better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Affirmative action may to some extent stigmatize minority students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15: Conclusions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Immigration has increased ethnic diversity in countries around the world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There are different approaches to collecting data on racial/ethnic/nationality groups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In many OECD countries immigrants achieve some measure of upward mobility over time; however, inequalities remain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The largest division in many European countries is between Muslim immigrants and the majority native group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Countries vary in their immigration policies: some seek guest workers, others favor high-skill workers, a number have family reunification provisions, and many have refugee policies with humanitarian aims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Countries vary in their approach to immigrant incorporation: multiculturalism vs. assimilationism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Many countries have adopted affirmative action programs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Debates about affirmative action continue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indent="0" algn="l">
              <a:buNone/>
            </a:pPr>
            <a:r>
              <a:t>Slide 16: Chapter Questions and Discussion for Next Week: Conclusion and American Color Lines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/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Visible content: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Have American color lines softened or hardened over time?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are the general patterns and trends in black-white inequality?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patterns do we see for Hispanics, Asians, American Indians, and the multiracial population?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policies have different countries adopted to incorporate immigrants and minority group members?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indent="0" algn="l">
              <a:buNone/>
            </a:pPr>
            <a:r>
              <a:t>What does it mean to say that race is a “social construction”?</a:t>
            </a:r>
            <a:endParaRPr sz="1800" b="0" u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5f648d1a1c490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1c3864e76b43b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75cbebac99489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c7991e76a5443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686ab464db431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d510e6218c48d7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b0b2551546435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b58141994544a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2bb17af795401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54bf19a9824cc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10a0e54d264825" /></Relationships>
</file>

<file path=ppt/slideLayouts/slideLayout1.xml><?xml version="1.0" encoding="utf-8"?>
<p:sldLayout xmlns:p="http://schemas.openxmlformats.org/presentationml/2006/main" type="title" preserve="1">
  <p:cSld name="Title Slide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Oval 6">
            <a:extLst xmlns:a="http://schemas.openxmlformats.org/drawingml/2006/main">
              <a:ext uri="{FF2B5EF4-FFF2-40B4-BE49-F238E27FC236}">
                <a16:creationId xmlns:a16="http://schemas.microsoft.com/office/drawing/2014/main" id="{3525944C-948A-401F-B927-BF66EA5B8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" name="Oval 7">
            <a:extLst xmlns:a="http://schemas.openxmlformats.org/drawingml/2006/main">
              <a:ext uri="{FF2B5EF4-FFF2-40B4-BE49-F238E27FC236}">
                <a16:creationId xmlns:a16="http://schemas.microsoft.com/office/drawing/2014/main" id="{74BA731C-81FB-4E29-AC20-CBCB4CB6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E1E0CACA-FB7B-41CC-97C5-70E3CB467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609480"/>
            <a:ext cx="7772040" cy="42667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80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8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65DF9736-D3C4-4DA1-BB6B-A9929DAFE8AD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27112B6C-CA61-4383-8A06-C760A108A0FF}"/>
              </a:ext>
            </a:extLst>
          </p:cNvPr>
          <p:cNvSpPr>
            <a:spLocks xmlns:a="http://schemas.openxmlformats.org/drawingml/2006/main" noGrp="1"/>
          </p:cNvSpPr>
          <p:nvPr>
            <p:ph type="sldNum" idx="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55C2E5D9-FD27-4494-9F99-6B7A0D1BBF11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B1D882C6-1F0E-42D5-ABE4-20FF8170413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735CFAB3-B0F5-4B5F-84EF-6F3DBC2BEC8B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4520"/>
            <a:ext cx="8229240" cy="3977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rmAutofit/>
          </a:bodyPr>
          <a:lstStyle xmlns:a="http://schemas.openxmlformats.org/drawingml/2006/main">
            <a:lvl1pPr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  <a:lvl6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6pPr>
            <a:lvl7pPr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7pPr>
          </a:lstStyle>
          <a:p xmlns:a="http://schemas.openxmlformats.org/drawingml/2006/main">
            <a:pPr marL="343080" indent="-343080" algn="l" defTabSz="914400"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the outline text format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64000" lvl="1" indent="-324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296000" lvl="2" indent="-288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728000" lvl="3" indent="-216000" algn="l" defTabSz="914400">
              <a:spcBef>
                <a:spcPts val="320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160000" lvl="4" indent="-216000" algn="l" defTabSz="914400">
              <a:spcBef>
                <a:spcPts val="32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Outline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592000" lvl="5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Sixth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024000" lvl="6" indent="-216000" algn="l" defTabSz="9144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Seventh Outline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2.xml><?xml version="1.0" encoding="utf-8"?>
<p:sldLayout xmlns:p="http://schemas.openxmlformats.org/presentationml/2006/main" type="vertTx" preserve="1">
  <p:cSld name="Title and Vertical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Oval 6">
            <a:extLst xmlns:a="http://schemas.openxmlformats.org/drawingml/2006/main">
              <a:ext uri="{FF2B5EF4-FFF2-40B4-BE49-F238E27FC236}">
                <a16:creationId xmlns:a16="http://schemas.microsoft.com/office/drawing/2014/main" id="{212E1EC2-7006-46EA-839C-21D30C4F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" name="Oval 7">
            <a:extLst xmlns:a="http://schemas.openxmlformats.org/drawingml/2006/main">
              <a:ext uri="{FF2B5EF4-FFF2-40B4-BE49-F238E27FC236}">
                <a16:creationId xmlns:a16="http://schemas.microsoft.com/office/drawing/2014/main" id="{AE85268F-7820-4F91-AA6A-A5ED564F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5982C479-A9BA-41E7-8915-575057D542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E70E730B-4CF9-4008-84D0-BC4DC1146F67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1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619D5BC0-B2B4-4C80-BB31-CDEF4C8758FF}"/>
              </a:ext>
            </a:extLst>
          </p:cNvPr>
          <p:cNvSpPr>
            <a:spLocks xmlns:a="http://schemas.openxmlformats.org/drawingml/2006/main" noGrp="1"/>
          </p:cNvSpPr>
          <p:nvPr>
            <p:ph type="dt" idx="4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EA71917-C6D2-4882-9490-EF3ED2C3E636}"/>
              </a:ext>
            </a:extLst>
          </p:cNvPr>
          <p:cNvSpPr>
            <a:spLocks xmlns:a="http://schemas.openxmlformats.org/drawingml/2006/main" noGrp="1"/>
          </p:cNvSpPr>
          <p:nvPr>
            <p:ph type="ftr" idx="5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F1D6315-AE03-4645-A0FE-35FC6D1D92D2}"/>
              </a:ext>
            </a:extLst>
          </p:cNvPr>
          <p:cNvSpPr>
            <a:spLocks xmlns:a="http://schemas.openxmlformats.org/drawingml/2006/main" noGrp="1"/>
          </p:cNvSpPr>
          <p:nvPr>
            <p:ph type="sldNum" idx="6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509C80B5-7E3D-4C56-A664-E13737741C2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3.xml><?xml version="1.0" encoding="utf-8"?>
<p:sldLayout xmlns:p="http://schemas.openxmlformats.org/presentationml/2006/main" type="vertTitleAndTx" preserve="1">
  <p:cSld name="Vertical Title and Tex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Oval 6">
            <a:extLst xmlns:a="http://schemas.openxmlformats.org/drawingml/2006/main">
              <a:ext uri="{FF2B5EF4-FFF2-40B4-BE49-F238E27FC236}">
                <a16:creationId xmlns:a16="http://schemas.microsoft.com/office/drawing/2014/main" id="{BE81CB01-3FCB-41EA-828A-F20C9EAA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7" name="Oval 7">
            <a:extLst xmlns:a="http://schemas.openxmlformats.org/drawingml/2006/main">
              <a:ext uri="{FF2B5EF4-FFF2-40B4-BE49-F238E27FC236}">
                <a16:creationId xmlns:a16="http://schemas.microsoft.com/office/drawing/2014/main" id="{CC1BA2C1-F182-48DF-BDDE-F7BD8FE6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8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00637C9-D192-49F4-A285-B96D2B7DC6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80"/>
            <a:ext cx="205704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9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078168A5-069D-4C46-B379-4FCF8B77E1DA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74680"/>
            <a:ext cx="6019560" cy="5851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vert="eaVert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0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F4E500C8-33A7-406A-A898-D8EBE7BEA3C6}"/>
              </a:ext>
            </a:extLst>
          </p:cNvPr>
          <p:cNvSpPr>
            <a:spLocks xmlns:a="http://schemas.openxmlformats.org/drawingml/2006/main" noGrp="1"/>
          </p:cNvSpPr>
          <p:nvPr>
            <p:ph type="dt" idx="7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AE9163C8-AACE-4B2A-995B-32DFFBF36ECE}"/>
              </a:ext>
            </a:extLst>
          </p:cNvPr>
          <p:cNvSpPr>
            <a:spLocks xmlns:a="http://schemas.openxmlformats.org/drawingml/2006/main" noGrp="1"/>
          </p:cNvSpPr>
          <p:nvPr>
            <p:ph type="ftr" idx="8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2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3EE3D31F-6BCC-4638-A032-D9856A8CF2B6}"/>
              </a:ext>
            </a:extLst>
          </p:cNvPr>
          <p:cNvSpPr>
            <a:spLocks xmlns:a="http://schemas.openxmlformats.org/drawingml/2006/main" noGrp="1"/>
          </p:cNvSpPr>
          <p:nvPr>
            <p:ph type="sldNum" idx="9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ACE7530C-CB72-4F27-B98F-DA451E1ECAF3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4.xml><?xml version="1.0" encoding="utf-8"?>
<p:sldLayout xmlns:p="http://schemas.openxmlformats.org/presentationml/2006/main" type="obj" preserve="1">
  <p:cSld name="Title and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Oval 6">
            <a:extLst xmlns:a="http://schemas.openxmlformats.org/drawingml/2006/main">
              <a:ext uri="{FF2B5EF4-FFF2-40B4-BE49-F238E27FC236}">
                <a16:creationId xmlns:a16="http://schemas.microsoft.com/office/drawing/2014/main" id="{979ACE09-1044-427A-9421-604BAD1E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4" name="Oval 7">
            <a:extLst xmlns:a="http://schemas.openxmlformats.org/drawingml/2006/main">
              <a:ext uri="{FF2B5EF4-FFF2-40B4-BE49-F238E27FC236}">
                <a16:creationId xmlns:a16="http://schemas.microsoft.com/office/drawing/2014/main" id="{9C065329-1D9B-487C-A74A-C6386DF4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D987589D-D42D-48ED-809A-737B4AC3F6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2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E902E5BA-85F6-4F3E-BA87-87E999F05E48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2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43B1ACBA-0D73-4078-8A6C-1E6641BA242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BC2EBB63-D1D0-48CB-9B7C-F58DA483C0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54A7E242-5FE3-4C66-ADC7-5ABD6D0BA5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89ABEE0F-625E-4D0F-ABD1-4D4D5A68DEB6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5.xml><?xml version="1.0" encoding="utf-8"?>
<p:sldLayout xmlns:p="http://schemas.openxmlformats.org/presentationml/2006/main" type="blank" preserve="1">
  <p:cSld name="Section Header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Oval 6">
            <a:extLst xmlns:a="http://schemas.openxmlformats.org/drawingml/2006/main">
              <a:ext uri="{FF2B5EF4-FFF2-40B4-BE49-F238E27FC236}">
                <a16:creationId xmlns:a16="http://schemas.microsoft.com/office/drawing/2014/main" id="{75B64D45-0C58-4092-874A-9CF5F2E5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1" name="Oval 7">
            <a:extLst xmlns:a="http://schemas.openxmlformats.org/drawingml/2006/main">
              <a:ext uri="{FF2B5EF4-FFF2-40B4-BE49-F238E27FC236}">
                <a16:creationId xmlns:a16="http://schemas.microsoft.com/office/drawing/2014/main" id="{870B79BC-DDFE-4EC2-B99B-C103BC94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338D8512-F43E-413E-B529-8B1B1B79D89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160" y="1371600"/>
            <a:ext cx="7772040" cy="2504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4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4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F0470CB5-02C0-4A4E-BB6B-B72C868D505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22160" y="4068720"/>
            <a:ext cx="7772040" cy="113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  <a:def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sz="2000" b="0" u="none">
                <a:solidFill>
                  <a:schemeClr val="dk1">
                    <a:tint val="75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000" b="0" u="none">
              <a:solidFill>
                <a:schemeClr val="dk1">
                  <a:tint val="75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3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94F0C3CC-9A97-4FF9-9D84-1123D4B06781}"/>
              </a:ext>
            </a:extLst>
          </p:cNvPr>
          <p:cNvSpPr>
            <a:spLocks xmlns:a="http://schemas.openxmlformats.org/drawingml/2006/main" noGrp="1"/>
          </p:cNvSpPr>
          <p:nvPr>
            <p:ph type="dt" idx="13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3983C6CA-BBBF-45DD-89DA-F892914E02CF}"/>
              </a:ext>
            </a:extLst>
          </p:cNvPr>
          <p:cNvSpPr>
            <a:spLocks xmlns:a="http://schemas.openxmlformats.org/drawingml/2006/main" noGrp="1"/>
          </p:cNvSpPr>
          <p:nvPr>
            <p:ph type="ftr" idx="14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FEB22F27-5B65-41AF-A32A-5713940C20D8}"/>
              </a:ext>
            </a:extLst>
          </p:cNvPr>
          <p:cNvSpPr>
            <a:spLocks xmlns:a="http://schemas.openxmlformats.org/drawingml/2006/main" noGrp="1"/>
          </p:cNvSpPr>
          <p:nvPr>
            <p:ph type="sldNum" idx="15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4EFE91FE-587E-47DD-8DAD-1F1FC52D6CA9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Oval 6">
            <a:extLst xmlns:a="http://schemas.openxmlformats.org/drawingml/2006/main">
              <a:ext uri="{FF2B5EF4-FFF2-40B4-BE49-F238E27FC236}">
                <a16:creationId xmlns:a16="http://schemas.microsoft.com/office/drawing/2014/main" id="{A59B819E-AA4B-4EE4-B070-223C7E28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68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8" name="Oval 7">
            <a:extLst xmlns:a="http://schemas.openxmlformats.org/drawingml/2006/main">
              <a:ext uri="{FF2B5EF4-FFF2-40B4-BE49-F238E27FC236}">
                <a16:creationId xmlns:a16="http://schemas.microsoft.com/office/drawing/2014/main" id="{2851042A-C81E-4805-A769-18672CF2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584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39" name="Oval 8">
            <a:extLst xmlns:a="http://schemas.openxmlformats.org/drawingml/2006/main">
              <a:ext uri="{FF2B5EF4-FFF2-40B4-BE49-F238E27FC236}">
                <a16:creationId xmlns:a16="http://schemas.microsoft.com/office/drawing/2014/main" id="{0B7C43E5-BDC5-443D-A3E0-953E11AF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6600" y="392436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</p:cSld>
</p:sldLayout>
</file>

<file path=ppt/slideLayouts/slideLayout6.xml><?xml version="1.0" encoding="utf-8"?>
<p:sldLayout xmlns:p="http://schemas.openxmlformats.org/presentationml/2006/main" type="twoObj" preserve="1">
  <p:cSld name="Two Content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Oval 6">
            <a:extLst xmlns:a="http://schemas.openxmlformats.org/drawingml/2006/main">
              <a:ext uri="{FF2B5EF4-FFF2-40B4-BE49-F238E27FC236}">
                <a16:creationId xmlns:a16="http://schemas.microsoft.com/office/drawing/2014/main" id="{031B14BB-4E1E-48FE-98FA-80303B11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1" name="Oval 7">
            <a:extLst xmlns:a="http://schemas.openxmlformats.org/drawingml/2006/main">
              <a:ext uri="{FF2B5EF4-FFF2-40B4-BE49-F238E27FC236}">
                <a16:creationId xmlns:a16="http://schemas.microsoft.com/office/drawing/2014/main" id="{BAC373D6-DB8E-4A83-A1E2-AC79D50E9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2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0EB4473A-5194-4210-8484-44C5D998EB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3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083304F9-B8C7-4ACD-82A3-F5CBB22011DA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3812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44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69F78FC3-6C65-4A55-B88A-1FB6B1EA04F4}"/>
              </a:ext>
            </a:extLst>
          </p:cNvPr>
          <p:cNvSpPr>
            <a:spLocks xmlns:a="http://schemas.openxmlformats.org/drawingml/2006/main" noGrp="1"/>
          </p:cNvSpPr>
          <p:nvPr>
            <p:ph type="dt" idx="16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5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A53206A1-26BA-4507-A282-CEC7BAE4D681}"/>
              </a:ext>
            </a:extLst>
          </p:cNvPr>
          <p:cNvSpPr>
            <a:spLocks xmlns:a="http://schemas.openxmlformats.org/drawingml/2006/main" noGrp="1"/>
          </p:cNvSpPr>
          <p:nvPr>
            <p:ph type="ftr" idx="17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6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7EBD6414-4973-4007-948F-F0A111954C0F}"/>
              </a:ext>
            </a:extLst>
          </p:cNvPr>
          <p:cNvSpPr>
            <a:spLocks xmlns:a="http://schemas.openxmlformats.org/drawingml/2006/main" noGrp="1"/>
          </p:cNvSpPr>
          <p:nvPr>
            <p:ph type="sldNum" idx="18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AE3BBA36-6415-4634-B2DC-F4029C46D786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7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E08E6597-7DFA-4396-AC06-88A59F274811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365760" y="1600200"/>
            <a:ext cx="4041360" cy="4525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Comparis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Oval 6">
            <a:extLst xmlns:a="http://schemas.openxmlformats.org/drawingml/2006/main">
              <a:ext uri="{FF2B5EF4-FFF2-40B4-BE49-F238E27FC236}">
                <a16:creationId xmlns:a16="http://schemas.microsoft.com/office/drawing/2014/main" id="{E582F24A-A645-4E27-A09A-7D0A1EA6D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49" name="Oval 7">
            <a:extLst xmlns:a="http://schemas.openxmlformats.org/drawingml/2006/main">
              <a:ext uri="{FF2B5EF4-FFF2-40B4-BE49-F238E27FC236}">
                <a16:creationId xmlns:a16="http://schemas.microsoft.com/office/drawing/2014/main" id="{9BF6C5DC-4F03-43EE-A087-A66B1B0F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CB7B8E43-D6B9-465A-B33E-53B2BDCB76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061AA66F-E04F-4DE4-B738-0260AAD0AEC2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1600200"/>
            <a:ext cx="403992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4ED11C0-BD72-4C1E-AA64-9244CFDDEA8E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48320" y="1600200"/>
            <a:ext cx="4041360" cy="609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479"/>
              </a:spcBef>
              <a:buNone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2A7FE8D9-318A-411D-A88B-A3CE12137172}"/>
              </a:ext>
            </a:extLst>
          </p:cNvPr>
          <p:cNvSpPr>
            <a:spLocks xmlns:a="http://schemas.openxmlformats.org/drawingml/2006/main" noGrp="1"/>
          </p:cNvSpPr>
          <p:nvPr>
            <p:ph type="dt" idx="19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4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561F614D-7B6A-406E-949A-0B2FEDEAE19C}"/>
              </a:ext>
            </a:extLst>
          </p:cNvPr>
          <p:cNvSpPr>
            <a:spLocks xmlns:a="http://schemas.openxmlformats.org/drawingml/2006/main" noGrp="1"/>
          </p:cNvSpPr>
          <p:nvPr>
            <p:ph type="ftr" idx="20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5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E3879386-A49C-4417-948F-0263D6F3589C}"/>
              </a:ext>
            </a:extLst>
          </p:cNvPr>
          <p:cNvSpPr>
            <a:spLocks xmlns:a="http://schemas.openxmlformats.org/drawingml/2006/main" noGrp="1"/>
          </p:cNvSpPr>
          <p:nvPr>
            <p:ph type="sldNum" idx="21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689B4D09-4845-4157-B116-8D700D4C9D71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6" name="PlaceHolder 7">
            <a:extLst xmlns:a="http://schemas.openxmlformats.org/drawingml/2006/main">
              <a:ext uri="{FF2B5EF4-FFF2-40B4-BE49-F238E27FC236}">
                <a16:creationId xmlns:a16="http://schemas.microsoft.com/office/drawing/2014/main" id="{1B8CB9C5-2D94-470C-A32B-226C521541FA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57200" y="2212920"/>
            <a:ext cx="4041360" cy="391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57" name="PlaceHolder 8">
            <a:extLst xmlns:a="http://schemas.openxmlformats.org/drawingml/2006/main">
              <a:ext uri="{FF2B5EF4-FFF2-40B4-BE49-F238E27FC236}">
                <a16:creationId xmlns:a16="http://schemas.microsoft.com/office/drawing/2014/main" id="{E506ED80-2504-4FAB-B778-5DFA0458590C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4672440" y="2212920"/>
            <a:ext cx="4041360" cy="3912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320"/>
              </a:spcBef>
              <a:buClr>
                <a:srgbClr val="808080"/>
              </a:buClr>
              <a:buFont typeface="Arial"/>
              <a:buChar char="•"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</p:cSld>
</p:sldLayout>
</file>

<file path=ppt/slideLayouts/slideLayout8.xml><?xml version="1.0" encoding="utf-8"?>
<p:sldLayout xmlns:p="http://schemas.openxmlformats.org/presentationml/2006/main" type="titleOnly" preserve="1">
  <p:cSld name="Title Only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Oval 6">
            <a:extLst xmlns:a="http://schemas.openxmlformats.org/drawingml/2006/main">
              <a:ext uri="{FF2B5EF4-FFF2-40B4-BE49-F238E27FC236}">
                <a16:creationId xmlns:a16="http://schemas.microsoft.com/office/drawing/2014/main" id="{64AE8063-E4D0-42F4-8A0C-3641388C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59" name="Oval 7">
            <a:extLst xmlns:a="http://schemas.openxmlformats.org/drawingml/2006/main">
              <a:ext uri="{FF2B5EF4-FFF2-40B4-BE49-F238E27FC236}">
                <a16:creationId xmlns:a16="http://schemas.microsoft.com/office/drawing/2014/main" id="{FBAEC655-5489-4F7A-961E-90307CAB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0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6292CB5-7105-41D9-A7B5-FF937D47E9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599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ts val="5800"/>
              </a:lnSpc>
              <a:buNone/>
              <a:def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54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54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1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1D02A539-CC6C-428D-8B0D-015F5093C768}"/>
              </a:ext>
            </a:extLst>
          </p:cNvPr>
          <p:cNvSpPr>
            <a:spLocks xmlns:a="http://schemas.openxmlformats.org/drawingml/2006/main" noGrp="1"/>
          </p:cNvSpPr>
          <p:nvPr>
            <p:ph type="dt" idx="22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2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9A6F2C3B-CD42-4246-8960-E14BB9739C86}"/>
              </a:ext>
            </a:extLst>
          </p:cNvPr>
          <p:cNvSpPr>
            <a:spLocks xmlns:a="http://schemas.openxmlformats.org/drawingml/2006/main" noGrp="1"/>
          </p:cNvSpPr>
          <p:nvPr>
            <p:ph type="ftr" idx="23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3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18B3070-797D-4CDD-986F-371D1ED7CAE0}"/>
              </a:ext>
            </a:extLst>
          </p:cNvPr>
          <p:cNvSpPr>
            <a:spLocks xmlns:a="http://schemas.openxmlformats.org/drawingml/2006/main" noGrp="1"/>
          </p:cNvSpPr>
          <p:nvPr>
            <p:ph type="sldNum" idx="24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0FFAF10A-1BDE-4317-8DC5-8AC1C25C477C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9.xml><?xml version="1.0" encoding="utf-8"?>
<p:sldLayout xmlns:p="http://schemas.openxmlformats.org/presentationml/2006/main" type="blank" preserve="1">
  <p:cSld name="Blank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4" name="Oval 6">
            <a:extLst xmlns:a="http://schemas.openxmlformats.org/drawingml/2006/main">
              <a:ext uri="{FF2B5EF4-FFF2-40B4-BE49-F238E27FC236}">
                <a16:creationId xmlns:a16="http://schemas.microsoft.com/office/drawing/2014/main" id="{80BD8CBE-0EB8-44D6-9EA3-C19F33385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5" name="Oval 7">
            <a:extLst xmlns:a="http://schemas.openxmlformats.org/drawingml/2006/main">
              <a:ext uri="{FF2B5EF4-FFF2-40B4-BE49-F238E27FC236}">
                <a16:creationId xmlns:a16="http://schemas.microsoft.com/office/drawing/2014/main" id="{3191FF8E-4B61-4CC3-9D87-F75F92F8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66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13E0F297-E5A3-498B-982D-8583167DE2E6}"/>
              </a:ext>
            </a:extLst>
          </p:cNvPr>
          <p:cNvSpPr>
            <a:spLocks xmlns:a="http://schemas.openxmlformats.org/drawingml/2006/main" noGrp="1"/>
          </p:cNvSpPr>
          <p:nvPr>
            <p:ph type="dt" idx="25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7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90D35285-FBD5-450A-9FDD-06B53969090E}"/>
              </a:ext>
            </a:extLst>
          </p:cNvPr>
          <p:cNvSpPr>
            <a:spLocks xmlns:a="http://schemas.openxmlformats.org/drawingml/2006/main" noGrp="1"/>
          </p:cNvSpPr>
          <p:nvPr>
            <p:ph type="ftr" idx="26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68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D01AEEE3-D801-4A35-8F15-787693173C93}"/>
              </a:ext>
            </a:extLst>
          </p:cNvPr>
          <p:cNvSpPr>
            <a:spLocks xmlns:a="http://schemas.openxmlformats.org/drawingml/2006/main" noGrp="1"/>
          </p:cNvSpPr>
          <p:nvPr>
            <p:ph type="sldNum" idx="27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0480D136-23D2-43F2-AEFB-CCDB2606B286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0.xml><?xml version="1.0" encoding="utf-8"?>
<p:sldLayout xmlns:p="http://schemas.openxmlformats.org/presentationml/2006/main" type="blank" preserve="1">
  <p:cSld name="Content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Oval 6">
            <a:extLst xmlns:a="http://schemas.openxmlformats.org/drawingml/2006/main">
              <a:ext uri="{FF2B5EF4-FFF2-40B4-BE49-F238E27FC236}">
                <a16:creationId xmlns:a16="http://schemas.microsoft.com/office/drawing/2014/main" id="{27A9E39B-65A1-4B97-B779-4D81A03A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0" name="Oval 7">
            <a:extLst xmlns:a="http://schemas.openxmlformats.org/drawingml/2006/main">
              <a:ext uri="{FF2B5EF4-FFF2-40B4-BE49-F238E27FC236}">
                <a16:creationId xmlns:a16="http://schemas.microsoft.com/office/drawing/2014/main" id="{345ED512-2D3A-4539-903D-3E5CD91E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1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BFE1D856-7CB6-42D2-A6B9-B120F44986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07240" y="266760"/>
            <a:ext cx="3007800" cy="209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2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01E069F-E02D-4D6A-B15B-EBC7F340CA96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719280" y="272880"/>
            <a:ext cx="4995360" cy="5852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>
            <a:lvl1pPr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  <a:def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  <a:lvl2pPr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  <a:def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2pPr>
            <a:lvl3pPr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  <a:def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3pPr>
            <a:lvl4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4pPr>
            <a:lvl5pPr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  <a:def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5pPr>
          </a:lstStyle>
          <a:p xmlns:a="http://schemas.openxmlformats.org/drawingml/2006/main">
            <a:pPr marL="343080" indent="-343080" algn="l" defTabSz="914400">
              <a:lnSpc>
                <a:spcPct val="100000"/>
              </a:lnSpc>
              <a:spcBef>
                <a:spcPts val="641"/>
              </a:spcBef>
              <a:buClr>
                <a:srgbClr val="808080"/>
              </a:buClr>
              <a:buFont typeface="Arial"/>
              <a:buChar char="•"/>
            </a:pPr>
            <a:r>
              <a:rPr sz="3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spcBef>
                <a:spcPts val="561"/>
              </a:spcBef>
              <a:buClr>
                <a:srgbClr val="808080"/>
              </a:buClr>
              <a:buFont typeface="Courier New"/>
              <a:buChar char="o"/>
            </a:pPr>
            <a:r>
              <a:rPr sz="2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Second level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00000"/>
              </a:lnSpc>
              <a:spcBef>
                <a:spcPts val="479"/>
              </a:spcBef>
              <a:buClr>
                <a:srgbClr val="808080"/>
              </a:buClr>
              <a:buFont typeface="Arial"/>
              <a:buChar char="•"/>
            </a:pPr>
            <a:r>
              <a:rPr sz="24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Third level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600200" lvl="3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Courier New"/>
              <a:buChar char="o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2057400" lvl="4" indent="-228600" algn="l" defTabSz="914400">
              <a:lnSpc>
                <a:spcPct val="100000"/>
              </a:lnSpc>
              <a:spcBef>
                <a:spcPts val="400"/>
              </a:spcBef>
              <a:buClr>
                <a:srgbClr val="808080"/>
              </a:buClr>
              <a:buFont typeface="Arial"/>
              <a:buChar char="•"/>
            </a:pPr>
            <a:r>
              <a:rPr sz="20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Fifth level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3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EE0825DE-7E82-4D82-AB6C-E0F529CEA8F2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907240" y="2438280"/>
            <a:ext cx="3007800" cy="368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25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74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BDA302A0-2D19-45A9-9290-3B7C79611C52}"/>
              </a:ext>
            </a:extLst>
          </p:cNvPr>
          <p:cNvSpPr>
            <a:spLocks xmlns:a="http://schemas.openxmlformats.org/drawingml/2006/main" noGrp="1"/>
          </p:cNvSpPr>
          <p:nvPr>
            <p:ph type="dt" idx="28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5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1DF19662-C109-4BBC-A9C4-0C50BD4075A3}"/>
              </a:ext>
            </a:extLst>
          </p:cNvPr>
          <p:cNvSpPr>
            <a:spLocks xmlns:a="http://schemas.openxmlformats.org/drawingml/2006/main" noGrp="1"/>
          </p:cNvSpPr>
          <p:nvPr>
            <p:ph type="ftr" idx="29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6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EC8C50AC-799F-42E3-BF0C-5BFD873FA583}"/>
              </a:ext>
            </a:extLst>
          </p:cNvPr>
          <p:cNvSpPr>
            <a:spLocks xmlns:a="http://schemas.openxmlformats.org/drawingml/2006/main" noGrp="1"/>
          </p:cNvSpPr>
          <p:nvPr>
            <p:ph type="sldNum" idx="30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F9ED5D14-D239-496A-966B-C3BE83312DDF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Layouts/slideLayout11.xml><?xml version="1.0" encoding="utf-8"?>
<p:sldLayout xmlns:p="http://schemas.openxmlformats.org/presentationml/2006/main" type="blank" preserve="1">
  <p:cSld name="Picture with Caption">
    <p:bg>
      <p:bgPr>
        <a:gradFill xmlns:a="http://schemas.openxmlformats.org/drawingml/2006/main" rotWithShape="0">
          <a:gsLst>
            <a:gs pos="50000">
              <a:srgbClr val="FFFFFF"/>
            </a:gs>
            <a:gs pos="76000">
              <a:srgbClr val="F3F3F3"/>
            </a:gs>
            <a:gs pos="92000">
              <a:srgbClr val="DADAD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7" name="Oval 6">
            <a:extLst xmlns:a="http://schemas.openxmlformats.org/drawingml/2006/main">
              <a:ext uri="{FF2B5EF4-FFF2-40B4-BE49-F238E27FC236}">
                <a16:creationId xmlns:a16="http://schemas.microsoft.com/office/drawing/2014/main" id="{504D3A98-0699-4CC4-9BFE-43614443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784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8" name="Oval 7">
            <a:extLst xmlns:a="http://schemas.openxmlformats.org/drawingml/2006/main">
              <a:ext uri="{FF2B5EF4-FFF2-40B4-BE49-F238E27FC236}">
                <a16:creationId xmlns:a16="http://schemas.microsoft.com/office/drawing/2014/main" id="{8DF618FD-C374-4CE1-8CB0-CAE3F1E51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160" y="6499440"/>
            <a:ext cx="84240" cy="84240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tx1">
              <a:lumMod val="50000"/>
              <a:lumOff val="50000"/>
            </a:schemeClr>
          </a:solidFill>
          <a:ln xmlns:a="http://schemas.openxmlformats.org/drawingml/2006/main" w="127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/>
        </p:style>
        <p:txBody>
          <a:bodyPr xmlns:a="http://schemas.openxmlformats.org/drawingml/2006/main" lIns="90000" tIns="14760" rIns="90000" bIns="14760" anchor="ctr">
            <a:no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endParaRPr sz="1800" b="0" u="none">
              <a:solidFill>
                <a:schemeClr val="lt1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79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295CD5E2-AE12-446C-88A2-2950C1C7442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679400" y="228600"/>
            <a:ext cx="5711400" cy="89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def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8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Click to edit Master title style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80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79CFC44E-143A-467B-AF78-19A3D94C1F47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508040" y="1143000"/>
            <a:ext cx="6054480" cy="4540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76320">
            <a:solidFill>
              <a:schemeClr val="lt1"/>
            </a:solidFill>
          </a:ln>
          <a:effectLst xmlns:a="http://schemas.openxmlformats.org/drawingml/2006/main">
            <a:outerShdw blurRad="88920" dist="50760" dir="5400000" rotWithShape="0">
              <a:srgbClr val="000000">
                <a:alpha val="25000"/>
              </a:srgbClr>
            </a:outerShdw>
          </a:effectLst>
        </p:spPr>
        <p:txBody>
          <a:bodyPr xmlns:a="http://schemas.openxmlformats.org/drawingml/2006/main" lIns="90000" tIns="45000" rIns="90000" bIns="45000" anchor="t">
            <a:no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3200" b="0" u="none">
                <a:solidFill>
                  <a:schemeClr val="dk1"/>
                </a:solidFill>
                <a:latin typeface="Garamond"/>
                <a:ea typeface="Garamond"/>
                <a:cs typeface="Garamond"/>
              </a:rPr>
              <a:t>Drag picture to placeholder or click icon to add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1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9F2E9606-5480-4A7E-9947-7A141BD5E3E9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1679400" y="5810400"/>
            <a:ext cx="5711400" cy="533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rmAutofit/>
          </a:bodyPr>
          <a:lstStyle xmlns:a="http://schemas.openxmlformats.org/drawingml/2006/main">
            <a:lvl1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  <a:def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ctr" defTabSz="914400">
              <a:lnSpc>
                <a:spcPct val="100000"/>
              </a:lnSpc>
              <a:spcBef>
                <a:spcPts val="320"/>
              </a:spcBef>
              <a:buNone/>
              <a:tabLst>
                <a:tab pos="0" algn="l"/>
              </a:tabLst>
            </a:pPr>
            <a:r>
              <a:rPr sz="16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Click to edit Master text styles</a:t>
            </a:r>
            <a:endParaRPr sz="1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  <p:sp>
        <p:nvSpPr>
          <p:cNvPr id="82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431C37F0-4D93-4EDE-9D68-6687AE56DEB7}"/>
              </a:ext>
            </a:extLst>
          </p:cNvPr>
          <p:cNvSpPr>
            <a:spLocks xmlns:a="http://schemas.openxmlformats.org/drawingml/2006/main" noGrp="1"/>
          </p:cNvSpPr>
          <p:nvPr>
            <p:ph type="dt" idx="31"/>
          </p:nvPr>
        </p:nvSpPr>
        <p:spPr>
          <a:xfrm xmlns:a="http://schemas.openxmlformats.org/drawingml/2006/main">
            <a:off x="6363360" y="6356520"/>
            <a:ext cx="208548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45720" bIns="45720" anchor="ctr">
            <a:noAutofit/>
          </a:bodyPr>
          <a:lstStyle xmlns:a="http://schemas.openxmlformats.org/drawingml/2006/main">
            <a:lvl1pPr indent="0" algn="l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3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419148D9-09F2-43FB-9D72-D9BDD09808CF}"/>
              </a:ext>
            </a:extLst>
          </p:cNvPr>
          <p:cNvSpPr>
            <a:spLocks xmlns:a="http://schemas.openxmlformats.org/drawingml/2006/main" noGrp="1"/>
          </p:cNvSpPr>
          <p:nvPr>
            <p:ph type="ftr" idx="32"/>
          </p:nvPr>
        </p:nvSpPr>
        <p:spPr>
          <a:xfrm xmlns:a="http://schemas.openxmlformats.org/drawingml/2006/main">
            <a:off x="659160" y="6356520"/>
            <a:ext cx="2847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45720" tIns="45720" rIns="91440" bIns="45720" anchor="ctr">
            <a:noAutofit/>
          </a:bodyPr>
          <a:lstStyle xmlns:a="http://schemas.openxmlformats.org/drawingml/2006/main">
            <a:lvl1pPr indent="0" algn="ctr">
              <a:buNone/>
              <a:def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</a:pPr>
            <a:r>
              <a:rPr sz="1400" b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4" name="PlaceHolder 6">
            <a:extLst xmlns:a="http://schemas.openxmlformats.org/drawingml/2006/main">
              <a:ext uri="{FF2B5EF4-FFF2-40B4-BE49-F238E27FC236}">
                <a16:creationId xmlns:a16="http://schemas.microsoft.com/office/drawing/2014/main" id="{77870F1C-100E-4697-A3E4-9DCD97204F8B}"/>
              </a:ext>
            </a:extLst>
          </p:cNvPr>
          <p:cNvSpPr>
            <a:spLocks xmlns:a="http://schemas.openxmlformats.org/drawingml/2006/main" noGrp="1"/>
          </p:cNvSpPr>
          <p:nvPr>
            <p:ph type="sldNum" idx="33"/>
          </p:nvPr>
        </p:nvSpPr>
        <p:spPr>
          <a:xfrm xmlns:a="http://schemas.openxmlformats.org/drawingml/2006/main">
            <a:off x="8543160" y="6356520"/>
            <a:ext cx="561600" cy="36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27360" tIns="45720" rIns="45720" bIns="45720" anchor="ctr">
            <a:noAutofit/>
          </a:bodyPr>
          <a:lstStyle xmlns:a="http://schemas.openxmlformats.org/drawingml/2006/main">
            <a:lvl1pPr indent="0" algn="l">
              <a:lnSpc>
                <a:spcPct val="100000"/>
              </a:lnSpc>
              <a:buNone/>
              <a:def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defRPr>
            </a:lvl1pPr>
          </a:lstStyle>
          <a:p xmlns:a="http://schemas.openxmlformats.org/drawingml/2006/main">
            <a:pPr indent="0" algn="l">
              <a:lnSpc>
                <a:spcPct val="100000"/>
              </a:lnSpc>
              <a:buNone/>
            </a:pPr>
            <a:fld id="{44E951A7-6814-47E3-BC73-FBC7A406B234}" type="slidenum">
              <a:rPr sz="1200" b="0" u="none">
                <a:solidFill>
                  <a:schemeClr val="dk1">
                    <a:lumMod val="65000"/>
                    <a:lumOff val="35000"/>
                  </a:schemeClr>
                </a:solidFill>
                <a:latin typeface="Century Gothic"/>
                <a:ea typeface="Century Gothic"/>
                <a:cs typeface="Century Gothic"/>
              </a:rPr>
              <a:t>&lt;number&gt;</a:t>
            </a:fld>
            <a:endParaRPr sz="12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c1310fd59b4945" /><Relationship Type="http://schemas.openxmlformats.org/officeDocument/2006/relationships/slideLayout" Target="/ppt/slideLayouts/slideLayout1.xml" Id="Rf89a5a6dc32c4dfb" /><Relationship Type="http://schemas.openxmlformats.org/officeDocument/2006/relationships/slideLayout" Target="/ppt/slideLayouts/slideLayout2.xml" Id="R4c78f23716504555" /><Relationship Type="http://schemas.openxmlformats.org/officeDocument/2006/relationships/slideLayout" Target="/ppt/slideLayouts/slideLayout3.xml" Id="Rb0bf12e4b1734774" /><Relationship Type="http://schemas.openxmlformats.org/officeDocument/2006/relationships/slideLayout" Target="/ppt/slideLayouts/slideLayout4.xml" Id="Rce9f41b420654940" /><Relationship Type="http://schemas.openxmlformats.org/officeDocument/2006/relationships/slideLayout" Target="/ppt/slideLayouts/slideLayout5.xml" Id="Rf4c36fbf38c0407c" /><Relationship Type="http://schemas.openxmlformats.org/officeDocument/2006/relationships/slideLayout" Target="/ppt/slideLayouts/slideLayout6.xml" Id="R30c2059b26e144f2" /><Relationship Type="http://schemas.openxmlformats.org/officeDocument/2006/relationships/slideLayout" Target="/ppt/slideLayouts/slideLayout7.xml" Id="R96a3162bbb7d46a7" /><Relationship Type="http://schemas.openxmlformats.org/officeDocument/2006/relationships/slideLayout" Target="/ppt/slideLayouts/slideLayout8.xml" Id="R638adfdc1be7424a" /><Relationship Type="http://schemas.openxmlformats.org/officeDocument/2006/relationships/slideLayout" Target="/ppt/slideLayouts/slideLayout9.xml" Id="R37e352e6fb1f4112" /><Relationship Type="http://schemas.openxmlformats.org/officeDocument/2006/relationships/slideLayout" Target="/ppt/slideLayouts/slideLayout10.xml" Id="R8c1c90d0b96042ae" /><Relationship Type="http://schemas.openxmlformats.org/officeDocument/2006/relationships/slideLayout" Target="/ppt/slideLayouts/slideLayout11.xml" Id="R9651d66b891a429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9a5a6dc32c4dfb"/>
    <p:sldLayoutId xmlns:r="http://schemas.openxmlformats.org/officeDocument/2006/relationships" id="2147483650" r:id="R4c78f23716504555"/>
    <p:sldLayoutId xmlns:r="http://schemas.openxmlformats.org/officeDocument/2006/relationships" id="2147483651" r:id="Rb0bf12e4b1734774"/>
    <p:sldLayoutId xmlns:r="http://schemas.openxmlformats.org/officeDocument/2006/relationships" id="2147483652" r:id="Rce9f41b420654940"/>
    <p:sldLayoutId xmlns:r="http://schemas.openxmlformats.org/officeDocument/2006/relationships" id="2147483653" r:id="Rf4c36fbf38c0407c"/>
    <p:sldLayoutId xmlns:r="http://schemas.openxmlformats.org/officeDocument/2006/relationships" id="2147483654" r:id="R30c2059b26e144f2"/>
    <p:sldLayoutId xmlns:r="http://schemas.openxmlformats.org/officeDocument/2006/relationships" id="2147483655" r:id="R96a3162bbb7d46a7"/>
    <p:sldLayoutId xmlns:r="http://schemas.openxmlformats.org/officeDocument/2006/relationships" id="2147483656" r:id="R638adfdc1be7424a"/>
    <p:sldLayoutId xmlns:r="http://schemas.openxmlformats.org/officeDocument/2006/relationships" id="2147483657" r:id="R37e352e6fb1f4112"/>
    <p:sldLayoutId xmlns:r="http://schemas.openxmlformats.org/officeDocument/2006/relationships" id="2147483658" r:id="R8c1c90d0b96042ae"/>
    <p:sldLayoutId xmlns:r="http://schemas.openxmlformats.org/officeDocument/2006/relationships" id="2147483659" r:id="R9651d66b891a4298"/>
  </p:sldLayoutIdLst>
</p:sldMaster>
</file>

<file path=ppt/slideMasters/theme/theme2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0846fce13f4d11" /><Relationship Type="http://schemas.openxmlformats.org/officeDocument/2006/relationships/notesSlide" Target="/ppt/notesSlides/notesSlide1.xml" Id="R4e63256ce30641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52cf42dd79494b85" /><Relationship Type="http://schemas.openxmlformats.org/officeDocument/2006/relationships/notesSlide" Target="/ppt/notesSlides/notesSlide2.xml" Id="R0426a37af4bd4b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ab3001aa91814463" /><Relationship Type="http://schemas.openxmlformats.org/officeDocument/2006/relationships/notesSlide" Target="/ppt/notesSlides/notesSlide3.xml" Id="R950157eb5bcc46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9d73ab4445a44bb0" /><Relationship Type="http://schemas.openxmlformats.org/officeDocument/2006/relationships/notesSlide" Target="/ppt/notesSlides/notesSlide4.xml" Id="R3dad191e343a45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11b8f1b40cc340cd" /><Relationship Type="http://schemas.openxmlformats.org/officeDocument/2006/relationships/notesSlide" Target="/ppt/notesSlides/notesSlide5.xml" Id="R2772c46b0eef4b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c4e87a2b72aa4e6f" /><Relationship Type="http://schemas.openxmlformats.org/officeDocument/2006/relationships/chart" Target="/ppt/slides/charts/chart1.xml" Id="R0efe565a86764723" /><Relationship Type="http://schemas.openxmlformats.org/officeDocument/2006/relationships/notesSlide" Target="/ppt/notesSlides/notesSlide6.xml" Id="Rdc735f8f84594b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b337957a1e6b4416" /><Relationship Type="http://schemas.openxmlformats.org/officeDocument/2006/relationships/notesSlide" Target="/ppt/notesSlides/notesSlide7.xml" Id="R246fd3c97a9e43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d1107a93a654700" /><Relationship Type="http://schemas.openxmlformats.org/officeDocument/2006/relationships/notesSlide" Target="/ppt/notesSlides/notesSlide8.xml" Id="R20ceaa2d551f49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bb7ca482fbda429d" /><Relationship Type="http://schemas.openxmlformats.org/officeDocument/2006/relationships/notesSlide" Target="/ppt/notesSlides/notesSlide9.xml" Id="R800df61971954b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bdee7ece0b0c4735" /><Relationship Type="http://schemas.openxmlformats.org/officeDocument/2006/relationships/notesSlide" Target="/ppt/notesSlides/notesSlide10.xml" Id="R3ea9cacbf8024d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75505291018142e9" /><Relationship Type="http://schemas.openxmlformats.org/officeDocument/2006/relationships/notesSlide" Target="/ppt/notesSlides/notesSlide11.xml" Id="Re7e0e39d365742e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87ba4a6571ca491a" /><Relationship Type="http://schemas.openxmlformats.org/officeDocument/2006/relationships/notesSlide" Target="/ppt/notesSlides/notesSlide12.xml" Id="R84d01b192bb745c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3eacbd2f78ff429b" /><Relationship Type="http://schemas.openxmlformats.org/officeDocument/2006/relationships/notesSlide" Target="/ppt/notesSlides/notesSlide13.xml" Id="R2fe0df5691a240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c1103f105ac439d" /><Relationship Type="http://schemas.openxmlformats.org/officeDocument/2006/relationships/notesSlide" Target="/ppt/notesSlides/notesSlide14.xml" Id="Raf050d57b11749e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6b4af83a420f440f" /><Relationship Type="http://schemas.openxmlformats.org/officeDocument/2006/relationships/notesSlide" Target="/ppt/notesSlides/notesSlide15.xml" Id="Ra1765d754e8741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f0bad9ab7a864592" /><Relationship Type="http://schemas.openxmlformats.org/officeDocument/2006/relationships/notesSlide" Target="/ppt/notesSlides/notesSlide16.xml" Id="R98b3ce3287ea4a63" /></Relationships>
</file>

<file path=ppt/slides/charts/chart1.xml><?xml version="1.0" encoding="utf-8"?>
<c:chartSpace xmlns:c="http://schemas.openxmlformats.org/drawingml/2006/chart">
  <c:lang val="en-US"/>
  <c:roundedCorners val="0"/>
  <c:style val="18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 b="1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rPr>
              <a:t>Percent of the Population that is Foreign-Born in Selected OECD Countries, 2013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 b="1" u="none">
              <a:solidFill>
                <a:srgbClr val="000000"/>
              </a:solidFill>
              <a:latin typeface="Palatino Linotype"/>
              <a:ea typeface="Palatino Linotype"/>
              <a:cs typeface="Palatino Linotype"/>
            </a:defRPr>
          </a:pPr>
        </a:p>
      </c:txPr>
    </c:title>
    <c:autoTitleDeleted val="0"/>
    <c:plotArea>
      <c:layout>
        <c:manualLayout>
          <c:layoutTarget val="inner"/>
          <c:xMode val="edge"/>
          <c:yMode val="edge"/>
          <c:x val="0.0936452010018254"/>
          <c:y val="0.121693121693122"/>
          <c:w val="0.887421997707688"/>
          <c:h val="0.671746031746032"/>
        </c:manualLayout>
      </c:layout>
      <c:barChart>
        <c:barDir val="col"/>
        <c:grouping val="clustered"/>
        <c:varyColors val="0"/>
        <c:ser>
          <c:idx val="0"/>
          <c:order val="0"/>
          <c:spPr>
            <a:gradFill xmlns:a="http://schemas.openxmlformats.org/drawingml/2006/main">
              <a:gsLst>
                <a:gs pos="0">
                  <a:srgbClr val="3E548F"/>
                </a:gs>
                <a:gs pos="80000">
                  <a:srgbClr val="516CBA"/>
                </a:gs>
                <a:gs pos="100000">
                  <a:srgbClr val="4F6BBD"/>
                </a:gs>
              </a:gsLst>
              <a:lin ang="16200000"/>
            </a:gradFill>
            <a:ln xmlns:a="http://schemas.openxmlformats.org/drawingml/2006/main" w="0">
              <a:noFill/>
            </a:ln>
          </c:spPr>
          <c:dPt>
            <c:idx val="11"/>
            <c:invertIfNegative val="0"/>
            <c:spPr>
              <a:solidFill xmlns:a="http://schemas.openxmlformats.org/drawingml/2006/main">
                <a:srgbClr val="FF0000"/>
              </a:solidFill>
              <a:ln xmlns:a="http://schemas.openxmlformats.org/drawingml/2006/main" w="0">
                <a:noFill/>
              </a:ln>
            </c:spPr>
          </c:dPt>
          <c:dPt>
            <c:idx val="14"/>
            <c:invertIfNegative val="0"/>
            <c:spPr>
              <a:gradFill xmlns:a="http://schemas.openxmlformats.org/drawingml/2006/main">
                <a:gsLst>
                  <a:gs pos="0">
                    <a:srgbClr val="3E548F"/>
                  </a:gs>
                  <a:gs pos="80000">
                    <a:srgbClr val="516CBA"/>
                  </a:gs>
                  <a:gs pos="100000">
                    <a:srgbClr val="4F6BBD"/>
                  </a:gs>
                </a:gsLst>
                <a:lin ang="16200000"/>
              </a:gradFill>
              <a:ln xmlns:a="http://schemas.openxmlformats.org/drawingml/2006/main" w="0">
                <a:noFill/>
              </a:ln>
            </c:spPr>
          </c:dPt>
          <c:dLbls>
            <c:dLbl>
              <c:idx val="11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dLbl>
              <c:idx val="14"/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200" b="0" u="none">
                      <a:solidFill>
                        <a:srgbClr val="000000"/>
                      </a:solidFill>
                      <a:latin typeface="Palatino Linotype"/>
                      <a:ea typeface="Palatino Linotype"/>
                      <a:cs typeface="Palatino Linotype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</c:dLbl>
            <c:numFmt formatCode="0.0" sourceLinked="0"/>
            <c:txPr>
              <a:bodyPr xmlns:a="http://schemas.openxmlformats.org/drawingml/2006/main" anchorCtr="1"/>
              <a:lstStyle xmlns:a="http://schemas.openxmlformats.org/drawingml/2006/main"/>
              <a:p xmlns:a="http://schemas.openxmlformats.org/drawingml/2006/main">
                <a:pPr>
                  <a:defRPr sz="1200" b="0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</c:dLbls>
          <c:cat>
            <c:strRef>
              <c:f>categories</c:f>
              <c:strCache>
                <c:ptCount val="24"/>
                <c:pt idx="0">
                  <c:v>Mexico</c:v>
                </c:pt>
                <c:pt idx="1">
                  <c:v>Slovak Republic</c:v>
                </c:pt>
                <c:pt idx="2">
                  <c:v>Hungary</c:v>
                </c:pt>
                <c:pt idx="3">
                  <c:v>Finland</c:v>
                </c:pt>
                <c:pt idx="4">
                  <c:v>Czech Republic</c:v>
                </c:pt>
                <c:pt idx="5">
                  <c:v>Denmark</c:v>
                </c:pt>
                <c:pt idx="6">
                  <c:v>Estonia</c:v>
                </c:pt>
                <c:pt idx="7">
                  <c:v>Iceland</c:v>
                </c:pt>
                <c:pt idx="8">
                  <c:v>Netherlands</c:v>
                </c:pt>
                <c:pt idx="9">
                  <c:v>Great Britain</c:v>
                </c:pt>
                <c:pt idx="10">
                  <c:v>Germany</c:v>
                </c:pt>
                <c:pt idx="11">
                  <c:v>USA</c:v>
                </c:pt>
                <c:pt idx="12">
                  <c:v>Spain</c:v>
                </c:pt>
                <c:pt idx="13">
                  <c:v>Norway</c:v>
                </c:pt>
                <c:pt idx="14">
                  <c:v>Belgium</c:v>
                </c:pt>
                <c:pt idx="15">
                  <c:v>Sweden</c:v>
                </c:pt>
                <c:pt idx="16">
                  <c:v>Slovenia</c:v>
                </c:pt>
                <c:pt idx="17">
                  <c:v>Ireland</c:v>
                </c:pt>
                <c:pt idx="18">
                  <c:v>Austria</c:v>
                </c:pt>
                <c:pt idx="19">
                  <c:v>Canada</c:v>
                </c:pt>
                <c:pt idx="20">
                  <c:v>Israel</c:v>
                </c:pt>
                <c:pt idx="21">
                  <c:v>Australia</c:v>
                </c:pt>
                <c:pt idx="22">
                  <c:v>New Zealand</c:v>
                </c:pt>
                <c:pt idx="23">
                  <c:v>Switzerland</c:v>
                </c:pt>
              </c:strCache>
            </c:strRef>
          </c:cat>
          <c:val>
            <c:numRef>
              <c:f>0</c:f>
              <c:numCache>
                <c:formatCode>0.0</c:formatCode>
                <c:ptCount val="25"/>
                <c:pt idx="0">
                  <c:v>0.8</c:v>
                </c:pt>
                <c:pt idx="1">
                  <c:v>3.2</c:v>
                </c:pt>
                <c:pt idx="2">
                  <c:v>4.5</c:v>
                </c:pt>
                <c:pt idx="3">
                  <c:v>5.6</c:v>
                </c:pt>
                <c:pt idx="4">
                  <c:v>7.1</c:v>
                </c:pt>
                <c:pt idx="5">
                  <c:v>8.5</c:v>
                </c:pt>
                <c:pt idx="6">
                  <c:v>10.1</c:v>
                </c:pt>
                <c:pt idx="7">
                  <c:v>11.5</c:v>
                </c:pt>
                <c:pt idx="8">
                  <c:v>11.6</c:v>
                </c:pt>
                <c:pt idx="9">
                  <c:v>12.3</c:v>
                </c:pt>
                <c:pt idx="10">
                  <c:v>12.8</c:v>
                </c:pt>
                <c:pt idx="11">
                  <c:v>13.1</c:v>
                </c:pt>
                <c:pt idx="12">
                  <c:v>13.4</c:v>
                </c:pt>
                <c:pt idx="13">
                  <c:v>13.9</c:v>
                </c:pt>
                <c:pt idx="14">
                  <c:v>15.5</c:v>
                </c:pt>
                <c:pt idx="15">
                  <c:v>16</c:v>
                </c:pt>
                <c:pt idx="16">
                  <c:v>16.1</c:v>
                </c:pt>
                <c:pt idx="17">
                  <c:v>16.4</c:v>
                </c:pt>
                <c:pt idx="18">
                  <c:v>16.7</c:v>
                </c:pt>
                <c:pt idx="19">
                  <c:v>20</c:v>
                </c:pt>
                <c:pt idx="20">
                  <c:v>22.6</c:v>
                </c:pt>
                <c:pt idx="21">
                  <c:v>27.6</c:v>
                </c:pt>
                <c:pt idx="22">
                  <c:v>28.2</c:v>
                </c:pt>
                <c:pt idx="23">
                  <c:v>28.3</c:v>
                </c:pt>
              </c:numCache>
            </c:numRef>
          </c:val>
        </c:ser>
        <c:gapWidth val="150"/>
        <c:overlap val="0"/>
        <c:axId val="83717490"/>
        <c:axId val="91658003"/>
      </c:barChart>
      <c:catAx>
        <c:axId val="83717490"/>
        <c:scaling>
          <c:orientation val="minMax"/>
        </c:scaling>
        <c:delete val="0"/>
        <c:axPos val="b"/>
        <c:numFmt formatCode="[$-409]mm/dd/yyyy" sourceLinked="1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91658003"/>
        <c:crosses val="autoZero"/>
        <c:lblOffset val="100"/>
      </c:catAx>
      <c:valAx>
        <c:axId val="91658003"/>
        <c:scaling>
          <c:orientation val="minMax"/>
        </c:scaling>
        <c:delete val="0"/>
        <c:axPos val="l"/>
        <c:majorGridlines>
          <c:spPr>
            <a:ln xmlns:a="http://schemas.openxmlformats.org/drawingml/2006/main" w="9360">
              <a:solidFill>
                <a:srgbClr val="87878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600" b="1" u="none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rPr>
                  <a:t>Percent Foreign Born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00" b="1" u="none">
                  <a:solidFill>
                    <a:srgbClr val="000000"/>
                  </a:solidFill>
                  <a:latin typeface="Palatino Linotype"/>
                  <a:ea typeface="Palatino Linotype"/>
                  <a:cs typeface="Palatino Linotype"/>
                </a:defRPr>
              </a:pPr>
            </a:p>
          </c:txPr>
        </c:title>
        <c:numFmt formatCode="0.0" sourceLinked="0"/>
        <c:majorTickMark val="out"/>
        <c:minorTickMark val="none"/>
        <c:tickLblPos val="nextTo"/>
        <c:spPr>
          <a:ln xmlns:a="http://schemas.openxmlformats.org/drawingml/2006/main" w="9360">
            <a:solidFill>
              <a:srgbClr val="8787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00" b="0" u="none">
                <a:solidFill>
                  <a:srgbClr val="000000"/>
                </a:solidFill>
                <a:latin typeface="Palatino Linotype"/>
                <a:ea typeface="Palatino Linotype"/>
                <a:cs typeface="Palatino Linotype"/>
              </a:defRPr>
            </a:pPr>
          </a:p>
        </c:txPr>
        <c:crossAx val="83717490"/>
        <c:crosses val="autoZero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Slide title 01: Chapter 7: International Comparisons and Policy Debates">
            <a:extLst xmlns:a="http://schemas.openxmlformats.org/drawingml/2006/main">
              <a:ext uri="{FF2B5EF4-FFF2-40B4-BE49-F238E27FC236}">
                <a16:creationId xmlns:a16="http://schemas.microsoft.com/office/drawing/2014/main" id="{E7A3D9FC-23D1-4949-A8C8-CFE7F16FB3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120" y="990720"/>
            <a:ext cx="7772040" cy="2364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marL="762120" indent="-76212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7: International Comparisons and Policy Debates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70849985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" name="Slide title 02: Chapter Questions and Discussion">
            <a:extLst xmlns:a="http://schemas.openxmlformats.org/drawingml/2006/main">
              <a:ext uri="{FF2B5EF4-FFF2-40B4-BE49-F238E27FC236}">
                <a16:creationId xmlns:a16="http://schemas.microsoft.com/office/drawing/2014/main" id="{ECABF354-0268-4D1C-9178-D3471CA7B0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Questions and Discussion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3" name="Content 1: Why are many countries experiencing growing diversity?  What are some similarities and dif">
            <a:extLst xmlns:a="http://schemas.openxmlformats.org/drawingml/2006/main">
              <a:ext uri="{FF2B5EF4-FFF2-40B4-BE49-F238E27FC236}">
                <a16:creationId xmlns:a16="http://schemas.microsoft.com/office/drawing/2014/main" id="{84103E52-8F49-4D7F-88BE-091DB81C486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are many countries experiencing growing diversity? </a:t>
            </a:r>
            <a:endParaRPr sz="3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are some similarities and differences in how countries define and collect information on racial/ethnic groups? What explains these differences?</a:t>
            </a:r>
            <a:endParaRPr sz="3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are immigrants and minority group members faring in other peer (OECD countries)?</a:t>
            </a:r>
            <a:endParaRPr sz="3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is the difference between multicuturalism and assimilationism? </a:t>
            </a:r>
            <a:endParaRPr sz="3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is affirmative action, and what are some of the different ways it has been implemented in different countries?</a:t>
            </a:r>
            <a:endParaRPr sz="3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is it often controversial?</a:t>
            </a:r>
            <a:endParaRPr sz="3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7592007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4" name="Slide title 03: Approaches to measuring race and ethnicity around the world">
            <a:extLst xmlns:a="http://schemas.openxmlformats.org/drawingml/2006/main">
              <a:ext uri="{FF2B5EF4-FFF2-40B4-BE49-F238E27FC236}">
                <a16:creationId xmlns:a16="http://schemas.microsoft.com/office/drawing/2014/main" id="{C148E9BB-AE57-444D-B0C9-EF09D3B008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Approaches to measuring race and ethnicity around the world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5" name="Content 1: Countries around the world are experiencing increases in ethnic diversity, largely driven ">
            <a:extLst xmlns:a="http://schemas.openxmlformats.org/drawingml/2006/main">
              <a:ext uri="{FF2B5EF4-FFF2-40B4-BE49-F238E27FC236}">
                <a16:creationId xmlns:a16="http://schemas.microsoft.com/office/drawing/2014/main" id="{6A99545A-7C42-4A47-974B-BDB2A80602A8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Countries around the world are experiencing increases in ethnic diversity, largely driven by the growth in international migration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Countries vary considerably in how they view and measure racial, ethnic, and national differences between groups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About two thirds of countries in a database of 141 countries collected some data on race/ethnicity/nationality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 majority collected data on “ethnicity, about a quarter collected data on “nationality” and only 15% collected data on “race”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8876319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6" name="Slide title 04: Approaches to measuring race and ethnicity around the world (2)">
            <a:extLst xmlns:a="http://schemas.openxmlformats.org/drawingml/2006/main">
              <a:ext uri="{FF2B5EF4-FFF2-40B4-BE49-F238E27FC236}">
                <a16:creationId xmlns:a16="http://schemas.microsoft.com/office/drawing/2014/main" id="{F185CAEA-3C85-491B-A29E-94D47A7B74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Approaches to measuring race and ethnicity around the world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7" name="Content 1: How the United States collects data on race/ethnicity is shaped by historical circumstance">
            <a:extLst xmlns:a="http://schemas.openxmlformats.org/drawingml/2006/main">
              <a:ext uri="{FF2B5EF4-FFF2-40B4-BE49-F238E27FC236}">
                <a16:creationId xmlns:a16="http://schemas.microsoft.com/office/drawing/2014/main" id="{7DD867A1-D463-48FC-8045-9053E05D665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 the United States collects data on race/ethnicity is shaped by historical circumstances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For example, the sharp division between blacks and whites resulted in no multiracial category until recently 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Historically, there was also the idea that there was a </a:t>
            </a:r>
            <a:r>
              <a:rPr sz="1500" b="0" i="1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biological </a:t>
            </a: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division between groups, which explains the reliance on the term “race”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Brazil and South Africa, while both having deep racial divisions, also had multiracial groups– they often served as a mid-status group between the small white minorities and larger black majorities in those countries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Most countries in central and south America tend to have more fluid racial divisions, but racial/ethnic inequality across groups (including indigenous groups) is common in most of them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7069212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8" name="Slide title 05: Diversity and Change in Wealthy Countries">
            <a:extLst xmlns:a="http://schemas.openxmlformats.org/drawingml/2006/main">
              <a:ext uri="{FF2B5EF4-FFF2-40B4-BE49-F238E27FC236}">
                <a16:creationId xmlns:a16="http://schemas.microsoft.com/office/drawing/2014/main" id="{18011EBC-70FC-4297-A23F-918689B68B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Diversity and Change in Wealthy Countries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99" name="Content 1: Immigration is transforming many European countries Some have relatively large foreign-bor">
            <a:extLst xmlns:a="http://schemas.openxmlformats.org/drawingml/2006/main">
              <a:ext uri="{FF2B5EF4-FFF2-40B4-BE49-F238E27FC236}">
                <a16:creationId xmlns:a16="http://schemas.microsoft.com/office/drawing/2014/main" id="{6BE08AFA-73FB-49B1-A7AC-2C8E404C7E6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Immigration is transforming many European countries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Some have relatively large foreign-born populations</a:t>
            </a:r>
            <a:endParaRPr sz="3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3589744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graphicFrame>
        <p:nvGraphicFramePr>
          <p:cNvPr id="3" name="Chart 1: Percent of the Population that is Foreign-Born in Selected OECD Countries, 2013"/>
          <p:cNvGraphicFramePr/>
          <p:nvPr/>
        </p:nvGraphicFramePr>
        <p:xfrm>
          <a:off xmlns:a="http://schemas.openxmlformats.org/drawingml/2006/main" x="228600" y="23400"/>
          <a:ext xmlns:a="http://schemas.openxmlformats.org/drawingml/2006/main" cx="8480160" cy="680364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efe565a86764723"/>
          </a:graphicData>
        </a:graphic>
      </p:graphicFrame>
      <p:sp>
        <p:nvSpPr>
          <p:cNvPr id="2" name="Slide title 06: Percent of the Population that is Foreign-Born in Selected OECD C">
            <a:extLst xmlns:a="http://schemas.openxmlformats.org/drawingml/2006/main">
              <a:ext uri="{FF2B5EF4-FFF2-40B4-BE49-F238E27FC236}">
                <a16:creationId xmlns:a16="http://schemas.microsoft.com/office/drawing/2014/main" id="{107D647B-F39F-4969-9E97-A844F1E929EB}"/>
              </a:ext>
            </a:extLst>
          </p:cNvPr>
          <p:cNvSpPr>
            <a:spLocks xmlns:a="http://schemas.openxmlformats.org/drawingml/2006/main" noGrp="1"/>
          </p:cNvSpPr>
          <p:nvPr>
            <p:ph type="title" idx="99"/>
          </p:nvPr>
        </p:nvSpPr>
        <p:spPr>
          <a:xfrm xmlns:a="http://schemas.openxmlformats.org/drawingml/2006/main">
            <a:off x="-9525000" y="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>
            <a:normAutofit fontScale="10000"/>
          </a:bodyPr>
          <a:lstStyle xmlns:a="http://schemas.openxmlformats.org/drawingml/2006/main"/>
          <a:p xmlns:a="http://schemas.openxmlformats.org/drawingml/2006/main">
            <a:pPr>
              <a:defRPr sz="100"/>
            </a:pPr>
            <a:r>
              <a:rPr sz="100"/>
              <a:t>Percent of the Population that is Foreign-Born in Selected OECD Countries, 2013</a:t>
            </a:r>
          </a:p>
        </p:txBody>
      </p:sp>
    </p:spTree>
    <p:extLst>
      <p:ext uri="{BB962C8B-B14F-4D97-AF65-F5344CB8AC3E}">
        <p14:creationId xmlns:p14="http://schemas.microsoft.com/office/powerpoint/2010/main" val="147228798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1" name="Slide title 07: Are immigrants being incorporated in these countries?">
            <a:extLst xmlns:a="http://schemas.openxmlformats.org/drawingml/2006/main">
              <a:ext uri="{FF2B5EF4-FFF2-40B4-BE49-F238E27FC236}">
                <a16:creationId xmlns:a16="http://schemas.microsoft.com/office/drawing/2014/main" id="{86F8B41E-0E8D-4E73-9AEB-4396EF29A2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Are immigrants being incorporated in these countries?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2" name="Content 1: It is difficult to generalize, as there are different historical circumstances and differe">
            <a:extLst xmlns:a="http://schemas.openxmlformats.org/drawingml/2006/main">
              <a:ext uri="{FF2B5EF4-FFF2-40B4-BE49-F238E27FC236}">
                <a16:creationId xmlns:a16="http://schemas.microsoft.com/office/drawing/2014/main" id="{2E303A43-4266-480A-B23D-ABEA65C42BFB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It is difficult to generalize, as there are different historical circumstances and different groups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It appears that in many countries immigrants achieve some measure of upward mobility over time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However, inequalities remain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largest division in many European countries is between Muslim immigrants and the majority native group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457200" indent="0" algn="l" defTabSz="914400">
              <a:lnSpc>
                <a:spcPct val="120000"/>
              </a:lnSpc>
              <a:buNone/>
              <a:tabLst>
                <a:tab pos="0" algn="l"/>
              </a:tabLst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0079021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3" name="Slide title 08: Immigration Policies">
            <a:extLst xmlns:a="http://schemas.openxmlformats.org/drawingml/2006/main">
              <a:ext uri="{FF2B5EF4-FFF2-40B4-BE49-F238E27FC236}">
                <a16:creationId xmlns:a16="http://schemas.microsoft.com/office/drawing/2014/main" id="{BA3BE619-20FF-4D0F-A58D-0250E40525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Immigration Policies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4" name="Content 1: Four common immigration policies adopted by different countries at different times: Guest-">
            <a:extLst xmlns:a="http://schemas.openxmlformats.org/drawingml/2006/main">
              <a:ext uri="{FF2B5EF4-FFF2-40B4-BE49-F238E27FC236}">
                <a16:creationId xmlns:a16="http://schemas.microsoft.com/office/drawing/2014/main" id="{1EE9EF4C-10ED-4B4A-8247-80C12C719CF9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808080"/>
              </a:buClr>
              <a:buFont typeface="Arial"/>
              <a:buChar char="•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Four common immigration policies adopted by different countries at different times: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457200" indent="-457200" algn="l" defTabSz="914400">
              <a:lnSpc>
                <a:spcPct val="110000"/>
              </a:lnSpc>
              <a:buClr>
                <a:srgbClr val="808080"/>
              </a:buClr>
              <a:buFont typeface="Century Gothic"/>
              <a:buAutoNum type="arabicPeriod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Guest-worker policies: immigrants as temporary workers who will later return home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57160" lvl="1" indent="-457200" algn="l" defTabSz="914400">
              <a:lnSpc>
                <a:spcPct val="11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These policies usually have not worked as planned– immigrants often don’t return to their countries of origin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57160" lvl="1" indent="-457200" algn="l" defTabSz="914400">
              <a:lnSpc>
                <a:spcPct val="11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Without a path to citizenship, these immigrant groups often become disadvantaged and stigmatized ethnic groups over time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457200" indent="-457200" algn="l" defTabSz="914400">
              <a:lnSpc>
                <a:spcPct val="110000"/>
              </a:lnSpc>
              <a:buClr>
                <a:srgbClr val="808080"/>
              </a:buClr>
              <a:buFont typeface="Century Gothic"/>
              <a:buAutoNum type="arabicPeriod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Policies that tend to attract low-wage immigrants, such as those which allow family reunification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57160" lvl="1" indent="-457200" algn="l" defTabSz="914400">
              <a:lnSpc>
                <a:spcPct val="11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Low-wage immigrants sometime take longer to become incorporated in the host society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04551875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5" name="Slide title 09: Immigration Policies (2)">
            <a:extLst xmlns:a="http://schemas.openxmlformats.org/drawingml/2006/main">
              <a:ext uri="{FF2B5EF4-FFF2-40B4-BE49-F238E27FC236}">
                <a16:creationId xmlns:a16="http://schemas.microsoft.com/office/drawing/2014/main" id="{A6DE0024-EFA1-4389-B6B4-798A242382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Immigration Policies</a:t>
            </a:r>
            <a:endParaRPr sz="36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6" name="Content 1: Policies that encourage high-skill immigration High-skill immigrants typically are more ea">
            <a:extLst xmlns:a="http://schemas.openxmlformats.org/drawingml/2006/main">
              <a:ext uri="{FF2B5EF4-FFF2-40B4-BE49-F238E27FC236}">
                <a16:creationId xmlns:a16="http://schemas.microsoft.com/office/drawing/2014/main" id="{58A74057-72BE-4C99-BA61-9145A6DF663C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514440" indent="-514440" algn="l" defTabSz="914400">
              <a:lnSpc>
                <a:spcPct val="100000"/>
              </a:lnSpc>
              <a:buClr>
                <a:srgbClr val="808080"/>
              </a:buClr>
              <a:buFont typeface="Century Gothic"/>
              <a:buAutoNum type="arabicPeriod" startAt="3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Policies that encourage high-skill immigration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High-skill immigrants typically are more easily incorporated in the host society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Why is this typically the case?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indent="0" algn="l" defTabSz="914400">
              <a:lnSpc>
                <a:spcPct val="100000"/>
              </a:lnSpc>
              <a:buNone/>
            </a:pP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4. Refugee policies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857160" lvl="1" indent="-45720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  <a:tabLst>
                <a:tab pos="0" algn="l"/>
              </a:tabLst>
            </a:pPr>
            <a:r>
              <a:rPr sz="15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Refugee policies have a humanitarian aim; refugees often take longer to become incorporated in the host society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248644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7" name="Slide title 10: Approaches to Immigrant Incorporation">
            <a:extLst xmlns:a="http://schemas.openxmlformats.org/drawingml/2006/main">
              <a:ext uri="{FF2B5EF4-FFF2-40B4-BE49-F238E27FC236}">
                <a16:creationId xmlns:a16="http://schemas.microsoft.com/office/drawing/2014/main" id="{F7E82135-6C92-4339-89E4-4C691A4143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Approaches to Immigrant Incorporation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08" name="Content 1: Assimilationism Treats immigrants as prospective citizens and seeks to deter the formation">
            <a:extLst xmlns:a="http://schemas.openxmlformats.org/drawingml/2006/main">
              <a:ext uri="{FF2B5EF4-FFF2-40B4-BE49-F238E27FC236}">
                <a16:creationId xmlns:a16="http://schemas.microsoft.com/office/drawing/2014/main" id="{9B7EB033-6B6E-4039-BEBA-756823B5631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Assimilationism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Treats immigrants as prospective citizens and seeks to deter the formation of distinct ethnic communities 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France as an example: French believe in extending equal rights to all immigrants, and expects them to adopt French norms and culture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difficulty with this approach is that immigrants and their children often do not wish to fully abandon their ethnic culture or community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The pressure to do so can make immigrants feel unwelcome and excluded, and may lead to social divisions</a:t>
            </a:r>
            <a:endParaRPr sz="2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5198853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9" name="Slide title 11: Approaches to Immigrant Incorporation (2)">
            <a:extLst xmlns:a="http://schemas.openxmlformats.org/drawingml/2006/main">
              <a:ext uri="{FF2B5EF4-FFF2-40B4-BE49-F238E27FC236}">
                <a16:creationId xmlns:a16="http://schemas.microsoft.com/office/drawing/2014/main" id="{70988113-1065-4A56-9702-7B9CB1A8B2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ts val="58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Approaches to Immigrant Incorporation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0" name="Content 1: Multiculturalism  Grants ethnic groups equal rights and access to a country’s resources an">
            <a:extLst xmlns:a="http://schemas.openxmlformats.org/drawingml/2006/main">
              <a:ext uri="{FF2B5EF4-FFF2-40B4-BE49-F238E27FC236}">
                <a16:creationId xmlns:a16="http://schemas.microsoft.com/office/drawing/2014/main" id="{27733DF0-8FB1-4ECC-AAA4-366DCB342350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808080"/>
              </a:buClr>
              <a:buFont typeface="Arial"/>
              <a:buChar char="•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Multiculturalism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 Grants ethnic groups equal rights and access to a country’s resources and accepts some long-term cultural differences between groups 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Multicultural policies may include, for example: 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20000"/>
              </a:lnSpc>
              <a:buClr>
                <a:srgbClr val="808080"/>
              </a:buClr>
              <a:buFont typeface="Arial"/>
              <a:buChar char="•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Allowing dual citizenship, the funding of ethnic-group organizations, the funding of bilingual education or mother-tongue instruction, and affirmative action for disadvantaged immigrant groups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countries such as Canada, Australia, and the United Kingdom have adopted multiculturalism; the U.S. has a mix of multiculturalism and assimilationism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There has been some backlash and retreat from multiculturalism in many European countries since the mid-1990s 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1143000" lvl="2" indent="-228600" algn="l" defTabSz="914400">
              <a:lnSpc>
                <a:spcPct val="120000"/>
              </a:lnSpc>
              <a:buClr>
                <a:srgbClr val="808080"/>
              </a:buClr>
              <a:buFont typeface="Arial"/>
              <a:buChar char="•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Some believe that it has reinforced group divisions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808080"/>
              </a:buClr>
              <a:buFont typeface="Courier New"/>
              <a:buChar char="o"/>
            </a:pPr>
            <a:r>
              <a:rPr sz="12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countries now adopt a mix of multiculturalism and assimilationism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788979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1" name="Slide title 12: Affirmative Action">
            <a:extLst xmlns:a="http://schemas.openxmlformats.org/drawingml/2006/main">
              <a:ext uri="{FF2B5EF4-FFF2-40B4-BE49-F238E27FC236}">
                <a16:creationId xmlns:a16="http://schemas.microsoft.com/office/drawing/2014/main" id="{0E57B8DD-2052-43B6-B3EF-D04365DCEF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Affirmative Action</a:t>
            </a:r>
            <a:endParaRPr sz="4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2" name="Content 1: Affirmative action policies are intended to improve the employment or educational opportun">
            <a:extLst xmlns:a="http://schemas.openxmlformats.org/drawingml/2006/main">
              <a:ext uri="{FF2B5EF4-FFF2-40B4-BE49-F238E27FC236}">
                <a16:creationId xmlns:a16="http://schemas.microsoft.com/office/drawing/2014/main" id="{009241E6-CF95-44D3-9004-AAE7AA4C6E3C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policies are intended to improve the employment or educational opportunities of disadvantaged groups</a:t>
            </a:r>
            <a:endParaRPr sz="2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Some see it as a way to overcome the lasting effects of historical discrimination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Others see it as necessary to combat ongoing discrimination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countries have adopted affirmative action policies (e.g., United Kingdom, Canada, India, Brazil)</a:t>
            </a:r>
            <a:endParaRPr sz="24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03233961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Slide title 13: Affirmative Action (2)">
            <a:extLst xmlns:a="http://schemas.openxmlformats.org/drawingml/2006/main">
              <a:ext uri="{FF2B5EF4-FFF2-40B4-BE49-F238E27FC236}">
                <a16:creationId xmlns:a16="http://schemas.microsoft.com/office/drawing/2014/main" id="{70E2311E-6340-429E-9C61-741192CEF3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Affirmative Action</a:t>
            </a:r>
            <a:endParaRPr sz="4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4" name="Content 1: Affirmative action first introduced in the United States in the early 1960s, and then expa">
            <a:extLst xmlns:a="http://schemas.openxmlformats.org/drawingml/2006/main">
              <a:ext uri="{FF2B5EF4-FFF2-40B4-BE49-F238E27FC236}">
                <a16:creationId xmlns:a16="http://schemas.microsoft.com/office/drawing/2014/main" id="{5538AB1F-0CD0-42ED-AC5C-A8347278A7A6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first introduced in the United States in the early 1960s, and then expanded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Over time, the U.S. Supreme Court has ruled that some affirmative action practices were unconstitutional, such as racial or gender quotas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practices in the labor market typically consist of outreach campaigns to underrepresented groups and targeted recruitment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Supreme Court has allowed race to play a limited role in college admissions polices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programs in other countries vary, from targeted recruitment to quotas </a:t>
            </a:r>
            <a:endParaRPr sz="26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9897780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5" name="Slide title 14: Affirmative Action (3)">
            <a:extLst xmlns:a="http://schemas.openxmlformats.org/drawingml/2006/main">
              <a:ext uri="{FF2B5EF4-FFF2-40B4-BE49-F238E27FC236}">
                <a16:creationId xmlns:a16="http://schemas.microsoft.com/office/drawing/2014/main" id="{A228851E-6064-4120-83D1-95972C494B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Affirmative Action</a:t>
            </a:r>
            <a:endParaRPr sz="40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6" name="Content 1: Affirmative action discussion and debates center around: The extent to which it helps mino">
            <a:extLst xmlns:a="http://schemas.openxmlformats.org/drawingml/2006/main">
              <a:ext uri="{FF2B5EF4-FFF2-40B4-BE49-F238E27FC236}">
                <a16:creationId xmlns:a16="http://schemas.microsoft.com/office/drawing/2014/main" id="{22710925-EA26-407A-9B78-2E0E7093FED5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discussion and debates center around: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extent to which it helps minority group members</a:t>
            </a:r>
            <a:endParaRPr sz="15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Whether it devalues the accomplishments of minority group members and/or reinforces ethnic-group divisions</a:t>
            </a:r>
            <a:endParaRPr sz="15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00000"/>
              </a:lnSpc>
              <a:buClr>
                <a:srgbClr val="808080"/>
              </a:buClr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Fairness</a:t>
            </a:r>
            <a:endParaRPr sz="15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Public support for affirmative action programs is mixed, and it often depends on the wording of survey questions on the issue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Evaluations indicate that affirmative action programs moderately increase the representation of minority groups in universities/employment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Evidence does not support the notion that affirmative action leads to “mismatches” or worse outcomes among minority group members; in education, for example, affirmative action tends to help minority students do better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00000"/>
              </a:lnSpc>
              <a:buClr>
                <a:srgbClr val="808080"/>
              </a:buClr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Affirmative action may to some extent stigmatize minority students</a:t>
            </a:r>
            <a:endParaRPr sz="18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58429733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7" name="Slide title 15: Conclusions">
            <a:extLst xmlns:a="http://schemas.openxmlformats.org/drawingml/2006/main">
              <a:ext uri="{FF2B5EF4-FFF2-40B4-BE49-F238E27FC236}">
                <a16:creationId xmlns:a16="http://schemas.microsoft.com/office/drawing/2014/main" id="{DEE085A2-8B53-48AA-B14A-06AC58B249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Conclusions</a:t>
            </a:r>
            <a:endParaRPr sz="32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18" name="Content 1: Immigration has increased ethnic diversity in countries around the world There are differe">
            <a:extLst xmlns:a="http://schemas.openxmlformats.org/drawingml/2006/main">
              <a:ext uri="{FF2B5EF4-FFF2-40B4-BE49-F238E27FC236}">
                <a16:creationId xmlns:a16="http://schemas.microsoft.com/office/drawing/2014/main" id="{0EA642C5-A2B0-44B2-8817-8F2B01046CA3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Immigration has increased ethnic diversity in countries around the world</a:t>
            </a:r>
            <a:endParaRPr sz="3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There are different approaches to collecting data on racial/ethnic/nationality groups</a:t>
            </a:r>
            <a:endParaRPr sz="33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In many OECD countries immigrants achieve some measure of upward </a:t>
            </a: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mobility over time; however, inequalities remain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The largest division in many European countries is between Muslim immigrants and the majority native group</a:t>
            </a:r>
            <a:endParaRPr sz="32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Countries vary in their immigration policies: some seek guest workers, others favor high-skill workers, a number have family reunification provisions, and many have refugee policies with humanitarian aims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Countries vary in their approach to immigrant incorporation: multiculturalism vs. assimilationism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Many countries have adopted affirmative action programs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743040" lvl="1" indent="-285840" algn="l" defTabSz="914400">
              <a:lnSpc>
                <a:spcPct val="120000"/>
              </a:lnSpc>
              <a:buClr>
                <a:srgbClr val="000000"/>
              </a:buClr>
              <a:buSzPct val="80000"/>
              <a:buFont typeface="Courier New"/>
              <a:buChar char="o"/>
            </a:pPr>
            <a:r>
              <a:rPr sz="9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Debates about affirmative action continue </a:t>
            </a:r>
            <a:endParaRPr sz="29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7940422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Slide title 16: Chapter Questions and Discussion for Next Week: Conclusion and Am">
            <a:extLst xmlns:a="http://schemas.openxmlformats.org/drawingml/2006/main">
              <a:ext uri="{FF2B5EF4-FFF2-40B4-BE49-F238E27FC236}">
                <a16:creationId xmlns:a16="http://schemas.microsoft.com/office/drawing/2014/main" id="{7EAE45E2-5429-4336-9D41-45BDC44071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0"/>
            <a:ext cx="8229240" cy="1294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b">
            <a:noAutofit/>
          </a:bodyPr>
          <a:lstStyle xmlns:a="http://schemas.openxmlformats.org/drawingml/2006/main"/>
          <a:p xmlns:a="http://schemas.openxmlformats.org/drawingml/2006/main">
            <a:pPr indent="0" algn="ctr" defTabSz="914400">
              <a:lnSpc>
                <a:spcPct val="100000"/>
              </a:lnSpc>
              <a:buNone/>
            </a:pPr>
            <a:r>
              <a:rPr sz="2700" b="0" u="non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</a:rPr>
              <a:t>Chapter Questions and Discussion for Next Week: Conclusion and American Color Lines</a:t>
            </a:r>
            <a:endParaRPr sz="2800" b="0" u="none">
              <a:solidFill>
                <a:schemeClr val="dk2"/>
              </a:solidFill>
              <a:latin typeface="Palatino Linotype"/>
              <a:ea typeface="Palatino Linotype"/>
              <a:cs typeface="Palatino Linotype"/>
            </a:endParaRPr>
          </a:p>
        </p:txBody>
      </p:sp>
      <p:sp>
        <p:nvSpPr>
          <p:cNvPr id="120" name="Content 1: Have American color lines softened or hardened over time? What are the general patterns an">
            <a:extLst xmlns:a="http://schemas.openxmlformats.org/drawingml/2006/main">
              <a:ext uri="{FF2B5EF4-FFF2-40B4-BE49-F238E27FC236}">
                <a16:creationId xmlns:a16="http://schemas.microsoft.com/office/drawing/2014/main" id="{72CC7C33-CFEA-4ACC-8125-E683C7CED523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457200" y="1523880"/>
            <a:ext cx="8229240" cy="4525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Have American color lines softened or hardened over time?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are the general patterns and trends in black-white inequality?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patterns do we see for Hispanics, Asians, American Indians, and the multiracial population?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policies have different countries adopted to incorporate immigrants and minority group members?</a:t>
            </a:r>
            <a:endParaRPr sz="31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  <a:p xmlns:a="http://schemas.openxmlformats.org/drawingml/2006/main">
            <a:pPr marL="343080" indent="-343080" algn="l" defTabSz="914400">
              <a:lnSpc>
                <a:spcPct val="110000"/>
              </a:lnSpc>
              <a:buClr>
                <a:srgbClr val="000000"/>
              </a:buClr>
              <a:buSzPct val="80000"/>
              <a:buFont typeface="Arial"/>
              <a:buChar char="•"/>
            </a:pP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What does it mean to say that race is a “social construction”</a:t>
            </a:r>
            <a:r>
              <a:rPr sz="1800" b="0" u="none">
                <a:solidFill>
                  <a:schemeClr val="dk1">
                    <a:lumMod val="50000"/>
                    <a:lumOff val="50000"/>
                  </a:schemeClr>
                </a:solidFill>
                <a:latin typeface="Century Gothic"/>
                <a:ea typeface="Century Gothic"/>
                <a:cs typeface="Century Gothic"/>
              </a:rPr>
              <a:t>? </a:t>
            </a:r>
            <a:endParaRPr sz="3000" b="0" u="none">
              <a:solidFill>
                <a:schemeClr val="dk1">
                  <a:lumMod val="50000"/>
                  <a:lumOff val="50000"/>
                </a:schemeClr>
              </a:solidFill>
              <a:latin typeface="Century Gothic"/>
              <a:ea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15584503"/>
      </p:ext>
    </p:extLst>
  </p:cSld>
</p:sld>
</file>

<file path=ppt/theme/theme1.xml><?xml version="1.0" encoding="utf-8"?>
<a:theme xmlns:a="http://schemas.openxmlformats.org/drawingml/2006/main" name="Executive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</a:majorFont>
      <a:minorFont>
        <a:latin typeface="Palatino Linotype"/>
        <a:ea typeface=""/>
        <a:cs typeface=""/>
      </a:minorFont>
    </a:fontScheme>
    <a:fmtScheme name="Executive"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>
          <a:prstDash val="solid"/>
        </a:ln>
        <a:ln w="28575">
          <a:prstDash val="solid"/>
        </a:ln>
        <a:ln w="508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50000">
              <a:schemeClr val="phClr">
                <a:tint val="80000"/>
              </a:schemeClr>
            </a:gs>
            <a:gs pos="76000">
              <a:schemeClr val="phClr">
                <a:tint val="90000"/>
                <a:shade val="90000"/>
              </a:schemeClr>
            </a:gs>
            <a:gs pos="92000">
              <a:schemeClr val="phClr">
                <a:tint val="90000"/>
                <a:shade val="70000"/>
              </a:schemeClr>
            </a:gs>
          </a:gsLst>
          <a:path path="circle">
            <a:fillToRect l="50000" t="50000" r="50000" b="50000"/>
          </a:path>
          <a:tileRect l="0" t="0" r="0" b="0"/>
        </a:gradFill>
        <a:solidFill>
          <a:schemeClr val="lt2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2026-08-26T19:40:53.8120000Z</dcterms:created>
  <dcterms:modified xsi:type="dcterms:W3CDTF">2026-08-26T19:40:53.8120000Z</dcterms:modified>
</coreProperties>
</file>