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36.xml" ContentType="application/vnd.openxmlformats-officedocument.presentationml.notesSlide+xml"/>
  <Override PartName="/ppt/slides/slide37.xml" ContentType="application/vnd.openxmlformats-officedocument.presentationml.slide+xml"/>
  <Override PartName="/ppt/notesSlides/notesSlide37.xml" ContentType="application/vnd.openxmlformats-officedocument.presentationml.notesSlide+xml"/>
  <Override PartName="/ppt/slides/slide38.xml" ContentType="application/vnd.openxmlformats-officedocument.presentationml.slide+xml"/>
  <Override PartName="/ppt/notesSlides/notesSlide38.xml" ContentType="application/vnd.openxmlformats-officedocument.presentationml.notesSlide+xml"/>
  <Override PartName="/ppt/slides/slide39.xml" ContentType="application/vnd.openxmlformats-officedocument.presentationml.slide+xml"/>
  <Override PartName="/ppt/notesSlides/notesSlide39.xml" ContentType="application/vnd.openxmlformats-officedocument.presentationml.notesSlide+xml"/>
  <Override PartName="/ppt/slides/slide40.xml" ContentType="application/vnd.openxmlformats-officedocument.presentationml.slide+xml"/>
  <Override PartName="/ppt/notesSlides/notesSlide40.xml" ContentType="application/vnd.openxmlformats-officedocument.presentationml.notesSlide+xml"/>
  <Override PartName="/ppt/slides/slide41.xml" ContentType="application/vnd.openxmlformats-officedocument.presentationml.slide+xml"/>
  <Override PartName="/ppt/notesSlides/notesSlide41.xml" ContentType="application/vnd.openxmlformats-officedocument.presentationml.notesSlide+xml"/>
  <Override PartName="/ppt/slides/slide42.xml" ContentType="application/vnd.openxmlformats-officedocument.presentationml.slide+xml"/>
  <Override PartName="/ppt/notesSlides/notesSlide42.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3db1c78b9fb74796" /><Relationship Type="http://schemas.openxmlformats.org/officeDocument/2006/relationships/extended-properties" Target="/docProps/app.xml" Id="Re9ef7a1ec8724b20" /><Relationship Type="http://schemas.openxmlformats.org/officeDocument/2006/relationships/officeDocument" Target="/ppt/presentation.xml" Id="R488a900656ce4ca7" /></Relationships>
</file>

<file path=ppt/presentation.xml><?xml version="1.0" encoding="utf-8"?>
<p:presentation xmlns:p="http://schemas.openxmlformats.org/presentationml/2006/main">
  <p:sldMasterIdLst>
    <p:sldMasterId xmlns:r="http://schemas.openxmlformats.org/officeDocument/2006/relationships" id="2147483648" r:id="Rf5688ad7aed84318"/>
  </p:sldMasterIdLst>
  <p:notesMasterIdLst>
    <p:notesMasterId xmlns:r="http://schemas.openxmlformats.org/officeDocument/2006/relationships" r:id="R57dc82954f8b4df0"/>
  </p:notesMasterIdLst>
  <p:sldIdLst>
    <p:sldId xmlns:r="http://schemas.openxmlformats.org/officeDocument/2006/relationships" id="256" r:id="Rfaf06978c3ab4117"/>
    <p:sldId xmlns:r="http://schemas.openxmlformats.org/officeDocument/2006/relationships" id="257" r:id="Rc4bf22ba57474729"/>
    <p:sldId xmlns:r="http://schemas.openxmlformats.org/officeDocument/2006/relationships" id="258" r:id="R4db5ad1d25d74628"/>
    <p:sldId xmlns:r="http://schemas.openxmlformats.org/officeDocument/2006/relationships" id="259" r:id="R8dc68e9382f544c7"/>
    <p:sldId xmlns:r="http://schemas.openxmlformats.org/officeDocument/2006/relationships" id="260" r:id="R5f3f8aa197a54cba"/>
    <p:sldId xmlns:r="http://schemas.openxmlformats.org/officeDocument/2006/relationships" id="261" r:id="Rf079467cdaa342eb"/>
    <p:sldId xmlns:r="http://schemas.openxmlformats.org/officeDocument/2006/relationships" id="262" r:id="R0030e2a1c2b84c42"/>
    <p:sldId xmlns:r="http://schemas.openxmlformats.org/officeDocument/2006/relationships" id="263" r:id="R9663384d53c64d62"/>
    <p:sldId xmlns:r="http://schemas.openxmlformats.org/officeDocument/2006/relationships" id="264" r:id="Rc3b5015c3440470e"/>
    <p:sldId xmlns:r="http://schemas.openxmlformats.org/officeDocument/2006/relationships" id="265" r:id="Re3b8cf6472904719"/>
    <p:sldId xmlns:r="http://schemas.openxmlformats.org/officeDocument/2006/relationships" id="266" r:id="Ra800ba84205c46d4"/>
    <p:sldId xmlns:r="http://schemas.openxmlformats.org/officeDocument/2006/relationships" id="267" r:id="R7038429c08e64c07"/>
    <p:sldId xmlns:r="http://schemas.openxmlformats.org/officeDocument/2006/relationships" id="268" r:id="Rb02283ad6c214ed2"/>
    <p:sldId xmlns:r="http://schemas.openxmlformats.org/officeDocument/2006/relationships" id="269" r:id="R730158f603e9425c"/>
    <p:sldId xmlns:r="http://schemas.openxmlformats.org/officeDocument/2006/relationships" id="270" r:id="R770f20ac037f498b"/>
    <p:sldId xmlns:r="http://schemas.openxmlformats.org/officeDocument/2006/relationships" id="271" r:id="R199298297d924fb2"/>
    <p:sldId xmlns:r="http://schemas.openxmlformats.org/officeDocument/2006/relationships" id="272" r:id="R324ecc9a4f984ab8"/>
    <p:sldId xmlns:r="http://schemas.openxmlformats.org/officeDocument/2006/relationships" id="273" r:id="R4f3a007f7ba74e76"/>
    <p:sldId xmlns:r="http://schemas.openxmlformats.org/officeDocument/2006/relationships" id="274" r:id="Ra0dc84ca80d7470c"/>
    <p:sldId xmlns:r="http://schemas.openxmlformats.org/officeDocument/2006/relationships" id="275" r:id="R43d61496fbdd4620"/>
    <p:sldId xmlns:r="http://schemas.openxmlformats.org/officeDocument/2006/relationships" id="276" r:id="R21059fc9286b41de"/>
    <p:sldId xmlns:r="http://schemas.openxmlformats.org/officeDocument/2006/relationships" id="277" r:id="Rdb309976946a4d91"/>
    <p:sldId xmlns:r="http://schemas.openxmlformats.org/officeDocument/2006/relationships" id="278" r:id="R247c1249a4eb4d38"/>
    <p:sldId xmlns:r="http://schemas.openxmlformats.org/officeDocument/2006/relationships" id="279" r:id="R93ff7c40447e45a8"/>
    <p:sldId xmlns:r="http://schemas.openxmlformats.org/officeDocument/2006/relationships" id="280" r:id="R3e716770daf440f3"/>
    <p:sldId xmlns:r="http://schemas.openxmlformats.org/officeDocument/2006/relationships" id="281" r:id="R435bf159441f47af"/>
    <p:sldId xmlns:r="http://schemas.openxmlformats.org/officeDocument/2006/relationships" id="282" r:id="R0315e5db1f9f455c"/>
    <p:sldId xmlns:r="http://schemas.openxmlformats.org/officeDocument/2006/relationships" id="283" r:id="R7463f65099a149e8"/>
    <p:sldId xmlns:r="http://schemas.openxmlformats.org/officeDocument/2006/relationships" id="284" r:id="R6b43c69ca0b04659"/>
    <p:sldId xmlns:r="http://schemas.openxmlformats.org/officeDocument/2006/relationships" id="285" r:id="R96202a2bbe5543eb"/>
    <p:sldId xmlns:r="http://schemas.openxmlformats.org/officeDocument/2006/relationships" id="286" r:id="Ra726dbb1dff148fd"/>
    <p:sldId xmlns:r="http://schemas.openxmlformats.org/officeDocument/2006/relationships" id="287" r:id="R714f0fc4ee8f4ce7"/>
    <p:sldId xmlns:r="http://schemas.openxmlformats.org/officeDocument/2006/relationships" id="288" r:id="R9713085de7eb4ec3"/>
    <p:sldId xmlns:r="http://schemas.openxmlformats.org/officeDocument/2006/relationships" id="289" r:id="R361205f12842462f"/>
    <p:sldId xmlns:r="http://schemas.openxmlformats.org/officeDocument/2006/relationships" id="290" r:id="R46436b4d02cf4e00"/>
    <p:sldId xmlns:r="http://schemas.openxmlformats.org/officeDocument/2006/relationships" id="291" r:id="R9aa7a39dfad04853"/>
    <p:sldId xmlns:r="http://schemas.openxmlformats.org/officeDocument/2006/relationships" id="292" r:id="Ra9995747881c4f29"/>
    <p:sldId xmlns:r="http://schemas.openxmlformats.org/officeDocument/2006/relationships" id="293" r:id="Re344fcd1152d498e"/>
    <p:sldId xmlns:r="http://schemas.openxmlformats.org/officeDocument/2006/relationships" id="294" r:id="R37db9e27792d48aa"/>
    <p:sldId xmlns:r="http://schemas.openxmlformats.org/officeDocument/2006/relationships" id="295" r:id="Rf7c9eb982e964538"/>
    <p:sldId xmlns:r="http://schemas.openxmlformats.org/officeDocument/2006/relationships" id="296" r:id="Rdc9c54451da44df7"/>
    <p:sldId xmlns:r="http://schemas.openxmlformats.org/officeDocument/2006/relationships" id="297" r:id="R84239845ce194b24"/>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ef56d8b9695c4ac1" /><Relationship Type="http://schemas.openxmlformats.org/officeDocument/2006/relationships/slideMaster" Target="/ppt/slideMasters/slideMaster1.xml" Id="Rf5688ad7aed84318" /><Relationship Type="http://schemas.openxmlformats.org/officeDocument/2006/relationships/notesMaster" Target="/ppt/notesMasters/notesMaster1.xml" Id="R57dc82954f8b4df0" /><Relationship Type="http://schemas.openxmlformats.org/officeDocument/2006/relationships/presProps" Target="/ppt/presProps.xml" Id="R23a5346cd60348dc" /><Relationship Type="http://schemas.openxmlformats.org/officeDocument/2006/relationships/tableStyles" Target="/ppt/tableStyles.xml" Id="R4c8a9231d439477c" /><Relationship Type="http://schemas.openxmlformats.org/officeDocument/2006/relationships/slide" Target="/ppt/slides/slide1.xml" Id="Rfaf06978c3ab4117" /><Relationship Type="http://schemas.openxmlformats.org/officeDocument/2006/relationships/slide" Target="/ppt/slides/slide2.xml" Id="Rc4bf22ba57474729" /><Relationship Type="http://schemas.openxmlformats.org/officeDocument/2006/relationships/slide" Target="/ppt/slides/slide3.xml" Id="R4db5ad1d25d74628" /><Relationship Type="http://schemas.openxmlformats.org/officeDocument/2006/relationships/slide" Target="/ppt/slides/slide4.xml" Id="R8dc68e9382f544c7" /><Relationship Type="http://schemas.openxmlformats.org/officeDocument/2006/relationships/slide" Target="/ppt/slides/slide5.xml" Id="R5f3f8aa197a54cba" /><Relationship Type="http://schemas.openxmlformats.org/officeDocument/2006/relationships/slide" Target="/ppt/slides/slide6.xml" Id="Rf079467cdaa342eb" /><Relationship Type="http://schemas.openxmlformats.org/officeDocument/2006/relationships/slide" Target="/ppt/slides/slide7.xml" Id="R0030e2a1c2b84c42" /><Relationship Type="http://schemas.openxmlformats.org/officeDocument/2006/relationships/slide" Target="/ppt/slides/slide8.xml" Id="R9663384d53c64d62" /><Relationship Type="http://schemas.openxmlformats.org/officeDocument/2006/relationships/slide" Target="/ppt/slides/slide9.xml" Id="Rc3b5015c3440470e" /><Relationship Type="http://schemas.openxmlformats.org/officeDocument/2006/relationships/slide" Target="/ppt/slides/slide10.xml" Id="Re3b8cf6472904719" /><Relationship Type="http://schemas.openxmlformats.org/officeDocument/2006/relationships/slide" Target="/ppt/slides/slide11.xml" Id="Ra800ba84205c46d4" /><Relationship Type="http://schemas.openxmlformats.org/officeDocument/2006/relationships/slide" Target="/ppt/slides/slide12.xml" Id="R7038429c08e64c07" /><Relationship Type="http://schemas.openxmlformats.org/officeDocument/2006/relationships/slide" Target="/ppt/slides/slide13.xml" Id="Rb02283ad6c214ed2" /><Relationship Type="http://schemas.openxmlformats.org/officeDocument/2006/relationships/slide" Target="/ppt/slides/slide14.xml" Id="R730158f603e9425c" /><Relationship Type="http://schemas.openxmlformats.org/officeDocument/2006/relationships/slide" Target="/ppt/slides/slide15.xml" Id="R770f20ac037f498b" /><Relationship Type="http://schemas.openxmlformats.org/officeDocument/2006/relationships/slide" Target="/ppt/slides/slide16.xml" Id="R199298297d924fb2" /><Relationship Type="http://schemas.openxmlformats.org/officeDocument/2006/relationships/slide" Target="/ppt/slides/slide17.xml" Id="R324ecc9a4f984ab8" /><Relationship Type="http://schemas.openxmlformats.org/officeDocument/2006/relationships/slide" Target="/ppt/slides/slide18.xml" Id="R4f3a007f7ba74e76" /><Relationship Type="http://schemas.openxmlformats.org/officeDocument/2006/relationships/slide" Target="/ppt/slides/slide19.xml" Id="Ra0dc84ca80d7470c" /><Relationship Type="http://schemas.openxmlformats.org/officeDocument/2006/relationships/slide" Target="/ppt/slides/slide20.xml" Id="R43d61496fbdd4620" /><Relationship Type="http://schemas.openxmlformats.org/officeDocument/2006/relationships/slide" Target="/ppt/slides/slide21.xml" Id="R21059fc9286b41de" /><Relationship Type="http://schemas.openxmlformats.org/officeDocument/2006/relationships/slide" Target="/ppt/slides/slide22.xml" Id="Rdb309976946a4d91" /><Relationship Type="http://schemas.openxmlformats.org/officeDocument/2006/relationships/slide" Target="/ppt/slides/slide23.xml" Id="R247c1249a4eb4d38" /><Relationship Type="http://schemas.openxmlformats.org/officeDocument/2006/relationships/slide" Target="/ppt/slides/slide24.xml" Id="R93ff7c40447e45a8" /><Relationship Type="http://schemas.openxmlformats.org/officeDocument/2006/relationships/slide" Target="/ppt/slides/slide25.xml" Id="R3e716770daf440f3" /><Relationship Type="http://schemas.openxmlformats.org/officeDocument/2006/relationships/slide" Target="/ppt/slides/slide26.xml" Id="R435bf159441f47af" /><Relationship Type="http://schemas.openxmlformats.org/officeDocument/2006/relationships/slide" Target="/ppt/slides/slide27.xml" Id="R0315e5db1f9f455c" /><Relationship Type="http://schemas.openxmlformats.org/officeDocument/2006/relationships/slide" Target="/ppt/slides/slide28.xml" Id="R7463f65099a149e8" /><Relationship Type="http://schemas.openxmlformats.org/officeDocument/2006/relationships/slide" Target="/ppt/slides/slide29.xml" Id="R6b43c69ca0b04659" /><Relationship Type="http://schemas.openxmlformats.org/officeDocument/2006/relationships/slide" Target="/ppt/slides/slide30.xml" Id="R96202a2bbe5543eb" /><Relationship Type="http://schemas.openxmlformats.org/officeDocument/2006/relationships/slide" Target="/ppt/slides/slide31.xml" Id="Ra726dbb1dff148fd" /><Relationship Type="http://schemas.openxmlformats.org/officeDocument/2006/relationships/slide" Target="/ppt/slides/slide32.xml" Id="R714f0fc4ee8f4ce7" /><Relationship Type="http://schemas.openxmlformats.org/officeDocument/2006/relationships/slide" Target="/ppt/slides/slide33.xml" Id="R9713085de7eb4ec3" /><Relationship Type="http://schemas.openxmlformats.org/officeDocument/2006/relationships/slide" Target="/ppt/slides/slide34.xml" Id="R361205f12842462f" /><Relationship Type="http://schemas.openxmlformats.org/officeDocument/2006/relationships/slide" Target="/ppt/slides/slide35.xml" Id="R46436b4d02cf4e00" /><Relationship Type="http://schemas.openxmlformats.org/officeDocument/2006/relationships/slide" Target="/ppt/slides/slide36.xml" Id="R9aa7a39dfad04853" /><Relationship Type="http://schemas.openxmlformats.org/officeDocument/2006/relationships/slide" Target="/ppt/slides/slide37.xml" Id="Ra9995747881c4f29" /><Relationship Type="http://schemas.openxmlformats.org/officeDocument/2006/relationships/slide" Target="/ppt/slides/slide38.xml" Id="Re344fcd1152d498e" /><Relationship Type="http://schemas.openxmlformats.org/officeDocument/2006/relationships/slide" Target="/ppt/slides/slide39.xml" Id="R37db9e27792d48aa" /><Relationship Type="http://schemas.openxmlformats.org/officeDocument/2006/relationships/slide" Target="/ppt/slides/slide40.xml" Id="Rf7c9eb982e964538" /><Relationship Type="http://schemas.openxmlformats.org/officeDocument/2006/relationships/slide" Target="/ppt/slides/slide41.xml" Id="Rdc9c54451da44df7" /><Relationship Type="http://schemas.openxmlformats.org/officeDocument/2006/relationships/slide" Target="/ppt/slides/slide42.xml" Id="R84239845ce194b24"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21d33d3dc47f4f85"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be22059502684e1d" /><Relationship Type="http://schemas.openxmlformats.org/officeDocument/2006/relationships/notesMaster" Target="/ppt/notesMasters/notesMaster1.xml" Id="Rbfb6dbef0c1b49c9"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6c218a7772854e7e" /><Relationship Type="http://schemas.openxmlformats.org/officeDocument/2006/relationships/notesMaster" Target="/ppt/notesMasters/notesMaster1.xml" Id="R4abe6cd0dac546f5"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6c2640b763444ec5" /><Relationship Type="http://schemas.openxmlformats.org/officeDocument/2006/relationships/notesMaster" Target="/ppt/notesMasters/notesMaster1.xml" Id="R5a89e24a48c14739"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e15fdbc2c05d4125" /><Relationship Type="http://schemas.openxmlformats.org/officeDocument/2006/relationships/notesMaster" Target="/ppt/notesMasters/notesMaster1.xml" Id="Rda3649fa10184450"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855393f4f74e41e1" /><Relationship Type="http://schemas.openxmlformats.org/officeDocument/2006/relationships/notesMaster" Target="/ppt/notesMasters/notesMaster1.xml" Id="Rccf7d28ea3424c46"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4131690a9dca4f95" /><Relationship Type="http://schemas.openxmlformats.org/officeDocument/2006/relationships/notesMaster" Target="/ppt/notesMasters/notesMaster1.xml" Id="Re1112abdb6774031"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368fa67936c141dd" /><Relationship Type="http://schemas.openxmlformats.org/officeDocument/2006/relationships/notesMaster" Target="/ppt/notesMasters/notesMaster1.xml" Id="R242da360b60e4063"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0dae3885aa00444a" /><Relationship Type="http://schemas.openxmlformats.org/officeDocument/2006/relationships/notesMaster" Target="/ppt/notesMasters/notesMaster1.xml" Id="R3fb24cbb20ae46d7"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3ee5debd7bd442ac" /><Relationship Type="http://schemas.openxmlformats.org/officeDocument/2006/relationships/notesMaster" Target="/ppt/notesMasters/notesMaster1.xml" Id="R62dcc7f14ee14293"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01b7308257834d1f" /><Relationship Type="http://schemas.openxmlformats.org/officeDocument/2006/relationships/notesMaster" Target="/ppt/notesMasters/notesMaster1.xml" Id="R02b7719efa3d49d2"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b6c78954012d4a05" /><Relationship Type="http://schemas.openxmlformats.org/officeDocument/2006/relationships/notesMaster" Target="/ppt/notesMasters/notesMaster1.xml" Id="Rdaddfb31fc314d9e" /></Relationships>
</file>

<file path=ppt/notesSlides/_rels/notesSlide2.xml.rels>&#65279;<?xml version="1.0" encoding="utf-8"?><Relationships xmlns="http://schemas.openxmlformats.org/package/2006/relationships"><Relationship Type="http://schemas.openxmlformats.org/officeDocument/2006/relationships/slide" Target="/ppt/slides/slide2.xml" Id="Raf0de2c0c6124dc0" /><Relationship Type="http://schemas.openxmlformats.org/officeDocument/2006/relationships/notesMaster" Target="/ppt/notesMasters/notesMaster1.xml" Id="Rfc27ec13a60c4a13"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73c30fa132e44fe5" /><Relationship Type="http://schemas.openxmlformats.org/officeDocument/2006/relationships/notesMaster" Target="/ppt/notesMasters/notesMaster1.xml" Id="Rba57304d159c4bdd"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f48f94626b7d4659" /><Relationship Type="http://schemas.openxmlformats.org/officeDocument/2006/relationships/notesMaster" Target="/ppt/notesMasters/notesMaster1.xml" Id="R349f54d08d6b4669"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7ffbc84ddc4c4a1f" /><Relationship Type="http://schemas.openxmlformats.org/officeDocument/2006/relationships/notesMaster" Target="/ppt/notesMasters/notesMaster1.xml" Id="R777d85a91e5c4133"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d2a434bf09a54325" /><Relationship Type="http://schemas.openxmlformats.org/officeDocument/2006/relationships/notesMaster" Target="/ppt/notesMasters/notesMaster1.xml" Id="R9e09bc9b29b147f2"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25380d1552d946f3" /><Relationship Type="http://schemas.openxmlformats.org/officeDocument/2006/relationships/notesMaster" Target="/ppt/notesMasters/notesMaster1.xml" Id="Re2ffc3d4a07a4027"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765ebb9aa423446d" /><Relationship Type="http://schemas.openxmlformats.org/officeDocument/2006/relationships/notesMaster" Target="/ppt/notesMasters/notesMaster1.xml" Id="Rc6cd8603953b4248"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f0fa449671fe40c6" /><Relationship Type="http://schemas.openxmlformats.org/officeDocument/2006/relationships/notesMaster" Target="/ppt/notesMasters/notesMaster1.xml" Id="R9da39bb4073542c2" /></Relationships>
</file>

<file path=ppt/notesSlides/_rels/notesSlide27.xml.rels>&#65279;<?xml version="1.0" encoding="utf-8"?><Relationships xmlns="http://schemas.openxmlformats.org/package/2006/relationships"><Relationship Type="http://schemas.openxmlformats.org/officeDocument/2006/relationships/slide" Target="/ppt/slides/slide27.xml" Id="R255f422c4a6f4c47" /><Relationship Type="http://schemas.openxmlformats.org/officeDocument/2006/relationships/notesMaster" Target="/ppt/notesMasters/notesMaster1.xml" Id="R1cdb0e8b68cd46c1" /></Relationships>
</file>

<file path=ppt/notesSlides/_rels/notesSlide28.xml.rels>&#65279;<?xml version="1.0" encoding="utf-8"?><Relationships xmlns="http://schemas.openxmlformats.org/package/2006/relationships"><Relationship Type="http://schemas.openxmlformats.org/officeDocument/2006/relationships/slide" Target="/ppt/slides/slide28.xml" Id="R3db6ed1838084905" /><Relationship Type="http://schemas.openxmlformats.org/officeDocument/2006/relationships/notesMaster" Target="/ppt/notesMasters/notesMaster1.xml" Id="R9363cb63d507408e" /></Relationships>
</file>

<file path=ppt/notesSlides/_rels/notesSlide29.xml.rels>&#65279;<?xml version="1.0" encoding="utf-8"?><Relationships xmlns="http://schemas.openxmlformats.org/package/2006/relationships"><Relationship Type="http://schemas.openxmlformats.org/officeDocument/2006/relationships/slide" Target="/ppt/slides/slide29.xml" Id="Rf893e5926f9f494b" /><Relationship Type="http://schemas.openxmlformats.org/officeDocument/2006/relationships/notesMaster" Target="/ppt/notesMasters/notesMaster1.xml" Id="R77de3844b62b4d70" /></Relationships>
</file>

<file path=ppt/notesSlides/_rels/notesSlide3.xml.rels>&#65279;<?xml version="1.0" encoding="utf-8"?><Relationships xmlns="http://schemas.openxmlformats.org/package/2006/relationships"><Relationship Type="http://schemas.openxmlformats.org/officeDocument/2006/relationships/slide" Target="/ppt/slides/slide3.xml" Id="Ra41dd23d323348c3" /><Relationship Type="http://schemas.openxmlformats.org/officeDocument/2006/relationships/notesMaster" Target="/ppt/notesMasters/notesMaster1.xml" Id="R3b64e95efbe34caf" /></Relationships>
</file>

<file path=ppt/notesSlides/_rels/notesSlide30.xml.rels>&#65279;<?xml version="1.0" encoding="utf-8"?><Relationships xmlns="http://schemas.openxmlformats.org/package/2006/relationships"><Relationship Type="http://schemas.openxmlformats.org/officeDocument/2006/relationships/slide" Target="/ppt/slides/slide30.xml" Id="R7b26e3cd44ed4bcb" /><Relationship Type="http://schemas.openxmlformats.org/officeDocument/2006/relationships/notesMaster" Target="/ppt/notesMasters/notesMaster1.xml" Id="Re2e70ffb0368458e" /></Relationships>
</file>

<file path=ppt/notesSlides/_rels/notesSlide31.xml.rels>&#65279;<?xml version="1.0" encoding="utf-8"?><Relationships xmlns="http://schemas.openxmlformats.org/package/2006/relationships"><Relationship Type="http://schemas.openxmlformats.org/officeDocument/2006/relationships/slide" Target="/ppt/slides/slide31.xml" Id="Rb4646b32a1e045b1" /><Relationship Type="http://schemas.openxmlformats.org/officeDocument/2006/relationships/notesMaster" Target="/ppt/notesMasters/notesMaster1.xml" Id="R3ba62258abf0486f" /></Relationships>
</file>

<file path=ppt/notesSlides/_rels/notesSlide32.xml.rels>&#65279;<?xml version="1.0" encoding="utf-8"?><Relationships xmlns="http://schemas.openxmlformats.org/package/2006/relationships"><Relationship Type="http://schemas.openxmlformats.org/officeDocument/2006/relationships/slide" Target="/ppt/slides/slide32.xml" Id="Rd581bef12057455a" /><Relationship Type="http://schemas.openxmlformats.org/officeDocument/2006/relationships/notesMaster" Target="/ppt/notesMasters/notesMaster1.xml" Id="R51052e8d162a4c8b" /></Relationships>
</file>

<file path=ppt/notesSlides/_rels/notesSlide33.xml.rels>&#65279;<?xml version="1.0" encoding="utf-8"?><Relationships xmlns="http://schemas.openxmlformats.org/package/2006/relationships"><Relationship Type="http://schemas.openxmlformats.org/officeDocument/2006/relationships/slide" Target="/ppt/slides/slide33.xml" Id="R3def5269059c46aa" /><Relationship Type="http://schemas.openxmlformats.org/officeDocument/2006/relationships/notesMaster" Target="/ppt/notesMasters/notesMaster1.xml" Id="R648cf5f1d7a54a5b" /></Relationships>
</file>

<file path=ppt/notesSlides/_rels/notesSlide34.xml.rels>&#65279;<?xml version="1.0" encoding="utf-8"?><Relationships xmlns="http://schemas.openxmlformats.org/package/2006/relationships"><Relationship Type="http://schemas.openxmlformats.org/officeDocument/2006/relationships/slide" Target="/ppt/slides/slide34.xml" Id="R64eab6a378ca46eb" /><Relationship Type="http://schemas.openxmlformats.org/officeDocument/2006/relationships/notesMaster" Target="/ppt/notesMasters/notesMaster1.xml" Id="Rcf1367bc1bef44ae" /></Relationships>
</file>

<file path=ppt/notesSlides/_rels/notesSlide35.xml.rels>&#65279;<?xml version="1.0" encoding="utf-8"?><Relationships xmlns="http://schemas.openxmlformats.org/package/2006/relationships"><Relationship Type="http://schemas.openxmlformats.org/officeDocument/2006/relationships/slide" Target="/ppt/slides/slide35.xml" Id="Rd37bf1f6c6eb405e" /><Relationship Type="http://schemas.openxmlformats.org/officeDocument/2006/relationships/notesMaster" Target="/ppt/notesMasters/notesMaster1.xml" Id="R85ebb0a744f9460e" /></Relationships>
</file>

<file path=ppt/notesSlides/_rels/notesSlide36.xml.rels>&#65279;<?xml version="1.0" encoding="utf-8"?><Relationships xmlns="http://schemas.openxmlformats.org/package/2006/relationships"><Relationship Type="http://schemas.openxmlformats.org/officeDocument/2006/relationships/slide" Target="/ppt/slides/slide36.xml" Id="R8bf4df7104c04126" /><Relationship Type="http://schemas.openxmlformats.org/officeDocument/2006/relationships/notesMaster" Target="/ppt/notesMasters/notesMaster1.xml" Id="Rb67b8ab38b4f457d" /></Relationships>
</file>

<file path=ppt/notesSlides/_rels/notesSlide37.xml.rels>&#65279;<?xml version="1.0" encoding="utf-8"?><Relationships xmlns="http://schemas.openxmlformats.org/package/2006/relationships"><Relationship Type="http://schemas.openxmlformats.org/officeDocument/2006/relationships/slide" Target="/ppt/slides/slide37.xml" Id="R88114b9a9bbd4e06" /><Relationship Type="http://schemas.openxmlformats.org/officeDocument/2006/relationships/notesMaster" Target="/ppt/notesMasters/notesMaster1.xml" Id="Rc02748b4954d4895" /></Relationships>
</file>

<file path=ppt/notesSlides/_rels/notesSlide38.xml.rels>&#65279;<?xml version="1.0" encoding="utf-8"?><Relationships xmlns="http://schemas.openxmlformats.org/package/2006/relationships"><Relationship Type="http://schemas.openxmlformats.org/officeDocument/2006/relationships/slide" Target="/ppt/slides/slide38.xml" Id="Re31d44ed3f98491f" /><Relationship Type="http://schemas.openxmlformats.org/officeDocument/2006/relationships/notesMaster" Target="/ppt/notesMasters/notesMaster1.xml" Id="R7a8a0ab73b69464b" /></Relationships>
</file>

<file path=ppt/notesSlides/_rels/notesSlide39.xml.rels>&#65279;<?xml version="1.0" encoding="utf-8"?><Relationships xmlns="http://schemas.openxmlformats.org/package/2006/relationships"><Relationship Type="http://schemas.openxmlformats.org/officeDocument/2006/relationships/slide" Target="/ppt/slides/slide39.xml" Id="Rabeef56aac9b4e80" /><Relationship Type="http://schemas.openxmlformats.org/officeDocument/2006/relationships/notesMaster" Target="/ppt/notesMasters/notesMaster1.xml" Id="R17f6d52c48e34a27" /></Relationships>
</file>

<file path=ppt/notesSlides/_rels/notesSlide4.xml.rels>&#65279;<?xml version="1.0" encoding="utf-8"?><Relationships xmlns="http://schemas.openxmlformats.org/package/2006/relationships"><Relationship Type="http://schemas.openxmlformats.org/officeDocument/2006/relationships/slide" Target="/ppt/slides/slide4.xml" Id="Rfdd292cdb7934612" /><Relationship Type="http://schemas.openxmlformats.org/officeDocument/2006/relationships/notesMaster" Target="/ppt/notesMasters/notesMaster1.xml" Id="R264af1925c9146b0" /></Relationships>
</file>

<file path=ppt/notesSlides/_rels/notesSlide40.xml.rels>&#65279;<?xml version="1.0" encoding="utf-8"?><Relationships xmlns="http://schemas.openxmlformats.org/package/2006/relationships"><Relationship Type="http://schemas.openxmlformats.org/officeDocument/2006/relationships/slide" Target="/ppt/slides/slide40.xml" Id="Rf35f2f7b5b1d4d8d" /><Relationship Type="http://schemas.openxmlformats.org/officeDocument/2006/relationships/notesMaster" Target="/ppt/notesMasters/notesMaster1.xml" Id="R0c652cf829ab4764" /></Relationships>
</file>

<file path=ppt/notesSlides/_rels/notesSlide41.xml.rels>&#65279;<?xml version="1.0" encoding="utf-8"?><Relationships xmlns="http://schemas.openxmlformats.org/package/2006/relationships"><Relationship Type="http://schemas.openxmlformats.org/officeDocument/2006/relationships/slide" Target="/ppt/slides/slide41.xml" Id="R9ca297e432cf4f02" /><Relationship Type="http://schemas.openxmlformats.org/officeDocument/2006/relationships/notesMaster" Target="/ppt/notesMasters/notesMaster1.xml" Id="Rf3ce7540ec6e4ea7" /></Relationships>
</file>

<file path=ppt/notesSlides/_rels/notesSlide42.xml.rels>&#65279;<?xml version="1.0" encoding="utf-8"?><Relationships xmlns="http://schemas.openxmlformats.org/package/2006/relationships"><Relationship Type="http://schemas.openxmlformats.org/officeDocument/2006/relationships/slide" Target="/ppt/slides/slide42.xml" Id="Rba48ed19e99d490a" /><Relationship Type="http://schemas.openxmlformats.org/officeDocument/2006/relationships/notesMaster" Target="/ppt/notesMasters/notesMaster1.xml" Id="Rc567472800a64306" /></Relationships>
</file>

<file path=ppt/notesSlides/_rels/notesSlide5.xml.rels>&#65279;<?xml version="1.0" encoding="utf-8"?><Relationships xmlns="http://schemas.openxmlformats.org/package/2006/relationships"><Relationship Type="http://schemas.openxmlformats.org/officeDocument/2006/relationships/slide" Target="/ppt/slides/slide5.xml" Id="Rf0c64afdd4144045" /><Relationship Type="http://schemas.openxmlformats.org/officeDocument/2006/relationships/notesMaster" Target="/ppt/notesMasters/notesMaster1.xml" Id="Rdfd8a71a30cb4dac" /></Relationships>
</file>

<file path=ppt/notesSlides/_rels/notesSlide6.xml.rels>&#65279;<?xml version="1.0" encoding="utf-8"?><Relationships xmlns="http://schemas.openxmlformats.org/package/2006/relationships"><Relationship Type="http://schemas.openxmlformats.org/officeDocument/2006/relationships/slide" Target="/ppt/slides/slide6.xml" Id="R05443f9af5444371" /><Relationship Type="http://schemas.openxmlformats.org/officeDocument/2006/relationships/notesMaster" Target="/ppt/notesMasters/notesMaster1.xml" Id="R52258e5677a94a47" /></Relationships>
</file>

<file path=ppt/notesSlides/_rels/notesSlide7.xml.rels>&#65279;<?xml version="1.0" encoding="utf-8"?><Relationships xmlns="http://schemas.openxmlformats.org/package/2006/relationships"><Relationship Type="http://schemas.openxmlformats.org/officeDocument/2006/relationships/slide" Target="/ppt/slides/slide7.xml" Id="Rc56b00813788447a" /><Relationship Type="http://schemas.openxmlformats.org/officeDocument/2006/relationships/notesMaster" Target="/ppt/notesMasters/notesMaster1.xml" Id="Rd828b1f907bd409f" /></Relationships>
</file>

<file path=ppt/notesSlides/_rels/notesSlide8.xml.rels>&#65279;<?xml version="1.0" encoding="utf-8"?><Relationships xmlns="http://schemas.openxmlformats.org/package/2006/relationships"><Relationship Type="http://schemas.openxmlformats.org/officeDocument/2006/relationships/slide" Target="/ppt/slides/slide8.xml" Id="Ra055390b2114417f" /><Relationship Type="http://schemas.openxmlformats.org/officeDocument/2006/relationships/notesMaster" Target="/ppt/notesMasters/notesMaster1.xml" Id="R7e0e1c4b8e5740d9" /></Relationships>
</file>

<file path=ppt/notesSlides/_rels/notesSlide9.xml.rels>&#65279;<?xml version="1.0" encoding="utf-8"?><Relationships xmlns="http://schemas.openxmlformats.org/package/2006/relationships"><Relationship Type="http://schemas.openxmlformats.org/officeDocument/2006/relationships/slide" Target="/ppt/slides/slide9.xml" Id="R886aa316512946ad" /><Relationship Type="http://schemas.openxmlformats.org/officeDocument/2006/relationships/notesMaster" Target="/ppt/notesMasters/notesMaster1.xml" Id="R9e30d33d7ac74eab"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Chapter 8</a:t>
            </a:r>
          </a:p>
          <a:p xmlns:a="http://schemas.openxmlformats.org/drawingml/2006/main">
            <a:r>
              <a:t/>
            </a:r>
          </a:p>
          <a:p xmlns:a="http://schemas.openxmlformats.org/drawingml/2006/main">
            <a:r>
              <a:t>Slide text:</a:t>
            </a:r>
          </a:p>
          <a:p xmlns:a="http://schemas.openxmlformats.org/drawingml/2006/main">
            <a:r>
              <a:t>Chapter 8</a:t>
            </a:r>
          </a:p>
          <a:p xmlns:a="http://schemas.openxmlformats.org/drawingml/2006/main">
            <a:r>
              <a:t>Conclusion</a:t>
            </a:r>
          </a:p>
          <a:p xmlns:a="http://schemas.openxmlformats.org/drawingml/2006/main">
            <a:r>
              <a:t>The Comparative Analysis of the Role of Institutions in National Development</a:t>
            </a:r>
          </a:p>
          <a:p xmlns:a="http://schemas.openxmlformats.org/drawingml/2006/main">
            <a:r>
              <a:t>Alejandro Portes and Lori D. Smith</a:t>
            </a:r>
          </a:p>
          <a:p xmlns:a="http://schemas.openxmlformats.org/drawingml/2006/main">
            <a:r>
              <a:t/>
            </a:r>
          </a:p>
          <a:p xmlns:a="http://schemas.openxmlformats.org/drawingml/2006/main">
            <a:r>
              <a:t>Visual content: 1 image. Visible text and labels:</a:t>
            </a:r>
          </a:p>
          <a:p xmlns:a="http://schemas.openxmlformats.org/drawingml/2006/main">
            <a:r>
              <a:t>Chapter 8</a:t>
            </a:r>
          </a:p>
          <a:p xmlns:a="http://schemas.openxmlformats.org/drawingml/2006/main">
            <a:r>
              <a:t/>
            </a:r>
          </a:p>
          <a:p xmlns:a="http://schemas.openxmlformats.org/drawingml/2006/main">
            <a:r>
              <a:t>Conclusion</a:t>
            </a:r>
          </a:p>
          <a:p xmlns:a="http://schemas.openxmlformats.org/drawingml/2006/main">
            <a:r>
              <a:t>The Comparative Analysis of the Role of</a:t>
            </a:r>
          </a:p>
          <a:p xmlns:a="http://schemas.openxmlformats.org/drawingml/2006/main">
            <a:r>
              <a:t>Institutions in National Development</a:t>
            </a:r>
          </a:p>
          <a:p xmlns:a="http://schemas.openxmlformats.org/drawingml/2006/main">
            <a:r>
              <a:t>Alejandro Portes and Lori D. Smith</a:t>
            </a:r>
          </a:p>
          <a:p xmlns:a="http://schemas.openxmlformats.org/drawingml/2006/main">
            <a:r>
              <a:t/>
            </a:r>
          </a:p>
          <a:p xmlns:a="http://schemas.openxmlformats.org/drawingml/2006/main">
            <a:r>
              <a:t>INSTITUTIONS</a:t>
            </a:r>
          </a:p>
          <a:p xmlns:a="http://schemas.openxmlformats.org/drawingml/2006/main">
            <a:r>
              <a:t>COUNT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Fuzzy-set Analysis</a:t>
            </a:r>
          </a:p>
          <a:p xmlns:a="http://schemas.openxmlformats.org/drawingml/2006/main">
            <a:r>
              <a:t/>
            </a:r>
          </a:p>
          <a:p xmlns:a="http://schemas.openxmlformats.org/drawingml/2006/main">
            <a:r>
              <a:t>Slide text:</a:t>
            </a:r>
          </a:p>
          <a:p xmlns:a="http://schemas.openxmlformats.org/drawingml/2006/main">
            <a:r>
              <a:t>Fuzzy-set Analysis</a:t>
            </a:r>
          </a:p>
          <a:p xmlns:a="http://schemas.openxmlformats.org/drawingml/2006/main">
            <a:r>
              <a:t/>
            </a:r>
          </a:p>
          <a:p xmlns:a="http://schemas.openxmlformats.org/drawingml/2006/main">
            <a:r>
              <a:t>Institutional Adequacy</a:t>
            </a:r>
          </a:p>
          <a:p xmlns:a="http://schemas.openxmlformats.org/drawingml/2006/main">
            <a:r>
              <a:t/>
            </a:r>
          </a:p>
          <a:p xmlns:a="http://schemas.openxmlformats.org/drawingml/2006/main">
            <a:r>
              <a:t>As noted in chapter 2, fuzzy-set methods were introduced to overcome the limitations of exclusively binary evaluations, reflecting more closely the character of complex social phenomena. This is done by giving investigators a more flexible range of options to indicate level of membership in the conceptual set defined by each predictor and each outcome. Table 2.3 . . . presents the fuzzy-set codes assigned by investigators to all institutions in the sample.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Necessary conditions are always present when the outcome is positive, but the...</a:t>
            </a:r>
          </a:p>
          <a:p xmlns:a="http://schemas.openxmlformats.org/drawingml/2006/main">
            <a:r>
              <a:t/>
            </a:r>
          </a:p>
          <a:p xmlns:a="http://schemas.openxmlformats.org/drawingml/2006/main">
            <a:r>
              <a:t>Slide text:</a:t>
            </a:r>
          </a:p>
          <a:p xmlns:a="http://schemas.openxmlformats.org/drawingml/2006/main">
            <a:r>
              <a:t>Necessary conditions are always present when the outcome is positive, but they may be present without the outcome materializing. Fuzzy-set algebra translates this condition into the expectation that scores in the predictor be higher or equal than in the outcome. Intuitively, membership in the set defined by the effect is a subset of that defined by membership in the cause.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Chapter 8, slide 12 (intentionally blank)</a:t>
            </a:r>
          </a:p>
          <a:p xmlns:a="http://schemas.openxmlformats.org/drawingml/2006/main">
            <a:r>
              <a:t/>
            </a:r>
          </a:p>
          <a:p xmlns:a="http://schemas.openxmlformats.org/drawingml/2006/main">
            <a:r>
              <a:t>Slide text: No visible body text.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8.2 presents the relevant data for the analysis of necessity and suffic...</a:t>
            </a:r>
          </a:p>
          <a:p xmlns:a="http://schemas.openxmlformats.org/drawingml/2006/main">
            <a:r>
              <a:t/>
            </a:r>
          </a:p>
          <a:p xmlns:a="http://schemas.openxmlformats.org/drawingml/2006/main">
            <a:r>
              <a:t>Slide text:</a:t>
            </a:r>
          </a:p>
          <a:p xmlns:a="http://schemas.openxmlformats.org/drawingml/2006/main">
            <a:r>
              <a:t>Table 8.2 presents the relevant data for the analysis of necessity and sufficiency for the first outcome of interest, Institutional Adequacy. A perusal of results indicates that no single factor fulfills the requirements for a necessary condition, but that two approach them closely. The first is Technological Flexibility (E) which fulfills the rule in 74 percent of the cases.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Chapter 8, slide 14 (intentionally blank)</a:t>
            </a:r>
          </a:p>
          <a:p xmlns:a="http://schemas.openxmlformats.org/drawingml/2006/main">
            <a:r>
              <a:t/>
            </a:r>
          </a:p>
          <a:p xmlns:a="http://schemas.openxmlformats.org/drawingml/2006/main">
            <a:r>
              <a:t>Slide text: No visible body text.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The second factor approaching necessity is D, Proactivity.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second factor approaching necessity is D, Proactivity.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If cases where membership in D is but a fraction lower than outcome membership are included, sample coverage reaches 78 percent.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Joining these predictors by the term or (+) covers the full sample, allowing ...</a:t>
            </a:r>
          </a:p>
          <a:p xmlns:a="http://schemas.openxmlformats.org/drawingml/2006/main">
            <a:r>
              <a:t/>
            </a:r>
          </a:p>
          <a:p xmlns:a="http://schemas.openxmlformats.org/drawingml/2006/main">
            <a:r>
              <a:t>Slide text:</a:t>
            </a:r>
          </a:p>
          <a:p xmlns:a="http://schemas.openxmlformats.org/drawingml/2006/main">
            <a:r>
              <a:t>Joining these predictors by the term or (+) covers the full sample, allowing for a few fractional differences since, in fuzzy-set algebra, membership in a summated set is the higher of its components. Hence, the solution that comes closest to a necessary condition for Institutional Adequacy is:</a:t>
            </a:r>
          </a:p>
          <a:p xmlns:a="http://schemas.openxmlformats.org/drawingml/2006/main">
            <a:r>
              <a:t/>
            </a:r>
          </a:p>
          <a:p xmlns:a="http://schemas.openxmlformats.org/drawingml/2006/main">
            <a:r>
              <a:t>IA = D + E (IX).</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No single predictor suffices to bring about this outcome. However, results in...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No single predictor suffices to bring about this outcome. However, results in Table 8.2 show that the three internal determinants approach that standard. In particular, A (Meritocracy) and C (Absence of “Islands of Power”), each fulfills the requirement in close to 90 percent of the cases. . .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Combining the results of the analysis of necessity and sufficiency in this sample yields the expression: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IA = ABC (D+E) (X).</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three predictors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No single predictor suffices to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bring about this outcome.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However, results in Table 8.2</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show that the three internal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determinants approach that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standard. In particular, 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(Meritocracy) and C (Absence of</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“Islands of Power”), each fulfills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requirement in close to 90</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percent of the cases. ..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Combining the results of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analysis of necessity 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sufficiency in this sample yields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expression: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IA = ABC (D+E) (X).</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 reasons of parsimony and theoretical plausibility, we select as the final...</a:t>
            </a:r>
          </a:p>
          <a:p xmlns:a="http://schemas.openxmlformats.org/drawingml/2006/main">
            <a:r>
              <a:t/>
            </a:r>
          </a:p>
          <a:p xmlns:a="http://schemas.openxmlformats.org/drawingml/2006/main">
            <a:r>
              <a:t>Slide text:</a:t>
            </a:r>
          </a:p>
          <a:p xmlns:a="http://schemas.openxmlformats.org/drawingml/2006/main">
            <a:r>
              <a:t>For reasons of parsimony and theoretical plausibility, we select as the final causal solution to Institutional Adequacy:</a:t>
            </a:r>
          </a:p>
          <a:p xmlns:a="http://schemas.openxmlformats.org/drawingml/2006/main">
            <a:r>
              <a:t/>
            </a:r>
          </a:p>
          <a:p xmlns:a="http://schemas.openxmlformats.org/drawingml/2006/main">
            <a:r>
              <a:t>IA = ABCE</a:t>
            </a:r>
          </a:p>
          <a:p xmlns:a="http://schemas.openxmlformats.org/drawingml/2006/main">
            <a:r>
              <a:t/>
            </a:r>
          </a:p>
          <a:p xmlns:a="http://schemas.openxmlformats.org/drawingml/2006/main">
            <a:r>
              <a:t>Not only is E a participant in all repeated crisp-set causal combinations in the original truth table 2.2, but it emerges as the strongest necessary condition in the fuzzy-set analysis. It makes conceptual sense that openness to technological innovation should be an integral part of any organization able to fulfill its institutional mandate.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8.2 presents the comparable results, drawn from scores in table 2.3, fo...</a:t>
            </a:r>
          </a:p>
          <a:p xmlns:a="http://schemas.openxmlformats.org/drawingml/2006/main">
            <a:r>
              <a:t/>
            </a:r>
          </a:p>
          <a:p xmlns:a="http://schemas.openxmlformats.org/drawingml/2006/main">
            <a:r>
              <a:t>Slide text:</a:t>
            </a:r>
          </a:p>
          <a:p xmlns:a="http://schemas.openxmlformats.org/drawingml/2006/main">
            <a:r>
              <a:t>Table 8.2 presents the comparable results, drawn from scores in table 2.3, for an organization’s contribution to national development in its own sphere of activity.</a:t>
            </a:r>
          </a:p>
          <a:p xmlns:a="http://schemas.openxmlformats.org/drawingml/2006/main">
            <a:r>
              <a:t/>
            </a:r>
          </a:p>
          <a:p xmlns:a="http://schemas.openxmlformats.org/drawingml/2006/main">
            <a:r>
              <a:t>Again, no individual predictor emerges as a necessary condition but, in a result similar to earlier findings, Proactivity (D) comes closest to fulfilling the criteria. . . .</a:t>
            </a:r>
          </a:p>
          <a:p xmlns:a="http://schemas.openxmlformats.org/drawingml/2006/main">
            <a:r>
              <a:t/>
            </a:r>
          </a:p>
          <a:p xmlns:a="http://schemas.openxmlformats.org/drawingml/2006/main">
            <a:r>
              <a:t>Second, in the definition of necessity comes Technological Flexibility (E). Joining the two predictors by “or” (+) and disregarding fractional discrepancies, sample coverage would reach 100 percent.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Having examined in detail the character and role of institutions in each of t...</a:t>
            </a:r>
          </a:p>
          <a:p xmlns:a="http://schemas.openxmlformats.org/drawingml/2006/main">
            <a:r>
              <a:t/>
            </a:r>
          </a:p>
          <a:p xmlns:a="http://schemas.openxmlformats.org/drawingml/2006/main">
            <a:r>
              <a:t>Slide text:</a:t>
            </a:r>
          </a:p>
          <a:p xmlns:a="http://schemas.openxmlformats.org/drawingml/2006/main">
            <a:r>
              <a:t>Having examined in detail the character and role of institutions in each of the countries included in our study, we turn now to a systematic analysis of this evidence. For this purpose, we turn to the QCA methodology described in chapter 2 for analysis of the two outcomes of interest:</a:t>
            </a:r>
          </a:p>
          <a:p xmlns:a="http://schemas.openxmlformats.org/drawingml/2006/main">
            <a:r>
              <a:t/>
            </a:r>
          </a:p>
          <a:p xmlns:a="http://schemas.openxmlformats.org/drawingml/2006/main">
            <a:r>
              <a:t>Institutional Adequacy, or the extent to which really existing organizations correspond to their original institutional blueprints.</a:t>
            </a:r>
          </a:p>
          <a:p xmlns:a="http://schemas.openxmlformats.org/drawingml/2006/main">
            <a:r>
              <a:t/>
            </a:r>
          </a:p>
          <a:p xmlns:a="http://schemas.openxmlformats.org/drawingml/2006/main">
            <a:r>
              <a:t>Contribution to Development, or the extent to which each organization makes a contribution to the socioeconomic development of the nation in its sphere of activity.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Chapter 8, slide 20 (intentionally blank)</a:t>
            </a:r>
          </a:p>
          <a:p xmlns:a="http://schemas.openxmlformats.org/drawingml/2006/main">
            <a:r>
              <a:t/>
            </a:r>
          </a:p>
          <a:p xmlns:a="http://schemas.openxmlformats.org/drawingml/2006/main">
            <a:r>
              <a:t>Slide text: No visible body text.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D+E is, of course, the same expression deemed necessary for Institutional Ade...</a:t>
            </a:r>
          </a:p>
          <a:p xmlns:a="http://schemas.openxmlformats.org/drawingml/2006/main">
            <a:r>
              <a:t/>
            </a:r>
          </a:p>
          <a:p xmlns:a="http://schemas.openxmlformats.org/drawingml/2006/main">
            <a:r>
              <a:t>Slide text:</a:t>
            </a:r>
          </a:p>
          <a:p xmlns:a="http://schemas.openxmlformats.org/drawingml/2006/main">
            <a:r>
              <a:t>D+E is, of course, the same expression deemed necessary for Institutional Adequacy so that we may conclude that the pattern of causal results for both dependent variables is identical.</a:t>
            </a:r>
          </a:p>
          <a:p xmlns:a="http://schemas.openxmlformats.org/drawingml/2006/main">
            <a:r>
              <a:t/>
            </a:r>
          </a:p>
          <a:p xmlns:a="http://schemas.openxmlformats.org/drawingml/2006/main">
            <a:r>
              <a:t>However, in this case, Proactivity is easily the strongest predictor accounting, by itself, for the bulk of sample coverage. Based on this difference, we conclude that D is the “usually necessary” condition for the emergence of a developmental institution.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pattern of results in Table 8.3 shows that no individual predictor comes ...</a:t>
            </a:r>
          </a:p>
          <a:p xmlns:a="http://schemas.openxmlformats.org/drawingml/2006/main">
            <a:r>
              <a:t/>
            </a:r>
          </a:p>
          <a:p xmlns:a="http://schemas.openxmlformats.org/drawingml/2006/main">
            <a:r>
              <a:t>Slide text:</a:t>
            </a:r>
          </a:p>
          <a:p xmlns:a="http://schemas.openxmlformats.org/drawingml/2006/main">
            <a:r>
              <a:t>The pattern of results in Table 8.3 shows that no individual predictor comes close to the criteria of sufficiency, each registering many exceptions. We are thus forced to consider more complex solutions.</a:t>
            </a:r>
          </a:p>
          <a:p xmlns:a="http://schemas.openxmlformats.org/drawingml/2006/main">
            <a:r>
              <a:t/>
            </a:r>
          </a:p>
          <a:p xmlns:a="http://schemas.openxmlformats.org/drawingml/2006/main">
            <a:r>
              <a:t>A solution produced by the algorithm of the QCA program is:</a:t>
            </a:r>
          </a:p>
          <a:p xmlns:a="http://schemas.openxmlformats.org/drawingml/2006/main">
            <a:r>
              <a:t/>
            </a:r>
          </a:p>
          <a:p xmlns:a="http://schemas.openxmlformats.org/drawingml/2006/main">
            <a:r>
              <a:t>DI = (AD + BD) (E + F) (XI)</a:t>
            </a:r>
          </a:p>
          <a:p xmlns:a="http://schemas.openxmlformats.org/drawingml/2006/main">
            <a:r>
              <a:t/>
            </a:r>
          </a:p>
          <a:p xmlns:a="http://schemas.openxmlformats.org/drawingml/2006/main">
            <a:r>
              <a:t>Or, by algebraic manipulation:</a:t>
            </a:r>
          </a:p>
          <a:p xmlns:a="http://schemas.openxmlformats.org/drawingml/2006/main">
            <a:r>
              <a:t/>
            </a:r>
          </a:p>
          <a:p xmlns:a="http://schemas.openxmlformats.org/drawingml/2006/main">
            <a:r>
              <a:t>DI = D (AEF + BEF) (XII)</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While this causal expression again highlights the central role of D, it is ra...</a:t>
            </a:r>
          </a:p>
          <a:p xmlns:a="http://schemas.openxmlformats.org/drawingml/2006/main">
            <a:r>
              <a:t/>
            </a:r>
          </a:p>
          <a:p xmlns:a="http://schemas.openxmlformats.org/drawingml/2006/main">
            <a:r>
              <a:t>Slide text:</a:t>
            </a:r>
          </a:p>
          <a:p xmlns:a="http://schemas.openxmlformats.org/drawingml/2006/main">
            <a:r>
              <a:t>While this causal expression again highlights the central role of D, it is rather unwieldy, using almost all possible predictors. In addition, solution coverage is only 71.1 percent of the sample. A more parsimonious alternative is:</a:t>
            </a:r>
          </a:p>
          <a:p xmlns:a="http://schemas.openxmlformats.org/drawingml/2006/main">
            <a:r>
              <a:t/>
            </a:r>
          </a:p>
          <a:p xmlns:a="http://schemas.openxmlformats.org/drawingml/2006/main">
            <a:r>
              <a:t>DI = D (A + C) (XIII)</a:t>
            </a:r>
          </a:p>
          <a:p xmlns:a="http://schemas.openxmlformats.org/drawingml/2006/main">
            <a:r>
              <a:t/>
            </a:r>
          </a:p>
          <a:p xmlns:a="http://schemas.openxmlformats.org/drawingml/2006/main">
            <a:r>
              <a:t>This solution increases coverage to 83.2 percent with a high level of consistency (92.9 percent).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Plotting the two equations, XII and XIII in figures 8.3 and 8.4, yields quite...</a:t>
            </a:r>
          </a:p>
          <a:p xmlns:a="http://schemas.openxmlformats.org/drawingml/2006/main">
            <a:r>
              <a:t/>
            </a:r>
          </a:p>
          <a:p xmlns:a="http://schemas.openxmlformats.org/drawingml/2006/main">
            <a:r>
              <a:t>Slide text:</a:t>
            </a:r>
          </a:p>
          <a:p xmlns:a="http://schemas.openxmlformats.org/drawingml/2006/main">
            <a:r>
              <a:t>Plotting the two equations, XII and XIII in figures 8.3 and 8.4, yields quite similar results. In both instances, we see the expected upper-left triangle concentration, with most cases falling on or near the diagonal.</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8.3</a:t>
            </a:r>
          </a:p>
          <a:p xmlns:a="http://schemas.openxmlformats.org/drawingml/2006/main">
            <a:r>
              <a:t/>
            </a:r>
          </a:p>
          <a:p xmlns:a="http://schemas.openxmlformats.org/drawingml/2006/main">
            <a:r>
              <a:t>Slide text:</a:t>
            </a:r>
          </a:p>
          <a:p xmlns:a="http://schemas.openxmlformats.org/drawingml/2006/main">
            <a:r>
              <a:t>Figure 8.3</a:t>
            </a:r>
          </a:p>
          <a:p xmlns:a="http://schemas.openxmlformats.org/drawingml/2006/main">
            <a:r>
              <a:t/>
            </a:r>
          </a:p>
          <a:p xmlns:a="http://schemas.openxmlformats.org/drawingml/2006/main">
            <a:r>
              <a:t>Membership in the Causal Solution “(AD+BD) (E+F)” and Contribution to Development</a:t>
            </a:r>
          </a:p>
          <a:p xmlns:a="http://schemas.openxmlformats.org/drawingml/2006/main">
            <a:r>
              <a:t/>
            </a:r>
          </a:p>
          <a:p xmlns:a="http://schemas.openxmlformats.org/drawingml/2006/main">
            <a:r>
              <a:t>Visual content: 1 image. Visible text and labels:</a:t>
            </a:r>
          </a:p>
          <a:p xmlns:a="http://schemas.openxmlformats.org/drawingml/2006/main">
            <a:r>
              <a:t>Figure 8.3</a:t>
            </a:r>
          </a:p>
          <a:p xmlns:a="http://schemas.openxmlformats.org/drawingml/2006/main">
            <a:r>
              <a:t/>
            </a:r>
          </a:p>
          <a:p xmlns:a="http://schemas.openxmlformats.org/drawingml/2006/main">
            <a:r>
              <a:t>Membership in the Causal Solution “(AD+BD) (E+F)” and Contribution to Development</a:t>
            </a:r>
          </a:p>
          <a:p xmlns:a="http://schemas.openxmlformats.org/drawingml/2006/main">
            <a:r>
              <a:t/>
            </a:r>
          </a:p>
          <a:p xmlns:a="http://schemas.openxmlformats.org/drawingml/2006/main">
            <a:r>
              <a:t>Contribution to Development</a:t>
            </a:r>
          </a:p>
          <a:p xmlns:a="http://schemas.openxmlformats.org/drawingml/2006/main">
            <a:r>
              <a:t/>
            </a:r>
          </a:p>
          <a:p xmlns:a="http://schemas.openxmlformats.org/drawingml/2006/main">
            <a:r>
              <a:t>1 2 3 4 5</a:t>
            </a:r>
          </a:p>
          <a:p xmlns:a="http://schemas.openxmlformats.org/drawingml/2006/main">
            <a:r>
              <a:t>Solution: (AD+BD)(E+F)</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8.4</a:t>
            </a:r>
          </a:p>
          <a:p xmlns:a="http://schemas.openxmlformats.org/drawingml/2006/main">
            <a:r>
              <a:t/>
            </a:r>
          </a:p>
          <a:p xmlns:a="http://schemas.openxmlformats.org/drawingml/2006/main">
            <a:r>
              <a:t>Slide text:</a:t>
            </a:r>
          </a:p>
          <a:p xmlns:a="http://schemas.openxmlformats.org/drawingml/2006/main">
            <a:r>
              <a:t>Figure 8.4</a:t>
            </a:r>
          </a:p>
          <a:p xmlns:a="http://schemas.openxmlformats.org/drawingml/2006/main">
            <a:r>
              <a:t/>
            </a:r>
          </a:p>
          <a:p xmlns:a="http://schemas.openxmlformats.org/drawingml/2006/main">
            <a:r>
              <a:t>Membership in the Causal Solution “D(A+C)” and Contribution to Development</a:t>
            </a:r>
          </a:p>
          <a:p xmlns:a="http://schemas.openxmlformats.org/drawingml/2006/main">
            <a:r>
              <a:t/>
            </a:r>
          </a:p>
          <a:p xmlns:a="http://schemas.openxmlformats.org/drawingml/2006/main">
            <a:r>
              <a:t>Visual content: 1 image. Visible text and labels:</a:t>
            </a:r>
          </a:p>
          <a:p xmlns:a="http://schemas.openxmlformats.org/drawingml/2006/main">
            <a:r>
              <a:t>Figure 8.4</a:t>
            </a:r>
          </a:p>
          <a:p xmlns:a="http://schemas.openxmlformats.org/drawingml/2006/main">
            <a:r>
              <a:t/>
            </a:r>
          </a:p>
          <a:p xmlns:a="http://schemas.openxmlformats.org/drawingml/2006/main">
            <a:r>
              <a:t>Membership in the Causal Solution “D(A+C)” and Contribution to Development</a:t>
            </a:r>
          </a:p>
          <a:p xmlns:a="http://schemas.openxmlformats.org/drawingml/2006/main">
            <a:r>
              <a:t/>
            </a:r>
          </a:p>
          <a:p xmlns:a="http://schemas.openxmlformats.org/drawingml/2006/main">
            <a:r>
              <a:t>Contribution to Development</a:t>
            </a:r>
          </a:p>
          <a:p xmlns:a="http://schemas.openxmlformats.org/drawingml/2006/main">
            <a:r>
              <a:t/>
            </a:r>
          </a:p>
          <a:p xmlns:a="http://schemas.openxmlformats.org/drawingml/2006/main">
            <a:r>
              <a:t>1 2 3 4 5</a:t>
            </a:r>
          </a:p>
          <a:p xmlns:a="http://schemas.openxmlformats.org/drawingml/2006/main">
            <a:r>
              <a:t>Solution: D(A+C)</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 synthesis, results of crisp- and fuzzy-set analyses of these data do not d...</a:t>
            </a:r>
          </a:p>
          <a:p xmlns:a="http://schemas.openxmlformats.org/drawingml/2006/main">
            <a:r>
              <a:t/>
            </a:r>
          </a:p>
          <a:p xmlns:a="http://schemas.openxmlformats.org/drawingml/2006/main">
            <a:r>
              <a:t>Slide text:</a:t>
            </a:r>
          </a:p>
          <a:p xmlns:a="http://schemas.openxmlformats.org/drawingml/2006/main">
            <a:r>
              <a:t>In synthesis, results of crisp- and fuzzy-set analyses of these data do not differ markedly and actually support each other. Adjudicating between alternative causal solutions on the basis of parsimony and prior theoretical expectations leads us to conclude that organizations will fulfill their institutional blueprints if they combine the internal criteria of meritocracy, immunity to corruption, and absence of entrenched cliques with openness to external innovations, with the latter dimension representing the key necessary condition.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By contrast, the contribution that an organization or agency can make to nati...</a:t>
            </a:r>
          </a:p>
          <a:p xmlns:a="http://schemas.openxmlformats.org/drawingml/2006/main">
            <a:r>
              <a:t/>
            </a:r>
          </a:p>
          <a:p xmlns:a="http://schemas.openxmlformats.org/drawingml/2006/main">
            <a:r>
              <a:t>Slide text:</a:t>
            </a:r>
          </a:p>
          <a:p xmlns:a="http://schemas.openxmlformats.org/drawingml/2006/main">
            <a:r>
              <a:t>By contrast, the contribution that an organization or agency can make to national development depends less on its internal characteristics and more on its capacity to mobilize and energize its external environment.</a:t>
            </a:r>
          </a:p>
          <a:p xmlns:a="http://schemas.openxmlformats.org/drawingml/2006/main">
            <a:r>
              <a:t/>
            </a:r>
          </a:p>
          <a:p xmlns:a="http://schemas.openxmlformats.org/drawingml/2006/main">
            <a:r>
              <a:t>Proactivity toward strategic external actors emerges as the central condition for a developmental institution. In most cases, it just needs to combine with one criterion of internal quality or probity in order to bring about this outcome.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Comparative analysis of these data would be incomplete without a more in-dept...</a:t>
            </a:r>
          </a:p>
          <a:p xmlns:a="http://schemas.openxmlformats.org/drawingml/2006/main">
            <a:r>
              <a:t/>
            </a:r>
          </a:p>
          <a:p xmlns:a="http://schemas.openxmlformats.org/drawingml/2006/main">
            <a:r>
              <a:t>Slide text:</a:t>
            </a:r>
          </a:p>
          <a:p xmlns:a="http://schemas.openxmlformats.org/drawingml/2006/main">
            <a:r>
              <a:t>Comparative analysis of these data would be incomplete without a more in-depth discussion of what the observed causal patterns mean in terms of similarities and differences between institutions and countries.</a:t>
            </a:r>
          </a:p>
          <a:p xmlns:a="http://schemas.openxmlformats.org/drawingml/2006/main">
            <a:r>
              <a:t/>
            </a:r>
          </a:p>
          <a:p xmlns:a="http://schemas.openxmlformats.org/drawingml/2006/main">
            <a:r>
              <a:t>A perusal of institutional rankings in tables 2.2 and 2.3 show a marked divide between organizations and agencies whose prime mission is economic and those that focus on services for the general population.</a:t>
            </a:r>
          </a:p>
          <a:p xmlns:a="http://schemas.openxmlformats.org/drawingml/2006/main">
            <a:r>
              <a:t/>
            </a:r>
          </a:p>
          <a:p xmlns:a="http://schemas.openxmlformats.org/drawingml/2006/main">
            <a:r>
              <a:t> Consistently, the stock exchange and the tax authority tend to rank higher; while 0s in the binary scale (table 2.2) and low scores in the continuous one (table 2.3) tend to cluster in the post office, the national health service, and, to a lesser extent, civil aeronautics.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These results are followed by a reflection on the significance of differences...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These results are followed by a reflection on the significance of differences encountered among institutions and among countries. The first set of differences highlight common patterns throughout the region, pointing toward the significance of external forces unleashed by the process of globalization. The second set brings forth the importance of historical antecedents, molding the form and operation of individual institutions in each country.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These results are followed by 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reflection on the significance of</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differences encountered among</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institutions and among countries.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first set of differences highlight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common patterns throughout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region, pointing toward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significance of external forces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unleashed by the process of</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globalization. The second set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brings forth the importance of</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historical antecedents, molding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form and operation of individual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institutions in each country.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Reported in the study of the Chilean stock exchange (Bolsa de Santiago),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Reported in the study of the Chilean stock exchange (Bolsa de Santiago),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most significant ‘island of power’ was formed by the traditional brokers who immediately opposed the entry of the banks. . . . A tension emerged between the reproduction of the traditional ethos proper of a ‘gentlemen’s club’ and a modern perception that viewed the Exchange as a competitive business.”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Reported in the study of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Chilean stock exchange (Bolsa de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Santiago),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most significant ‘island of</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power’ was formed by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traditional brokers who immediately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opposed the entry of the banks...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 tension emerged between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reproduction of the traditional ethos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proper of a ‘gentlemen’s club’ 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 modern perception that viewed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Exchange as a competitive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business.”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As the institutional report on the Colombian stock exchange (BVC) concludes,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As the institutional report on the Colombian stock exchange (BVC) concludes,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entry of the new global actors has been the most transformative force for the BVC and the Colombian financial scene. Dissatisfied with the preferential treatment granted by the Exchange to its stockholders, the new actors forced changes in corporate governance and operational functioning accompanying the Exchange’s demutualization.”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As the institutional report on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Colombian stock exchange (BVC)</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concludes,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entry of the new global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actors has been the most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transformative force for the BVC</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and the Colombian financial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scene. Dissatisfied with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preferential treatment granted by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Exchange to its stockholders,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new actors forced changes in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corporate governance 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operational functioning</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accompanying the Exchange’s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demutualization.”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ra 1ar" ae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ne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bgt vod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Page vg</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pos 8</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Pai! yn 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swat nit i</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un WAS yy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 By ah</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The best of these organizations, exemplified by the Chilean internal revenue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best of these organizations, exemplified by the Chilean internal revenue service (SII), introduced technical innovations seldom seen among its peers even in the developed world: “Today, a large number of taxpayers receive their annual tax declaration prepared and sent via Internet by the SII; all they have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to do is examine it, sign it, and send it back. This presupposes a level of information by the agency that is ever more encompassing and reliable.”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best of these organizations,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exemplified by the Chilean internal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revenue service (SI), introduced technical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innovations seldom seen among its peers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even in the developed world: “Today, a</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large number of taxpayers receive their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annual tax declaration prepared and sent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via Internet by the SIl; all they have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to do is examine it, sign it, and send it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back. This presupposes a level of</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information by the agency that is ever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more encompassing and reliable.”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When the survival of the state was at stake, no effort was spared in producin...</a:t>
            </a:r>
          </a:p>
          <a:p xmlns:a="http://schemas.openxmlformats.org/drawingml/2006/main">
            <a:r>
              <a:t/>
            </a:r>
          </a:p>
          <a:p xmlns:a="http://schemas.openxmlformats.org/drawingml/2006/main">
            <a:r>
              <a:t>Slide text:</a:t>
            </a:r>
          </a:p>
          <a:p xmlns:a="http://schemas.openxmlformats.org/drawingml/2006/main">
            <a:r>
              <a:t>When the survival of the state was at stake, no effort was spared in producing real institutional reform. No such luck accompanied the evolution of agencies concerned primarily with services to the general population.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Most informants for the Dominican institutional study coincide in the big gap...</a:t>
            </a:r>
          </a:p>
          <a:p xmlns:a="http://schemas.openxmlformats.org/drawingml/2006/main">
            <a:r>
              <a:t/>
            </a:r>
          </a:p>
          <a:p xmlns:a="http://schemas.openxmlformats.org/drawingml/2006/main">
            <a:r>
              <a:t>Slide text:</a:t>
            </a:r>
          </a:p>
          <a:p xmlns:a="http://schemas.openxmlformats.org/drawingml/2006/main">
            <a:r>
              <a:t>Most informants for the Dominican institutional study coincide in the big gap that exists between governmental decrees and health realities on the ground. The report reaches the following conclusions:</a:t>
            </a:r>
          </a:p>
          <a:p xmlns:a="http://schemas.openxmlformats.org/drawingml/2006/main">
            <a:r>
              <a:t/>
            </a:r>
          </a:p>
          <a:p xmlns:a="http://schemas.openxmlformats.org/drawingml/2006/main">
            <a:r>
              <a:t>Meritocracy: Results support the conclusion that hiring and promotion in the Dominican public health service are at the discretion of the authorities and are poorly meritocratic.</a:t>
            </a:r>
          </a:p>
          <a:p xmlns:a="http://schemas.openxmlformats.org/drawingml/2006/main">
            <a:r>
              <a:t/>
            </a:r>
          </a:p>
          <a:p xmlns:a="http://schemas.openxmlformats.org/drawingml/2006/main">
            <a:r>
              <a:t>Probity: This feature is predominantly absent and the system is vulnerable to the pressures of outside interests in key decisions.</a:t>
            </a:r>
          </a:p>
          <a:p xmlns:a="http://schemas.openxmlformats.org/drawingml/2006/main">
            <a:r>
              <a:t/>
            </a:r>
          </a:p>
          <a:p xmlns:a="http://schemas.openxmlformats.org/drawingml/2006/main">
            <a:r>
              <a:t>Proactivity: All agree that most decisions and changes in the public health service are defined by personalistic interests and that the general population has very little say in these decisions.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The most catastrophic situation is that of the Colombian health service, whic...</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most catastrophic situation is that of the Colombian health service, which effectively disappeared in the course of the study.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Newly privatized hospitals forced to fend for themselves squeezed down medical salaries and started to refuse attention to the uninsured. This led to a wave of strike actions and other protests by doctors and other medical personnel for most of the 1990s and early 2000s. It also led to the tragic phenomenon dubbed in Colombia the “tour of death,” as uninsured but seriously ill patients were turned down, in hospital after hospital, until they died in front of one.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most catastrophic situation is that of the Colombian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health service, which effectively disappeared in the course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of the “Wig</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Newly privatized hospitals forced to fend for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themselves squeezed down medical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salaries and started to refuse attention to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the uninsured. This led to a wave of strike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actions and other protests by doctors 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other medical personnel for most of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1990s and early 2000s. It also led to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tragic phenomenon dubbed in Colombia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“tour of death,” as uninsured but seriously ill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patients were turned down, in hospital after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hospital, until they died in front of one.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The state of the agency prior to the recent rescue attempt was described in 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state of the agency prior to the recent rescue attempt was described in the corresponding institutional report as follows: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 February 2008, the local press in Ciudad Juárez denounced the theft of more than ten tons of mail coming from the U.S. It was perpetrated by a mailman who, over ten years, opened the mail in search of checks and money orders from Mexican immigrants to their families. This event is only part of a long list of events that, if not so grave, certainly expose the insecurity suffered by users of the Mexican postal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]conseos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VJIDE MEXICO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state of the agency prior to the recent rescue attempt was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described in the corresponding institutional report as follows: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“In February 2008, the local press in Ciudad Juarez denounced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theft of more than ten tons of mail coming from the U.S. It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was perpetrated by a mailman who, over ten years, opened the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mail in search of checks and money orders from Mexican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immigrants to their families. This event is only part of a long list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of events that, if not so grave, certainly expose the insecurity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suffered by users of the Mexican postal service.”</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This brief review of institutional differences across the continent brings fo...</a:t>
            </a:r>
          </a:p>
          <a:p xmlns:a="http://schemas.openxmlformats.org/drawingml/2006/main">
            <a:r>
              <a:t/>
            </a:r>
          </a:p>
          <a:p xmlns:a="http://schemas.openxmlformats.org/drawingml/2006/main">
            <a:r>
              <a:t>Slide text:</a:t>
            </a:r>
          </a:p>
          <a:p xmlns:a="http://schemas.openxmlformats.org/drawingml/2006/main">
            <a:r>
              <a:t>This brief review of institutional differences across the continent brings forth two general points. First, the state of the Latin American postal services, national health services, and, to a lesser extent, civil aeronautics show, with clarity, the inefficiencies and limitations that seriously hamper attempts at sustained national development in the region. . . .</a:t>
            </a:r>
          </a:p>
          <a:p xmlns:a="http://schemas.openxmlformats.org/drawingml/2006/main">
            <a:r>
              <a:t/>
            </a:r>
          </a:p>
          <a:p xmlns:a="http://schemas.openxmlformats.org/drawingml/2006/main">
            <a:r>
              <a:t>Second, states are not impotent to overcome this situation, but their efforts so far have concentrated in strengthening those organizations that are directly related to the governments’ own economic survival and the interests of business elites rather than those addressing the well-being of the general population.</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current absence of a postal service in Colombia and its parlous state in ...</a:t>
            </a:r>
          </a:p>
          <a:p xmlns:a="http://schemas.openxmlformats.org/drawingml/2006/main">
            <a:r>
              <a:t/>
            </a:r>
          </a:p>
          <a:p xmlns:a="http://schemas.openxmlformats.org/drawingml/2006/main">
            <a:r>
              <a:t>Slide text:</a:t>
            </a:r>
          </a:p>
          <a:p xmlns:a="http://schemas.openxmlformats.org/drawingml/2006/main">
            <a:r>
              <a:t>The current absence of a postal service in Colombia and its parlous state in the Dominican Republic and Mexico, the “tour of death” with which the Colombian poor are threatened if they fall ill, and the remarkable insecurity of air traffic in Argentina convey a clear image of why Latin American countries have been unable to implement effective developmental programs and why key social objectives have, so far, eluded them.</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It is possible to conclude that while Chilean institutions are comparatively ...</a:t>
            </a:r>
          </a:p>
          <a:p xmlns:a="http://schemas.openxmlformats.org/drawingml/2006/main">
            <a:r>
              <a:t/>
            </a:r>
          </a:p>
          <a:p xmlns:a="http://schemas.openxmlformats.org/drawingml/2006/main">
            <a:r>
              <a:t>Slide text:</a:t>
            </a:r>
          </a:p>
          <a:p xmlns:a="http://schemas.openxmlformats.org/drawingml/2006/main">
            <a:r>
              <a:t>It is possible to conclude that while Chilean institutions are comparatively the strongest in the region, Colombian ones are the weakest. Two of them actually ceased to exist in the course of the study and even those evaluated as the best overall—the stock exchange and the tax authority—were scored lower on average than their peer organizations in other countries.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Crisp-Set Analysis</a:t>
            </a:r>
          </a:p>
          <a:p xmlns:a="http://schemas.openxmlformats.org/drawingml/2006/main">
            <a:r>
              <a:t/>
            </a:r>
          </a:p>
          <a:p xmlns:a="http://schemas.openxmlformats.org/drawingml/2006/main">
            <a:r>
              <a:t>Slide text:</a:t>
            </a:r>
          </a:p>
          <a:p xmlns:a="http://schemas.openxmlformats.org/drawingml/2006/main">
            <a:r>
              <a:t>Crisp-Set Analysis</a:t>
            </a:r>
          </a:p>
          <a:p xmlns:a="http://schemas.openxmlformats.org/drawingml/2006/main">
            <a:r>
              <a:t/>
            </a:r>
          </a:p>
          <a:p xmlns:a="http://schemas.openxmlformats.org/drawingml/2006/main">
            <a:r>
              <a:t>Institutional Adequacy</a:t>
            </a:r>
          </a:p>
          <a:p xmlns:a="http://schemas.openxmlformats.org/drawingml/2006/main">
            <a:r>
              <a:t/>
            </a:r>
          </a:p>
          <a:p xmlns:a="http://schemas.openxmlformats.org/drawingml/2006/main">
            <a:r>
              <a:t>Rankings of our sample of twenty-three institutions on a dichotomous scale have been arranged in the truth table presented in chapter 2. Hypothesized determinants, internal and external, are identified by capital letters, A through F, and the outcomes of interest by Roman numerals I and II (see table 2.2). A perusal of the table indicates that conformity to institutional blueprints is more easily achievable than effective developmental agencies: just short of 70 percent of the studied organizations were evaluated to be “institutionally adequate,” while only half (52 percent) were evaluated as making a significant contribution to development.</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quality of Argentina’s institutions emerging from this set of studies is ...</a:t>
            </a:r>
          </a:p>
          <a:p xmlns:a="http://schemas.openxmlformats.org/drawingml/2006/main">
            <a:r>
              <a:t/>
            </a:r>
          </a:p>
          <a:p xmlns:a="http://schemas.openxmlformats.org/drawingml/2006/main">
            <a:r>
              <a:t>Slide text:</a:t>
            </a:r>
          </a:p>
          <a:p xmlns:a="http://schemas.openxmlformats.org/drawingml/2006/main">
            <a:r>
              <a:t>The quality of Argentina’s institutions emerging from this set of studies is also surprisingly poor, although it adjoins Chile and is commonly regarded as the most developed country in Latin America. With the exception of the Argentine internal revenue service (AFIP), which has been thoroughly reorganized and modernized, the state of the other organizations leaves much to be desired, either because of internal organizational weaknesses or a lack of proactivity.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Results of the study support and extend sociological theories concerning dete...</a:t>
            </a:r>
          </a:p>
          <a:p xmlns:a="http://schemas.openxmlformats.org/drawingml/2006/main">
            <a:r>
              <a:t/>
            </a:r>
          </a:p>
          <a:p xmlns:a="http://schemas.openxmlformats.org/drawingml/2006/main">
            <a:r>
              <a:t>Slide text:</a:t>
            </a:r>
          </a:p>
          <a:p xmlns:a="http://schemas.openxmlformats.org/drawingml/2006/main">
            <a:r>
              <a:t>Results of the study support and extend sociological theories concerning determinants of institutional adequacy and development capacity. These are captured in the six hypothesized determinants of these outcomes and in the concrete causal solutions that they produce when submitted to systematic comparative analysis. Simultaneously, the findings point to numerous differences among types of organizations and across countries, showing that the institutional landscape of Latin America is neither homogenous nor simple.</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Slide title: Results of this comparative study demonstrate that it is feasible to bring do...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alibri"/>
                <a:ea typeface="Calibri"/>
                <a:cs typeface="Calibri"/>
              </a:rP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Slide text: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Results of this comparative study demonstrate that it is feasible to bring down the concept of institutions from the heights of theoretical speculation to the level of concrete empirical analysis. It is at this level where it becomes possible to test specific predictions about factors leading to competent developmental organizations.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Findings from the five countries buttress the recent sociological contribution to development studies by providing concrete and nuanced evidence of when and where institutions “matter.”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Visual content: 1 image. Visible text and labels: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Results of this comparative study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demonstrate that it is feasible to bring</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down the concept of institutions from</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the heights of theoretical speculation</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to the level of concrete empirical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analysis. It is at this level where it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becomes possible to test specific</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predictions about factors leading to</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competent developmental</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organizations.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Findings from the five countries buttress the recent</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sociological contribution to development studies by</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providing concrete and nuanced evidence of when and</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where institutions “matter.”</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[Sources]</a:t>
            </a:r>
            <a:endParaRPr sz="1200" b="0" u="none">
              <a:solidFill>
                <a:srgbClr val="000000"/>
              </a:solidFill>
              <a:latin typeface="Calibri"/>
              <a:ea typeface="Calibri"/>
              <a:cs typeface="Calibri"/>
            </a:endParaRPr>
          </a:p>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t>- Original uploaded Institutions Count teaching slide and its embedded content.</a:t>
            </a:r>
            <a:endParaRPr sz="1200" b="0" u="none">
              <a:solidFill>
                <a:srgbClr val="000000"/>
              </a:solidFill>
              <a:latin typeface="Calibri"/>
              <a:ea typeface="Calibri"/>
              <a:cs typeface="Calibri"/>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With some manipulation of the counterfactuals, that solution is reduced to:</a:t>
            </a:r>
          </a:p>
          <a:p xmlns:a="http://schemas.openxmlformats.org/drawingml/2006/main">
            <a:r>
              <a:t/>
            </a:r>
          </a:p>
          <a:p xmlns:a="http://schemas.openxmlformats.org/drawingml/2006/main">
            <a:r>
              <a:t>Slide text:</a:t>
            </a:r>
          </a:p>
          <a:p xmlns:a="http://schemas.openxmlformats.org/drawingml/2006/main">
            <a:r>
              <a:t>With some manipulation of the counterfactuals, that solution is reduced to:</a:t>
            </a:r>
          </a:p>
          <a:p xmlns:a="http://schemas.openxmlformats.org/drawingml/2006/main">
            <a:r>
              <a:t> IA = ABC+DEF (IV).</a:t>
            </a:r>
          </a:p>
          <a:p xmlns:a="http://schemas.openxmlformats.org/drawingml/2006/main">
            <a:r>
              <a:t/>
            </a:r>
          </a:p>
          <a:p xmlns:a="http://schemas.openxmlformats.org/drawingml/2006/main">
            <a:r>
              <a:t>This solution says that an existing organization meets its original institutional mandate either when it satisfies all hypothesized internal requirements (ABC) or all external ones (DEF).</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 final reduction is possible if we limit the analysis to causal expressions ...</a:t>
            </a:r>
          </a:p>
          <a:p xmlns:a="http://schemas.openxmlformats.org/drawingml/2006/main">
            <a:r>
              <a:t/>
            </a:r>
          </a:p>
          <a:p xmlns:a="http://schemas.openxmlformats.org/drawingml/2006/main">
            <a:r>
              <a:t>Slide text:</a:t>
            </a:r>
          </a:p>
          <a:p xmlns:a="http://schemas.openxmlformats.org/drawingml/2006/main">
            <a:r>
              <a:t>A final reduction is possible if we limit the analysis to causal expressions observed more than once. The rationale for this approach is that, in a sizable sample such as this, a positive combination observed only once may be due to chance and can be discarded in favor of those that display greater consistency. This approach limits causal primitives to just three terms and Boolean minimization further reduces them to:</a:t>
            </a:r>
          </a:p>
          <a:p xmlns:a="http://schemas.openxmlformats.org/drawingml/2006/main">
            <a:r>
              <a:t/>
            </a:r>
          </a:p>
          <a:p xmlns:a="http://schemas.openxmlformats.org/drawingml/2006/main">
            <a:r>
              <a:t>IA = ABCE (V).</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This solution has a consistency of 1.00 and coverage of 100 percent of all re...</a:t>
            </a:r>
          </a:p>
          <a:p xmlns:a="http://schemas.openxmlformats.org/drawingml/2006/main">
            <a:r>
              <a:t/>
            </a:r>
          </a:p>
          <a:p xmlns:a="http://schemas.openxmlformats.org/drawingml/2006/main">
            <a:r>
              <a:t>Slide text:</a:t>
            </a:r>
          </a:p>
          <a:p xmlns:a="http://schemas.openxmlformats.org/drawingml/2006/main">
            <a:r>
              <a:t>This solution has a consistency of 1.00 and coverage of 100 percent of all repeated combinations.</a:t>
            </a:r>
          </a:p>
          <a:p xmlns:a="http://schemas.openxmlformats.org/drawingml/2006/main">
            <a:r>
              <a:t/>
            </a:r>
          </a:p>
          <a:p xmlns:a="http://schemas.openxmlformats.org/drawingml/2006/main">
            <a:r>
              <a:t>ABCE offers a parsimonious and theoretically defensible solution that highlights the joint importance of all internal characteristics of the institution plus technological openness and flexibility.</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Contribution to Development</a:t>
            </a:r>
          </a:p>
          <a:p xmlns:a="http://schemas.openxmlformats.org/drawingml/2006/main">
            <a:r>
              <a:t/>
            </a:r>
          </a:p>
          <a:p xmlns:a="http://schemas.openxmlformats.org/drawingml/2006/main">
            <a:r>
              <a:t>Slide text:</a:t>
            </a:r>
          </a:p>
          <a:p xmlns:a="http://schemas.openxmlformats.org/drawingml/2006/main">
            <a:r>
              <a:t>Contribution to Development</a:t>
            </a:r>
          </a:p>
          <a:p xmlns:a="http://schemas.openxmlformats.org/drawingml/2006/main">
            <a:r>
              <a:t/>
            </a:r>
          </a:p>
          <a:p xmlns:a="http://schemas.openxmlformats.org/drawingml/2006/main">
            <a:r>
              <a:t>A developmental institution (DI) emerges, according to the data in table 2.2, as an outcome of the following combinations (frequencies in parentheses):</a:t>
            </a:r>
          </a:p>
          <a:p xmlns:a="http://schemas.openxmlformats.org/drawingml/2006/main">
            <a:r>
              <a:t/>
            </a:r>
          </a:p>
          <a:p xmlns:a="http://schemas.openxmlformats.org/drawingml/2006/main">
            <a:r>
              <a:t>DI = ABCDEF (3), ABCDE (3), ABCD (1), ABDEF (1), CDEF (1), ADEF (1), BCDEF (1), DF (1) (VI).</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DI = D (A+C) (VII).</a:t>
            </a:r>
          </a:p>
          <a:p xmlns:a="http://schemas.openxmlformats.org/drawingml/2006/main">
            <a:r>
              <a:t/>
            </a:r>
          </a:p>
          <a:p xmlns:a="http://schemas.openxmlformats.org/drawingml/2006/main">
            <a:r>
              <a:t>Slide text:</a:t>
            </a:r>
          </a:p>
          <a:p xmlns:a="http://schemas.openxmlformats.org/drawingml/2006/main">
            <a:r>
              <a:t>DI = D (A+C) (VII).</a:t>
            </a:r>
          </a:p>
          <a:p xmlns:a="http://schemas.openxmlformats.org/drawingml/2006/main">
            <a:r>
              <a:t/>
            </a:r>
          </a:p>
          <a:p xmlns:a="http://schemas.openxmlformats.org/drawingml/2006/main">
            <a:r>
              <a:t>This solution covers 100 percent of all other primitive terms with a consistency of 1.00. This causal expression highlights the key role of Proactivity (D) in making an institution capable of yielding significant developmental outcomes. In agreement with Evans’s . . . argument, it is not enough for an institution to be meritocratic or immune to corruption if it is inward-oriented. To further economic or social development, it must leave its protected turf and engage with key actors in society, organizing them and creating incentives to achieve various strategic goals.</a:t>
            </a:r>
          </a:p>
          <a:p xmlns:a="http://schemas.openxmlformats.org/drawingml/2006/main">
            <a:r>
              <a:t/>
            </a:r>
          </a:p>
          <a:p xmlns:a="http://schemas.openxmlformats.org/drawingml/2006/main">
            <a:r>
              <a:t>[Sources]</a:t>
            </a:r>
          </a:p>
          <a:p xmlns:a="http://schemas.openxmlformats.org/drawingml/2006/main">
            <a:r>
              <a:t>- Original uploaded Institutions Count teaching slide and its embedded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5f7af08138e74c2e" /></Relationships>
</file>

<file path=ppt/slideLayouts/slideLayout1.xml><?xml version="1.0" encoding="utf-8"?>
<p:sldLayout xmlns:p="http://schemas.openxmlformats.org/presentationml/2006/main" type="blank" preserve="1">
  <p:cSld name="Title5">
    <p:bg>
      <p:bgPr>
        <a:gradFill xmlns:a="http://schemas.openxmlformats.org/drawingml/2006/main" rotWithShape="0">
          <a:gsLst>
            <a:gs pos="0">
              <a:srgbClr val="000000"/>
            </a:gs>
            <a:gs pos="100000">
              <a:srgbClr val="1F5DDC"/>
            </a:gs>
          </a:gsLst>
          <a:lin ang="5400000"/>
        </a:gra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31E66DA2-BB4D-4A5F-B5E9-B07F85C4CB68}"/>
              </a:ext>
            </a:extLst>
          </p:cNvPr>
          <p:cNvSpPr>
            <a:spLocks xmlns:a="http://schemas.openxmlformats.org/drawingml/2006/main" noGrp="1"/>
          </p:cNvSpPr>
          <p:nvPr>
            <p:ph type="title" idx="0"/>
          </p:nvPr>
        </p:nvSpPr>
        <p:spPr>
          <a:xfrm xmlns:a="http://schemas.openxmlformats.org/drawingml/2006/main">
            <a:off x="914400" y="512640"/>
            <a:ext cx="7772400" cy="9144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Autofit/>
          </a:bodyPr>
          <a:lstStyle xmlns:a="http://schemas.openxmlformats.org/drawingml/2006/main">
            <a:lvl1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4000" b="0" u="none">
                <a:solidFill>
                  <a:srgbClr val="F4F1DA"/>
                </a:solidFill>
                <a:latin typeface="Consolas"/>
                <a:ea typeface="Consolas"/>
                <a:cs typeface="Consolas"/>
              </a:defRPr>
            </a:lvl1pPr>
          </a:lstStyle>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F4F1DA"/>
                </a:solidFill>
                <a:latin typeface="Consolas"/>
                <a:ea typeface="Consolas"/>
                <a:cs typeface="Consolas"/>
              </a:rPr>
              <a:t>Click to edit the title text format</a:t>
            </a:r>
            <a:endParaRPr sz="4000" b="0" u="none">
              <a:solidFill>
                <a:srgbClr val="F4F1DA"/>
              </a:solidFill>
              <a:latin typeface="Consolas"/>
              <a:ea typeface="Consolas"/>
              <a:cs typeface="Consolas"/>
            </a:endParaRPr>
          </a:p>
        </p:txBody>
      </p:sp>
      <p:sp>
        <p:nvSpPr>
          <p:cNvPr id="3" name="PlaceHolder 2">
            <a:extLst xmlns:a="http://schemas.openxmlformats.org/drawingml/2006/main">
              <a:ext uri="{FF2B5EF4-FFF2-40B4-BE49-F238E27FC236}">
                <a16:creationId xmlns:a16="http://schemas.microsoft.com/office/drawing/2014/main" id="{967C4345-0663-4569-96DE-6020120E2E97}"/>
              </a:ext>
            </a:extLst>
          </p:cNvPr>
          <p:cNvSpPr>
            <a:spLocks xmlns:a="http://schemas.openxmlformats.org/drawingml/2006/main" noGrp="1"/>
          </p:cNvSpPr>
          <p:nvPr>
            <p:ph type="body" idx="0"/>
          </p:nvPr>
        </p:nvSpPr>
        <p:spPr>
          <a:xfrm xmlns:a="http://schemas.openxmlformats.org/drawingml/2006/main">
            <a:off x="914400" y="1784160"/>
            <a:ext cx="7772400" cy="457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00"/>
              </a:spcBef>
              <a:buClr>
                <a:srgbClr val="EEECE1"/>
              </a:buClr>
              <a:buSzPct val="95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000" b="0" u="none">
                <a:solidFill>
                  <a:srgbClr val="FFFFFF"/>
                </a:solidFill>
                <a:latin typeface="Corbel"/>
                <a:ea typeface="Corbel"/>
                <a:cs typeface="Corbel"/>
              </a:defRPr>
            </a:lvl1pPr>
            <a:lvl2pPr algn="l">
              <a:spcBef>
                <a:spcPts val="700"/>
              </a:spcBef>
              <a:buClr>
                <a:srgbClr val="C0504D"/>
              </a:buClr>
              <a:buSzPct val="9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000" b="0" u="none">
                <a:solidFill>
                  <a:srgbClr val="FFFFFF"/>
                </a:solidFill>
                <a:latin typeface="Corbel"/>
                <a:ea typeface="Corbel"/>
                <a:cs typeface="Corbel"/>
              </a:defRPr>
            </a:lvl2pPr>
            <a:lvl3pPr algn="l">
              <a:spcBef>
                <a:spcPts val="700"/>
              </a:spcBef>
              <a:buClr>
                <a:srgbClr val="C0504D"/>
              </a:buClr>
              <a:buFont typeface="Wingdings 2"/>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000" b="0" u="none">
                <a:solidFill>
                  <a:srgbClr val="FFFFFF"/>
                </a:solidFill>
                <a:latin typeface="Corbel"/>
                <a:ea typeface="Corbel"/>
                <a:cs typeface="Corbel"/>
              </a:defRPr>
            </a:lvl3pPr>
            <a:lvl4pPr algn="l">
              <a:spcBef>
                <a:spcPts val="700"/>
              </a:spcBef>
              <a:buClr>
                <a:srgbClr val="9BBB59"/>
              </a:buClr>
              <a:buFont typeface="Wingdings 3"/>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000" b="0" u="none">
                <a:solidFill>
                  <a:srgbClr val="FFFFFF"/>
                </a:solidFill>
                <a:latin typeface="Corbel"/>
                <a:ea typeface="Corbel"/>
                <a:cs typeface="Corbel"/>
              </a:defRPr>
            </a:lvl4pPr>
            <a:lvl5pPr algn="l">
              <a:spcBef>
                <a:spcPts val="700"/>
              </a:spcBef>
              <a:buClr>
                <a:srgbClr val="9BBB59"/>
              </a:buClr>
              <a:buFont typeface="Wingdings 2"/>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000" b="0" u="none">
                <a:solidFill>
                  <a:srgbClr val="FFFFFF"/>
                </a:solidFill>
                <a:latin typeface="Corbel"/>
                <a:ea typeface="Corbel"/>
                <a:cs typeface="Corbel"/>
              </a:defRPr>
            </a:lvl5pPr>
            <a:lvl6pPr algn="l">
              <a:spcBef>
                <a:spcPts val="700"/>
              </a:spcBef>
              <a:buClr>
                <a:srgbClr val="FFFFFF"/>
              </a:buClr>
              <a:buFont typeface="Wingdings 2"/>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000" b="0" u="none">
                <a:solidFill>
                  <a:srgbClr val="FFFFFF"/>
                </a:solidFill>
                <a:latin typeface="Corbel"/>
                <a:ea typeface="Corbel"/>
                <a:cs typeface="Corbel"/>
              </a:defRPr>
            </a:lvl6pPr>
            <a:lvl7pPr algn="l">
              <a:spcBef>
                <a:spcPts val="700"/>
              </a:spcBef>
              <a:buClr>
                <a:srgbClr val="FFFFFF"/>
              </a:buClr>
              <a:buFont typeface="Wingdings 2"/>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3000" b="0" u="none">
                <a:solidFill>
                  <a:srgbClr val="FFFFFF"/>
                </a:solidFill>
                <a:latin typeface="Corbel"/>
                <a:ea typeface="Corbel"/>
                <a:cs typeface="Corbel"/>
              </a:defRPr>
            </a:lvl7pPr>
          </a:lstStyle>
          <a:p xmlns:a="http://schemas.openxmlformats.org/drawingml/2006/main">
            <a:pPr marL="411120" indent="-342720" algn="l">
              <a:spcBef>
                <a:spcPts val="700"/>
              </a:spcBef>
              <a:buClr>
                <a:srgbClr val="EEECE1"/>
              </a:buClr>
              <a:buSzPct val="95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Corbel"/>
                <a:ea typeface="Corbel"/>
                <a:cs typeface="Corbel"/>
              </a:rPr>
              <a:t>Click to edit the outline text format</a:t>
            </a:r>
            <a:endParaRPr sz="3000" b="0" u="none">
              <a:solidFill>
                <a:srgbClr val="FFFFFF"/>
              </a:solidFill>
              <a:latin typeface="Corbel"/>
              <a:ea typeface="Corbel"/>
              <a:cs typeface="Corbel"/>
            </a:endParaRPr>
          </a:p>
          <a:p xmlns:a="http://schemas.openxmlformats.org/drawingml/2006/main">
            <a:pPr marL="739800" lvl="1" indent="-285840" algn="l">
              <a:spcBef>
                <a:spcPts val="700"/>
              </a:spcBef>
              <a:buClr>
                <a:srgbClr val="C0504D"/>
              </a:buClr>
              <a:buSzPct val="90000"/>
              <a:buFont typeface="Wingdings"/>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Corbel"/>
                <a:ea typeface="Corbel"/>
                <a:cs typeface="Corbel"/>
              </a:rPr>
              <a:t>Second Outline Level</a:t>
            </a:r>
            <a:endParaRPr sz="3000" b="0" u="none">
              <a:solidFill>
                <a:srgbClr val="FFFFFF"/>
              </a:solidFill>
              <a:latin typeface="Corbel"/>
              <a:ea typeface="Corbel"/>
              <a:cs typeface="Corbel"/>
            </a:endParaRPr>
          </a:p>
          <a:p xmlns:a="http://schemas.openxmlformats.org/drawingml/2006/main">
            <a:pPr marL="995400" lvl="2" indent="-228600" algn="l">
              <a:spcBef>
                <a:spcPts val="700"/>
              </a:spcBef>
              <a:buClr>
                <a:srgbClr val="C0504D"/>
              </a:buClr>
              <a:buFont typeface="Wingdings 2"/>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Corbel"/>
                <a:ea typeface="Corbel"/>
                <a:cs typeface="Corbel"/>
              </a:rPr>
              <a:t>Third Outline Level</a:t>
            </a:r>
            <a:endParaRPr sz="3000" b="0" u="none">
              <a:solidFill>
                <a:srgbClr val="FFFFFF"/>
              </a:solidFill>
              <a:latin typeface="Corbel"/>
              <a:ea typeface="Corbel"/>
              <a:cs typeface="Corbel"/>
            </a:endParaRPr>
          </a:p>
          <a:p xmlns:a="http://schemas.openxmlformats.org/drawingml/2006/main">
            <a:pPr marL="1260360" lvl="3" indent="-228600" algn="l">
              <a:spcBef>
                <a:spcPts val="700"/>
              </a:spcBef>
              <a:buClr>
                <a:srgbClr val="9BBB59"/>
              </a:buClr>
              <a:buFont typeface="Wingdings 3"/>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Corbel"/>
                <a:ea typeface="Corbel"/>
                <a:cs typeface="Corbel"/>
              </a:rPr>
              <a:t>Fourth Outline Level</a:t>
            </a:r>
            <a:endParaRPr sz="3000" b="0" u="none">
              <a:solidFill>
                <a:srgbClr val="FFFFFF"/>
              </a:solidFill>
              <a:latin typeface="Corbel"/>
              <a:ea typeface="Corbel"/>
              <a:cs typeface="Corbel"/>
            </a:endParaRPr>
          </a:p>
          <a:p xmlns:a="http://schemas.openxmlformats.org/drawingml/2006/main">
            <a:pPr marL="1481040" lvl="4" indent="-209520" algn="l">
              <a:spcBef>
                <a:spcPts val="700"/>
              </a:spcBef>
              <a:buClr>
                <a:srgbClr val="9BBB59"/>
              </a:buClr>
              <a:buFont typeface="Wingdings 2"/>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Corbel"/>
                <a:ea typeface="Corbel"/>
                <a:cs typeface="Corbel"/>
              </a:rPr>
              <a:t>Fifth Outline Level</a:t>
            </a:r>
            <a:endParaRPr sz="3000" b="0" u="none">
              <a:solidFill>
                <a:srgbClr val="FFFFFF"/>
              </a:solidFill>
              <a:latin typeface="Corbel"/>
              <a:ea typeface="Corbel"/>
              <a:cs typeface="Corbel"/>
            </a:endParaRPr>
          </a:p>
          <a:p xmlns:a="http://schemas.openxmlformats.org/drawingml/2006/main">
            <a:pPr marL="1481040" lvl="5" indent="-209520" algn="l">
              <a:spcBef>
                <a:spcPts val="700"/>
              </a:spcBef>
              <a:buClr>
                <a:srgbClr val="FFFFFF"/>
              </a:buClr>
              <a:buFont typeface="Wingdings 2"/>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Corbel"/>
                <a:ea typeface="Corbel"/>
                <a:cs typeface="Corbel"/>
              </a:rPr>
              <a:t>Sixth Outline Level</a:t>
            </a:r>
            <a:endParaRPr sz="3000" b="0" u="none">
              <a:solidFill>
                <a:srgbClr val="FFFFFF"/>
              </a:solidFill>
              <a:latin typeface="Corbel"/>
              <a:ea typeface="Corbel"/>
              <a:cs typeface="Corbel"/>
            </a:endParaRPr>
          </a:p>
          <a:p xmlns:a="http://schemas.openxmlformats.org/drawingml/2006/main">
            <a:pPr marL="1481040" lvl="6" indent="-209520" algn="l">
              <a:spcBef>
                <a:spcPts val="700"/>
              </a:spcBef>
              <a:buClr>
                <a:srgbClr val="FFFFFF"/>
              </a:buClr>
              <a:buFont typeface="Wingdings 2"/>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3000" b="0" u="none">
                <a:solidFill>
                  <a:srgbClr val="FFFFFF"/>
                </a:solidFill>
                <a:latin typeface="Corbel"/>
                <a:ea typeface="Corbel"/>
                <a:cs typeface="Corbel"/>
              </a:rPr>
              <a:t>Seventh Outline Level</a:t>
            </a:r>
            <a:endParaRPr sz="3000" b="0" u="none">
              <a:solidFill>
                <a:srgbClr val="FFFFFF"/>
              </a:solidFill>
              <a:latin typeface="Corbel"/>
              <a:ea typeface="Corbel"/>
              <a:cs typeface="Corbel"/>
            </a:endParaRP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00ec7bc776a544b1" /><Relationship Type="http://schemas.openxmlformats.org/officeDocument/2006/relationships/slideLayout" Target="/ppt/slideLayouts/slideLayout1.xml" Id="R9be2b252007542d7" /></Relationships>
</file>

<file path=ppt/slideMasters/slideMaster1.xml><?xml version="1.0" encoding="utf-8"?>
<p:sldMaster xmlns:p="http://schemas.openxmlformats.org/presentationml/2006/main">
  <p:cSld>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9be2b252007542d7"/>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3badde2d5a9e45af" /><Relationship Type="http://schemas.openxmlformats.org/officeDocument/2006/relationships/image" Target="/ppt/media/image.jpeg" Id="R689339ef50e648b4" /><Relationship Type="http://schemas.openxmlformats.org/officeDocument/2006/relationships/notesSlide" Target="/ppt/notesSlides/notesSlide1.xml" Id="R0c617bf217fb4406"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517eee2122ae4cc4" /><Relationship Type="http://schemas.openxmlformats.org/officeDocument/2006/relationships/notesSlide" Target="/ppt/notesSlides/notesSlide10.xml" Id="Rec519149ccd841b4"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a9465444e43c4c52" /><Relationship Type="http://schemas.openxmlformats.org/officeDocument/2006/relationships/notesSlide" Target="/ppt/notesSlides/notesSlide11.xml" Id="R5d313dbb7daa4733"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562cdc90cc7b4e06" /><Relationship Type="http://schemas.openxmlformats.org/officeDocument/2006/relationships/notesSlide" Target="/ppt/notesSlides/notesSlide12.xml" Id="R01d407cb94434c2c"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dfe2af979f094f33" /><Relationship Type="http://schemas.openxmlformats.org/officeDocument/2006/relationships/notesSlide" Target="/ppt/notesSlides/notesSlide13.xml" Id="Ra5b901e19e694f28"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91d96f701e29417f" /><Relationship Type="http://schemas.openxmlformats.org/officeDocument/2006/relationships/notesSlide" Target="/ppt/notesSlides/notesSlide14.xml" Id="R0dd29f23dc6440ff"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2aceb951777b4411" /><Relationship Type="http://schemas.openxmlformats.org/officeDocument/2006/relationships/notesSlide" Target="/ppt/notesSlides/notesSlide15.xml" Id="Rc2e00a40798349cd"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f7935223903e4f82" /><Relationship Type="http://schemas.openxmlformats.org/officeDocument/2006/relationships/notesSlide" Target="/ppt/notesSlides/notesSlide16.xml" Id="R5c3da08fa14240bd"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045907b5007b4785" /><Relationship Type="http://schemas.openxmlformats.org/officeDocument/2006/relationships/image" Target="/ppt/media/image3.jpeg" Id="R0c8838f84b8d40c7" /><Relationship Type="http://schemas.openxmlformats.org/officeDocument/2006/relationships/notesSlide" Target="/ppt/notesSlides/notesSlide17.xml" Id="R7481de2ee5a34ce1"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004da41c73f740a6" /><Relationship Type="http://schemas.openxmlformats.org/officeDocument/2006/relationships/notesSlide" Target="/ppt/notesSlides/notesSlide18.xml" Id="R8862bdf488af4417"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483b018eefc541be" /><Relationship Type="http://schemas.openxmlformats.org/officeDocument/2006/relationships/notesSlide" Target="/ppt/notesSlides/notesSlide19.xml" Id="R1b2373a8cc1b4bbe"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ab217c70ef4946a7" /><Relationship Type="http://schemas.openxmlformats.org/officeDocument/2006/relationships/notesSlide" Target="/ppt/notesSlides/notesSlide2.xml" Id="Ra0d38ef7bea149f1"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a6da89ef11064d57" /><Relationship Type="http://schemas.openxmlformats.org/officeDocument/2006/relationships/notesSlide" Target="/ppt/notesSlides/notesSlide20.xml" Id="Rc3f672d9d46942cb"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17e13be4b7464b33" /><Relationship Type="http://schemas.openxmlformats.org/officeDocument/2006/relationships/notesSlide" Target="/ppt/notesSlides/notesSlide21.xml" Id="R032fc6c1cc9c4abf"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d36f251513be4bb6" /><Relationship Type="http://schemas.openxmlformats.org/officeDocument/2006/relationships/notesSlide" Target="/ppt/notesSlides/notesSlide22.xml" Id="R7c9760887ea4411d"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862d9924e2924871" /><Relationship Type="http://schemas.openxmlformats.org/officeDocument/2006/relationships/notesSlide" Target="/ppt/notesSlides/notesSlide23.xml" Id="R043d233c666b484a"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66460893f09b4218" /><Relationship Type="http://schemas.openxmlformats.org/officeDocument/2006/relationships/notesSlide" Target="/ppt/notesSlides/notesSlide24.xml" Id="Rcfa7c18929e3455a"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d13c1afd5b404dcf" /><Relationship Type="http://schemas.openxmlformats.org/officeDocument/2006/relationships/image" Target="/ppt/media/image.png" Id="R726728aba0a44a59" /><Relationship Type="http://schemas.openxmlformats.org/officeDocument/2006/relationships/notesSlide" Target="/ppt/notesSlides/notesSlide25.xml" Id="Rdb5d97d09def47de"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780aa1535b764a06" /><Relationship Type="http://schemas.openxmlformats.org/officeDocument/2006/relationships/image" Target="/ppt/media/image2.png" Id="R88e631dbbc6b45d4" /><Relationship Type="http://schemas.openxmlformats.org/officeDocument/2006/relationships/notesSlide" Target="/ppt/notesSlides/notesSlide26.xml" Id="Rae3be5c09cb749a1" /></Relationships>
</file>

<file path=ppt/slides/_rels/slide27.xml.rels>&#65279;<?xml version="1.0" encoding="utf-8"?><Relationships xmlns="http://schemas.openxmlformats.org/package/2006/relationships"><Relationship Type="http://schemas.openxmlformats.org/officeDocument/2006/relationships/slideLayout" Target="/ppt/slideLayouts/slideLayout1.xml" Id="R73ea04758ff44c7f" /><Relationship Type="http://schemas.openxmlformats.org/officeDocument/2006/relationships/notesSlide" Target="/ppt/notesSlides/notesSlide27.xml" Id="Rd5e5eecd484041e1" /></Relationships>
</file>

<file path=ppt/slides/_rels/slide28.xml.rels>&#65279;<?xml version="1.0" encoding="utf-8"?><Relationships xmlns="http://schemas.openxmlformats.org/package/2006/relationships"><Relationship Type="http://schemas.openxmlformats.org/officeDocument/2006/relationships/slideLayout" Target="/ppt/slideLayouts/slideLayout1.xml" Id="R90dd7e171a704320" /><Relationship Type="http://schemas.openxmlformats.org/officeDocument/2006/relationships/notesSlide" Target="/ppt/notesSlides/notesSlide28.xml" Id="Rf203de1c83774407" /></Relationships>
</file>

<file path=ppt/slides/_rels/slide29.xml.rels>&#65279;<?xml version="1.0" encoding="utf-8"?><Relationships xmlns="http://schemas.openxmlformats.org/package/2006/relationships"><Relationship Type="http://schemas.openxmlformats.org/officeDocument/2006/relationships/slideLayout" Target="/ppt/slideLayouts/slideLayout1.xml" Id="Rd96cecd26dea4f10" /><Relationship Type="http://schemas.openxmlformats.org/officeDocument/2006/relationships/notesSlide" Target="/ppt/notesSlides/notesSlide29.xml" Id="R9e33eb6dfec1468f"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f0a4226c14ab4fdd" /><Relationship Type="http://schemas.openxmlformats.org/officeDocument/2006/relationships/image" Target="/ppt/media/image2.jpeg" Id="Rfc137cdcf80f49b8" /><Relationship Type="http://schemas.openxmlformats.org/officeDocument/2006/relationships/notesSlide" Target="/ppt/notesSlides/notesSlide3.xml" Id="Re896a9e1835544b4" /></Relationships>
</file>

<file path=ppt/slides/_rels/slide30.xml.rels>&#65279;<?xml version="1.0" encoding="utf-8"?><Relationships xmlns="http://schemas.openxmlformats.org/package/2006/relationships"><Relationship Type="http://schemas.openxmlformats.org/officeDocument/2006/relationships/slideLayout" Target="/ppt/slideLayouts/slideLayout1.xml" Id="R62b6144fdb834cdd" /><Relationship Type="http://schemas.openxmlformats.org/officeDocument/2006/relationships/image" Target="/ppt/media/image3.png" Id="R19e1f0a7665c46c2" /><Relationship Type="http://schemas.openxmlformats.org/officeDocument/2006/relationships/notesSlide" Target="/ppt/notesSlides/notesSlide30.xml" Id="Re79e298d2c434259" /></Relationships>
</file>

<file path=ppt/slides/_rels/slide31.xml.rels>&#65279;<?xml version="1.0" encoding="utf-8"?><Relationships xmlns="http://schemas.openxmlformats.org/package/2006/relationships"><Relationship Type="http://schemas.openxmlformats.org/officeDocument/2006/relationships/slideLayout" Target="/ppt/slideLayouts/slideLayout1.xml" Id="Ree61c4896370449c" /><Relationship Type="http://schemas.openxmlformats.org/officeDocument/2006/relationships/image" Target="/ppt/media/image4.png" Id="R3cb458b5dbbb4e44" /><Relationship Type="http://schemas.openxmlformats.org/officeDocument/2006/relationships/notesSlide" Target="/ppt/notesSlides/notesSlide31.xml" Id="R690a1c3acfdf4db0" /></Relationships>
</file>

<file path=ppt/slides/_rels/slide32.xml.rels>&#65279;<?xml version="1.0" encoding="utf-8"?><Relationships xmlns="http://schemas.openxmlformats.org/package/2006/relationships"><Relationship Type="http://schemas.openxmlformats.org/officeDocument/2006/relationships/slideLayout" Target="/ppt/slideLayouts/slideLayout1.xml" Id="Rdc71acaa6a724ee7" /><Relationship Type="http://schemas.openxmlformats.org/officeDocument/2006/relationships/image" Target="/ppt/media/image4.jpeg" Id="Rc3b28b6701f44dcd" /><Relationship Type="http://schemas.openxmlformats.org/officeDocument/2006/relationships/notesSlide" Target="/ppt/notesSlides/notesSlide32.xml" Id="R93331ac614d84d89" /></Relationships>
</file>

<file path=ppt/slides/_rels/slide33.xml.rels>&#65279;<?xml version="1.0" encoding="utf-8"?><Relationships xmlns="http://schemas.openxmlformats.org/package/2006/relationships"><Relationship Type="http://schemas.openxmlformats.org/officeDocument/2006/relationships/slideLayout" Target="/ppt/slideLayouts/slideLayout1.xml" Id="Re5331987a83f497c" /><Relationship Type="http://schemas.openxmlformats.org/officeDocument/2006/relationships/notesSlide" Target="/ppt/notesSlides/notesSlide33.xml" Id="Ra3a065296cbe4d56" /></Relationships>
</file>

<file path=ppt/slides/_rels/slide34.xml.rels>&#65279;<?xml version="1.0" encoding="utf-8"?><Relationships xmlns="http://schemas.openxmlformats.org/package/2006/relationships"><Relationship Type="http://schemas.openxmlformats.org/officeDocument/2006/relationships/slideLayout" Target="/ppt/slideLayouts/slideLayout1.xml" Id="R2fa352e6caf544d1" /><Relationship Type="http://schemas.openxmlformats.org/officeDocument/2006/relationships/notesSlide" Target="/ppt/notesSlides/notesSlide34.xml" Id="Rba9dd13e3ccd47bb" /></Relationships>
</file>

<file path=ppt/slides/_rels/slide35.xml.rels>&#65279;<?xml version="1.0" encoding="utf-8"?><Relationships xmlns="http://schemas.openxmlformats.org/package/2006/relationships"><Relationship Type="http://schemas.openxmlformats.org/officeDocument/2006/relationships/slideLayout" Target="/ppt/slideLayouts/slideLayout1.xml" Id="R2d5bccd82ef443f4" /><Relationship Type="http://schemas.openxmlformats.org/officeDocument/2006/relationships/image" Target="/ppt/media/image5.png" Id="Rf48219a2ee144b48" /><Relationship Type="http://schemas.openxmlformats.org/officeDocument/2006/relationships/notesSlide" Target="/ppt/notesSlides/notesSlide35.xml" Id="R374da572f4d345a7" /></Relationships>
</file>

<file path=ppt/slides/_rels/slide36.xml.rels>&#65279;<?xml version="1.0" encoding="utf-8"?><Relationships xmlns="http://schemas.openxmlformats.org/package/2006/relationships"><Relationship Type="http://schemas.openxmlformats.org/officeDocument/2006/relationships/slideLayout" Target="/ppt/slideLayouts/slideLayout1.xml" Id="R2913c22b8c5e403e" /><Relationship Type="http://schemas.openxmlformats.org/officeDocument/2006/relationships/image" Target="/ppt/media/image6.png" Id="Rc1d153eb9b43466b" /><Relationship Type="http://schemas.openxmlformats.org/officeDocument/2006/relationships/notesSlide" Target="/ppt/notesSlides/notesSlide36.xml" Id="Rb9b0e6e7a3724053" /></Relationships>
</file>

<file path=ppt/slides/_rels/slide37.xml.rels>&#65279;<?xml version="1.0" encoding="utf-8"?><Relationships xmlns="http://schemas.openxmlformats.org/package/2006/relationships"><Relationship Type="http://schemas.openxmlformats.org/officeDocument/2006/relationships/slideLayout" Target="/ppt/slideLayouts/slideLayout1.xml" Id="R8cdda437fe77475b" /><Relationship Type="http://schemas.openxmlformats.org/officeDocument/2006/relationships/notesSlide" Target="/ppt/notesSlides/notesSlide37.xml" Id="Rf433ed11b0d44dec" /></Relationships>
</file>

<file path=ppt/slides/_rels/slide38.xml.rels>&#65279;<?xml version="1.0" encoding="utf-8"?><Relationships xmlns="http://schemas.openxmlformats.org/package/2006/relationships"><Relationship Type="http://schemas.openxmlformats.org/officeDocument/2006/relationships/slideLayout" Target="/ppt/slideLayouts/slideLayout1.xml" Id="R7df91da6122f4308" /><Relationship Type="http://schemas.openxmlformats.org/officeDocument/2006/relationships/notesSlide" Target="/ppt/notesSlides/notesSlide38.xml" Id="Rc6d8d92571b74dac" /></Relationships>
</file>

<file path=ppt/slides/_rels/slide39.xml.rels>&#65279;<?xml version="1.0" encoding="utf-8"?><Relationships xmlns="http://schemas.openxmlformats.org/package/2006/relationships"><Relationship Type="http://schemas.openxmlformats.org/officeDocument/2006/relationships/slideLayout" Target="/ppt/slideLayouts/slideLayout1.xml" Id="R9eea419c9bee4eaf" /><Relationship Type="http://schemas.openxmlformats.org/officeDocument/2006/relationships/notesSlide" Target="/ppt/notesSlides/notesSlide39.xml" Id="R24a2963ec4d94bc6"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a56610fb52714f12" /><Relationship Type="http://schemas.openxmlformats.org/officeDocument/2006/relationships/notesSlide" Target="/ppt/notesSlides/notesSlide4.xml" Id="R21d17504526d4c95" /></Relationships>
</file>

<file path=ppt/slides/_rels/slide40.xml.rels>&#65279;<?xml version="1.0" encoding="utf-8"?><Relationships xmlns="http://schemas.openxmlformats.org/package/2006/relationships"><Relationship Type="http://schemas.openxmlformats.org/officeDocument/2006/relationships/slideLayout" Target="/ppt/slideLayouts/slideLayout1.xml" Id="Re01bd82d1fd94e0d" /><Relationship Type="http://schemas.openxmlformats.org/officeDocument/2006/relationships/notesSlide" Target="/ppt/notesSlides/notesSlide40.xml" Id="Ra768edbae27d446b" /></Relationships>
</file>

<file path=ppt/slides/_rels/slide41.xml.rels>&#65279;<?xml version="1.0" encoding="utf-8"?><Relationships xmlns="http://schemas.openxmlformats.org/package/2006/relationships"><Relationship Type="http://schemas.openxmlformats.org/officeDocument/2006/relationships/slideLayout" Target="/ppt/slideLayouts/slideLayout1.xml" Id="R4b43023650c947ff" /><Relationship Type="http://schemas.openxmlformats.org/officeDocument/2006/relationships/notesSlide" Target="/ppt/notesSlides/notesSlide41.xml" Id="R8a4762641bff4104" /></Relationships>
</file>

<file path=ppt/slides/_rels/slide42.xml.rels>&#65279;<?xml version="1.0" encoding="utf-8"?><Relationships xmlns="http://schemas.openxmlformats.org/package/2006/relationships"><Relationship Type="http://schemas.openxmlformats.org/officeDocument/2006/relationships/slideLayout" Target="/ppt/slideLayouts/slideLayout1.xml" Id="R6568bd3c47e742eb" /><Relationship Type="http://schemas.openxmlformats.org/officeDocument/2006/relationships/image" Target="/ppt/media/image5.jpeg" Id="R9234ce90b0fc4b40" /><Relationship Type="http://schemas.openxmlformats.org/officeDocument/2006/relationships/notesSlide" Target="/ppt/notesSlides/notesSlide42.xml" Id="Rebc3b9d0b3d84b05"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86068b8c75f349d9" /><Relationship Type="http://schemas.openxmlformats.org/officeDocument/2006/relationships/notesSlide" Target="/ppt/notesSlides/notesSlide5.xml" Id="R6e153927c0f74195"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397cb3ac15db4c47" /><Relationship Type="http://schemas.openxmlformats.org/officeDocument/2006/relationships/notesSlide" Target="/ppt/notesSlides/notesSlide6.xml" Id="R610b124110b74b0b"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40c3d66cd93b4f83" /><Relationship Type="http://schemas.openxmlformats.org/officeDocument/2006/relationships/notesSlide" Target="/ppt/notesSlides/notesSlide7.xml" Id="Rcc9d3cc6c9e44c71"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10622f6e5a5249b4" /><Relationship Type="http://schemas.openxmlformats.org/officeDocument/2006/relationships/notesSlide" Target="/ppt/notesSlides/notesSlide8.xml" Id="R4d90229507834157"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af406caa53ff4a49" /><Relationship Type="http://schemas.openxmlformats.org/officeDocument/2006/relationships/notesSlide" Target="/ppt/notesSlides/notesSlide9.xml" Id="R3dd7ae3be8694e10"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14" name="Slide text 1: Chapter 8">
            <a:extLst xmlns:a="http://schemas.openxmlformats.org/drawingml/2006/main">
              <a:ext uri="{FF2B5EF4-FFF2-40B4-BE49-F238E27FC236}">
                <a16:creationId xmlns:a16="http://schemas.microsoft.com/office/drawing/2014/main" id="{8DF9558D-28C0-48D4-A690-7DD94C0E005E}"/>
              </a:ext>
            </a:extLst>
          </p:cNvPr>
          <p:cNvSpPr>
            <a:spLocks xmlns:a="http://schemas.openxmlformats.org/drawingml/2006/main" noGrp="1"/>
          </p:cNvSpPr>
          <p:nvPr/>
        </p:nvSpPr>
        <p:spPr>
          <a:xfrm xmlns:a="http://schemas.openxmlformats.org/drawingml/2006/main">
            <a:off x="838080" y="0"/>
            <a:ext cx="7086600" cy="2347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FFFFFF"/>
                </a:solidFill>
                <a:latin typeface="Calibri"/>
                <a:ea typeface="Calibri"/>
                <a:cs typeface="Calibri"/>
              </a:rPr>
              <a:t>Chapter 8</a:t>
            </a:r>
            <a:endParaRPr sz="3200" b="0" u="none">
              <a:solidFill>
                <a:srgbClr val="FFFFFF"/>
              </a:solidFill>
              <a:latin typeface="Corbel"/>
              <a:ea typeface="Corbel"/>
              <a:cs typeface="Corbel"/>
            </a:endParaRPr>
          </a:p>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1" u="none">
                <a:solidFill>
                  <a:srgbClr val="FFFFFF"/>
                </a:solidFill>
                <a:latin typeface="Calibri"/>
                <a:ea typeface="Calibri"/>
                <a:cs typeface="Calibri"/>
              </a:rPr>
              <a:t>Conclusion</a:t>
            </a:r>
            <a:endParaRPr sz="3200" b="0" u="none">
              <a:solidFill>
                <a:srgbClr val="FFFFFF"/>
              </a:solidFill>
              <a:latin typeface="Corbel"/>
              <a:ea typeface="Corbel"/>
              <a:cs typeface="Corbel"/>
            </a:endParaRPr>
          </a:p>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FFFFFF"/>
                </a:solidFill>
                <a:latin typeface="Calibri"/>
                <a:ea typeface="Calibri"/>
                <a:cs typeface="Calibri"/>
              </a:rPr>
              <a:t>The Comparative Analysis of the Role of Institutions in National Development</a:t>
            </a:r>
            <a:br/>
            <a:r>
              <a:rPr sz="2800" b="0" i="1" u="none">
                <a:solidFill>
                  <a:srgbClr val="FFFFFF"/>
                </a:solidFill>
                <a:latin typeface="Calibri"/>
                <a:ea typeface="Calibri"/>
                <a:cs typeface="Calibri"/>
              </a:rPr>
              <a:t>Alejandro Portes and Lori D. Smith</a:t>
            </a:r>
            <a:endParaRPr sz="2800" b="0" u="none">
              <a:solidFill>
                <a:srgbClr val="FFFFFF"/>
              </a:solidFill>
              <a:latin typeface="Corbel"/>
              <a:ea typeface="Corbel"/>
              <a:cs typeface="Corbel"/>
            </a:endParaRPr>
          </a:p>
        </p:txBody>
      </p:sp>
      <p:pic>
        <p:nvPicPr>
          <p:cNvPr id="18" name="Visual 1 of 1 on “Chapter 8.” Context: Chapter 8 Conclusion The Comparative Analysis of the Role of Institutions in National Development Alejandro Portes and Lori D. Smith INSTITUTIONS COUNT"/>
          <p:cNvPicPr>
            <a:picLocks xmlns:a="http://schemas.openxmlformats.org/drawingml/2006/main" noChangeAspect="1"/>
          </p:cNvPicPr>
          <p:nvPr/>
        </p:nvPicPr>
        <p:blipFill>
          <a:blip xmlns:r="http://schemas.openxmlformats.org/officeDocument/2006/relationships" xmlns:a="http://schemas.openxmlformats.org/drawingml/2006/main" r:embed="R689339ef50e648b4"/>
          <a:stretch xmlns:a="http://schemas.openxmlformats.org/drawingml/2006/main"/>
        </p:blipFill>
        <p:spPr>
          <a:xfrm xmlns:a="http://schemas.openxmlformats.org/drawingml/2006/main">
            <a:off x="3047760" y="2590560"/>
            <a:ext cx="3029040" cy="4038840"/>
          </a:xfrm>
          <a:prstGeom xmlns:a="http://schemas.openxmlformats.org/drawingml/2006/main" prst="rect">
            <a:avLst/>
          </a:prstGeom>
          <a:ln xmlns:a="http://schemas.openxmlformats.org/drawingml/2006/main" w="38160">
            <a:noFill/>
          </a:ln>
        </p:spPr>
      </p:pic>
      <p:sp>
        <p:nvSpPr>
          <p:cNvPr id="16" name="Accessible slide title: Chapter 8">
            <a:extLst xmlns:a="http://schemas.openxmlformats.org/drawingml/2006/main">
              <a:ext uri="{FF2B5EF4-FFF2-40B4-BE49-F238E27FC236}">
                <a16:creationId xmlns:a16="http://schemas.microsoft.com/office/drawing/2014/main" id="{6AF22CE5-BBE7-4F20-88D0-39FC9E0BAF2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Chapter 8</a:t>
            </a:r>
          </a:p>
        </p:txBody>
      </p:sp>
    </p:spTree>
    <p:extLst>
      <p:ext uri="{BB962C8B-B14F-4D97-AF65-F5344CB8AC3E}">
        <p14:creationId xmlns:p14="http://schemas.microsoft.com/office/powerpoint/2010/main" val="80006204"/>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5" name="Slide text 1: Fuzzy-set Analysis">
            <a:extLst xmlns:a="http://schemas.openxmlformats.org/drawingml/2006/main">
              <a:ext uri="{FF2B5EF4-FFF2-40B4-BE49-F238E27FC236}">
                <a16:creationId xmlns:a16="http://schemas.microsoft.com/office/drawing/2014/main" id="{C7658AAD-1EDE-49E7-9687-A3A40E4DF601}"/>
              </a:ext>
            </a:extLst>
          </p:cNvPr>
          <p:cNvSpPr>
            <a:spLocks xmlns:a="http://schemas.openxmlformats.org/drawingml/2006/main" noGrp="1"/>
          </p:cNvSpPr>
          <p:nvPr/>
        </p:nvSpPr>
        <p:spPr>
          <a:xfrm xmlns:a="http://schemas.openxmlformats.org/drawingml/2006/main">
            <a:off x="1218960" y="980280"/>
            <a:ext cx="6858000" cy="44190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marL="457200" indent="-457200">
              <a:lnSpc>
                <a:spcPct val="100000"/>
              </a:lnSpc>
              <a:buClr>
                <a:srgbClr val="FFFFFF"/>
              </a:buClr>
              <a:buFont typeface="Arial"/>
              <a:buAutoNum type="alphaUcPeriod" startAt="2"/>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FFFFFF"/>
                </a:solidFill>
                <a:latin typeface="Arial"/>
                <a:ea typeface="Arial"/>
                <a:cs typeface="Arial"/>
              </a:rPr>
              <a:t>Fuzzy-set Analysis</a:t>
            </a:r>
            <a:endParaRPr sz="2000" b="0" u="none">
              <a:solidFill>
                <a:srgbClr val="FFFFFF"/>
              </a:solidFill>
              <a:latin typeface="Corbel"/>
              <a:ea typeface="Corbel"/>
              <a:cs typeface="Corbel"/>
            </a:endParaRPr>
          </a:p>
          <a:p xmlns:a="http://schemas.openxmlformats.org/drawingml/2006/main">
            <a:pPr marL="457200" indent="-457200">
              <a:lnSpc>
                <a:spcPct val="100000"/>
              </a:lnSpc>
              <a:buClr>
                <a:srgbClr val="FFFFFF"/>
              </a:buClr>
              <a:buFont typeface="Arial"/>
              <a:buAutoNum type="alphaUcPeriod" startAt="2"/>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marL="457200" indent="-457200">
              <a:lnSpc>
                <a:spcPct val="100000"/>
              </a:lnSpc>
              <a:buClr>
                <a:srgbClr val="FFFFFF"/>
              </a:buClr>
              <a:buFont typeface="Arial"/>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a:ea typeface="Arial"/>
                <a:cs typeface="Arial"/>
              </a:rPr>
              <a:t>Institutional Adequacy</a:t>
            </a:r>
            <a:endParaRPr sz="2000" b="0" u="none">
              <a:solidFill>
                <a:srgbClr val="FFFFFF"/>
              </a:solidFill>
              <a:latin typeface="Corbel"/>
              <a:ea typeface="Corbel"/>
              <a:cs typeface="Corbel"/>
            </a:endParaRPr>
          </a:p>
          <a:p xmlns:a="http://schemas.openxmlformats.org/drawingml/2006/main">
            <a:pPr marL="514080" indent="-514080">
              <a:lnSpc>
                <a:spcPct val="100000"/>
              </a:lnSpc>
              <a:buClr>
                <a:srgbClr val="FFFFFF"/>
              </a:buClr>
              <a:buFont typeface="Arial"/>
              <a:buAutoNum type="romanUcPeriod"/>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a:ea typeface="Arial"/>
                <a:cs typeface="Arial"/>
              </a:rPr>
              <a:t>As noted in chapter 2, fuzzy-set methods were introduced to overcome the limitations of exclusively binary evaluations, reflecting more closely the character of complex social phenomena. This is done by giving investigators a more flexible range of options to indicate level of membership in the conceptual set defined by each predictor and each outcome. Table 2.3 . . . presents the fuzzy-set codes assigned by investigators to all institutions in the sample. </a:t>
            </a:r>
            <a:endParaRPr sz="2000" b="0" u="none">
              <a:solidFill>
                <a:srgbClr val="FFFFFF"/>
              </a:solidFill>
              <a:latin typeface="Corbel"/>
              <a:ea typeface="Corbel"/>
              <a:cs typeface="Corbel"/>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FFFFFF"/>
              </a:solidFill>
              <a:latin typeface="Corbel"/>
              <a:ea typeface="Corbel"/>
              <a:cs typeface="Corbel"/>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FFFFFF"/>
              </a:solidFill>
              <a:latin typeface="Corbel"/>
              <a:ea typeface="Corbel"/>
              <a:cs typeface="Corbel"/>
            </a:endParaRPr>
          </a:p>
        </p:txBody>
      </p:sp>
      <p:sp>
        <p:nvSpPr>
          <p:cNvPr id="26" name="Accessible slide title: Fuzzy-set Analysis">
            <a:extLst xmlns:a="http://schemas.openxmlformats.org/drawingml/2006/main">
              <a:ext uri="{FF2B5EF4-FFF2-40B4-BE49-F238E27FC236}">
                <a16:creationId xmlns:a16="http://schemas.microsoft.com/office/drawing/2014/main" id="{6DE42D22-38C4-47A2-ADC1-800864C399A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Fuzzy-set Analysis</a:t>
            </a:r>
          </a:p>
        </p:txBody>
      </p:sp>
    </p:spTree>
    <p:extLst>
      <p:ext uri="{BB962C8B-B14F-4D97-AF65-F5344CB8AC3E}">
        <p14:creationId xmlns:p14="http://schemas.microsoft.com/office/powerpoint/2010/main" val="534821691"/>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6" name="Slide text 1: Necessary conditions are always present when the outcome is positive, but the...">
            <a:extLst xmlns:a="http://schemas.openxmlformats.org/drawingml/2006/main">
              <a:ext uri="{FF2B5EF4-FFF2-40B4-BE49-F238E27FC236}">
                <a16:creationId xmlns:a16="http://schemas.microsoft.com/office/drawing/2014/main" id="{3CD1AE2D-7CE9-45D5-BD4C-AC9736D30B48}"/>
              </a:ext>
            </a:extLst>
          </p:cNvPr>
          <p:cNvSpPr>
            <a:spLocks xmlns:a="http://schemas.openxmlformats.org/drawingml/2006/main" noGrp="1"/>
          </p:cNvSpPr>
          <p:nvPr/>
        </p:nvSpPr>
        <p:spPr>
          <a:xfrm xmlns:a="http://schemas.openxmlformats.org/drawingml/2006/main">
            <a:off x="1981080" y="1218960"/>
            <a:ext cx="4572000" cy="5209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Necessary conditions are always present when the outcome is positive, but they may be present without the outcome materializing. Fuzzy-set algebra translates this condition into the expectation that scores in the predictor be higher or equal than in the outcome. Intuitively, membership in the set defined by the effect is a subset of that defined by membership in the cause.</a:t>
            </a:r>
            <a:endParaRPr sz="2400" b="0" u="none">
              <a:solidFill>
                <a:srgbClr val="FFFFFF"/>
              </a:solidFill>
              <a:latin typeface="Corbel"/>
              <a:ea typeface="Corbel"/>
              <a:cs typeface="Corbel"/>
            </a:endParaRPr>
          </a:p>
        </p:txBody>
      </p:sp>
      <p:sp>
        <p:nvSpPr>
          <p:cNvPr id="27" name="Accessible slide title: Necessary conditions are always present when the outcome is positive, but the...">
            <a:extLst xmlns:a="http://schemas.openxmlformats.org/drawingml/2006/main">
              <a:ext uri="{FF2B5EF4-FFF2-40B4-BE49-F238E27FC236}">
                <a16:creationId xmlns:a16="http://schemas.microsoft.com/office/drawing/2014/main" id="{30AC7A65-4A3D-4972-BA4C-83054B22AEC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Necessary conditions are always present when the outcome is positive, but the...</a:t>
            </a:r>
          </a:p>
        </p:txBody>
      </p:sp>
    </p:spTree>
    <p:extLst>
      <p:ext uri="{BB962C8B-B14F-4D97-AF65-F5344CB8AC3E}">
        <p14:creationId xmlns:p14="http://schemas.microsoft.com/office/powerpoint/2010/main" val="1792797265"/>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 name="Accessible slide title: Chapter 8, slide 12 (intentionally blank)">
            <a:extLst xmlns:a="http://schemas.openxmlformats.org/drawingml/2006/main">
              <a:ext uri="{FF2B5EF4-FFF2-40B4-BE49-F238E27FC236}">
                <a16:creationId xmlns:a16="http://schemas.microsoft.com/office/drawing/2014/main" id="{EF655A8C-3EA8-4BC7-B9D1-1A17FFB6257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Chapter 8, slide 12 (intentionally blank)</a:t>
            </a:r>
          </a:p>
        </p:txBody>
      </p:sp>
    </p:spTree>
    <p:extLst>
      <p:ext uri="{BB962C8B-B14F-4D97-AF65-F5344CB8AC3E}">
        <p14:creationId xmlns:p14="http://schemas.microsoft.com/office/powerpoint/2010/main" val="1290747507"/>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9" name="Slide text 1: Table 8.2 presents the relevant data for the analysis of necessity and suffic...">
            <a:extLst xmlns:a="http://schemas.openxmlformats.org/drawingml/2006/main">
              <a:ext uri="{FF2B5EF4-FFF2-40B4-BE49-F238E27FC236}">
                <a16:creationId xmlns:a16="http://schemas.microsoft.com/office/drawing/2014/main" id="{4270E6E4-A403-4D12-AFAD-E9494154C343}"/>
              </a:ext>
            </a:extLst>
          </p:cNvPr>
          <p:cNvSpPr>
            <a:spLocks xmlns:a="http://schemas.openxmlformats.org/drawingml/2006/main" noGrp="1"/>
          </p:cNvSpPr>
          <p:nvPr/>
        </p:nvSpPr>
        <p:spPr>
          <a:xfrm xmlns:a="http://schemas.openxmlformats.org/drawingml/2006/main">
            <a:off x="2286000" y="1218960"/>
            <a:ext cx="4572000" cy="48441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Table 8.2 presents the relevant data for the analysis of necessity and sufficiency for the first outcome of interest, Institutional Adequacy. A perusal of results indicates that no single factor fulfills the requirements for a necessary condition, but that two approach them closely. The first is Technological Flexibility (E) which fulfills the rule in 74 percent of the cases. </a:t>
            </a:r>
            <a:endParaRPr sz="2400" b="0" u="none">
              <a:solidFill>
                <a:srgbClr val="FFFFFF"/>
              </a:solidFill>
              <a:latin typeface="Corbel"/>
              <a:ea typeface="Corbel"/>
              <a:cs typeface="Corbel"/>
            </a:endParaRPr>
          </a:p>
        </p:txBody>
      </p:sp>
      <p:sp>
        <p:nvSpPr>
          <p:cNvPr id="30" name="Accessible slide title: Table 8.2 presents the relevant data for the analysis of necessity and suffic...">
            <a:extLst xmlns:a="http://schemas.openxmlformats.org/drawingml/2006/main">
              <a:ext uri="{FF2B5EF4-FFF2-40B4-BE49-F238E27FC236}">
                <a16:creationId xmlns:a16="http://schemas.microsoft.com/office/drawing/2014/main" id="{95110E4E-2ECA-44AA-B367-A5505C4F9A2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Table 8.2 presents the relevant data for the analysis of necessity and suffic...</a:t>
            </a:r>
          </a:p>
        </p:txBody>
      </p:sp>
    </p:spTree>
    <p:extLst>
      <p:ext uri="{BB962C8B-B14F-4D97-AF65-F5344CB8AC3E}">
        <p14:creationId xmlns:p14="http://schemas.microsoft.com/office/powerpoint/2010/main" val="1452074208"/>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2" name="Accessible slide title: Chapter 8, slide 14 (intentionally blank)">
            <a:extLst xmlns:a="http://schemas.openxmlformats.org/drawingml/2006/main">
              <a:ext uri="{FF2B5EF4-FFF2-40B4-BE49-F238E27FC236}">
                <a16:creationId xmlns:a16="http://schemas.microsoft.com/office/drawing/2014/main" id="{4B8BC279-6F4B-4E45-88A8-F38F8CD87CC7}"/>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Chapter 8, slide 14 (intentionally blank)</a:t>
            </a:r>
          </a:p>
        </p:txBody>
      </p:sp>
    </p:spTree>
    <p:extLst>
      <p:ext uri="{BB962C8B-B14F-4D97-AF65-F5344CB8AC3E}">
        <p14:creationId xmlns:p14="http://schemas.microsoft.com/office/powerpoint/2010/main" val="2001965273"/>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32" name="Slide text 1: The second factor approaching necessity is D, Proactivity.">
            <a:extLst xmlns:a="http://schemas.openxmlformats.org/drawingml/2006/main">
              <a:ext uri="{FF2B5EF4-FFF2-40B4-BE49-F238E27FC236}">
                <a16:creationId xmlns:a16="http://schemas.microsoft.com/office/drawing/2014/main" id="{40820EBC-8480-458E-A36B-DBFD57DA980A}"/>
              </a:ext>
            </a:extLst>
          </p:cNvPr>
          <p:cNvSpPr>
            <a:spLocks xmlns:a="http://schemas.openxmlformats.org/drawingml/2006/main" noGrp="1"/>
          </p:cNvSpPr>
          <p:nvPr/>
        </p:nvSpPr>
        <p:spPr>
          <a:xfrm xmlns:a="http://schemas.openxmlformats.org/drawingml/2006/main">
            <a:off x="2743200" y="1371600"/>
            <a:ext cx="3657600" cy="4113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The second factor approaching necessity is D, Proactivity. </a:t>
            </a: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If cases where membership in D is but a fraction lower than outcome membership are included, sample coverage reaches 78 percent. </a:t>
            </a:r>
            <a:endParaRPr sz="2400" b="0" u="none">
              <a:solidFill>
                <a:srgbClr val="FFFFFF"/>
              </a:solidFill>
              <a:latin typeface="Corbel"/>
              <a:ea typeface="Corbel"/>
              <a:cs typeface="Corbel"/>
            </a:endParaRPr>
          </a:p>
        </p:txBody>
      </p:sp>
      <p:sp>
        <p:nvSpPr>
          <p:cNvPr id="33" name="Accessible slide title: The second factor approaching necessity is D, Proactivity.">
            <a:extLst xmlns:a="http://schemas.openxmlformats.org/drawingml/2006/main">
              <a:ext uri="{FF2B5EF4-FFF2-40B4-BE49-F238E27FC236}">
                <a16:creationId xmlns:a16="http://schemas.microsoft.com/office/drawing/2014/main" id="{DB485C89-5694-45AC-A2AD-D86A877619C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second factor approaching necessity is D, Proactivity.</a:t>
            </a:r>
          </a:p>
        </p:txBody>
      </p:sp>
    </p:spTree>
    <p:extLst>
      <p:ext uri="{BB962C8B-B14F-4D97-AF65-F5344CB8AC3E}">
        <p14:creationId xmlns:p14="http://schemas.microsoft.com/office/powerpoint/2010/main" val="881598506"/>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33" name="Slide text 1: Joining these predictors by the term or (+) covers the full sample, allowing ...">
            <a:extLst xmlns:a="http://schemas.openxmlformats.org/drawingml/2006/main">
              <a:ext uri="{FF2B5EF4-FFF2-40B4-BE49-F238E27FC236}">
                <a16:creationId xmlns:a16="http://schemas.microsoft.com/office/drawing/2014/main" id="{254D02CD-4010-426A-8046-A5E04D897AEA}"/>
              </a:ext>
            </a:extLst>
          </p:cNvPr>
          <p:cNvSpPr>
            <a:spLocks xmlns:a="http://schemas.openxmlformats.org/drawingml/2006/main" noGrp="1"/>
          </p:cNvSpPr>
          <p:nvPr/>
        </p:nvSpPr>
        <p:spPr>
          <a:xfrm xmlns:a="http://schemas.openxmlformats.org/drawingml/2006/main">
            <a:off x="2286000" y="1143000"/>
            <a:ext cx="4572000" cy="48441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Joining these predictors by the term </a:t>
            </a:r>
            <a:r>
              <a:rPr sz="2400" b="0" i="1" u="none">
                <a:solidFill>
                  <a:srgbClr val="FFFFFF"/>
                </a:solidFill>
                <a:latin typeface="Corbel"/>
                <a:ea typeface="Corbel"/>
                <a:cs typeface="Corbel"/>
              </a:rPr>
              <a:t>or</a:t>
            </a:r>
            <a:r>
              <a:rPr sz="2400" b="0" u="none">
                <a:solidFill>
                  <a:srgbClr val="FFFFFF"/>
                </a:solidFill>
                <a:latin typeface="Corbel"/>
                <a:ea typeface="Corbel"/>
                <a:cs typeface="Corbel"/>
              </a:rPr>
              <a:t> (+) covers the full sample, allowing for a few fractional differences since, in fuzzy-set algebra, membership in a summated set is the higher of its components. Hence, the solution that comes closest to a necessary condition for Institutional Adequacy is:</a:t>
            </a: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 </a:t>
            </a:r>
            <a:endParaRPr sz="2400" b="0" u="none">
              <a:solidFill>
                <a:srgbClr val="FFFFFF"/>
              </a:solidFill>
              <a:latin typeface="Corbel"/>
              <a:ea typeface="Corbel"/>
              <a:cs typeface="Corbel"/>
            </a:endParaRPr>
          </a:p>
          <a:p xmlns:a="http://schemas.openxmlformats.org/drawingml/2006/main">
            <a:pPr marL="13140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IA = D + E (IX).</a:t>
            </a:r>
            <a:endParaRPr sz="2400" b="0" u="none">
              <a:solidFill>
                <a:srgbClr val="FFFFFF"/>
              </a:solidFill>
              <a:latin typeface="Corbel"/>
              <a:ea typeface="Corbel"/>
              <a:cs typeface="Corbel"/>
            </a:endParaRPr>
          </a:p>
        </p:txBody>
      </p:sp>
      <p:sp>
        <p:nvSpPr>
          <p:cNvPr id="34" name="Accessible slide title: Joining these predictors by the term or (+) covers the full sample, allowing ...">
            <a:extLst xmlns:a="http://schemas.openxmlformats.org/drawingml/2006/main">
              <a:ext uri="{FF2B5EF4-FFF2-40B4-BE49-F238E27FC236}">
                <a16:creationId xmlns:a16="http://schemas.microsoft.com/office/drawing/2014/main" id="{F1750DB9-C7F0-4325-A606-837F533ADFD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Joining these predictors by the term or (+) covers the full sample, allowing ...</a:t>
            </a:r>
          </a:p>
        </p:txBody>
      </p:sp>
    </p:spTree>
    <p:extLst>
      <p:ext uri="{BB962C8B-B14F-4D97-AF65-F5344CB8AC3E}">
        <p14:creationId xmlns:p14="http://schemas.microsoft.com/office/powerpoint/2010/main" val="353574949"/>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34" name="Slide text 1: No single predictor suffices to bring about this outcome. However, results in...">
            <a:extLst xmlns:a="http://schemas.openxmlformats.org/drawingml/2006/main">
              <a:ext uri="{FF2B5EF4-FFF2-40B4-BE49-F238E27FC236}">
                <a16:creationId xmlns:a16="http://schemas.microsoft.com/office/drawing/2014/main" id="{73EF0014-5EA7-430E-BF2B-702767670924}"/>
              </a:ext>
            </a:extLst>
          </p:cNvPr>
          <p:cNvSpPr>
            <a:spLocks xmlns:a="http://schemas.openxmlformats.org/drawingml/2006/main" noGrp="1"/>
          </p:cNvSpPr>
          <p:nvPr/>
        </p:nvSpPr>
        <p:spPr>
          <a:xfrm xmlns:a="http://schemas.openxmlformats.org/drawingml/2006/main">
            <a:off x="4343400" y="1066680"/>
            <a:ext cx="4114800" cy="52714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No single predictor suffices to bring about this outcome. However, results in Table 8.2 show that the three internal determinants approach that standard. In particular, A (Meritocracy) and C (Absence of “Islands of Power”), each fulfills the requirement in close to 90 percent of the cases. . . .</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Combining the results of the analysis of necessity and sufficiency in this sample yields the expression: </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marL="13140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IA = ABC (D+E) (X). </a:t>
            </a:r>
            <a:endParaRPr sz="2000" b="0" u="none">
              <a:solidFill>
                <a:srgbClr val="FFFFFF"/>
              </a:solidFill>
              <a:latin typeface="Corbel"/>
              <a:ea typeface="Corbel"/>
              <a:cs typeface="Corbel"/>
            </a:endParaRPr>
          </a:p>
        </p:txBody>
      </p:sp>
      <p:pic>
        <p:nvPicPr>
          <p:cNvPr id="38" name="Visual 1 of 1 on “No single predictor suffices to bring about this outcome. However, results in....” Context: three predictors a No single predictor suffices to bring about this outcome. However, results in Table 8.2 show that the three in…"/>
          <p:cNvPicPr>
            <a:picLocks xmlns:a="http://schemas.openxmlformats.org/drawingml/2006/main" noChangeAspect="1"/>
          </p:cNvPicPr>
          <p:nvPr/>
        </p:nvPicPr>
        <p:blipFill>
          <a:blip xmlns:r="http://schemas.openxmlformats.org/officeDocument/2006/relationships" xmlns:a="http://schemas.openxmlformats.org/drawingml/2006/main" r:embed="R0c8838f84b8d40c7"/>
          <a:stretch xmlns:a="http://schemas.openxmlformats.org/drawingml/2006/main"/>
        </p:blipFill>
        <p:spPr>
          <a:xfrm xmlns:a="http://schemas.openxmlformats.org/drawingml/2006/main">
            <a:off x="533160" y="3581280"/>
            <a:ext cx="3429000" cy="2057400"/>
          </a:xfrm>
          <a:prstGeom xmlns:a="http://schemas.openxmlformats.org/drawingml/2006/main" prst="rect">
            <a:avLst/>
          </a:prstGeom>
          <a:ln xmlns:a="http://schemas.openxmlformats.org/drawingml/2006/main" w="38160">
            <a:noFill/>
          </a:ln>
        </p:spPr>
      </p:pic>
      <p:sp>
        <p:nvSpPr>
          <p:cNvPr id="36" name="Accessible slide title: No single predictor suffices to bring about this outcome. However, results in...">
            <a:extLst xmlns:a="http://schemas.openxmlformats.org/drawingml/2006/main">
              <a:ext uri="{FF2B5EF4-FFF2-40B4-BE49-F238E27FC236}">
                <a16:creationId xmlns:a16="http://schemas.microsoft.com/office/drawing/2014/main" id="{29AD1D72-5AE4-4832-9814-DD4CF1F2315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No single predictor suffices to bring about this outcome. However, results in...</a:t>
            </a:r>
          </a:p>
        </p:txBody>
      </p:sp>
    </p:spTree>
    <p:extLst>
      <p:ext uri="{BB962C8B-B14F-4D97-AF65-F5344CB8AC3E}">
        <p14:creationId xmlns:p14="http://schemas.microsoft.com/office/powerpoint/2010/main" val="156413779"/>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36" name="Slide text 1: For reasons of parsimony and theoretical plausibility, we select as the final...">
            <a:extLst xmlns:a="http://schemas.openxmlformats.org/drawingml/2006/main">
              <a:ext uri="{FF2B5EF4-FFF2-40B4-BE49-F238E27FC236}">
                <a16:creationId xmlns:a16="http://schemas.microsoft.com/office/drawing/2014/main" id="{EE823E7C-BB76-453E-854F-E22A8966A2DF}"/>
              </a:ext>
            </a:extLst>
          </p:cNvPr>
          <p:cNvSpPr>
            <a:spLocks xmlns:a="http://schemas.openxmlformats.org/drawingml/2006/main" noGrp="1"/>
          </p:cNvSpPr>
          <p:nvPr/>
        </p:nvSpPr>
        <p:spPr>
          <a:xfrm xmlns:a="http://schemas.openxmlformats.org/drawingml/2006/main">
            <a:off x="1981080" y="1371600"/>
            <a:ext cx="5181480" cy="4723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For reasons of parsimony and theoretical plausibility, we select as the final causal solution to Institutional Adequacy: </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marL="13140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IA = ABCE </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Not only is E a participant in all repeated crisp-set causal combinations in the original truth table 2.2, but it emerges as the strongest necessary condition in the fuzzy-set analysis. It makes conceptual sense that openness to technological innovation should be an integral part of any organization able to fulfill its institutional mandate</a:t>
            </a:r>
            <a:r>
              <a:rPr sz="2400" b="0" u="none">
                <a:solidFill>
                  <a:srgbClr val="FFFFFF"/>
                </a:solidFill>
                <a:latin typeface="Corbel"/>
                <a:ea typeface="Corbel"/>
                <a:cs typeface="Corbel"/>
              </a:rPr>
              <a:t>. </a:t>
            </a:r>
            <a:endParaRPr sz="2400" b="0" u="none">
              <a:solidFill>
                <a:srgbClr val="FFFFFF"/>
              </a:solidFill>
              <a:latin typeface="Corbel"/>
              <a:ea typeface="Corbel"/>
              <a:cs typeface="Corbel"/>
            </a:endParaRPr>
          </a:p>
        </p:txBody>
      </p:sp>
      <p:sp>
        <p:nvSpPr>
          <p:cNvPr id="37" name="Accessible slide title: For reasons of parsimony and theoretical plausibility, we select as the final...">
            <a:extLst xmlns:a="http://schemas.openxmlformats.org/drawingml/2006/main">
              <a:ext uri="{FF2B5EF4-FFF2-40B4-BE49-F238E27FC236}">
                <a16:creationId xmlns:a16="http://schemas.microsoft.com/office/drawing/2014/main" id="{860A6572-E3B1-4AF1-A2C2-9A3118604797}"/>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For reasons of parsimony and theoretical plausibility, we select as the final...</a:t>
            </a:r>
          </a:p>
        </p:txBody>
      </p:sp>
    </p:spTree>
    <p:extLst>
      <p:ext uri="{BB962C8B-B14F-4D97-AF65-F5344CB8AC3E}">
        <p14:creationId xmlns:p14="http://schemas.microsoft.com/office/powerpoint/2010/main" val="1335708071"/>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37" name="Slide text 1: Table 8.2 presents the comparable results, drawn from scores in table 2.3, fo...">
            <a:extLst xmlns:a="http://schemas.openxmlformats.org/drawingml/2006/main">
              <a:ext uri="{FF2B5EF4-FFF2-40B4-BE49-F238E27FC236}">
                <a16:creationId xmlns:a16="http://schemas.microsoft.com/office/drawing/2014/main" id="{A743B535-7778-4AE5-A40F-A93765264F5A}"/>
              </a:ext>
            </a:extLst>
          </p:cNvPr>
          <p:cNvSpPr>
            <a:spLocks xmlns:a="http://schemas.openxmlformats.org/drawingml/2006/main" noGrp="1"/>
          </p:cNvSpPr>
          <p:nvPr/>
        </p:nvSpPr>
        <p:spPr>
          <a:xfrm xmlns:a="http://schemas.openxmlformats.org/drawingml/2006/main">
            <a:off x="1981080" y="914400"/>
            <a:ext cx="5181480" cy="52714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Table 8.2 presents the comparable results, drawn from scores in table 2.3, for an organization’s contribution to national development in its own sphere of activity. </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Again, no individual predictor emerges as a necessary condition but, in a result similar to earlier findings, Proactivity (D) comes closest to fulfilling the criteria. . . . </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Second, in the definition of necessity comes Technological Flexibility (E). Joining the two predictors by “or” (+) and disregarding fractional discrepancies, sample coverage would reach 100 percent.</a:t>
            </a:r>
            <a:endParaRPr sz="2000" b="0" u="none">
              <a:solidFill>
                <a:srgbClr val="FFFFFF"/>
              </a:solidFill>
              <a:latin typeface="Corbel"/>
              <a:ea typeface="Corbel"/>
              <a:cs typeface="Corbel"/>
            </a:endParaRPr>
          </a:p>
        </p:txBody>
      </p:sp>
      <p:sp>
        <p:nvSpPr>
          <p:cNvPr id="38" name="Accessible slide title: Table 8.2 presents the comparable results, drawn from scores in table 2.3, fo...">
            <a:extLst xmlns:a="http://schemas.openxmlformats.org/drawingml/2006/main">
              <a:ext uri="{FF2B5EF4-FFF2-40B4-BE49-F238E27FC236}">
                <a16:creationId xmlns:a16="http://schemas.microsoft.com/office/drawing/2014/main" id="{3F1C99D5-A550-4801-B335-33E118AF1768}"/>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Table 8.2 presents the comparable results, drawn from scores in table 2.3, fo...</a:t>
            </a:r>
          </a:p>
        </p:txBody>
      </p:sp>
    </p:spTree>
    <p:extLst>
      <p:ext uri="{BB962C8B-B14F-4D97-AF65-F5344CB8AC3E}">
        <p14:creationId xmlns:p14="http://schemas.microsoft.com/office/powerpoint/2010/main" val="394764706"/>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16" name="Slide text 1: Having examined in detail the character and role of institutions in each of t...">
            <a:extLst xmlns:a="http://schemas.openxmlformats.org/drawingml/2006/main">
              <a:ext uri="{FF2B5EF4-FFF2-40B4-BE49-F238E27FC236}">
                <a16:creationId xmlns:a16="http://schemas.microsoft.com/office/drawing/2014/main" id="{C1806C01-8660-45A3-807B-AF1C74D8DDA6}"/>
              </a:ext>
            </a:extLst>
          </p:cNvPr>
          <p:cNvSpPr>
            <a:spLocks xmlns:a="http://schemas.openxmlformats.org/drawingml/2006/main" noGrp="1"/>
          </p:cNvSpPr>
          <p:nvPr/>
        </p:nvSpPr>
        <p:spPr>
          <a:xfrm xmlns:a="http://schemas.openxmlformats.org/drawingml/2006/main">
            <a:off x="1828800" y="914400"/>
            <a:ext cx="5029200" cy="50684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FFFFFF"/>
                </a:solidFill>
                <a:latin typeface="Corbel"/>
                <a:ea typeface="Corbel"/>
                <a:cs typeface="Corbel"/>
              </a:rPr>
              <a:t>Having examined in detail the character and role of institutions in each of the countries included in our study, we turn now to a systematic analysis of this evidence. For this purpose, we turn to the QCA methodology described in chapter 2 for analysis of the two outcomes of interest: </a:t>
            </a:r>
            <a:endParaRPr sz="18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orbel"/>
              <a:ea typeface="Corbel"/>
              <a:cs typeface="Corbel"/>
            </a:endParaRPr>
          </a:p>
          <a:p xmlns:a="http://schemas.openxmlformats.org/drawingml/2006/main">
            <a:pPr marL="399960" indent="-399960">
              <a:buClr>
                <a:srgbClr val="FFFFFF"/>
              </a:buClr>
              <a:buFont typeface="Corbel"/>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FFFFFF"/>
                </a:solidFill>
                <a:latin typeface="Corbel"/>
                <a:ea typeface="Corbel"/>
                <a:cs typeface="Corbel"/>
              </a:rPr>
              <a:t>Institutional Adequacy, or the extent to which really existing organizations correspond to their original institutional blueprints.</a:t>
            </a:r>
            <a:endParaRPr sz="1800" b="0" u="none">
              <a:solidFill>
                <a:srgbClr val="FFFFFF"/>
              </a:solidFill>
              <a:latin typeface="Corbel"/>
              <a:ea typeface="Corbel"/>
              <a:cs typeface="Corbel"/>
            </a:endParaRPr>
          </a:p>
          <a:p xmlns:a="http://schemas.openxmlformats.org/drawingml/2006/main">
            <a:pPr marL="399960" indent="-399960">
              <a:buClr>
                <a:srgbClr val="FFFFFF"/>
              </a:buClr>
              <a:buFont typeface="Corbel"/>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orbel"/>
              <a:ea typeface="Corbel"/>
              <a:cs typeface="Corbel"/>
            </a:endParaRPr>
          </a:p>
          <a:p xmlns:a="http://schemas.openxmlformats.org/drawingml/2006/main">
            <a:pPr marL="399960" indent="-399960">
              <a:buClr>
                <a:srgbClr val="FFFFFF"/>
              </a:buClr>
              <a:buFont typeface="Corbel"/>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FFFFFF"/>
                </a:solidFill>
                <a:latin typeface="Corbel"/>
                <a:ea typeface="Corbel"/>
                <a:cs typeface="Corbel"/>
              </a:rPr>
              <a:t>Contribution to Development, or the extent to which each organization makes a contribution to the socioeconomic development of the nation in its sphere of activity. </a:t>
            </a:r>
            <a:endParaRPr sz="1800" b="0" u="none">
              <a:solidFill>
                <a:srgbClr val="FFFFFF"/>
              </a:solidFill>
              <a:latin typeface="Corbel"/>
              <a:ea typeface="Corbel"/>
              <a:cs typeface="Corbel"/>
            </a:endParaRPr>
          </a:p>
        </p:txBody>
      </p:sp>
      <p:sp>
        <p:nvSpPr>
          <p:cNvPr id="17" name="Accessible slide title: Having examined in detail the character and role of institutions in each of t...">
            <a:extLst xmlns:a="http://schemas.openxmlformats.org/drawingml/2006/main">
              <a:ext uri="{FF2B5EF4-FFF2-40B4-BE49-F238E27FC236}">
                <a16:creationId xmlns:a16="http://schemas.microsoft.com/office/drawing/2014/main" id="{57C006D1-4A76-4B26-BBBF-C53BC97FC0D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Having examined in detail the character and role of institutions in each of t...</a:t>
            </a:r>
          </a:p>
        </p:txBody>
      </p:sp>
    </p:spTree>
    <p:extLst>
      <p:ext uri="{BB962C8B-B14F-4D97-AF65-F5344CB8AC3E}">
        <p14:creationId xmlns:p14="http://schemas.microsoft.com/office/powerpoint/2010/main" val="947068880"/>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2" name="Accessible slide title: Chapter 8, slide 20 (intentionally blank)">
            <a:extLst xmlns:a="http://schemas.openxmlformats.org/drawingml/2006/main">
              <a:ext uri="{FF2B5EF4-FFF2-40B4-BE49-F238E27FC236}">
                <a16:creationId xmlns:a16="http://schemas.microsoft.com/office/drawing/2014/main" id="{3F47752A-7B1F-404B-9E26-DA6C75D36F5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Chapter 8, slide 20 (intentionally blank)</a:t>
            </a:r>
          </a:p>
        </p:txBody>
      </p:sp>
    </p:spTree>
    <p:extLst>
      <p:ext uri="{BB962C8B-B14F-4D97-AF65-F5344CB8AC3E}">
        <p14:creationId xmlns:p14="http://schemas.microsoft.com/office/powerpoint/2010/main" val="420175745"/>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40" name="Slide text 1: D+E is, of course, the same expression deemed necessary for Institutional Ade...">
            <a:extLst xmlns:a="http://schemas.openxmlformats.org/drawingml/2006/main">
              <a:ext uri="{FF2B5EF4-FFF2-40B4-BE49-F238E27FC236}">
                <a16:creationId xmlns:a16="http://schemas.microsoft.com/office/drawing/2014/main" id="{482CA09B-5A61-49B9-969D-91E17CA0B9DE}"/>
              </a:ext>
            </a:extLst>
          </p:cNvPr>
          <p:cNvSpPr>
            <a:spLocks xmlns:a="http://schemas.openxmlformats.org/drawingml/2006/main" noGrp="1"/>
          </p:cNvSpPr>
          <p:nvPr/>
        </p:nvSpPr>
        <p:spPr>
          <a:xfrm xmlns:a="http://schemas.openxmlformats.org/drawingml/2006/main">
            <a:off x="1981080" y="685800"/>
            <a:ext cx="5105520" cy="55749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D+E is, of course, the same expression deemed necessary for Institutional Adequacy so that we may conclude that the pattern of causal results for both dependent variables is identical. </a:t>
            </a: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However, in this case, Proactivity is easily the strongest predictor accounting, by itself, for the bulk of sample coverage. Based on this difference, we conclude that </a:t>
            </a:r>
            <a:r>
              <a:rPr sz="2400" b="0" i="1" u="none">
                <a:solidFill>
                  <a:srgbClr val="FFFFFF"/>
                </a:solidFill>
                <a:latin typeface="Corbel"/>
                <a:ea typeface="Corbel"/>
                <a:cs typeface="Corbel"/>
              </a:rPr>
              <a:t>D</a:t>
            </a:r>
            <a:r>
              <a:rPr sz="2400" b="0" u="none">
                <a:solidFill>
                  <a:srgbClr val="FFFFFF"/>
                </a:solidFill>
                <a:latin typeface="Corbel"/>
                <a:ea typeface="Corbel"/>
                <a:cs typeface="Corbel"/>
              </a:rPr>
              <a:t> is the “usually necessary” condition for the emergence of a developmental institution.</a:t>
            </a:r>
            <a:endParaRPr sz="2400" b="0" u="none">
              <a:solidFill>
                <a:srgbClr val="FFFFFF"/>
              </a:solidFill>
              <a:latin typeface="Corbel"/>
              <a:ea typeface="Corbel"/>
              <a:cs typeface="Corbel"/>
            </a:endParaRPr>
          </a:p>
        </p:txBody>
      </p:sp>
      <p:sp>
        <p:nvSpPr>
          <p:cNvPr id="41" name="Accessible slide title: D+E is, of course, the same expression deemed necessary for Institutional Ade...">
            <a:extLst xmlns:a="http://schemas.openxmlformats.org/drawingml/2006/main">
              <a:ext uri="{FF2B5EF4-FFF2-40B4-BE49-F238E27FC236}">
                <a16:creationId xmlns:a16="http://schemas.microsoft.com/office/drawing/2014/main" id="{9654C22E-73CD-4A75-A85A-8CCF0BF9D94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D+E is, of course, the same expression deemed necessary for Institutional Ade...</a:t>
            </a:r>
          </a:p>
        </p:txBody>
      </p:sp>
    </p:spTree>
    <p:extLst>
      <p:ext uri="{BB962C8B-B14F-4D97-AF65-F5344CB8AC3E}">
        <p14:creationId xmlns:p14="http://schemas.microsoft.com/office/powerpoint/2010/main" val="33060126"/>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41" name="Slide text 1: The pattern of results in Table 8.3 shows that no individual predictor comes ...">
            <a:extLst xmlns:a="http://schemas.openxmlformats.org/drawingml/2006/main">
              <a:ext uri="{FF2B5EF4-FFF2-40B4-BE49-F238E27FC236}">
                <a16:creationId xmlns:a16="http://schemas.microsoft.com/office/drawing/2014/main" id="{7341425D-6738-4412-BF12-6A8CCB109467}"/>
              </a:ext>
            </a:extLst>
          </p:cNvPr>
          <p:cNvSpPr>
            <a:spLocks xmlns:a="http://schemas.openxmlformats.org/drawingml/2006/main" noGrp="1"/>
          </p:cNvSpPr>
          <p:nvPr/>
        </p:nvSpPr>
        <p:spPr>
          <a:xfrm xmlns:a="http://schemas.openxmlformats.org/drawingml/2006/main">
            <a:off x="2286000" y="1143000"/>
            <a:ext cx="4572000" cy="4662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The pattern of results in Table 8.3 shows that no individual predictor comes close to the criteria of sufficiency, each registering many exceptions. We are thus forced to consider more complex solutions. </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A solution produced by the algorithm of the QCA program is: </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 </a:t>
            </a:r>
            <a:endParaRPr sz="2000" b="0" u="none">
              <a:solidFill>
                <a:srgbClr val="FFFFFF"/>
              </a:solidFill>
              <a:latin typeface="Corbel"/>
              <a:ea typeface="Corbel"/>
              <a:cs typeface="Corbel"/>
            </a:endParaRPr>
          </a:p>
          <a:p xmlns:a="http://schemas.openxmlformats.org/drawingml/2006/main">
            <a:pPr marL="13140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DI = (AD + BD) (E + F) (XI) </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Or, by algebraic manipulation:</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marL="13140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DI = D (AEF + BEF) (XII)</a:t>
            </a:r>
            <a:endParaRPr sz="2000" b="0" u="none">
              <a:solidFill>
                <a:srgbClr val="FFFFFF"/>
              </a:solidFill>
              <a:latin typeface="Corbel"/>
              <a:ea typeface="Corbel"/>
              <a:cs typeface="Corbel"/>
            </a:endParaRPr>
          </a:p>
        </p:txBody>
      </p:sp>
      <p:sp>
        <p:nvSpPr>
          <p:cNvPr id="42" name="Accessible slide title: The pattern of results in Table 8.3 shows that no individual predictor comes ...">
            <a:extLst xmlns:a="http://schemas.openxmlformats.org/drawingml/2006/main">
              <a:ext uri="{FF2B5EF4-FFF2-40B4-BE49-F238E27FC236}">
                <a16:creationId xmlns:a16="http://schemas.microsoft.com/office/drawing/2014/main" id="{A7A90180-224F-4D13-B935-E022626A2F5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pattern of results in Table 8.3 shows that no individual predictor comes ...</a:t>
            </a:r>
          </a:p>
        </p:txBody>
      </p:sp>
    </p:spTree>
    <p:extLst>
      <p:ext uri="{BB962C8B-B14F-4D97-AF65-F5344CB8AC3E}">
        <p14:creationId xmlns:p14="http://schemas.microsoft.com/office/powerpoint/2010/main" val="1737524989"/>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42" name="Slide text 1: While this causal expression again highlights the central role of D, it is ra...">
            <a:extLst xmlns:a="http://schemas.openxmlformats.org/drawingml/2006/main">
              <a:ext uri="{FF2B5EF4-FFF2-40B4-BE49-F238E27FC236}">
                <a16:creationId xmlns:a16="http://schemas.microsoft.com/office/drawing/2014/main" id="{D2F65509-EECA-473E-8CE7-BB7051662C14}"/>
              </a:ext>
            </a:extLst>
          </p:cNvPr>
          <p:cNvSpPr>
            <a:spLocks xmlns:a="http://schemas.openxmlformats.org/drawingml/2006/main" noGrp="1"/>
          </p:cNvSpPr>
          <p:nvPr/>
        </p:nvSpPr>
        <p:spPr>
          <a:xfrm xmlns:a="http://schemas.openxmlformats.org/drawingml/2006/main">
            <a:off x="2286000" y="1066680"/>
            <a:ext cx="4572000" cy="55749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While this causal expression again highlights the central role of </a:t>
            </a:r>
            <a:r>
              <a:rPr sz="2400" b="0" i="1" u="none">
                <a:solidFill>
                  <a:srgbClr val="FFFFFF"/>
                </a:solidFill>
                <a:latin typeface="Corbel"/>
                <a:ea typeface="Corbel"/>
                <a:cs typeface="Corbel"/>
              </a:rPr>
              <a:t>D,</a:t>
            </a:r>
            <a:r>
              <a:rPr sz="2400" b="0" u="none">
                <a:solidFill>
                  <a:srgbClr val="FFFFFF"/>
                </a:solidFill>
                <a:latin typeface="Corbel"/>
                <a:ea typeface="Corbel"/>
                <a:cs typeface="Corbel"/>
              </a:rPr>
              <a:t> it is rather unwieldy, using almost all possible predictors. In addition, solution coverage is only 71.1 percent of the sample. A more parsimonious alternative is: </a:t>
            </a: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FFFFFF"/>
              </a:solidFill>
              <a:latin typeface="Corbel"/>
              <a:ea typeface="Corbel"/>
              <a:cs typeface="Corbel"/>
            </a:endParaRPr>
          </a:p>
          <a:p xmlns:a="http://schemas.openxmlformats.org/drawingml/2006/main">
            <a:pPr marL="13140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DI = D (A + C) (XIII)</a:t>
            </a: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This solution increases coverage to 83.2 percent with a high level of consistency (92.9 percent).</a:t>
            </a:r>
            <a:endParaRPr sz="2400" b="0" u="none">
              <a:solidFill>
                <a:srgbClr val="FFFFFF"/>
              </a:solidFill>
              <a:latin typeface="Corbel"/>
              <a:ea typeface="Corbel"/>
              <a:cs typeface="Corbel"/>
            </a:endParaRPr>
          </a:p>
        </p:txBody>
      </p:sp>
      <p:sp>
        <p:nvSpPr>
          <p:cNvPr id="43" name="Accessible slide title: While this causal expression again highlights the central role of D, it is ra...">
            <a:extLst xmlns:a="http://schemas.openxmlformats.org/drawingml/2006/main">
              <a:ext uri="{FF2B5EF4-FFF2-40B4-BE49-F238E27FC236}">
                <a16:creationId xmlns:a16="http://schemas.microsoft.com/office/drawing/2014/main" id="{7966B315-1EA6-41DA-941B-DF0BAD86E34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While this causal expression again highlights the central role of D, it is ra...</a:t>
            </a:r>
          </a:p>
        </p:txBody>
      </p:sp>
    </p:spTree>
    <p:extLst>
      <p:ext uri="{BB962C8B-B14F-4D97-AF65-F5344CB8AC3E}">
        <p14:creationId xmlns:p14="http://schemas.microsoft.com/office/powerpoint/2010/main" val="1758465820"/>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sp>
        <p:nvSpPr>
          <p:cNvPr id="43" name="Slide text 1: Plotting the two equations, XII and XIII in figures 8.3 and 8.4, yields quite...">
            <a:extLst xmlns:a="http://schemas.openxmlformats.org/drawingml/2006/main">
              <a:ext uri="{FF2B5EF4-FFF2-40B4-BE49-F238E27FC236}">
                <a16:creationId xmlns:a16="http://schemas.microsoft.com/office/drawing/2014/main" id="{A5CE5525-13E9-4728-8E1E-5A9FF8A56530}"/>
              </a:ext>
            </a:extLst>
          </p:cNvPr>
          <p:cNvSpPr>
            <a:spLocks xmlns:a="http://schemas.openxmlformats.org/drawingml/2006/main" noGrp="1"/>
          </p:cNvSpPr>
          <p:nvPr/>
        </p:nvSpPr>
        <p:spPr>
          <a:xfrm xmlns:a="http://schemas.openxmlformats.org/drawingml/2006/main">
            <a:off x="2286000" y="1523880"/>
            <a:ext cx="4572000" cy="39301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FFFFFF"/>
                </a:solidFill>
                <a:latin typeface="Corbel"/>
                <a:ea typeface="Corbel"/>
                <a:cs typeface="Corbel"/>
              </a:rPr>
              <a:t>Plotting the two equations, XII and XIII in figures 8.3 and 8.4, yields quite similar results. In both instances, we see the expected upper-left triangle concentration, with most cases falling on or near the diagonal.</a:t>
            </a:r>
            <a:endParaRPr sz="2800" b="0" u="none">
              <a:solidFill>
                <a:srgbClr val="FFFFFF"/>
              </a:solidFill>
              <a:latin typeface="Corbel"/>
              <a:ea typeface="Corbel"/>
              <a:cs typeface="Corbel"/>
            </a:endParaRPr>
          </a:p>
        </p:txBody>
      </p:sp>
      <p:sp>
        <p:nvSpPr>
          <p:cNvPr id="44" name="Accessible slide title: Plotting the two equations, XII and XIII in figures 8.3 and 8.4, yields quite...">
            <a:extLst xmlns:a="http://schemas.openxmlformats.org/drawingml/2006/main">
              <a:ext uri="{FF2B5EF4-FFF2-40B4-BE49-F238E27FC236}">
                <a16:creationId xmlns:a16="http://schemas.microsoft.com/office/drawing/2014/main" id="{37E2DBDB-5B82-423F-A233-B8D87EAFEE1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Plotting the two equations, XII and XIII in figures 8.3 and 8.4, yields quite...</a:t>
            </a:r>
          </a:p>
        </p:txBody>
      </p:sp>
    </p:spTree>
    <p:extLst>
      <p:ext uri="{BB962C8B-B14F-4D97-AF65-F5344CB8AC3E}">
        <p14:creationId xmlns:p14="http://schemas.microsoft.com/office/powerpoint/2010/main" val="257340928"/>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pic>
        <p:nvPicPr>
          <p:cNvPr id="48" name="Visual 1 of 1 on “Figure 8.3.” Context: Figure 8.3 Membership in the Causal Solution “(AD+BD) (E+F)” and Contribution to Development Contribution to Development 1 2 3 4 5 Solution: (AD+BD)(E+F)"/>
          <p:cNvPicPr>
            <a:picLocks xmlns:a="http://schemas.openxmlformats.org/drawingml/2006/main" noChangeAspect="1"/>
          </p:cNvPicPr>
          <p:nvPr/>
        </p:nvPicPr>
        <p:blipFill>
          <a:blip xmlns:r="http://schemas.openxmlformats.org/officeDocument/2006/relationships" xmlns:a="http://schemas.openxmlformats.org/drawingml/2006/main" r:embed="R726728aba0a44a59"/>
          <a:stretch xmlns:a="http://schemas.openxmlformats.org/drawingml/2006/main"/>
        </p:blipFill>
        <p:spPr>
          <a:xfrm xmlns:a="http://schemas.openxmlformats.org/drawingml/2006/main">
            <a:off x="990360" y="1143000"/>
            <a:ext cx="7167600" cy="5105160"/>
          </a:xfrm>
          <a:prstGeom xmlns:a="http://schemas.openxmlformats.org/drawingml/2006/main" prst="rect">
            <a:avLst/>
          </a:prstGeom>
          <a:ln xmlns:a="http://schemas.openxmlformats.org/drawingml/2006/main" w="38160">
            <a:noFill/>
          </a:ln>
        </p:spPr>
      </p:pic>
      <p:sp>
        <p:nvSpPr>
          <p:cNvPr id="45" name="Slide text 1: Figure 8.3">
            <a:extLst xmlns:a="http://schemas.openxmlformats.org/drawingml/2006/main">
              <a:ext uri="{FF2B5EF4-FFF2-40B4-BE49-F238E27FC236}">
                <a16:creationId xmlns:a16="http://schemas.microsoft.com/office/drawing/2014/main" id="{3039DF46-50DE-46EF-A7EB-E34FC585F6C9}"/>
              </a:ext>
            </a:extLst>
          </p:cNvPr>
          <p:cNvSpPr>
            <a:spLocks xmlns:a="http://schemas.openxmlformats.org/drawingml/2006/main" noGrp="1"/>
          </p:cNvSpPr>
          <p:nvPr/>
        </p:nvSpPr>
        <p:spPr>
          <a:xfrm xmlns:a="http://schemas.openxmlformats.org/drawingml/2006/main">
            <a:off x="838080" y="230760"/>
            <a:ext cx="7467480" cy="7333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FFFFFF"/>
                </a:solidFill>
                <a:latin typeface="Arial"/>
                <a:ea typeface="Arial"/>
                <a:cs typeface="Arial"/>
              </a:rPr>
              <a:t>Figure 8.3 </a:t>
            </a:r>
            <a:endParaRPr sz="1400" b="0" u="none">
              <a:solidFill>
                <a:srgbClr val="FFFFFF"/>
              </a:solidFill>
              <a:latin typeface="Corbel"/>
              <a:ea typeface="Corbel"/>
              <a:cs typeface="Corbel"/>
            </a:endParaRPr>
          </a:p>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FFFFFF"/>
              </a:solidFill>
              <a:latin typeface="Corbel"/>
              <a:ea typeface="Corbel"/>
              <a:cs typeface="Corbel"/>
            </a:endParaRPr>
          </a:p>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0" u="none">
                <a:solidFill>
                  <a:srgbClr val="FFFFFF"/>
                </a:solidFill>
                <a:latin typeface="Arial"/>
                <a:ea typeface="Arial"/>
                <a:cs typeface="Arial"/>
              </a:rPr>
              <a:t>Membership in the Causal Solution “(AD+BD) (E+F)” and Contribution to Development </a:t>
            </a:r>
            <a:endParaRPr sz="1400" b="0" u="none">
              <a:solidFill>
                <a:srgbClr val="FFFFFF"/>
              </a:solidFill>
              <a:latin typeface="Corbel"/>
              <a:ea typeface="Corbel"/>
              <a:cs typeface="Corbel"/>
            </a:endParaRPr>
          </a:p>
        </p:txBody>
      </p:sp>
      <p:sp>
        <p:nvSpPr>
          <p:cNvPr id="47" name="Accessible slide title: Figure 8.3">
            <a:extLst xmlns:a="http://schemas.openxmlformats.org/drawingml/2006/main">
              <a:ext uri="{FF2B5EF4-FFF2-40B4-BE49-F238E27FC236}">
                <a16:creationId xmlns:a16="http://schemas.microsoft.com/office/drawing/2014/main" id="{08D5D662-DD59-4501-A91D-C9E6ABB1D6F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Figure 8.3</a:t>
            </a:r>
          </a:p>
        </p:txBody>
      </p:sp>
    </p:spTree>
    <p:extLst>
      <p:ext uri="{BB962C8B-B14F-4D97-AF65-F5344CB8AC3E}">
        <p14:creationId xmlns:p14="http://schemas.microsoft.com/office/powerpoint/2010/main" val="341728487"/>
      </p:ext>
    </p:extLst>
  </p:cSld>
</p:sld>
</file>

<file path=ppt/slides/slide26.xml><?xml version="1.0" encoding="utf-8"?>
<p:sld xmlns:p="http://schemas.openxmlformats.org/presentationml/2006/main">
  <p:cSld>
    <p:spTree>
      <p:nvGrpSpPr>
        <p:cNvPr id="1" name=""/>
        <p:cNvGrpSpPr/>
        <p:nvPr/>
      </p:nvGrpSpPr>
      <p:grpSpPr>
        <a:xfrm xmlns:a="http://schemas.openxmlformats.org/drawingml/2006/main"/>
      </p:grpSpPr>
      <p:sp>
        <p:nvSpPr>
          <p:cNvPr id="46" name="Slide text 1: Figure 8.4">
            <a:extLst xmlns:a="http://schemas.openxmlformats.org/drawingml/2006/main">
              <a:ext uri="{FF2B5EF4-FFF2-40B4-BE49-F238E27FC236}">
                <a16:creationId xmlns:a16="http://schemas.microsoft.com/office/drawing/2014/main" id="{4ABBD40C-F70E-4AF3-872D-BC388FA13B74}"/>
              </a:ext>
            </a:extLst>
          </p:cNvPr>
          <p:cNvSpPr>
            <a:spLocks xmlns:a="http://schemas.openxmlformats.org/drawingml/2006/main" noGrp="1"/>
          </p:cNvSpPr>
          <p:nvPr/>
        </p:nvSpPr>
        <p:spPr>
          <a:xfrm xmlns:a="http://schemas.openxmlformats.org/drawingml/2006/main">
            <a:off x="1218960" y="230760"/>
            <a:ext cx="6705720" cy="7333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FFFFFF"/>
                </a:solidFill>
                <a:latin typeface="Arial"/>
                <a:ea typeface="Arial"/>
                <a:cs typeface="Arial"/>
              </a:rPr>
              <a:t>Figure 8.4 </a:t>
            </a:r>
            <a:endParaRPr sz="1400" b="0" u="none">
              <a:solidFill>
                <a:srgbClr val="FFFFFF"/>
              </a:solidFill>
              <a:latin typeface="Corbel"/>
              <a:ea typeface="Corbel"/>
              <a:cs typeface="Corbel"/>
            </a:endParaRPr>
          </a:p>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400" b="0" u="none">
              <a:solidFill>
                <a:srgbClr val="FFFFFF"/>
              </a:solidFill>
              <a:latin typeface="Corbel"/>
              <a:ea typeface="Corbel"/>
              <a:cs typeface="Corbel"/>
            </a:endParaRPr>
          </a:p>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0" u="none">
                <a:solidFill>
                  <a:srgbClr val="FFFFFF"/>
                </a:solidFill>
                <a:latin typeface="Arial"/>
                <a:ea typeface="Arial"/>
                <a:cs typeface="Arial"/>
              </a:rPr>
              <a:t>Membership in the Causal Solution “D(A+C)” and Contribution to Development</a:t>
            </a:r>
            <a:endParaRPr sz="1400" b="0" u="none">
              <a:solidFill>
                <a:srgbClr val="FFFFFF"/>
              </a:solidFill>
              <a:latin typeface="Corbel"/>
              <a:ea typeface="Corbel"/>
              <a:cs typeface="Corbel"/>
            </a:endParaRPr>
          </a:p>
        </p:txBody>
      </p:sp>
      <p:pic>
        <p:nvPicPr>
          <p:cNvPr id="50" name="Visual 1 of 1 on “Figure 8.4.” Context: Figure 8.4 Membership in the Causal Solution “D(A+C)” and Contribution to Development Contribution to Development 1 2 3 4 5 Solution: D(A+C)"/>
          <p:cNvPicPr>
            <a:picLocks xmlns:a="http://schemas.openxmlformats.org/drawingml/2006/main" noChangeAspect="1"/>
          </p:cNvPicPr>
          <p:nvPr/>
        </p:nvPicPr>
        <p:blipFill>
          <a:blip xmlns:r="http://schemas.openxmlformats.org/officeDocument/2006/relationships" xmlns:a="http://schemas.openxmlformats.org/drawingml/2006/main" r:embed="R88e631dbbc6b45d4"/>
          <a:stretch xmlns:a="http://schemas.openxmlformats.org/drawingml/2006/main"/>
        </p:blipFill>
        <p:spPr>
          <a:xfrm xmlns:a="http://schemas.openxmlformats.org/drawingml/2006/main">
            <a:off x="914400" y="1143000"/>
            <a:ext cx="7304040" cy="5203800"/>
          </a:xfrm>
          <a:prstGeom xmlns:a="http://schemas.openxmlformats.org/drawingml/2006/main" prst="rect">
            <a:avLst/>
          </a:prstGeom>
          <a:ln xmlns:a="http://schemas.openxmlformats.org/drawingml/2006/main" w="38160">
            <a:noFill/>
          </a:ln>
        </p:spPr>
      </p:pic>
      <p:sp>
        <p:nvSpPr>
          <p:cNvPr id="48" name="Accessible slide title: Figure 8.4">
            <a:extLst xmlns:a="http://schemas.openxmlformats.org/drawingml/2006/main">
              <a:ext uri="{FF2B5EF4-FFF2-40B4-BE49-F238E27FC236}">
                <a16:creationId xmlns:a16="http://schemas.microsoft.com/office/drawing/2014/main" id="{159C017D-9133-4386-89E4-F7779D13A31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Figure 8.4</a:t>
            </a:r>
          </a:p>
        </p:txBody>
      </p:sp>
    </p:spTree>
    <p:extLst>
      <p:ext uri="{BB962C8B-B14F-4D97-AF65-F5344CB8AC3E}">
        <p14:creationId xmlns:p14="http://schemas.microsoft.com/office/powerpoint/2010/main" val="150641447"/>
      </p:ext>
    </p:extLst>
  </p:cSld>
</p:sld>
</file>

<file path=ppt/slides/slide27.xml><?xml version="1.0" encoding="utf-8"?>
<p:sld xmlns:p="http://schemas.openxmlformats.org/presentationml/2006/main">
  <p:cSld>
    <p:spTree>
      <p:nvGrpSpPr>
        <p:cNvPr id="1" name=""/>
        <p:cNvGrpSpPr/>
        <p:nvPr/>
      </p:nvGrpSpPr>
      <p:grpSpPr>
        <a:xfrm xmlns:a="http://schemas.openxmlformats.org/drawingml/2006/main"/>
      </p:grpSpPr>
      <p:sp>
        <p:nvSpPr>
          <p:cNvPr id="48" name="Slide text 1: In synthesis, results of crisp- and fuzzy-set analyses of these data do not d...">
            <a:extLst xmlns:a="http://schemas.openxmlformats.org/drawingml/2006/main">
              <a:ext uri="{FF2B5EF4-FFF2-40B4-BE49-F238E27FC236}">
                <a16:creationId xmlns:a16="http://schemas.microsoft.com/office/drawing/2014/main" id="{F26F1FC9-D530-4DB3-A08C-13C2E4346A0C}"/>
              </a:ext>
            </a:extLst>
          </p:cNvPr>
          <p:cNvSpPr>
            <a:spLocks xmlns:a="http://schemas.openxmlformats.org/drawingml/2006/main" noGrp="1"/>
          </p:cNvSpPr>
          <p:nvPr/>
        </p:nvSpPr>
        <p:spPr>
          <a:xfrm xmlns:a="http://schemas.openxmlformats.org/drawingml/2006/main">
            <a:off x="1371600" y="1218960"/>
            <a:ext cx="6248160" cy="5209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In synthesis, results of crisp- and fuzzy-set analyses of these data do not differ markedly and actually support each other. Adjudicating between alternative causal solutions on the basis of parsimony and prior theoretical expectations leads us to conclude that organizations will fulfill their institutional blueprints if they combine the internal criteria of meritocracy, immunity to corruption, and absence of entrenched cliques with openness to external innovations, with the latter dimension representing the key necessary condition.</a:t>
            </a:r>
            <a:endParaRPr sz="2400" b="0" u="none">
              <a:solidFill>
                <a:srgbClr val="FFFFFF"/>
              </a:solidFill>
              <a:latin typeface="Corbel"/>
              <a:ea typeface="Corbel"/>
              <a:cs typeface="Corbel"/>
            </a:endParaRPr>
          </a:p>
        </p:txBody>
      </p:sp>
      <p:sp>
        <p:nvSpPr>
          <p:cNvPr id="49" name="Accessible slide title: In synthesis, results of crisp- and fuzzy-set analyses of these data do not d...">
            <a:extLst xmlns:a="http://schemas.openxmlformats.org/drawingml/2006/main">
              <a:ext uri="{FF2B5EF4-FFF2-40B4-BE49-F238E27FC236}">
                <a16:creationId xmlns:a16="http://schemas.microsoft.com/office/drawing/2014/main" id="{13A728E4-E2BA-4C9D-B250-3EA18226E7D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 synthesis, results of crisp- and fuzzy-set analyses of these data do not d...</a:t>
            </a:r>
          </a:p>
        </p:txBody>
      </p:sp>
    </p:spTree>
    <p:extLst>
      <p:ext uri="{BB962C8B-B14F-4D97-AF65-F5344CB8AC3E}">
        <p14:creationId xmlns:p14="http://schemas.microsoft.com/office/powerpoint/2010/main" val="1519031435"/>
      </p:ext>
    </p:extLst>
  </p:cSld>
</p:sld>
</file>

<file path=ppt/slides/slide28.xml><?xml version="1.0" encoding="utf-8"?>
<p:sld xmlns:p="http://schemas.openxmlformats.org/presentationml/2006/main">
  <p:cSld>
    <p:spTree>
      <p:nvGrpSpPr>
        <p:cNvPr id="1" name=""/>
        <p:cNvGrpSpPr/>
        <p:nvPr/>
      </p:nvGrpSpPr>
      <p:grpSpPr>
        <a:xfrm xmlns:a="http://schemas.openxmlformats.org/drawingml/2006/main"/>
      </p:grpSpPr>
      <p:sp>
        <p:nvSpPr>
          <p:cNvPr id="49" name="Slide text 1: By contrast, the contribution that an organization or agency can make to nati...">
            <a:extLst xmlns:a="http://schemas.openxmlformats.org/drawingml/2006/main">
              <a:ext uri="{FF2B5EF4-FFF2-40B4-BE49-F238E27FC236}">
                <a16:creationId xmlns:a16="http://schemas.microsoft.com/office/drawing/2014/main" id="{3B88BFAF-6DE7-4D45-8218-86DF3C39348E}"/>
              </a:ext>
            </a:extLst>
          </p:cNvPr>
          <p:cNvSpPr>
            <a:spLocks xmlns:a="http://schemas.openxmlformats.org/drawingml/2006/main" noGrp="1"/>
          </p:cNvSpPr>
          <p:nvPr/>
        </p:nvSpPr>
        <p:spPr>
          <a:xfrm xmlns:a="http://schemas.openxmlformats.org/drawingml/2006/main">
            <a:off x="2286000" y="457200"/>
            <a:ext cx="4572000" cy="66711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By contrast, the contribution that an organization or agency can make to national development depends less on its internal characteristics and more on its capacity to mobilize and energize its external environment. </a:t>
            </a: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Proactivity toward strategic external actors emerges as the central condition for a developmental institution. In most cases, it just needs to combine with one criterion of internal quality or probity in order to bring about this outcome.</a:t>
            </a:r>
            <a:endParaRPr sz="2400" b="0" u="none">
              <a:solidFill>
                <a:srgbClr val="FFFFFF"/>
              </a:solidFill>
              <a:latin typeface="Corbel"/>
              <a:ea typeface="Corbel"/>
              <a:cs typeface="Corbel"/>
            </a:endParaRPr>
          </a:p>
        </p:txBody>
      </p:sp>
      <p:sp>
        <p:nvSpPr>
          <p:cNvPr id="50" name="Accessible slide title: By contrast, the contribution that an organization or agency can make to nati...">
            <a:extLst xmlns:a="http://schemas.openxmlformats.org/drawingml/2006/main">
              <a:ext uri="{FF2B5EF4-FFF2-40B4-BE49-F238E27FC236}">
                <a16:creationId xmlns:a16="http://schemas.microsoft.com/office/drawing/2014/main" id="{7B0C846D-339D-4F0B-A819-7B3475B29B3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By contrast, the contribution that an organization or agency can make to nati...</a:t>
            </a:r>
          </a:p>
        </p:txBody>
      </p:sp>
    </p:spTree>
    <p:extLst>
      <p:ext uri="{BB962C8B-B14F-4D97-AF65-F5344CB8AC3E}">
        <p14:creationId xmlns:p14="http://schemas.microsoft.com/office/powerpoint/2010/main" val="1470288906"/>
      </p:ext>
    </p:extLst>
  </p:cSld>
</p:sld>
</file>

<file path=ppt/slides/slide29.xml><?xml version="1.0" encoding="utf-8"?>
<p:sld xmlns:p="http://schemas.openxmlformats.org/presentationml/2006/main">
  <p:cSld>
    <p:spTree>
      <p:nvGrpSpPr>
        <p:cNvPr id="1" name=""/>
        <p:cNvGrpSpPr/>
        <p:nvPr/>
      </p:nvGrpSpPr>
      <p:grpSpPr>
        <a:xfrm xmlns:a="http://schemas.openxmlformats.org/drawingml/2006/main"/>
      </p:grpSpPr>
      <p:sp>
        <p:nvSpPr>
          <p:cNvPr id="50" name="Slide text 1: Comparative analysis of these data would be incomplete without a more in-dept...">
            <a:extLst xmlns:a="http://schemas.openxmlformats.org/drawingml/2006/main">
              <a:ext uri="{FF2B5EF4-FFF2-40B4-BE49-F238E27FC236}">
                <a16:creationId xmlns:a16="http://schemas.microsoft.com/office/drawing/2014/main" id="{9C74FA3D-F47D-47A7-A5F0-BA8DE74963C4}"/>
              </a:ext>
            </a:extLst>
          </p:cNvPr>
          <p:cNvSpPr>
            <a:spLocks xmlns:a="http://schemas.openxmlformats.org/drawingml/2006/main" noGrp="1"/>
          </p:cNvSpPr>
          <p:nvPr/>
        </p:nvSpPr>
        <p:spPr>
          <a:xfrm xmlns:a="http://schemas.openxmlformats.org/drawingml/2006/main">
            <a:off x="1828800" y="380880"/>
            <a:ext cx="5029200" cy="648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Comparative analysis of these data would be incomplete without a more in-depth discussion of what the observed causal patterns mean in terms of similarities and differences between institutions and countries. </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A perusal of institutional rankings in tables 2.2 and 2.3 show a marked divide between organizations and agencies whose prime mission is economic and those that focus on services for the general population.</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 Consistently, the stock exchange and the tax authority tend to rank higher; while </a:t>
            </a:r>
            <a:r>
              <a:rPr sz="2000" b="0" i="1" u="none">
                <a:solidFill>
                  <a:srgbClr val="FFFFFF"/>
                </a:solidFill>
                <a:latin typeface="Corbel"/>
                <a:ea typeface="Corbel"/>
                <a:cs typeface="Corbel"/>
              </a:rPr>
              <a:t>0s</a:t>
            </a:r>
            <a:r>
              <a:rPr sz="2000" b="0" u="none">
                <a:solidFill>
                  <a:srgbClr val="FFFFFF"/>
                </a:solidFill>
                <a:latin typeface="Corbel"/>
                <a:ea typeface="Corbel"/>
                <a:cs typeface="Corbel"/>
              </a:rPr>
              <a:t> in the binary scale (table 2.2) and low scores in the continuous one (table 2.3) tend to cluster in the post office, the national health service, and, to a lesser extent, civil aeronautics.</a:t>
            </a:r>
            <a:endParaRPr sz="2000" b="0" u="none">
              <a:solidFill>
                <a:srgbClr val="FFFFFF"/>
              </a:solidFill>
              <a:latin typeface="Corbel"/>
              <a:ea typeface="Corbel"/>
              <a:cs typeface="Corbel"/>
            </a:endParaRPr>
          </a:p>
        </p:txBody>
      </p:sp>
      <p:sp>
        <p:nvSpPr>
          <p:cNvPr id="51" name="Accessible slide title: Comparative analysis of these data would be incomplete without a more in-dept...">
            <a:extLst xmlns:a="http://schemas.openxmlformats.org/drawingml/2006/main">
              <a:ext uri="{FF2B5EF4-FFF2-40B4-BE49-F238E27FC236}">
                <a16:creationId xmlns:a16="http://schemas.microsoft.com/office/drawing/2014/main" id="{2C943E3B-9452-4B02-B407-EECD70FC313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Comparative analysis of these data would be incomplete without a more in-dept...</a:t>
            </a:r>
          </a:p>
        </p:txBody>
      </p:sp>
    </p:spTree>
    <p:extLst>
      <p:ext uri="{BB962C8B-B14F-4D97-AF65-F5344CB8AC3E}">
        <p14:creationId xmlns:p14="http://schemas.microsoft.com/office/powerpoint/2010/main" val="1101640344"/>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7" name="Slide text 1: These results are followed by a reflection on the significance of differences...">
            <a:extLst xmlns:a="http://schemas.openxmlformats.org/drawingml/2006/main">
              <a:ext uri="{FF2B5EF4-FFF2-40B4-BE49-F238E27FC236}">
                <a16:creationId xmlns:a16="http://schemas.microsoft.com/office/drawing/2014/main" id="{94FE4715-6B3A-41DA-90DB-10D88D3A7DD5}"/>
              </a:ext>
            </a:extLst>
          </p:cNvPr>
          <p:cNvSpPr>
            <a:spLocks xmlns:a="http://schemas.openxmlformats.org/drawingml/2006/main" noGrp="1"/>
          </p:cNvSpPr>
          <p:nvPr/>
        </p:nvSpPr>
        <p:spPr>
          <a:xfrm xmlns:a="http://schemas.openxmlformats.org/drawingml/2006/main">
            <a:off x="685800" y="2057400"/>
            <a:ext cx="3809880" cy="4208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FFFFFF"/>
                </a:solidFill>
                <a:latin typeface="Corbel"/>
                <a:ea typeface="Corbel"/>
                <a:cs typeface="Corbel"/>
              </a:rPr>
              <a:t>These results are followed by a reflection on the significance of differences encountered among institutions and among countries. The first set of differences highlight common patterns throughout the region, pointing toward the significance of external forces unleashed by the process of globalization. The second set brings forth the importance of historical antecedents, molding the form and operation of individual institutions in each country. </a:t>
            </a:r>
            <a:endParaRPr sz="1800" b="0" u="none">
              <a:solidFill>
                <a:srgbClr val="FFFFFF"/>
              </a:solidFill>
              <a:latin typeface="Corbel"/>
              <a:ea typeface="Corbel"/>
              <a:cs typeface="Corbel"/>
            </a:endParaRPr>
          </a:p>
        </p:txBody>
      </p:sp>
      <p:pic>
        <p:nvPicPr>
          <p:cNvPr id="21" name="Visual 1 of 1 on “These results are followed by a reflection on the significance of differences....” Context: These results are followed by a reflection on the significance of differences encountered among institutions and among countries.…"/>
          <p:cNvPicPr>
            <a:picLocks xmlns:a="http://schemas.openxmlformats.org/drawingml/2006/main" noChangeAspect="1"/>
          </p:cNvPicPr>
          <p:nvPr/>
        </p:nvPicPr>
        <p:blipFill>
          <a:blip xmlns:r="http://schemas.openxmlformats.org/officeDocument/2006/relationships" xmlns:a="http://schemas.openxmlformats.org/drawingml/2006/main" r:embed="Rfc137cdcf80f49b8"/>
          <a:stretch xmlns:a="http://schemas.openxmlformats.org/drawingml/2006/main"/>
        </p:blipFill>
        <p:spPr>
          <a:xfrm xmlns:a="http://schemas.openxmlformats.org/drawingml/2006/main">
            <a:off x="5105160" y="533160"/>
            <a:ext cx="3353040" cy="3581640"/>
          </a:xfrm>
          <a:prstGeom xmlns:a="http://schemas.openxmlformats.org/drawingml/2006/main" prst="rect">
            <a:avLst/>
          </a:prstGeom>
          <a:ln xmlns:a="http://schemas.openxmlformats.org/drawingml/2006/main" w="38160">
            <a:noFill/>
          </a:ln>
        </p:spPr>
      </p:pic>
      <p:sp>
        <p:nvSpPr>
          <p:cNvPr id="19" name="Accessible slide title: These results are followed by a reflection on the significance of differences...">
            <a:extLst xmlns:a="http://schemas.openxmlformats.org/drawingml/2006/main">
              <a:ext uri="{FF2B5EF4-FFF2-40B4-BE49-F238E27FC236}">
                <a16:creationId xmlns:a16="http://schemas.microsoft.com/office/drawing/2014/main" id="{62AF6A0D-4666-4494-84C0-CAA31500877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These results are followed by a reflection on the significance of differences...</a:t>
            </a:r>
          </a:p>
        </p:txBody>
      </p:sp>
    </p:spTree>
    <p:extLst>
      <p:ext uri="{BB962C8B-B14F-4D97-AF65-F5344CB8AC3E}">
        <p14:creationId xmlns:p14="http://schemas.microsoft.com/office/powerpoint/2010/main" val="988715020"/>
      </p:ext>
    </p:extLst>
  </p:cSld>
</p:sld>
</file>

<file path=ppt/slides/slide30.xml><?xml version="1.0" encoding="utf-8"?>
<p:sld xmlns:p="http://schemas.openxmlformats.org/presentationml/2006/main">
  <p:cSld>
    <p:spTree>
      <p:nvGrpSpPr>
        <p:cNvPr id="1" name=""/>
        <p:cNvGrpSpPr/>
        <p:nvPr/>
      </p:nvGrpSpPr>
      <p:grpSpPr>
        <a:xfrm xmlns:a="http://schemas.openxmlformats.org/drawingml/2006/main"/>
      </p:grpSpPr>
      <p:sp>
        <p:nvSpPr>
          <p:cNvPr id="51" name="Slide text 1: Reported in the study of the Chilean stock exchange (Bolsa de Santiago),">
            <a:extLst xmlns:a="http://schemas.openxmlformats.org/drawingml/2006/main">
              <a:ext uri="{FF2B5EF4-FFF2-40B4-BE49-F238E27FC236}">
                <a16:creationId xmlns:a16="http://schemas.microsoft.com/office/drawing/2014/main" id="{489CDCE9-B283-469D-9722-EBE7D995D1D6}"/>
              </a:ext>
            </a:extLst>
          </p:cNvPr>
          <p:cNvSpPr>
            <a:spLocks xmlns:a="http://schemas.openxmlformats.org/drawingml/2006/main" noGrp="1"/>
          </p:cNvSpPr>
          <p:nvPr/>
        </p:nvSpPr>
        <p:spPr>
          <a:xfrm xmlns:a="http://schemas.openxmlformats.org/drawingml/2006/main">
            <a:off x="3962160" y="685800"/>
            <a:ext cx="5029200" cy="55749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Reported in the study of the Chilean stock exchange (Bolsa de Santiago),</a:t>
            </a: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FFFFFF"/>
              </a:solidFill>
              <a:latin typeface="Corbel"/>
              <a:ea typeface="Corbel"/>
              <a:cs typeface="Corbel"/>
            </a:endParaRPr>
          </a:p>
          <a:p xmlns:a="http://schemas.openxmlformats.org/drawingml/2006/main">
            <a:pPr marL="63000" indent="-6300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“The most significant ‘island of power’ was formed by the traditional brokers who immediately opposed the entry of the banks. . . . A tension emerged between the reproduction of the traditional </a:t>
            </a:r>
            <a:r>
              <a:rPr sz="2400" b="0" i="1" u="none">
                <a:solidFill>
                  <a:srgbClr val="FFFFFF"/>
                </a:solidFill>
                <a:latin typeface="Corbel"/>
                <a:ea typeface="Corbel"/>
                <a:cs typeface="Corbel"/>
              </a:rPr>
              <a:t>ethos</a:t>
            </a:r>
            <a:r>
              <a:rPr sz="2400" b="0" u="none">
                <a:solidFill>
                  <a:srgbClr val="FFFFFF"/>
                </a:solidFill>
                <a:latin typeface="Corbel"/>
                <a:ea typeface="Corbel"/>
                <a:cs typeface="Corbel"/>
              </a:rPr>
              <a:t> proper of a ‘gentlemen’s club’ and a modern perception that viewed the Exchange as a competitive business.”</a:t>
            </a:r>
            <a:endParaRPr sz="2400" b="0" u="none">
              <a:solidFill>
                <a:srgbClr val="FFFFFF"/>
              </a:solidFill>
              <a:latin typeface="Corbel"/>
              <a:ea typeface="Corbel"/>
              <a:cs typeface="Corbel"/>
            </a:endParaRPr>
          </a:p>
        </p:txBody>
      </p:sp>
      <p:pic>
        <p:nvPicPr>
          <p:cNvPr id="55" name="Visual 1 of 1 on “Reported in the study of the Chilean stock exchange (Bolsa de Santiago),.” Context: Reported in the study of the Chilean stock exchange (Bolsa de Santiago), “The most significant ‘island of power’ was formed by the tradit…"/>
          <p:cNvPicPr>
            <a:picLocks xmlns:a="http://schemas.openxmlformats.org/drawingml/2006/main" noChangeAspect="1"/>
          </p:cNvPicPr>
          <p:nvPr/>
        </p:nvPicPr>
        <p:blipFill>
          <a:blip xmlns:r="http://schemas.openxmlformats.org/officeDocument/2006/relationships" xmlns:a="http://schemas.openxmlformats.org/drawingml/2006/main" r:embed="R19e1f0a7665c46c2"/>
          <a:stretch xmlns:a="http://schemas.openxmlformats.org/drawingml/2006/main"/>
        </p:blipFill>
        <p:spPr>
          <a:xfrm xmlns:a="http://schemas.openxmlformats.org/drawingml/2006/main">
            <a:off x="228600" y="2133360"/>
            <a:ext cx="3429000" cy="2819520"/>
          </a:xfrm>
          <a:prstGeom xmlns:a="http://schemas.openxmlformats.org/drawingml/2006/main" prst="rect">
            <a:avLst/>
          </a:prstGeom>
          <a:ln xmlns:a="http://schemas.openxmlformats.org/drawingml/2006/main" w="38160">
            <a:noFill/>
          </a:ln>
        </p:spPr>
      </p:pic>
      <p:sp>
        <p:nvSpPr>
          <p:cNvPr id="53" name="Accessible slide title: Reported in the study of the Chilean stock exchange (Bolsa de Santiago),">
            <a:extLst xmlns:a="http://schemas.openxmlformats.org/drawingml/2006/main">
              <a:ext uri="{FF2B5EF4-FFF2-40B4-BE49-F238E27FC236}">
                <a16:creationId xmlns:a16="http://schemas.microsoft.com/office/drawing/2014/main" id="{DD1DC19E-86AC-48E4-9A6B-E81FF013DEE4}"/>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Reported in the study of the Chilean stock exchange (Bolsa de Santiago),</a:t>
            </a:r>
          </a:p>
        </p:txBody>
      </p:sp>
    </p:spTree>
    <p:extLst>
      <p:ext uri="{BB962C8B-B14F-4D97-AF65-F5344CB8AC3E}">
        <p14:creationId xmlns:p14="http://schemas.microsoft.com/office/powerpoint/2010/main" val="465361947"/>
      </p:ext>
    </p:extLst>
  </p:cSld>
</p:sld>
</file>

<file path=ppt/slides/slide31.xml><?xml version="1.0" encoding="utf-8"?>
<p:sld xmlns:p="http://schemas.openxmlformats.org/presentationml/2006/main">
  <p:cSld>
    <p:spTree>
      <p:nvGrpSpPr>
        <p:cNvPr id="1" name=""/>
        <p:cNvGrpSpPr/>
        <p:nvPr/>
      </p:nvGrpSpPr>
      <p:grpSpPr>
        <a:xfrm xmlns:a="http://schemas.openxmlformats.org/drawingml/2006/main"/>
      </p:grpSpPr>
      <p:sp>
        <p:nvSpPr>
          <p:cNvPr id="53" name="Slide text 1: As the institutional report on the Colombian stock exchange (BVC) concludes,">
            <a:extLst xmlns:a="http://schemas.openxmlformats.org/drawingml/2006/main">
              <a:ext uri="{FF2B5EF4-FFF2-40B4-BE49-F238E27FC236}">
                <a16:creationId xmlns:a16="http://schemas.microsoft.com/office/drawing/2014/main" id="{5D724098-9145-40ED-BB8D-5D28BB6F0637}"/>
              </a:ext>
            </a:extLst>
          </p:cNvPr>
          <p:cNvSpPr>
            <a:spLocks xmlns:a="http://schemas.openxmlformats.org/drawingml/2006/main" noGrp="1"/>
          </p:cNvSpPr>
          <p:nvPr/>
        </p:nvSpPr>
        <p:spPr>
          <a:xfrm xmlns:a="http://schemas.openxmlformats.org/drawingml/2006/main">
            <a:off x="685800" y="990360"/>
            <a:ext cx="4038480" cy="49669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a:ea typeface="Arial"/>
                <a:cs typeface="Arial"/>
              </a:rPr>
              <a:t>As the institutional report on the Colombian stock exchange (BVC) concludes,</a:t>
            </a:r>
            <a:endParaRPr sz="2000" b="0" u="none">
              <a:solidFill>
                <a:srgbClr val="FFFFFF"/>
              </a:solidFill>
              <a:latin typeface="Corbel"/>
              <a:ea typeface="Corbel"/>
              <a:cs typeface="Corbel"/>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marL="63000" indent="-63000">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a:ea typeface="Arial"/>
                <a:cs typeface="Arial"/>
              </a:rPr>
              <a:t>“The entry of the new global actors has been the most transformative force for the BVC and the Colombian financial scene. Dissatisfied with the preferential treatment granted by the Exchange to its stockholders, the new actors forced changes in corporate governance and operational functioning accompanying the Exchange’s demutualization.”</a:t>
            </a:r>
            <a:endParaRPr sz="2000" b="0" u="none">
              <a:solidFill>
                <a:srgbClr val="FFFFFF"/>
              </a:solidFill>
              <a:latin typeface="Corbel"/>
              <a:ea typeface="Corbel"/>
              <a:cs typeface="Corbel"/>
            </a:endParaRPr>
          </a:p>
        </p:txBody>
      </p:sp>
      <p:pic>
        <p:nvPicPr>
          <p:cNvPr id="57" name="Visual 1 of 1 on “As the institutional report on the Colombian stock exchange (BVC) concludes,.” Context: As the institutional report on the Colombian stock exchange (BVC) concludes, “The entry of the new global actors has been the most tr…"/>
          <p:cNvPicPr>
            <a:picLocks xmlns:a="http://schemas.openxmlformats.org/drawingml/2006/main" noChangeAspect="1"/>
          </p:cNvPicPr>
          <p:nvPr/>
        </p:nvPicPr>
        <p:blipFill>
          <a:blip xmlns:r="http://schemas.openxmlformats.org/officeDocument/2006/relationships" xmlns:a="http://schemas.openxmlformats.org/drawingml/2006/main" r:embed="R3cb458b5dbbb4e44"/>
          <a:stretch xmlns:a="http://schemas.openxmlformats.org/drawingml/2006/main"/>
        </p:blipFill>
        <p:spPr>
          <a:xfrm xmlns:a="http://schemas.openxmlformats.org/drawingml/2006/main">
            <a:off x="5410080" y="1066680"/>
            <a:ext cx="2685960" cy="3657600"/>
          </a:xfrm>
          <a:prstGeom xmlns:a="http://schemas.openxmlformats.org/drawingml/2006/main" prst="rect">
            <a:avLst/>
          </a:prstGeom>
          <a:ln xmlns:a="http://schemas.openxmlformats.org/drawingml/2006/main" w="38160">
            <a:noFill/>
          </a:ln>
        </p:spPr>
      </p:pic>
      <p:sp>
        <p:nvSpPr>
          <p:cNvPr id="55" name="Accessible slide title: As the institutional report on the Colombian stock exchange (BVC) concludes,">
            <a:extLst xmlns:a="http://schemas.openxmlformats.org/drawingml/2006/main">
              <a:ext uri="{FF2B5EF4-FFF2-40B4-BE49-F238E27FC236}">
                <a16:creationId xmlns:a16="http://schemas.microsoft.com/office/drawing/2014/main" id="{852C553A-C25D-4E9D-95E4-26427AE78C1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As the institutional report on the Colombian stock exchange (BVC) concludes,</a:t>
            </a:r>
          </a:p>
        </p:txBody>
      </p:sp>
    </p:spTree>
    <p:extLst>
      <p:ext uri="{BB962C8B-B14F-4D97-AF65-F5344CB8AC3E}">
        <p14:creationId xmlns:p14="http://schemas.microsoft.com/office/powerpoint/2010/main" val="426753670"/>
      </p:ext>
    </p:extLst>
  </p:cSld>
</p:sld>
</file>

<file path=ppt/slides/slide32.xml><?xml version="1.0" encoding="utf-8"?>
<p:sld xmlns:p="http://schemas.openxmlformats.org/presentationml/2006/main">
  <p:cSld>
    <p:spTree>
      <p:nvGrpSpPr>
        <p:cNvPr id="1" name=""/>
        <p:cNvGrpSpPr/>
        <p:nvPr/>
      </p:nvGrpSpPr>
      <p:grpSpPr>
        <a:xfrm xmlns:a="http://schemas.openxmlformats.org/drawingml/2006/main"/>
      </p:grpSpPr>
      <p:sp>
        <p:nvSpPr>
          <p:cNvPr id="55" name="Slide text 1: The best of these organizations, exemplified by the Chilean internal revenue ...">
            <a:extLst xmlns:a="http://schemas.openxmlformats.org/drawingml/2006/main">
              <a:ext uri="{FF2B5EF4-FFF2-40B4-BE49-F238E27FC236}">
                <a16:creationId xmlns:a16="http://schemas.microsoft.com/office/drawing/2014/main" id="{F4457059-BFF1-4352-8D75-9C5BB5769ABA}"/>
              </a:ext>
            </a:extLst>
          </p:cNvPr>
          <p:cNvSpPr>
            <a:spLocks xmlns:a="http://schemas.openxmlformats.org/drawingml/2006/main" noGrp="1"/>
          </p:cNvSpPr>
          <p:nvPr/>
        </p:nvSpPr>
        <p:spPr>
          <a:xfrm xmlns:a="http://schemas.openxmlformats.org/drawingml/2006/main">
            <a:off x="2133360" y="2666880"/>
            <a:ext cx="4953240" cy="40532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The best of these organizations, exemplified by the Chilean internal revenue service (SII), introduced technical innovations seldom seen among its peers even in the developed world: “Today, a large number of taxpayers receive their annual tax declaration prepared and sent via Internet by the SII; all they have </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to do is examine it, sign it, and send it back. This presupposes a level of information by the agency that is ever more encompassing and reliable.”</a:t>
            </a:r>
            <a:endParaRPr sz="2000" b="0" u="none">
              <a:solidFill>
                <a:srgbClr val="FFFFFF"/>
              </a:solidFill>
              <a:latin typeface="Corbel"/>
              <a:ea typeface="Corbel"/>
              <a:cs typeface="Corbel"/>
            </a:endParaRPr>
          </a:p>
        </p:txBody>
      </p:sp>
      <p:pic>
        <p:nvPicPr>
          <p:cNvPr id="59" name="Visual 1 of 1 on “The best of these organizations, exemplified by the Chilean internal revenue ....” Context: The best of these organizations, exemplified by the Chilean internal revenue service (SI), introduced technical innovations seldo…"/>
          <p:cNvPicPr>
            <a:picLocks xmlns:a="http://schemas.openxmlformats.org/drawingml/2006/main" noChangeAspect="1"/>
          </p:cNvPicPr>
          <p:nvPr/>
        </p:nvPicPr>
        <p:blipFill>
          <a:blip xmlns:r="http://schemas.openxmlformats.org/officeDocument/2006/relationships" xmlns:a="http://schemas.openxmlformats.org/drawingml/2006/main" r:embed="Rc3b28b6701f44dcd"/>
          <a:stretch xmlns:a="http://schemas.openxmlformats.org/drawingml/2006/main"/>
        </p:blipFill>
        <p:spPr>
          <a:xfrm xmlns:a="http://schemas.openxmlformats.org/drawingml/2006/main">
            <a:off x="2666880" y="457200"/>
            <a:ext cx="3733920" cy="1742760"/>
          </a:xfrm>
          <a:prstGeom xmlns:a="http://schemas.openxmlformats.org/drawingml/2006/main" prst="rect">
            <a:avLst/>
          </a:prstGeom>
          <a:ln xmlns:a="http://schemas.openxmlformats.org/drawingml/2006/main" w="38160">
            <a:noFill/>
          </a:ln>
        </p:spPr>
      </p:pic>
      <p:sp>
        <p:nvSpPr>
          <p:cNvPr id="57" name="Accessible slide title: The best of these organizations, exemplified by the Chilean internal revenue ...">
            <a:extLst xmlns:a="http://schemas.openxmlformats.org/drawingml/2006/main">
              <a:ext uri="{FF2B5EF4-FFF2-40B4-BE49-F238E27FC236}">
                <a16:creationId xmlns:a16="http://schemas.microsoft.com/office/drawing/2014/main" id="{01B78C2B-19BD-40F6-AD8A-3E5F80B1A1B4}"/>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best of these organizations, exemplified by the Chilean internal revenue ...</a:t>
            </a:r>
          </a:p>
        </p:txBody>
      </p:sp>
    </p:spTree>
    <p:extLst>
      <p:ext uri="{BB962C8B-B14F-4D97-AF65-F5344CB8AC3E}">
        <p14:creationId xmlns:p14="http://schemas.microsoft.com/office/powerpoint/2010/main" val="401908778"/>
      </p:ext>
    </p:extLst>
  </p:cSld>
</p:sld>
</file>

<file path=ppt/slides/slide33.xml><?xml version="1.0" encoding="utf-8"?>
<p:sld xmlns:p="http://schemas.openxmlformats.org/presentationml/2006/main">
  <p:cSld>
    <p:spTree>
      <p:nvGrpSpPr>
        <p:cNvPr id="1" name=""/>
        <p:cNvGrpSpPr/>
        <p:nvPr/>
      </p:nvGrpSpPr>
      <p:grpSpPr>
        <a:xfrm xmlns:a="http://schemas.openxmlformats.org/drawingml/2006/main"/>
      </p:grpSpPr>
      <p:sp>
        <p:nvSpPr>
          <p:cNvPr id="57" name="Slide text 1: When the survival of the state was at stake, no effort was spared in producin...">
            <a:extLst xmlns:a="http://schemas.openxmlformats.org/drawingml/2006/main">
              <a:ext uri="{FF2B5EF4-FFF2-40B4-BE49-F238E27FC236}">
                <a16:creationId xmlns:a16="http://schemas.microsoft.com/office/drawing/2014/main" id="{862212BF-63F4-4E23-A58A-D55D3E116368}"/>
              </a:ext>
            </a:extLst>
          </p:cNvPr>
          <p:cNvSpPr>
            <a:spLocks xmlns:a="http://schemas.openxmlformats.org/drawingml/2006/main" noGrp="1"/>
          </p:cNvSpPr>
          <p:nvPr/>
        </p:nvSpPr>
        <p:spPr>
          <a:xfrm xmlns:a="http://schemas.openxmlformats.org/drawingml/2006/main">
            <a:off x="2286000" y="1752480"/>
            <a:ext cx="4572000" cy="3382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When the survival of the state was at stake, no effort was spared in producing real institutional reform. No such luck accompanied the evolution of agencies concerned primarily with services to the general population.</a:t>
            </a:r>
            <a:endParaRPr sz="2400" b="0" u="none">
              <a:solidFill>
                <a:srgbClr val="FFFFFF"/>
              </a:solidFill>
              <a:latin typeface="Corbel"/>
              <a:ea typeface="Corbel"/>
              <a:cs typeface="Corbel"/>
            </a:endParaRPr>
          </a:p>
        </p:txBody>
      </p:sp>
      <p:sp>
        <p:nvSpPr>
          <p:cNvPr id="58" name="Accessible slide title: When the survival of the state was at stake, no effort was spared in producin...">
            <a:extLst xmlns:a="http://schemas.openxmlformats.org/drawingml/2006/main">
              <a:ext uri="{FF2B5EF4-FFF2-40B4-BE49-F238E27FC236}">
                <a16:creationId xmlns:a16="http://schemas.microsoft.com/office/drawing/2014/main" id="{CE9D0C8B-2B73-4C14-B36D-38C2A25E457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When the survival of the state was at stake, no effort was spared in producin...</a:t>
            </a:r>
          </a:p>
        </p:txBody>
      </p:sp>
    </p:spTree>
    <p:extLst>
      <p:ext uri="{BB962C8B-B14F-4D97-AF65-F5344CB8AC3E}">
        <p14:creationId xmlns:p14="http://schemas.microsoft.com/office/powerpoint/2010/main" val="1327147650"/>
      </p:ext>
    </p:extLst>
  </p:cSld>
</p:sld>
</file>

<file path=ppt/slides/slide34.xml><?xml version="1.0" encoding="utf-8"?>
<p:sld xmlns:p="http://schemas.openxmlformats.org/presentationml/2006/main">
  <p:cSld>
    <p:spTree>
      <p:nvGrpSpPr>
        <p:cNvPr id="1" name=""/>
        <p:cNvGrpSpPr/>
        <p:nvPr/>
      </p:nvGrpSpPr>
      <p:grpSpPr>
        <a:xfrm xmlns:a="http://schemas.openxmlformats.org/drawingml/2006/main"/>
      </p:grpSpPr>
      <p:sp>
        <p:nvSpPr>
          <p:cNvPr id="58" name="Slide text 1: Most informants for the Dominican institutional study coincide in the big gap...">
            <a:extLst xmlns:a="http://schemas.openxmlformats.org/drawingml/2006/main">
              <a:ext uri="{FF2B5EF4-FFF2-40B4-BE49-F238E27FC236}">
                <a16:creationId xmlns:a16="http://schemas.microsoft.com/office/drawing/2014/main" id="{2DAAEFED-A8D0-4E08-9250-F16C01573043}"/>
              </a:ext>
            </a:extLst>
          </p:cNvPr>
          <p:cNvSpPr>
            <a:spLocks xmlns:a="http://schemas.openxmlformats.org/drawingml/2006/main" noGrp="1"/>
          </p:cNvSpPr>
          <p:nvPr/>
        </p:nvSpPr>
        <p:spPr>
          <a:xfrm xmlns:a="http://schemas.openxmlformats.org/drawingml/2006/main">
            <a:off x="1752480" y="685800"/>
            <a:ext cx="5410080" cy="5580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FFFFFF"/>
                </a:solidFill>
                <a:latin typeface="Corbel"/>
                <a:ea typeface="Corbel"/>
                <a:cs typeface="Corbel"/>
              </a:rPr>
              <a:t>Most informants for the Dominican institutional study coincide in the big gap that exists between governmental decrees and health realities on the ground. The report reaches the following conclusions:</a:t>
            </a:r>
            <a:endParaRPr sz="18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orbel"/>
              <a:ea typeface="Corbel"/>
              <a:cs typeface="Corbel"/>
            </a:endParaRPr>
          </a:p>
          <a:p xmlns:a="http://schemas.openxmlformats.org/drawingml/2006/main">
            <a:pPr marL="285480" indent="-285480">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FFFFFF"/>
                </a:solidFill>
                <a:latin typeface="Corbel"/>
                <a:ea typeface="Corbel"/>
                <a:cs typeface="Corbel"/>
              </a:rPr>
              <a:t>Meritocracy</a:t>
            </a:r>
            <a:r>
              <a:rPr sz="1800" b="0" u="none">
                <a:solidFill>
                  <a:srgbClr val="FFFFFF"/>
                </a:solidFill>
                <a:latin typeface="Corbel"/>
                <a:ea typeface="Corbel"/>
                <a:cs typeface="Corbel"/>
              </a:rPr>
              <a:t>: Results support the conclusion that hiring and promotion in the Dominican public health service are at the discretion of the authorities and are poorly meritocratic.</a:t>
            </a:r>
            <a:endParaRPr sz="1800" b="0" u="none">
              <a:solidFill>
                <a:srgbClr val="FFFFFF"/>
              </a:solidFill>
              <a:latin typeface="Corbel"/>
              <a:ea typeface="Corbel"/>
              <a:cs typeface="Corbel"/>
            </a:endParaRPr>
          </a:p>
          <a:p xmlns:a="http://schemas.openxmlformats.org/drawingml/2006/main">
            <a:pPr marL="285480" indent="-285480">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orbel"/>
              <a:ea typeface="Corbel"/>
              <a:cs typeface="Corbel"/>
            </a:endParaRPr>
          </a:p>
          <a:p xmlns:a="http://schemas.openxmlformats.org/drawingml/2006/main">
            <a:pPr marL="285480" indent="-285480">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FFFFFF"/>
                </a:solidFill>
                <a:latin typeface="Corbel"/>
                <a:ea typeface="Corbel"/>
                <a:cs typeface="Corbel"/>
              </a:rPr>
              <a:t>Probity</a:t>
            </a:r>
            <a:r>
              <a:rPr sz="1800" b="0" u="none">
                <a:solidFill>
                  <a:srgbClr val="FFFFFF"/>
                </a:solidFill>
                <a:latin typeface="Corbel"/>
                <a:ea typeface="Corbel"/>
                <a:cs typeface="Corbel"/>
              </a:rPr>
              <a:t>: This feature is predominantly absent and the system is vulnerable to the pressures of outside interests in key decisions.</a:t>
            </a:r>
            <a:endParaRPr sz="1800" b="0" u="none">
              <a:solidFill>
                <a:srgbClr val="FFFFFF"/>
              </a:solidFill>
              <a:latin typeface="Corbel"/>
              <a:ea typeface="Corbel"/>
              <a:cs typeface="Corbel"/>
            </a:endParaRPr>
          </a:p>
          <a:p xmlns:a="http://schemas.openxmlformats.org/drawingml/2006/main">
            <a:pPr marL="285480" indent="-285480">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orbel"/>
              <a:ea typeface="Corbel"/>
              <a:cs typeface="Corbel"/>
            </a:endParaRPr>
          </a:p>
          <a:p xmlns:a="http://schemas.openxmlformats.org/drawingml/2006/main">
            <a:pPr marL="285480" indent="-285480">
              <a:buClr>
                <a:srgbClr val="FFFFF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i="1" u="none">
                <a:solidFill>
                  <a:srgbClr val="FFFFFF"/>
                </a:solidFill>
                <a:latin typeface="Corbel"/>
                <a:ea typeface="Corbel"/>
                <a:cs typeface="Corbel"/>
              </a:rPr>
              <a:t>Proactivity</a:t>
            </a:r>
            <a:r>
              <a:rPr sz="1800" b="0" u="none">
                <a:solidFill>
                  <a:srgbClr val="FFFFFF"/>
                </a:solidFill>
                <a:latin typeface="Corbel"/>
                <a:ea typeface="Corbel"/>
                <a:cs typeface="Corbel"/>
              </a:rPr>
              <a:t>: All agree that most decisions and changes in the public health service are defined by personalistic interests and that the general population has very little say in these decisions. </a:t>
            </a:r>
            <a:endParaRPr sz="1800" b="0" u="none">
              <a:solidFill>
                <a:srgbClr val="FFFFFF"/>
              </a:solidFill>
              <a:latin typeface="Corbel"/>
              <a:ea typeface="Corbel"/>
              <a:cs typeface="Corbel"/>
            </a:endParaRPr>
          </a:p>
        </p:txBody>
      </p:sp>
      <p:sp>
        <p:nvSpPr>
          <p:cNvPr id="59" name="Accessible slide title: Most informants for the Dominican institutional study coincide in the big gap...">
            <a:extLst xmlns:a="http://schemas.openxmlformats.org/drawingml/2006/main">
              <a:ext uri="{FF2B5EF4-FFF2-40B4-BE49-F238E27FC236}">
                <a16:creationId xmlns:a16="http://schemas.microsoft.com/office/drawing/2014/main" id="{1E8484DB-2E2D-4C57-9882-71AE66EE869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Most informants for the Dominican institutional study coincide in the big gap...</a:t>
            </a:r>
          </a:p>
        </p:txBody>
      </p:sp>
    </p:spTree>
    <p:extLst>
      <p:ext uri="{BB962C8B-B14F-4D97-AF65-F5344CB8AC3E}">
        <p14:creationId xmlns:p14="http://schemas.microsoft.com/office/powerpoint/2010/main" val="2056049731"/>
      </p:ext>
    </p:extLst>
  </p:cSld>
</p:sld>
</file>

<file path=ppt/slides/slide35.xml><?xml version="1.0" encoding="utf-8"?>
<p:sld xmlns:p="http://schemas.openxmlformats.org/presentationml/2006/main">
  <p:cSld>
    <p:spTree>
      <p:nvGrpSpPr>
        <p:cNvPr id="1" name=""/>
        <p:cNvGrpSpPr/>
        <p:nvPr/>
      </p:nvGrpSpPr>
      <p:grpSpPr>
        <a:xfrm xmlns:a="http://schemas.openxmlformats.org/drawingml/2006/main"/>
      </p:grpSpPr>
      <p:sp>
        <p:nvSpPr>
          <p:cNvPr id="59" name="Slide text 1: The most catastrophic situation is that of the Colombian health service, whic...">
            <a:extLst xmlns:a="http://schemas.openxmlformats.org/drawingml/2006/main">
              <a:ext uri="{FF2B5EF4-FFF2-40B4-BE49-F238E27FC236}">
                <a16:creationId xmlns:a16="http://schemas.microsoft.com/office/drawing/2014/main" id="{E41A9454-398A-4293-96DD-44FC6876E79D}"/>
              </a:ext>
            </a:extLst>
          </p:cNvPr>
          <p:cNvSpPr>
            <a:spLocks xmlns:a="http://schemas.openxmlformats.org/drawingml/2006/main" noGrp="1"/>
          </p:cNvSpPr>
          <p:nvPr/>
        </p:nvSpPr>
        <p:spPr>
          <a:xfrm xmlns:a="http://schemas.openxmlformats.org/drawingml/2006/main">
            <a:off x="1371600" y="228600"/>
            <a:ext cx="6324480" cy="9169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FFFFFF"/>
                </a:solidFill>
                <a:latin typeface="Corbel"/>
                <a:ea typeface="Corbel"/>
                <a:cs typeface="Corbel"/>
              </a:rPr>
              <a:t>The most catastrophic situation is that of the Colombian health service, which effectively disappeared in the course of the study. </a:t>
            </a:r>
            <a:endParaRPr sz="1800" b="0" u="none">
              <a:solidFill>
                <a:srgbClr val="FFFFFF"/>
              </a:solidFill>
              <a:latin typeface="Corbel"/>
              <a:ea typeface="Corbel"/>
              <a:cs typeface="Corbel"/>
            </a:endParaRPr>
          </a:p>
        </p:txBody>
      </p:sp>
      <p:sp>
        <p:nvSpPr>
          <p:cNvPr id="60" name="Slide text 2: The most catastrophic situation is that of the Colombian health service, whic...">
            <a:extLst xmlns:a="http://schemas.openxmlformats.org/drawingml/2006/main">
              <a:ext uri="{FF2B5EF4-FFF2-40B4-BE49-F238E27FC236}">
                <a16:creationId xmlns:a16="http://schemas.microsoft.com/office/drawing/2014/main" id="{DE6ECBB0-9EA9-47DA-9C82-3B097CD590D9}"/>
              </a:ext>
            </a:extLst>
          </p:cNvPr>
          <p:cNvSpPr>
            <a:spLocks xmlns:a="http://schemas.openxmlformats.org/drawingml/2006/main" noGrp="1"/>
          </p:cNvSpPr>
          <p:nvPr/>
        </p:nvSpPr>
        <p:spPr>
          <a:xfrm xmlns:a="http://schemas.openxmlformats.org/drawingml/2006/main">
            <a:off x="2209680" y="3429000"/>
            <a:ext cx="4648320" cy="33858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FFFFFF"/>
                </a:solidFill>
                <a:latin typeface="Corbel"/>
                <a:ea typeface="Corbel"/>
                <a:cs typeface="Corbel"/>
              </a:rPr>
              <a:t>Newly privatized hospitals forced to fend for themselves squeezed down medical salaries and started to refuse attention to the uninsured. This led to a wave of strike actions and other protests by doctors and other medical personnel for most of the 1990s and early 2000s. It also led to the tragic phenomenon dubbed in Colombia the “tour of death,” as uninsured but seriously ill patients were turned down, in hospital after hospital, until they died in front of one. </a:t>
            </a:r>
            <a:endParaRPr sz="1800" b="0" u="none">
              <a:solidFill>
                <a:srgbClr val="FFFFFF"/>
              </a:solidFill>
              <a:latin typeface="Corbel"/>
              <a:ea typeface="Corbel"/>
              <a:cs typeface="Corbel"/>
            </a:endParaRPr>
          </a:p>
        </p:txBody>
      </p:sp>
      <p:pic>
        <p:nvPicPr>
          <p:cNvPr id="65" name="Visual 1 of 1 on “The most catastrophic situation is that of the Colombian health service, whic....” Context: The most catastrophic situation is that of the Colombian health service, which effectively disappeared in the course of the “Wig …"/>
          <p:cNvPicPr>
            <a:picLocks xmlns:a="http://schemas.openxmlformats.org/drawingml/2006/main" noChangeAspect="1"/>
          </p:cNvPicPr>
          <p:nvPr/>
        </p:nvPicPr>
        <p:blipFill>
          <a:blip xmlns:r="http://schemas.openxmlformats.org/officeDocument/2006/relationships" xmlns:a="http://schemas.openxmlformats.org/drawingml/2006/main" r:embed="Rf48219a2ee144b48"/>
          <a:stretch xmlns:a="http://schemas.openxmlformats.org/drawingml/2006/main"/>
        </p:blipFill>
        <p:spPr>
          <a:xfrm xmlns:a="http://schemas.openxmlformats.org/drawingml/2006/main">
            <a:off x="2209680" y="1066680"/>
            <a:ext cx="4572000" cy="2057400"/>
          </a:xfrm>
          <a:prstGeom xmlns:a="http://schemas.openxmlformats.org/drawingml/2006/main" prst="rect">
            <a:avLst/>
          </a:prstGeom>
          <a:ln xmlns:a="http://schemas.openxmlformats.org/drawingml/2006/main" w="38160">
            <a:noFill/>
          </a:ln>
        </p:spPr>
      </p:pic>
      <p:sp>
        <p:nvSpPr>
          <p:cNvPr id="62" name="Accessible slide title: The most catastrophic situation is that of the Colombian health service, whic...">
            <a:extLst xmlns:a="http://schemas.openxmlformats.org/drawingml/2006/main">
              <a:ext uri="{FF2B5EF4-FFF2-40B4-BE49-F238E27FC236}">
                <a16:creationId xmlns:a16="http://schemas.microsoft.com/office/drawing/2014/main" id="{EED67AE4-632E-4CF2-BF5A-5A668A66AFC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most catastrophic situation is that of the Colombian health service, whic...</a:t>
            </a:r>
          </a:p>
        </p:txBody>
      </p:sp>
    </p:spTree>
    <p:extLst>
      <p:ext uri="{BB962C8B-B14F-4D97-AF65-F5344CB8AC3E}">
        <p14:creationId xmlns:p14="http://schemas.microsoft.com/office/powerpoint/2010/main" val="1162615777"/>
      </p:ext>
    </p:extLst>
  </p:cSld>
</p:sld>
</file>

<file path=ppt/slides/slide36.xml><?xml version="1.0" encoding="utf-8"?>
<p:sld xmlns:p="http://schemas.openxmlformats.org/presentationml/2006/main">
  <p:cSld>
    <p:spTree>
      <p:nvGrpSpPr>
        <p:cNvPr id="1" name=""/>
        <p:cNvGrpSpPr/>
        <p:nvPr/>
      </p:nvGrpSpPr>
      <p:grpSpPr>
        <a:xfrm xmlns:a="http://schemas.openxmlformats.org/drawingml/2006/main"/>
      </p:grpSpPr>
      <p:sp>
        <p:nvSpPr>
          <p:cNvPr id="62" name="Slide text 1: The state of the agency prior to the recent rescue attempt was described in t...">
            <a:extLst xmlns:a="http://schemas.openxmlformats.org/drawingml/2006/main">
              <a:ext uri="{FF2B5EF4-FFF2-40B4-BE49-F238E27FC236}">
                <a16:creationId xmlns:a16="http://schemas.microsoft.com/office/drawing/2014/main" id="{CDB468CE-5A85-44A7-A746-9EB2863DA355}"/>
              </a:ext>
            </a:extLst>
          </p:cNvPr>
          <p:cNvSpPr>
            <a:spLocks xmlns:a="http://schemas.openxmlformats.org/drawingml/2006/main" noGrp="1"/>
          </p:cNvSpPr>
          <p:nvPr/>
        </p:nvSpPr>
        <p:spPr>
          <a:xfrm xmlns:a="http://schemas.openxmlformats.org/drawingml/2006/main">
            <a:off x="990360" y="2836080"/>
            <a:ext cx="7467840" cy="3139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a:ea typeface="Arial"/>
                <a:cs typeface="Arial"/>
              </a:rPr>
              <a:t>The state of the agency prior to the recent rescue attempt was described in the corresponding institutional report as follows:</a:t>
            </a:r>
            <a:endParaRPr sz="2000" b="0" u="none">
              <a:solidFill>
                <a:srgbClr val="FFFFFF"/>
              </a:solidFill>
              <a:latin typeface="Corbel"/>
              <a:ea typeface="Corbel"/>
              <a:cs typeface="Corbel"/>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marL="63000" indent="-63000">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a:ea typeface="Arial"/>
                <a:cs typeface="Arial"/>
              </a:rPr>
              <a:t>“In February 2008, the local press in Ciudad Juárez denounced the theft of more than ten tons of mail coming from the U.S. It was perpetrated by a mailman who, over ten years, opened the mail in search of checks and money orders from Mexican immigrants to their families. This event is only part of a long list of events that, if not so grave, certainly expose the insecurity suffered by users of the Mexican postal service.”</a:t>
            </a:r>
            <a:endParaRPr sz="2000" b="0" u="none">
              <a:solidFill>
                <a:srgbClr val="FFFFFF"/>
              </a:solidFill>
              <a:latin typeface="Corbel"/>
              <a:ea typeface="Corbel"/>
              <a:cs typeface="Corbel"/>
            </a:endParaRPr>
          </a:p>
        </p:txBody>
      </p:sp>
      <p:pic>
        <p:nvPicPr>
          <p:cNvPr id="66" name="Visual 1 of 1 on “The state of the agency prior to the recent rescue attempt was described in t....” Context: ]conseos \ VJIDE MEXICO The state of the agency prior to the recent rescue attempt was described in the corresponding institution…"/>
          <p:cNvPicPr>
            <a:picLocks xmlns:a="http://schemas.openxmlformats.org/drawingml/2006/main" noChangeAspect="1"/>
          </p:cNvPicPr>
          <p:nvPr/>
        </p:nvPicPr>
        <p:blipFill>
          <a:blip xmlns:r="http://schemas.openxmlformats.org/officeDocument/2006/relationships" xmlns:a="http://schemas.openxmlformats.org/drawingml/2006/main" r:embed="Rc1d153eb9b43466b"/>
          <a:stretch xmlns:a="http://schemas.openxmlformats.org/drawingml/2006/main"/>
        </p:blipFill>
        <p:spPr>
          <a:xfrm xmlns:a="http://schemas.openxmlformats.org/drawingml/2006/main">
            <a:off x="2895480" y="838080"/>
            <a:ext cx="3352680" cy="1447920"/>
          </a:xfrm>
          <a:prstGeom xmlns:a="http://schemas.openxmlformats.org/drawingml/2006/main" prst="rect">
            <a:avLst/>
          </a:prstGeom>
          <a:ln xmlns:a="http://schemas.openxmlformats.org/drawingml/2006/main" w="38160">
            <a:noFill/>
          </a:ln>
        </p:spPr>
      </p:pic>
      <p:sp>
        <p:nvSpPr>
          <p:cNvPr id="64" name="Accessible slide title: The state of the agency prior to the recent rescue attempt was described in t...">
            <a:extLst xmlns:a="http://schemas.openxmlformats.org/drawingml/2006/main">
              <a:ext uri="{FF2B5EF4-FFF2-40B4-BE49-F238E27FC236}">
                <a16:creationId xmlns:a16="http://schemas.microsoft.com/office/drawing/2014/main" id="{150A7242-6C96-4E7A-ABFB-C4176C71F5A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state of the agency prior to the recent rescue attempt was described in t...</a:t>
            </a:r>
          </a:p>
        </p:txBody>
      </p:sp>
    </p:spTree>
    <p:extLst>
      <p:ext uri="{BB962C8B-B14F-4D97-AF65-F5344CB8AC3E}">
        <p14:creationId xmlns:p14="http://schemas.microsoft.com/office/powerpoint/2010/main" val="535269184"/>
      </p:ext>
    </p:extLst>
  </p:cSld>
</p:sld>
</file>

<file path=ppt/slides/slide37.xml><?xml version="1.0" encoding="utf-8"?>
<p:sld xmlns:p="http://schemas.openxmlformats.org/presentationml/2006/main">
  <p:cSld>
    <p:spTree>
      <p:nvGrpSpPr>
        <p:cNvPr id="1" name=""/>
        <p:cNvGrpSpPr/>
        <p:nvPr/>
      </p:nvGrpSpPr>
      <p:grpSpPr>
        <a:xfrm xmlns:a="http://schemas.openxmlformats.org/drawingml/2006/main"/>
      </p:grpSpPr>
      <p:sp>
        <p:nvSpPr>
          <p:cNvPr id="64" name="Slide text 1: This brief review of institutional differences across the continent brings fo...">
            <a:extLst xmlns:a="http://schemas.openxmlformats.org/drawingml/2006/main">
              <a:ext uri="{FF2B5EF4-FFF2-40B4-BE49-F238E27FC236}">
                <a16:creationId xmlns:a16="http://schemas.microsoft.com/office/drawing/2014/main" id="{5CF9A6DC-2EDA-4F10-A3DC-AE1A19B87B94}"/>
              </a:ext>
            </a:extLst>
          </p:cNvPr>
          <p:cNvSpPr>
            <a:spLocks xmlns:a="http://schemas.openxmlformats.org/drawingml/2006/main" noGrp="1"/>
          </p:cNvSpPr>
          <p:nvPr/>
        </p:nvSpPr>
        <p:spPr>
          <a:xfrm xmlns:a="http://schemas.openxmlformats.org/drawingml/2006/main">
            <a:off x="2286000" y="457200"/>
            <a:ext cx="4572000" cy="6794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This brief review of institutional differences across the continent brings forth two general points. First, the state of the Latin American postal services, national health services, and, to a lesser extent, civil aeronautics show, with clarity, the inefficiencies and limitations that seriously hamper attempts at sustained national development in the region. . . .</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Second, states are not impotent to overcome this situation, but their efforts so far have concentrated in strengthening those organizations that are directly related to the governments’ own economic survival and the interests of business elites rather than those addressing the well-being of the general population. </a:t>
            </a:r>
            <a:endParaRPr sz="2000" b="0" u="none">
              <a:solidFill>
                <a:srgbClr val="FFFFFF"/>
              </a:solidFill>
              <a:latin typeface="Corbel"/>
              <a:ea typeface="Corbel"/>
              <a:cs typeface="Corbel"/>
            </a:endParaRPr>
          </a:p>
        </p:txBody>
      </p:sp>
      <p:sp>
        <p:nvSpPr>
          <p:cNvPr id="65" name="Accessible slide title: This brief review of institutional differences across the continent brings fo...">
            <a:extLst xmlns:a="http://schemas.openxmlformats.org/drawingml/2006/main">
              <a:ext uri="{FF2B5EF4-FFF2-40B4-BE49-F238E27FC236}">
                <a16:creationId xmlns:a16="http://schemas.microsoft.com/office/drawing/2014/main" id="{5F14BFB8-443E-43CC-851C-411AC54B39A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This brief review of institutional differences across the continent brings fo...</a:t>
            </a:r>
          </a:p>
        </p:txBody>
      </p:sp>
    </p:spTree>
    <p:extLst>
      <p:ext uri="{BB962C8B-B14F-4D97-AF65-F5344CB8AC3E}">
        <p14:creationId xmlns:p14="http://schemas.microsoft.com/office/powerpoint/2010/main" val="1599632395"/>
      </p:ext>
    </p:extLst>
  </p:cSld>
</p:sld>
</file>

<file path=ppt/slides/slide38.xml><?xml version="1.0" encoding="utf-8"?>
<p:sld xmlns:p="http://schemas.openxmlformats.org/presentationml/2006/main">
  <p:cSld>
    <p:spTree>
      <p:nvGrpSpPr>
        <p:cNvPr id="1" name=""/>
        <p:cNvGrpSpPr/>
        <p:nvPr/>
      </p:nvGrpSpPr>
      <p:grpSpPr>
        <a:xfrm xmlns:a="http://schemas.openxmlformats.org/drawingml/2006/main"/>
      </p:grpSpPr>
      <p:sp>
        <p:nvSpPr>
          <p:cNvPr id="65" name="Slide text 1: The current absence of a postal service in Colombia and its parlous state in ...">
            <a:extLst xmlns:a="http://schemas.openxmlformats.org/drawingml/2006/main">
              <a:ext uri="{FF2B5EF4-FFF2-40B4-BE49-F238E27FC236}">
                <a16:creationId xmlns:a16="http://schemas.microsoft.com/office/drawing/2014/main" id="{A3206375-922E-4834-97B1-EC16359621A6}"/>
              </a:ext>
            </a:extLst>
          </p:cNvPr>
          <p:cNvSpPr>
            <a:spLocks xmlns:a="http://schemas.openxmlformats.org/drawingml/2006/main" noGrp="1"/>
          </p:cNvSpPr>
          <p:nvPr/>
        </p:nvSpPr>
        <p:spPr>
          <a:xfrm xmlns:a="http://schemas.openxmlformats.org/drawingml/2006/main">
            <a:off x="2286000" y="1218960"/>
            <a:ext cx="4572000" cy="5940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The current absence of a postal service in Colombia and its parlous state in the Dominican Republic and Mexico, the “tour of death” with which the Colombian poor are threatened if they fall ill, and the remarkable insecurity of air traffic in Argentina convey a clear image of why Latin American countries have been unable to implement effective developmental programs and why key social objectives have, so far, eluded them.</a:t>
            </a:r>
            <a:endParaRPr sz="2400" b="0" u="none">
              <a:solidFill>
                <a:srgbClr val="FFFFFF"/>
              </a:solidFill>
              <a:latin typeface="Corbel"/>
              <a:ea typeface="Corbel"/>
              <a:cs typeface="Corbel"/>
            </a:endParaRPr>
          </a:p>
        </p:txBody>
      </p:sp>
      <p:sp>
        <p:nvSpPr>
          <p:cNvPr id="66" name="Accessible slide title: The current absence of a postal service in Colombia and its parlous state in ...">
            <a:extLst xmlns:a="http://schemas.openxmlformats.org/drawingml/2006/main">
              <a:ext uri="{FF2B5EF4-FFF2-40B4-BE49-F238E27FC236}">
                <a16:creationId xmlns:a16="http://schemas.microsoft.com/office/drawing/2014/main" id="{7708AF8D-FDF1-4F7F-998D-3B688E9ED11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current absence of a postal service in Colombia and its parlous state in ...</a:t>
            </a:r>
          </a:p>
        </p:txBody>
      </p:sp>
    </p:spTree>
    <p:extLst>
      <p:ext uri="{BB962C8B-B14F-4D97-AF65-F5344CB8AC3E}">
        <p14:creationId xmlns:p14="http://schemas.microsoft.com/office/powerpoint/2010/main" val="92399498"/>
      </p:ext>
    </p:extLst>
  </p:cSld>
</p:sld>
</file>

<file path=ppt/slides/slide39.xml><?xml version="1.0" encoding="utf-8"?>
<p:sld xmlns:p="http://schemas.openxmlformats.org/presentationml/2006/main">
  <p:cSld>
    <p:spTree>
      <p:nvGrpSpPr>
        <p:cNvPr id="1" name=""/>
        <p:cNvGrpSpPr/>
        <p:nvPr/>
      </p:nvGrpSpPr>
      <p:grpSpPr>
        <a:xfrm xmlns:a="http://schemas.openxmlformats.org/drawingml/2006/main"/>
      </p:grpSpPr>
      <p:sp>
        <p:nvSpPr>
          <p:cNvPr id="66" name="Slide text 1: It is possible to conclude that while Chilean institutions are comparatively ...">
            <a:extLst xmlns:a="http://schemas.openxmlformats.org/drawingml/2006/main">
              <a:ext uri="{FF2B5EF4-FFF2-40B4-BE49-F238E27FC236}">
                <a16:creationId xmlns:a16="http://schemas.microsoft.com/office/drawing/2014/main" id="{D0F8ACAE-6ADF-4DBC-B31F-763BDAE28166}"/>
              </a:ext>
            </a:extLst>
          </p:cNvPr>
          <p:cNvSpPr>
            <a:spLocks xmlns:a="http://schemas.openxmlformats.org/drawingml/2006/main" noGrp="1"/>
          </p:cNvSpPr>
          <p:nvPr/>
        </p:nvSpPr>
        <p:spPr>
          <a:xfrm xmlns:a="http://schemas.openxmlformats.org/drawingml/2006/main">
            <a:off x="2286000" y="914400"/>
            <a:ext cx="4572000" cy="51184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It is possible to conclude that while Chilean institutions are comparatively the strongest in the region, Colombian ones are the weakest. Two of them actually ceased to exist in the course of the study and even those evaluated as the best overall—the stock exchange and the tax authority—were scored lower on average than their peer organizations in other countries. </a:t>
            </a:r>
            <a:endParaRPr sz="2400" b="0" u="none">
              <a:solidFill>
                <a:srgbClr val="FFFFFF"/>
              </a:solidFill>
              <a:latin typeface="Corbel"/>
              <a:ea typeface="Corbel"/>
              <a:cs typeface="Corbel"/>
            </a:endParaRPr>
          </a:p>
        </p:txBody>
      </p:sp>
      <p:sp>
        <p:nvSpPr>
          <p:cNvPr id="67" name="Accessible slide title: It is possible to conclude that while Chilean institutions are comparatively ...">
            <a:extLst xmlns:a="http://schemas.openxmlformats.org/drawingml/2006/main">
              <a:ext uri="{FF2B5EF4-FFF2-40B4-BE49-F238E27FC236}">
                <a16:creationId xmlns:a16="http://schemas.microsoft.com/office/drawing/2014/main" id="{3D3B250E-A324-4F5D-A7F2-0D12E60AEBB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It is possible to conclude that while Chilean institutions are comparatively ...</a:t>
            </a:r>
          </a:p>
        </p:txBody>
      </p:sp>
    </p:spTree>
    <p:extLst>
      <p:ext uri="{BB962C8B-B14F-4D97-AF65-F5344CB8AC3E}">
        <p14:creationId xmlns:p14="http://schemas.microsoft.com/office/powerpoint/2010/main" val="1746577508"/>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9" name="Slide text 1: Crisp-Set Analysis">
            <a:extLst xmlns:a="http://schemas.openxmlformats.org/drawingml/2006/main">
              <a:ext uri="{FF2B5EF4-FFF2-40B4-BE49-F238E27FC236}">
                <a16:creationId xmlns:a16="http://schemas.microsoft.com/office/drawing/2014/main" id="{AB2E9D74-B56C-41B2-A50B-6A897CF9DF51}"/>
              </a:ext>
            </a:extLst>
          </p:cNvPr>
          <p:cNvSpPr>
            <a:spLocks xmlns:a="http://schemas.openxmlformats.org/drawingml/2006/main" noGrp="1"/>
          </p:cNvSpPr>
          <p:nvPr/>
        </p:nvSpPr>
        <p:spPr>
          <a:xfrm xmlns:a="http://schemas.openxmlformats.org/drawingml/2006/main">
            <a:off x="1066680" y="928800"/>
            <a:ext cx="6705720" cy="49669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marL="457200" indent="-457200">
              <a:lnSpc>
                <a:spcPct val="100000"/>
              </a:lnSpc>
              <a:buClr>
                <a:srgbClr val="FFFFFF"/>
              </a:buClr>
              <a:buFont typeface="Arial"/>
              <a:buAutoNum type="alphaU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i="1" u="none">
                <a:solidFill>
                  <a:srgbClr val="FFFFFF"/>
                </a:solidFill>
                <a:latin typeface="Arial"/>
                <a:ea typeface="Arial"/>
                <a:cs typeface="Arial"/>
              </a:rPr>
              <a:t>Crisp-Set Analysis </a:t>
            </a:r>
            <a:endParaRPr sz="2000" b="0" u="none">
              <a:solidFill>
                <a:srgbClr val="FFFFFF"/>
              </a:solidFill>
              <a:latin typeface="Corbel"/>
              <a:ea typeface="Corbel"/>
              <a:cs typeface="Corbel"/>
            </a:endParaRPr>
          </a:p>
          <a:p xmlns:a="http://schemas.openxmlformats.org/drawingml/2006/main">
            <a:pPr marL="457200" indent="-457200">
              <a:lnSpc>
                <a:spcPct val="100000"/>
              </a:lnSpc>
              <a:buClr>
                <a:srgbClr val="FFFFFF"/>
              </a:buClr>
              <a:buFont typeface="Arial"/>
              <a:buAutoNum type="alphaUcPeriod"/>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marL="457200" indent="-457200">
              <a:lnSpc>
                <a:spcPct val="100000"/>
              </a:lnSpc>
              <a:buClr>
                <a:srgbClr val="FFFFFF"/>
              </a:buClr>
              <a:buFont typeface="Arial"/>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a:ea typeface="Arial"/>
                <a:cs typeface="Arial"/>
              </a:rPr>
              <a:t>Institutional Adequacy</a:t>
            </a:r>
            <a:endParaRPr sz="2000" b="0" u="none">
              <a:solidFill>
                <a:srgbClr val="FFFFFF"/>
              </a:solidFill>
              <a:latin typeface="Corbel"/>
              <a:ea typeface="Corbel"/>
              <a:cs typeface="Corbel"/>
            </a:endParaRPr>
          </a:p>
          <a:p xmlns:a="http://schemas.openxmlformats.org/drawingml/2006/main">
            <a:pPr marL="457200" indent="-457200">
              <a:lnSpc>
                <a:spcPct val="100000"/>
              </a:lnSpc>
              <a:buClr>
                <a:srgbClr val="FFFFFF"/>
              </a:buClr>
              <a:buFont typeface="Arial"/>
              <a:buAutoNum type="arabicPeriod"/>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a:ea typeface="Arial"/>
                <a:cs typeface="Arial"/>
              </a:rPr>
              <a:t>Rankings of our sample of twenty-three institutions on a dichotomous scale have been arranged in the truth table presented in chapter 2. Hypothesized determinants, internal and external, are identified by capital letters, A through F, and the outcomes of interest by Roman numerals I and II (see table 2.2). A perusal of the table indicates that conformity to institutional blueprints is more easily achievable than effective developmental agencies: just short of 70 percent of the studied organizations were evaluated to be “institutionally adequate,” while only half (52 percent) were evaluated as making a significant contribution to development.</a:t>
            </a:r>
            <a:endParaRPr sz="2000" b="0" u="none">
              <a:solidFill>
                <a:srgbClr val="FFFFFF"/>
              </a:solidFill>
              <a:latin typeface="Corbel"/>
              <a:ea typeface="Corbel"/>
              <a:cs typeface="Corbel"/>
            </a:endParaRPr>
          </a:p>
        </p:txBody>
      </p:sp>
      <p:sp>
        <p:nvSpPr>
          <p:cNvPr id="20" name="Accessible slide title: Crisp-Set Analysis">
            <a:extLst xmlns:a="http://schemas.openxmlformats.org/drawingml/2006/main">
              <a:ext uri="{FF2B5EF4-FFF2-40B4-BE49-F238E27FC236}">
                <a16:creationId xmlns:a16="http://schemas.microsoft.com/office/drawing/2014/main" id="{450D3428-E587-421C-839E-B79866F542E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Crisp-Set Analysis</a:t>
            </a:r>
          </a:p>
        </p:txBody>
      </p:sp>
    </p:spTree>
    <p:extLst>
      <p:ext uri="{BB962C8B-B14F-4D97-AF65-F5344CB8AC3E}">
        <p14:creationId xmlns:p14="http://schemas.microsoft.com/office/powerpoint/2010/main" val="1033042813"/>
      </p:ext>
    </p:extLst>
  </p:cSld>
</p:sld>
</file>

<file path=ppt/slides/slide40.xml><?xml version="1.0" encoding="utf-8"?>
<p:sld xmlns:p="http://schemas.openxmlformats.org/presentationml/2006/main">
  <p:cSld>
    <p:spTree>
      <p:nvGrpSpPr>
        <p:cNvPr id="1" name=""/>
        <p:cNvGrpSpPr/>
        <p:nvPr/>
      </p:nvGrpSpPr>
      <p:grpSpPr>
        <a:xfrm xmlns:a="http://schemas.openxmlformats.org/drawingml/2006/main"/>
      </p:grpSpPr>
      <p:sp>
        <p:nvSpPr>
          <p:cNvPr id="67" name="Slide text 1: The quality of Argentina’s institutions emerging from this set of studies is ...">
            <a:extLst xmlns:a="http://schemas.openxmlformats.org/drawingml/2006/main">
              <a:ext uri="{FF2B5EF4-FFF2-40B4-BE49-F238E27FC236}">
                <a16:creationId xmlns:a16="http://schemas.microsoft.com/office/drawing/2014/main" id="{095219A8-D010-486C-BDDF-6F65DEE075C6}"/>
              </a:ext>
            </a:extLst>
          </p:cNvPr>
          <p:cNvSpPr>
            <a:spLocks xmlns:a="http://schemas.openxmlformats.org/drawingml/2006/main" noGrp="1"/>
          </p:cNvSpPr>
          <p:nvPr/>
        </p:nvSpPr>
        <p:spPr>
          <a:xfrm xmlns:a="http://schemas.openxmlformats.org/drawingml/2006/main">
            <a:off x="2286000" y="1720800"/>
            <a:ext cx="4572000" cy="43578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The quality of Argentina’s institutions emerging from this set of studies is also surprisingly poor, although it adjoins Chile and is commonly regarded as the most developed country in Latin America. With the exception of the Argentine internal revenue service (AFIP), which has been thoroughly reorganized and modernized, the state of the other organizations leaves much to be desired, either because of internal organizational weaknesses or a lack of proactivity. </a:t>
            </a:r>
            <a:endParaRPr sz="2000" b="0" u="none">
              <a:solidFill>
                <a:srgbClr val="FFFFFF"/>
              </a:solidFill>
              <a:latin typeface="Corbel"/>
              <a:ea typeface="Corbel"/>
              <a:cs typeface="Corbel"/>
            </a:endParaRPr>
          </a:p>
        </p:txBody>
      </p:sp>
      <p:sp>
        <p:nvSpPr>
          <p:cNvPr id="68" name="Accessible slide title: The quality of Argentina’s institutions emerging from this set of studies is ...">
            <a:extLst xmlns:a="http://schemas.openxmlformats.org/drawingml/2006/main">
              <a:ext uri="{FF2B5EF4-FFF2-40B4-BE49-F238E27FC236}">
                <a16:creationId xmlns:a16="http://schemas.microsoft.com/office/drawing/2014/main" id="{07DC4CD0-EF63-490E-AE02-50BF6D367AA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The quality of Argentina’s institutions emerging from this set of studies is ...</a:t>
            </a:r>
          </a:p>
        </p:txBody>
      </p:sp>
    </p:spTree>
    <p:extLst>
      <p:ext uri="{BB962C8B-B14F-4D97-AF65-F5344CB8AC3E}">
        <p14:creationId xmlns:p14="http://schemas.microsoft.com/office/powerpoint/2010/main" val="2143905827"/>
      </p:ext>
    </p:extLst>
  </p:cSld>
</p:sld>
</file>

<file path=ppt/slides/slide41.xml><?xml version="1.0" encoding="utf-8"?>
<p:sld xmlns:p="http://schemas.openxmlformats.org/presentationml/2006/main">
  <p:cSld>
    <p:spTree>
      <p:nvGrpSpPr>
        <p:cNvPr id="1" name=""/>
        <p:cNvGrpSpPr/>
        <p:nvPr/>
      </p:nvGrpSpPr>
      <p:grpSpPr>
        <a:xfrm xmlns:a="http://schemas.openxmlformats.org/drawingml/2006/main"/>
      </p:grpSpPr>
      <p:sp>
        <p:nvSpPr>
          <p:cNvPr id="68" name="Slide text 1: Results of the study support and extend sociological theories concerning dete...">
            <a:extLst xmlns:a="http://schemas.openxmlformats.org/drawingml/2006/main">
              <a:ext uri="{FF2B5EF4-FFF2-40B4-BE49-F238E27FC236}">
                <a16:creationId xmlns:a16="http://schemas.microsoft.com/office/drawing/2014/main" id="{D896C798-38D5-44EA-A6C2-4803A08F2ABA}"/>
              </a:ext>
            </a:extLst>
          </p:cNvPr>
          <p:cNvSpPr>
            <a:spLocks xmlns:a="http://schemas.openxmlformats.org/drawingml/2006/main" noGrp="1"/>
          </p:cNvSpPr>
          <p:nvPr/>
        </p:nvSpPr>
        <p:spPr>
          <a:xfrm xmlns:a="http://schemas.openxmlformats.org/drawingml/2006/main">
            <a:off x="2057400" y="1066680"/>
            <a:ext cx="4800600" cy="4662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a:ea typeface="Arial"/>
                <a:cs typeface="Arial"/>
              </a:rPr>
              <a:t>Results of the study support and extend sociological theories concerning determinants of institutional adequacy and development capacity. These are captured in the six hypothesized determinants of these outcomes and in the concrete causal solutions that they produce when submitted to systematic comparative analysis. Simultaneously, the findings point to numerous differences among types of organizations and across countries, showing that the institutional landscape of Latin America is neither homogenous nor simple. </a:t>
            </a:r>
            <a:endParaRPr sz="2000" b="0" u="none">
              <a:solidFill>
                <a:srgbClr val="FFFFFF"/>
              </a:solidFill>
              <a:latin typeface="Corbel"/>
              <a:ea typeface="Corbel"/>
              <a:cs typeface="Corbel"/>
            </a:endParaRPr>
          </a:p>
        </p:txBody>
      </p:sp>
      <p:sp>
        <p:nvSpPr>
          <p:cNvPr id="69" name="Accessible slide title: Results of the study support and extend sociological theories concerning dete...">
            <a:extLst xmlns:a="http://schemas.openxmlformats.org/drawingml/2006/main">
              <a:ext uri="{FF2B5EF4-FFF2-40B4-BE49-F238E27FC236}">
                <a16:creationId xmlns:a16="http://schemas.microsoft.com/office/drawing/2014/main" id="{B25F829D-15EB-416C-99DC-0BE51C9330A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Results of the study support and extend sociological theories concerning dete...</a:t>
            </a:r>
          </a:p>
        </p:txBody>
      </p:sp>
    </p:spTree>
    <p:extLst>
      <p:ext uri="{BB962C8B-B14F-4D97-AF65-F5344CB8AC3E}">
        <p14:creationId xmlns:p14="http://schemas.microsoft.com/office/powerpoint/2010/main" val="1645333738"/>
      </p:ext>
    </p:extLst>
  </p:cSld>
</p:sld>
</file>

<file path=ppt/slides/slide42.xml><?xml version="1.0" encoding="utf-8"?>
<p:sld xmlns:p="http://schemas.openxmlformats.org/presentationml/2006/main">
  <p:cSld>
    <p:spTree>
      <p:nvGrpSpPr>
        <p:cNvPr id="1" name=""/>
        <p:cNvGrpSpPr/>
        <p:nvPr/>
      </p:nvGrpSpPr>
      <p:grpSpPr>
        <a:xfrm xmlns:a="http://schemas.openxmlformats.org/drawingml/2006/main"/>
      </p:grpSpPr>
      <p:sp>
        <p:nvSpPr>
          <p:cNvPr id="69" name="Slide text 1: Results of this comparative study demonstrate that it is feasible to bring do...">
            <a:extLst xmlns:a="http://schemas.openxmlformats.org/drawingml/2006/main">
              <a:ext uri="{FF2B5EF4-FFF2-40B4-BE49-F238E27FC236}">
                <a16:creationId xmlns:a16="http://schemas.microsoft.com/office/drawing/2014/main" id="{4F92F30D-DB82-4692-AC86-E8A7A747DE9D}"/>
              </a:ext>
            </a:extLst>
          </p:cNvPr>
          <p:cNvSpPr>
            <a:spLocks xmlns:a="http://schemas.openxmlformats.org/drawingml/2006/main" noGrp="1"/>
          </p:cNvSpPr>
          <p:nvPr/>
        </p:nvSpPr>
        <p:spPr>
          <a:xfrm xmlns:a="http://schemas.openxmlformats.org/drawingml/2006/main">
            <a:off x="533160" y="761760"/>
            <a:ext cx="4419720" cy="31395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Results of this comparative study demonstrate that it is feasible to bring down the concept of institutions from the heights of theoretical speculation to the level of concrete empirical analysis. It is at this level where it becomes possible to test specific predictions about factors leading to competent developmental organizations. </a:t>
            </a:r>
            <a:endParaRPr sz="2000" b="0" u="none">
              <a:solidFill>
                <a:srgbClr val="FFFFFF"/>
              </a:solidFill>
              <a:latin typeface="Corbel"/>
              <a:ea typeface="Corbel"/>
              <a:cs typeface="Corbel"/>
            </a:endParaRPr>
          </a:p>
        </p:txBody>
      </p:sp>
      <p:sp>
        <p:nvSpPr>
          <p:cNvPr id="70" name="Slide text 2: Results of this comparative study demonstrate that it is feasible to bring do...">
            <a:extLst xmlns:a="http://schemas.openxmlformats.org/drawingml/2006/main">
              <a:ext uri="{FF2B5EF4-FFF2-40B4-BE49-F238E27FC236}">
                <a16:creationId xmlns:a16="http://schemas.microsoft.com/office/drawing/2014/main" id="{A5EA3332-0FBE-4FE3-AE1F-5C892C799067}"/>
              </a:ext>
            </a:extLst>
          </p:cNvPr>
          <p:cNvSpPr>
            <a:spLocks xmlns:a="http://schemas.openxmlformats.org/drawingml/2006/main" noGrp="1"/>
          </p:cNvSpPr>
          <p:nvPr/>
        </p:nvSpPr>
        <p:spPr>
          <a:xfrm xmlns:a="http://schemas.openxmlformats.org/drawingml/2006/main">
            <a:off x="533160" y="4800600"/>
            <a:ext cx="6705720" cy="1312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Findings from the five countries buttress the recent sociological contribution to development studies by providing concrete and nuanced evidence of when and where institutions “matter.” </a:t>
            </a:r>
            <a:endParaRPr sz="2000" b="0" u="none">
              <a:solidFill>
                <a:srgbClr val="FFFFFF"/>
              </a:solidFill>
              <a:latin typeface="Corbel"/>
              <a:ea typeface="Corbel"/>
              <a:cs typeface="Corbel"/>
            </a:endParaRPr>
          </a:p>
        </p:txBody>
      </p:sp>
      <p:pic>
        <p:nvPicPr>
          <p:cNvPr id="75" name="Visual 1 of 1 on “Results of this comparative study demonstrate that it is feasible to bring do....” Context: Results of this comparative study demonstrate that it is feasible to bring down the concept of institutions from the heights of t…"/>
          <p:cNvPicPr>
            <a:picLocks xmlns:a="http://schemas.openxmlformats.org/drawingml/2006/main" noChangeAspect="1"/>
          </p:cNvPicPr>
          <p:nvPr/>
        </p:nvPicPr>
        <p:blipFill>
          <a:blip xmlns:r="http://schemas.openxmlformats.org/officeDocument/2006/relationships" xmlns:a="http://schemas.openxmlformats.org/drawingml/2006/main" r:embed="R9234ce90b0fc4b40"/>
          <a:stretch xmlns:a="http://schemas.openxmlformats.org/drawingml/2006/main"/>
        </p:blipFill>
        <p:spPr>
          <a:xfrm xmlns:a="http://schemas.openxmlformats.org/drawingml/2006/main">
            <a:off x="4952880" y="761760"/>
            <a:ext cx="3530520" cy="3695760"/>
          </a:xfrm>
          <a:prstGeom xmlns:a="http://schemas.openxmlformats.org/drawingml/2006/main" prst="rect">
            <a:avLst/>
          </a:prstGeom>
          <a:ln xmlns:a="http://schemas.openxmlformats.org/drawingml/2006/main" w="38160">
            <a:noFill/>
          </a:ln>
        </p:spPr>
      </p:pic>
      <p:sp>
        <p:nvSpPr>
          <p:cNvPr id="72" name="Accessible slide title: Results of this comparative study demonstrate that it is feasible to bring do...">
            <a:extLst xmlns:a="http://schemas.openxmlformats.org/drawingml/2006/main">
              <a:ext uri="{FF2B5EF4-FFF2-40B4-BE49-F238E27FC236}">
                <a16:creationId xmlns:a16="http://schemas.microsoft.com/office/drawing/2014/main" id="{9B932644-D908-4470-A0B7-A2C7D421686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Results of this comparative study demonstrate that it is feasible to bring do...</a:t>
            </a:r>
          </a:p>
        </p:txBody>
      </p:sp>
    </p:spTree>
    <p:extLst>
      <p:ext uri="{BB962C8B-B14F-4D97-AF65-F5344CB8AC3E}">
        <p14:creationId xmlns:p14="http://schemas.microsoft.com/office/powerpoint/2010/main" val="278588186"/>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20" name="Slide text 1: With some manipulation of the counterfactuals, that solution is reduced to:">
            <a:extLst xmlns:a="http://schemas.openxmlformats.org/drawingml/2006/main">
              <a:ext uri="{FF2B5EF4-FFF2-40B4-BE49-F238E27FC236}">
                <a16:creationId xmlns:a16="http://schemas.microsoft.com/office/drawing/2014/main" id="{AFC0E3CD-29DB-4CCA-99E4-B8532852454C}"/>
              </a:ext>
            </a:extLst>
          </p:cNvPr>
          <p:cNvSpPr>
            <a:spLocks xmlns:a="http://schemas.openxmlformats.org/drawingml/2006/main" noGrp="1"/>
          </p:cNvSpPr>
          <p:nvPr/>
        </p:nvSpPr>
        <p:spPr>
          <a:xfrm xmlns:a="http://schemas.openxmlformats.org/drawingml/2006/main">
            <a:off x="2286000" y="1143000"/>
            <a:ext cx="4724280" cy="4478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With some manipulation of the counterfactuals, that solution is reduced to: </a:t>
            </a: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 IA = ABC+DEF (IV).  </a:t>
            </a: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Corbel"/>
                <a:ea typeface="Corbel"/>
                <a:cs typeface="Corbel"/>
              </a:rPr>
              <a:t>This solution says that an existing organization meets its original institutional mandate either when it satisfies all hypothesized internal requirements (ABC) </a:t>
            </a:r>
            <a:r>
              <a:rPr sz="2400" b="0" i="1" u="none">
                <a:solidFill>
                  <a:srgbClr val="FFFFFF"/>
                </a:solidFill>
                <a:latin typeface="Corbel"/>
                <a:ea typeface="Corbel"/>
                <a:cs typeface="Corbel"/>
              </a:rPr>
              <a:t>or</a:t>
            </a:r>
            <a:r>
              <a:rPr sz="2400" b="0" u="none">
                <a:solidFill>
                  <a:srgbClr val="FFFFFF"/>
                </a:solidFill>
                <a:latin typeface="Corbel"/>
                <a:ea typeface="Corbel"/>
                <a:cs typeface="Corbel"/>
              </a:rPr>
              <a:t> all external ones (DEF).</a:t>
            </a:r>
            <a:endParaRPr sz="2400" b="0" u="none">
              <a:solidFill>
                <a:srgbClr val="FFFFFF"/>
              </a:solidFill>
              <a:latin typeface="Corbel"/>
              <a:ea typeface="Corbel"/>
              <a:cs typeface="Corbel"/>
            </a:endParaRPr>
          </a:p>
        </p:txBody>
      </p:sp>
      <p:sp>
        <p:nvSpPr>
          <p:cNvPr id="21" name="Accessible slide title: With some manipulation of the counterfactuals, that solution is reduced to:">
            <a:extLst xmlns:a="http://schemas.openxmlformats.org/drawingml/2006/main">
              <a:ext uri="{FF2B5EF4-FFF2-40B4-BE49-F238E27FC236}">
                <a16:creationId xmlns:a16="http://schemas.microsoft.com/office/drawing/2014/main" id="{01A6C561-C151-4B25-9EE0-85DFD30EC7F4}"/>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With some manipulation of the counterfactuals, that solution is reduced to:</a:t>
            </a:r>
          </a:p>
        </p:txBody>
      </p:sp>
    </p:spTree>
    <p:extLst>
      <p:ext uri="{BB962C8B-B14F-4D97-AF65-F5344CB8AC3E}">
        <p14:creationId xmlns:p14="http://schemas.microsoft.com/office/powerpoint/2010/main" val="100353797"/>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21" name="Slide text 1: A final reduction is possible if we limit the analysis to causal expressions ...">
            <a:extLst xmlns:a="http://schemas.openxmlformats.org/drawingml/2006/main">
              <a:ext uri="{FF2B5EF4-FFF2-40B4-BE49-F238E27FC236}">
                <a16:creationId xmlns:a16="http://schemas.microsoft.com/office/drawing/2014/main" id="{59EE935D-64EE-4A1C-98F2-D043A822800F}"/>
              </a:ext>
            </a:extLst>
          </p:cNvPr>
          <p:cNvSpPr>
            <a:spLocks xmlns:a="http://schemas.openxmlformats.org/drawingml/2006/main" noGrp="1"/>
          </p:cNvSpPr>
          <p:nvPr/>
        </p:nvSpPr>
        <p:spPr>
          <a:xfrm xmlns:a="http://schemas.openxmlformats.org/drawingml/2006/main">
            <a:off x="2057400" y="1218960"/>
            <a:ext cx="5029200" cy="43578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Rounded MT Bold"/>
                <a:ea typeface="Arial Rounded MT Bold"/>
                <a:cs typeface="Arial Rounded MT Bold"/>
              </a:rPr>
              <a:t>A final reduction is possible if we limit the analysis to causal expressions observed more than once. The rationale for this approach is that, in a sizable sample such as this, a positive combination observed only once may be due to chance and can be discarded in favor of those that display greater consistency. This approach limits causal primitives to just three terms and Boolean minimization further reduces them to:</a:t>
            </a:r>
            <a:endParaRPr sz="2000" b="0" u="none">
              <a:solidFill>
                <a:srgbClr val="FFFFFF"/>
              </a:solidFill>
              <a:latin typeface="Corbel"/>
              <a:ea typeface="Corbel"/>
              <a:cs typeface="Corbel"/>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Rounded MT Bold"/>
                <a:ea typeface="Arial Rounded MT Bold"/>
                <a:cs typeface="Arial Rounded MT Bold"/>
              </a:rPr>
              <a:t> </a:t>
            </a:r>
            <a:endParaRPr sz="2000" b="0" u="none">
              <a:solidFill>
                <a:srgbClr val="FFFFFF"/>
              </a:solidFill>
              <a:latin typeface="Corbel"/>
              <a:ea typeface="Corbel"/>
              <a:cs typeface="Corbel"/>
            </a:endParaRPr>
          </a:p>
          <a:p xmlns:a="http://schemas.openxmlformats.org/drawingml/2006/main">
            <a:pPr marL="131400">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Rounded MT Bold"/>
                <a:ea typeface="Arial Rounded MT Bold"/>
                <a:cs typeface="Arial Rounded MT Bold"/>
              </a:rPr>
              <a:t>IA = ABCE (V).</a:t>
            </a:r>
            <a:endParaRPr sz="2000" b="0" u="none">
              <a:solidFill>
                <a:srgbClr val="FFFFFF"/>
              </a:solidFill>
              <a:latin typeface="Corbel"/>
              <a:ea typeface="Corbel"/>
              <a:cs typeface="Corbel"/>
            </a:endParaRPr>
          </a:p>
        </p:txBody>
      </p:sp>
      <p:sp>
        <p:nvSpPr>
          <p:cNvPr id="22" name="Accessible slide title: A final reduction is possible if we limit the analysis to causal expressions ...">
            <a:extLst xmlns:a="http://schemas.openxmlformats.org/drawingml/2006/main">
              <a:ext uri="{FF2B5EF4-FFF2-40B4-BE49-F238E27FC236}">
                <a16:creationId xmlns:a16="http://schemas.microsoft.com/office/drawing/2014/main" id="{F25129C4-8816-4DBF-A556-705E01EA2E8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A final reduction is possible if we limit the analysis to causal expressions ...</a:t>
            </a:r>
          </a:p>
        </p:txBody>
      </p:sp>
    </p:spTree>
    <p:extLst>
      <p:ext uri="{BB962C8B-B14F-4D97-AF65-F5344CB8AC3E}">
        <p14:creationId xmlns:p14="http://schemas.microsoft.com/office/powerpoint/2010/main" val="718045476"/>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22" name="Slide text 1: This solution has a consistency of 1.00 and coverage of 100 percent of all re...">
            <a:extLst xmlns:a="http://schemas.openxmlformats.org/drawingml/2006/main">
              <a:ext uri="{FF2B5EF4-FFF2-40B4-BE49-F238E27FC236}">
                <a16:creationId xmlns:a16="http://schemas.microsoft.com/office/drawing/2014/main" id="{CF292F98-0C24-4609-8B10-8C50A1F33EDB}"/>
              </a:ext>
            </a:extLst>
          </p:cNvPr>
          <p:cNvSpPr>
            <a:spLocks xmlns:a="http://schemas.openxmlformats.org/drawingml/2006/main" noGrp="1"/>
          </p:cNvSpPr>
          <p:nvPr/>
        </p:nvSpPr>
        <p:spPr>
          <a:xfrm xmlns:a="http://schemas.openxmlformats.org/drawingml/2006/main">
            <a:off x="2361960" y="990360"/>
            <a:ext cx="4572000" cy="44787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Arial"/>
                <a:ea typeface="Arial"/>
                <a:cs typeface="Arial"/>
              </a:rPr>
              <a:t>This solution has a consistency of 1.00 and coverage of 100 percent of all repeated combinations.</a:t>
            </a:r>
            <a:endParaRPr sz="2400" b="0" u="none">
              <a:solidFill>
                <a:srgbClr val="FFFFFF"/>
              </a:solidFill>
              <a:latin typeface="Corbel"/>
              <a:ea typeface="Corbel"/>
              <a:cs typeface="Corbel"/>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FFFFFF"/>
              </a:solidFill>
              <a:latin typeface="Corbel"/>
              <a:ea typeface="Corbel"/>
              <a:cs typeface="Corbel"/>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FFFFFF"/>
                </a:solidFill>
                <a:latin typeface="Arial"/>
                <a:ea typeface="Arial"/>
                <a:cs typeface="Arial"/>
              </a:rPr>
              <a:t>ABCE offers a parsimonious and theoretically defensible solution that highlights the joint importance of all internal characteristics of the institution plus technological openness and flexibility.</a:t>
            </a:r>
            <a:r>
              <a:rPr sz="2400" b="0" u="none">
                <a:solidFill>
                  <a:srgbClr val="FFFFFF"/>
                </a:solidFill>
                <a:latin typeface="Arial"/>
                <a:ea typeface="Arial"/>
                <a:cs typeface="Arial"/>
              </a:rPr>
              <a:t> </a:t>
            </a:r>
            <a:endParaRPr sz="2400" b="0" u="none">
              <a:solidFill>
                <a:srgbClr val="FFFFFF"/>
              </a:solidFill>
              <a:latin typeface="Corbel"/>
              <a:ea typeface="Corbel"/>
              <a:cs typeface="Corbel"/>
            </a:endParaRPr>
          </a:p>
        </p:txBody>
      </p:sp>
      <p:sp>
        <p:nvSpPr>
          <p:cNvPr id="23" name="Accessible slide title: This solution has a consistency of 1.00 and coverage of 100 percent of all re...">
            <a:extLst xmlns:a="http://schemas.openxmlformats.org/drawingml/2006/main">
              <a:ext uri="{FF2B5EF4-FFF2-40B4-BE49-F238E27FC236}">
                <a16:creationId xmlns:a16="http://schemas.microsoft.com/office/drawing/2014/main" id="{0637EA41-1E4A-4786-87E8-5601499B797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This solution has a consistency of 1.00 and coverage of 100 percent of all re...</a:t>
            </a:r>
          </a:p>
        </p:txBody>
      </p:sp>
    </p:spTree>
    <p:extLst>
      <p:ext uri="{BB962C8B-B14F-4D97-AF65-F5344CB8AC3E}">
        <p14:creationId xmlns:p14="http://schemas.microsoft.com/office/powerpoint/2010/main" val="278088575"/>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3" name="Slide text 1: Contribution to Development">
            <a:extLst xmlns:a="http://schemas.openxmlformats.org/drawingml/2006/main">
              <a:ext uri="{FF2B5EF4-FFF2-40B4-BE49-F238E27FC236}">
                <a16:creationId xmlns:a16="http://schemas.microsoft.com/office/drawing/2014/main" id="{EA86A7F2-0037-4B33-9967-E5BF44BCD356}"/>
              </a:ext>
            </a:extLst>
          </p:cNvPr>
          <p:cNvSpPr>
            <a:spLocks xmlns:a="http://schemas.openxmlformats.org/drawingml/2006/main" noGrp="1"/>
          </p:cNvSpPr>
          <p:nvPr/>
        </p:nvSpPr>
        <p:spPr>
          <a:xfrm xmlns:a="http://schemas.openxmlformats.org/drawingml/2006/main">
            <a:off x="1523880" y="1691280"/>
            <a:ext cx="6324480" cy="25304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pPr marL="457200" indent="-457200">
              <a:lnSpc>
                <a:spcPct val="100000"/>
              </a:lnSpc>
              <a:buClr>
                <a:srgbClr val="FFFFFF"/>
              </a:buClr>
              <a:buFont typeface="Arial"/>
              <a:buAutoNum type="arabicPeriod" startAt="2"/>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a:ea typeface="Arial"/>
                <a:cs typeface="Arial"/>
              </a:rPr>
              <a:t>Contribution to Development</a:t>
            </a:r>
            <a:endParaRPr sz="2000" b="0" u="none">
              <a:solidFill>
                <a:srgbClr val="FFFFFF"/>
              </a:solidFill>
              <a:latin typeface="Corbel"/>
              <a:ea typeface="Corbel"/>
              <a:cs typeface="Corbel"/>
            </a:endParaRPr>
          </a:p>
          <a:p xmlns:a="http://schemas.openxmlformats.org/drawingml/2006/main">
            <a:pPr marL="380880" indent="-380880">
              <a:lnSpc>
                <a:spcPct val="100000"/>
              </a:lnSpc>
              <a:buClr>
                <a:srgbClr val="FFFFFF"/>
              </a:buClr>
              <a:buFont typeface="Arial"/>
              <a:buAutoNum type="arabicPeriod" startAt="2"/>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a:ea typeface="Arial"/>
                <a:cs typeface="Arial"/>
              </a:rPr>
              <a:t>A developmental institution (DI) emerges, according to the data in table 2.2, as an outcome of the following combinations (frequencies in parentheses): </a:t>
            </a:r>
            <a:endParaRPr sz="2000" b="0" u="none">
              <a:solidFill>
                <a:srgbClr val="FFFFFF"/>
              </a:solidFill>
              <a:latin typeface="Corbel"/>
              <a:ea typeface="Corbel"/>
              <a:cs typeface="Corbel"/>
            </a:endParaRPr>
          </a:p>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marL="131400">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Arial"/>
                <a:ea typeface="Arial"/>
                <a:cs typeface="Arial"/>
              </a:rPr>
              <a:t>DI = ABCDEF (3), ABCDE (3), ABCD (1), ABDEF (1), CDEF (1), ADEF (1), BCDEF (1), DF (1) (VI).</a:t>
            </a:r>
            <a:endParaRPr sz="2000" b="0" u="none">
              <a:solidFill>
                <a:srgbClr val="FFFFFF"/>
              </a:solidFill>
              <a:latin typeface="Corbel"/>
              <a:ea typeface="Corbel"/>
              <a:cs typeface="Corbel"/>
            </a:endParaRPr>
          </a:p>
        </p:txBody>
      </p:sp>
      <p:sp>
        <p:nvSpPr>
          <p:cNvPr id="24" name="Accessible slide title: Contribution to Development">
            <a:extLst xmlns:a="http://schemas.openxmlformats.org/drawingml/2006/main">
              <a:ext uri="{FF2B5EF4-FFF2-40B4-BE49-F238E27FC236}">
                <a16:creationId xmlns:a16="http://schemas.microsoft.com/office/drawing/2014/main" id="{80B1E969-9DC5-4880-AC85-09A77F10276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Contribution to Development</a:t>
            </a:r>
          </a:p>
        </p:txBody>
      </p:sp>
    </p:spTree>
    <p:extLst>
      <p:ext uri="{BB962C8B-B14F-4D97-AF65-F5344CB8AC3E}">
        <p14:creationId xmlns:p14="http://schemas.microsoft.com/office/powerpoint/2010/main" val="1579129287"/>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4" name="Slide text 1: DI = D (A+C) (VII).">
            <a:extLst xmlns:a="http://schemas.openxmlformats.org/drawingml/2006/main">
              <a:ext uri="{FF2B5EF4-FFF2-40B4-BE49-F238E27FC236}">
                <a16:creationId xmlns:a16="http://schemas.microsoft.com/office/drawing/2014/main" id="{DBB244C5-ED82-4DB2-850F-A8E2C0738256}"/>
              </a:ext>
            </a:extLst>
          </p:cNvPr>
          <p:cNvSpPr>
            <a:spLocks xmlns:a="http://schemas.openxmlformats.org/drawingml/2006/main" noGrp="1"/>
          </p:cNvSpPr>
          <p:nvPr/>
        </p:nvSpPr>
        <p:spPr>
          <a:xfrm xmlns:a="http://schemas.openxmlformats.org/drawingml/2006/main">
            <a:off x="2286000" y="685800"/>
            <a:ext cx="4572000" cy="61851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DI = D (A+C) (VII). </a:t>
            </a: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FFFFFF"/>
              </a:solidFill>
              <a:latin typeface="Corbel"/>
              <a:ea typeface="Corbel"/>
              <a:cs typeface="Corbel"/>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FFFFFF"/>
                </a:solidFill>
                <a:latin typeface="Corbel"/>
                <a:ea typeface="Corbel"/>
                <a:cs typeface="Corbel"/>
              </a:rPr>
              <a:t>This solution covers 100 percent of all other primitive terms with a consistency of 1.00. This causal expression highlights the key role of Proactivity (D) in making an institution capable of yielding significant developmental outcomes. In agreement with Evans’s . . . argument, it is not enough for an institution to be meritocratic or immune to corruption if it is inward-oriented. To further economic or social development, it must leave its protected turf and engage with key actors in society, organizing them and creating incentives to achieve various strategic goals. </a:t>
            </a:r>
            <a:endParaRPr sz="2000" b="0" u="none">
              <a:solidFill>
                <a:srgbClr val="FFFFFF"/>
              </a:solidFill>
              <a:latin typeface="Corbel"/>
              <a:ea typeface="Corbel"/>
              <a:cs typeface="Corbel"/>
            </a:endParaRPr>
          </a:p>
        </p:txBody>
      </p:sp>
      <p:sp>
        <p:nvSpPr>
          <p:cNvPr id="25" name="Accessible slide title: DI = D (A+C) (VII).">
            <a:extLst xmlns:a="http://schemas.openxmlformats.org/drawingml/2006/main">
              <a:ext uri="{FF2B5EF4-FFF2-40B4-BE49-F238E27FC236}">
                <a16:creationId xmlns:a16="http://schemas.microsoft.com/office/drawing/2014/main" id="{7C61F7B9-9DC7-4FBC-B212-FF6F3C7D149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DI = D (A+C) (VII).</a:t>
            </a:r>
          </a:p>
        </p:txBody>
      </p:sp>
    </p:spTree>
    <p:extLst>
      <p:ext uri="{BB962C8B-B14F-4D97-AF65-F5344CB8AC3E}">
        <p14:creationId xmlns:p14="http://schemas.microsoft.com/office/powerpoint/2010/main" val="1543777060"/>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2026-08-27T22:35:36.0710000Z</dcterms:created>
  <dcterms:modified xsi:type="dcterms:W3CDTF">2026-08-27T22:35:36.0710000Z</dcterms:modified>
</coreProperties>
</file>