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1f22f3c82df74af0" /><Relationship Type="http://schemas.openxmlformats.org/officeDocument/2006/relationships/extended-properties" Target="/docProps/app.xml" Id="R977a19eb4f644254" /><Relationship Type="http://schemas.openxmlformats.org/officeDocument/2006/relationships/officeDocument" Target="/ppt/presentation.xml" Id="R40d95ce4fe4344a2" /></Relationships>
</file>

<file path=ppt/presentation.xml><?xml version="1.0" encoding="utf-8"?>
<p:presentation xmlns:p="http://schemas.openxmlformats.org/presentationml/2006/main">
  <p:sldMasterIdLst>
    <p:sldMasterId xmlns:r="http://schemas.openxmlformats.org/officeDocument/2006/relationships" id="2147483648" r:id="R8a9a47d46fce4dd0"/>
  </p:sldMasterIdLst>
  <p:notesMasterIdLst>
    <p:notesMasterId xmlns:r="http://schemas.openxmlformats.org/officeDocument/2006/relationships" r:id="Rb7f327b68d754a9f"/>
  </p:notesMasterIdLst>
  <p:sldIdLst>
    <p:sldId xmlns:r="http://schemas.openxmlformats.org/officeDocument/2006/relationships" id="256" r:id="Rd71e774544b04169"/>
    <p:sldId xmlns:r="http://schemas.openxmlformats.org/officeDocument/2006/relationships" id="257" r:id="R52ca0f04d05649d0"/>
    <p:sldId xmlns:r="http://schemas.openxmlformats.org/officeDocument/2006/relationships" id="258" r:id="R9d8027d66add45e9"/>
    <p:sldId xmlns:r="http://schemas.openxmlformats.org/officeDocument/2006/relationships" id="259" r:id="R0708faca60e04156"/>
    <p:sldId xmlns:r="http://schemas.openxmlformats.org/officeDocument/2006/relationships" id="260" r:id="R2d1da52011264af8"/>
    <p:sldId xmlns:r="http://schemas.openxmlformats.org/officeDocument/2006/relationships" id="261" r:id="R35a8d71c9af24655"/>
    <p:sldId xmlns:r="http://schemas.openxmlformats.org/officeDocument/2006/relationships" id="262" r:id="Rd8c2710caf174999"/>
    <p:sldId xmlns:r="http://schemas.openxmlformats.org/officeDocument/2006/relationships" id="263" r:id="Rde49e35a5a714766"/>
    <p:sldId xmlns:r="http://schemas.openxmlformats.org/officeDocument/2006/relationships" id="264" r:id="R06ccf978b7b04d1d"/>
    <p:sldId xmlns:r="http://schemas.openxmlformats.org/officeDocument/2006/relationships" id="265" r:id="Rce33082fff7b4961"/>
    <p:sldId xmlns:r="http://schemas.openxmlformats.org/officeDocument/2006/relationships" id="266" r:id="Rf4df138fc63540eb"/>
    <p:sldId xmlns:r="http://schemas.openxmlformats.org/officeDocument/2006/relationships" id="267" r:id="R6c6149e1b3984373"/>
    <p:sldId xmlns:r="http://schemas.openxmlformats.org/officeDocument/2006/relationships" id="268" r:id="R176ba86cb2ee4ba1"/>
    <p:sldId xmlns:r="http://schemas.openxmlformats.org/officeDocument/2006/relationships" id="269" r:id="Rf1be2ef1802148dd"/>
    <p:sldId xmlns:r="http://schemas.openxmlformats.org/officeDocument/2006/relationships" id="270" r:id="Rafc8099b90434a08"/>
    <p:sldId xmlns:r="http://schemas.openxmlformats.org/officeDocument/2006/relationships" id="271" r:id="R6b9e52f8db504b8d"/>
    <p:sldId xmlns:r="http://schemas.openxmlformats.org/officeDocument/2006/relationships" id="272" r:id="Rf9873be5b57d4877"/>
    <p:sldId xmlns:r="http://schemas.openxmlformats.org/officeDocument/2006/relationships" id="273" r:id="R616b5739ff1b442e"/>
    <p:sldId xmlns:r="http://schemas.openxmlformats.org/officeDocument/2006/relationships" id="274" r:id="Rab5bff9e1e1041e2"/>
    <p:sldId xmlns:r="http://schemas.openxmlformats.org/officeDocument/2006/relationships" id="275" r:id="Re08b8fe20fdb422e"/>
    <p:sldId xmlns:r="http://schemas.openxmlformats.org/officeDocument/2006/relationships" id="276" r:id="Rb155b914037941b3"/>
    <p:sldId xmlns:r="http://schemas.openxmlformats.org/officeDocument/2006/relationships" id="277" r:id="R0edbbc453a5b42ef"/>
    <p:sldId xmlns:r="http://schemas.openxmlformats.org/officeDocument/2006/relationships" id="278" r:id="R7d588519e55e4023"/>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a3a51e82d944fdb" /><Relationship Type="http://schemas.openxmlformats.org/officeDocument/2006/relationships/slideMaster" Target="/ppt/slideMasters/slideMaster1.xml" Id="R8a9a47d46fce4dd0" /><Relationship Type="http://schemas.openxmlformats.org/officeDocument/2006/relationships/notesMaster" Target="/ppt/notesMasters/notesMaster1.xml" Id="Rb7f327b68d754a9f" /><Relationship Type="http://schemas.openxmlformats.org/officeDocument/2006/relationships/presProps" Target="/ppt/presProps.xml" Id="Rc96fbd67804442e5" /><Relationship Type="http://schemas.openxmlformats.org/officeDocument/2006/relationships/tableStyles" Target="/ppt/tableStyles.xml" Id="R569b67e50c474159" /><Relationship Type="http://schemas.openxmlformats.org/officeDocument/2006/relationships/slide" Target="/ppt/slides/slide1.xml" Id="Rd71e774544b04169" /><Relationship Type="http://schemas.openxmlformats.org/officeDocument/2006/relationships/slide" Target="/ppt/slides/slide2.xml" Id="R52ca0f04d05649d0" /><Relationship Type="http://schemas.openxmlformats.org/officeDocument/2006/relationships/slide" Target="/ppt/slides/slide3.xml" Id="R9d8027d66add45e9" /><Relationship Type="http://schemas.openxmlformats.org/officeDocument/2006/relationships/slide" Target="/ppt/slides/slide4.xml" Id="R0708faca60e04156" /><Relationship Type="http://schemas.openxmlformats.org/officeDocument/2006/relationships/slide" Target="/ppt/slides/slide5.xml" Id="R2d1da52011264af8" /><Relationship Type="http://schemas.openxmlformats.org/officeDocument/2006/relationships/slide" Target="/ppt/slides/slide6.xml" Id="R35a8d71c9af24655" /><Relationship Type="http://schemas.openxmlformats.org/officeDocument/2006/relationships/slide" Target="/ppt/slides/slide7.xml" Id="Rd8c2710caf174999" /><Relationship Type="http://schemas.openxmlformats.org/officeDocument/2006/relationships/slide" Target="/ppt/slides/slide8.xml" Id="Rde49e35a5a714766" /><Relationship Type="http://schemas.openxmlformats.org/officeDocument/2006/relationships/slide" Target="/ppt/slides/slide9.xml" Id="R06ccf978b7b04d1d" /><Relationship Type="http://schemas.openxmlformats.org/officeDocument/2006/relationships/slide" Target="/ppt/slides/slide10.xml" Id="Rce33082fff7b4961" /><Relationship Type="http://schemas.openxmlformats.org/officeDocument/2006/relationships/slide" Target="/ppt/slides/slide11.xml" Id="Rf4df138fc63540eb" /><Relationship Type="http://schemas.openxmlformats.org/officeDocument/2006/relationships/slide" Target="/ppt/slides/slide12.xml" Id="R6c6149e1b3984373" /><Relationship Type="http://schemas.openxmlformats.org/officeDocument/2006/relationships/slide" Target="/ppt/slides/slide13.xml" Id="R176ba86cb2ee4ba1" /><Relationship Type="http://schemas.openxmlformats.org/officeDocument/2006/relationships/slide" Target="/ppt/slides/slide14.xml" Id="Rf1be2ef1802148dd" /><Relationship Type="http://schemas.openxmlformats.org/officeDocument/2006/relationships/slide" Target="/ppt/slides/slide15.xml" Id="Rafc8099b90434a08" /><Relationship Type="http://schemas.openxmlformats.org/officeDocument/2006/relationships/slide" Target="/ppt/slides/slide16.xml" Id="R6b9e52f8db504b8d" /><Relationship Type="http://schemas.openxmlformats.org/officeDocument/2006/relationships/slide" Target="/ppt/slides/slide17.xml" Id="Rf9873be5b57d4877" /><Relationship Type="http://schemas.openxmlformats.org/officeDocument/2006/relationships/slide" Target="/ppt/slides/slide18.xml" Id="R616b5739ff1b442e" /><Relationship Type="http://schemas.openxmlformats.org/officeDocument/2006/relationships/slide" Target="/ppt/slides/slide19.xml" Id="Rab5bff9e1e1041e2" /><Relationship Type="http://schemas.openxmlformats.org/officeDocument/2006/relationships/slide" Target="/ppt/slides/slide20.xml" Id="Re08b8fe20fdb422e" /><Relationship Type="http://schemas.openxmlformats.org/officeDocument/2006/relationships/slide" Target="/ppt/slides/slide21.xml" Id="Rb155b914037941b3" /><Relationship Type="http://schemas.openxmlformats.org/officeDocument/2006/relationships/slide" Target="/ppt/slides/slide22.xml" Id="R0edbbc453a5b42ef" /><Relationship Type="http://schemas.openxmlformats.org/officeDocument/2006/relationships/slide" Target="/ppt/slides/slide23.xml" Id="R7d588519e55e402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979d45c8e8fd410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35c0e25a1e94400e" /><Relationship Type="http://schemas.openxmlformats.org/officeDocument/2006/relationships/notesMaster" Target="/ppt/notesMasters/notesMaster1.xml" Id="Rf1348e6536b54419"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f58ba8d8cc44bc8" /><Relationship Type="http://schemas.openxmlformats.org/officeDocument/2006/relationships/notesMaster" Target="/ppt/notesMasters/notesMaster1.xml" Id="R8b6e69c9e54f462a"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708a6c0b78a04565" /><Relationship Type="http://schemas.openxmlformats.org/officeDocument/2006/relationships/notesMaster" Target="/ppt/notesMasters/notesMaster1.xml" Id="Raac7afdc1d2f4467"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5115ffdfb0574585" /><Relationship Type="http://schemas.openxmlformats.org/officeDocument/2006/relationships/notesMaster" Target="/ppt/notesMasters/notesMaster1.xml" Id="R2a531a18c44c44d3"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6466608aa624e64" /><Relationship Type="http://schemas.openxmlformats.org/officeDocument/2006/relationships/notesMaster" Target="/ppt/notesMasters/notesMaster1.xml" Id="R9dbf337016da41ad"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345a9ada039d4d55" /><Relationship Type="http://schemas.openxmlformats.org/officeDocument/2006/relationships/notesMaster" Target="/ppt/notesMasters/notesMaster1.xml" Id="Rb651ee8674cc45d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04208a761b154447" /><Relationship Type="http://schemas.openxmlformats.org/officeDocument/2006/relationships/notesMaster" Target="/ppt/notesMasters/notesMaster1.xml" Id="R956c8c6274824791"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5f4dc7090d2e4c0a" /><Relationship Type="http://schemas.openxmlformats.org/officeDocument/2006/relationships/notesMaster" Target="/ppt/notesMasters/notesMaster1.xml" Id="Rd3e0cc48de6e4fe2"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e9875a3c4187423f" /><Relationship Type="http://schemas.openxmlformats.org/officeDocument/2006/relationships/notesMaster" Target="/ppt/notesMasters/notesMaster1.xml" Id="Ra9918aa2435c4e35"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28d13dd602064a44" /><Relationship Type="http://schemas.openxmlformats.org/officeDocument/2006/relationships/notesMaster" Target="/ppt/notesMasters/notesMaster1.xml" Id="R266a5499a07342d4"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322f18a103854e79" /><Relationship Type="http://schemas.openxmlformats.org/officeDocument/2006/relationships/notesMaster" Target="/ppt/notesMasters/notesMaster1.xml" Id="R482938bf79134476" /></Relationships>
</file>

<file path=ppt/notesSlides/_rels/notesSlide2.xml.rels>&#65279;<?xml version="1.0" encoding="utf-8"?><Relationships xmlns="http://schemas.openxmlformats.org/package/2006/relationships"><Relationship Type="http://schemas.openxmlformats.org/officeDocument/2006/relationships/slide" Target="/ppt/slides/slide2.xml" Id="Rb425e349dbc845d3" /><Relationship Type="http://schemas.openxmlformats.org/officeDocument/2006/relationships/notesMaster" Target="/ppt/notesMasters/notesMaster1.xml" Id="R15ba9128f2e049e2"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ec505cb348fc4289" /><Relationship Type="http://schemas.openxmlformats.org/officeDocument/2006/relationships/notesMaster" Target="/ppt/notesMasters/notesMaster1.xml" Id="Rce75be0b71ea44f9"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c9f57b3283864f91" /><Relationship Type="http://schemas.openxmlformats.org/officeDocument/2006/relationships/notesMaster" Target="/ppt/notesMasters/notesMaster1.xml" Id="R687f24bff0664dac"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50d115eec3e242dc" /><Relationship Type="http://schemas.openxmlformats.org/officeDocument/2006/relationships/notesMaster" Target="/ppt/notesMasters/notesMaster1.xml" Id="Ra0e69a187c094eb3"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39f4fd3763d44d3e" /><Relationship Type="http://schemas.openxmlformats.org/officeDocument/2006/relationships/notesMaster" Target="/ppt/notesMasters/notesMaster1.xml" Id="R1fdf3d673f1c4db6" /></Relationships>
</file>

<file path=ppt/notesSlides/_rels/notesSlide3.xml.rels>&#65279;<?xml version="1.0" encoding="utf-8"?><Relationships xmlns="http://schemas.openxmlformats.org/package/2006/relationships"><Relationship Type="http://schemas.openxmlformats.org/officeDocument/2006/relationships/slide" Target="/ppt/slides/slide3.xml" Id="R1fa6d701978644b7" /><Relationship Type="http://schemas.openxmlformats.org/officeDocument/2006/relationships/notesMaster" Target="/ppt/notesMasters/notesMaster1.xml" Id="Rd08dc891bd1842b2" /></Relationships>
</file>

<file path=ppt/notesSlides/_rels/notesSlide4.xml.rels>&#65279;<?xml version="1.0" encoding="utf-8"?><Relationships xmlns="http://schemas.openxmlformats.org/package/2006/relationships"><Relationship Type="http://schemas.openxmlformats.org/officeDocument/2006/relationships/slide" Target="/ppt/slides/slide4.xml" Id="Rb6a7ee9892994860" /><Relationship Type="http://schemas.openxmlformats.org/officeDocument/2006/relationships/notesMaster" Target="/ppt/notesMasters/notesMaster1.xml" Id="R233d8b8399af42f6" /></Relationships>
</file>

<file path=ppt/notesSlides/_rels/notesSlide5.xml.rels>&#65279;<?xml version="1.0" encoding="utf-8"?><Relationships xmlns="http://schemas.openxmlformats.org/package/2006/relationships"><Relationship Type="http://schemas.openxmlformats.org/officeDocument/2006/relationships/slide" Target="/ppt/slides/slide5.xml" Id="R0561ec9cf4f841f6" /><Relationship Type="http://schemas.openxmlformats.org/officeDocument/2006/relationships/notesMaster" Target="/ppt/notesMasters/notesMaster1.xml" Id="R45f49c0fe96b47eb" /></Relationships>
</file>

<file path=ppt/notesSlides/_rels/notesSlide6.xml.rels>&#65279;<?xml version="1.0" encoding="utf-8"?><Relationships xmlns="http://schemas.openxmlformats.org/package/2006/relationships"><Relationship Type="http://schemas.openxmlformats.org/officeDocument/2006/relationships/slide" Target="/ppt/slides/slide6.xml" Id="Rac033bb7fdb34635" /><Relationship Type="http://schemas.openxmlformats.org/officeDocument/2006/relationships/notesMaster" Target="/ppt/notesMasters/notesMaster1.xml" Id="R0ec926328f504b58" /></Relationships>
</file>

<file path=ppt/notesSlides/_rels/notesSlide7.xml.rels>&#65279;<?xml version="1.0" encoding="utf-8"?><Relationships xmlns="http://schemas.openxmlformats.org/package/2006/relationships"><Relationship Type="http://schemas.openxmlformats.org/officeDocument/2006/relationships/slide" Target="/ppt/slides/slide7.xml" Id="Rd5f6e00df1134697" /><Relationship Type="http://schemas.openxmlformats.org/officeDocument/2006/relationships/notesMaster" Target="/ppt/notesMasters/notesMaster1.xml" Id="Rcac6e294e5314977" /></Relationships>
</file>

<file path=ppt/notesSlides/_rels/notesSlide8.xml.rels>&#65279;<?xml version="1.0" encoding="utf-8"?><Relationships xmlns="http://schemas.openxmlformats.org/package/2006/relationships"><Relationship Type="http://schemas.openxmlformats.org/officeDocument/2006/relationships/slide" Target="/ppt/slides/slide8.xml" Id="R392ad2654d094b04" /><Relationship Type="http://schemas.openxmlformats.org/officeDocument/2006/relationships/notesMaster" Target="/ppt/notesMasters/notesMaster1.xml" Id="Rb8c5fc09f05d4535" /></Relationships>
</file>

<file path=ppt/notesSlides/_rels/notesSlide9.xml.rels>&#65279;<?xml version="1.0" encoding="utf-8"?><Relationships xmlns="http://schemas.openxmlformats.org/package/2006/relationships"><Relationship Type="http://schemas.openxmlformats.org/officeDocument/2006/relationships/slide" Target="/ppt/slides/slide9.xml" Id="Rd3cc409665e84d04" /><Relationship Type="http://schemas.openxmlformats.org/officeDocument/2006/relationships/notesMaster" Target="/ppt/notesMasters/notesMaster1.xml" Id="R6a23120ea8d64e5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2</a:t>
            </a:r>
          </a:p>
          <a:p xmlns:a="http://schemas.openxmlformats.org/drawingml/2006/main">
            <a:r>
              <a:t/>
            </a:r>
          </a:p>
          <a:p xmlns:a="http://schemas.openxmlformats.org/drawingml/2006/main">
            <a:r>
              <a:t>Slide text:</a:t>
            </a:r>
          </a:p>
          <a:p xmlns:a="http://schemas.openxmlformats.org/drawingml/2006/main">
            <a:r>
              <a:t>Chapter 2</a:t>
            </a:r>
          </a:p>
          <a:p xmlns:a="http://schemas.openxmlformats.org/drawingml/2006/main">
            <a:r>
              <a:t>The Comparative Study of Institutions</a:t>
            </a:r>
          </a:p>
          <a:p xmlns:a="http://schemas.openxmlformats.org/drawingml/2006/main">
            <a:r>
              <a:t>The “Institutional Turn” in Development Studies</a:t>
            </a:r>
          </a:p>
          <a:p xmlns:a="http://schemas.openxmlformats.org/drawingml/2006/main">
            <a:r>
              <a:t>Alejandro Portes and Lori D. Smith</a:t>
            </a:r>
          </a:p>
          <a:p xmlns:a="http://schemas.openxmlformats.org/drawingml/2006/main">
            <a:r>
              <a:t/>
            </a:r>
          </a:p>
          <a:p xmlns:a="http://schemas.openxmlformats.org/drawingml/2006/main">
            <a:r>
              <a:t>Visual content: 1 image. Visible text and labels:</a:t>
            </a:r>
          </a:p>
          <a:p xmlns:a="http://schemas.openxmlformats.org/drawingml/2006/main">
            <a:r>
              <a:t>Chapter 2</a:t>
            </a:r>
          </a:p>
          <a:p xmlns:a="http://schemas.openxmlformats.org/drawingml/2006/main">
            <a:r>
              <a:t/>
            </a:r>
          </a:p>
          <a:p xmlns:a="http://schemas.openxmlformats.org/drawingml/2006/main">
            <a:r>
              <a:t>The Comparative Study of Institutions</a:t>
            </a:r>
          </a:p>
          <a:p xmlns:a="http://schemas.openxmlformats.org/drawingml/2006/main">
            <a:r>
              <a:t>The “Institutional Turn” in Development Studies</a:t>
            </a:r>
          </a:p>
          <a:p xmlns:a="http://schemas.openxmlformats.org/drawingml/2006/main">
            <a:r>
              <a:t>Alejandro Portes and Lori D. Smith</a:t>
            </a:r>
          </a:p>
          <a:p xmlns:a="http://schemas.openxmlformats.org/drawingml/2006/main">
            <a:r>
              <a:t/>
            </a:r>
          </a:p>
          <a:p xmlns:a="http://schemas.openxmlformats.org/drawingml/2006/main">
            <a:r>
              <a:t>|</a:t>
            </a:r>
          </a:p>
          <a:p xmlns:a="http://schemas.openxmlformats.org/drawingml/2006/main">
            <a:r>
              <a:t/>
            </a:r>
          </a:p>
          <a:p xmlns:a="http://schemas.openxmlformats.org/drawingml/2006/main">
            <a:r>
              <a:t>INSTITUTIONS</a:t>
            </a:r>
          </a:p>
          <a:p xmlns:a="http://schemas.openxmlformats.org/drawingml/2006/main">
            <a:r>
              <a:t>COUNT</a:t>
            </a:r>
          </a:p>
          <a:p xmlns:a="http://schemas.openxmlformats.org/drawingml/2006/main">
            <a:r>
              <a:t/>
            </a:r>
          </a:p>
          <a:p xmlns:a="http://schemas.openxmlformats.org/drawingml/2006/main">
            <a:r>
              <a:t>IN LATIN AMERICAN DEVELOPMENT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2.1 Institutions Included in the Comparative Study, 2006-08</a:t>
            </a:r>
          </a:p>
          <a:p xmlns:a="http://schemas.openxmlformats.org/drawingml/2006/main">
            <a:r>
              <a:t/>
            </a:r>
          </a:p>
          <a:p xmlns:a="http://schemas.openxmlformats.org/drawingml/2006/main">
            <a:r>
              <a:t>Slide text:</a:t>
            </a:r>
          </a:p>
          <a:p xmlns:a="http://schemas.openxmlformats.org/drawingml/2006/main">
            <a:r>
              <a:t>Table 2.1 Institutions Included in the Comparative Study, 2006-08</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Country/ Institution | Name | Website | Year of Establish-ment | Historical  antecedenta | Historical Establish- 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2.1, continued</a:t>
            </a:r>
          </a:p>
          <a:p xmlns:a="http://schemas.openxmlformats.org/drawingml/2006/main">
            <a:r>
              <a:t/>
            </a:r>
          </a:p>
          <a:p xmlns:a="http://schemas.openxmlformats.org/drawingml/2006/main">
            <a:r>
              <a:t>Slide text:</a:t>
            </a:r>
          </a:p>
          <a:p xmlns:a="http://schemas.openxmlformats.org/drawingml/2006/main">
            <a:r>
              <a:t>Table 2.1, continued</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Country/ Institution | Name | Website | Year of Establish-ment | Historical  antecedenta | Historical Establish- 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Table 2.1, continued</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Arial"/>
                <a:ea typeface="Arial"/>
                <a:cs typeface="Arial"/>
              </a:rPr>
              <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2.1, continued</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transcription:</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1:</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Country/ Institution | Name | Website | Year of Establish-ment | Historical  antecedenta | Historical Establish- ment</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Analyzing this large sample to answer the questions listed above requires mor...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sng">
                <a:solidFill>
                  <a:srgbClr val="0000FF"/>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Analyzing this large sample to answer the questions listed above requires more than simple intuition. For this purpose, we arranged scores for each institution in truth tables, as proposed by [Charles] Ragin. . . . This method allows the identification of basic patterns and differences that may be obscured in discursive reports.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 purposes of the study, development was defined as a composite of economic...</a:t>
            </a:r>
          </a:p>
          <a:p xmlns:a="http://schemas.openxmlformats.org/drawingml/2006/main">
            <a:r>
              <a:t/>
            </a:r>
          </a:p>
          <a:p xmlns:a="http://schemas.openxmlformats.org/drawingml/2006/main">
            <a:r>
              <a:t>Slide text:</a:t>
            </a:r>
          </a:p>
          <a:p xmlns:a="http://schemas.openxmlformats.org/drawingml/2006/main">
            <a:r>
              <a:t>For purposes of the study, development was defined as a composite of economic growth, greater social equity, and democratic rights. . . . More broadly, the concept was equated with sustained improvements in the well-being of a nation’s population.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Investigators were asked to evaluate the extent to which the organization stu...</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Investigators were asked to evaluate the extent to which the organization studied contributed to this goal in its respective institutional sphere. One cannot expect the postal system to improve university education or the civil aeronautics agency to increase agricultural productivity. Each agency was evaluated as “developmental” to the extent that it fulfilled its mission and, in addition, sought to improve the quality of its services and extend them to all sectors of the nation.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Investigators were asked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evaluate the extent to which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organization studied contributed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0 this goal in its respective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 sphere. One cannot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expect the postal system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improve university education 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he civil aeronautics agency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increase agricultural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productivity. Each agency was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evaluated as “developmental”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he extent that it fulfilled its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mission and, in addition, sought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0 improve the quality of its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services and extend them to all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sectors of the nation.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Meritocratic recruitment and promotion</a:t>
            </a:r>
          </a:p>
          <a:p xmlns:a="http://schemas.openxmlformats.org/drawingml/2006/main">
            <a:r>
              <a:t/>
            </a:r>
          </a:p>
          <a:p xmlns:a="http://schemas.openxmlformats.org/drawingml/2006/main">
            <a:r>
              <a:t>Slide text:</a:t>
            </a:r>
          </a:p>
          <a:p xmlns:a="http://schemas.openxmlformats.org/drawingml/2006/main">
            <a:r>
              <a:t>Meritocratic recruitment and promotion</a:t>
            </a:r>
          </a:p>
          <a:p xmlns:a="http://schemas.openxmlformats.org/drawingml/2006/main">
            <a:r>
              <a:t/>
            </a:r>
          </a:p>
          <a:p xmlns:a="http://schemas.openxmlformats.org/drawingml/2006/main">
            <a:r>
              <a:t>Immunity from bribe taking, and “capture” by special interests</a:t>
            </a:r>
          </a:p>
          <a:p xmlns:a="http://schemas.openxmlformats.org/drawingml/2006/main">
            <a:r>
              <a:t/>
            </a:r>
          </a:p>
          <a:p xmlns:a="http://schemas.openxmlformats.org/drawingml/2006/main">
            <a:r>
              <a:t>Absence of entrenched “islands of power” capable of subverting institutional rules to their own ends.</a:t>
            </a:r>
          </a:p>
          <a:p xmlns:a="http://schemas.openxmlformats.org/drawingml/2006/main">
            <a:r>
              <a:t/>
            </a:r>
          </a:p>
          <a:p xmlns:a="http://schemas.openxmlformats.org/drawingml/2006/main">
            <a:r>
              <a:t>Determinants</a:t>
            </a:r>
          </a:p>
          <a:p xmlns:a="http://schemas.openxmlformats.org/drawingml/2006/main">
            <a:r>
              <a:t/>
            </a:r>
          </a:p>
          <a:p xmlns:a="http://schemas.openxmlformats.org/drawingml/2006/main">
            <a:r>
              <a:t>  1. Internal to the Organization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Proactivity or the ability of the organization to involve itself with clients...</a:t>
            </a:r>
          </a:p>
          <a:p xmlns:a="http://schemas.openxmlformats.org/drawingml/2006/main">
            <a:r>
              <a:t/>
            </a:r>
          </a:p>
          <a:p xmlns:a="http://schemas.openxmlformats.org/drawingml/2006/main">
            <a:r>
              <a:t>Slide text:</a:t>
            </a:r>
          </a:p>
          <a:p xmlns:a="http://schemas.openxmlformats.org/drawingml/2006/main">
            <a:r>
              <a:t>Proactivity or the ability of the organization to involve itself with clients, users, and other relevant actors in its institutional environment</a:t>
            </a:r>
          </a:p>
          <a:p xmlns:a="http://schemas.openxmlformats.org/drawingml/2006/main">
            <a:r>
              <a:t/>
            </a:r>
          </a:p>
          <a:p xmlns:a="http://schemas.openxmlformats.org/drawingml/2006/main">
            <a:r>
              <a:t>Technological flexibility and openness to external innovation</a:t>
            </a:r>
          </a:p>
          <a:p xmlns:a="http://schemas.openxmlformats.org/drawingml/2006/main">
            <a:r>
              <a:t/>
            </a:r>
          </a:p>
          <a:p xmlns:a="http://schemas.openxmlformats.org/drawingml/2006/main">
            <a:r>
              <a:t>Countervailing power, either by the organization itself or its external allies, to prevent control by particularistic interests</a:t>
            </a:r>
          </a:p>
          <a:p xmlns:a="http://schemas.openxmlformats.org/drawingml/2006/main">
            <a:r>
              <a:t/>
            </a:r>
          </a:p>
          <a:p xmlns:a="http://schemas.openxmlformats.org/drawingml/2006/main">
            <a:r>
              <a:t>Determinants</a:t>
            </a:r>
          </a:p>
          <a:p xmlns:a="http://schemas.openxmlformats.org/drawingml/2006/main">
            <a:r>
              <a:t/>
            </a:r>
          </a:p>
          <a:p xmlns:a="http://schemas.openxmlformats.org/drawingml/2006/main">
            <a:r>
              <a:t>  2. External to the Organization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2.2 Truth Table of Institutional Adequacy and Contributions to National...</a:t>
            </a:r>
          </a:p>
          <a:p xmlns:a="http://schemas.openxmlformats.org/drawingml/2006/main">
            <a:r>
              <a:t/>
            </a:r>
          </a:p>
          <a:p xmlns:a="http://schemas.openxmlformats.org/drawingml/2006/main">
            <a:r>
              <a:t>Slide text:</a:t>
            </a:r>
          </a:p>
          <a:p xmlns:a="http://schemas.openxmlformats.org/drawingml/2006/main">
            <a:r>
              <a:t>Table 2.2 Truth Table of Institutional Adequacy and Contributions to National Development</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DETERMINANTS1 | RESULTS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perusal of scores in the table indicates a marked divide between organizati...</a:t>
            </a:r>
          </a:p>
          <a:p xmlns:a="http://schemas.openxmlformats.org/drawingml/2006/main">
            <a:r>
              <a:t/>
            </a:r>
          </a:p>
          <a:p xmlns:a="http://schemas.openxmlformats.org/drawingml/2006/main">
            <a:r>
              <a:t>Slide text:</a:t>
            </a:r>
          </a:p>
          <a:p xmlns:a="http://schemas.openxmlformats.org/drawingml/2006/main">
            <a:r>
              <a:t>A perusal of scores in the table indicates a marked divide between organizations and agencies whose prime mission is economic and those that focus on services to the general population. Consistently, stock exchanges and, especially, tax authorities rank high, while zeros in the binary scale tend to cluster in the post office, the national health service, and, to a lesser extent, civil aeronautics.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As [Johannes] Jutting . . . notes . . . “Nearly all the studies use as a prox...</a:t>
            </a:r>
          </a:p>
          <a:p xmlns:a="http://schemas.openxmlformats.org/drawingml/2006/main">
            <a:r>
              <a:t/>
            </a:r>
          </a:p>
          <a:p xmlns:a="http://schemas.openxmlformats.org/drawingml/2006/main">
            <a:r>
              <a:t>Slide text:</a:t>
            </a:r>
          </a:p>
          <a:p xmlns:a="http://schemas.openxmlformats.org/drawingml/2006/main">
            <a:r>
              <a:t>As [Johannes] Jutting . . . notes . . . “Nearly all the studies use as a proxy for ‘institutions’ variables that measure the quality and performance of institutions rather than the institution itself.”</a:t>
            </a:r>
          </a:p>
          <a:p xmlns:a="http://schemas.openxmlformats.org/drawingml/2006/main">
            <a:r>
              <a:t/>
            </a:r>
          </a:p>
          <a:p xmlns:a="http://schemas.openxmlformats.org/drawingml/2006/main">
            <a:r>
              <a:t>These reputational measures risk tautology, because the assembled opinions on “institutional quality” can be influenced by the level of economic development achieved by different countries.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crisp binary logic of Boolean algebra commends itself for clarity but imp...</a:t>
            </a:r>
          </a:p>
          <a:p xmlns:a="http://schemas.openxmlformats.org/drawingml/2006/main">
            <a:r>
              <a:t/>
            </a:r>
          </a:p>
          <a:p xmlns:a="http://schemas.openxmlformats.org/drawingml/2006/main">
            <a:r>
              <a:t>Slide text:</a:t>
            </a:r>
          </a:p>
          <a:p xmlns:a="http://schemas.openxmlformats.org/drawingml/2006/main">
            <a:r>
              <a:t>The crisp binary logic of Boolean algebra commends itself for clarity but imposes strict limits on reality and on researchers’ evaluations. To address this problem, Ragin . . . introduced an alternative methodology based on “fuzzy-set” algebra that allows the analysis of cases coded along a conceptual continuum.</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1 = Entirely outside the conceptual set defined by the variable. 2 = More out...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1 = Entirely outside the conceptual set defined by the variable. 2 = More outside than inside. 3 = Neither. 4 = More inside than outside.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5 = Entirely inside.</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2.3 Truth Table of Scores Assigned to Institutions in Hypothesized Predictors and Outcomes.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transcription:</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Table 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DETERMINANTS1 | RESULTS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trend of scores in table 2.3 is essentially the same as that observed in ...</a:t>
            </a:r>
          </a:p>
          <a:p xmlns:a="http://schemas.openxmlformats.org/drawingml/2006/main">
            <a:r>
              <a:t/>
            </a:r>
          </a:p>
          <a:p xmlns:a="http://schemas.openxmlformats.org/drawingml/2006/main">
            <a:r>
              <a:t>Slide text:</a:t>
            </a:r>
          </a:p>
          <a:p xmlns:a="http://schemas.openxmlformats.org/drawingml/2006/main">
            <a:r>
              <a:t>The trend of scores in table 2.3 is essentially the same as that observed in the binary rankings. Again, economic institutions score consistently higher than others, especially those dedicated to social services. A second trend in the data is the marked differences in institutional rankings among the five countries included in the study.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plan for the rest of the book consists of detailed summary chapters for e...</a:t>
            </a:r>
          </a:p>
          <a:p xmlns:a="http://schemas.openxmlformats.org/drawingml/2006/main">
            <a:r>
              <a:t/>
            </a:r>
          </a:p>
          <a:p xmlns:a="http://schemas.openxmlformats.org/drawingml/2006/main">
            <a:r>
              <a:t>Slide text:</a:t>
            </a:r>
          </a:p>
          <a:p xmlns:a="http://schemas.openxmlformats.org/drawingml/2006/main">
            <a:r>
              <a:t>The plan for the rest of the book consists of detailed summary chapters for each country written by the investigators themselves, followed by an analysis of the tables presented in this chapter on the basis of both Boolean and fuzzy-set algebra.</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Seeking to move beyond the present research literature, we make use of the th...</a:t>
            </a:r>
          </a:p>
          <a:p xmlns:a="http://schemas.openxmlformats.org/drawingml/2006/main">
            <a:r>
              <a:t/>
            </a:r>
          </a:p>
          <a:p xmlns:a="http://schemas.openxmlformats.org/drawingml/2006/main">
            <a:r>
              <a:t>Slide text:</a:t>
            </a:r>
          </a:p>
          <a:p xmlns:a="http://schemas.openxmlformats.org/drawingml/2006/main">
            <a:r>
              <a:t>Seeking to move beyond the present research literature, we make use of the theoretical scheme presents in chapter 1 to identify a sample of institutions sufficiently important and diverse to tell us something about subnational diversity and to clarify the extent to which organizations correspond or not to institutional blueprints.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Specifically, the study sought answers to the following questions:</a:t>
            </a:r>
          </a:p>
          <a:p xmlns:a="http://schemas.openxmlformats.org/drawingml/2006/main">
            <a:r>
              <a:t/>
            </a:r>
          </a:p>
          <a:p xmlns:a="http://schemas.openxmlformats.org/drawingml/2006/main">
            <a:r>
              <a:t>Slide text:</a:t>
            </a:r>
          </a:p>
          <a:p xmlns:a="http://schemas.openxmlformats.org/drawingml/2006/main">
            <a:r>
              <a:t>Specifically, the study sought answers to the following questions:</a:t>
            </a:r>
          </a:p>
          <a:p xmlns:a="http://schemas.openxmlformats.org/drawingml/2006/main">
            <a:r>
              <a:t/>
            </a:r>
          </a:p>
          <a:p xmlns:a="http://schemas.openxmlformats.org/drawingml/2006/main">
            <a:r>
              <a:t>Whether systematic differences could be uncovered in the developmental contribution of a sample of institutions within the same country a sample of the same institution across different countries.</a:t>
            </a:r>
          </a:p>
          <a:p xmlns:a="http://schemas.openxmlformats.org/drawingml/2006/main">
            <a:r>
              <a:t/>
            </a:r>
          </a:p>
          <a:p xmlns:a="http://schemas.openxmlformats.org/drawingml/2006/main">
            <a:r>
              <a:t>If such differences could be identified, whether they are due to idiosyncratic characteristics of each country’s history and culture or whether common external forces influence them.</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Whether a common profile of characteristics making up “developmental” institu...</a:t>
            </a:r>
          </a:p>
          <a:p xmlns:a="http://schemas.openxmlformats.org/drawingml/2006/main">
            <a:r>
              <a:t/>
            </a:r>
          </a:p>
          <a:p xmlns:a="http://schemas.openxmlformats.org/drawingml/2006/main">
            <a:r>
              <a:t>Slide text:</a:t>
            </a:r>
          </a:p>
          <a:p xmlns:a="http://schemas.openxmlformats.org/drawingml/2006/main">
            <a:r>
              <a:t>Whether a common profile of characteristics making up “developmental” institutions could be identified in the data.</a:t>
            </a:r>
          </a:p>
          <a:p xmlns:a="http://schemas.openxmlformats.org/drawingml/2006/main">
            <a:r>
              <a:t/>
            </a:r>
          </a:p>
          <a:p xmlns:a="http://schemas.openxmlformats.org/drawingml/2006/main">
            <a:r>
              <a:t>Whether a rank order could be established among countries, based on the relative presence of such institutions.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countries included in the study are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countries included in the study are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Argentina, Chile, Colombia, Mexico, and the Dominican Republic.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5 images.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countries included in the study are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Argentina, Chile, Colombia, Mexico, and the Dominican Republic.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Stock exchanges have been studied in the past as the ideal-type of unfettered...</a:t>
            </a:r>
          </a:p>
          <a:p xmlns:a="http://schemas.openxmlformats.org/drawingml/2006/main">
            <a:r>
              <a:t/>
            </a:r>
          </a:p>
          <a:p xmlns:a="http://schemas.openxmlformats.org/drawingml/2006/main">
            <a:r>
              <a:t>Slide text:</a:t>
            </a:r>
          </a:p>
          <a:p xmlns:a="http://schemas.openxmlformats.org/drawingml/2006/main">
            <a:r>
              <a:t>Stock exchanges have been studied in the past as the ideal-type of unfettered capitalism, evolving in time from closed clubs to regulated entities open to public investment.</a:t>
            </a:r>
          </a:p>
          <a:p xmlns:a="http://schemas.openxmlformats.org/drawingml/2006/main">
            <a:r>
              <a:t/>
            </a:r>
          </a:p>
          <a:p xmlns:a="http://schemas.openxmlformats.org/drawingml/2006/main">
            <a:r>
              <a:t>Tax authorities underwrite the capacity of states to foster economic development and social equity.</a:t>
            </a:r>
          </a:p>
          <a:p xmlns:a="http://schemas.openxmlformats.org/drawingml/2006/main">
            <a:r>
              <a:t/>
            </a:r>
          </a:p>
          <a:p xmlns:a="http://schemas.openxmlformats.org/drawingml/2006/main">
            <a:r>
              <a:t>Public health services are redistributive institutions that seek to compensate for economic disparities by making a basic good available to all the citizenry.</a:t>
            </a:r>
          </a:p>
          <a:p xmlns:a="http://schemas.openxmlformats.org/drawingml/2006/main">
            <a:r>
              <a:t/>
            </a:r>
          </a:p>
          <a:p xmlns:a="http://schemas.openxmlformats.org/drawingml/2006/main">
            <a:r>
              <a:t>Postal systems are a traditional public service, much maligned in many countries for their inefficiency and slowness but still vital for communication and the conduct of trade.</a:t>
            </a:r>
          </a:p>
          <a:p xmlns:a="http://schemas.openxmlformats.org/drawingml/2006/main">
            <a:r>
              <a:t/>
            </a:r>
          </a:p>
          <a:p xmlns:a="http://schemas.openxmlformats.org/drawingml/2006/main">
            <a:r>
              <a:t>Civil aviation authorities were selected because of their vital role in enabling international communication and trade.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Data collection included the following:</a:t>
            </a:r>
          </a:p>
          <a:p xmlns:a="http://schemas.openxmlformats.org/drawingml/2006/main">
            <a:r>
              <a:t/>
            </a:r>
          </a:p>
          <a:p xmlns:a="http://schemas.openxmlformats.org/drawingml/2006/main">
            <a:r>
              <a:t>Slide text:</a:t>
            </a:r>
          </a:p>
          <a:p xmlns:a="http://schemas.openxmlformats.org/drawingml/2006/main">
            <a:r>
              <a:t>Data collection included the following:</a:t>
            </a:r>
          </a:p>
          <a:p xmlns:a="http://schemas.openxmlformats.org/drawingml/2006/main">
            <a:r>
              <a:t/>
            </a:r>
          </a:p>
          <a:p xmlns:a="http://schemas.openxmlformats.org/drawingml/2006/main">
            <a:r>
              <a:t>compilation of the legal rules defining the mission and governing the activities of the organization;</a:t>
            </a:r>
          </a:p>
          <a:p xmlns:a="http://schemas.openxmlformats.org/drawingml/2006/main">
            <a:r>
              <a:t>compilation of internal reports and evaluations;</a:t>
            </a:r>
          </a:p>
          <a:p xmlns:a="http://schemas.openxmlformats.org/drawingml/2006/main">
            <a:r>
              <a:t>compilation of external academic and journalistic reports;</a:t>
            </a:r>
          </a:p>
          <a:p xmlns:a="http://schemas.openxmlformats.org/drawingml/2006/main">
            <a:r>
              <a:t>interviews with institutional personnel at the levels of top management, mid-level management and technical personnel;</a:t>
            </a:r>
          </a:p>
          <a:p xmlns:a="http://schemas.openxmlformats.org/drawingml/2006/main">
            <a:r>
              <a:t>interviews with expert informants;</a:t>
            </a:r>
          </a:p>
          <a:p xmlns:a="http://schemas.openxmlformats.org/drawingml/2006/main">
            <a:r>
              <a:t>interviews with strategic users of institutional services.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By combining these different forms of data collection, investigators were abl...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By combining these different forms of data collection, investigators were able to arrive at an authoritative assessment of all the dimensions of interest. These took the form of both discursive reports and a scoring of the organization on a list of characteristics.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By combining these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different forms of data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collection, investigators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were able to arrive at an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authoritative assessment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 all the dimensions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interest. These took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form of both discursive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reports and a scoring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organization on a list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 characteristics.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852c9035e534da5"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image" Target="/ppt/media/image.jpeg" Id="R51519520685f4cc3" /><Relationship Type="http://schemas.openxmlformats.org/officeDocument/2006/relationships/theme" Target="/ppt/slideMasters/theme/theme2.xml" Id="R5aa39c700fc843d4" /><Relationship Type="http://schemas.openxmlformats.org/officeDocument/2006/relationships/slideLayout" Target="/ppt/slideLayouts/slideLayout1.xml" Id="R2658ee6675d44930" /></Relationships>
</file>

<file path=ppt/slideMasters/slideMaster1.xml><?xml version="1.0" encoding="utf-8"?>
<p:sldMaster xmlns:p="http://schemas.openxmlformats.org/presentationml/2006/main">
  <p:cSld>
    <p:bg>
      <p:bgPr>
        <a:blipFill xmlns:a="http://schemas.openxmlformats.org/drawingml/2006/main" rotWithShape="0">
          <a:blip xmlns:r="http://schemas.openxmlformats.org/officeDocument/2006/relationships" r:embed="R51519520685f4cc3"/>
          <a:stretch/>
        </a:blip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14AF3E3-DE7B-40F6-9987-502C5639FEAB}"/>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121978E4-6090-4F65-93B4-B5EAE67113E4}"/>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658ee6675d44930"/>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fb4f8f710a8a4289" /><Relationship Type="http://schemas.openxmlformats.org/officeDocument/2006/relationships/image" Target="/ppt/media/image2.jpeg" Id="R7aee64db716e4394" /><Relationship Type="http://schemas.openxmlformats.org/officeDocument/2006/relationships/notesSlide" Target="/ppt/notesSlides/notesSlide1.xml" Id="Rfb32d96f04b24c3a"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25ea084d6c742e7" /><Relationship Type="http://schemas.openxmlformats.org/officeDocument/2006/relationships/notesSlide" Target="/ppt/notesSlides/notesSlide10.xml" Id="R3d253d8c4a0d453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5186db05f856456a" /><Relationship Type="http://schemas.openxmlformats.org/officeDocument/2006/relationships/notesSlide" Target="/ppt/notesSlides/notesSlide11.xml" Id="R6e600bd476774b84"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fa9634611a694b25" /><Relationship Type="http://schemas.openxmlformats.org/officeDocument/2006/relationships/notesSlide" Target="/ppt/notesSlides/notesSlide12.xml" Id="Rb6755fa9cdab4c40"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c8e8a593e65045b7" /><Relationship Type="http://schemas.openxmlformats.org/officeDocument/2006/relationships/notesSlide" Target="/ppt/notesSlides/notesSlide13.xml" Id="Reca3e1810c5646c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5e011cdbede9461f" /><Relationship Type="http://schemas.openxmlformats.org/officeDocument/2006/relationships/notesSlide" Target="/ppt/notesSlides/notesSlide14.xml" Id="Re05a65a518254e82"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da27868780774768" /><Relationship Type="http://schemas.openxmlformats.org/officeDocument/2006/relationships/image" Target="/ppt/media/image3.png" Id="R005b61d7538642d3" /><Relationship Type="http://schemas.openxmlformats.org/officeDocument/2006/relationships/notesSlide" Target="/ppt/notesSlides/notesSlide15.xml" Id="R4c282690b13b473e"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2da1a5871cdc4ea8" /><Relationship Type="http://schemas.openxmlformats.org/officeDocument/2006/relationships/notesSlide" Target="/ppt/notesSlides/notesSlide16.xml" Id="R09932925c87744f2"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a13d15f8960f46ca" /><Relationship Type="http://schemas.openxmlformats.org/officeDocument/2006/relationships/notesSlide" Target="/ppt/notesSlides/notesSlide17.xml" Id="R58dfdcdc93254e4b"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2e9e062acf9f43e6" /><Relationship Type="http://schemas.openxmlformats.org/officeDocument/2006/relationships/notesSlide" Target="/ppt/notesSlides/notesSlide18.xml" Id="R8900a29862e34f4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088768c0b68b4afe" /><Relationship Type="http://schemas.openxmlformats.org/officeDocument/2006/relationships/notesSlide" Target="/ppt/notesSlides/notesSlide19.xml" Id="R4290c43aaf444ae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bbc5fd22b7a4f79" /><Relationship Type="http://schemas.openxmlformats.org/officeDocument/2006/relationships/notesSlide" Target="/ppt/notesSlides/notesSlide2.xml" Id="Reced9905b0394fe2"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fa0b945df42f4674" /><Relationship Type="http://schemas.openxmlformats.org/officeDocument/2006/relationships/notesSlide" Target="/ppt/notesSlides/notesSlide20.xml" Id="R26b91b08bad148d2"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5ffad49c8a464675" /><Relationship Type="http://schemas.openxmlformats.org/officeDocument/2006/relationships/notesSlide" Target="/ppt/notesSlides/notesSlide21.xml" Id="R52074fdfc7bd4e43"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7f1cd96749174351" /><Relationship Type="http://schemas.openxmlformats.org/officeDocument/2006/relationships/notesSlide" Target="/ppt/notesSlides/notesSlide22.xml" Id="Re909f5a30a7741cf"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89a439acbe7949c0" /><Relationship Type="http://schemas.openxmlformats.org/officeDocument/2006/relationships/notesSlide" Target="/ppt/notesSlides/notesSlide23.xml" Id="Rfecef8aeb2394a46"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2dcda4a3a9b4b48" /><Relationship Type="http://schemas.openxmlformats.org/officeDocument/2006/relationships/notesSlide" Target="/ppt/notesSlides/notesSlide3.xml" Id="R8015a130cad349b6"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89643edacf3a4918" /><Relationship Type="http://schemas.openxmlformats.org/officeDocument/2006/relationships/notesSlide" Target="/ppt/notesSlides/notesSlide4.xml" Id="R2a569e0a74cb48da"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7df27fe7fed54774" /><Relationship Type="http://schemas.openxmlformats.org/officeDocument/2006/relationships/notesSlide" Target="/ppt/notesSlides/notesSlide5.xml" Id="Re71f818e0bc644f8"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b1011d04d4448c4" /><Relationship Type="http://schemas.openxmlformats.org/officeDocument/2006/relationships/image" Target="/ppt/media/image.png" Id="R2ef2e146aea8433e" /><Relationship Type="http://schemas.openxmlformats.org/officeDocument/2006/relationships/image" Target="/ppt/media/image3.jpeg" Id="R781ccfdce2724677" /><Relationship Type="http://schemas.openxmlformats.org/officeDocument/2006/relationships/image" Target="/ppt/media/image4.jpeg" Id="R620d857e92c4445b" /><Relationship Type="http://schemas.openxmlformats.org/officeDocument/2006/relationships/image" Target="/ppt/media/image5.jpeg" Id="Rbc8104e6e5824121" /><Relationship Type="http://schemas.openxmlformats.org/officeDocument/2006/relationships/image" Target="/ppt/media/image6.jpeg" Id="Rcc5507105c4d4b7b" /><Relationship Type="http://schemas.openxmlformats.org/officeDocument/2006/relationships/notesSlide" Target="/ppt/notesSlides/notesSlide6.xml" Id="R36cf61cf06a64d94"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8ceefaddaa534da7" /><Relationship Type="http://schemas.openxmlformats.org/officeDocument/2006/relationships/notesSlide" Target="/ppt/notesSlides/notesSlide7.xml" Id="R92350089384d47d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4fdc386e4184c0d" /><Relationship Type="http://schemas.openxmlformats.org/officeDocument/2006/relationships/notesSlide" Target="/ppt/notesSlides/notesSlide8.xml" Id="R43aecf052e024e45"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48d5fdd015b9416b" /><Relationship Type="http://schemas.openxmlformats.org/officeDocument/2006/relationships/image" Target="/ppt/media/image2.png" Id="R8cf3106e90f14da7" /><Relationship Type="http://schemas.openxmlformats.org/officeDocument/2006/relationships/notesSlide" Target="/ppt/notesSlides/notesSlide9.xml" Id="R9edcbfb2a08c48b9"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4" name="Slide text 1: Chapter 2">
            <a:extLst xmlns:a="http://schemas.openxmlformats.org/drawingml/2006/main">
              <a:ext uri="{FF2B5EF4-FFF2-40B4-BE49-F238E27FC236}">
                <a16:creationId xmlns:a16="http://schemas.microsoft.com/office/drawing/2014/main" id="{AA58E6BF-DBF5-44B0-860A-FED6C09BF04C}"/>
              </a:ext>
            </a:extLst>
          </p:cNvPr>
          <p:cNvSpPr>
            <a:spLocks xmlns:a="http://schemas.openxmlformats.org/drawingml/2006/main" noGrp="1"/>
          </p:cNvSpPr>
          <p:nvPr/>
        </p:nvSpPr>
        <p:spPr>
          <a:xfrm xmlns:a="http://schemas.openxmlformats.org/drawingml/2006/main">
            <a:off x="0" y="0"/>
            <a:ext cx="9144000" cy="1921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Chapter 2</a:t>
            </a:r>
            <a:endParaRPr sz="3200" b="0" u="none">
              <a:solidFill>
                <a:srgbClr val="000000"/>
              </a:solidFill>
              <a:latin typeface="Calibri"/>
              <a:ea typeface="Calibri"/>
              <a:cs typeface="Calibri"/>
            </a:endParaRPr>
          </a:p>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000000"/>
                </a:solidFill>
                <a:latin typeface="Calibri"/>
                <a:ea typeface="Calibri"/>
                <a:cs typeface="Calibri"/>
              </a:rPr>
              <a:t>The Comparative Study of Institutions</a:t>
            </a:r>
            <a:endParaRPr sz="3200" b="0" u="none">
              <a:solidFill>
                <a:srgbClr val="000000"/>
              </a:solidFill>
              <a:latin typeface="Calibri"/>
              <a:ea typeface="Calibri"/>
              <a:cs typeface="Calibri"/>
            </a:endParaRPr>
          </a:p>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Calibri"/>
                <a:ea typeface="Calibri"/>
                <a:cs typeface="Calibri"/>
              </a:rPr>
              <a:t>The “Institutional Turn” in Development Studies</a:t>
            </a:r>
            <a:br/>
            <a:r>
              <a:rPr sz="2800" b="0" i="1" u="none">
                <a:solidFill>
                  <a:srgbClr val="000000"/>
                </a:solidFill>
                <a:latin typeface="Calibri"/>
                <a:ea typeface="Calibri"/>
                <a:cs typeface="Calibri"/>
              </a:rPr>
              <a:t>Alejandro Portes and Lori D. Smith</a:t>
            </a:r>
            <a:endParaRPr sz="2800" b="0" u="none">
              <a:solidFill>
                <a:srgbClr val="000000"/>
              </a:solidFill>
              <a:latin typeface="Calibri"/>
              <a:ea typeface="Calibri"/>
              <a:cs typeface="Calibri"/>
            </a:endParaRPr>
          </a:p>
        </p:txBody>
      </p:sp>
      <p:pic>
        <p:nvPicPr>
          <p:cNvPr id="18" name="Visual 1 of 1 on “Chapter 2.” Context: Chapter 2 The Comparative Study of Institutions The “Institutional Turn” in Development Studies Alejandro Portes and Lori D. Smith | INSTITUTIONS COUNT IN LATIN AMERICAN DEVELOPMENT"/>
          <p:cNvPicPr>
            <a:picLocks xmlns:a="http://schemas.openxmlformats.org/drawingml/2006/main" noChangeAspect="1"/>
          </p:cNvPicPr>
          <p:nvPr/>
        </p:nvPicPr>
        <p:blipFill>
          <a:blip xmlns:r="http://schemas.openxmlformats.org/officeDocument/2006/relationships" xmlns:a="http://schemas.openxmlformats.org/drawingml/2006/main" r:embed="R7aee64db716e4394"/>
          <a:stretch xmlns:a="http://schemas.openxmlformats.org/drawingml/2006/main"/>
        </p:blipFill>
        <p:spPr>
          <a:xfrm xmlns:a="http://schemas.openxmlformats.org/drawingml/2006/main">
            <a:off x="2971800" y="2057400"/>
            <a:ext cx="3200400" cy="4495680"/>
          </a:xfrm>
          <a:prstGeom xmlns:a="http://schemas.openxmlformats.org/drawingml/2006/main" prst="rect">
            <a:avLst/>
          </a:prstGeom>
          <a:ln xmlns:a="http://schemas.openxmlformats.org/drawingml/2006/main" w="38160">
            <a:noFill/>
          </a:ln>
        </p:spPr>
      </p:pic>
      <p:sp>
        <p:nvSpPr>
          <p:cNvPr id="16" name="Accessible slide title: Chapter 2">
            <a:extLst xmlns:a="http://schemas.openxmlformats.org/drawingml/2006/main">
              <a:ext uri="{FF2B5EF4-FFF2-40B4-BE49-F238E27FC236}">
                <a16:creationId xmlns:a16="http://schemas.microsoft.com/office/drawing/2014/main" id="{74E4686E-F0DF-47BC-B80E-C2F9502A32B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2</a:t>
            </a:r>
          </a:p>
        </p:txBody>
      </p:sp>
    </p:spTree>
    <p:extLst>
      <p:ext uri="{BB962C8B-B14F-4D97-AF65-F5344CB8AC3E}">
        <p14:creationId xmlns:p14="http://schemas.microsoft.com/office/powerpoint/2010/main" val="208579892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graphicFrame>
        <p:nvGraphicFramePr>
          <p:cNvPr id="34" name="Data table 1 of 1: Table 2.1 Institutions Included in the Comparative Study, 2006-08"/>
          <p:cNvGraphicFramePr/>
          <p:nvPr/>
        </p:nvGraphicFramePr>
        <p:xfrm>
          <a:off xmlns:a="http://schemas.openxmlformats.org/drawingml/2006/main" x="380880" y="761760"/>
          <a:ext xmlns:a="http://schemas.openxmlformats.org/drawingml/2006/main" cx="8458200" cy="5943600"/>
        </p:xfrm>
        <a:graphic xmlns:a="http://schemas.openxmlformats.org/drawingml/2006/main">
          <a:graphicData uri="http://schemas.openxmlformats.org/drawingml/2006/table">
            <a:tbl>
              <a:tblPr/>
              <a:tblGrid>
                <a:gridCol w="1041480"/>
                <a:gridCol w="2527200"/>
                <a:gridCol w="1789200"/>
                <a:gridCol w="761760"/>
                <a:gridCol w="1576440"/>
                <a:gridCol w="762120"/>
              </a:tblGrid>
              <a:tr h="636480">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Country/</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Institution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Name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Website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Year of Establish-ment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antecedent</a:t>
                      </a:r>
                      <a:r>
                        <a:rPr sz="1200" b="0" i="1" u="none">
                          <a:solidFill>
                            <a:srgbClr val="000000"/>
                          </a:solidFill>
                          <a:latin typeface="Times New Roman"/>
                          <a:ea typeface="Times New Roman"/>
                          <a:cs typeface="Times New Roman"/>
                        </a:rPr>
                        <a:t>a</a:t>
                      </a:r>
                      <a:r>
                        <a:rPr sz="1200" b="0" i="1" u="none">
                          <a:solidFill>
                            <a:srgbClr val="000000"/>
                          </a:solidFill>
                          <a:latin typeface="Times New Roman"/>
                          <a:ea typeface="Times New Roman"/>
                          <a:cs typeface="Times New Roman"/>
                        </a:rPr>
                        <a:t>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Establish-</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21276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Argentina</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3684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Postal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Correo Oficial de la República Argentina (CORASA)</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www.correoargentino.com.ar</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2004</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General de Correos, Postas y Caminos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1810</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3648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Civil Aviation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Comando de Regiones Aéreas (disbanded)/Administración Nacional de Aviación Civil (ANAC)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www.anac.gov.ar</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1966/2007</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Nacional de Aviación Civil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1954</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55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Stock Exchange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Bolsa de Comercio de Buenos Aires</a:t>
                      </a:r>
                      <a:r>
                        <a:rPr sz="1200" b="0" i="1" u="none">
                          <a:solidFill>
                            <a:srgbClr val="000000"/>
                          </a:solidFill>
                          <a:latin typeface="Times New Roman"/>
                          <a:ea typeface="Times New Roman"/>
                          <a:cs typeface="Times New Roman"/>
                        </a:rPr>
                        <a:t> (BCBA)</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www.bcba.sba.com.ar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1854</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1060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Tax Agency</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Dirección General Impositiva (DGI)</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www.afip.gob.ar</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1947/1997</a:t>
                      </a:r>
                      <a:r>
                        <a:rPr sz="1200" b="0" u="none">
                          <a:solidFill>
                            <a:srgbClr val="000000"/>
                          </a:solidFill>
                          <a:latin typeface="Times New Roman"/>
                          <a:ea typeface="Times New Roman"/>
                          <a:cs typeface="Times New Roman"/>
                        </a:rPr>
                        <a:t>b</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Administración General de Impuestos Internos &amp; Dirección General del Impuesto sobre los Réditos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1891; 1932</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212760">
                <a:tc>
                  <a:txBody>
                    <a:bodyPr lIns="43920" tIns="0" rIns="43920" bIns="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Chile</a:t>
                      </a:r>
                      <a:endParaRPr sz="1200" b="0" u="none">
                        <a:solidFill>
                          <a:srgbClr val="000000"/>
                        </a:solidFill>
                        <a:latin typeface="Calibri"/>
                        <a:ea typeface="Calibri"/>
                        <a:cs typeface="Calibri"/>
                      </a:endParaRPr>
                    </a:p>
                  </a:txBody>
                  <a:tcPr marL="43920" marR="43920" marT="0" marB="0" anchor="ctr">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408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Postal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Empresa de Correos de Chile (CorreosChile)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www.correoschile.cl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1981</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General de Correos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1794</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55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Civil Aviation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Dirección General de Aeronáutica Civil (DGAC)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www.dgac.cl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1968</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de Aeronáutica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1930</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37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Stock Exchange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Bolsa de Comercio de Santiago de Chile (BCSC)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www.bolsadesantiago.com</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1893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55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Health System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Complejo Asistencial Barros Luco/Ministerio de Salud</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redsalud.gov.cl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Sistema Nacional de Salud (SNS)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1952</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37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Tax Agency</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Servicio de Impuestos Internos (SII)</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www.sii.cl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1980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General de Impuestos Internos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1916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bl>
          </a:graphicData>
        </a:graphic>
      </p:graphicFrame>
      <p:sp>
        <p:nvSpPr>
          <p:cNvPr id="31" name="Slide text 1: Table 2.1 Institutions Included in the Comparative Study, 2006-08">
            <a:extLst xmlns:a="http://schemas.openxmlformats.org/drawingml/2006/main">
              <a:ext uri="{FF2B5EF4-FFF2-40B4-BE49-F238E27FC236}">
                <a16:creationId xmlns:a16="http://schemas.microsoft.com/office/drawing/2014/main" id="{B0687813-3511-4C31-B62E-F0192A66C5E3}"/>
              </a:ext>
            </a:extLst>
          </p:cNvPr>
          <p:cNvSpPr>
            <a:spLocks xmlns:a="http://schemas.openxmlformats.org/drawingml/2006/main" noGrp="1"/>
          </p:cNvSpPr>
          <p:nvPr/>
        </p:nvSpPr>
        <p:spPr>
          <a:xfrm xmlns:a="http://schemas.openxmlformats.org/drawingml/2006/main">
            <a:off x="1066680" y="152280"/>
            <a:ext cx="690084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Table 2.1 Institutions Included in the Comparative Study, 2006-08</a:t>
            </a:r>
            <a:endParaRPr sz="18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p:txBody>
      </p:sp>
      <p:sp>
        <p:nvSpPr>
          <p:cNvPr id="33" name="Accessible slide title: Table 2.1 Institutions Included in the Comparative Study, 2006-08">
            <a:extLst xmlns:a="http://schemas.openxmlformats.org/drawingml/2006/main">
              <a:ext uri="{FF2B5EF4-FFF2-40B4-BE49-F238E27FC236}">
                <a16:creationId xmlns:a16="http://schemas.microsoft.com/office/drawing/2014/main" id="{9CE931F0-DCA3-492D-8B86-37A61464C1A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2.1 Institutions Included in the Comparative Study, 2006-08</a:t>
            </a:r>
          </a:p>
        </p:txBody>
      </p:sp>
    </p:spTree>
    <p:extLst>
      <p:ext uri="{BB962C8B-B14F-4D97-AF65-F5344CB8AC3E}">
        <p14:creationId xmlns:p14="http://schemas.microsoft.com/office/powerpoint/2010/main" val="519625485"/>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graphicFrame>
        <p:nvGraphicFramePr>
          <p:cNvPr id="36" name="Data table 1 of 1: Table 2.1, continued"/>
          <p:cNvGraphicFramePr/>
          <p:nvPr/>
        </p:nvGraphicFramePr>
        <p:xfrm>
          <a:off xmlns:a="http://schemas.openxmlformats.org/drawingml/2006/main" x="304560" y="0"/>
          <a:ext xmlns:a="http://schemas.openxmlformats.org/drawingml/2006/main" cx="8610840" cy="6910200"/>
        </p:xfrm>
        <a:graphic xmlns:a="http://schemas.openxmlformats.org/drawingml/2006/main">
          <a:graphicData uri="http://schemas.openxmlformats.org/drawingml/2006/table">
            <a:tbl>
              <a:tblPr/>
              <a:tblGrid>
                <a:gridCol w="1053000"/>
                <a:gridCol w="2553120"/>
                <a:gridCol w="123840"/>
                <a:gridCol w="1747440"/>
                <a:gridCol w="771120"/>
                <a:gridCol w="1592280"/>
                <a:gridCol w="770040"/>
              </a:tblGrid>
              <a:tr h="1172520">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Country/</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Institution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Name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Website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Year of Establish-ment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antecedent</a:t>
                      </a:r>
                      <a:r>
                        <a:rPr sz="1200" b="0" i="1" u="none">
                          <a:solidFill>
                            <a:srgbClr val="000000"/>
                          </a:solidFill>
                          <a:latin typeface="Times New Roman"/>
                          <a:ea typeface="Times New Roman"/>
                          <a:cs typeface="Times New Roman"/>
                        </a:rPr>
                        <a:t>a</a:t>
                      </a:r>
                      <a:r>
                        <a:rPr sz="1200" b="0" i="1" u="none">
                          <a:solidFill>
                            <a:srgbClr val="000000"/>
                          </a:solidFill>
                          <a:latin typeface="Times New Roman"/>
                          <a:ea typeface="Times New Roman"/>
                          <a:cs typeface="Times New Roman"/>
                        </a:rPr>
                        <a:t>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Establish-</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084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Colombia</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30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Postal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La Administración Postal Nacional, (Adpostal)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www.adpostal.gov.co</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(disbanded)</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1992</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Ministerio de Correos y Telégrafos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1923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3108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Civil Aviation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Unidad Administrativa Especial de la Aeronáutica Civil (Aerocivil)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www.aerocivil.gov.co</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1992</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Departamento Administrativo</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 de Aeronautica Civil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1960</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318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Stock Exchange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Bolsa de Valores de Colombia (BVC)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www.bvc.com.co</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2001</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Regional Exchanges (in Bogotá, Medellín, &amp; Cali)</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1928;1961; 1983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30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Health Care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Clínica San Pedro Claver/ Empresas Promotoras de Salud (EPS)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(disbanded)</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1962/2003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Caja Nacional de Previsión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1945</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3108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Tax </a:t>
                      </a:r>
                      <a:r>
                        <a:rPr sz="1200" b="0" u="none">
                          <a:solidFill>
                            <a:srgbClr val="000000"/>
                          </a:solidFill>
                          <a:latin typeface="Times New Roman"/>
                          <a:ea typeface="Times New Roman"/>
                          <a:cs typeface="Times New Roman"/>
                        </a:rPr>
                        <a:t>Agency</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Dirección de Impuestos y Aduanas Nacionales (DIAN)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www.dian.gov.co</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1993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de Impuestos Nacionales &amp; Dirección de Aduanas Nacionales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1991</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0840">
                <a:tc gridSpan="3">
                  <a:txBody>
                    <a:bodyPr lIns="43920" tIns="0" rIns="43920" bIns="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Dominican Republic</a:t>
                      </a:r>
                      <a:endParaRPr sz="1200" b="0" u="none">
                        <a:solidFill>
                          <a:srgbClr val="000000"/>
                        </a:solidFill>
                        <a:latin typeface="Calibri"/>
                        <a:ea typeface="Calibri"/>
                        <a:cs typeface="Calibri"/>
                      </a:endParaRPr>
                    </a:p>
                  </a:txBody>
                  <a:tcPr marL="43920" marR="43920" marT="0" marB="0" anchor="ctr">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2084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Postal Service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Instituto Postal Dominicano (INPOSDOM)</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www.inposdom.gob.do</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1985</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General de Correos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1963</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3056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Civil Aviation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Instituto Dominicano de Aviación Civil (IDAC)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www.idac.gov.do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a:t>
                      </a:r>
                      <a:r>
                        <a:rPr sz="1200" b="0" u="none">
                          <a:solidFill>
                            <a:srgbClr val="000000"/>
                          </a:solidFill>
                          <a:latin typeface="Times New Roman"/>
                          <a:ea typeface="Times New Roman"/>
                          <a:cs typeface="Times New Roman"/>
                        </a:rPr>
                        <a:t> General de </a:t>
                      </a:r>
                      <a:r>
                        <a:rPr sz="1200" b="0" u="none">
                          <a:solidFill>
                            <a:srgbClr val="000000"/>
                          </a:solidFill>
                          <a:latin typeface="Times New Roman"/>
                          <a:ea typeface="Times New Roman"/>
                          <a:cs typeface="Times New Roman"/>
                        </a:rPr>
                        <a:t>Aviación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1955</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64584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Health System</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Sistema Público</a:t>
                      </a:r>
                      <a:r>
                        <a:rPr sz="1200" b="0" i="1" u="none">
                          <a:solidFill>
                            <a:srgbClr val="000000"/>
                          </a:solidFill>
                          <a:latin typeface="Times New Roman"/>
                          <a:ea typeface="Times New Roman"/>
                          <a:cs typeface="Times New Roman"/>
                        </a:rPr>
                        <a:t> de </a:t>
                      </a:r>
                      <a:r>
                        <a:rPr sz="1200" b="0" i="1" u="none">
                          <a:solidFill>
                            <a:srgbClr val="000000"/>
                          </a:solidFill>
                          <a:latin typeface="Times New Roman"/>
                          <a:ea typeface="Times New Roman"/>
                          <a:cs typeface="Times New Roman"/>
                        </a:rPr>
                        <a:t>Salud</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www.sespas.gov.do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2001</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Secretaría de Estado de Salud Pública y Asistencia Social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1956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430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Tax </a:t>
                      </a:r>
                      <a:r>
                        <a:rPr sz="1200" b="0" u="none">
                          <a:solidFill>
                            <a:srgbClr val="000000"/>
                          </a:solidFill>
                          <a:latin typeface="Times New Roman"/>
                          <a:ea typeface="Times New Roman"/>
                          <a:cs typeface="Times New Roman"/>
                        </a:rPr>
                        <a:t>Agency</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Dirección General de Impuestos Internos (DGII)</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www.dgii.gov.do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2006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Departamento de Rentas Internas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1935</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214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gridSpan="2">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bl>
          </a:graphicData>
        </a:graphic>
      </p:graphicFrame>
      <p:sp>
        <p:nvSpPr>
          <p:cNvPr id="33" name="Slide text 1: Table 2.1, continued">
            <a:extLst xmlns:a="http://schemas.openxmlformats.org/drawingml/2006/main">
              <a:ext uri="{FF2B5EF4-FFF2-40B4-BE49-F238E27FC236}">
                <a16:creationId xmlns:a16="http://schemas.microsoft.com/office/drawing/2014/main" id="{080A33D9-7B2A-449E-8C16-2C5F917E4338}"/>
              </a:ext>
            </a:extLst>
          </p:cNvPr>
          <p:cNvSpPr>
            <a:spLocks xmlns:a="http://schemas.openxmlformats.org/drawingml/2006/main" noGrp="1"/>
          </p:cNvSpPr>
          <p:nvPr/>
        </p:nvSpPr>
        <p:spPr>
          <a:xfrm xmlns:a="http://schemas.openxmlformats.org/drawingml/2006/main">
            <a:off x="3547440" y="0"/>
            <a:ext cx="211392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Table 2.1, continued</a:t>
            </a:r>
            <a:endParaRPr sz="1800" b="0" u="none">
              <a:solidFill>
                <a:srgbClr val="000000"/>
              </a:solidFill>
              <a:latin typeface="Calibri"/>
              <a:ea typeface="Calibri"/>
              <a:cs typeface="Calibri"/>
            </a:endParaRPr>
          </a:p>
        </p:txBody>
      </p:sp>
      <p:sp>
        <p:nvSpPr>
          <p:cNvPr id="35" name="Accessible slide title: Table 2.1, continued">
            <a:extLst xmlns:a="http://schemas.openxmlformats.org/drawingml/2006/main">
              <a:ext uri="{FF2B5EF4-FFF2-40B4-BE49-F238E27FC236}">
                <a16:creationId xmlns:a16="http://schemas.microsoft.com/office/drawing/2014/main" id="{927B8F26-01BF-4B02-B728-35B056AAA03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2.1, continued</a:t>
            </a:r>
          </a:p>
        </p:txBody>
      </p:sp>
    </p:spTree>
    <p:extLst>
      <p:ext uri="{BB962C8B-B14F-4D97-AF65-F5344CB8AC3E}">
        <p14:creationId xmlns:p14="http://schemas.microsoft.com/office/powerpoint/2010/main" val="1476480690"/>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graphicFrame>
        <p:nvGraphicFramePr>
          <p:cNvPr id="38" name="Data table 1 of 1: Table 2.1, continued"/>
          <p:cNvGraphicFramePr/>
          <p:nvPr/>
        </p:nvGraphicFramePr>
        <p:xfrm>
          <a:off xmlns:a="http://schemas.openxmlformats.org/drawingml/2006/main" x="152280" y="533160"/>
          <a:ext xmlns:a="http://schemas.openxmlformats.org/drawingml/2006/main" cx="8839080" cy="5410440"/>
        </p:xfrm>
        <a:graphic xmlns:a="http://schemas.openxmlformats.org/drawingml/2006/main">
          <a:graphicData uri="http://schemas.openxmlformats.org/drawingml/2006/table">
            <a:tbl>
              <a:tblPr/>
              <a:tblGrid>
                <a:gridCol w="1089000"/>
                <a:gridCol w="2703600"/>
                <a:gridCol w="1806480"/>
                <a:gridCol w="797040"/>
                <a:gridCol w="1645920"/>
                <a:gridCol w="797040"/>
              </a:tblGrid>
              <a:tr h="5209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7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Times New Roman"/>
                          <a:ea typeface="Times New Roman"/>
                          <a:cs typeface="Times New Roman"/>
                        </a:rPr>
                        <a:t>   </a:t>
                      </a:r>
                      <a:endParaRPr sz="14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1076040">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Country/</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Institution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Name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Website</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Year of Establish-ment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a:t>
                      </a:r>
                      <a:endParaRPr sz="1200" b="0" u="none">
                        <a:solidFill>
                          <a:srgbClr val="000000"/>
                        </a:solidFill>
                        <a:latin typeface="Calibri"/>
                        <a:ea typeface="Calibri"/>
                        <a:cs typeface="Calibri"/>
                      </a:endParaRPr>
                    </a:p>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antecedent</a:t>
                      </a:r>
                      <a:r>
                        <a:rPr sz="1200" b="0" i="1" u="none">
                          <a:solidFill>
                            <a:srgbClr val="000000"/>
                          </a:solidFill>
                          <a:latin typeface="Times New Roman"/>
                          <a:ea typeface="Times New Roman"/>
                          <a:cs typeface="Times New Roman"/>
                        </a:rPr>
                        <a:t>a</a:t>
                      </a:r>
                      <a:r>
                        <a:rPr sz="1200" b="0" i="1" u="none">
                          <a:solidFill>
                            <a:srgbClr val="000000"/>
                          </a:solidFill>
                          <a:latin typeface="Times New Roman"/>
                          <a:ea typeface="Times New Roman"/>
                          <a:cs typeface="Times New Roman"/>
                        </a:rPr>
                        <a:t>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Historical Establish-</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ment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2905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México</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10242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Postal Service</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Civil Aviation</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Servicio Postal Mexicano (Sepomex)</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Dirección General de Aeronáutica Civil (DGAC)</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www.sepomex.gob.mx</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dgac.sct.gob.mx</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1986</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1956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Dirección General de Correos</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Departamento de Aeronáutica Civil</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1901</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1928</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166500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Stock Exchange</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Health System </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Bolsa Mexicana de Valores (BMV)</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Hospital General Manuel Gea González (HGMGG)</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www.bmv.com.mx</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www.hospitalgea.salud.gob.mx</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1975</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1972</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Bolsa Privada de México;</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Bolsa de Valores de México S.A.</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Sanatorio Hospital “Dr. Manuel Gea González”</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1907/1932</a:t>
                      </a:r>
                      <a:endParaRPr sz="1200" b="0" u="none">
                        <a:solidFill>
                          <a:srgbClr val="000000"/>
                        </a:solidFill>
                        <a:latin typeface="Calibri"/>
                        <a:ea typeface="Calibri"/>
                        <a:cs typeface="Calibri"/>
                      </a:endParaRPr>
                    </a:p>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1946</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27792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r h="555840">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Tax Agency</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i="1" u="none">
                          <a:solidFill>
                            <a:srgbClr val="000000"/>
                          </a:solidFill>
                          <a:latin typeface="Times New Roman"/>
                          <a:ea typeface="Times New Roman"/>
                          <a:cs typeface="Times New Roman"/>
                        </a:rPr>
                        <a:t>Servicio de Administración Tributaria (SAT)</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sat.gob.mx</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1995</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Subsecretaría</a:t>
                      </a:r>
                      <a:r>
                        <a:rPr sz="1200" b="0" u="none">
                          <a:solidFill>
                            <a:srgbClr val="000000"/>
                          </a:solidFill>
                          <a:latin typeface="Times New Roman"/>
                          <a:ea typeface="Times New Roman"/>
                          <a:cs typeface="Times New Roman"/>
                        </a:rPr>
                        <a:t> de Ingresos</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c>
                  <a:txBody>
                    <a:bodyPr lIns="43920" tIns="0" rIns="4392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1977</a:t>
                      </a:r>
                      <a:endParaRPr sz="1200" b="0" u="none">
                        <a:solidFill>
                          <a:srgbClr val="000000"/>
                        </a:solidFill>
                        <a:latin typeface="Calibri"/>
                        <a:ea typeface="Calibri"/>
                        <a:cs typeface="Calibri"/>
                      </a:endParaRPr>
                    </a:p>
                  </a:txBody>
                  <a:tcPr marL="43920" marR="43920" marT="0" marB="0" anchor="t">
                    <a:lnL>
                      <a:noFill/>
                    </a:lnL>
                    <a:lnR>
                      <a:noFill/>
                    </a:lnR>
                    <a:lnT>
                      <a:noFill/>
                    </a:lnT>
                    <a:lnB>
                      <a:noFill/>
                    </a:lnB>
                    <a:noFill/>
                  </a:tcPr>
                </a:tc>
              </a:tr>
            </a:tbl>
          </a:graphicData>
        </a:graphic>
      </p:graphicFrame>
      <p:sp>
        <p:nvSpPr>
          <p:cNvPr id="35" name="Slide text 1: Table 2.1, continued">
            <a:extLst xmlns:a="http://schemas.openxmlformats.org/drawingml/2006/main">
              <a:ext uri="{FF2B5EF4-FFF2-40B4-BE49-F238E27FC236}">
                <a16:creationId xmlns:a16="http://schemas.microsoft.com/office/drawing/2014/main" id="{46CE0337-AEA8-40A3-9146-FF38A889F35E}"/>
              </a:ext>
            </a:extLst>
          </p:cNvPr>
          <p:cNvSpPr>
            <a:spLocks xmlns:a="http://schemas.openxmlformats.org/drawingml/2006/main" noGrp="1"/>
          </p:cNvSpPr>
          <p:nvPr/>
        </p:nvSpPr>
        <p:spPr>
          <a:xfrm xmlns:a="http://schemas.openxmlformats.org/drawingml/2006/main">
            <a:off x="3547440" y="0"/>
            <a:ext cx="211392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Calibri"/>
                <a:ea typeface="Calibri"/>
                <a:cs typeface="Calibri"/>
              </a:rPr>
              <a:t>Table 2.1, continued</a:t>
            </a:r>
            <a:endParaRPr sz="1800" b="0" u="none">
              <a:solidFill>
                <a:srgbClr val="000000"/>
              </a:solidFill>
              <a:latin typeface="Calibri"/>
              <a:ea typeface="Calibri"/>
              <a:cs typeface="Calibri"/>
            </a:endParaRPr>
          </a:p>
        </p:txBody>
      </p:sp>
      <p:sp>
        <p:nvSpPr>
          <p:cNvPr id="37" name="Accessible slide title: Table 2.1, continued">
            <a:extLst xmlns:a="http://schemas.openxmlformats.org/drawingml/2006/main">
              <a:ext uri="{FF2B5EF4-FFF2-40B4-BE49-F238E27FC236}">
                <a16:creationId xmlns:a16="http://schemas.microsoft.com/office/drawing/2014/main" id="{09DF7E3F-91B9-4C71-BC88-65F42F1D85F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2.1, continued</a:t>
            </a:r>
          </a:p>
        </p:txBody>
      </p:sp>
    </p:spTree>
    <p:extLst>
      <p:ext uri="{BB962C8B-B14F-4D97-AF65-F5344CB8AC3E}">
        <p14:creationId xmlns:p14="http://schemas.microsoft.com/office/powerpoint/2010/main" val="208303269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6" name="Slide text 1: Analyzing this large sample to answer the questions listed above requires mor...">
            <a:extLst xmlns:a="http://schemas.openxmlformats.org/drawingml/2006/main">
              <a:ext uri="{FF2B5EF4-FFF2-40B4-BE49-F238E27FC236}">
                <a16:creationId xmlns:a16="http://schemas.microsoft.com/office/drawing/2014/main" id="{E0A05BE7-9E06-41FB-929E-B9FBBED98B69}"/>
              </a:ext>
            </a:extLst>
          </p:cNvPr>
          <p:cNvSpPr>
            <a:spLocks xmlns:a="http://schemas.openxmlformats.org/drawingml/2006/main" noGrp="1"/>
          </p:cNvSpPr>
          <p:nvPr/>
        </p:nvSpPr>
        <p:spPr>
          <a:xfrm xmlns:a="http://schemas.openxmlformats.org/drawingml/2006/main">
            <a:off x="1981080" y="1447560"/>
            <a:ext cx="5257800" cy="3747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Arial"/>
                <a:ea typeface="Arial"/>
                <a:cs typeface="Arial"/>
              </a:rPr>
              <a:t>Analyzing this large sample to answer the questions listed above requires more than simple intuition. For this purpose, we arranged scores for each institution in truth tables, as proposed by [Charles] Ragin. . . . This method allows the identification of basic patterns and differences that may be obscured in discursive reports.</a:t>
            </a:r>
            <a:endParaRPr sz="2400" b="0" u="none">
              <a:solidFill>
                <a:srgbClr val="000000"/>
              </a:solidFill>
              <a:latin typeface="Calibri"/>
              <a:ea typeface="Calibri"/>
              <a:cs typeface="Calibri"/>
            </a:endParaRPr>
          </a:p>
        </p:txBody>
      </p:sp>
      <p:sp>
        <p:nvSpPr>
          <p:cNvPr id="37" name="Accessible slide title: Analyzing this large sample to answer the questions listed above requires mor...">
            <a:extLst xmlns:a="http://schemas.openxmlformats.org/drawingml/2006/main">
              <a:ext uri="{FF2B5EF4-FFF2-40B4-BE49-F238E27FC236}">
                <a16:creationId xmlns:a16="http://schemas.microsoft.com/office/drawing/2014/main" id="{246B4F42-32DC-4037-839E-A74137CBBB7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Analyzing this large sample to answer the questions listed above requires mor...</a:t>
            </a:r>
          </a:p>
        </p:txBody>
      </p:sp>
    </p:spTree>
    <p:extLst>
      <p:ext uri="{BB962C8B-B14F-4D97-AF65-F5344CB8AC3E}">
        <p14:creationId xmlns:p14="http://schemas.microsoft.com/office/powerpoint/2010/main" val="1334200790"/>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7" name="Slide text 1: For purposes of the study, development was defined as a composite of economic...">
            <a:extLst xmlns:a="http://schemas.openxmlformats.org/drawingml/2006/main">
              <a:ext uri="{FF2B5EF4-FFF2-40B4-BE49-F238E27FC236}">
                <a16:creationId xmlns:a16="http://schemas.microsoft.com/office/drawing/2014/main" id="{03BFA228-2A3A-495B-881B-01183C111290}"/>
              </a:ext>
            </a:extLst>
          </p:cNvPr>
          <p:cNvSpPr>
            <a:spLocks xmlns:a="http://schemas.openxmlformats.org/drawingml/2006/main" noGrp="1"/>
          </p:cNvSpPr>
          <p:nvPr/>
        </p:nvSpPr>
        <p:spPr>
          <a:xfrm xmlns:a="http://schemas.openxmlformats.org/drawingml/2006/main">
            <a:off x="2286000" y="609480"/>
            <a:ext cx="4572000" cy="478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Arial Rounded MT Bold"/>
                <a:ea typeface="Arial Rounded MT Bold"/>
                <a:cs typeface="Arial Rounded MT Bold"/>
              </a:rPr>
              <a:t>For purposes of the study, </a:t>
            </a:r>
            <a:r>
              <a:rPr sz="2800" b="0" i="1" u="none">
                <a:solidFill>
                  <a:srgbClr val="000000"/>
                </a:solidFill>
                <a:latin typeface="Arial Rounded MT Bold"/>
                <a:ea typeface="Arial Rounded MT Bold"/>
                <a:cs typeface="Arial Rounded MT Bold"/>
              </a:rPr>
              <a:t>development</a:t>
            </a:r>
            <a:r>
              <a:rPr sz="2800" b="0" u="none">
                <a:solidFill>
                  <a:srgbClr val="000000"/>
                </a:solidFill>
                <a:latin typeface="Arial Rounded MT Bold"/>
                <a:ea typeface="Arial Rounded MT Bold"/>
                <a:cs typeface="Arial Rounded MT Bold"/>
              </a:rPr>
              <a:t> was defined as a composite of economic growth, greater social equity, and democratic rights. . . . More broadly, the concept was equated with sustained improvements in the well-being of a nation’s population. </a:t>
            </a:r>
            <a:endParaRPr sz="2800" b="0" u="none">
              <a:solidFill>
                <a:srgbClr val="000000"/>
              </a:solidFill>
              <a:latin typeface="Calibri"/>
              <a:ea typeface="Calibri"/>
              <a:cs typeface="Calibri"/>
            </a:endParaRPr>
          </a:p>
        </p:txBody>
      </p:sp>
      <p:sp>
        <p:nvSpPr>
          <p:cNvPr id="38" name="Accessible slide title: For purposes of the study, development was defined as a composite of economic...">
            <a:extLst xmlns:a="http://schemas.openxmlformats.org/drawingml/2006/main">
              <a:ext uri="{FF2B5EF4-FFF2-40B4-BE49-F238E27FC236}">
                <a16:creationId xmlns:a16="http://schemas.microsoft.com/office/drawing/2014/main" id="{C63052A0-19EC-400F-AFBE-7D4B25D644B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 purposes of the study, development was defined as a composite of economic...</a:t>
            </a:r>
          </a:p>
        </p:txBody>
      </p:sp>
    </p:spTree>
    <p:extLst>
      <p:ext uri="{BB962C8B-B14F-4D97-AF65-F5344CB8AC3E}">
        <p14:creationId xmlns:p14="http://schemas.microsoft.com/office/powerpoint/2010/main" val="242806139"/>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8" name="Slide text 1: Investigators were asked to evaluate the extent to which the organization stu...">
            <a:extLst xmlns:a="http://schemas.openxmlformats.org/drawingml/2006/main">
              <a:ext uri="{FF2B5EF4-FFF2-40B4-BE49-F238E27FC236}">
                <a16:creationId xmlns:a16="http://schemas.microsoft.com/office/drawing/2014/main" id="{DC4E5511-851F-4166-89F9-4AA0181BCCC6}"/>
              </a:ext>
            </a:extLst>
          </p:cNvPr>
          <p:cNvSpPr>
            <a:spLocks xmlns:a="http://schemas.openxmlformats.org/drawingml/2006/main" noGrp="1"/>
          </p:cNvSpPr>
          <p:nvPr/>
        </p:nvSpPr>
        <p:spPr>
          <a:xfrm xmlns:a="http://schemas.openxmlformats.org/drawingml/2006/main">
            <a:off x="4343400" y="761760"/>
            <a:ext cx="3809880" cy="466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alibri"/>
                <a:ea typeface="Calibri"/>
                <a:cs typeface="Calibri"/>
              </a:rPr>
              <a:t>Investigators were asked to evaluate the extent to which the organization studied contributed to this goal </a:t>
            </a:r>
            <a:r>
              <a:rPr sz="2000" b="0" i="1" u="none">
                <a:solidFill>
                  <a:srgbClr val="000000"/>
                </a:solidFill>
                <a:latin typeface="Calibri"/>
                <a:ea typeface="Calibri"/>
                <a:cs typeface="Calibri"/>
              </a:rPr>
              <a:t>in its respective institutional sphere</a:t>
            </a:r>
            <a:r>
              <a:rPr sz="2000" b="0" u="none">
                <a:solidFill>
                  <a:srgbClr val="000000"/>
                </a:solidFill>
                <a:latin typeface="Calibri"/>
                <a:ea typeface="Calibri"/>
                <a:cs typeface="Calibri"/>
              </a:rPr>
              <a:t>. One cannot expect the postal system to improve university education or the civil aeronautics agency to increase agricultural productivity. Each agency was evaluated as “developmental” to the extent that it fulfilled its mission and, in addition, sought to improve the quality of its services and extend them to all sectors of the nation. </a:t>
            </a:r>
            <a:endParaRPr sz="2000" b="0" u="none">
              <a:solidFill>
                <a:srgbClr val="000000"/>
              </a:solidFill>
              <a:latin typeface="Calibri"/>
              <a:ea typeface="Calibri"/>
              <a:cs typeface="Calibri"/>
            </a:endParaRPr>
          </a:p>
        </p:txBody>
      </p:sp>
      <p:pic>
        <p:nvPicPr>
          <p:cNvPr id="42" name="Visual 1 of 1 on “Investigators were asked to evaluate the extent to which the organization stu....” Context: Investigators were asked to evaluate the extent to which the organization studied contributed 0 this goal in its respective insti…"/>
          <p:cNvPicPr>
            <a:picLocks xmlns:a="http://schemas.openxmlformats.org/drawingml/2006/main" noChangeAspect="1"/>
          </p:cNvPicPr>
          <p:nvPr/>
        </p:nvPicPr>
        <p:blipFill>
          <a:blip xmlns:r="http://schemas.openxmlformats.org/officeDocument/2006/relationships" xmlns:a="http://schemas.openxmlformats.org/drawingml/2006/main" r:embed="R005b61d7538642d3"/>
          <a:stretch xmlns:a="http://schemas.openxmlformats.org/drawingml/2006/main"/>
        </p:blipFill>
        <p:spPr>
          <a:xfrm xmlns:a="http://schemas.openxmlformats.org/drawingml/2006/main">
            <a:off x="685800" y="2361960"/>
            <a:ext cx="3200400" cy="1971720"/>
          </a:xfrm>
          <a:prstGeom xmlns:a="http://schemas.openxmlformats.org/drawingml/2006/main" prst="rect">
            <a:avLst/>
          </a:prstGeom>
          <a:ln xmlns:a="http://schemas.openxmlformats.org/drawingml/2006/main" w="38160">
            <a:noFill/>
          </a:ln>
        </p:spPr>
      </p:pic>
      <p:sp>
        <p:nvSpPr>
          <p:cNvPr id="40" name="Accessible slide title: Investigators were asked to evaluate the extent to which the organization stu...">
            <a:extLst xmlns:a="http://schemas.openxmlformats.org/drawingml/2006/main">
              <a:ext uri="{FF2B5EF4-FFF2-40B4-BE49-F238E27FC236}">
                <a16:creationId xmlns:a16="http://schemas.microsoft.com/office/drawing/2014/main" id="{A1E0279F-2ED0-447E-A890-663853EC602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Investigators were asked to evaluate the extent to which the organization stu...</a:t>
            </a:r>
          </a:p>
        </p:txBody>
      </p:sp>
    </p:spTree>
    <p:extLst>
      <p:ext uri="{BB962C8B-B14F-4D97-AF65-F5344CB8AC3E}">
        <p14:creationId xmlns:p14="http://schemas.microsoft.com/office/powerpoint/2010/main" val="941106675"/>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40" name="Slide text 1: Meritocratic recruitment and promotion">
            <a:extLst xmlns:a="http://schemas.openxmlformats.org/drawingml/2006/main">
              <a:ext uri="{FF2B5EF4-FFF2-40B4-BE49-F238E27FC236}">
                <a16:creationId xmlns:a16="http://schemas.microsoft.com/office/drawing/2014/main" id="{A701FBD5-0864-44AF-B531-BC4D262FF5B2}"/>
              </a:ext>
            </a:extLst>
          </p:cNvPr>
          <p:cNvSpPr>
            <a:spLocks xmlns:a="http://schemas.openxmlformats.org/drawingml/2006/main" noGrp="1"/>
          </p:cNvSpPr>
          <p:nvPr/>
        </p:nvSpPr>
        <p:spPr>
          <a:xfrm xmlns:a="http://schemas.openxmlformats.org/drawingml/2006/main">
            <a:off x="1447560" y="2414880"/>
            <a:ext cx="6629400" cy="3382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marL="274320" indent="-2743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Meritocratic recruitment and promotion </a:t>
            </a:r>
            <a:endParaRPr sz="2400" b="0" u="none">
              <a:solidFill>
                <a:srgbClr val="000000"/>
              </a:solidFill>
              <a:latin typeface="Calibri"/>
              <a:ea typeface="Calibri"/>
              <a:cs typeface="Calibri"/>
            </a:endParaRPr>
          </a:p>
          <a:p xmlns:a="http://schemas.openxmlformats.org/drawingml/2006/main">
            <a:pPr marL="274320" indent="-2743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274320" indent="-2743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Immunity from bribe taking, and “capture” by special interests</a:t>
            </a:r>
            <a:endParaRPr sz="2400" b="0" u="none">
              <a:solidFill>
                <a:srgbClr val="000000"/>
              </a:solidFill>
              <a:latin typeface="Calibri"/>
              <a:ea typeface="Calibri"/>
              <a:cs typeface="Calibri"/>
            </a:endParaRPr>
          </a:p>
          <a:p xmlns:a="http://schemas.openxmlformats.org/drawingml/2006/main">
            <a:pPr marL="274320" indent="-2743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274320" indent="-2743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Absence of entrenched “islands of power” capable of subverting institutional rules to their own ends.</a:t>
            </a:r>
            <a:endParaRPr sz="2400" b="0" u="none">
              <a:solidFill>
                <a:srgbClr val="000000"/>
              </a:solidFill>
              <a:latin typeface="Calibri"/>
              <a:ea typeface="Calibri"/>
              <a:cs typeface="Calibri"/>
            </a:endParaRPr>
          </a:p>
          <a:p xmlns:a="http://schemas.openxmlformats.org/drawingml/2006/main">
            <a:pPr>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41" name="Slide text 2: Meritocratic recruitment and promotion">
            <a:extLst xmlns:a="http://schemas.openxmlformats.org/drawingml/2006/main">
              <a:ext uri="{FF2B5EF4-FFF2-40B4-BE49-F238E27FC236}">
                <a16:creationId xmlns:a16="http://schemas.microsoft.com/office/drawing/2014/main" id="{CA55B214-AE8F-472F-98B4-57DAE4238508}"/>
              </a:ext>
            </a:extLst>
          </p:cNvPr>
          <p:cNvSpPr>
            <a:spLocks xmlns:a="http://schemas.openxmlformats.org/drawingml/2006/main" noGrp="1"/>
          </p:cNvSpPr>
          <p:nvPr/>
        </p:nvSpPr>
        <p:spPr>
          <a:xfrm xmlns:a="http://schemas.openxmlformats.org/drawingml/2006/main">
            <a:off x="1981080" y="457200"/>
            <a:ext cx="5181480" cy="13726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Arial"/>
                <a:ea typeface="Arial"/>
                <a:cs typeface="Arial"/>
              </a:rPr>
              <a:t>Determinants</a:t>
            </a:r>
            <a:endParaRPr sz="28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Arial"/>
                <a:ea typeface="Arial"/>
                <a:cs typeface="Arial"/>
              </a:rPr>
              <a:t>  </a:t>
            </a:r>
            <a:r>
              <a:rPr sz="2800" b="0" u="none">
                <a:solidFill>
                  <a:srgbClr val="000000"/>
                </a:solidFill>
                <a:latin typeface="Arial"/>
                <a:ea typeface="Arial"/>
                <a:cs typeface="Arial"/>
              </a:rPr>
              <a:t>1. Internal to the Organization</a:t>
            </a:r>
            <a:endParaRPr sz="2800" b="0" u="none">
              <a:solidFill>
                <a:srgbClr val="000000"/>
              </a:solidFill>
              <a:latin typeface="Calibri"/>
              <a:ea typeface="Calibri"/>
              <a:cs typeface="Calibri"/>
            </a:endParaRPr>
          </a:p>
        </p:txBody>
      </p:sp>
      <p:sp>
        <p:nvSpPr>
          <p:cNvPr id="42" name="Accessible slide title: Meritocratic recruitment and promotion">
            <a:extLst xmlns:a="http://schemas.openxmlformats.org/drawingml/2006/main">
              <a:ext uri="{FF2B5EF4-FFF2-40B4-BE49-F238E27FC236}">
                <a16:creationId xmlns:a16="http://schemas.microsoft.com/office/drawing/2014/main" id="{4CE14847-D545-4136-9B79-F79558EDB82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Meritocratic recruitment and promotion</a:t>
            </a:r>
          </a:p>
        </p:txBody>
      </p:sp>
    </p:spTree>
    <p:extLst>
      <p:ext uri="{BB962C8B-B14F-4D97-AF65-F5344CB8AC3E}">
        <p14:creationId xmlns:p14="http://schemas.microsoft.com/office/powerpoint/2010/main" val="766219289"/>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42" name="Slide text 1: Proactivity or the ability of the organization to involve itself with clients...">
            <a:extLst xmlns:a="http://schemas.openxmlformats.org/drawingml/2006/main">
              <a:ext uri="{FF2B5EF4-FFF2-40B4-BE49-F238E27FC236}">
                <a16:creationId xmlns:a16="http://schemas.microsoft.com/office/drawing/2014/main" id="{18C63A01-E47D-44F5-A0E2-810874C0C860}"/>
              </a:ext>
            </a:extLst>
          </p:cNvPr>
          <p:cNvSpPr>
            <a:spLocks xmlns:a="http://schemas.openxmlformats.org/drawingml/2006/main" noGrp="1"/>
          </p:cNvSpPr>
          <p:nvPr/>
        </p:nvSpPr>
        <p:spPr>
          <a:xfrm xmlns:a="http://schemas.openxmlformats.org/drawingml/2006/main">
            <a:off x="1295280" y="2184120"/>
            <a:ext cx="6705720" cy="4113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marL="342720" indent="-3427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Proactivity or the ability of the organization to involve itself with clients, users, and other relevant actors in its institutional environment</a:t>
            </a:r>
            <a:endParaRPr sz="2400" b="0" u="none">
              <a:solidFill>
                <a:srgbClr val="000000"/>
              </a:solidFill>
              <a:latin typeface="Calibri"/>
              <a:ea typeface="Calibri"/>
              <a:cs typeface="Calibri"/>
            </a:endParaRPr>
          </a:p>
          <a:p xmlns:a="http://schemas.openxmlformats.org/drawingml/2006/main">
            <a:pPr>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2720" indent="-3427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Technological flexibility and openness to external innovation</a:t>
            </a:r>
            <a:endParaRPr sz="2400" b="0" u="none">
              <a:solidFill>
                <a:srgbClr val="000000"/>
              </a:solidFill>
              <a:latin typeface="Calibri"/>
              <a:ea typeface="Calibri"/>
              <a:cs typeface="Calibri"/>
            </a:endParaRPr>
          </a:p>
          <a:p xmlns:a="http://schemas.openxmlformats.org/drawingml/2006/main">
            <a:pPr>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342720" indent="-342720">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000000"/>
                </a:solidFill>
                <a:latin typeface="Arial"/>
                <a:ea typeface="Arial"/>
                <a:cs typeface="Arial"/>
              </a:rPr>
              <a:t>Countervailing power, either by the organization itself or its external allies, to prevent control by particularistic interests</a:t>
            </a:r>
            <a:endParaRPr sz="2400" b="0" u="none">
              <a:solidFill>
                <a:srgbClr val="000000"/>
              </a:solidFill>
              <a:latin typeface="Calibri"/>
              <a:ea typeface="Calibri"/>
              <a:cs typeface="Calibri"/>
            </a:endParaRPr>
          </a:p>
          <a:p xmlns:a="http://schemas.openxmlformats.org/drawingml/2006/main">
            <a:pPr>
              <a:lnSpc>
                <a:spcPct val="100000"/>
              </a:lnSpc>
              <a:buClr>
                <a:srgbClr val="000000"/>
              </a:buClr>
              <a:buFont typeface="Arial"/>
              <a:buChar char="•"/>
              <a:tabLst>
                <a:tab pos="95256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p:txBody>
      </p:sp>
      <p:sp>
        <p:nvSpPr>
          <p:cNvPr id="43" name="Slide text 2: Proactivity or the ability of the organization to involve itself with clients...">
            <a:extLst xmlns:a="http://schemas.openxmlformats.org/drawingml/2006/main">
              <a:ext uri="{FF2B5EF4-FFF2-40B4-BE49-F238E27FC236}">
                <a16:creationId xmlns:a16="http://schemas.microsoft.com/office/drawing/2014/main" id="{31BCB026-2639-4877-9B7A-1A844F145AED}"/>
              </a:ext>
            </a:extLst>
          </p:cNvPr>
          <p:cNvSpPr>
            <a:spLocks xmlns:a="http://schemas.openxmlformats.org/drawingml/2006/main" noGrp="1"/>
          </p:cNvSpPr>
          <p:nvPr/>
        </p:nvSpPr>
        <p:spPr>
          <a:xfrm xmlns:a="http://schemas.openxmlformats.org/drawingml/2006/main">
            <a:off x="1981080" y="457200"/>
            <a:ext cx="5181480" cy="13726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000000"/>
                </a:solidFill>
                <a:latin typeface="Arial"/>
                <a:ea typeface="Arial"/>
                <a:cs typeface="Arial"/>
              </a:rPr>
              <a:t>Determinants</a:t>
            </a:r>
            <a:endParaRPr sz="28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800" b="0" u="none">
              <a:solidFill>
                <a:srgbClr val="000000"/>
              </a:solidFill>
              <a:latin typeface="Calibri"/>
              <a:ea typeface="Calibri"/>
              <a:cs typeface="Calibri"/>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000000"/>
                </a:solidFill>
                <a:latin typeface="Arial"/>
                <a:ea typeface="Arial"/>
                <a:cs typeface="Arial"/>
              </a:rPr>
              <a:t>  </a:t>
            </a:r>
            <a:r>
              <a:rPr sz="2800" b="0" u="none">
                <a:solidFill>
                  <a:srgbClr val="000000"/>
                </a:solidFill>
                <a:latin typeface="Arial"/>
                <a:ea typeface="Arial"/>
                <a:cs typeface="Arial"/>
              </a:rPr>
              <a:t>2. External to the Organization</a:t>
            </a:r>
            <a:endParaRPr sz="2800" b="0" u="none">
              <a:solidFill>
                <a:srgbClr val="000000"/>
              </a:solidFill>
              <a:latin typeface="Calibri"/>
              <a:ea typeface="Calibri"/>
              <a:cs typeface="Calibri"/>
            </a:endParaRPr>
          </a:p>
        </p:txBody>
      </p:sp>
      <p:sp>
        <p:nvSpPr>
          <p:cNvPr id="44" name="Accessible slide title: Proactivity or the ability of the organization to involve itself with clients...">
            <a:extLst xmlns:a="http://schemas.openxmlformats.org/drawingml/2006/main">
              <a:ext uri="{FF2B5EF4-FFF2-40B4-BE49-F238E27FC236}">
                <a16:creationId xmlns:a16="http://schemas.microsoft.com/office/drawing/2014/main" id="{C14E1A97-C216-4703-899A-77F74E28862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Proactivity or the ability of the organization to involve itself with clients...</a:t>
            </a:r>
          </a:p>
        </p:txBody>
      </p:sp>
    </p:spTree>
    <p:extLst>
      <p:ext uri="{BB962C8B-B14F-4D97-AF65-F5344CB8AC3E}">
        <p14:creationId xmlns:p14="http://schemas.microsoft.com/office/powerpoint/2010/main" val="158340989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graphicFrame>
        <p:nvGraphicFramePr>
          <p:cNvPr id="48" name="Data table 1 of 1: Table 2.2 Truth Table of Institutional Adequacy and Contributions to National..."/>
          <p:cNvGraphicFramePr/>
          <p:nvPr/>
        </p:nvGraphicFramePr>
        <p:xfrm>
          <a:off xmlns:a="http://schemas.openxmlformats.org/drawingml/2006/main" x="609480" y="457200"/>
          <a:ext xmlns:a="http://schemas.openxmlformats.org/drawingml/2006/main" cx="7899480" cy="6248160"/>
        </p:xfrm>
        <a:graphic xmlns:a="http://schemas.openxmlformats.org/drawingml/2006/main">
          <a:graphicData uri="http://schemas.openxmlformats.org/drawingml/2006/table">
            <a:tbl>
              <a:tblPr/>
              <a:tblGrid>
                <a:gridCol w="1333440"/>
                <a:gridCol w="865080"/>
                <a:gridCol w="865440"/>
                <a:gridCol w="865080"/>
                <a:gridCol w="762120"/>
                <a:gridCol w="814320"/>
                <a:gridCol w="763560"/>
                <a:gridCol w="825480"/>
                <a:gridCol w="804960"/>
              </a:tblGrid>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gridSpan="3">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sng">
                          <a:solidFill>
                            <a:srgbClr val="000000"/>
                          </a:solidFill>
                          <a:latin typeface="Times New Roman"/>
                          <a:ea typeface="Times New Roman"/>
                          <a:cs typeface="Times New Roman"/>
                        </a:rPr>
                        <a:t>DETERMINANTS</a:t>
                      </a: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gridSpan="2">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sng">
                          <a:solidFill>
                            <a:srgbClr val="000000"/>
                          </a:solidFill>
                          <a:latin typeface="Times New Roman"/>
                          <a:ea typeface="Times New Roman"/>
                          <a:cs typeface="Times New Roman"/>
                        </a:rPr>
                        <a:t>RESULTS</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r>
              <a:tr h="7574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Country/Institution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A. Meritocracy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B. Immun</a:t>
                      </a:r>
                      <a:r>
                        <a:rPr sz="1000" b="0" i="1" u="none">
                          <a:solidFill>
                            <a:srgbClr val="000000"/>
                          </a:solidFill>
                          <a:latin typeface="Times New Roman"/>
                          <a:ea typeface="Times New Roman"/>
                          <a:cs typeface="Times New Roman"/>
                        </a:rPr>
                        <a:t>ity to Corruption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C. No “ of Power”</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D. Proactivity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E. Technological Flexibility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F. External Allies</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I. Institutional Adequacy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 </a:t>
                      </a:r>
                      <a:r>
                        <a:rPr sz="1000" b="0" i="1" u="none">
                          <a:solidFill>
                            <a:srgbClr val="000000"/>
                          </a:solidFill>
                          <a:latin typeface="Times New Roman"/>
                          <a:ea typeface="Times New Roman"/>
                          <a:cs typeface="Times New Roman"/>
                        </a:rPr>
                        <a:t>II.Contribution to Development</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Chile: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904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Colombia:</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904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solidFill>
                      <a:schemeClr val="accent1"/>
                    </a:solid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México:</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904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Argentina:</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9548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Dominican Republic:</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908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86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890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C00000"/>
                          </a:solidFill>
                          <a:latin typeface="Times New Roman"/>
                          <a:ea typeface="Times New Roman"/>
                          <a:cs typeface="Times New Roman"/>
                        </a:rPr>
                        <a:t>0</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70C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bl>
          </a:graphicData>
        </a:graphic>
      </p:graphicFrame>
      <p:sp>
        <p:nvSpPr>
          <p:cNvPr id="45" name="Slide text 1: Table 2.2 Truth Table of Institutional Adequacy and Contributions to National...">
            <a:extLst xmlns:a="http://schemas.openxmlformats.org/drawingml/2006/main">
              <a:ext uri="{FF2B5EF4-FFF2-40B4-BE49-F238E27FC236}">
                <a16:creationId xmlns:a16="http://schemas.microsoft.com/office/drawing/2014/main" id="{AC78445A-DEAE-46D2-B504-270B88BD74C8}"/>
              </a:ext>
            </a:extLst>
          </p:cNvPr>
          <p:cNvSpPr>
            <a:spLocks xmlns:a="http://schemas.openxmlformats.org/drawingml/2006/main" noGrp="1"/>
          </p:cNvSpPr>
          <p:nvPr/>
        </p:nvSpPr>
        <p:spPr>
          <a:xfrm xmlns:a="http://schemas.openxmlformats.org/drawingml/2006/main">
            <a:off x="1200960" y="74880"/>
            <a:ext cx="6741720" cy="3070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alibri"/>
                <a:ea typeface="Calibri"/>
                <a:cs typeface="Calibri"/>
              </a:rPr>
              <a:t>Table 2.2 </a:t>
            </a:r>
            <a:r>
              <a:rPr sz="1400" b="0" u="none">
                <a:solidFill>
                  <a:srgbClr val="000000"/>
                </a:solidFill>
                <a:latin typeface="Calibri"/>
                <a:ea typeface="Calibri"/>
                <a:cs typeface="Calibri"/>
              </a:rPr>
              <a:t>Truth Table of Institutional Adequacy and Contributions to National Development</a:t>
            </a:r>
            <a:endParaRPr sz="1400" b="0" u="none">
              <a:solidFill>
                <a:srgbClr val="000000"/>
              </a:solidFill>
              <a:latin typeface="Calibri"/>
              <a:ea typeface="Calibri"/>
              <a:cs typeface="Calibri"/>
            </a:endParaRPr>
          </a:p>
        </p:txBody>
      </p:sp>
      <p:sp>
        <p:nvSpPr>
          <p:cNvPr id="47" name="Accessible slide title: Table 2.2 Truth Table of Institutional Adequacy and Contributions to National...">
            <a:extLst xmlns:a="http://schemas.openxmlformats.org/drawingml/2006/main">
              <a:ext uri="{FF2B5EF4-FFF2-40B4-BE49-F238E27FC236}">
                <a16:creationId xmlns:a16="http://schemas.microsoft.com/office/drawing/2014/main" id="{356E39D7-0085-4A4D-BA35-9D197276A56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2.2 Truth Table of Institutional Adequacy and Contributions to National...</a:t>
            </a:r>
          </a:p>
        </p:txBody>
      </p:sp>
    </p:spTree>
    <p:extLst>
      <p:ext uri="{BB962C8B-B14F-4D97-AF65-F5344CB8AC3E}">
        <p14:creationId xmlns:p14="http://schemas.microsoft.com/office/powerpoint/2010/main" val="1413976910"/>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6" name="Slide text 1: A perusal of scores in the table indicates a marked divide between organizati...">
            <a:extLst xmlns:a="http://schemas.openxmlformats.org/drawingml/2006/main">
              <a:ext uri="{FF2B5EF4-FFF2-40B4-BE49-F238E27FC236}">
                <a16:creationId xmlns:a16="http://schemas.microsoft.com/office/drawing/2014/main" id="{855BD32E-4E3F-4C23-BD8C-643C3CF5C5DB}"/>
              </a:ext>
            </a:extLst>
          </p:cNvPr>
          <p:cNvSpPr>
            <a:spLocks xmlns:a="http://schemas.openxmlformats.org/drawingml/2006/main" noGrp="1"/>
          </p:cNvSpPr>
          <p:nvPr/>
        </p:nvSpPr>
        <p:spPr>
          <a:xfrm xmlns:a="http://schemas.openxmlformats.org/drawingml/2006/main">
            <a:off x="2286000" y="1143000"/>
            <a:ext cx="457200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 perusal of scores in the table indicates a marked divide between organizations and agencies whose prime mission is economic and those that focus on services to the general population. Consistently, stock exchanges and, especially, tax authorities rank high, while zeros in the binary scale tend to cluster in the post office, the national health service, and, to a lesser extent, civil aeronautics. </a:t>
            </a:r>
            <a:endParaRPr sz="2400" b="0" u="none">
              <a:solidFill>
                <a:srgbClr val="000000"/>
              </a:solidFill>
              <a:latin typeface="Calibri"/>
              <a:ea typeface="Calibri"/>
              <a:cs typeface="Calibri"/>
            </a:endParaRPr>
          </a:p>
        </p:txBody>
      </p:sp>
      <p:sp>
        <p:nvSpPr>
          <p:cNvPr id="47" name="Accessible slide title: A perusal of scores in the table indicates a marked divide between organizati...">
            <a:extLst xmlns:a="http://schemas.openxmlformats.org/drawingml/2006/main">
              <a:ext uri="{FF2B5EF4-FFF2-40B4-BE49-F238E27FC236}">
                <a16:creationId xmlns:a16="http://schemas.microsoft.com/office/drawing/2014/main" id="{F2C864E6-74E2-47E8-BEFF-EB72191FC7C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 perusal of scores in the table indicates a marked divide between organizati...</a:t>
            </a:r>
          </a:p>
        </p:txBody>
      </p:sp>
    </p:spTree>
    <p:extLst>
      <p:ext uri="{BB962C8B-B14F-4D97-AF65-F5344CB8AC3E}">
        <p14:creationId xmlns:p14="http://schemas.microsoft.com/office/powerpoint/2010/main" val="853648241"/>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6" name="Slide text 1: As [Johannes] Jutting . . . notes . . . “Nearly all the studies use as a prox...">
            <a:extLst xmlns:a="http://schemas.openxmlformats.org/drawingml/2006/main">
              <a:ext uri="{FF2B5EF4-FFF2-40B4-BE49-F238E27FC236}">
                <a16:creationId xmlns:a16="http://schemas.microsoft.com/office/drawing/2014/main" id="{9CEBB6BE-1652-43E2-98D0-3C2435AB25EB}"/>
              </a:ext>
            </a:extLst>
          </p:cNvPr>
          <p:cNvSpPr>
            <a:spLocks xmlns:a="http://schemas.openxmlformats.org/drawingml/2006/main" noGrp="1"/>
          </p:cNvSpPr>
          <p:nvPr/>
        </p:nvSpPr>
        <p:spPr>
          <a:xfrm xmlns:a="http://schemas.openxmlformats.org/drawingml/2006/main">
            <a:off x="2057400" y="1066680"/>
            <a:ext cx="5029200" cy="484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As [Johannes] Jutting . . . notes . . . “Nearly all the studies use as a proxy for ‘institutions’ variables that measure the quality and performance of institutions rather than the institution itself.”</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These reputational measures risk tautology, because the assembled opinions on “institutional quality” can be influenced by the level of economic development achieved by different countries.</a:t>
            </a:r>
            <a:endParaRPr sz="2400" b="0" u="none">
              <a:solidFill>
                <a:srgbClr val="000000"/>
              </a:solidFill>
              <a:latin typeface="Calibri"/>
              <a:ea typeface="Calibri"/>
              <a:cs typeface="Calibri"/>
            </a:endParaRPr>
          </a:p>
        </p:txBody>
      </p:sp>
      <p:sp>
        <p:nvSpPr>
          <p:cNvPr id="17" name="Accessible slide title: As [Johannes] Jutting . . . notes . . . “Nearly all the studies use as a prox...">
            <a:extLst xmlns:a="http://schemas.openxmlformats.org/drawingml/2006/main">
              <a:ext uri="{FF2B5EF4-FFF2-40B4-BE49-F238E27FC236}">
                <a16:creationId xmlns:a16="http://schemas.microsoft.com/office/drawing/2014/main" id="{98083ADA-AB7E-4351-BD99-7567A368C2F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As [Johannes] Jutting . . . notes . . . “Nearly all the studies use as a prox...</a:t>
            </a:r>
          </a:p>
        </p:txBody>
      </p:sp>
    </p:spTree>
    <p:extLst>
      <p:ext uri="{BB962C8B-B14F-4D97-AF65-F5344CB8AC3E}">
        <p14:creationId xmlns:p14="http://schemas.microsoft.com/office/powerpoint/2010/main" val="1289225157"/>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7" name="Slide text 1: The crisp binary logic of Boolean algebra commends itself for clarity but imp...">
            <a:extLst xmlns:a="http://schemas.openxmlformats.org/drawingml/2006/main">
              <a:ext uri="{FF2B5EF4-FFF2-40B4-BE49-F238E27FC236}">
                <a16:creationId xmlns:a16="http://schemas.microsoft.com/office/drawing/2014/main" id="{81A8A1CE-EAD8-4759-89FE-7E504D3F2080}"/>
              </a:ext>
            </a:extLst>
          </p:cNvPr>
          <p:cNvSpPr>
            <a:spLocks xmlns:a="http://schemas.openxmlformats.org/drawingml/2006/main" noGrp="1"/>
          </p:cNvSpPr>
          <p:nvPr/>
        </p:nvSpPr>
        <p:spPr>
          <a:xfrm xmlns:a="http://schemas.openxmlformats.org/drawingml/2006/main">
            <a:off x="2286000" y="1066680"/>
            <a:ext cx="4267080" cy="4113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The crisp binary logic of Boolean algebra commends itself for clarity but imposes strict limits on reality and on researchers’ evaluations. To address this problem, Ragin . . . introduced an alternative methodology based on “fuzzy-set” algebra that allows the analysis of cases coded along a conceptual continuum.</a:t>
            </a:r>
            <a:endParaRPr sz="2400" b="0" u="none">
              <a:solidFill>
                <a:srgbClr val="000000"/>
              </a:solidFill>
              <a:latin typeface="Calibri"/>
              <a:ea typeface="Calibri"/>
              <a:cs typeface="Calibri"/>
            </a:endParaRPr>
          </a:p>
        </p:txBody>
      </p:sp>
      <p:sp>
        <p:nvSpPr>
          <p:cNvPr id="48" name="Accessible slide title: The crisp binary logic of Boolean algebra commends itself for clarity but imp...">
            <a:extLst xmlns:a="http://schemas.openxmlformats.org/drawingml/2006/main">
              <a:ext uri="{FF2B5EF4-FFF2-40B4-BE49-F238E27FC236}">
                <a16:creationId xmlns:a16="http://schemas.microsoft.com/office/drawing/2014/main" id="{38CE15FA-BDEB-4000-BD45-E0EFEAEAC5B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crisp binary logic of Boolean algebra commends itself for clarity but imp...</a:t>
            </a:r>
          </a:p>
        </p:txBody>
      </p:sp>
    </p:spTree>
    <p:extLst>
      <p:ext uri="{BB962C8B-B14F-4D97-AF65-F5344CB8AC3E}">
        <p14:creationId xmlns:p14="http://schemas.microsoft.com/office/powerpoint/2010/main" val="184763611"/>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graphicFrame>
        <p:nvGraphicFramePr>
          <p:cNvPr id="54" name="Data table 1 of 1: 1 = Entirely outside the conceptual set defined by the variable. 2 = More out..."/>
          <p:cNvGraphicFramePr/>
          <p:nvPr/>
        </p:nvGraphicFramePr>
        <p:xfrm>
          <a:off xmlns:a="http://schemas.openxmlformats.org/drawingml/2006/main" x="380880" y="533160"/>
          <a:ext xmlns:a="http://schemas.openxmlformats.org/drawingml/2006/main" cx="8305920" cy="5888160"/>
        </p:xfrm>
        <a:graphic xmlns:a="http://schemas.openxmlformats.org/drawingml/2006/main">
          <a:graphicData uri="http://schemas.openxmlformats.org/drawingml/2006/table">
            <a:tbl>
              <a:tblPr/>
              <a:tblGrid>
                <a:gridCol w="1347840"/>
                <a:gridCol w="861840"/>
                <a:gridCol w="860400"/>
                <a:gridCol w="862200"/>
                <a:gridCol w="861840"/>
                <a:gridCol w="860400"/>
                <a:gridCol w="862200"/>
                <a:gridCol w="942840"/>
                <a:gridCol w="846360"/>
              </a:tblGrid>
              <a:tr h="2808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gridSpan="6">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700" b="0" u="sng">
                          <a:solidFill>
                            <a:srgbClr val="000000"/>
                          </a:solidFill>
                          <a:latin typeface="Times New Roman"/>
                          <a:ea typeface="Times New Roman"/>
                          <a:cs typeface="Times New Roman"/>
                        </a:rPr>
                        <a:t>DETERMINANTS</a:t>
                      </a:r>
                      <a:r>
                        <a:rPr sz="700" b="0" u="none">
                          <a:solidFill>
                            <a:srgbClr val="000000"/>
                          </a:solidFill>
                          <a:latin typeface="Times New Roman"/>
                          <a:ea typeface="Times New Roman"/>
                          <a:cs typeface="Times New Roman"/>
                        </a:rPr>
                        <a:t>1</a:t>
                      </a:r>
                      <a:endParaRPr sz="7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gridSpan="2">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700" b="0" u="sng">
                          <a:solidFill>
                            <a:srgbClr val="000000"/>
                          </a:solidFill>
                          <a:latin typeface="Times New Roman"/>
                          <a:ea typeface="Times New Roman"/>
                          <a:cs typeface="Times New Roman"/>
                        </a:rPr>
                        <a:t>RESULTS</a:t>
                      </a:r>
                      <a:endParaRPr sz="7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hMerge="1">
                  <a:txBody>
                    <a:bodyPr lIns="90000" tIns="45000" rIns="90000" bIns="45000" anchor="t">
                      <a:noAutofit/>
                    </a:bodyPr>
                    <a:lstStyle/>
                    <a:p>
                      <a:endParaRPr sz="1800" b="0" u="none">
                        <a:solidFill>
                          <a:srgbClr val="000000"/>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r>
              <a:tr h="6987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Country/Institution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A. Meritocracy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B. Immun</a:t>
                      </a:r>
                      <a:r>
                        <a:rPr sz="1000" b="0" i="1" u="none">
                          <a:solidFill>
                            <a:srgbClr val="000000"/>
                          </a:solidFill>
                          <a:latin typeface="Times New Roman"/>
                          <a:ea typeface="Times New Roman"/>
                          <a:cs typeface="Times New Roman"/>
                        </a:rPr>
                        <a:t>ity to Corruption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C. No “ of Power”</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D. Proactivity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E. Technological Flexibility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F. External Allies</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i="1" u="none">
                          <a:solidFill>
                            <a:srgbClr val="000000"/>
                          </a:solidFill>
                          <a:latin typeface="Times New Roman"/>
                          <a:ea typeface="Times New Roman"/>
                          <a:cs typeface="Times New Roman"/>
                        </a:rPr>
                        <a:t>01 Institutional Adequacy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 </a:t>
                      </a:r>
                      <a:r>
                        <a:rPr sz="1000" b="0" i="1" u="none">
                          <a:solidFill>
                            <a:srgbClr val="000000"/>
                          </a:solidFill>
                          <a:latin typeface="Times New Roman"/>
                          <a:ea typeface="Times New Roman"/>
                          <a:cs typeface="Times New Roman"/>
                        </a:rPr>
                        <a:t>02</a:t>
                      </a:r>
                      <a:r>
                        <a:rPr sz="1000" b="0" u="none">
                          <a:solidFill>
                            <a:srgbClr val="000000"/>
                          </a:solidFill>
                          <a:latin typeface="Times New Roman"/>
                          <a:ea typeface="Times New Roman"/>
                          <a:cs typeface="Times New Roman"/>
                        </a:rPr>
                        <a:t> </a:t>
                      </a:r>
                      <a:r>
                        <a:rPr sz="1000" b="0" i="1" u="none">
                          <a:solidFill>
                            <a:srgbClr val="000000"/>
                          </a:solidFill>
                          <a:latin typeface="Times New Roman"/>
                          <a:ea typeface="Times New Roman"/>
                          <a:cs typeface="Times New Roman"/>
                        </a:rPr>
                        <a:t>Contribution to Development</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Chile: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0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0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Colombia:</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0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México:</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0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Argentina:</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Stock Exchange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04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000000"/>
                          </a:solidFill>
                          <a:latin typeface="Times New Roman"/>
                          <a:ea typeface="Times New Roman"/>
                          <a:cs typeface="Times New Roman"/>
                        </a:rPr>
                        <a:t>Dominican Republic:</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Postal Service</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640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Civil Aviation</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Health Care System</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1</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2.5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r h="174960">
                <a:tc>
                  <a:txBody>
                    <a:bodyPr lIns="45360" tIns="0" rIns="4536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Tax Agency</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3</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5</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45360" tIns="0" rIns="4536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Times New Roman"/>
                          <a:ea typeface="Times New Roman"/>
                          <a:cs typeface="Times New Roman"/>
                        </a:rPr>
                        <a:t>4</a:t>
                      </a:r>
                      <a:endParaRPr sz="1000" b="0" u="none">
                        <a:solidFill>
                          <a:srgbClr val="000000"/>
                        </a:solidFill>
                        <a:latin typeface="Calibri"/>
                        <a:ea typeface="Calibri"/>
                        <a:cs typeface="Calibri"/>
                      </a:endParaRPr>
                    </a:p>
                  </a:txBody>
                  <a:tcPr marL="45360" marR="4536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r>
            </a:tbl>
          </a:graphicData>
        </a:graphic>
      </p:graphicFrame>
      <p:sp>
        <p:nvSpPr>
          <p:cNvPr id="49" name="Slide text 1: 1 = Entirely outside the conceptual set defined by the variable. 2 = More out...">
            <a:extLst xmlns:a="http://schemas.openxmlformats.org/drawingml/2006/main">
              <a:ext uri="{FF2B5EF4-FFF2-40B4-BE49-F238E27FC236}">
                <a16:creationId xmlns:a16="http://schemas.microsoft.com/office/drawing/2014/main" id="{211A3F21-12A9-451E-9A79-D5507305F317}"/>
              </a:ext>
            </a:extLst>
          </p:cNvPr>
          <p:cNvSpPr>
            <a:spLocks xmlns:a="http://schemas.openxmlformats.org/drawingml/2006/main" noGrp="1"/>
          </p:cNvSpPr>
          <p:nvPr/>
        </p:nvSpPr>
        <p:spPr>
          <a:xfrm xmlns:a="http://schemas.openxmlformats.org/drawingml/2006/main">
            <a:off x="380880" y="6400800"/>
            <a:ext cx="84582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alibri"/>
                <a:ea typeface="Calibri"/>
                <a:cs typeface="Calibri"/>
              </a:rPr>
              <a:t>1 = Entirely outside the conceptual set defined by the variable. 2 = More outside than inside. 3 = Neither. 4 = More inside than outside. </a:t>
            </a:r>
            <a:endParaRPr sz="11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alibri"/>
                <a:ea typeface="Calibri"/>
                <a:cs typeface="Calibri"/>
              </a:rPr>
              <a:t>5 = Entirely inside.</a:t>
            </a:r>
            <a:endParaRPr sz="1100" b="0" u="none">
              <a:solidFill>
                <a:srgbClr val="000000"/>
              </a:solidFill>
              <a:latin typeface="Calibri"/>
              <a:ea typeface="Calibri"/>
              <a:cs typeface="Calibri"/>
            </a:endParaRPr>
          </a:p>
        </p:txBody>
      </p:sp>
      <p:sp>
        <p:nvSpPr>
          <p:cNvPr id="50" name="Rectangle 3">
            <a:extLst xmlns:a="http://schemas.openxmlformats.org/drawingml/2006/main">
              <a:ext uri="{FF2B5EF4-FFF2-40B4-BE49-F238E27FC236}">
                <a16:creationId xmlns:a16="http://schemas.microsoft.com/office/drawing/2014/main" id="{BD754ED5-DC7D-4F15-B0CF-C86F10ADB413}"/>
              </a:ext>
            </a:extLst>
          </p:cNvPr>
          <p:cNvSpPr>
            <a:spLocks xmlns:a="http://schemas.openxmlformats.org/drawingml/2006/main" noGrp="1"/>
          </p:cNvSpPr>
          <p:nvPr/>
        </p:nvSpPr>
        <p:spPr>
          <a:xfrm xmlns:a="http://schemas.openxmlformats.org/drawingml/2006/main">
            <a:off x="4481640" y="136080"/>
            <a:ext cx="18072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br/>
            <a:endParaRPr sz="1200" b="0" u="none">
              <a:solidFill>
                <a:srgbClr val="000000"/>
              </a:solidFill>
              <a:latin typeface="Calibri"/>
              <a:ea typeface="Calibri"/>
              <a:cs typeface="Calibri"/>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Calibri"/>
              <a:ea typeface="Calibri"/>
              <a:cs typeface="Calibri"/>
            </a:endParaRPr>
          </a:p>
        </p:txBody>
      </p:sp>
      <p:sp>
        <p:nvSpPr>
          <p:cNvPr id="51" name="Slide text 2: 1 = Entirely outside the conceptual set defined by the variable. 2 = More out...">
            <a:extLst xmlns:a="http://schemas.openxmlformats.org/drawingml/2006/main">
              <a:ext uri="{FF2B5EF4-FFF2-40B4-BE49-F238E27FC236}">
                <a16:creationId xmlns:a16="http://schemas.microsoft.com/office/drawing/2014/main" id="{07094781-40FE-4FE5-854C-A93D253531F7}"/>
              </a:ext>
            </a:extLst>
          </p:cNvPr>
          <p:cNvSpPr>
            <a:spLocks xmlns:a="http://schemas.openxmlformats.org/drawingml/2006/main" noGrp="1"/>
          </p:cNvSpPr>
          <p:nvPr/>
        </p:nvSpPr>
        <p:spPr>
          <a:xfrm xmlns:a="http://schemas.openxmlformats.org/drawingml/2006/main">
            <a:off x="971280" y="75960"/>
            <a:ext cx="7223400" cy="520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alibri"/>
                <a:ea typeface="Calibri"/>
                <a:cs typeface="Calibri"/>
              </a:rPr>
              <a:t>Table 2.3 </a:t>
            </a:r>
            <a:r>
              <a:rPr sz="1400" b="0" u="none">
                <a:solidFill>
                  <a:srgbClr val="000000"/>
                </a:solidFill>
                <a:latin typeface="Calibri"/>
                <a:ea typeface="Calibri"/>
                <a:cs typeface="Calibri"/>
              </a:rPr>
              <a:t>Truth Table of Scores Assigned to Institutions in Hypothesized Predictors and Outcomes.</a:t>
            </a:r>
            <a:endParaRPr sz="1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000000"/>
              </a:solidFill>
              <a:latin typeface="Calibri"/>
              <a:ea typeface="Calibri"/>
              <a:cs typeface="Calibri"/>
            </a:endParaRPr>
          </a:p>
        </p:txBody>
      </p:sp>
      <p:sp>
        <p:nvSpPr>
          <p:cNvPr id="53" name="Accessible slide title: 1 = Entirely outside the conceptual set defined by the variable. 2 = More out...">
            <a:extLst xmlns:a="http://schemas.openxmlformats.org/drawingml/2006/main">
              <a:ext uri="{FF2B5EF4-FFF2-40B4-BE49-F238E27FC236}">
                <a16:creationId xmlns:a16="http://schemas.microsoft.com/office/drawing/2014/main" id="{84CFE965-F19D-436A-AC4E-08119FA7B04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1 = Entirely outside the conceptual set defined by the variable. 2 = More out...</a:t>
            </a:r>
          </a:p>
        </p:txBody>
      </p:sp>
    </p:spTree>
    <p:extLst>
      <p:ext uri="{BB962C8B-B14F-4D97-AF65-F5344CB8AC3E}">
        <p14:creationId xmlns:p14="http://schemas.microsoft.com/office/powerpoint/2010/main" val="1086717425"/>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52" name="Slide text 1: The trend of scores in table 2.3 is essentially the same as that observed in ...">
            <a:extLst xmlns:a="http://schemas.openxmlformats.org/drawingml/2006/main">
              <a:ext uri="{FF2B5EF4-FFF2-40B4-BE49-F238E27FC236}">
                <a16:creationId xmlns:a16="http://schemas.microsoft.com/office/drawing/2014/main" id="{1AB1ACA9-DDD4-4E18-B261-75B1C52F16DC}"/>
              </a:ext>
            </a:extLst>
          </p:cNvPr>
          <p:cNvSpPr>
            <a:spLocks xmlns:a="http://schemas.openxmlformats.org/drawingml/2006/main" noGrp="1"/>
          </p:cNvSpPr>
          <p:nvPr/>
        </p:nvSpPr>
        <p:spPr>
          <a:xfrm xmlns:a="http://schemas.openxmlformats.org/drawingml/2006/main">
            <a:off x="2057400" y="761760"/>
            <a:ext cx="472428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Arial Rounded MT Bold"/>
                <a:ea typeface="Arial Rounded MT Bold"/>
                <a:cs typeface="Arial Rounded MT Bold"/>
              </a:rPr>
              <a:t>The trend of scores in table 2.3 is essentially the same as that observed in the binary rankings. Again, economic institutions score consistently higher than others, especially those dedicated to social services. A second trend in the data is the marked differences in institutional rankings among the five countries included in the study.</a:t>
            </a:r>
            <a:endParaRPr sz="2400" b="0" u="none">
              <a:solidFill>
                <a:srgbClr val="000000"/>
              </a:solidFill>
              <a:latin typeface="Calibri"/>
              <a:ea typeface="Calibri"/>
              <a:cs typeface="Calibri"/>
            </a:endParaRPr>
          </a:p>
        </p:txBody>
      </p:sp>
      <p:sp>
        <p:nvSpPr>
          <p:cNvPr id="53" name="Accessible slide title: The trend of scores in table 2.3 is essentially the same as that observed in ...">
            <a:extLst xmlns:a="http://schemas.openxmlformats.org/drawingml/2006/main">
              <a:ext uri="{FF2B5EF4-FFF2-40B4-BE49-F238E27FC236}">
                <a16:creationId xmlns:a16="http://schemas.microsoft.com/office/drawing/2014/main" id="{85FD8085-AE43-4B4C-BE29-735AD3F207F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trend of scores in table 2.3 is essentially the same as that observed in ...</a:t>
            </a:r>
          </a:p>
        </p:txBody>
      </p:sp>
    </p:spTree>
    <p:extLst>
      <p:ext uri="{BB962C8B-B14F-4D97-AF65-F5344CB8AC3E}">
        <p14:creationId xmlns:p14="http://schemas.microsoft.com/office/powerpoint/2010/main" val="1040463083"/>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53" name="Slide text 1: The plan for the rest of the book consists of detailed summary chapters for e...">
            <a:extLst xmlns:a="http://schemas.openxmlformats.org/drawingml/2006/main">
              <a:ext uri="{FF2B5EF4-FFF2-40B4-BE49-F238E27FC236}">
                <a16:creationId xmlns:a16="http://schemas.microsoft.com/office/drawing/2014/main" id="{38FE7D14-D656-4D63-949C-EF3FD767BDF5}"/>
              </a:ext>
            </a:extLst>
          </p:cNvPr>
          <p:cNvSpPr>
            <a:spLocks xmlns:a="http://schemas.openxmlformats.org/drawingml/2006/main" noGrp="1"/>
          </p:cNvSpPr>
          <p:nvPr/>
        </p:nvSpPr>
        <p:spPr>
          <a:xfrm xmlns:a="http://schemas.openxmlformats.org/drawingml/2006/main">
            <a:off x="2361960" y="838080"/>
            <a:ext cx="4572000" cy="478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000000"/>
                </a:solidFill>
                <a:latin typeface="Arial Rounded MT Bold"/>
                <a:ea typeface="Arial Rounded MT Bold"/>
                <a:cs typeface="Arial Rounded MT Bold"/>
              </a:rPr>
              <a:t>The plan for the rest of the book consists of detailed summary chapters for each country written by the investigators themselves, followed by an analysis of the tables presented in this chapter on the basis of both Boolean and fuzzy-set algebra. </a:t>
            </a:r>
            <a:endParaRPr sz="2800" b="0" u="none">
              <a:solidFill>
                <a:srgbClr val="000000"/>
              </a:solidFill>
              <a:latin typeface="Calibri"/>
              <a:ea typeface="Calibri"/>
              <a:cs typeface="Calibri"/>
            </a:endParaRPr>
          </a:p>
        </p:txBody>
      </p:sp>
      <p:sp>
        <p:nvSpPr>
          <p:cNvPr id="54" name="Accessible slide title: The plan for the rest of the book consists of detailed summary chapters for e...">
            <a:extLst xmlns:a="http://schemas.openxmlformats.org/drawingml/2006/main">
              <a:ext uri="{FF2B5EF4-FFF2-40B4-BE49-F238E27FC236}">
                <a16:creationId xmlns:a16="http://schemas.microsoft.com/office/drawing/2014/main" id="{E96A5317-D031-458D-B271-9664C170F51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plan for the rest of the book consists of detailed summary chapters for e...</a:t>
            </a:r>
          </a:p>
        </p:txBody>
      </p:sp>
    </p:spTree>
    <p:extLst>
      <p:ext uri="{BB962C8B-B14F-4D97-AF65-F5344CB8AC3E}">
        <p14:creationId xmlns:p14="http://schemas.microsoft.com/office/powerpoint/2010/main" val="275325917"/>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7" name="Slide text 1: Seeking to move beyond the present research literature, we make use of the th...">
            <a:extLst xmlns:a="http://schemas.openxmlformats.org/drawingml/2006/main">
              <a:ext uri="{FF2B5EF4-FFF2-40B4-BE49-F238E27FC236}">
                <a16:creationId xmlns:a16="http://schemas.microsoft.com/office/drawing/2014/main" id="{BB4FDEBF-E786-414B-809F-99F40672D501}"/>
              </a:ext>
            </a:extLst>
          </p:cNvPr>
          <p:cNvSpPr>
            <a:spLocks xmlns:a="http://schemas.openxmlformats.org/drawingml/2006/main" noGrp="1"/>
          </p:cNvSpPr>
          <p:nvPr/>
        </p:nvSpPr>
        <p:spPr>
          <a:xfrm xmlns:a="http://schemas.openxmlformats.org/drawingml/2006/main">
            <a:off x="2286000" y="1218960"/>
            <a:ext cx="4572000" cy="4113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Arial"/>
                <a:ea typeface="Arial"/>
                <a:cs typeface="Arial"/>
              </a:rPr>
              <a:t>Seeking to move beyond the present research literature, we make use of the theoretical scheme presents in chapter 1 to identify a sample of institutions sufficiently important and diverse to tell us something about subnational diversity and to clarify the extent to which organizations correspond or not to institutional blueprints. </a:t>
            </a:r>
            <a:endParaRPr sz="2400" b="0" u="none">
              <a:solidFill>
                <a:srgbClr val="000000"/>
              </a:solidFill>
              <a:latin typeface="Calibri"/>
              <a:ea typeface="Calibri"/>
              <a:cs typeface="Calibri"/>
            </a:endParaRPr>
          </a:p>
        </p:txBody>
      </p:sp>
      <p:sp>
        <p:nvSpPr>
          <p:cNvPr id="18" name="Accessible slide title: Seeking to move beyond the present research literature, we make use of the th...">
            <a:extLst xmlns:a="http://schemas.openxmlformats.org/drawingml/2006/main">
              <a:ext uri="{FF2B5EF4-FFF2-40B4-BE49-F238E27FC236}">
                <a16:creationId xmlns:a16="http://schemas.microsoft.com/office/drawing/2014/main" id="{5D2553CA-F974-4EAF-9A20-99E8AC92456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Seeking to move beyond the present research literature, we make use of the th...</a:t>
            </a:r>
          </a:p>
        </p:txBody>
      </p:sp>
    </p:spTree>
    <p:extLst>
      <p:ext uri="{BB962C8B-B14F-4D97-AF65-F5344CB8AC3E}">
        <p14:creationId xmlns:p14="http://schemas.microsoft.com/office/powerpoint/2010/main" val="30142931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8" name="Slide text 1: Specifically, the study sought answers to the following questions:">
            <a:extLst xmlns:a="http://schemas.openxmlformats.org/drawingml/2006/main">
              <a:ext uri="{FF2B5EF4-FFF2-40B4-BE49-F238E27FC236}">
                <a16:creationId xmlns:a16="http://schemas.microsoft.com/office/drawing/2014/main" id="{7F266E35-9FAE-4324-AED9-4A5A80E3597C}"/>
              </a:ext>
            </a:extLst>
          </p:cNvPr>
          <p:cNvSpPr>
            <a:spLocks xmlns:a="http://schemas.openxmlformats.org/drawingml/2006/main" noGrp="1"/>
          </p:cNvSpPr>
          <p:nvPr/>
        </p:nvSpPr>
        <p:spPr>
          <a:xfrm xmlns:a="http://schemas.openxmlformats.org/drawingml/2006/main">
            <a:off x="1676160" y="609480"/>
            <a:ext cx="579132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Specifically, the study sought answers to the following questions:</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Whether systematic differences could be uncovered in the developmental contribution of a sample of institutions within the same country a sample of the same institution across different countries.</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514080" indent="-514080">
              <a:buClr>
                <a:srgbClr val="000000"/>
              </a:buClr>
              <a:buFont typeface="Calibri"/>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If such differences could be identified, whether they are due to idiosyncratic characteristics of each country’s history and culture or whether common external forces influence them.</a:t>
            </a:r>
            <a:endParaRPr sz="2400" b="0" u="none">
              <a:solidFill>
                <a:srgbClr val="000000"/>
              </a:solidFill>
              <a:latin typeface="Calibri"/>
              <a:ea typeface="Calibri"/>
              <a:cs typeface="Calibri"/>
            </a:endParaRPr>
          </a:p>
        </p:txBody>
      </p:sp>
      <p:sp>
        <p:nvSpPr>
          <p:cNvPr id="19" name="Accessible slide title: Specifically, the study sought answers to the following questions:">
            <a:extLst xmlns:a="http://schemas.openxmlformats.org/drawingml/2006/main">
              <a:ext uri="{FF2B5EF4-FFF2-40B4-BE49-F238E27FC236}">
                <a16:creationId xmlns:a16="http://schemas.microsoft.com/office/drawing/2014/main" id="{A56BF828-FC23-410F-A248-7AB98D96F62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Specifically, the study sought answers to the following questions:</a:t>
            </a:r>
          </a:p>
        </p:txBody>
      </p:sp>
    </p:spTree>
    <p:extLst>
      <p:ext uri="{BB962C8B-B14F-4D97-AF65-F5344CB8AC3E}">
        <p14:creationId xmlns:p14="http://schemas.microsoft.com/office/powerpoint/2010/main" val="116372433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9" name="Slide text 1: Whether a common profile of characteristics making up “developmental” institu...">
            <a:extLst xmlns:a="http://schemas.openxmlformats.org/drawingml/2006/main">
              <a:ext uri="{FF2B5EF4-FFF2-40B4-BE49-F238E27FC236}">
                <a16:creationId xmlns:a16="http://schemas.microsoft.com/office/drawing/2014/main" id="{B0EFB2A6-6BB1-4D53-B2E5-4135A6BE4003}"/>
              </a:ext>
            </a:extLst>
          </p:cNvPr>
          <p:cNvSpPr>
            <a:spLocks xmlns:a="http://schemas.openxmlformats.org/drawingml/2006/main" noGrp="1"/>
          </p:cNvSpPr>
          <p:nvPr/>
        </p:nvSpPr>
        <p:spPr>
          <a:xfrm xmlns:a="http://schemas.openxmlformats.org/drawingml/2006/main">
            <a:off x="1676160" y="1676160"/>
            <a:ext cx="5715000" cy="3382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marL="457200" indent="-457200">
              <a:buClr>
                <a:srgbClr val="000000"/>
              </a:buClr>
              <a:buFont typeface="Calibri"/>
              <a:buAutoNum type="arabicPeriod" startAt="3"/>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Whether a common profile of characteristics making up “developmental” institutions could be identified in the data.</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rabicPeriod" startAt="3"/>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rabicPeriod" startAt="3"/>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Whether a rank order could be established among countries, based on the relative presence of such institutions.</a:t>
            </a:r>
            <a:endParaRPr sz="2400" b="0" u="none">
              <a:solidFill>
                <a:srgbClr val="000000"/>
              </a:solidFill>
              <a:latin typeface="Calibri"/>
              <a:ea typeface="Calibri"/>
              <a:cs typeface="Calibri"/>
            </a:endParaRPr>
          </a:p>
        </p:txBody>
      </p:sp>
      <p:sp>
        <p:nvSpPr>
          <p:cNvPr id="20" name="Accessible slide title: Whether a common profile of characteristics making up “developmental” institu...">
            <a:extLst xmlns:a="http://schemas.openxmlformats.org/drawingml/2006/main">
              <a:ext uri="{FF2B5EF4-FFF2-40B4-BE49-F238E27FC236}">
                <a16:creationId xmlns:a16="http://schemas.microsoft.com/office/drawing/2014/main" id="{790DAF17-3C28-4153-8005-8D77A51394B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Whether a common profile of characteristics making up “developmental” institu...</a:t>
            </a:r>
          </a:p>
        </p:txBody>
      </p:sp>
    </p:spTree>
    <p:extLst>
      <p:ext uri="{BB962C8B-B14F-4D97-AF65-F5344CB8AC3E}">
        <p14:creationId xmlns:p14="http://schemas.microsoft.com/office/powerpoint/2010/main" val="31056065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20" name="Slide text 1: The countries included in the study are">
            <a:extLst xmlns:a="http://schemas.openxmlformats.org/drawingml/2006/main">
              <a:ext uri="{FF2B5EF4-FFF2-40B4-BE49-F238E27FC236}">
                <a16:creationId xmlns:a16="http://schemas.microsoft.com/office/drawing/2014/main" id="{5F8B4D7B-A5DD-4532-B471-B73EFDCC6826}"/>
              </a:ext>
            </a:extLst>
          </p:cNvPr>
          <p:cNvSpPr>
            <a:spLocks xmlns:a="http://schemas.openxmlformats.org/drawingml/2006/main" noGrp="1"/>
          </p:cNvSpPr>
          <p:nvPr/>
        </p:nvSpPr>
        <p:spPr>
          <a:xfrm xmlns:a="http://schemas.openxmlformats.org/drawingml/2006/main">
            <a:off x="0" y="2747160"/>
            <a:ext cx="9144000" cy="10076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Arial"/>
                <a:ea typeface="Arial"/>
                <a:cs typeface="Arial"/>
              </a:rPr>
              <a:t>The countries included in the study are</a:t>
            </a:r>
            <a:endParaRPr sz="2000" b="0" u="none">
              <a:solidFill>
                <a:srgbClr val="000000"/>
              </a:solidFill>
              <a:latin typeface="Calibri"/>
              <a:ea typeface="Calibri"/>
              <a:cs typeface="Calibri"/>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000000"/>
              </a:solidFill>
              <a:latin typeface="Calibri"/>
              <a:ea typeface="Calibri"/>
              <a:cs typeface="Calibri"/>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000000"/>
                </a:solidFill>
                <a:latin typeface="Arial"/>
                <a:ea typeface="Arial"/>
                <a:cs typeface="Arial"/>
              </a:rPr>
              <a:t>Argentina, Chile, Colombia, Mexico, and the Dominican Republic.</a:t>
            </a:r>
            <a:r>
              <a:rPr sz="2000" b="0" u="none">
                <a:solidFill>
                  <a:srgbClr val="000000"/>
                </a:solidFill>
                <a:latin typeface="Arial"/>
                <a:ea typeface="Arial"/>
                <a:cs typeface="Arial"/>
              </a:rPr>
              <a:t> </a:t>
            </a:r>
            <a:endParaRPr sz="2000" b="0" u="none">
              <a:solidFill>
                <a:srgbClr val="000000"/>
              </a:solidFill>
              <a:latin typeface="Calibri"/>
              <a:ea typeface="Calibri"/>
              <a:cs typeface="Calibri"/>
            </a:endParaRPr>
          </a:p>
        </p:txBody>
      </p:sp>
      <p:pic>
        <p:nvPicPr>
          <p:cNvPr id="28" name="Visual 1 of 5 on “The countries included in the study are.” Context: oo The countries included in the study are Argentina, Chile, Colombia, Mexico, and the Dominican Republic. =="/>
          <p:cNvPicPr>
            <a:picLocks xmlns:a="http://schemas.openxmlformats.org/drawingml/2006/main" noChangeAspect="1"/>
          </p:cNvPicPr>
          <p:nvPr/>
        </p:nvPicPr>
        <p:blipFill>
          <a:blip xmlns:r="http://schemas.openxmlformats.org/officeDocument/2006/relationships" xmlns:a="http://schemas.openxmlformats.org/drawingml/2006/main" r:embed="R2ef2e146aea8433e"/>
          <a:stretch xmlns:a="http://schemas.openxmlformats.org/drawingml/2006/main"/>
        </p:blipFill>
        <p:spPr>
          <a:xfrm xmlns:a="http://schemas.openxmlformats.org/drawingml/2006/main">
            <a:off x="304560" y="457200"/>
            <a:ext cx="2819520" cy="1812600"/>
          </a:xfrm>
          <a:prstGeom xmlns:a="http://schemas.openxmlformats.org/drawingml/2006/main" prst="rect">
            <a:avLst/>
          </a:prstGeom>
          <a:ln xmlns:a="http://schemas.openxmlformats.org/drawingml/2006/main" w="38160">
            <a:noFill/>
          </a:ln>
        </p:spPr>
      </p:pic>
      <p:pic>
        <p:nvPicPr>
          <p:cNvPr id="29" name="Visual 2 of 5 on “The countries included in the study are.” Context: oo The countries included in the study are Argentina, Chile, Colombia, Mexico, and the Dominican Republic. =="/>
          <p:cNvPicPr>
            <a:picLocks xmlns:a="http://schemas.openxmlformats.org/drawingml/2006/main" noChangeAspect="1"/>
          </p:cNvPicPr>
          <p:nvPr/>
        </p:nvPicPr>
        <p:blipFill>
          <a:blip xmlns:r="http://schemas.openxmlformats.org/officeDocument/2006/relationships" xmlns:a="http://schemas.openxmlformats.org/drawingml/2006/main" r:embed="R781ccfdce2724677"/>
          <a:stretch xmlns:a="http://schemas.openxmlformats.org/drawingml/2006/main"/>
        </p:blipFill>
        <p:spPr>
          <a:xfrm xmlns:a="http://schemas.openxmlformats.org/drawingml/2006/main">
            <a:off x="3352680" y="457200"/>
            <a:ext cx="2438280" cy="1795320"/>
          </a:xfrm>
          <a:prstGeom xmlns:a="http://schemas.openxmlformats.org/drawingml/2006/main" prst="rect">
            <a:avLst/>
          </a:prstGeom>
          <a:ln xmlns:a="http://schemas.openxmlformats.org/drawingml/2006/main" w="38160">
            <a:noFill/>
          </a:ln>
        </p:spPr>
      </p:pic>
      <p:pic>
        <p:nvPicPr>
          <p:cNvPr id="30" name="Visual 3 of 5 on “The countries included in the study are.” Context: oo The countries included in the study are Argentina, Chile, Colombia, Mexico, and the Dominican Republic. =="/>
          <p:cNvPicPr>
            <a:picLocks xmlns:a="http://schemas.openxmlformats.org/drawingml/2006/main" noChangeAspect="1"/>
          </p:cNvPicPr>
          <p:nvPr/>
        </p:nvPicPr>
        <p:blipFill>
          <a:blip xmlns:r="http://schemas.openxmlformats.org/officeDocument/2006/relationships" xmlns:a="http://schemas.openxmlformats.org/drawingml/2006/main" r:embed="R620d857e92c4445b"/>
          <a:stretch xmlns:a="http://schemas.openxmlformats.org/drawingml/2006/main"/>
        </p:blipFill>
        <p:spPr>
          <a:xfrm xmlns:a="http://schemas.openxmlformats.org/drawingml/2006/main">
            <a:off x="6095880" y="457200"/>
            <a:ext cx="2743200" cy="1819080"/>
          </a:xfrm>
          <a:prstGeom xmlns:a="http://schemas.openxmlformats.org/drawingml/2006/main" prst="rect">
            <a:avLst/>
          </a:prstGeom>
          <a:ln xmlns:a="http://schemas.openxmlformats.org/drawingml/2006/main" w="38160">
            <a:noFill/>
          </a:ln>
        </p:spPr>
      </p:pic>
      <p:pic>
        <p:nvPicPr>
          <p:cNvPr id="31" name="Visual 4 of 5 on “The countries included in the study are.” Context: oo The countries included in the study are Argentina, Chile, Colombia, Mexico, and the Dominican Republic. =="/>
          <p:cNvPicPr>
            <a:picLocks xmlns:a="http://schemas.openxmlformats.org/drawingml/2006/main" noChangeAspect="1"/>
          </p:cNvPicPr>
          <p:nvPr/>
        </p:nvPicPr>
        <p:blipFill>
          <a:blip xmlns:r="http://schemas.openxmlformats.org/officeDocument/2006/relationships" xmlns:a="http://schemas.openxmlformats.org/drawingml/2006/main" r:embed="Rbc8104e6e5824121"/>
          <a:stretch xmlns:a="http://schemas.openxmlformats.org/drawingml/2006/main"/>
        </p:blipFill>
        <p:spPr>
          <a:xfrm xmlns:a="http://schemas.openxmlformats.org/drawingml/2006/main">
            <a:off x="1447560" y="4190760"/>
            <a:ext cx="2590920" cy="1916280"/>
          </a:xfrm>
          <a:prstGeom xmlns:a="http://schemas.openxmlformats.org/drawingml/2006/main" prst="rect">
            <a:avLst/>
          </a:prstGeom>
          <a:ln xmlns:a="http://schemas.openxmlformats.org/drawingml/2006/main" w="38160">
            <a:noFill/>
          </a:ln>
        </p:spPr>
      </p:pic>
      <p:pic>
        <p:nvPicPr>
          <p:cNvPr id="32" name="Visual 5 of 5 on “The countries included in the study are.” Context: oo The countries included in the study are Argentina, Chile, Colombia, Mexico, and the Dominican Republic. =="/>
          <p:cNvPicPr>
            <a:picLocks xmlns:a="http://schemas.openxmlformats.org/drawingml/2006/main" noChangeAspect="1"/>
          </p:cNvPicPr>
          <p:nvPr/>
        </p:nvPicPr>
        <p:blipFill>
          <a:blip xmlns:r="http://schemas.openxmlformats.org/officeDocument/2006/relationships" xmlns:a="http://schemas.openxmlformats.org/drawingml/2006/main" r:embed="Rcc5507105c4d4b7b"/>
          <a:stretch xmlns:a="http://schemas.openxmlformats.org/drawingml/2006/main"/>
        </p:blipFill>
        <p:spPr>
          <a:xfrm xmlns:a="http://schemas.openxmlformats.org/drawingml/2006/main">
            <a:off x="4952880" y="4190760"/>
            <a:ext cx="2743200" cy="1927440"/>
          </a:xfrm>
          <a:prstGeom xmlns:a="http://schemas.openxmlformats.org/drawingml/2006/main" prst="rect">
            <a:avLst/>
          </a:prstGeom>
          <a:ln xmlns:a="http://schemas.openxmlformats.org/drawingml/2006/main" w="38160">
            <a:noFill/>
          </a:ln>
        </p:spPr>
      </p:pic>
      <p:sp>
        <p:nvSpPr>
          <p:cNvPr id="26" name="Accessible slide title: The countries included in the study are">
            <a:extLst xmlns:a="http://schemas.openxmlformats.org/drawingml/2006/main">
              <a:ext uri="{FF2B5EF4-FFF2-40B4-BE49-F238E27FC236}">
                <a16:creationId xmlns:a16="http://schemas.microsoft.com/office/drawing/2014/main" id="{18931E5B-85B9-4F0E-ADDF-F54EE964BBE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countries included in the study are</a:t>
            </a:r>
          </a:p>
        </p:txBody>
      </p:sp>
    </p:spTree>
    <p:extLst>
      <p:ext uri="{BB962C8B-B14F-4D97-AF65-F5344CB8AC3E}">
        <p14:creationId xmlns:p14="http://schemas.microsoft.com/office/powerpoint/2010/main" val="91132102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6" name="Slide text 1: Stock exchanges have been studied in the past as the ideal-type of unfettered...">
            <a:extLst xmlns:a="http://schemas.openxmlformats.org/drawingml/2006/main">
              <a:ext uri="{FF2B5EF4-FFF2-40B4-BE49-F238E27FC236}">
                <a16:creationId xmlns:a16="http://schemas.microsoft.com/office/drawing/2014/main" id="{6F7E58F1-9F20-406C-8193-658E551A6384}"/>
              </a:ext>
            </a:extLst>
          </p:cNvPr>
          <p:cNvSpPr>
            <a:spLocks xmlns:a="http://schemas.openxmlformats.org/drawingml/2006/main" noGrp="1"/>
          </p:cNvSpPr>
          <p:nvPr/>
        </p:nvSpPr>
        <p:spPr>
          <a:xfrm xmlns:a="http://schemas.openxmlformats.org/drawingml/2006/main">
            <a:off x="2057400" y="457200"/>
            <a:ext cx="5029200" cy="6129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Stock exchanges</a:t>
            </a:r>
            <a:r>
              <a:rPr sz="1800" b="0" u="none">
                <a:solidFill>
                  <a:srgbClr val="000000"/>
                </a:solidFill>
                <a:latin typeface="Calibri"/>
                <a:ea typeface="Calibri"/>
                <a:cs typeface="Calibri"/>
              </a:rPr>
              <a:t> have been studied in the past as the ideal-type of unfettered capitalism, evolving in time from closed clubs to regulated entities open to public investment. </a:t>
            </a: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Tax authorities </a:t>
            </a:r>
            <a:r>
              <a:rPr sz="1800" b="0" u="none">
                <a:solidFill>
                  <a:srgbClr val="000000"/>
                </a:solidFill>
                <a:latin typeface="Calibri"/>
                <a:ea typeface="Calibri"/>
                <a:cs typeface="Calibri"/>
              </a:rPr>
              <a:t>underwrite the capacity of states to foster economic development and social equity.</a:t>
            </a: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Public health services</a:t>
            </a:r>
            <a:r>
              <a:rPr sz="1800" b="0" u="none">
                <a:solidFill>
                  <a:srgbClr val="000000"/>
                </a:solidFill>
                <a:latin typeface="Calibri"/>
                <a:ea typeface="Calibri"/>
                <a:cs typeface="Calibri"/>
              </a:rPr>
              <a:t> are redistributive institutions that seek to compensate for economic disparities by making a basic good available to all the citizenry. </a:t>
            </a: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Postal systems </a:t>
            </a:r>
            <a:r>
              <a:rPr sz="1800" b="0" u="none">
                <a:solidFill>
                  <a:srgbClr val="000000"/>
                </a:solidFill>
                <a:latin typeface="Calibri"/>
                <a:ea typeface="Calibri"/>
                <a:cs typeface="Calibri"/>
              </a:rPr>
              <a:t>are a traditional public service, much maligned in many countries for their inefficiency and slowness but still vital for communication and the conduct of trade. </a:t>
            </a: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000000"/>
              </a:solidFill>
              <a:latin typeface="Calibri"/>
              <a:ea typeface="Calibri"/>
              <a:cs typeface="Calibri"/>
            </a:endParaRPr>
          </a:p>
          <a:p xmlns:a="http://schemas.openxmlformats.org/drawingml/2006/main">
            <a:pPr marL="285840" indent="-282600">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000000"/>
                </a:solidFill>
                <a:latin typeface="Calibri"/>
                <a:ea typeface="Calibri"/>
                <a:cs typeface="Calibri"/>
              </a:rPr>
              <a:t>Civil aviation authorities</a:t>
            </a:r>
            <a:r>
              <a:rPr sz="1800" b="0" u="none">
                <a:solidFill>
                  <a:srgbClr val="000000"/>
                </a:solidFill>
                <a:latin typeface="Calibri"/>
                <a:ea typeface="Calibri"/>
                <a:cs typeface="Calibri"/>
              </a:rPr>
              <a:t> were selected because of their vital role in enabling international communication and trade. </a:t>
            </a:r>
            <a:endParaRPr sz="1800" b="0" u="none">
              <a:solidFill>
                <a:srgbClr val="000000"/>
              </a:solidFill>
              <a:latin typeface="Calibri"/>
              <a:ea typeface="Calibri"/>
              <a:cs typeface="Calibri"/>
            </a:endParaRPr>
          </a:p>
        </p:txBody>
      </p:sp>
      <p:sp>
        <p:nvSpPr>
          <p:cNvPr id="27" name="Accessible slide title: Stock exchanges have been studied in the past as the ideal-type of unfettered...">
            <a:extLst xmlns:a="http://schemas.openxmlformats.org/drawingml/2006/main">
              <a:ext uri="{FF2B5EF4-FFF2-40B4-BE49-F238E27FC236}">
                <a16:creationId xmlns:a16="http://schemas.microsoft.com/office/drawing/2014/main" id="{786C4E6F-B38D-4AEE-BC15-0B4BC9DF2A8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Stock exchanges have been studied in the past as the ideal-type of unfettered...</a:t>
            </a:r>
          </a:p>
        </p:txBody>
      </p:sp>
    </p:spTree>
    <p:extLst>
      <p:ext uri="{BB962C8B-B14F-4D97-AF65-F5344CB8AC3E}">
        <p14:creationId xmlns:p14="http://schemas.microsoft.com/office/powerpoint/2010/main" val="90894134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7" name="Slide text 1: Data collection included the following:">
            <a:extLst xmlns:a="http://schemas.openxmlformats.org/drawingml/2006/main">
              <a:ext uri="{FF2B5EF4-FFF2-40B4-BE49-F238E27FC236}">
                <a16:creationId xmlns:a16="http://schemas.microsoft.com/office/drawing/2014/main" id="{07E059C7-4E32-4B89-98A5-0CAAEE14854F}"/>
              </a:ext>
            </a:extLst>
          </p:cNvPr>
          <p:cNvSpPr>
            <a:spLocks xmlns:a="http://schemas.openxmlformats.org/drawingml/2006/main" noGrp="1"/>
          </p:cNvSpPr>
          <p:nvPr/>
        </p:nvSpPr>
        <p:spPr>
          <a:xfrm xmlns:a="http://schemas.openxmlformats.org/drawingml/2006/main">
            <a:off x="1752480" y="457200"/>
            <a:ext cx="5486400" cy="5940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Data collection included the following: </a:t>
            </a:r>
            <a:endParaRPr sz="2400" b="0" u="none">
              <a:solidFill>
                <a:srgbClr val="000000"/>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compilation of the legal rules defining the mission and governing the activities of the organization;</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compilation of internal reports and evaluations;</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compilation of external academic and journalistic reports;</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interviews with institutional personnel at the levels of top management, mid-level management and technical personnel;</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interviews with expert informants; </a:t>
            </a:r>
            <a:endParaRPr sz="2400" b="0" u="none">
              <a:solidFill>
                <a:srgbClr val="000000"/>
              </a:solidFill>
              <a:latin typeface="Calibri"/>
              <a:ea typeface="Calibri"/>
              <a:cs typeface="Calibri"/>
            </a:endParaRPr>
          </a:p>
          <a:p xmlns:a="http://schemas.openxmlformats.org/drawingml/2006/main">
            <a:pPr marL="457200" indent="-457200">
              <a:buClr>
                <a:srgbClr val="000000"/>
              </a:buClr>
              <a:buFont typeface="Calibri"/>
              <a:buAutoNum type="alphaL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alibri"/>
                <a:ea typeface="Calibri"/>
                <a:cs typeface="Calibri"/>
              </a:rPr>
              <a:t>interviews with strategic users of institutional services. </a:t>
            </a:r>
            <a:endParaRPr sz="2400" b="0" u="none">
              <a:solidFill>
                <a:srgbClr val="000000"/>
              </a:solidFill>
              <a:latin typeface="Calibri"/>
              <a:ea typeface="Calibri"/>
              <a:cs typeface="Calibri"/>
            </a:endParaRPr>
          </a:p>
        </p:txBody>
      </p:sp>
      <p:sp>
        <p:nvSpPr>
          <p:cNvPr id="28" name="Accessible slide title: Data collection included the following:">
            <a:extLst xmlns:a="http://schemas.openxmlformats.org/drawingml/2006/main">
              <a:ext uri="{FF2B5EF4-FFF2-40B4-BE49-F238E27FC236}">
                <a16:creationId xmlns:a16="http://schemas.microsoft.com/office/drawing/2014/main" id="{BA5B4759-9FEE-472F-8FF9-21715371D1C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Data collection included the following:</a:t>
            </a:r>
          </a:p>
        </p:txBody>
      </p:sp>
    </p:spTree>
    <p:extLst>
      <p:ext uri="{BB962C8B-B14F-4D97-AF65-F5344CB8AC3E}">
        <p14:creationId xmlns:p14="http://schemas.microsoft.com/office/powerpoint/2010/main" val="118973966"/>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8" name="Slide text 1: By combining these different forms of data collection, investigators were abl...">
            <a:extLst xmlns:a="http://schemas.openxmlformats.org/drawingml/2006/main">
              <a:ext uri="{FF2B5EF4-FFF2-40B4-BE49-F238E27FC236}">
                <a16:creationId xmlns:a16="http://schemas.microsoft.com/office/drawing/2014/main" id="{F4761FEC-42F7-4E93-91A4-A5DAAEB2DD55}"/>
              </a:ext>
            </a:extLst>
          </p:cNvPr>
          <p:cNvSpPr>
            <a:spLocks xmlns:a="http://schemas.openxmlformats.org/drawingml/2006/main" noGrp="1"/>
          </p:cNvSpPr>
          <p:nvPr/>
        </p:nvSpPr>
        <p:spPr>
          <a:xfrm xmlns:a="http://schemas.openxmlformats.org/drawingml/2006/main">
            <a:off x="1143000" y="1523880"/>
            <a:ext cx="3124080" cy="37486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Arial Rounded MT Bold"/>
                <a:ea typeface="Arial Rounded MT Bold"/>
                <a:cs typeface="Arial Rounded MT Bold"/>
              </a:rPr>
              <a:t>By combining these different forms of data collection, investigators were able to arrive at an authoritative assessment of all the dimensions of interest. These took the form of both discursive reports and a scoring of the organization on a list of characteristics.</a:t>
            </a:r>
            <a:endParaRPr sz="2000" b="0" u="none">
              <a:solidFill>
                <a:srgbClr val="000000"/>
              </a:solidFill>
              <a:latin typeface="Calibri"/>
              <a:ea typeface="Calibri"/>
              <a:cs typeface="Calibri"/>
            </a:endParaRPr>
          </a:p>
        </p:txBody>
      </p:sp>
      <p:pic>
        <p:nvPicPr>
          <p:cNvPr id="32" name="Visual 1 of 1 on “By combining these different forms of data collection, investigators were abl....” Context: By combining these different forms of data collection, investigators were able to arrive at an authoritative assessment of all th…"/>
          <p:cNvPicPr>
            <a:picLocks xmlns:a="http://schemas.openxmlformats.org/drawingml/2006/main" noChangeAspect="1"/>
          </p:cNvPicPr>
          <p:nvPr/>
        </p:nvPicPr>
        <p:blipFill>
          <a:blip xmlns:r="http://schemas.openxmlformats.org/officeDocument/2006/relationships" xmlns:a="http://schemas.openxmlformats.org/drawingml/2006/main" r:embed="R8cf3106e90f14da7"/>
          <a:stretch xmlns:a="http://schemas.openxmlformats.org/drawingml/2006/main"/>
        </p:blipFill>
        <p:spPr>
          <a:xfrm xmlns:a="http://schemas.openxmlformats.org/drawingml/2006/main">
            <a:off x="4876560" y="1218960"/>
            <a:ext cx="3200400" cy="4191120"/>
          </a:xfrm>
          <a:prstGeom xmlns:a="http://schemas.openxmlformats.org/drawingml/2006/main" prst="rect">
            <a:avLst/>
          </a:prstGeom>
          <a:ln xmlns:a="http://schemas.openxmlformats.org/drawingml/2006/main" w="38160">
            <a:noFill/>
          </a:ln>
        </p:spPr>
      </p:pic>
      <p:sp>
        <p:nvSpPr>
          <p:cNvPr id="30" name="Accessible slide title: By combining these different forms of data collection, investigators were abl...">
            <a:extLst xmlns:a="http://schemas.openxmlformats.org/drawingml/2006/main">
              <a:ext uri="{FF2B5EF4-FFF2-40B4-BE49-F238E27FC236}">
                <a16:creationId xmlns:a16="http://schemas.microsoft.com/office/drawing/2014/main" id="{98C4B26E-3FEB-4C67-9292-136F4D45918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By combining these different forms of data collection, investigators were abl...</a:t>
            </a:r>
          </a:p>
        </p:txBody>
      </p:sp>
    </p:spTree>
    <p:extLst>
      <p:ext uri="{BB962C8B-B14F-4D97-AF65-F5344CB8AC3E}">
        <p14:creationId xmlns:p14="http://schemas.microsoft.com/office/powerpoint/2010/main" val="523957339"/>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2026-08-27T22:34:49.2440000Z</dcterms:created>
  <dcterms:modified xsi:type="dcterms:W3CDTF">2026-08-27T22:34:49.2440000Z</dcterms:modified>
</coreProperties>
</file>