
<file path=[Content_Types].xml><?xml version="1.0" encoding="utf-8"?>
<Types xmlns="http://schemas.openxmlformats.org/package/2006/content-types">
  <Default Extension="xml" ContentType="application/vnd.openxmlformats-package.core-properties+xml"/>
  <Default Extension="jpeg" ContentType="image/jpeg"/>
  <Default Extension="png" ContentType="image/pn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Override PartName="/ppt/slides/slide21.xml" ContentType="application/vnd.openxmlformats-officedocument.presentationml.slide+xml"/>
  <Override PartName="/ppt/notesSlides/notesSlide21.xml" ContentType="application/vnd.openxmlformats-officedocument.presentationml.notesSlide+xml"/>
  <Override PartName="/ppt/slides/slide22.xml" ContentType="application/vnd.openxmlformats-officedocument.presentationml.slide+xml"/>
  <Override PartName="/ppt/notesSlides/notesSlide22.xml" ContentType="application/vnd.openxmlformats-officedocument.presentationml.notesSlide+xml"/>
  <Override PartName="/ppt/slides/slide23.xml" ContentType="application/vnd.openxmlformats-officedocument.presentationml.slide+xml"/>
  <Override PartName="/ppt/notesSlides/notesSlide23.xml" ContentType="application/vnd.openxmlformats-officedocument.presentationml.notesSlide+xml"/>
  <Override PartName="/ppt/slides/slide24.xml" ContentType="application/vnd.openxmlformats-officedocument.presentationml.slide+xml"/>
  <Override PartName="/ppt/notesSlides/notesSlide24.xml" ContentType="application/vnd.openxmlformats-officedocument.presentationml.notesSlide+xml"/>
  <Override PartName="/ppt/slides/slide25.xml" ContentType="application/vnd.openxmlformats-officedocument.presentationml.slide+xml"/>
  <Override PartName="/ppt/notesSlides/notesSlide25.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2f7dcbbbc23441a7" /><Relationship Type="http://schemas.openxmlformats.org/officeDocument/2006/relationships/extended-properties" Target="/docProps/app.xml" Id="R54e64794a3f449a5" /><Relationship Type="http://schemas.openxmlformats.org/officeDocument/2006/relationships/officeDocument" Target="/ppt/presentation.xml" Id="R98122d551df040d5" /></Relationships>
</file>

<file path=ppt/presentation.xml><?xml version="1.0" encoding="utf-8"?>
<p:presentation xmlns:p="http://schemas.openxmlformats.org/presentationml/2006/main">
  <p:sldMasterIdLst>
    <p:sldMasterId xmlns:r="http://schemas.openxmlformats.org/officeDocument/2006/relationships" id="2147483648" r:id="R1e1ac8082669496a"/>
  </p:sldMasterIdLst>
  <p:notesMasterIdLst>
    <p:notesMasterId xmlns:r="http://schemas.openxmlformats.org/officeDocument/2006/relationships" r:id="R9c064dd6c54f495c"/>
  </p:notesMasterIdLst>
  <p:sldIdLst>
    <p:sldId xmlns:r="http://schemas.openxmlformats.org/officeDocument/2006/relationships" id="256" r:id="R406bfd0f90184c30"/>
    <p:sldId xmlns:r="http://schemas.openxmlformats.org/officeDocument/2006/relationships" id="257" r:id="Rc6578f4055b84721"/>
    <p:sldId xmlns:r="http://schemas.openxmlformats.org/officeDocument/2006/relationships" id="258" r:id="Rbece55af584e4e43"/>
    <p:sldId xmlns:r="http://schemas.openxmlformats.org/officeDocument/2006/relationships" id="259" r:id="R02acbddf5ae44a99"/>
    <p:sldId xmlns:r="http://schemas.openxmlformats.org/officeDocument/2006/relationships" id="260" r:id="Rabcf4ca905184df5"/>
    <p:sldId xmlns:r="http://schemas.openxmlformats.org/officeDocument/2006/relationships" id="261" r:id="R6a0bad46dd634c0a"/>
    <p:sldId xmlns:r="http://schemas.openxmlformats.org/officeDocument/2006/relationships" id="262" r:id="Rb9678ceee7b44e40"/>
    <p:sldId xmlns:r="http://schemas.openxmlformats.org/officeDocument/2006/relationships" id="263" r:id="Rbb86476f5a6347e8"/>
    <p:sldId xmlns:r="http://schemas.openxmlformats.org/officeDocument/2006/relationships" id="264" r:id="Rdc0368ea07614b6f"/>
    <p:sldId xmlns:r="http://schemas.openxmlformats.org/officeDocument/2006/relationships" id="265" r:id="R3c0b18553d924e34"/>
    <p:sldId xmlns:r="http://schemas.openxmlformats.org/officeDocument/2006/relationships" id="266" r:id="R824604da0a90426c"/>
    <p:sldId xmlns:r="http://schemas.openxmlformats.org/officeDocument/2006/relationships" id="267" r:id="Rd1a77359b8344bb9"/>
    <p:sldId xmlns:r="http://schemas.openxmlformats.org/officeDocument/2006/relationships" id="268" r:id="Rc1696f93498e44c2"/>
    <p:sldId xmlns:r="http://schemas.openxmlformats.org/officeDocument/2006/relationships" id="269" r:id="R77638d7a4fd948aa"/>
    <p:sldId xmlns:r="http://schemas.openxmlformats.org/officeDocument/2006/relationships" id="270" r:id="Rf182aac232e84c02"/>
    <p:sldId xmlns:r="http://schemas.openxmlformats.org/officeDocument/2006/relationships" id="271" r:id="R613dcb811a3d44bc"/>
    <p:sldId xmlns:r="http://schemas.openxmlformats.org/officeDocument/2006/relationships" id="272" r:id="R9b5e7a74ccb043f2"/>
    <p:sldId xmlns:r="http://schemas.openxmlformats.org/officeDocument/2006/relationships" id="273" r:id="Rae9714752d1c44ba"/>
    <p:sldId xmlns:r="http://schemas.openxmlformats.org/officeDocument/2006/relationships" id="274" r:id="R530bba5157714675"/>
    <p:sldId xmlns:r="http://schemas.openxmlformats.org/officeDocument/2006/relationships" id="275" r:id="R663b81c9c2014552"/>
    <p:sldId xmlns:r="http://schemas.openxmlformats.org/officeDocument/2006/relationships" id="276" r:id="R3fdaaadb69c0438d"/>
    <p:sldId xmlns:r="http://schemas.openxmlformats.org/officeDocument/2006/relationships" id="277" r:id="Rde089e9670c24037"/>
    <p:sldId xmlns:r="http://schemas.openxmlformats.org/officeDocument/2006/relationships" id="278" r:id="R45b2de5dd5e44690"/>
    <p:sldId xmlns:r="http://schemas.openxmlformats.org/officeDocument/2006/relationships" id="279" r:id="R99b3f46a079c4666"/>
    <p:sldId xmlns:r="http://schemas.openxmlformats.org/officeDocument/2006/relationships" id="280" r:id="Rc95ab28a9fba4205"/>
  </p:sldIdLst>
  <p:sldSz cx="9144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c9c9a74f7a584a13" /><Relationship Type="http://schemas.openxmlformats.org/officeDocument/2006/relationships/slideMaster" Target="/ppt/slideMasters/slideMaster1.xml" Id="R1e1ac8082669496a" /><Relationship Type="http://schemas.openxmlformats.org/officeDocument/2006/relationships/notesMaster" Target="/ppt/notesMasters/notesMaster1.xml" Id="R9c064dd6c54f495c" /><Relationship Type="http://schemas.openxmlformats.org/officeDocument/2006/relationships/presProps" Target="/ppt/presProps.xml" Id="Rbf603fffa06a47db" /><Relationship Type="http://schemas.openxmlformats.org/officeDocument/2006/relationships/tableStyles" Target="/ppt/tableStyles.xml" Id="R34ff519bd0844825" /><Relationship Type="http://schemas.openxmlformats.org/officeDocument/2006/relationships/slide" Target="/ppt/slides/slide1.xml" Id="R406bfd0f90184c30" /><Relationship Type="http://schemas.openxmlformats.org/officeDocument/2006/relationships/slide" Target="/ppt/slides/slide2.xml" Id="Rc6578f4055b84721" /><Relationship Type="http://schemas.openxmlformats.org/officeDocument/2006/relationships/slide" Target="/ppt/slides/slide3.xml" Id="Rbece55af584e4e43" /><Relationship Type="http://schemas.openxmlformats.org/officeDocument/2006/relationships/slide" Target="/ppt/slides/slide4.xml" Id="R02acbddf5ae44a99" /><Relationship Type="http://schemas.openxmlformats.org/officeDocument/2006/relationships/slide" Target="/ppt/slides/slide5.xml" Id="Rabcf4ca905184df5" /><Relationship Type="http://schemas.openxmlformats.org/officeDocument/2006/relationships/slide" Target="/ppt/slides/slide6.xml" Id="R6a0bad46dd634c0a" /><Relationship Type="http://schemas.openxmlformats.org/officeDocument/2006/relationships/slide" Target="/ppt/slides/slide7.xml" Id="Rb9678ceee7b44e40" /><Relationship Type="http://schemas.openxmlformats.org/officeDocument/2006/relationships/slide" Target="/ppt/slides/slide8.xml" Id="Rbb86476f5a6347e8" /><Relationship Type="http://schemas.openxmlformats.org/officeDocument/2006/relationships/slide" Target="/ppt/slides/slide9.xml" Id="Rdc0368ea07614b6f" /><Relationship Type="http://schemas.openxmlformats.org/officeDocument/2006/relationships/slide" Target="/ppt/slides/slide10.xml" Id="R3c0b18553d924e34" /><Relationship Type="http://schemas.openxmlformats.org/officeDocument/2006/relationships/slide" Target="/ppt/slides/slide11.xml" Id="R824604da0a90426c" /><Relationship Type="http://schemas.openxmlformats.org/officeDocument/2006/relationships/slide" Target="/ppt/slides/slide12.xml" Id="Rd1a77359b8344bb9" /><Relationship Type="http://schemas.openxmlformats.org/officeDocument/2006/relationships/slide" Target="/ppt/slides/slide13.xml" Id="Rc1696f93498e44c2" /><Relationship Type="http://schemas.openxmlformats.org/officeDocument/2006/relationships/slide" Target="/ppt/slides/slide14.xml" Id="R77638d7a4fd948aa" /><Relationship Type="http://schemas.openxmlformats.org/officeDocument/2006/relationships/slide" Target="/ppt/slides/slide15.xml" Id="Rf182aac232e84c02" /><Relationship Type="http://schemas.openxmlformats.org/officeDocument/2006/relationships/slide" Target="/ppt/slides/slide16.xml" Id="R613dcb811a3d44bc" /><Relationship Type="http://schemas.openxmlformats.org/officeDocument/2006/relationships/slide" Target="/ppt/slides/slide17.xml" Id="R9b5e7a74ccb043f2" /><Relationship Type="http://schemas.openxmlformats.org/officeDocument/2006/relationships/slide" Target="/ppt/slides/slide18.xml" Id="Rae9714752d1c44ba" /><Relationship Type="http://schemas.openxmlformats.org/officeDocument/2006/relationships/slide" Target="/ppt/slides/slide19.xml" Id="R530bba5157714675" /><Relationship Type="http://schemas.openxmlformats.org/officeDocument/2006/relationships/slide" Target="/ppt/slides/slide20.xml" Id="R663b81c9c2014552" /><Relationship Type="http://schemas.openxmlformats.org/officeDocument/2006/relationships/slide" Target="/ppt/slides/slide21.xml" Id="R3fdaaadb69c0438d" /><Relationship Type="http://schemas.openxmlformats.org/officeDocument/2006/relationships/slide" Target="/ppt/slides/slide22.xml" Id="Rde089e9670c24037" /><Relationship Type="http://schemas.openxmlformats.org/officeDocument/2006/relationships/slide" Target="/ppt/slides/slide23.xml" Id="R45b2de5dd5e44690" /><Relationship Type="http://schemas.openxmlformats.org/officeDocument/2006/relationships/slide" Target="/ppt/slides/slide24.xml" Id="R99b3f46a079c4666" /><Relationship Type="http://schemas.openxmlformats.org/officeDocument/2006/relationships/slide" Target="/ppt/slides/slide25.xml" Id="Rc95ab28a9fba4205"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2f660deb54514fe5"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48e5a268ce5b453e" /><Relationship Type="http://schemas.openxmlformats.org/officeDocument/2006/relationships/notesMaster" Target="/ppt/notesMasters/notesMaster1.xml" Id="R2ec7fbf768b04184"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4c12575b40b64d7b" /><Relationship Type="http://schemas.openxmlformats.org/officeDocument/2006/relationships/notesMaster" Target="/ppt/notesMasters/notesMaster1.xml" Id="R8432cc14d7604976"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1808a6261ed249c9" /><Relationship Type="http://schemas.openxmlformats.org/officeDocument/2006/relationships/notesMaster" Target="/ppt/notesMasters/notesMaster1.xml" Id="R031e13ae0ec84cfd"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6af7df25b50f40c4" /><Relationship Type="http://schemas.openxmlformats.org/officeDocument/2006/relationships/notesMaster" Target="/ppt/notesMasters/notesMaster1.xml" Id="R4b617f9dd52b4121"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53ac1f6b1d7c4746" /><Relationship Type="http://schemas.openxmlformats.org/officeDocument/2006/relationships/notesMaster" Target="/ppt/notesMasters/notesMaster1.xml" Id="Re2329fd89e224def"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488bbd534c9c45ca" /><Relationship Type="http://schemas.openxmlformats.org/officeDocument/2006/relationships/notesMaster" Target="/ppt/notesMasters/notesMaster1.xml" Id="R016af92cb83e422f"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4c76ae99fae44088" /><Relationship Type="http://schemas.openxmlformats.org/officeDocument/2006/relationships/notesMaster" Target="/ppt/notesMasters/notesMaster1.xml" Id="R9e71b188499a41ed" /></Relationships>
</file>

<file path=ppt/notesSlides/_rels/notesSlide16.xml.rels>&#65279;<?xml version="1.0" encoding="utf-8"?><Relationships xmlns="http://schemas.openxmlformats.org/package/2006/relationships"><Relationship Type="http://schemas.openxmlformats.org/officeDocument/2006/relationships/slide" Target="/ppt/slides/slide16.xml" Id="R9431b1975d09418d" /><Relationship Type="http://schemas.openxmlformats.org/officeDocument/2006/relationships/notesMaster" Target="/ppt/notesMasters/notesMaster1.xml" Id="Rfd4fe71667b2427e" /></Relationships>
</file>

<file path=ppt/notesSlides/_rels/notesSlide17.xml.rels>&#65279;<?xml version="1.0" encoding="utf-8"?><Relationships xmlns="http://schemas.openxmlformats.org/package/2006/relationships"><Relationship Type="http://schemas.openxmlformats.org/officeDocument/2006/relationships/slide" Target="/ppt/slides/slide17.xml" Id="Rdca4f130627f4c94" /><Relationship Type="http://schemas.openxmlformats.org/officeDocument/2006/relationships/notesMaster" Target="/ppt/notesMasters/notesMaster1.xml" Id="R270e3fd4f77148cb" /></Relationships>
</file>

<file path=ppt/notesSlides/_rels/notesSlide18.xml.rels>&#65279;<?xml version="1.0" encoding="utf-8"?><Relationships xmlns="http://schemas.openxmlformats.org/package/2006/relationships"><Relationship Type="http://schemas.openxmlformats.org/officeDocument/2006/relationships/slide" Target="/ppt/slides/slide18.xml" Id="Rc7d726b6155f428a" /><Relationship Type="http://schemas.openxmlformats.org/officeDocument/2006/relationships/notesMaster" Target="/ppt/notesMasters/notesMaster1.xml" Id="R4121da29ac564978" /></Relationships>
</file>

<file path=ppt/notesSlides/_rels/notesSlide19.xml.rels>&#65279;<?xml version="1.0" encoding="utf-8"?><Relationships xmlns="http://schemas.openxmlformats.org/package/2006/relationships"><Relationship Type="http://schemas.openxmlformats.org/officeDocument/2006/relationships/slide" Target="/ppt/slides/slide19.xml" Id="R7f4c2d2f92e94f14" /><Relationship Type="http://schemas.openxmlformats.org/officeDocument/2006/relationships/notesMaster" Target="/ppt/notesMasters/notesMaster1.xml" Id="R479ff1be42bb4cac" /></Relationships>
</file>

<file path=ppt/notesSlides/_rels/notesSlide2.xml.rels>&#65279;<?xml version="1.0" encoding="utf-8"?><Relationships xmlns="http://schemas.openxmlformats.org/package/2006/relationships"><Relationship Type="http://schemas.openxmlformats.org/officeDocument/2006/relationships/slide" Target="/ppt/slides/slide2.xml" Id="Rd53f37062289466c" /><Relationship Type="http://schemas.openxmlformats.org/officeDocument/2006/relationships/notesMaster" Target="/ppt/notesMasters/notesMaster1.xml" Id="R5f0cdcc423a24355" /></Relationships>
</file>

<file path=ppt/notesSlides/_rels/notesSlide20.xml.rels>&#65279;<?xml version="1.0" encoding="utf-8"?><Relationships xmlns="http://schemas.openxmlformats.org/package/2006/relationships"><Relationship Type="http://schemas.openxmlformats.org/officeDocument/2006/relationships/slide" Target="/ppt/slides/slide20.xml" Id="Raa0ea0683f314676" /><Relationship Type="http://schemas.openxmlformats.org/officeDocument/2006/relationships/notesMaster" Target="/ppt/notesMasters/notesMaster1.xml" Id="Reac7a18f9e43479f" /></Relationships>
</file>

<file path=ppt/notesSlides/_rels/notesSlide21.xml.rels>&#65279;<?xml version="1.0" encoding="utf-8"?><Relationships xmlns="http://schemas.openxmlformats.org/package/2006/relationships"><Relationship Type="http://schemas.openxmlformats.org/officeDocument/2006/relationships/slide" Target="/ppt/slides/slide21.xml" Id="R84e571d2d42a4e82" /><Relationship Type="http://schemas.openxmlformats.org/officeDocument/2006/relationships/notesMaster" Target="/ppt/notesMasters/notesMaster1.xml" Id="Rc86cff1017a24171" /></Relationships>
</file>

<file path=ppt/notesSlides/_rels/notesSlide22.xml.rels>&#65279;<?xml version="1.0" encoding="utf-8"?><Relationships xmlns="http://schemas.openxmlformats.org/package/2006/relationships"><Relationship Type="http://schemas.openxmlformats.org/officeDocument/2006/relationships/slide" Target="/ppt/slides/slide22.xml" Id="R0f08eba073bd442a" /><Relationship Type="http://schemas.openxmlformats.org/officeDocument/2006/relationships/notesMaster" Target="/ppt/notesMasters/notesMaster1.xml" Id="R8b81ce4ac7c646aa" /></Relationships>
</file>

<file path=ppt/notesSlides/_rels/notesSlide23.xml.rels>&#65279;<?xml version="1.0" encoding="utf-8"?><Relationships xmlns="http://schemas.openxmlformats.org/package/2006/relationships"><Relationship Type="http://schemas.openxmlformats.org/officeDocument/2006/relationships/slide" Target="/ppt/slides/slide23.xml" Id="R991c2e7491b44090" /><Relationship Type="http://schemas.openxmlformats.org/officeDocument/2006/relationships/notesMaster" Target="/ppt/notesMasters/notesMaster1.xml" Id="R2b045f4777fc4414" /></Relationships>
</file>

<file path=ppt/notesSlides/_rels/notesSlide24.xml.rels>&#65279;<?xml version="1.0" encoding="utf-8"?><Relationships xmlns="http://schemas.openxmlformats.org/package/2006/relationships"><Relationship Type="http://schemas.openxmlformats.org/officeDocument/2006/relationships/slide" Target="/ppt/slides/slide24.xml" Id="Rc1627d779e604a8e" /><Relationship Type="http://schemas.openxmlformats.org/officeDocument/2006/relationships/notesMaster" Target="/ppt/notesMasters/notesMaster1.xml" Id="R381a48740a914e4a" /></Relationships>
</file>

<file path=ppt/notesSlides/_rels/notesSlide25.xml.rels>&#65279;<?xml version="1.0" encoding="utf-8"?><Relationships xmlns="http://schemas.openxmlformats.org/package/2006/relationships"><Relationship Type="http://schemas.openxmlformats.org/officeDocument/2006/relationships/slide" Target="/ppt/slides/slide25.xml" Id="Rc18fecfc55844e72" /><Relationship Type="http://schemas.openxmlformats.org/officeDocument/2006/relationships/notesMaster" Target="/ppt/notesMasters/notesMaster1.xml" Id="Rc1fee17ff0824c03" /></Relationships>
</file>

<file path=ppt/notesSlides/_rels/notesSlide3.xml.rels>&#65279;<?xml version="1.0" encoding="utf-8"?><Relationships xmlns="http://schemas.openxmlformats.org/package/2006/relationships"><Relationship Type="http://schemas.openxmlformats.org/officeDocument/2006/relationships/slide" Target="/ppt/slides/slide3.xml" Id="R294950a23e6c4229" /><Relationship Type="http://schemas.openxmlformats.org/officeDocument/2006/relationships/notesMaster" Target="/ppt/notesMasters/notesMaster1.xml" Id="R0631af527f904802" /></Relationships>
</file>

<file path=ppt/notesSlides/_rels/notesSlide4.xml.rels>&#65279;<?xml version="1.0" encoding="utf-8"?><Relationships xmlns="http://schemas.openxmlformats.org/package/2006/relationships"><Relationship Type="http://schemas.openxmlformats.org/officeDocument/2006/relationships/slide" Target="/ppt/slides/slide4.xml" Id="R8758315372264585" /><Relationship Type="http://schemas.openxmlformats.org/officeDocument/2006/relationships/notesMaster" Target="/ppt/notesMasters/notesMaster1.xml" Id="R7734b0d0b4fa4920" /></Relationships>
</file>

<file path=ppt/notesSlides/_rels/notesSlide5.xml.rels>&#65279;<?xml version="1.0" encoding="utf-8"?><Relationships xmlns="http://schemas.openxmlformats.org/package/2006/relationships"><Relationship Type="http://schemas.openxmlformats.org/officeDocument/2006/relationships/slide" Target="/ppt/slides/slide5.xml" Id="Rdb29406820d642c0" /><Relationship Type="http://schemas.openxmlformats.org/officeDocument/2006/relationships/notesMaster" Target="/ppt/notesMasters/notesMaster1.xml" Id="Ra2b0079fe2e94ed7" /></Relationships>
</file>

<file path=ppt/notesSlides/_rels/notesSlide6.xml.rels>&#65279;<?xml version="1.0" encoding="utf-8"?><Relationships xmlns="http://schemas.openxmlformats.org/package/2006/relationships"><Relationship Type="http://schemas.openxmlformats.org/officeDocument/2006/relationships/slide" Target="/ppt/slides/slide6.xml" Id="R13f0fc757f264c4a" /><Relationship Type="http://schemas.openxmlformats.org/officeDocument/2006/relationships/notesMaster" Target="/ppt/notesMasters/notesMaster1.xml" Id="Rfd5b4a85824f4eb7" /></Relationships>
</file>

<file path=ppt/notesSlides/_rels/notesSlide7.xml.rels>&#65279;<?xml version="1.0" encoding="utf-8"?><Relationships xmlns="http://schemas.openxmlformats.org/package/2006/relationships"><Relationship Type="http://schemas.openxmlformats.org/officeDocument/2006/relationships/slide" Target="/ppt/slides/slide7.xml" Id="R5506dd71209548a0" /><Relationship Type="http://schemas.openxmlformats.org/officeDocument/2006/relationships/notesMaster" Target="/ppt/notesMasters/notesMaster1.xml" Id="Ra481c7535b194421" /></Relationships>
</file>

<file path=ppt/notesSlides/_rels/notesSlide8.xml.rels>&#65279;<?xml version="1.0" encoding="utf-8"?><Relationships xmlns="http://schemas.openxmlformats.org/package/2006/relationships"><Relationship Type="http://schemas.openxmlformats.org/officeDocument/2006/relationships/slide" Target="/ppt/slides/slide8.xml" Id="R4104ed59a7b74a6d" /><Relationship Type="http://schemas.openxmlformats.org/officeDocument/2006/relationships/notesMaster" Target="/ppt/notesMasters/notesMaster1.xml" Id="R83818b16fba440be" /></Relationships>
</file>

<file path=ppt/notesSlides/_rels/notesSlide9.xml.rels>&#65279;<?xml version="1.0" encoding="utf-8"?><Relationships xmlns="http://schemas.openxmlformats.org/package/2006/relationships"><Relationship Type="http://schemas.openxmlformats.org/officeDocument/2006/relationships/slide" Target="/ppt/slides/slide9.xml" Id="R9bbf99fd72164baf" /><Relationship Type="http://schemas.openxmlformats.org/officeDocument/2006/relationships/notesMaster" Target="/ppt/notesMasters/notesMaster1.xml" Id="R810cbc8199a741af"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Chapter 1</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Chapter 1</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Institution and Development</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A Conceptual Reanalysis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Alejandro Portes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Visual content: 1 image. Visible text and labels: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Chapter 1</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Institution and Development</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A Conceptual Reanalysis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Alejandro Portes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INSTITUTIONS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COUNT</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title: Chapter 1, slide 10 (intentionally blank)</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 No visible body text.</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Calibri"/>
              <a:ea typeface="Calibri"/>
              <a:cs typeface="Calibri"/>
            </a:endParaRPr>
          </a:p>
          <a:p xmlns:a="http://schemas.openxmlformats.org/drawingml/2006/main">
            <a:pPr indent="0" algn="l">
              <a:spcBef>
                <a:spcPts val="45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Institutions represent the symbolic blueprint for organizations; they are the...</a:t>
            </a:r>
          </a:p>
          <a:p xmlns:a="http://schemas.openxmlformats.org/drawingml/2006/main">
            <a:r>
              <a:t/>
            </a:r>
          </a:p>
          <a:p xmlns:a="http://schemas.openxmlformats.org/drawingml/2006/main">
            <a:r>
              <a:t>Slide text:</a:t>
            </a:r>
          </a:p>
          <a:p xmlns:a="http://schemas.openxmlformats.org/drawingml/2006/main">
            <a:r>
              <a:t>Institutions represent the symbolic blueprint for organizations; they are the set of rules, written or informal, governing relationships among role occupants in social organizations like the family, schools, and other major institutionally structured areas of organizational life: the polity, the economy, religion, communications and information, and leisure.</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This definition of institutions is in close agreement with everyday uses of t...</a:t>
            </a:r>
          </a:p>
          <a:p xmlns:a="http://schemas.openxmlformats.org/drawingml/2006/main">
            <a:r>
              <a:t/>
            </a:r>
          </a:p>
          <a:p xmlns:a="http://schemas.openxmlformats.org/drawingml/2006/main">
            <a:r>
              <a:t>Slide text:</a:t>
            </a:r>
          </a:p>
          <a:p xmlns:a="http://schemas.openxmlformats.org/drawingml/2006/main">
            <a:r>
              <a:t>This definition of institutions is in close agreement with everyday uses of the term, as when one speaks of “institutional blueprints.” Its validity does not depend, however, on this overlap, but on its analytic utility.</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distinction between organizations and the institutions that underlie them...</a:t>
            </a:r>
          </a:p>
          <a:p xmlns:a="http://schemas.openxmlformats.org/drawingml/2006/main">
            <a:r>
              <a:t/>
            </a:r>
          </a:p>
          <a:p xmlns:a="http://schemas.openxmlformats.org/drawingml/2006/main">
            <a:r>
              <a:t>Slide text:</a:t>
            </a:r>
          </a:p>
          <a:p xmlns:a="http://schemas.openxmlformats.org/drawingml/2006/main">
            <a:r>
              <a:t>The distinction between organizations and the institutions that underlie them provides a basis for analyzing how events actually occur in social and economic life. For it is not the case that once institutional rules are established, role occupants blindly follow. Instead, they constantly modify the rules, transform them, and bypass them in the course of their daily interaction.</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No doubt, “institutions matter,” but they are themselves subject to what [Mar...</a:t>
            </a:r>
          </a:p>
          <a:p xmlns:a="http://schemas.openxmlformats.org/drawingml/2006/main">
            <a:r>
              <a:t/>
            </a:r>
          </a:p>
          <a:p xmlns:a="http://schemas.openxmlformats.org/drawingml/2006/main">
            <a:r>
              <a:t>Slide text:</a:t>
            </a:r>
          </a:p>
          <a:p xmlns:a="http://schemas.openxmlformats.org/drawingml/2006/main">
            <a:r>
              <a:t>No doubt, “institutions matter,” but they are themselves subject to what [Mark] Granovetter referred to as “the problem of embeddedness”:</a:t>
            </a:r>
          </a:p>
          <a:p xmlns:a="http://schemas.openxmlformats.org/drawingml/2006/main">
            <a:r>
              <a:t/>
            </a:r>
          </a:p>
          <a:p xmlns:a="http://schemas.openxmlformats.org/drawingml/2006/main">
            <a:r>
              <a:t>The fact that the human exchanges that institutions seek to guide in turn affect these institutions. That is why formal goals and prescribed organizational hierarchies come to differ from how organizations operate in reality.</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[John] Campbell argues that “the problem of change” has been a thorny one for...</a:t>
            </a:r>
          </a:p>
          <a:p xmlns:a="http://schemas.openxmlformats.org/drawingml/2006/main">
            <a:r>
              <a:t/>
            </a:r>
          </a:p>
          <a:p xmlns:a="http://schemas.openxmlformats.org/drawingml/2006/main">
            <a:r>
              <a:t>Slide text:</a:t>
            </a:r>
          </a:p>
          <a:p xmlns:a="http://schemas.openxmlformats.org/drawingml/2006/main">
            <a:r>
              <a:t>[John] Campbell argues that “the problem of change” has been a thorny one for institutional analysis. This is not difficult to understand. First, with a vague and contested definition of institution, the analysis of change confronts an elusive target. When institution can be anything—from the incest taboo to the central bank—we do not have a sufficiently delimited object to examine how it changes over time.</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Second, with concepts such as path dependence and diffusion as its main tools...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Second, with concepts such as path dependence and diffusion as its main tools for the analysis of change, it is not difficult to understand how the predicted course of events for institutional analysis would be either evolution or punctuated evolution.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Visual content: 1 image. Visible text and labels: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Second, with concepts such as path</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dependence and diffusion as its main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tools for the analysis of change, it is not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difficult to understand how the predicted</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course of events for institutional analysis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would be either evolution or punctuated</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IORPAOLOG? &gt;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But dynamics of change are not limited to diffusion and path dependence; they...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But dynamics of change are not limited to diffusion and path dependence; they can also exist at deeper levels of the culture and social structure, producing drastic and nonevolutionary outcomes.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Visual content: 1 image. Visible text and labels: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The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Dynamics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But dynamics of change are not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limited to diffusion and path</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dependence; they can also exist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at deeper levels of the culture and</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social structure, producing drastic</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and nonevolutionary outcomes.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[Sources]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Religion and religious prophecies can affect the culture in still more radica...</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Religion and religious prophecies can affect the culture in still more radical ways because they impinge directly on the and value system. . . . Weber’s theory of social change focuses on the history of religion and specifically on the role of charisma and charismatic prophecy as forces capable of breaking through the limits of reality.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Visual content: 1 image. Visible text and labels: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Religion and religious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prophecies can affect the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culture in still more radical</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ways because they impinge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directly on the and value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system. .. . Weber’s theory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of social change focuses on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ts the history of religion and</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ny specifically on the role of</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x ‘4 f charisma and charismatic</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Max Werer am prophecy as forces capable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of breaking through the limits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of reality.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[Sources]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For those who dismiss the role of religious charisma as a thing of the past, ...</a:t>
            </a:r>
          </a:p>
          <a:p xmlns:a="http://schemas.openxmlformats.org/drawingml/2006/main">
            <a:r>
              <a:t/>
            </a:r>
          </a:p>
          <a:p xmlns:a="http://schemas.openxmlformats.org/drawingml/2006/main">
            <a:r>
              <a:t>Slide text:</a:t>
            </a:r>
          </a:p>
          <a:p xmlns:a="http://schemas.openxmlformats.org/drawingml/2006/main">
            <a:r>
              <a:t>For those who dismiss the role of religious charisma as a thing of the past, one need only point to the decisive influence that Evangelical Christianity continues to have in transforming large portions of American society . . . and to the emergence of a fundamentalist brand of Islam set on ultimate confrontation with the West.</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Recent years have brought a significant change in the evolution of economics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Recent years have brought a significant change in the evolution of economics and sociology, including an unexpected approach to issues like firms and economic development.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This convergence has pivoted around the concept of “institutions,” a familiar term in sociology and social anthropology but something of a revolution in economics, dominated so far by the neoclassical paradigm.</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Visual content: 1 image. Visible text and labels: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4</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Recent years have brought a significant change in the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evolution of economics and sociology, including an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unexpected approach to issues like firms and</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economic development.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This convergence has pivoted around the concept of</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“institutions,” a familiar term in sociology and social</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anthropology but something of a revolution in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economics, dominated so far by the neoclassical</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paradigm.</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Revolutionary change can also occur in the realm of social structure, as when...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Revolutionary change can also occur in the realm of social structure, as when power is wrested away from its current possessors and vested in a new elite. The question of power and of class struggles has been addressed by a long line of historians and social scientists, classic and contemporary.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Visual content: 1 image. Visible text and labels: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Revolutionary change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can also occur in the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realm of social</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CLASS STRUGGLE RAGES Satetiee aa</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IN LATIN AMERICA power is wrested away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from its current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possessors and vested</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in a new elite. The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question of power and</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of class struggles has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been addressed by a</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long line of historians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and social scientists,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classic and</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contemporary.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From the perspective of the profound consequences wrought by transformations ...</a:t>
            </a:r>
          </a:p>
          <a:p xmlns:a="http://schemas.openxmlformats.org/drawingml/2006/main">
            <a:r>
              <a:t/>
            </a:r>
          </a:p>
          <a:p xmlns:a="http://schemas.openxmlformats.org/drawingml/2006/main">
            <a:r>
              <a:t>Slide text:</a:t>
            </a:r>
          </a:p>
          <a:p xmlns:a="http://schemas.openxmlformats.org/drawingml/2006/main">
            <a:r>
              <a:t>From the perspective of the profound consequences wrought by transformations in a society’s value system or class structure, a theory of change based on path dependence and cultural diffusion looks limited indeed. Change—whether revolutionary or not—at deeper levels of the culture and social structure filters upward to the more visible levels, including institutions and organizations.</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Thus, it is possible to distinguish at least five forces impinging on institu...</a:t>
            </a:r>
          </a:p>
          <a:p xmlns:a="http://schemas.openxmlformats.org/drawingml/2006/main">
            <a:r>
              <a:t/>
            </a:r>
          </a:p>
          <a:p xmlns:a="http://schemas.openxmlformats.org/drawingml/2006/main">
            <a:r>
              <a:t>Slide text:</a:t>
            </a:r>
          </a:p>
          <a:p xmlns:a="http://schemas.openxmlformats.org/drawingml/2006/main">
            <a:r>
              <a:t>Thus, it is possible to distinguish at least five forces impinging on institutions and leading to their transformation:</a:t>
            </a:r>
          </a:p>
          <a:p xmlns:a="http://schemas.openxmlformats.org/drawingml/2006/main">
            <a:r>
              <a:t>path dependence, producing evolutionary change at the more visible institutional level;</a:t>
            </a:r>
          </a:p>
          <a:p xmlns:a="http://schemas.openxmlformats.org/drawingml/2006/main">
            <a:r>
              <a:t>diffusion, also leading to evolutionary and sometimes “punctuated” change at the intermediate levels of culture;</a:t>
            </a:r>
          </a:p>
          <a:p xmlns:a="http://schemas.openxmlformats.org/drawingml/2006/main">
            <a:r>
              <a:t>scientific/technological breakthroughs affecting the cultural skills repertoires and normative order;</a:t>
            </a:r>
          </a:p>
          <a:p xmlns:a="http://schemas.openxmlformats.org/drawingml/2006/main">
            <a:r>
              <a:t>at a deeper level, charismatic prophecy—religious or secular—capable of transforming the value system and, hence, the rest of the culture;</a:t>
            </a:r>
          </a:p>
          <a:p xmlns:a="http://schemas.openxmlformats.org/drawingml/2006/main">
            <a:r>
              <a:t>interelite and class struggles with the potential for transforming the distribution of power.</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last three sources hold the potential for profound institutional change, ...</a:t>
            </a:r>
          </a:p>
          <a:p xmlns:a="http://schemas.openxmlformats.org/drawingml/2006/main">
            <a:r>
              <a:t/>
            </a:r>
          </a:p>
          <a:p xmlns:a="http://schemas.openxmlformats.org/drawingml/2006/main">
            <a:r>
              <a:t>Slide text:</a:t>
            </a:r>
          </a:p>
          <a:p xmlns:a="http://schemas.openxmlformats.org/drawingml/2006/main">
            <a:r>
              <a:t>The last three sources hold the potential for profound institutional change, of the type seen in the aftermath of social revolutions and epoch-making inventions.</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Figure 1.4</a:t>
            </a:r>
          </a:p>
          <a:p xmlns:a="http://schemas.openxmlformats.org/drawingml/2006/main">
            <a:r>
              <a:t/>
            </a:r>
          </a:p>
          <a:p xmlns:a="http://schemas.openxmlformats.org/drawingml/2006/main">
            <a:r>
              <a:t>Slide text:</a:t>
            </a:r>
          </a:p>
          <a:p xmlns:a="http://schemas.openxmlformats.org/drawingml/2006/main">
            <a:r>
              <a:t>Figure 1.4</a:t>
            </a:r>
          </a:p>
          <a:p xmlns:a="http://schemas.openxmlformats.org/drawingml/2006/main">
            <a:r>
              <a:t>Levels and Forces of Change</a:t>
            </a:r>
          </a:p>
          <a:p xmlns:a="http://schemas.openxmlformats.org/drawingml/2006/main">
            <a:r>
              <a:t/>
            </a:r>
          </a:p>
          <a:p xmlns:a="http://schemas.openxmlformats.org/drawingml/2006/main">
            <a:r>
              <a:t>Table transcription:</a:t>
            </a:r>
          </a:p>
          <a:p xmlns:a="http://schemas.openxmlformats.org/drawingml/2006/main">
            <a:r>
              <a:t>Table 1:</a:t>
            </a:r>
          </a:p>
          <a:p xmlns:a="http://schemas.openxmlformats.org/drawingml/2006/main">
            <a:r>
              <a:t>Level | CULTURE | Forces of  Change | SOCIAL STRUCTURE | Forces of  Change</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theoretical synthesis presented here is tentative and subject to modifica...</a:t>
            </a:r>
          </a:p>
          <a:p xmlns:a="http://schemas.openxmlformats.org/drawingml/2006/main">
            <a:r>
              <a:t/>
            </a:r>
          </a:p>
          <a:p xmlns:a="http://schemas.openxmlformats.org/drawingml/2006/main">
            <a:r>
              <a:t>Slide text:</a:t>
            </a:r>
          </a:p>
          <a:p xmlns:a="http://schemas.openxmlformats.org/drawingml/2006/main">
            <a:r>
              <a:t>The theoretical synthesis presented here is tentative and subject to modification. No intrinsic truth is claimed for it, save its utility for delimiting the scope of the concept of institutions and moving us away from an impoverished understanding of social change. The comparative study described next puts this agenda into motion by analyzing really existing institutions and their bearing on national development.</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“The blindness may be partial, but the impairment is nevertheless serious and...</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“The blindness may be partial, but the impairment is nevertheless serious and disabling. What is meant by this allegation of blindness is that, despite their intentions, many mainstream economists lack the conceptual apparatus to discern anything but the haziest institutional outlines. . . . [They] have not got adequate vision tools to distinguish between different types of institutions, nor to appraise properly what is going on in them.”</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—Geoffrey Hodgson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New Institutionalism</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Visual content: 1 image. Visible text and labels: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New</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fe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nalis TT dness may be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partial, but the impairment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is nevertheless serious and</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disabling. What is meant by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this allegation of blindness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is that, despite their</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intentions, many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mainstream economists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lack the conceptual</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apparatus to discern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anything but the haziest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institutional outlines. . .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[They] have not got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adequate vision tools to</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distinguish between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different types of</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institutions, nor to appraise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properly what is going on in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tham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[Sources]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This judgment may be too harsh because, after all, institutional economists h...</a:t>
            </a:r>
          </a:p>
          <a:p xmlns:a="http://schemas.openxmlformats.org/drawingml/2006/main">
            <a:r>
              <a:t/>
            </a:r>
          </a:p>
          <a:p xmlns:a="http://schemas.openxmlformats.org/drawingml/2006/main">
            <a:r>
              <a:t>Slide text:</a:t>
            </a:r>
          </a:p>
          <a:p xmlns:a="http://schemas.openxmlformats.org/drawingml/2006/main">
            <a:r>
              <a:t>This judgment may be too harsh because, after all, institutional economists have taken the first steps toward incorporating key elements of social reality into their analyses. However, the level of interdisciplinary collaboration needed to do this optimally is still lacking. The first question is what institutions actually are.</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[Douglass North] defined institutions as “any form of constraint that human b...</a:t>
            </a:r>
          </a:p>
          <a:p xmlns:a="http://schemas.openxmlformats.org/drawingml/2006/main">
            <a:r>
              <a:t/>
            </a:r>
          </a:p>
          <a:p xmlns:a="http://schemas.openxmlformats.org/drawingml/2006/main">
            <a:r>
              <a:t>Slide text:</a:t>
            </a:r>
          </a:p>
          <a:p xmlns:a="http://schemas.openxmlformats.org/drawingml/2006/main">
            <a:r>
              <a:t>[Douglass North] defined institutions as “any form of constraint that human beings devise to shape human interaction,” a vague definition that encompasses everything from norms introjected in the process of socialization to physical coercion.</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basis for interdisciplinary collaboration is already at hand and consists...</a:t>
            </a:r>
          </a:p>
          <a:p xmlns:a="http://schemas.openxmlformats.org/drawingml/2006/main">
            <a:r>
              <a:t/>
            </a:r>
          </a:p>
          <a:p xmlns:a="http://schemas.openxmlformats.org/drawingml/2006/main">
            <a:r>
              <a:t>Slide text:</a:t>
            </a:r>
          </a:p>
          <a:p xmlns:a="http://schemas.openxmlformats.org/drawingml/2006/main">
            <a:r>
              <a:t>The basis for interdisciplinary collaboration is already at hand and consists of a body of knowledge containing key elements for the analysis of what actually takes place in society and for the proper placement of the concept of “institution.”</a:t>
            </a:r>
          </a:p>
          <a:p xmlns:a="http://schemas.openxmlformats.org/drawingml/2006/main">
            <a:r>
              <a:t/>
            </a:r>
          </a:p>
          <a:p xmlns:a="http://schemas.openxmlformats.org/drawingml/2006/main">
            <a:r>
              <a:t>These elements include</a:t>
            </a:r>
          </a:p>
          <a:p xmlns:a="http://schemas.openxmlformats.org/drawingml/2006/main">
            <a:r>
              <a:t>a distinction between the symbolic realm and the material reality,</a:t>
            </a:r>
          </a:p>
          <a:p xmlns:a="http://schemas.openxmlformats.org/drawingml/2006/main">
            <a:r>
              <a:t>an understanding of the hierarchical character of both realms,</a:t>
            </a:r>
          </a:p>
          <a:p xmlns:a="http://schemas.openxmlformats.org/drawingml/2006/main">
            <a:r>
              <a:t>an identification of the linchpin concepts linking both,</a:t>
            </a:r>
          </a:p>
          <a:p xmlns:a="http://schemas.openxmlformats.org/drawingml/2006/main">
            <a:r>
              <a:t>a theory of social change that goes beyond current institutionalist understandings of this process.</a:t>
            </a:r>
          </a:p>
          <a:p xmlns:a="http://schemas.openxmlformats.org/drawingml/2006/main">
            <a:r>
              <a:t/>
            </a:r>
          </a:p>
          <a:p xmlns:a="http://schemas.openxmlformats.org/drawingml/2006/main">
            <a:r>
              <a:t>Visual content: 1 image. Visible text and labels:</a:t>
            </a:r>
          </a:p>
          <a:p xmlns:a="http://schemas.openxmlformats.org/drawingml/2006/main">
            <a:r>
              <a:t>The basis for interdisciplinary collaboration is already at</a:t>
            </a:r>
          </a:p>
          <a:p xmlns:a="http://schemas.openxmlformats.org/drawingml/2006/main">
            <a:r>
              <a:t>hand and consists of a body of knowledge containing key</a:t>
            </a:r>
          </a:p>
          <a:p xmlns:a="http://schemas.openxmlformats.org/drawingml/2006/main">
            <a:r>
              <a:t>elements for the analysis of what actually takes place in</a:t>
            </a:r>
          </a:p>
          <a:p xmlns:a="http://schemas.openxmlformats.org/drawingml/2006/main">
            <a:r>
              <a:t>society and for the proper placement of the concept of</a:t>
            </a:r>
          </a:p>
          <a:p xmlns:a="http://schemas.openxmlformats.org/drawingml/2006/main">
            <a:r>
              <a:t>“institution.”</a:t>
            </a:r>
          </a:p>
          <a:p xmlns:a="http://schemas.openxmlformats.org/drawingml/2006/main">
            <a:r>
              <a:t/>
            </a:r>
          </a:p>
          <a:p xmlns:a="http://schemas.openxmlformats.org/drawingml/2006/main">
            <a:r>
              <a:t>These elements include</a:t>
            </a:r>
          </a:p>
          <a:p xmlns:a="http://schemas.openxmlformats.org/drawingml/2006/main">
            <a:r>
              <a:t/>
            </a:r>
          </a:p>
          <a:p xmlns:a="http://schemas.openxmlformats.org/drawingml/2006/main">
            <a:r>
              <a:t>1. a distinction between the symbolic realm and the</a:t>
            </a:r>
          </a:p>
          <a:p xmlns:a="http://schemas.openxmlformats.org/drawingml/2006/main">
            <a:r>
              <a:t>material reality,</a:t>
            </a:r>
          </a:p>
          <a:p xmlns:a="http://schemas.openxmlformats.org/drawingml/2006/main">
            <a:r>
              <a:t/>
            </a:r>
          </a:p>
          <a:p xmlns:a="http://schemas.openxmlformats.org/drawingml/2006/main">
            <a:r>
              <a:t>2. an understanding of the hierarchical character of both</a:t>
            </a:r>
          </a:p>
          <a:p xmlns:a="http://schemas.openxmlformats.org/drawingml/2006/main">
            <a:r>
              <a:t>realms,</a:t>
            </a:r>
          </a:p>
          <a:p xmlns:a="http://schemas.openxmlformats.org/drawingml/2006/main">
            <a:r>
              <a:t/>
            </a:r>
          </a:p>
          <a:p xmlns:a="http://schemas.openxmlformats.org/drawingml/2006/main">
            <a:r>
              <a:t>3. an identification of the linchpin concepts linking both,</a:t>
            </a:r>
          </a:p>
          <a:p xmlns:a="http://schemas.openxmlformats.org/drawingml/2006/main">
            <a:r>
              <a:t>4. a theory of social change that goes beyond current</a:t>
            </a:r>
          </a:p>
          <a:p xmlns:a="http://schemas.openxmlformats.org/drawingml/2006/main">
            <a:r>
              <a:t>institutionalist understandings of this process.</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From its classical beginnings, modern sociology developed a central distincti...</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From its classical beginnings, modern sociology developed a central distinction, consolidated by the mid-twentieth century, between culture and social structure. There are good reasons for this distinction. Culture embodies the symbolic elements crucial for human interaction, mutual understanding, and order. Social structure is composed of actual persons enacting roles organized in a status hierarchy of some kind. The distinction is analytical because only human beings exist in reality, but it is fundamental to understand both the motives for their actions and their consequences.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Visual content: 1 image. Visible text and labels: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From its classical beginnings, modern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sociology developed a central</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distinction, consolidated by the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mid-twentieth century, between culture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and social structure. There are good</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reasons for this distinction. Culture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embodies the symbolic elements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crucial for human interaction, mutual</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understanding, and order. Social</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structure is composed of actual</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persons enacting roles organized in a</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status hierarchy of some kind. The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distinction is analytical because only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human beings exist in reality, but it is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fundamental to understand both the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motives for their actions and their</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consequences.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diverse elements that compose culture and social structure can be arrange...</a:t>
            </a:r>
          </a:p>
          <a:p xmlns:a="http://schemas.openxmlformats.org/drawingml/2006/main">
            <a:r>
              <a:t/>
            </a:r>
          </a:p>
          <a:p xmlns:a="http://schemas.openxmlformats.org/drawingml/2006/main">
            <a:r>
              <a:t>Slide text:</a:t>
            </a:r>
          </a:p>
          <a:p xmlns:a="http://schemas.openxmlformats.org/drawingml/2006/main">
            <a:r>
              <a:t>The diverse elements that compose culture and social structure can be arranged in a hierarchy of causative influences from “deep” factors, often concealed below everyday social life but fundamental for its organization, to “surface” phenomena, more mutable and more readily evident.</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various elements of culture and social structure, placed at different lev...</a:t>
            </a:r>
          </a:p>
          <a:p xmlns:a="http://schemas.openxmlformats.org/drawingml/2006/main">
            <a:r>
              <a:t/>
            </a:r>
          </a:p>
          <a:p xmlns:a="http://schemas.openxmlformats.org/drawingml/2006/main">
            <a:r>
              <a:t>Slide text:</a:t>
            </a:r>
          </a:p>
          <a:p xmlns:a="http://schemas.openxmlformats.org/drawingml/2006/main">
            <a:r>
              <a:t>The various elements of culture and social structure, placed at different levels of importance and visibility, occur simultaneously and appear, at first glance, as an undifferentiated mass. Their analytic separation is required, however, for the proper understanding of social phenomena, including economic phenomena. Not everything is “constraints on behavior”; some elements constrain, others motivate, and still others enable.</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05715f35f08e4754" /></Relationships>
</file>

<file path=ppt/slideLayouts/slideLayout1.xml><?xml version="1.0" encoding="utf-8"?>
<p:sldLayout xmlns:p="http://schemas.openxmlformats.org/presentationml/2006/main" type="blank" preserve="1">
  <p:cSld name="Default">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d00de415a3ba4322" /><Relationship Type="http://schemas.openxmlformats.org/officeDocument/2006/relationships/slideLayout" Target="/ppt/slideLayouts/slideLayout1.xml" Id="R26d3991b78524522" /></Relationships>
</file>

<file path=ppt/slideMasters/slideMaster1.xml><?xml version="1.0" encoding="utf-8"?>
<p:sldMaster xmlns:p="http://schemas.openxmlformats.org/presentationml/2006/main">
  <p:cSld>
    <p:bg>
      <p:bgPr>
        <a:solidFill xmlns:a="http://schemas.openxmlformats.org/drawingml/2006/main">
          <a:srgbClr val="1F497D"/>
        </a:solidFill>
      </p:bgPr>
    </p:bg>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81AB4069-0A65-4659-B80C-722B6FEB1A6C}"/>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4400" b="0" u="none">
                <a:solidFill>
                  <a:srgbClr val="FFFFFF"/>
                </a:solidFill>
                <a:latin typeface="Calibri"/>
                <a:ea typeface="Calibri"/>
                <a:cs typeface="Calibri"/>
              </a:defRPr>
            </a:lvl1pPr>
          </a:lstStyle>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400" b="0" u="none">
                <a:solidFill>
                  <a:srgbClr val="FFFFFF"/>
                </a:solidFill>
                <a:latin typeface="Calibri"/>
                <a:ea typeface="Calibri"/>
                <a:cs typeface="Calibri"/>
              </a:rPr>
              <a:t>Click to edit the title text format</a:t>
            </a:r>
            <a:endParaRPr sz="4400" b="0" u="none">
              <a:solidFill>
                <a:srgbClr val="FFFFFF"/>
              </a:solidFill>
              <a:latin typeface="Calibri"/>
              <a:ea typeface="Calibri"/>
              <a:cs typeface="Calibri"/>
            </a:endParaRPr>
          </a:p>
        </p:txBody>
      </p:sp>
      <p:sp>
        <p:nvSpPr>
          <p:cNvPr id="3" name="PlaceHolder 2">
            <a:extLst xmlns:a="http://schemas.openxmlformats.org/drawingml/2006/main">
              <a:ext uri="{FF2B5EF4-FFF2-40B4-BE49-F238E27FC236}">
                <a16:creationId xmlns:a16="http://schemas.microsoft.com/office/drawing/2014/main" id="{E394BD5F-3106-4F88-A552-4A83B43BB60B}"/>
              </a:ext>
            </a:extLst>
          </p:cNvPr>
          <p:cNvSpPr>
            <a:spLocks xmlns:a="http://schemas.openxmlformats.org/drawingml/2006/main" noGrp="1"/>
          </p:cNvSpPr>
          <p:nvPr>
            <p:ph type="body"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799"/>
              </a:spcBef>
              <a:buClr>
                <a:srgbClr val="FFFFF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FFFFFF"/>
                </a:solidFill>
                <a:latin typeface="Calibri"/>
                <a:ea typeface="Calibri"/>
                <a:cs typeface="Calibri"/>
              </a:defRPr>
            </a:lvl1pPr>
            <a:lvl2pPr algn="l">
              <a:spcBef>
                <a:spcPts val="799"/>
              </a:spcBef>
              <a:buClr>
                <a:srgbClr val="FFFFF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FFFFFF"/>
                </a:solidFill>
                <a:latin typeface="Calibri"/>
                <a:ea typeface="Calibri"/>
                <a:cs typeface="Calibri"/>
              </a:defRPr>
            </a:lvl2pPr>
            <a:lvl3pPr algn="l">
              <a:spcBef>
                <a:spcPts val="799"/>
              </a:spcBef>
              <a:buClr>
                <a:srgbClr val="FFFFF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FFFFFF"/>
                </a:solidFill>
                <a:latin typeface="Calibri"/>
                <a:ea typeface="Calibri"/>
                <a:cs typeface="Calibri"/>
              </a:defRPr>
            </a:lvl3pPr>
            <a:lvl4pPr algn="l">
              <a:spcBef>
                <a:spcPts val="799"/>
              </a:spcBef>
              <a:buClr>
                <a:srgbClr val="FFFFF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FFFFFF"/>
                </a:solidFill>
                <a:latin typeface="Calibri"/>
                <a:ea typeface="Calibri"/>
                <a:cs typeface="Calibri"/>
              </a:defRPr>
            </a:lvl4pPr>
            <a:lvl5pPr algn="l">
              <a:spcBef>
                <a:spcPts val="799"/>
              </a:spcBef>
              <a:buClr>
                <a:srgbClr val="FFFFF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FFFFFF"/>
                </a:solidFill>
                <a:latin typeface="Calibri"/>
                <a:ea typeface="Calibri"/>
                <a:cs typeface="Calibri"/>
              </a:defRPr>
            </a:lvl5pPr>
            <a:lvl6pPr algn="l">
              <a:spcBef>
                <a:spcPts val="799"/>
              </a:spcBef>
              <a:buClr>
                <a:srgbClr val="FFFFF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FFFFFF"/>
                </a:solidFill>
                <a:latin typeface="Calibri"/>
                <a:ea typeface="Calibri"/>
                <a:cs typeface="Calibri"/>
              </a:defRPr>
            </a:lvl6pPr>
            <a:lvl7pPr algn="l">
              <a:spcBef>
                <a:spcPts val="799"/>
              </a:spcBef>
              <a:buClr>
                <a:srgbClr val="FFFFF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200" b="0" u="none">
                <a:solidFill>
                  <a:srgbClr val="FFFFFF"/>
                </a:solidFill>
                <a:latin typeface="Calibri"/>
                <a:ea typeface="Calibri"/>
                <a:cs typeface="Calibri"/>
              </a:defRPr>
            </a:lvl7pPr>
          </a:lstStyle>
          <a:p xmlns:a="http://schemas.openxmlformats.org/drawingml/2006/main">
            <a:pPr marL="343080" indent="-343080" algn="l">
              <a:spcBef>
                <a:spcPts val="799"/>
              </a:spcBef>
              <a:buClr>
                <a:srgbClr val="FFFFF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Calibri"/>
                <a:ea typeface="Calibri"/>
                <a:cs typeface="Calibri"/>
              </a:rPr>
              <a:t>Click to edit the outline text format</a:t>
            </a:r>
            <a:endParaRPr sz="3200" b="0" u="none">
              <a:solidFill>
                <a:srgbClr val="FFFFFF"/>
              </a:solidFill>
              <a:latin typeface="Calibri"/>
              <a:ea typeface="Calibri"/>
              <a:cs typeface="Calibri"/>
            </a:endParaRPr>
          </a:p>
          <a:p xmlns:a="http://schemas.openxmlformats.org/drawingml/2006/main">
            <a:pPr marL="743040" lvl="1" indent="-285840" algn="l">
              <a:spcBef>
                <a:spcPts val="799"/>
              </a:spcBef>
              <a:buClr>
                <a:srgbClr val="FFFFF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Calibri"/>
                <a:ea typeface="Calibri"/>
                <a:cs typeface="Calibri"/>
              </a:rPr>
              <a:t>Second Outline Level</a:t>
            </a:r>
            <a:endParaRPr sz="3200" b="0" u="none">
              <a:solidFill>
                <a:srgbClr val="FFFFFF"/>
              </a:solidFill>
              <a:latin typeface="Calibri"/>
              <a:ea typeface="Calibri"/>
              <a:cs typeface="Calibri"/>
            </a:endParaRPr>
          </a:p>
          <a:p xmlns:a="http://schemas.openxmlformats.org/drawingml/2006/main">
            <a:pPr marL="1143000" lvl="2" indent="-228600" algn="l">
              <a:spcBef>
                <a:spcPts val="799"/>
              </a:spcBef>
              <a:buClr>
                <a:srgbClr val="FFFFF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Calibri"/>
                <a:ea typeface="Calibri"/>
                <a:cs typeface="Calibri"/>
              </a:rPr>
              <a:t>Third Outline Level</a:t>
            </a:r>
            <a:endParaRPr sz="3200" b="0" u="none">
              <a:solidFill>
                <a:srgbClr val="FFFFFF"/>
              </a:solidFill>
              <a:latin typeface="Calibri"/>
              <a:ea typeface="Calibri"/>
              <a:cs typeface="Calibri"/>
            </a:endParaRPr>
          </a:p>
          <a:p xmlns:a="http://schemas.openxmlformats.org/drawingml/2006/main">
            <a:pPr marL="1600200" lvl="3" indent="-228600" algn="l">
              <a:spcBef>
                <a:spcPts val="799"/>
              </a:spcBef>
              <a:buClr>
                <a:srgbClr val="FFFFF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Calibri"/>
                <a:ea typeface="Calibri"/>
                <a:cs typeface="Calibri"/>
              </a:rPr>
              <a:t>Fourth Outline Level</a:t>
            </a:r>
            <a:endParaRPr sz="3200" b="0" u="none">
              <a:solidFill>
                <a:srgbClr val="FFFFFF"/>
              </a:solidFill>
              <a:latin typeface="Calibri"/>
              <a:ea typeface="Calibri"/>
              <a:cs typeface="Calibri"/>
            </a:endParaRPr>
          </a:p>
          <a:p xmlns:a="http://schemas.openxmlformats.org/drawingml/2006/main">
            <a:pPr marL="2057400" lvl="4" indent="-228600" algn="l">
              <a:spcBef>
                <a:spcPts val="799"/>
              </a:spcBef>
              <a:buClr>
                <a:srgbClr val="FFFFF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Calibri"/>
                <a:ea typeface="Calibri"/>
                <a:cs typeface="Calibri"/>
              </a:rPr>
              <a:t>Fifth Outline Level</a:t>
            </a:r>
            <a:endParaRPr sz="3200" b="0" u="none">
              <a:solidFill>
                <a:srgbClr val="FFFFFF"/>
              </a:solidFill>
              <a:latin typeface="Calibri"/>
              <a:ea typeface="Calibri"/>
              <a:cs typeface="Calibri"/>
            </a:endParaRPr>
          </a:p>
          <a:p xmlns:a="http://schemas.openxmlformats.org/drawingml/2006/main">
            <a:pPr marL="2057400" lvl="5" indent="-228600" algn="l">
              <a:spcBef>
                <a:spcPts val="799"/>
              </a:spcBef>
              <a:buClr>
                <a:srgbClr val="FFFFF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Calibri"/>
                <a:ea typeface="Calibri"/>
                <a:cs typeface="Calibri"/>
              </a:rPr>
              <a:t>Sixth Outline Level</a:t>
            </a:r>
            <a:endParaRPr sz="3200" b="0" u="none">
              <a:solidFill>
                <a:srgbClr val="FFFFFF"/>
              </a:solidFill>
              <a:latin typeface="Calibri"/>
              <a:ea typeface="Calibri"/>
              <a:cs typeface="Calibri"/>
            </a:endParaRPr>
          </a:p>
          <a:p xmlns:a="http://schemas.openxmlformats.org/drawingml/2006/main">
            <a:pPr marL="2057400" lvl="6" indent="-228600" algn="l">
              <a:spcBef>
                <a:spcPts val="799"/>
              </a:spcBef>
              <a:buClr>
                <a:srgbClr val="FFFFF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Calibri"/>
                <a:ea typeface="Calibri"/>
                <a:cs typeface="Calibri"/>
              </a:rPr>
              <a:t>Seventh Outline Level</a:t>
            </a:r>
            <a:endParaRPr sz="3200" b="0" u="none">
              <a:solidFill>
                <a:srgbClr val="FFFFFF"/>
              </a:solidFill>
              <a:latin typeface="Calibri"/>
              <a:ea typeface="Calibri"/>
              <a:cs typeface="Calibri"/>
            </a:endParaRPr>
          </a:p>
        </p:txBody>
      </p:sp>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26d3991b78524522"/>
  </p:sldLayoutIdLst>
</p:sldMaster>
</file>

<file path=ppt/slideMasters/theme/theme2.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9759ce14f2e745da" /><Relationship Type="http://schemas.openxmlformats.org/officeDocument/2006/relationships/image" Target="/ppt/media/image.jpeg" Id="R4fa30f142ca348e6" /><Relationship Type="http://schemas.openxmlformats.org/officeDocument/2006/relationships/notesSlide" Target="/ppt/notesSlides/notesSlide1.xml" Id="R4138e2b7ea8741af"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c49e3d7bf30d4bff" /><Relationship Type="http://schemas.openxmlformats.org/officeDocument/2006/relationships/notesSlide" Target="/ppt/notesSlides/notesSlide10.xml" Id="R260578351ae844b8"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a3263ef6a47e4ebf" /><Relationship Type="http://schemas.openxmlformats.org/officeDocument/2006/relationships/notesSlide" Target="/ppt/notesSlides/notesSlide11.xml" Id="R55c7cd6118534a52"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872330dea787450b" /><Relationship Type="http://schemas.openxmlformats.org/officeDocument/2006/relationships/notesSlide" Target="/ppt/notesSlides/notesSlide12.xml" Id="Rae15d5687f484686"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96f6c067d74f4e32" /><Relationship Type="http://schemas.openxmlformats.org/officeDocument/2006/relationships/notesSlide" Target="/ppt/notesSlides/notesSlide13.xml" Id="R7aa7c7c3aa784e80"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ff076261c2634141" /><Relationship Type="http://schemas.openxmlformats.org/officeDocument/2006/relationships/notesSlide" Target="/ppt/notesSlides/notesSlide14.xml" Id="R3450476f7862405e"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061ec9d74d894aec" /><Relationship Type="http://schemas.openxmlformats.org/officeDocument/2006/relationships/notesSlide" Target="/ppt/notesSlides/notesSlide15.xml" Id="Rfeb542d10fe14580" /></Relationships>
</file>

<file path=ppt/slides/_rels/slide16.xml.rels>&#65279;<?xml version="1.0" encoding="utf-8"?><Relationships xmlns="http://schemas.openxmlformats.org/package/2006/relationships"><Relationship Type="http://schemas.openxmlformats.org/officeDocument/2006/relationships/slideLayout" Target="/ppt/slideLayouts/slideLayout1.xml" Id="Rc7aea51a61ba4d28" /><Relationship Type="http://schemas.openxmlformats.org/officeDocument/2006/relationships/image" Target="/ppt/media/image4.png" Id="R15b762e3383a417b" /><Relationship Type="http://schemas.openxmlformats.org/officeDocument/2006/relationships/notesSlide" Target="/ppt/notesSlides/notesSlide16.xml" Id="Rff0501e64b46444d" /></Relationships>
</file>

<file path=ppt/slides/_rels/slide17.xml.rels>&#65279;<?xml version="1.0" encoding="utf-8"?><Relationships xmlns="http://schemas.openxmlformats.org/package/2006/relationships"><Relationship Type="http://schemas.openxmlformats.org/officeDocument/2006/relationships/slideLayout" Target="/ppt/slideLayouts/slideLayout1.xml" Id="R9320880c173442aa" /><Relationship Type="http://schemas.openxmlformats.org/officeDocument/2006/relationships/image" Target="/ppt/media/image5.png" Id="Rc5ea258669ad47bf" /><Relationship Type="http://schemas.openxmlformats.org/officeDocument/2006/relationships/notesSlide" Target="/ppt/notesSlides/notesSlide17.xml" Id="Ra11070b2294e4208" /></Relationships>
</file>

<file path=ppt/slides/_rels/slide18.xml.rels>&#65279;<?xml version="1.0" encoding="utf-8"?><Relationships xmlns="http://schemas.openxmlformats.org/package/2006/relationships"><Relationship Type="http://schemas.openxmlformats.org/officeDocument/2006/relationships/slideLayout" Target="/ppt/slideLayouts/slideLayout1.xml" Id="R5218d2e38ac049b1" /><Relationship Type="http://schemas.openxmlformats.org/officeDocument/2006/relationships/image" Target="/ppt/media/image3.jpeg" Id="R9ed10a1aa751443f" /><Relationship Type="http://schemas.openxmlformats.org/officeDocument/2006/relationships/notesSlide" Target="/ppt/notesSlides/notesSlide18.xml" Id="R1fda46781b3b4e0e" /></Relationships>
</file>

<file path=ppt/slides/_rels/slide19.xml.rels>&#65279;<?xml version="1.0" encoding="utf-8"?><Relationships xmlns="http://schemas.openxmlformats.org/package/2006/relationships"><Relationship Type="http://schemas.openxmlformats.org/officeDocument/2006/relationships/slideLayout" Target="/ppt/slideLayouts/slideLayout1.xml" Id="Rf7552b1985964a8f" /><Relationship Type="http://schemas.openxmlformats.org/officeDocument/2006/relationships/notesSlide" Target="/ppt/notesSlides/notesSlide19.xml" Id="Rf3b346fe104b4953"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4b9435d601e649cd" /><Relationship Type="http://schemas.openxmlformats.org/officeDocument/2006/relationships/image" Target="/ppt/media/image2.jpeg" Id="R9febbf6e6fe245ef" /><Relationship Type="http://schemas.openxmlformats.org/officeDocument/2006/relationships/notesSlide" Target="/ppt/notesSlides/notesSlide2.xml" Id="Rd162bbd1ff2b4684" /></Relationships>
</file>

<file path=ppt/slides/_rels/slide20.xml.rels>&#65279;<?xml version="1.0" encoding="utf-8"?><Relationships xmlns="http://schemas.openxmlformats.org/package/2006/relationships"><Relationship Type="http://schemas.openxmlformats.org/officeDocument/2006/relationships/slideLayout" Target="/ppt/slideLayouts/slideLayout1.xml" Id="R69a3f6c1af20431a" /><Relationship Type="http://schemas.openxmlformats.org/officeDocument/2006/relationships/image" Target="/ppt/media/image4.jpeg" Id="R8333eb1487d74f8d" /><Relationship Type="http://schemas.openxmlformats.org/officeDocument/2006/relationships/notesSlide" Target="/ppt/notesSlides/notesSlide20.xml" Id="Rc4ff2f48a1874cff" /></Relationships>
</file>

<file path=ppt/slides/_rels/slide21.xml.rels>&#65279;<?xml version="1.0" encoding="utf-8"?><Relationships xmlns="http://schemas.openxmlformats.org/package/2006/relationships"><Relationship Type="http://schemas.openxmlformats.org/officeDocument/2006/relationships/slideLayout" Target="/ppt/slideLayouts/slideLayout1.xml" Id="Rfb5547930c024e59" /><Relationship Type="http://schemas.openxmlformats.org/officeDocument/2006/relationships/notesSlide" Target="/ppt/notesSlides/notesSlide21.xml" Id="Ra192ea7233c94580" /></Relationships>
</file>

<file path=ppt/slides/_rels/slide22.xml.rels>&#65279;<?xml version="1.0" encoding="utf-8"?><Relationships xmlns="http://schemas.openxmlformats.org/package/2006/relationships"><Relationship Type="http://schemas.openxmlformats.org/officeDocument/2006/relationships/slideLayout" Target="/ppt/slideLayouts/slideLayout1.xml" Id="R098e25a6d472421a" /><Relationship Type="http://schemas.openxmlformats.org/officeDocument/2006/relationships/notesSlide" Target="/ppt/notesSlides/notesSlide22.xml" Id="R741cae3027f14b59" /></Relationships>
</file>

<file path=ppt/slides/_rels/slide23.xml.rels>&#65279;<?xml version="1.0" encoding="utf-8"?><Relationships xmlns="http://schemas.openxmlformats.org/package/2006/relationships"><Relationship Type="http://schemas.openxmlformats.org/officeDocument/2006/relationships/slideLayout" Target="/ppt/slideLayouts/slideLayout1.xml" Id="R4a1ff98e08cb4ed0" /><Relationship Type="http://schemas.openxmlformats.org/officeDocument/2006/relationships/notesSlide" Target="/ppt/notesSlides/notesSlide23.xml" Id="R8ea11cc039cd444e" /></Relationships>
</file>

<file path=ppt/slides/_rels/slide24.xml.rels>&#65279;<?xml version="1.0" encoding="utf-8"?><Relationships xmlns="http://schemas.openxmlformats.org/package/2006/relationships"><Relationship Type="http://schemas.openxmlformats.org/officeDocument/2006/relationships/slideLayout" Target="/ppt/slideLayouts/slideLayout1.xml" Id="Rbb17840251fa4b5d" /><Relationship Type="http://schemas.openxmlformats.org/officeDocument/2006/relationships/notesSlide" Target="/ppt/notesSlides/notesSlide24.xml" Id="R623c01bd0cd14575" /></Relationships>
</file>

<file path=ppt/slides/_rels/slide25.xml.rels>&#65279;<?xml version="1.0" encoding="utf-8"?><Relationships xmlns="http://schemas.openxmlformats.org/package/2006/relationships"><Relationship Type="http://schemas.openxmlformats.org/officeDocument/2006/relationships/slideLayout" Target="/ppt/slideLayouts/slideLayout1.xml" Id="R2c7dc3914d4a4ef2" /><Relationship Type="http://schemas.openxmlformats.org/officeDocument/2006/relationships/notesSlide" Target="/ppt/notesSlides/notesSlide25.xml" Id="R109ef986e452409a"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4aa6fb02afa24713" /><Relationship Type="http://schemas.openxmlformats.org/officeDocument/2006/relationships/image" Target="/ppt/media/image.png" Id="Ref155e5c279e4cdf" /><Relationship Type="http://schemas.openxmlformats.org/officeDocument/2006/relationships/notesSlide" Target="/ppt/notesSlides/notesSlide3.xml" Id="R508187570dee47e5"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d49c3bcf4d44488e" /><Relationship Type="http://schemas.openxmlformats.org/officeDocument/2006/relationships/notesSlide" Target="/ppt/notesSlides/notesSlide4.xml" Id="R44655383662a4a89"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3cd2a0ffc67242a8" /><Relationship Type="http://schemas.openxmlformats.org/officeDocument/2006/relationships/notesSlide" Target="/ppt/notesSlides/notesSlide5.xml" Id="R19536f8e2afa4cac"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17ec2cce14b44631" /><Relationship Type="http://schemas.openxmlformats.org/officeDocument/2006/relationships/image" Target="/ppt/media/image2.png" Id="R157e5b9167254b72" /><Relationship Type="http://schemas.openxmlformats.org/officeDocument/2006/relationships/notesSlide" Target="/ppt/notesSlides/notesSlide6.xml" Id="R8b2c696d40ec42e2"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a7fd7071183747af" /><Relationship Type="http://schemas.openxmlformats.org/officeDocument/2006/relationships/image" Target="/ppt/media/image3.png" Id="R3a246ff76d704a93" /><Relationship Type="http://schemas.openxmlformats.org/officeDocument/2006/relationships/notesSlide" Target="/ppt/notesSlides/notesSlide7.xml" Id="Rea5bbd543ced4949"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6994f62a632a411d" /><Relationship Type="http://schemas.openxmlformats.org/officeDocument/2006/relationships/notesSlide" Target="/ppt/notesSlides/notesSlide8.xml" Id="R1527a8a020494ae2"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706842cb879b430a" /><Relationship Type="http://schemas.openxmlformats.org/officeDocument/2006/relationships/notesSlide" Target="/ppt/notesSlides/notesSlide9.xml" Id="Rff0c644abff74000" /></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pic>
        <p:nvPicPr>
          <p:cNvPr id="18" name="Visual 1 of 1 on “Chapter 1.” Context: Chapter 1 Institution and Development A Conceptual Reanalysis Alejandro Portes INSTITUTIONS COUNT"/>
          <p:cNvPicPr>
            <a:picLocks xmlns:a="http://schemas.openxmlformats.org/drawingml/2006/main" noChangeAspect="1"/>
          </p:cNvPicPr>
          <p:nvPr/>
        </p:nvPicPr>
        <p:blipFill>
          <a:blip xmlns:r="http://schemas.openxmlformats.org/officeDocument/2006/relationships" xmlns:a="http://schemas.openxmlformats.org/drawingml/2006/main" r:embed="R4fa30f142ca348e6"/>
          <a:stretch xmlns:a="http://schemas.openxmlformats.org/drawingml/2006/main"/>
        </p:blipFill>
        <p:spPr>
          <a:xfrm xmlns:a="http://schemas.openxmlformats.org/drawingml/2006/main">
            <a:off x="3047760" y="2133360"/>
            <a:ext cx="3014640" cy="4496040"/>
          </a:xfrm>
          <a:prstGeom xmlns:a="http://schemas.openxmlformats.org/drawingml/2006/main" prst="rect">
            <a:avLst/>
          </a:prstGeom>
          <a:ln xmlns:a="http://schemas.openxmlformats.org/drawingml/2006/main" w="38160">
            <a:noFill/>
          </a:ln>
        </p:spPr>
      </p:pic>
      <p:sp>
        <p:nvSpPr>
          <p:cNvPr id="15" name="Slide text 1: Chapter 1">
            <a:extLst xmlns:a="http://schemas.openxmlformats.org/drawingml/2006/main">
              <a:ext uri="{FF2B5EF4-FFF2-40B4-BE49-F238E27FC236}">
                <a16:creationId xmlns:a16="http://schemas.microsoft.com/office/drawing/2014/main" id="{E4A6B3D3-FA22-49B5-92A1-291762C968E6}"/>
              </a:ext>
            </a:extLst>
          </p:cNvPr>
          <p:cNvSpPr>
            <a:spLocks xmlns:a="http://schemas.openxmlformats.org/drawingml/2006/main" noGrp="1"/>
          </p:cNvSpPr>
          <p:nvPr/>
        </p:nvSpPr>
        <p:spPr>
          <a:xfrm xmlns:a="http://schemas.openxmlformats.org/drawingml/2006/main">
            <a:off x="457200" y="0"/>
            <a:ext cx="8229600" cy="19213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1" u="none">
                <a:solidFill>
                  <a:srgbClr val="FFFFFF"/>
                </a:solidFill>
                <a:latin typeface="Calibri"/>
                <a:ea typeface="Calibri"/>
                <a:cs typeface="Calibri"/>
              </a:rPr>
              <a:t>Chapter 1</a:t>
            </a:r>
            <a:endParaRPr sz="3200" b="0" u="none">
              <a:solidFill>
                <a:srgbClr val="FFFFFF"/>
              </a:solidFill>
              <a:latin typeface="Calibri"/>
              <a:ea typeface="Calibri"/>
              <a:cs typeface="Calibri"/>
            </a:endParaRPr>
          </a:p>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1" u="none">
                <a:solidFill>
                  <a:srgbClr val="FFFFFF"/>
                </a:solidFill>
                <a:latin typeface="Calibri"/>
                <a:ea typeface="Calibri"/>
                <a:cs typeface="Calibri"/>
              </a:rPr>
              <a:t>Institution and Development </a:t>
            </a:r>
            <a:endParaRPr sz="3200" b="0" u="none">
              <a:solidFill>
                <a:srgbClr val="FFFFFF"/>
              </a:solidFill>
              <a:latin typeface="Calibri"/>
              <a:ea typeface="Calibri"/>
              <a:cs typeface="Calibri"/>
            </a:endParaRPr>
          </a:p>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1" u="none">
                <a:solidFill>
                  <a:srgbClr val="FFFFFF"/>
                </a:solidFill>
                <a:latin typeface="Calibri"/>
                <a:ea typeface="Calibri"/>
                <a:cs typeface="Calibri"/>
              </a:rPr>
              <a:t>A Conceptual Reanalysis</a:t>
            </a:r>
            <a:br/>
            <a:r>
              <a:rPr sz="2800" b="0" i="1" u="none">
                <a:solidFill>
                  <a:srgbClr val="FFFFFF"/>
                </a:solidFill>
                <a:latin typeface="Calibri"/>
                <a:ea typeface="Calibri"/>
                <a:cs typeface="Calibri"/>
              </a:rPr>
              <a:t>Alejandro Portes</a:t>
            </a:r>
            <a:endParaRPr sz="2800" b="0" u="none">
              <a:solidFill>
                <a:srgbClr val="FFFFFF"/>
              </a:solidFill>
              <a:latin typeface="Calibri"/>
              <a:ea typeface="Calibri"/>
              <a:cs typeface="Calibri"/>
            </a:endParaRPr>
          </a:p>
        </p:txBody>
      </p:sp>
      <p:sp>
        <p:nvSpPr>
          <p:cNvPr id="17" name="Accessible slide title: Chapter 1">
            <a:extLst xmlns:a="http://schemas.openxmlformats.org/drawingml/2006/main">
              <a:ext uri="{FF2B5EF4-FFF2-40B4-BE49-F238E27FC236}">
                <a16:creationId xmlns:a16="http://schemas.microsoft.com/office/drawing/2014/main" id="{4123EC7A-A1C5-42C4-A84F-3E9543CCB0E2}"/>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Chapter 1</a:t>
            </a:r>
          </a:p>
        </p:txBody>
      </p:sp>
    </p:spTree>
    <p:extLst>
      <p:ext uri="{BB962C8B-B14F-4D97-AF65-F5344CB8AC3E}">
        <p14:creationId xmlns:p14="http://schemas.microsoft.com/office/powerpoint/2010/main" val="506542569"/>
      </p:ext>
    </p:extLst>
  </p:cSld>
</p:sld>
</file>

<file path=ppt/slides/slide10.xml><?xml version="1.0" encoding="utf-8"?>
<p:sld xmlns:p="http://schemas.openxmlformats.org/presentationml/2006/main">
  <p:cSld>
    <p:spTree>
      <p:nvGrpSpPr>
        <p:cNvPr id="1" name=""/>
        <p:cNvGrpSpPr/>
        <p:nvPr/>
      </p:nvGrpSpPr>
      <p:grpSpPr>
        <a:xfrm xmlns:a="http://schemas.openxmlformats.org/drawingml/2006/main"/>
      </p:grpSpPr>
      <p:sp>
        <p:nvSpPr>
          <p:cNvPr id="2" name="Accessible slide title: Chapter 1, slide 10 (intentionally blank)">
            <a:extLst xmlns:a="http://schemas.openxmlformats.org/drawingml/2006/main">
              <a:ext uri="{FF2B5EF4-FFF2-40B4-BE49-F238E27FC236}">
                <a16:creationId xmlns:a16="http://schemas.microsoft.com/office/drawing/2014/main" id="{E61BB283-C3A4-4251-BB3E-A3BEFB0DBB85}"/>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Chapter 1, slide 10 (intentionally blank)</a:t>
            </a:r>
          </a:p>
        </p:txBody>
      </p:sp>
    </p:spTree>
    <p:extLst>
      <p:ext uri="{BB962C8B-B14F-4D97-AF65-F5344CB8AC3E}">
        <p14:creationId xmlns:p14="http://schemas.microsoft.com/office/powerpoint/2010/main" val="1661584356"/>
      </p:ext>
    </p:extLst>
  </p:cSld>
</p:sld>
</file>

<file path=ppt/slides/slide11.xml><?xml version="1.0" encoding="utf-8"?>
<p:sld xmlns:p="http://schemas.openxmlformats.org/presentationml/2006/main">
  <p:cSld>
    <p:spTree>
      <p:nvGrpSpPr>
        <p:cNvPr id="1" name=""/>
        <p:cNvGrpSpPr/>
        <p:nvPr/>
      </p:nvGrpSpPr>
      <p:grpSpPr>
        <a:xfrm xmlns:a="http://schemas.openxmlformats.org/drawingml/2006/main"/>
      </p:grpSpPr>
      <p:sp>
        <p:nvSpPr>
          <p:cNvPr id="32" name="Slide text 1: Institutions represent the symbolic blueprint for organizations; they are the...">
            <a:extLst xmlns:a="http://schemas.openxmlformats.org/drawingml/2006/main">
              <a:ext uri="{FF2B5EF4-FFF2-40B4-BE49-F238E27FC236}">
                <a16:creationId xmlns:a16="http://schemas.microsoft.com/office/drawing/2014/main" id="{B6656DDD-0DC2-47B3-8C61-2F8333711FFC}"/>
              </a:ext>
            </a:extLst>
          </p:cNvPr>
          <p:cNvSpPr>
            <a:spLocks xmlns:a="http://schemas.openxmlformats.org/drawingml/2006/main" noGrp="1"/>
          </p:cNvSpPr>
          <p:nvPr/>
        </p:nvSpPr>
        <p:spPr>
          <a:xfrm xmlns:a="http://schemas.openxmlformats.org/drawingml/2006/main">
            <a:off x="1752480" y="1143000"/>
            <a:ext cx="5943600" cy="4356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Calibri"/>
                <a:ea typeface="Calibri"/>
                <a:cs typeface="Calibri"/>
              </a:rPr>
              <a:t>Institutions represent the symbolic blueprint for organizations; they are the set of rules, written or informal, governing relationships among role occupants in social organizations like the family, schools, and other major institutionally structured areas of organizational life: the polity, the economy, religion, communications and information, and leisure. </a:t>
            </a:r>
            <a:endParaRPr sz="2800" b="0" u="none">
              <a:solidFill>
                <a:srgbClr val="FFFFFF"/>
              </a:solidFill>
              <a:latin typeface="Calibri"/>
              <a:ea typeface="Calibri"/>
              <a:cs typeface="Calibri"/>
            </a:endParaRPr>
          </a:p>
        </p:txBody>
      </p:sp>
      <p:sp>
        <p:nvSpPr>
          <p:cNvPr id="33" name="Accessible slide title: Institutions represent the symbolic blueprint for organizations; they are the...">
            <a:extLst xmlns:a="http://schemas.openxmlformats.org/drawingml/2006/main">
              <a:ext uri="{FF2B5EF4-FFF2-40B4-BE49-F238E27FC236}">
                <a16:creationId xmlns:a16="http://schemas.microsoft.com/office/drawing/2014/main" id="{E3CFC7D2-2666-4F85-BA71-35D97FE7F569}"/>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Institutions represent the symbolic blueprint for organizations; they are the...</a:t>
            </a:r>
          </a:p>
        </p:txBody>
      </p:sp>
    </p:spTree>
    <p:extLst>
      <p:ext uri="{BB962C8B-B14F-4D97-AF65-F5344CB8AC3E}">
        <p14:creationId xmlns:p14="http://schemas.microsoft.com/office/powerpoint/2010/main" val="2102639015"/>
      </p:ext>
    </p:extLst>
  </p:cSld>
</p:sld>
</file>

<file path=ppt/slides/slide12.xml><?xml version="1.0" encoding="utf-8"?>
<p:sld xmlns:p="http://schemas.openxmlformats.org/presentationml/2006/main">
  <p:cSld>
    <p:spTree>
      <p:nvGrpSpPr>
        <p:cNvPr id="1" name=""/>
        <p:cNvGrpSpPr/>
        <p:nvPr/>
      </p:nvGrpSpPr>
      <p:grpSpPr>
        <a:xfrm xmlns:a="http://schemas.openxmlformats.org/drawingml/2006/main"/>
      </p:grpSpPr>
      <p:sp>
        <p:nvSpPr>
          <p:cNvPr id="33" name="Slide text 1: This definition of institutions is in close agreement with everyday uses of t...">
            <a:extLst xmlns:a="http://schemas.openxmlformats.org/drawingml/2006/main">
              <a:ext uri="{FF2B5EF4-FFF2-40B4-BE49-F238E27FC236}">
                <a16:creationId xmlns:a16="http://schemas.microsoft.com/office/drawing/2014/main" id="{BE246005-67F2-422E-9A4D-5DEBD3C1B706}"/>
              </a:ext>
            </a:extLst>
          </p:cNvPr>
          <p:cNvSpPr>
            <a:spLocks xmlns:a="http://schemas.openxmlformats.org/drawingml/2006/main" noGrp="1"/>
          </p:cNvSpPr>
          <p:nvPr/>
        </p:nvSpPr>
        <p:spPr>
          <a:xfrm xmlns:a="http://schemas.openxmlformats.org/drawingml/2006/main">
            <a:off x="2286000" y="1600200"/>
            <a:ext cx="4572000" cy="26517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Arial"/>
                <a:ea typeface="Arial"/>
                <a:cs typeface="Arial"/>
              </a:rPr>
              <a:t>This definition of institutions is in close agreement with everyday uses of the term, as when one speaks of “institutional blueprints.” Its validity does not depend, however, on this overlap, but on its analytic utility. </a:t>
            </a:r>
            <a:endParaRPr sz="2400" b="0" u="none">
              <a:solidFill>
                <a:srgbClr val="FFFFFF"/>
              </a:solidFill>
              <a:latin typeface="Calibri"/>
              <a:ea typeface="Calibri"/>
              <a:cs typeface="Calibri"/>
            </a:endParaRPr>
          </a:p>
        </p:txBody>
      </p:sp>
      <p:sp>
        <p:nvSpPr>
          <p:cNvPr id="34" name="Accessible slide title: This definition of institutions is in close agreement with everyday uses of t...">
            <a:extLst xmlns:a="http://schemas.openxmlformats.org/drawingml/2006/main">
              <a:ext uri="{FF2B5EF4-FFF2-40B4-BE49-F238E27FC236}">
                <a16:creationId xmlns:a16="http://schemas.microsoft.com/office/drawing/2014/main" id="{7F556A9D-CBA4-4910-B358-B256574D162A}"/>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This definition of institutions is in close agreement with everyday uses of t...</a:t>
            </a:r>
          </a:p>
        </p:txBody>
      </p:sp>
    </p:spTree>
    <p:extLst>
      <p:ext uri="{BB962C8B-B14F-4D97-AF65-F5344CB8AC3E}">
        <p14:creationId xmlns:p14="http://schemas.microsoft.com/office/powerpoint/2010/main" val="960118094"/>
      </p:ext>
    </p:extLst>
  </p:cSld>
</p:sld>
</file>

<file path=ppt/slides/slide13.xml><?xml version="1.0" encoding="utf-8"?>
<p:sld xmlns:p="http://schemas.openxmlformats.org/presentationml/2006/main">
  <p:cSld>
    <p:spTree>
      <p:nvGrpSpPr>
        <p:cNvPr id="1" name=""/>
        <p:cNvGrpSpPr/>
        <p:nvPr/>
      </p:nvGrpSpPr>
      <p:grpSpPr>
        <a:xfrm xmlns:a="http://schemas.openxmlformats.org/drawingml/2006/main"/>
      </p:grpSpPr>
      <p:sp>
        <p:nvSpPr>
          <p:cNvPr id="34" name="Slide text 1: The distinction between organizations and the institutions that underlie them...">
            <a:extLst xmlns:a="http://schemas.openxmlformats.org/drawingml/2006/main">
              <a:ext uri="{FF2B5EF4-FFF2-40B4-BE49-F238E27FC236}">
                <a16:creationId xmlns:a16="http://schemas.microsoft.com/office/drawing/2014/main" id="{0F3095DD-4C99-47F3-8648-1A83B8A9831D}"/>
              </a:ext>
            </a:extLst>
          </p:cNvPr>
          <p:cNvSpPr>
            <a:spLocks xmlns:a="http://schemas.openxmlformats.org/drawingml/2006/main" noGrp="1"/>
          </p:cNvSpPr>
          <p:nvPr/>
        </p:nvSpPr>
        <p:spPr>
          <a:xfrm xmlns:a="http://schemas.openxmlformats.org/drawingml/2006/main">
            <a:off x="1904760" y="1066680"/>
            <a:ext cx="5410440" cy="44787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Arial Rounded MT Bold"/>
                <a:ea typeface="Arial Rounded MT Bold"/>
                <a:cs typeface="Arial Rounded MT Bold"/>
              </a:rPr>
              <a:t>The distinction between organizations and the institutions that underlie them provides a basis for analyzing how events actually occur in social and economic life. For it is not the case that once institutional rules are established, role occupants blindly follow. Instead, they constantly modify the rules, transform them, and bypass them in the course of their daily interaction. </a:t>
            </a:r>
            <a:endParaRPr sz="2400" b="0" u="none">
              <a:solidFill>
                <a:srgbClr val="FFFFFF"/>
              </a:solidFill>
              <a:latin typeface="Calibri"/>
              <a:ea typeface="Calibri"/>
              <a:cs typeface="Calibri"/>
            </a:endParaRPr>
          </a:p>
        </p:txBody>
      </p:sp>
      <p:sp>
        <p:nvSpPr>
          <p:cNvPr id="35" name="Accessible slide title: The distinction between organizations and the institutions that underlie them...">
            <a:extLst xmlns:a="http://schemas.openxmlformats.org/drawingml/2006/main">
              <a:ext uri="{FF2B5EF4-FFF2-40B4-BE49-F238E27FC236}">
                <a16:creationId xmlns:a16="http://schemas.microsoft.com/office/drawing/2014/main" id="{929A80DF-FA6B-40AF-94CA-50BE4A79255B}"/>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The distinction between organizations and the institutions that underlie them...</a:t>
            </a:r>
          </a:p>
        </p:txBody>
      </p:sp>
    </p:spTree>
    <p:extLst>
      <p:ext uri="{BB962C8B-B14F-4D97-AF65-F5344CB8AC3E}">
        <p14:creationId xmlns:p14="http://schemas.microsoft.com/office/powerpoint/2010/main" val="1691193152"/>
      </p:ext>
    </p:extLst>
  </p:cSld>
</p:sld>
</file>

<file path=ppt/slides/slide14.xml><?xml version="1.0" encoding="utf-8"?>
<p:sld xmlns:p="http://schemas.openxmlformats.org/presentationml/2006/main">
  <p:cSld>
    <p:spTree>
      <p:nvGrpSpPr>
        <p:cNvPr id="1" name=""/>
        <p:cNvGrpSpPr/>
        <p:nvPr/>
      </p:nvGrpSpPr>
      <p:grpSpPr>
        <a:xfrm xmlns:a="http://schemas.openxmlformats.org/drawingml/2006/main"/>
      </p:grpSpPr>
      <p:sp>
        <p:nvSpPr>
          <p:cNvPr id="35" name="Slide text 1: No doubt, “institutions matter,” but they are themselves subject to what [Mar...">
            <a:extLst xmlns:a="http://schemas.openxmlformats.org/drawingml/2006/main">
              <a:ext uri="{FF2B5EF4-FFF2-40B4-BE49-F238E27FC236}">
                <a16:creationId xmlns:a16="http://schemas.microsoft.com/office/drawing/2014/main" id="{9AFC19EF-5BA0-4C64-981E-D77961B9ED1F}"/>
              </a:ext>
            </a:extLst>
          </p:cNvPr>
          <p:cNvSpPr>
            <a:spLocks xmlns:a="http://schemas.openxmlformats.org/drawingml/2006/main" noGrp="1"/>
          </p:cNvSpPr>
          <p:nvPr/>
        </p:nvSpPr>
        <p:spPr>
          <a:xfrm xmlns:a="http://schemas.openxmlformats.org/drawingml/2006/main">
            <a:off x="2057400" y="838080"/>
            <a:ext cx="4952880" cy="44787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Calibri"/>
                <a:ea typeface="Calibri"/>
                <a:cs typeface="Calibri"/>
              </a:rPr>
              <a:t>No doubt, “institutions matter,” but they are themselves subject to what [Mark] Granovetter referred to as “the problem of embeddedness”:</a:t>
            </a:r>
            <a:endParaRPr sz="2400" b="0" u="none">
              <a:solidFill>
                <a:srgbClr val="FFFFFF"/>
              </a:solidFill>
              <a:latin typeface="Calibri"/>
              <a:ea typeface="Calibri"/>
              <a:cs typeface="Calibri"/>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FFFFFF"/>
              </a:solidFill>
              <a:latin typeface="Calibri"/>
              <a:ea typeface="Calibri"/>
              <a:cs typeface="Calibri"/>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Calibri"/>
                <a:ea typeface="Calibri"/>
                <a:cs typeface="Calibri"/>
              </a:rPr>
              <a:t>The fact that the human exchanges that institutions seek to guide in turn affect these institutions. That is why formal goals and prescribed organizational hierarchies come to differ from how organizations operate in reality.</a:t>
            </a:r>
            <a:endParaRPr sz="2400" b="0" u="none">
              <a:solidFill>
                <a:srgbClr val="FFFFFF"/>
              </a:solidFill>
              <a:latin typeface="Calibri"/>
              <a:ea typeface="Calibri"/>
              <a:cs typeface="Calibri"/>
            </a:endParaRPr>
          </a:p>
        </p:txBody>
      </p:sp>
      <p:sp>
        <p:nvSpPr>
          <p:cNvPr id="36" name="Accessible slide title: No doubt, “institutions matter,” but they are themselves subject to what [Mar...">
            <a:extLst xmlns:a="http://schemas.openxmlformats.org/drawingml/2006/main">
              <a:ext uri="{FF2B5EF4-FFF2-40B4-BE49-F238E27FC236}">
                <a16:creationId xmlns:a16="http://schemas.microsoft.com/office/drawing/2014/main" id="{B12DA12A-3DD8-4DF4-9BA0-D6E15CAC2213}"/>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No doubt, “institutions matter,” but they are themselves subject to what [Mar...</a:t>
            </a:r>
          </a:p>
        </p:txBody>
      </p:sp>
    </p:spTree>
    <p:extLst>
      <p:ext uri="{BB962C8B-B14F-4D97-AF65-F5344CB8AC3E}">
        <p14:creationId xmlns:p14="http://schemas.microsoft.com/office/powerpoint/2010/main" val="669513715"/>
      </p:ext>
    </p:extLst>
  </p:cSld>
</p:sld>
</file>

<file path=ppt/slides/slide15.xml><?xml version="1.0" encoding="utf-8"?>
<p:sld xmlns:p="http://schemas.openxmlformats.org/presentationml/2006/main">
  <p:cSld>
    <p:spTree>
      <p:nvGrpSpPr>
        <p:cNvPr id="1" name=""/>
        <p:cNvGrpSpPr/>
        <p:nvPr/>
      </p:nvGrpSpPr>
      <p:grpSpPr>
        <a:xfrm xmlns:a="http://schemas.openxmlformats.org/drawingml/2006/main"/>
      </p:grpSpPr>
      <p:sp>
        <p:nvSpPr>
          <p:cNvPr id="36" name="Slide text 1: [John] Campbell argues that “the problem of change” has been a thorny one for...">
            <a:extLst xmlns:a="http://schemas.openxmlformats.org/drawingml/2006/main">
              <a:ext uri="{FF2B5EF4-FFF2-40B4-BE49-F238E27FC236}">
                <a16:creationId xmlns:a16="http://schemas.microsoft.com/office/drawing/2014/main" id="{CA25C548-57A1-40E3-89BE-DEA0C9114172}"/>
              </a:ext>
            </a:extLst>
          </p:cNvPr>
          <p:cNvSpPr>
            <a:spLocks xmlns:a="http://schemas.openxmlformats.org/drawingml/2006/main" noGrp="1"/>
          </p:cNvSpPr>
          <p:nvPr/>
        </p:nvSpPr>
        <p:spPr>
          <a:xfrm xmlns:a="http://schemas.openxmlformats.org/drawingml/2006/main">
            <a:off x="2286000" y="609480"/>
            <a:ext cx="4572000" cy="55749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Elephant"/>
                <a:ea typeface="Elephant"/>
                <a:cs typeface="Elephant"/>
              </a:rPr>
              <a:t>[John] Campbell argues that “the problem of change” has been a thorny one for institutional analysis. This is not difficult to understand. First, with a vague and contested definition of </a:t>
            </a:r>
            <a:r>
              <a:rPr sz="2400" b="0" i="1" u="none">
                <a:solidFill>
                  <a:srgbClr val="FFFFFF"/>
                </a:solidFill>
                <a:latin typeface="Elephant"/>
                <a:ea typeface="Elephant"/>
                <a:cs typeface="Elephant"/>
              </a:rPr>
              <a:t>institution,</a:t>
            </a:r>
            <a:r>
              <a:rPr sz="2400" b="0" u="none">
                <a:solidFill>
                  <a:srgbClr val="FFFFFF"/>
                </a:solidFill>
                <a:latin typeface="Elephant"/>
                <a:ea typeface="Elephant"/>
                <a:cs typeface="Elephant"/>
              </a:rPr>
              <a:t> the analysis of change confronts an elusive target. When institution can be anything—from the incest taboo to the central bank—we do not have a sufficiently delimited object to examine how it changes over time. </a:t>
            </a:r>
            <a:endParaRPr sz="2400" b="0" u="none">
              <a:solidFill>
                <a:srgbClr val="FFFFFF"/>
              </a:solidFill>
              <a:latin typeface="Calibri"/>
              <a:ea typeface="Calibri"/>
              <a:cs typeface="Calibri"/>
            </a:endParaRPr>
          </a:p>
        </p:txBody>
      </p:sp>
      <p:sp>
        <p:nvSpPr>
          <p:cNvPr id="37" name="Accessible slide title: [John] Campbell argues that “the problem of change” has been a thorny one for...">
            <a:extLst xmlns:a="http://schemas.openxmlformats.org/drawingml/2006/main">
              <a:ext uri="{FF2B5EF4-FFF2-40B4-BE49-F238E27FC236}">
                <a16:creationId xmlns:a16="http://schemas.microsoft.com/office/drawing/2014/main" id="{4E7B8E5D-FF90-44D0-B3AA-A74DE3F9EBBF}"/>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[John] Campbell argues that “the problem of change” has been a thorny one for...</a:t>
            </a:r>
          </a:p>
        </p:txBody>
      </p:sp>
    </p:spTree>
    <p:extLst>
      <p:ext uri="{BB962C8B-B14F-4D97-AF65-F5344CB8AC3E}">
        <p14:creationId xmlns:p14="http://schemas.microsoft.com/office/powerpoint/2010/main" val="1564905276"/>
      </p:ext>
    </p:extLst>
  </p:cSld>
</p:sld>
</file>

<file path=ppt/slides/slide16.xml><?xml version="1.0" encoding="utf-8"?>
<p:sld xmlns:p="http://schemas.openxmlformats.org/presentationml/2006/main">
  <p:cSld>
    <p:spTree>
      <p:nvGrpSpPr>
        <p:cNvPr id="1" name=""/>
        <p:cNvGrpSpPr/>
        <p:nvPr/>
      </p:nvGrpSpPr>
      <p:grpSpPr>
        <a:xfrm xmlns:a="http://schemas.openxmlformats.org/drawingml/2006/main"/>
      </p:grpSpPr>
      <p:sp>
        <p:nvSpPr>
          <p:cNvPr id="37" name="Slide text 1: Second, with concepts such as path dependence and diffusion as its main tools...">
            <a:extLst xmlns:a="http://schemas.openxmlformats.org/drawingml/2006/main">
              <a:ext uri="{FF2B5EF4-FFF2-40B4-BE49-F238E27FC236}">
                <a16:creationId xmlns:a16="http://schemas.microsoft.com/office/drawing/2014/main" id="{72F2C69A-4412-4E19-8885-003583D1A198}"/>
              </a:ext>
            </a:extLst>
          </p:cNvPr>
          <p:cNvSpPr>
            <a:spLocks xmlns:a="http://schemas.openxmlformats.org/drawingml/2006/main" noGrp="1"/>
          </p:cNvSpPr>
          <p:nvPr/>
        </p:nvSpPr>
        <p:spPr>
          <a:xfrm xmlns:a="http://schemas.openxmlformats.org/drawingml/2006/main">
            <a:off x="1904760" y="533160"/>
            <a:ext cx="5791320" cy="2286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Calibri"/>
                <a:ea typeface="Calibri"/>
                <a:cs typeface="Calibri"/>
              </a:rPr>
              <a:t>Second, with concepts such as path dependence and diffusion as its main tools for the analysis of change, it is not difficult to understand how the predicted course of events for institutional analysis would be either evolution or punctuated evolution. </a:t>
            </a:r>
            <a:endParaRPr sz="2400" b="0" u="none">
              <a:solidFill>
                <a:srgbClr val="FFFFFF"/>
              </a:solidFill>
              <a:latin typeface="Calibri"/>
              <a:ea typeface="Calibri"/>
              <a:cs typeface="Calibri"/>
            </a:endParaRPr>
          </a:p>
        </p:txBody>
      </p:sp>
      <p:pic>
        <p:nvPicPr>
          <p:cNvPr id="41" name="Visual 1 of 1 on “Second, with concepts such as path dependence and diffusion as its main tools....” Context: Second, with concepts such as path dependence and diffusion as its main tools for the analysis of change, it is not difficult to …"/>
          <p:cNvPicPr>
            <a:picLocks xmlns:a="http://schemas.openxmlformats.org/drawingml/2006/main" noChangeAspect="1"/>
          </p:cNvPicPr>
          <p:nvPr/>
        </p:nvPicPr>
        <p:blipFill>
          <a:blip xmlns:r="http://schemas.openxmlformats.org/officeDocument/2006/relationships" xmlns:a="http://schemas.openxmlformats.org/drawingml/2006/main" r:embed="R15b762e3383a417b"/>
          <a:stretch xmlns:a="http://schemas.openxmlformats.org/drawingml/2006/main"/>
        </p:blipFill>
        <p:spPr>
          <a:xfrm xmlns:a="http://schemas.openxmlformats.org/drawingml/2006/main">
            <a:off x="2211120" y="3014640"/>
            <a:ext cx="4799160" cy="3462120"/>
          </a:xfrm>
          <a:prstGeom xmlns:a="http://schemas.openxmlformats.org/drawingml/2006/main" prst="rect">
            <a:avLst/>
          </a:prstGeom>
          <a:ln xmlns:a="http://schemas.openxmlformats.org/drawingml/2006/main" w="38160">
            <a:noFill/>
          </a:ln>
        </p:spPr>
      </p:pic>
      <p:sp>
        <p:nvSpPr>
          <p:cNvPr id="39" name="Accessible slide title: Second, with concepts such as path dependence and diffusion as its main tools...">
            <a:extLst xmlns:a="http://schemas.openxmlformats.org/drawingml/2006/main">
              <a:ext uri="{FF2B5EF4-FFF2-40B4-BE49-F238E27FC236}">
                <a16:creationId xmlns:a16="http://schemas.microsoft.com/office/drawing/2014/main" id="{1E2E929A-C850-494A-B034-B09A995339EB}"/>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Second, with concepts such as path dependence and diffusion as its main tools...</a:t>
            </a:r>
          </a:p>
        </p:txBody>
      </p:sp>
    </p:spTree>
    <p:extLst>
      <p:ext uri="{BB962C8B-B14F-4D97-AF65-F5344CB8AC3E}">
        <p14:creationId xmlns:p14="http://schemas.microsoft.com/office/powerpoint/2010/main" val="834448596"/>
      </p:ext>
    </p:extLst>
  </p:cSld>
</p:sld>
</file>

<file path=ppt/slides/slide17.xml><?xml version="1.0" encoding="utf-8"?>
<p:sld xmlns:p="http://schemas.openxmlformats.org/presentationml/2006/main">
  <p:cSld>
    <p:spTree>
      <p:nvGrpSpPr>
        <p:cNvPr id="1" name=""/>
        <p:cNvGrpSpPr/>
        <p:nvPr/>
      </p:nvGrpSpPr>
      <p:grpSpPr>
        <a:xfrm xmlns:a="http://schemas.openxmlformats.org/drawingml/2006/main"/>
      </p:grpSpPr>
      <p:sp>
        <p:nvSpPr>
          <p:cNvPr id="39" name="Slide text 1: But dynamics of change are not limited to diffusion and path dependence; they...">
            <a:extLst xmlns:a="http://schemas.openxmlformats.org/drawingml/2006/main">
              <a:ext uri="{FF2B5EF4-FFF2-40B4-BE49-F238E27FC236}">
                <a16:creationId xmlns:a16="http://schemas.microsoft.com/office/drawing/2014/main" id="{E1272B44-8044-49C9-AAD0-028FFFFAD19F}"/>
              </a:ext>
            </a:extLst>
          </p:cNvPr>
          <p:cNvSpPr>
            <a:spLocks xmlns:a="http://schemas.openxmlformats.org/drawingml/2006/main" noGrp="1"/>
          </p:cNvSpPr>
          <p:nvPr/>
        </p:nvSpPr>
        <p:spPr>
          <a:xfrm xmlns:a="http://schemas.openxmlformats.org/drawingml/2006/main">
            <a:off x="1676160" y="3504960"/>
            <a:ext cx="5639040" cy="26514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Calibri"/>
                <a:ea typeface="Calibri"/>
                <a:cs typeface="Calibri"/>
              </a:rPr>
              <a:t>But dynamics of change are not limited to diffusion and path dependence; they can also exist at deeper levels of the culture and social structure, producing drastic and nonevolutionary outcomes. </a:t>
            </a:r>
            <a:endParaRPr sz="2800" b="0" u="none">
              <a:solidFill>
                <a:srgbClr val="FFFFFF"/>
              </a:solidFill>
              <a:latin typeface="Calibri"/>
              <a:ea typeface="Calibri"/>
              <a:cs typeface="Calibri"/>
            </a:endParaRPr>
          </a:p>
        </p:txBody>
      </p:sp>
      <p:pic>
        <p:nvPicPr>
          <p:cNvPr id="43" name="Visual 1 of 1 on “But dynamics of change are not limited to diffusion and path dependence; they....” Context: The Dynamics But dynamics of change are not limited to diffusion and path dependence; they can also exist at deeper levels of the…"/>
          <p:cNvPicPr>
            <a:picLocks xmlns:a="http://schemas.openxmlformats.org/drawingml/2006/main" noChangeAspect="1"/>
          </p:cNvPicPr>
          <p:nvPr/>
        </p:nvPicPr>
        <p:blipFill>
          <a:blip xmlns:r="http://schemas.openxmlformats.org/officeDocument/2006/relationships" xmlns:a="http://schemas.openxmlformats.org/drawingml/2006/main" r:embed="Rc5ea258669ad47bf"/>
          <a:stretch xmlns:a="http://schemas.openxmlformats.org/drawingml/2006/main"/>
        </p:blipFill>
        <p:spPr>
          <a:xfrm xmlns:a="http://schemas.openxmlformats.org/drawingml/2006/main">
            <a:off x="1218960" y="152280"/>
            <a:ext cx="6453360" cy="3301920"/>
          </a:xfrm>
          <a:prstGeom xmlns:a="http://schemas.openxmlformats.org/drawingml/2006/main" prst="rect">
            <a:avLst/>
          </a:prstGeom>
          <a:ln xmlns:a="http://schemas.openxmlformats.org/drawingml/2006/main" w="38160">
            <a:noFill/>
          </a:ln>
        </p:spPr>
      </p:pic>
      <p:sp>
        <p:nvSpPr>
          <p:cNvPr id="41" name="Accessible slide title: But dynamics of change are not limited to diffusion and path dependence; they...">
            <a:extLst xmlns:a="http://schemas.openxmlformats.org/drawingml/2006/main">
              <a:ext uri="{FF2B5EF4-FFF2-40B4-BE49-F238E27FC236}">
                <a16:creationId xmlns:a16="http://schemas.microsoft.com/office/drawing/2014/main" id="{01C9A77E-776A-4B6E-9A8C-EF2A82821024}"/>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But dynamics of change are not limited to diffusion and path dependence; they...</a:t>
            </a:r>
          </a:p>
        </p:txBody>
      </p:sp>
    </p:spTree>
    <p:extLst>
      <p:ext uri="{BB962C8B-B14F-4D97-AF65-F5344CB8AC3E}">
        <p14:creationId xmlns:p14="http://schemas.microsoft.com/office/powerpoint/2010/main" val="2077890252"/>
      </p:ext>
    </p:extLst>
  </p:cSld>
</p:sld>
</file>

<file path=ppt/slides/slide18.xml><?xml version="1.0" encoding="utf-8"?>
<p:sld xmlns:p="http://schemas.openxmlformats.org/presentationml/2006/main">
  <p:cSld>
    <p:spTree>
      <p:nvGrpSpPr>
        <p:cNvPr id="1" name=""/>
        <p:cNvGrpSpPr/>
        <p:nvPr/>
      </p:nvGrpSpPr>
      <p:grpSpPr>
        <a:xfrm xmlns:a="http://schemas.openxmlformats.org/drawingml/2006/main"/>
      </p:grpSpPr>
      <p:sp>
        <p:nvSpPr>
          <p:cNvPr id="41" name="Slide text 1: Religion and religious prophecies can affect the culture in still more radica...">
            <a:extLst xmlns:a="http://schemas.openxmlformats.org/drawingml/2006/main">
              <a:ext uri="{FF2B5EF4-FFF2-40B4-BE49-F238E27FC236}">
                <a16:creationId xmlns:a16="http://schemas.microsoft.com/office/drawing/2014/main" id="{64F16957-72DE-4FC4-9DDA-3B8D7DBAC5B5}"/>
              </a:ext>
            </a:extLst>
          </p:cNvPr>
          <p:cNvSpPr>
            <a:spLocks xmlns:a="http://schemas.openxmlformats.org/drawingml/2006/main" noGrp="1"/>
          </p:cNvSpPr>
          <p:nvPr/>
        </p:nvSpPr>
        <p:spPr>
          <a:xfrm xmlns:a="http://schemas.openxmlformats.org/drawingml/2006/main">
            <a:off x="3962160" y="990360"/>
            <a:ext cx="4114800" cy="48441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Calibri"/>
                <a:ea typeface="Calibri"/>
                <a:cs typeface="Calibri"/>
              </a:rPr>
              <a:t>Religion and religious prophecies can affect the culture in still more radical ways because they impinge directly on the and value system. . . . Weber’s theory of social change focuses on the history of religion and specifically on the role of charisma and charismatic prophecy as forces capable of breaking through the limits of reality.</a:t>
            </a:r>
            <a:endParaRPr sz="2400" b="0" u="none">
              <a:solidFill>
                <a:srgbClr val="FFFFFF"/>
              </a:solidFill>
              <a:latin typeface="Calibri"/>
              <a:ea typeface="Calibri"/>
              <a:cs typeface="Calibri"/>
            </a:endParaRPr>
          </a:p>
        </p:txBody>
      </p:sp>
      <p:pic>
        <p:nvPicPr>
          <p:cNvPr id="45" name="Visual 1 of 1 on “Religion and religious prophecies can affect the culture in still more radica....” Context: Religion and religious prophecies can affect the culture in still more radical ways because they impinge directly on the and valu…"/>
          <p:cNvPicPr>
            <a:picLocks xmlns:a="http://schemas.openxmlformats.org/drawingml/2006/main" noChangeAspect="1"/>
          </p:cNvPicPr>
          <p:nvPr/>
        </p:nvPicPr>
        <p:blipFill>
          <a:blip xmlns:r="http://schemas.openxmlformats.org/officeDocument/2006/relationships" xmlns:a="http://schemas.openxmlformats.org/drawingml/2006/main" r:embed="R9ed10a1aa751443f"/>
          <a:stretch xmlns:a="http://schemas.openxmlformats.org/drawingml/2006/main"/>
        </p:blipFill>
        <p:spPr>
          <a:xfrm xmlns:a="http://schemas.openxmlformats.org/drawingml/2006/main">
            <a:off x="838080" y="1447560"/>
            <a:ext cx="2789280" cy="3657600"/>
          </a:xfrm>
          <a:prstGeom xmlns:a="http://schemas.openxmlformats.org/drawingml/2006/main" prst="rect">
            <a:avLst/>
          </a:prstGeom>
          <a:ln xmlns:a="http://schemas.openxmlformats.org/drawingml/2006/main" w="38160">
            <a:noFill/>
          </a:ln>
        </p:spPr>
      </p:pic>
      <p:sp>
        <p:nvSpPr>
          <p:cNvPr id="43" name="Accessible slide title: Religion and religious prophecies can affect the culture in still more radica...">
            <a:extLst xmlns:a="http://schemas.openxmlformats.org/drawingml/2006/main">
              <a:ext uri="{FF2B5EF4-FFF2-40B4-BE49-F238E27FC236}">
                <a16:creationId xmlns:a16="http://schemas.microsoft.com/office/drawing/2014/main" id="{3D5CF384-9B52-4892-852F-5324A49E2B54}"/>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Religion and religious prophecies can affect the culture in still more radica...</a:t>
            </a:r>
          </a:p>
        </p:txBody>
      </p:sp>
    </p:spTree>
    <p:extLst>
      <p:ext uri="{BB962C8B-B14F-4D97-AF65-F5344CB8AC3E}">
        <p14:creationId xmlns:p14="http://schemas.microsoft.com/office/powerpoint/2010/main" val="1987454327"/>
      </p:ext>
    </p:extLst>
  </p:cSld>
</p:sld>
</file>

<file path=ppt/slides/slide19.xml><?xml version="1.0" encoding="utf-8"?>
<p:sld xmlns:p="http://schemas.openxmlformats.org/presentationml/2006/main">
  <p:cSld>
    <p:spTree>
      <p:nvGrpSpPr>
        <p:cNvPr id="1" name=""/>
        <p:cNvGrpSpPr/>
        <p:nvPr/>
      </p:nvGrpSpPr>
      <p:grpSpPr>
        <a:xfrm xmlns:a="http://schemas.openxmlformats.org/drawingml/2006/main"/>
      </p:grpSpPr>
      <p:sp>
        <p:nvSpPr>
          <p:cNvPr id="43" name="Slide text 1: For those who dismiss the role of religious charisma as a thing of the past, ...">
            <a:extLst xmlns:a="http://schemas.openxmlformats.org/drawingml/2006/main">
              <a:ext uri="{FF2B5EF4-FFF2-40B4-BE49-F238E27FC236}">
                <a16:creationId xmlns:a16="http://schemas.microsoft.com/office/drawing/2014/main" id="{BA0A9E09-58AD-428D-9CF4-0FEDBC9C0AD9}"/>
              </a:ext>
            </a:extLst>
          </p:cNvPr>
          <p:cNvSpPr>
            <a:spLocks xmlns:a="http://schemas.openxmlformats.org/drawingml/2006/main" noGrp="1"/>
          </p:cNvSpPr>
          <p:nvPr/>
        </p:nvSpPr>
        <p:spPr>
          <a:xfrm xmlns:a="http://schemas.openxmlformats.org/drawingml/2006/main">
            <a:off x="1828800" y="1066680"/>
            <a:ext cx="5410080" cy="4356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Calibri"/>
                <a:ea typeface="Calibri"/>
                <a:cs typeface="Calibri"/>
              </a:rPr>
              <a:t>For those who dismiss the role of religious charisma as a thing of the past, one need only point to the decisive influence that Evangelical Christianity continues to have in transforming large portions of American society . . . and to the emergence of a fundamentalist brand of Islam set on ultimate confrontation with the West. </a:t>
            </a:r>
            <a:endParaRPr sz="2800" b="0" u="none">
              <a:solidFill>
                <a:srgbClr val="FFFFFF"/>
              </a:solidFill>
              <a:latin typeface="Calibri"/>
              <a:ea typeface="Calibri"/>
              <a:cs typeface="Calibri"/>
            </a:endParaRPr>
          </a:p>
        </p:txBody>
      </p:sp>
      <p:sp>
        <p:nvSpPr>
          <p:cNvPr id="44" name="Accessible slide title: For those who dismiss the role of religious charisma as a thing of the past, ...">
            <a:extLst xmlns:a="http://schemas.openxmlformats.org/drawingml/2006/main">
              <a:ext uri="{FF2B5EF4-FFF2-40B4-BE49-F238E27FC236}">
                <a16:creationId xmlns:a16="http://schemas.microsoft.com/office/drawing/2014/main" id="{3A6B329E-4463-452E-8696-659A9390492F}"/>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For those who dismiss the role of religious charisma as a thing of the past, ...</a:t>
            </a:r>
          </a:p>
        </p:txBody>
      </p:sp>
    </p:spTree>
    <p:extLst>
      <p:ext uri="{BB962C8B-B14F-4D97-AF65-F5344CB8AC3E}">
        <p14:creationId xmlns:p14="http://schemas.microsoft.com/office/powerpoint/2010/main" val="1103452056"/>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16" name="Slide text 1: Recent years have brought a significant change in the evolution of economics ...">
            <a:extLst xmlns:a="http://schemas.openxmlformats.org/drawingml/2006/main">
              <a:ext uri="{FF2B5EF4-FFF2-40B4-BE49-F238E27FC236}">
                <a16:creationId xmlns:a16="http://schemas.microsoft.com/office/drawing/2014/main" id="{1BD9B80F-9203-4F89-BCC7-919378068BCE}"/>
              </a:ext>
            </a:extLst>
          </p:cNvPr>
          <p:cNvSpPr>
            <a:spLocks xmlns:a="http://schemas.openxmlformats.org/drawingml/2006/main" noGrp="1"/>
          </p:cNvSpPr>
          <p:nvPr/>
        </p:nvSpPr>
        <p:spPr>
          <a:xfrm xmlns:a="http://schemas.openxmlformats.org/drawingml/2006/main">
            <a:off x="1828800" y="3352680"/>
            <a:ext cx="5638680" cy="256284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FFFFFF"/>
                </a:solidFill>
                <a:latin typeface="Calibri"/>
                <a:ea typeface="Calibri"/>
                <a:cs typeface="Calibri"/>
              </a:rPr>
              <a:t>Recent years have brought a significant change in the evolution of economics and sociology, including an unexpected approach to issues like firms and economic development.</a:t>
            </a:r>
            <a:endParaRPr sz="1800" b="0" u="none">
              <a:solidFill>
                <a:srgbClr val="FFFFFF"/>
              </a:solidFill>
              <a:latin typeface="Calibri"/>
              <a:ea typeface="Calibri"/>
              <a:cs typeface="Calibri"/>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FFFFFF"/>
              </a:solidFill>
              <a:latin typeface="Calibri"/>
              <a:ea typeface="Calibri"/>
              <a:cs typeface="Calibri"/>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FFFFFF"/>
                </a:solidFill>
                <a:latin typeface="Calibri"/>
                <a:ea typeface="Calibri"/>
                <a:cs typeface="Calibri"/>
              </a:rPr>
              <a:t>This convergence has pivoted around the concept of “institutions,” a familiar term in sociology and social anthropology but something of a revolution in economics, dominated so far by the neoclassical paradigm. </a:t>
            </a:r>
            <a:endParaRPr sz="1800" b="0" u="none">
              <a:solidFill>
                <a:srgbClr val="FFFFFF"/>
              </a:solidFill>
              <a:latin typeface="Calibri"/>
              <a:ea typeface="Calibri"/>
              <a:cs typeface="Calibri"/>
            </a:endParaRPr>
          </a:p>
        </p:txBody>
      </p:sp>
      <p:pic>
        <p:nvPicPr>
          <p:cNvPr id="20" name="Visual 1 of 1 on “Recent years have brought a significant change in the evolution of economics ....” Context: 4 Recent years have brought a significant change in the evolution of economics and sociology, including an unexpected approach to…"/>
          <p:cNvPicPr>
            <a:picLocks xmlns:a="http://schemas.openxmlformats.org/drawingml/2006/main" noChangeAspect="1"/>
          </p:cNvPicPr>
          <p:nvPr/>
        </p:nvPicPr>
        <p:blipFill>
          <a:blip xmlns:r="http://schemas.openxmlformats.org/officeDocument/2006/relationships" xmlns:a="http://schemas.openxmlformats.org/drawingml/2006/main" r:embed="R9febbf6e6fe245ef"/>
          <a:stretch xmlns:a="http://schemas.openxmlformats.org/drawingml/2006/main"/>
        </p:blipFill>
        <p:spPr>
          <a:xfrm xmlns:a="http://schemas.openxmlformats.org/drawingml/2006/main">
            <a:off x="1066680" y="457200"/>
            <a:ext cx="6985080" cy="2692080"/>
          </a:xfrm>
          <a:prstGeom xmlns:a="http://schemas.openxmlformats.org/drawingml/2006/main" prst="rect">
            <a:avLst/>
          </a:prstGeom>
          <a:ln xmlns:a="http://schemas.openxmlformats.org/drawingml/2006/main" w="38160">
            <a:noFill/>
          </a:ln>
        </p:spPr>
      </p:pic>
      <p:sp>
        <p:nvSpPr>
          <p:cNvPr id="18" name="Accessible slide title: Recent years have brought a significant change in the evolution of economics ...">
            <a:extLst xmlns:a="http://schemas.openxmlformats.org/drawingml/2006/main">
              <a:ext uri="{FF2B5EF4-FFF2-40B4-BE49-F238E27FC236}">
                <a16:creationId xmlns:a16="http://schemas.microsoft.com/office/drawing/2014/main" id="{BA03B7BF-A17F-4463-8DDE-1647F14D88CD}"/>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Recent years have brought a significant change in the evolution of economics ...</a:t>
            </a:r>
          </a:p>
        </p:txBody>
      </p:sp>
    </p:spTree>
    <p:extLst>
      <p:ext uri="{BB962C8B-B14F-4D97-AF65-F5344CB8AC3E}">
        <p14:creationId xmlns:p14="http://schemas.microsoft.com/office/powerpoint/2010/main" val="1743295750"/>
      </p:ext>
    </p:extLst>
  </p:cSld>
</p:sld>
</file>

<file path=ppt/slides/slide20.xml><?xml version="1.0" encoding="utf-8"?>
<p:sld xmlns:p="http://schemas.openxmlformats.org/presentationml/2006/main">
  <p:cSld>
    <p:spTree>
      <p:nvGrpSpPr>
        <p:cNvPr id="1" name=""/>
        <p:cNvGrpSpPr/>
        <p:nvPr/>
      </p:nvGrpSpPr>
      <p:grpSpPr>
        <a:xfrm xmlns:a="http://schemas.openxmlformats.org/drawingml/2006/main"/>
      </p:grpSpPr>
      <p:sp>
        <p:nvSpPr>
          <p:cNvPr id="44" name="Slide text 1: Revolutionary change can also occur in the realm of social structure, as when...">
            <a:extLst xmlns:a="http://schemas.openxmlformats.org/drawingml/2006/main">
              <a:ext uri="{FF2B5EF4-FFF2-40B4-BE49-F238E27FC236}">
                <a16:creationId xmlns:a16="http://schemas.microsoft.com/office/drawing/2014/main" id="{CC553F8A-F758-4975-A3AC-A3A3817C5831}"/>
              </a:ext>
            </a:extLst>
          </p:cNvPr>
          <p:cNvSpPr>
            <a:spLocks xmlns:a="http://schemas.openxmlformats.org/drawingml/2006/main" noGrp="1"/>
          </p:cNvSpPr>
          <p:nvPr/>
        </p:nvSpPr>
        <p:spPr>
          <a:xfrm xmlns:a="http://schemas.openxmlformats.org/drawingml/2006/main">
            <a:off x="5029200" y="685800"/>
            <a:ext cx="3429000" cy="48441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Calibri"/>
                <a:ea typeface="Calibri"/>
                <a:cs typeface="Calibri"/>
              </a:rPr>
              <a:t>Revolutionary change can also occur in the realm of social structure, as when power is wrested away from its current possessors and vested in a new elite. The question of power and of class struggles has been addressed by a long line of historians and social scientists, classic and contemporary. </a:t>
            </a:r>
            <a:endParaRPr sz="2400" b="0" u="none">
              <a:solidFill>
                <a:srgbClr val="FFFFFF"/>
              </a:solidFill>
              <a:latin typeface="Calibri"/>
              <a:ea typeface="Calibri"/>
              <a:cs typeface="Calibri"/>
            </a:endParaRPr>
          </a:p>
        </p:txBody>
      </p:sp>
      <p:pic>
        <p:nvPicPr>
          <p:cNvPr id="48" name="Visual 1 of 1 on “Revolutionary change can also occur in the realm of social structure, as when....” Context: Revolutionary change can also occur in the realm of social CLASS STRUGGLE RAGES Satetiee aa IN LATIN AMERICA power is wrested awa…"/>
          <p:cNvPicPr>
            <a:picLocks xmlns:a="http://schemas.openxmlformats.org/drawingml/2006/main" noChangeAspect="1"/>
          </p:cNvPicPr>
          <p:nvPr/>
        </p:nvPicPr>
        <p:blipFill>
          <a:blip xmlns:r="http://schemas.openxmlformats.org/officeDocument/2006/relationships" xmlns:a="http://schemas.openxmlformats.org/drawingml/2006/main" r:embed="R8333eb1487d74f8d"/>
          <a:stretch xmlns:a="http://schemas.openxmlformats.org/drawingml/2006/main"/>
        </p:blipFill>
        <p:spPr>
          <a:xfrm xmlns:a="http://schemas.openxmlformats.org/drawingml/2006/main">
            <a:off x="838080" y="914400"/>
            <a:ext cx="3905280" cy="4419360"/>
          </a:xfrm>
          <a:prstGeom xmlns:a="http://schemas.openxmlformats.org/drawingml/2006/main" prst="rect">
            <a:avLst/>
          </a:prstGeom>
          <a:ln xmlns:a="http://schemas.openxmlformats.org/drawingml/2006/main" w="38160">
            <a:noFill/>
          </a:ln>
        </p:spPr>
      </p:pic>
      <p:sp>
        <p:nvSpPr>
          <p:cNvPr id="46" name="Accessible slide title: Revolutionary change can also occur in the realm of social structure, as when...">
            <a:extLst xmlns:a="http://schemas.openxmlformats.org/drawingml/2006/main">
              <a:ext uri="{FF2B5EF4-FFF2-40B4-BE49-F238E27FC236}">
                <a16:creationId xmlns:a16="http://schemas.microsoft.com/office/drawing/2014/main" id="{DA0A8B2C-A2CB-48DD-9C9D-9AF5F44C2353}"/>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Revolutionary change can also occur in the realm of social structure, as when...</a:t>
            </a:r>
          </a:p>
        </p:txBody>
      </p:sp>
    </p:spTree>
    <p:extLst>
      <p:ext uri="{BB962C8B-B14F-4D97-AF65-F5344CB8AC3E}">
        <p14:creationId xmlns:p14="http://schemas.microsoft.com/office/powerpoint/2010/main" val="698036539"/>
      </p:ext>
    </p:extLst>
  </p:cSld>
</p:sld>
</file>

<file path=ppt/slides/slide21.xml><?xml version="1.0" encoding="utf-8"?>
<p:sld xmlns:p="http://schemas.openxmlformats.org/presentationml/2006/main">
  <p:cSld>
    <p:spTree>
      <p:nvGrpSpPr>
        <p:cNvPr id="1" name=""/>
        <p:cNvGrpSpPr/>
        <p:nvPr/>
      </p:nvGrpSpPr>
      <p:grpSpPr>
        <a:xfrm xmlns:a="http://schemas.openxmlformats.org/drawingml/2006/main"/>
      </p:grpSpPr>
      <p:sp>
        <p:nvSpPr>
          <p:cNvPr id="46" name="Slide text 1: From the perspective of the profound consequences wrought by transformations ...">
            <a:extLst xmlns:a="http://schemas.openxmlformats.org/drawingml/2006/main">
              <a:ext uri="{FF2B5EF4-FFF2-40B4-BE49-F238E27FC236}">
                <a16:creationId xmlns:a16="http://schemas.microsoft.com/office/drawing/2014/main" id="{2A4837EB-0DD6-4CF4-BC86-C6292D6206C1}"/>
              </a:ext>
            </a:extLst>
          </p:cNvPr>
          <p:cNvSpPr>
            <a:spLocks xmlns:a="http://schemas.openxmlformats.org/drawingml/2006/main" noGrp="1"/>
          </p:cNvSpPr>
          <p:nvPr/>
        </p:nvSpPr>
        <p:spPr>
          <a:xfrm xmlns:a="http://schemas.openxmlformats.org/drawingml/2006/main">
            <a:off x="1904760" y="685800"/>
            <a:ext cx="5181840" cy="520884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Calibri"/>
                <a:ea typeface="Calibri"/>
                <a:cs typeface="Calibri"/>
              </a:rPr>
              <a:t>From the perspective of the profound consequences wrought by transformations in a society’s value system or class structure, a theory of change based on path dependence and cultural diffusion looks limited indeed. Change—whether revolutionary or not—at deeper levels of the culture and social structure filters upward to the more visible levels, including institutions and organizations. </a:t>
            </a:r>
            <a:endParaRPr sz="2800" b="0" u="none">
              <a:solidFill>
                <a:srgbClr val="FFFFFF"/>
              </a:solidFill>
              <a:latin typeface="Calibri"/>
              <a:ea typeface="Calibri"/>
              <a:cs typeface="Calibri"/>
            </a:endParaRPr>
          </a:p>
        </p:txBody>
      </p:sp>
      <p:sp>
        <p:nvSpPr>
          <p:cNvPr id="47" name="Accessible slide title: From the perspective of the profound consequences wrought by transformations ...">
            <a:extLst xmlns:a="http://schemas.openxmlformats.org/drawingml/2006/main">
              <a:ext uri="{FF2B5EF4-FFF2-40B4-BE49-F238E27FC236}">
                <a16:creationId xmlns:a16="http://schemas.microsoft.com/office/drawing/2014/main" id="{0906B815-ABAE-441D-9D40-38E9F387E4E9}"/>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From the perspective of the profound consequences wrought by transformations ...</a:t>
            </a:r>
          </a:p>
        </p:txBody>
      </p:sp>
    </p:spTree>
    <p:extLst>
      <p:ext uri="{BB962C8B-B14F-4D97-AF65-F5344CB8AC3E}">
        <p14:creationId xmlns:p14="http://schemas.microsoft.com/office/powerpoint/2010/main" val="2069114405"/>
      </p:ext>
    </p:extLst>
  </p:cSld>
</p:sld>
</file>

<file path=ppt/slides/slide22.xml><?xml version="1.0" encoding="utf-8"?>
<p:sld xmlns:p="http://schemas.openxmlformats.org/presentationml/2006/main">
  <p:cSld>
    <p:spTree>
      <p:nvGrpSpPr>
        <p:cNvPr id="1" name=""/>
        <p:cNvGrpSpPr/>
        <p:nvPr/>
      </p:nvGrpSpPr>
      <p:grpSpPr>
        <a:xfrm xmlns:a="http://schemas.openxmlformats.org/drawingml/2006/main"/>
      </p:grpSpPr>
      <p:sp>
        <p:nvSpPr>
          <p:cNvPr id="47" name="Slide text 1: Thus, it is possible to distinguish at least five forces impinging on institu...">
            <a:extLst xmlns:a="http://schemas.openxmlformats.org/drawingml/2006/main">
              <a:ext uri="{FF2B5EF4-FFF2-40B4-BE49-F238E27FC236}">
                <a16:creationId xmlns:a16="http://schemas.microsoft.com/office/drawing/2014/main" id="{5B30AA9E-A906-46E6-9417-A3DC2EDDE11B}"/>
              </a:ext>
            </a:extLst>
          </p:cNvPr>
          <p:cNvSpPr>
            <a:spLocks xmlns:a="http://schemas.openxmlformats.org/drawingml/2006/main" noGrp="1"/>
          </p:cNvSpPr>
          <p:nvPr/>
        </p:nvSpPr>
        <p:spPr>
          <a:xfrm xmlns:a="http://schemas.openxmlformats.org/drawingml/2006/main">
            <a:off x="990360" y="457200"/>
            <a:ext cx="7010640" cy="55749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Calibri"/>
                <a:ea typeface="Calibri"/>
                <a:cs typeface="Calibri"/>
              </a:rPr>
              <a:t>Thus, it is possible to distinguish at least five forces impinging on institutions and leading to their transformation:</a:t>
            </a:r>
            <a:endParaRPr sz="2400" b="0" u="none">
              <a:solidFill>
                <a:srgbClr val="FFFFFF"/>
              </a:solidFill>
              <a:latin typeface="Calibri"/>
              <a:ea typeface="Calibri"/>
              <a:cs typeface="Calibri"/>
            </a:endParaRPr>
          </a:p>
          <a:p xmlns:a="http://schemas.openxmlformats.org/drawingml/2006/main">
            <a:pPr marL="342720" indent="-342720">
              <a:buClr>
                <a:srgbClr val="FFFFF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Calibri"/>
                <a:ea typeface="Calibri"/>
                <a:cs typeface="Calibri"/>
              </a:rPr>
              <a:t>path dependence, producing evolutionary change at the more visible institutional level;</a:t>
            </a:r>
            <a:endParaRPr sz="2400" b="0" u="none">
              <a:solidFill>
                <a:srgbClr val="FFFFFF"/>
              </a:solidFill>
              <a:latin typeface="Calibri"/>
              <a:ea typeface="Calibri"/>
              <a:cs typeface="Calibri"/>
            </a:endParaRPr>
          </a:p>
          <a:p xmlns:a="http://schemas.openxmlformats.org/drawingml/2006/main">
            <a:pPr marL="342720" indent="-342720">
              <a:buClr>
                <a:srgbClr val="FFFFF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Calibri"/>
                <a:ea typeface="Calibri"/>
                <a:cs typeface="Calibri"/>
              </a:rPr>
              <a:t>diffusion, also leading to evolutionary and sometimes “punctuated” change at the intermediate levels of culture; </a:t>
            </a:r>
            <a:endParaRPr sz="2400" b="0" u="none">
              <a:solidFill>
                <a:srgbClr val="FFFFFF"/>
              </a:solidFill>
              <a:latin typeface="Calibri"/>
              <a:ea typeface="Calibri"/>
              <a:cs typeface="Calibri"/>
            </a:endParaRPr>
          </a:p>
          <a:p xmlns:a="http://schemas.openxmlformats.org/drawingml/2006/main">
            <a:pPr marL="342720" indent="-342720">
              <a:buClr>
                <a:srgbClr val="FFFFF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Calibri"/>
                <a:ea typeface="Calibri"/>
                <a:cs typeface="Calibri"/>
              </a:rPr>
              <a:t>scientific/technological breakthroughs affecting the cultural skills repertoires and normative order;</a:t>
            </a:r>
            <a:endParaRPr sz="2400" b="0" u="none">
              <a:solidFill>
                <a:srgbClr val="FFFFFF"/>
              </a:solidFill>
              <a:latin typeface="Calibri"/>
              <a:ea typeface="Calibri"/>
              <a:cs typeface="Calibri"/>
            </a:endParaRPr>
          </a:p>
          <a:p xmlns:a="http://schemas.openxmlformats.org/drawingml/2006/main">
            <a:pPr marL="342720" indent="-342720">
              <a:buClr>
                <a:srgbClr val="FFFFF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Calibri"/>
                <a:ea typeface="Calibri"/>
                <a:cs typeface="Calibri"/>
              </a:rPr>
              <a:t>at a deeper level, charismatic prophecy—religious or secular—capable of transforming the value system and, hence, the rest of the culture;</a:t>
            </a:r>
            <a:endParaRPr sz="2400" b="0" u="none">
              <a:solidFill>
                <a:srgbClr val="FFFFFF"/>
              </a:solidFill>
              <a:latin typeface="Calibri"/>
              <a:ea typeface="Calibri"/>
              <a:cs typeface="Calibri"/>
            </a:endParaRPr>
          </a:p>
          <a:p xmlns:a="http://schemas.openxmlformats.org/drawingml/2006/main">
            <a:pPr marL="342720" indent="-342720">
              <a:buClr>
                <a:srgbClr val="FFFFF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Calibri"/>
                <a:ea typeface="Calibri"/>
                <a:cs typeface="Calibri"/>
              </a:rPr>
              <a:t>interelite and class struggles with the potential for transforming the distribution of power.</a:t>
            </a:r>
            <a:endParaRPr sz="2400" b="0" u="none">
              <a:solidFill>
                <a:srgbClr val="FFFFFF"/>
              </a:solidFill>
              <a:latin typeface="Calibri"/>
              <a:ea typeface="Calibri"/>
              <a:cs typeface="Calibri"/>
            </a:endParaRPr>
          </a:p>
        </p:txBody>
      </p:sp>
      <p:sp>
        <p:nvSpPr>
          <p:cNvPr id="48" name="Accessible slide title: Thus, it is possible to distinguish at least five forces impinging on institu...">
            <a:extLst xmlns:a="http://schemas.openxmlformats.org/drawingml/2006/main">
              <a:ext uri="{FF2B5EF4-FFF2-40B4-BE49-F238E27FC236}">
                <a16:creationId xmlns:a16="http://schemas.microsoft.com/office/drawing/2014/main" id="{50248BFC-B3E4-4E03-81DA-95310A6F4122}"/>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Thus, it is possible to distinguish at least five forces impinging on institu...</a:t>
            </a:r>
          </a:p>
        </p:txBody>
      </p:sp>
    </p:spTree>
    <p:extLst>
      <p:ext uri="{BB962C8B-B14F-4D97-AF65-F5344CB8AC3E}">
        <p14:creationId xmlns:p14="http://schemas.microsoft.com/office/powerpoint/2010/main" val="960155607"/>
      </p:ext>
    </p:extLst>
  </p:cSld>
</p:sld>
</file>

<file path=ppt/slides/slide23.xml><?xml version="1.0" encoding="utf-8"?>
<p:sld xmlns:p="http://schemas.openxmlformats.org/presentationml/2006/main">
  <p:cSld>
    <p:spTree>
      <p:nvGrpSpPr>
        <p:cNvPr id="1" name=""/>
        <p:cNvGrpSpPr/>
        <p:nvPr/>
      </p:nvGrpSpPr>
      <p:grpSpPr>
        <a:xfrm xmlns:a="http://schemas.openxmlformats.org/drawingml/2006/main"/>
      </p:grpSpPr>
      <p:sp>
        <p:nvSpPr>
          <p:cNvPr id="48" name="Slide text 1: The last three sources hold the potential for profound institutional change, ...">
            <a:extLst xmlns:a="http://schemas.openxmlformats.org/drawingml/2006/main">
              <a:ext uri="{FF2B5EF4-FFF2-40B4-BE49-F238E27FC236}">
                <a16:creationId xmlns:a16="http://schemas.microsoft.com/office/drawing/2014/main" id="{2491323D-167F-4041-B278-849809F53FA6}"/>
              </a:ext>
            </a:extLst>
          </p:cNvPr>
          <p:cNvSpPr>
            <a:spLocks xmlns:a="http://schemas.openxmlformats.org/drawingml/2006/main" noGrp="1"/>
          </p:cNvSpPr>
          <p:nvPr/>
        </p:nvSpPr>
        <p:spPr>
          <a:xfrm xmlns:a="http://schemas.openxmlformats.org/drawingml/2006/main">
            <a:off x="2514600" y="1143000"/>
            <a:ext cx="4190760" cy="35038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Arial Black"/>
                <a:ea typeface="Arial Black"/>
                <a:cs typeface="Arial Black"/>
              </a:rPr>
              <a:t>The last three sources hold the potential for profound institutional change, of the type seen in the aftermath of social revolutions and epoch-making inventions.</a:t>
            </a:r>
            <a:endParaRPr sz="2800" b="0" u="none">
              <a:solidFill>
                <a:srgbClr val="FFFFFF"/>
              </a:solidFill>
              <a:latin typeface="Calibri"/>
              <a:ea typeface="Calibri"/>
              <a:cs typeface="Calibri"/>
            </a:endParaRPr>
          </a:p>
        </p:txBody>
      </p:sp>
      <p:sp>
        <p:nvSpPr>
          <p:cNvPr id="49" name="Accessible slide title: The last three sources hold the potential for profound institutional change, ...">
            <a:extLst xmlns:a="http://schemas.openxmlformats.org/drawingml/2006/main">
              <a:ext uri="{FF2B5EF4-FFF2-40B4-BE49-F238E27FC236}">
                <a16:creationId xmlns:a16="http://schemas.microsoft.com/office/drawing/2014/main" id="{0E240BD4-371D-49CC-87FD-94C6B985461F}"/>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The last three sources hold the potential for profound institutional change, ...</a:t>
            </a:r>
          </a:p>
        </p:txBody>
      </p:sp>
    </p:spTree>
    <p:extLst>
      <p:ext uri="{BB962C8B-B14F-4D97-AF65-F5344CB8AC3E}">
        <p14:creationId xmlns:p14="http://schemas.microsoft.com/office/powerpoint/2010/main" val="1222602260"/>
      </p:ext>
    </p:extLst>
  </p:cSld>
</p:sld>
</file>

<file path=ppt/slides/slide24.xml><?xml version="1.0" encoding="utf-8"?>
<p:sld xmlns:p="http://schemas.openxmlformats.org/presentationml/2006/main">
  <p:cSld>
    <p:spTree>
      <p:nvGrpSpPr>
        <p:cNvPr id="1" name=""/>
        <p:cNvGrpSpPr/>
        <p:nvPr/>
      </p:nvGrpSpPr>
      <p:grpSpPr>
        <a:xfrm xmlns:a="http://schemas.openxmlformats.org/drawingml/2006/main"/>
      </p:grpSpPr>
      <p:graphicFrame>
        <p:nvGraphicFramePr>
          <p:cNvPr id="67" name="Data table 1 of 1: Figure 1.4"/>
          <p:cNvGraphicFramePr/>
          <p:nvPr/>
        </p:nvGraphicFramePr>
        <p:xfrm>
          <a:off xmlns:a="http://schemas.openxmlformats.org/drawingml/2006/main" x="228600" y="1295280"/>
          <a:ext xmlns:a="http://schemas.openxmlformats.org/drawingml/2006/main" cx="8686800" cy="4876920"/>
        </p:xfrm>
        <a:graphic xmlns:a="http://schemas.openxmlformats.org/drawingml/2006/main">
          <a:graphicData uri="http://schemas.openxmlformats.org/drawingml/2006/table">
            <a:tbl>
              <a:tblPr/>
              <a:tblGrid>
                <a:gridCol w="2030400"/>
                <a:gridCol w="1633320"/>
                <a:gridCol w="1408320"/>
                <a:gridCol w="218880"/>
                <a:gridCol w="1596960"/>
                <a:gridCol w="1276560"/>
                <a:gridCol w="522360"/>
              </a:tblGrid>
              <a:tr h="573120">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i="1" u="none">
                          <a:solidFill>
                            <a:srgbClr val="FFFFFF"/>
                          </a:solidFill>
                          <a:latin typeface="Times New Roman"/>
                          <a:ea typeface="Times New Roman"/>
                          <a:cs typeface="Times New Roman"/>
                        </a:rPr>
                        <a:t>Level</a:t>
                      </a:r>
                      <a:endParaRPr sz="1600" b="0" u="none">
                        <a:solidFill>
                          <a:srgbClr val="FFFFFF"/>
                        </a:solidFill>
                        <a:latin typeface="Calibri"/>
                        <a:ea typeface="Calibri"/>
                        <a:cs typeface="Calibri"/>
                      </a:endParaRPr>
                    </a:p>
                  </a:txBody>
                  <a:tcPr marL="64440" marR="64440" marT="0" marB="0" anchor="t">
                    <a:lnL>
                      <a:noFill/>
                    </a:lnL>
                    <a:lnR>
                      <a:noFill/>
                    </a:lnR>
                    <a:lnT>
                      <a:noFill/>
                    </a:lnT>
                    <a:lnB>
                      <a:noFill/>
                    </a:lnB>
                    <a:noFill/>
                  </a:tcPr>
                </a:tc>
                <a:tc>
                  <a:txBody>
                    <a:bodyPr lIns="64440" tIns="0" rIns="6444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1" u="none">
                          <a:solidFill>
                            <a:srgbClr val="FFFFFF"/>
                          </a:solidFill>
                          <a:latin typeface="Times New Roman"/>
                          <a:ea typeface="Times New Roman"/>
                          <a:cs typeface="Times New Roman"/>
                        </a:rPr>
                        <a:t>CULTURE</a:t>
                      </a:r>
                      <a:endParaRPr sz="1600" b="0" u="none">
                        <a:solidFill>
                          <a:srgbClr val="FFFFFF"/>
                        </a:solidFill>
                        <a:latin typeface="Calibri"/>
                        <a:ea typeface="Calibri"/>
                        <a:cs typeface="Calibri"/>
                      </a:endParaRPr>
                    </a:p>
                  </a:txBody>
                  <a:tcPr marL="64440" marR="64440" marT="0" marB="0" anchor="t">
                    <a:lnL>
                      <a:noFill/>
                    </a:lnL>
                    <a:lnR>
                      <a:noFill/>
                    </a:lnR>
                    <a:lnT>
                      <a:noFill/>
                    </a:lnT>
                    <a:lnB>
                      <a:noFill/>
                    </a:lnB>
                    <a:noFill/>
                  </a:tcPr>
                </a:tc>
                <a:tc>
                  <a:txBody>
                    <a:bodyPr lIns="64440" tIns="0" rIns="6444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i="1" u="none">
                          <a:solidFill>
                            <a:srgbClr val="FFFFFF"/>
                          </a:solidFill>
                          <a:latin typeface="Times New Roman"/>
                          <a:ea typeface="Times New Roman"/>
                          <a:cs typeface="Times New Roman"/>
                        </a:rPr>
                        <a:t>Forces of </a:t>
                      </a:r>
                      <a:endParaRPr sz="1600" b="0" u="none">
                        <a:solidFill>
                          <a:srgbClr val="FFFFFF"/>
                        </a:solidFill>
                        <a:latin typeface="Calibri"/>
                        <a:ea typeface="Calibri"/>
                        <a:cs typeface="Calibri"/>
                      </a:endParaRPr>
                    </a:p>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i="1" u="none">
                          <a:solidFill>
                            <a:srgbClr val="FFFFFF"/>
                          </a:solidFill>
                          <a:latin typeface="Times New Roman"/>
                          <a:ea typeface="Times New Roman"/>
                          <a:cs typeface="Times New Roman"/>
                        </a:rPr>
                        <a:t>Change</a:t>
                      </a:r>
                      <a:endParaRPr sz="1600" b="0" u="none">
                        <a:solidFill>
                          <a:srgbClr val="FFFFFF"/>
                        </a:solidFill>
                        <a:latin typeface="Calibri"/>
                        <a:ea typeface="Calibri"/>
                        <a:cs typeface="Calibri"/>
                      </a:endParaRPr>
                    </a:p>
                  </a:txBody>
                  <a:tcPr marL="64440" marR="64440" marT="0" marB="0" anchor="t">
                    <a:lnL>
                      <a:noFill/>
                    </a:lnL>
                    <a:lnR>
                      <a:noFill/>
                    </a:lnR>
                    <a:lnT>
                      <a:noFill/>
                    </a:lnT>
                    <a:lnB w="5760">
                      <a:solidFill>
                        <a:srgbClr val="000000"/>
                      </a:solidFill>
                      <a:prstDash val="solid"/>
                    </a:lnB>
                    <a:noFill/>
                  </a:tcPr>
                </a:tc>
                <a:tc>
                  <a:txBody>
                    <a:bodyPr lIns="64440" tIns="0" rIns="6444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FFFFFF"/>
                        </a:solidFill>
                        <a:latin typeface="Calibri"/>
                        <a:ea typeface="Calibri"/>
                        <a:cs typeface="Calibri"/>
                      </a:endParaRPr>
                    </a:p>
                  </a:txBody>
                  <a:tcPr marL="64440" marR="64440" marT="0" marB="0" anchor="t">
                    <a:lnL>
                      <a:noFill/>
                    </a:lnL>
                    <a:lnR w="5760">
                      <a:solidFill>
                        <a:srgbClr val="000000"/>
                      </a:solidFill>
                      <a:prstDash val="dash"/>
                    </a:lnR>
                    <a:lnT>
                      <a:noFill/>
                    </a:lnT>
                    <a:lnB>
                      <a:noFill/>
                    </a:lnB>
                    <a:noFill/>
                  </a:tcPr>
                </a:tc>
                <a:tc>
                  <a:txBody>
                    <a:bodyPr lIns="64440" tIns="0" rIns="6444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1" u="none">
                          <a:solidFill>
                            <a:srgbClr val="FFFFFF"/>
                          </a:solidFill>
                          <a:latin typeface="Times New Roman"/>
                          <a:ea typeface="Times New Roman"/>
                          <a:cs typeface="Times New Roman"/>
                        </a:rPr>
                        <a:t>SOCIAL STRUCTURE</a:t>
                      </a:r>
                      <a:endParaRPr sz="1600" b="0" u="none">
                        <a:solidFill>
                          <a:srgbClr val="FFFFFF"/>
                        </a:solidFill>
                        <a:latin typeface="Calibri"/>
                        <a:ea typeface="Calibri"/>
                        <a:cs typeface="Calibri"/>
                      </a:endParaRPr>
                    </a:p>
                  </a:txBody>
                  <a:tcPr marL="64440" marR="64440" marT="0" marB="0" anchor="t">
                    <a:lnL w="5760">
                      <a:solidFill>
                        <a:srgbClr val="000000"/>
                      </a:solidFill>
                      <a:prstDash val="dash"/>
                    </a:lnL>
                    <a:lnR>
                      <a:noFill/>
                    </a:lnR>
                    <a:lnT>
                      <a:noFill/>
                    </a:lnT>
                    <a:lnB>
                      <a:noFill/>
                    </a:lnB>
                    <a:noFill/>
                  </a:tcPr>
                </a:tc>
                <a:tc>
                  <a:txBody>
                    <a:bodyPr lIns="64440" tIns="0" rIns="6444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i="1" u="none">
                          <a:solidFill>
                            <a:srgbClr val="FFFFFF"/>
                          </a:solidFill>
                          <a:latin typeface="Times New Roman"/>
                          <a:ea typeface="Times New Roman"/>
                          <a:cs typeface="Times New Roman"/>
                        </a:rPr>
                        <a:t>Forces of</a:t>
                      </a:r>
                      <a:endParaRPr sz="1600" b="0" u="none">
                        <a:solidFill>
                          <a:srgbClr val="FFFFFF"/>
                        </a:solidFill>
                        <a:latin typeface="Calibri"/>
                        <a:ea typeface="Calibri"/>
                        <a:cs typeface="Calibri"/>
                      </a:endParaRPr>
                    </a:p>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i="1" u="none">
                          <a:solidFill>
                            <a:srgbClr val="FFFFFF"/>
                          </a:solidFill>
                          <a:latin typeface="Times New Roman"/>
                          <a:ea typeface="Times New Roman"/>
                          <a:cs typeface="Times New Roman"/>
                        </a:rPr>
                        <a:t> Change</a:t>
                      </a:r>
                      <a:endParaRPr sz="1600" b="0" u="none">
                        <a:solidFill>
                          <a:srgbClr val="FFFFFF"/>
                        </a:solidFill>
                        <a:latin typeface="Calibri"/>
                        <a:ea typeface="Calibri"/>
                        <a:cs typeface="Calibri"/>
                      </a:endParaRPr>
                    </a:p>
                  </a:txBody>
                  <a:tcPr marL="64440" marR="64440" marT="0" marB="0" anchor="t">
                    <a:lnL>
                      <a:noFill/>
                    </a:lnL>
                    <a:lnR>
                      <a:noFill/>
                    </a:lnR>
                    <a:lnT>
                      <a:noFill/>
                    </a:lnT>
                    <a:lnB>
                      <a:noFill/>
                    </a:lnB>
                    <a:noFill/>
                  </a:tcPr>
                </a:tc>
                <a:tc>
                  <a:txBody>
                    <a:bodyPr lIns="0" tIns="0" rIns="0" bIns="0" anchor="ctr">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FFFFFF"/>
                          </a:solidFill>
                          <a:latin typeface="Times New Roman"/>
                          <a:ea typeface="Times New Roman"/>
                          <a:cs typeface="Times New Roman"/>
                        </a:rPr>
                        <a:t> </a:t>
                      </a:r>
                      <a:endParaRPr sz="1100" b="0" u="none">
                        <a:solidFill>
                          <a:srgbClr val="FFFFFF"/>
                        </a:solidFill>
                        <a:latin typeface="Calibri"/>
                        <a:ea typeface="Calibri"/>
                        <a:cs typeface="Calibri"/>
                      </a:endParaRPr>
                    </a:p>
                  </a:txBody>
                  <a:tcPr marL="0" marR="0" marT="0" marB="0" anchor="ctr">
                    <a:lnL>
                      <a:noFill/>
                    </a:lnL>
                    <a:lnR>
                      <a:noFill/>
                    </a:lnR>
                    <a:lnT>
                      <a:noFill/>
                    </a:lnT>
                    <a:lnB>
                      <a:noFill/>
                    </a:lnB>
                    <a:noFill/>
                  </a:tcPr>
                </a:tc>
              </a:tr>
              <a:tr h="861840">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FFFFFF"/>
                          </a:solidFill>
                          <a:latin typeface="Times New Roman"/>
                          <a:ea typeface="Times New Roman"/>
                          <a:cs typeface="Times New Roman"/>
                        </a:rPr>
                        <a:t>Deep</a:t>
                      </a:r>
                      <a:endParaRPr sz="1600" b="0" u="none">
                        <a:solidFill>
                          <a:srgbClr val="FFFFFF"/>
                        </a:solidFill>
                        <a:latin typeface="Calibri"/>
                        <a:ea typeface="Calibri"/>
                        <a:cs typeface="Calibri"/>
                      </a:endParaRPr>
                    </a:p>
                  </a:txBody>
                  <a:tcPr marL="64440" marR="64440" marT="0" marB="0" anchor="t">
                    <a:lnL>
                      <a:noFill/>
                    </a:lnL>
                    <a:lnR>
                      <a:noFill/>
                    </a:lnR>
                    <a:lnT>
                      <a:noFill/>
                    </a:lnT>
                    <a:lnB>
                      <a:noFill/>
                    </a:lnB>
                    <a:noFill/>
                  </a:tcPr>
                </a:tc>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FFFFFF"/>
                          </a:solidFill>
                          <a:latin typeface="Times New Roman"/>
                          <a:ea typeface="Times New Roman"/>
                          <a:cs typeface="Times New Roman"/>
                        </a:rPr>
                        <a:t>Values</a:t>
                      </a:r>
                      <a:endParaRPr sz="1600" b="0" u="none">
                        <a:solidFill>
                          <a:srgbClr val="FFFFFF"/>
                        </a:solidFill>
                        <a:latin typeface="Calibri"/>
                        <a:ea typeface="Calibri"/>
                        <a:cs typeface="Calibri"/>
                      </a:endParaRPr>
                    </a:p>
                  </a:txBody>
                  <a:tcPr marL="64440" marR="64440" marT="0" marB="0" anchor="t">
                    <a:lnL>
                      <a:noFill/>
                    </a:lnL>
                    <a:lnR w="5760">
                      <a:solidFill>
                        <a:srgbClr val="000000"/>
                      </a:solidFill>
                      <a:prstDash val="solid"/>
                    </a:lnR>
                    <a:lnT>
                      <a:noFill/>
                    </a:lnT>
                    <a:lnB>
                      <a:noFill/>
                    </a:lnB>
                    <a:noFill/>
                  </a:tcPr>
                </a:tc>
                <a:tc>
                  <a:txBody>
                    <a:bodyPr lIns="64440" tIns="0" rIns="6444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FFFFFF"/>
                          </a:solidFill>
                          <a:latin typeface="Times New Roman"/>
                          <a:ea typeface="Times New Roman"/>
                          <a:cs typeface="Times New Roman"/>
                        </a:rPr>
                        <a:t>Charisma/</a:t>
                      </a:r>
                      <a:endParaRPr sz="1600" b="0" u="none">
                        <a:solidFill>
                          <a:srgbClr val="FFFFFF"/>
                        </a:solidFill>
                        <a:latin typeface="Calibri"/>
                        <a:ea typeface="Calibri"/>
                        <a:cs typeface="Calibri"/>
                      </a:endParaRPr>
                    </a:p>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FFFFFF"/>
                          </a:solidFill>
                          <a:latin typeface="Times New Roman"/>
                          <a:ea typeface="Times New Roman"/>
                          <a:cs typeface="Times New Roman"/>
                        </a:rPr>
                        <a:t>Charismatic Prophecies</a:t>
                      </a:r>
                      <a:endParaRPr sz="1600" b="0" u="none">
                        <a:solidFill>
                          <a:srgbClr val="FFFFFF"/>
                        </a:solidFill>
                        <a:latin typeface="Calibri"/>
                        <a:ea typeface="Calibri"/>
                        <a:cs typeface="Calibri"/>
                      </a:endParaRPr>
                    </a:p>
                  </a:txBody>
                  <a:tcPr marL="64440" marR="6444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FFFFFF"/>
                        </a:solidFill>
                        <a:latin typeface="Calibri"/>
                        <a:ea typeface="Calibri"/>
                        <a:cs typeface="Calibri"/>
                      </a:endParaRPr>
                    </a:p>
                  </a:txBody>
                  <a:tcPr marL="64440" marR="64440" marT="0" marB="0" anchor="t">
                    <a:lnL w="5760">
                      <a:solidFill>
                        <a:srgbClr val="000000"/>
                      </a:solidFill>
                      <a:prstDash val="solid"/>
                    </a:lnL>
                    <a:lnR w="5760">
                      <a:solidFill>
                        <a:srgbClr val="000000"/>
                      </a:solidFill>
                      <a:prstDash val="dash"/>
                    </a:lnR>
                    <a:lnT>
                      <a:noFill/>
                    </a:lnT>
                    <a:lnB>
                      <a:noFill/>
                    </a:lnB>
                    <a:noFill/>
                  </a:tcPr>
                </a:tc>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600" b="0" u="none">
                        <a:solidFill>
                          <a:srgbClr val="FFFFFF"/>
                        </a:solidFill>
                        <a:latin typeface="Calibri"/>
                        <a:ea typeface="Calibri"/>
                        <a:cs typeface="Calibri"/>
                      </a:endParaRPr>
                    </a:p>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FFFFFF"/>
                          </a:solidFill>
                          <a:latin typeface="Times New Roman"/>
                          <a:ea typeface="Times New Roman"/>
                          <a:cs typeface="Times New Roman"/>
                        </a:rPr>
                        <a:t>Power </a:t>
                      </a:r>
                      <a:endParaRPr sz="1600" b="0" u="none">
                        <a:solidFill>
                          <a:srgbClr val="FFFFFF"/>
                        </a:solidFill>
                        <a:latin typeface="Calibri"/>
                        <a:ea typeface="Calibri"/>
                        <a:cs typeface="Calibri"/>
                      </a:endParaRPr>
                    </a:p>
                  </a:txBody>
                  <a:tcPr marL="64440" marR="64440" marT="0" marB="0" anchor="t">
                    <a:lnL w="5760">
                      <a:solidFill>
                        <a:srgbClr val="000000"/>
                      </a:solidFill>
                      <a:prstDash val="dash"/>
                    </a:lnL>
                    <a:lnR>
                      <a:noFill/>
                    </a:lnR>
                    <a:lnT>
                      <a:noFill/>
                    </a:lnT>
                    <a:lnB>
                      <a:noFill/>
                    </a:lnB>
                    <a:noFill/>
                  </a:tcPr>
                </a:tc>
                <a:tc rowSpan="3" gridSpan="2">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600" b="0" u="none">
                        <a:solidFill>
                          <a:srgbClr val="FFFFFF"/>
                        </a:solidFill>
                        <a:latin typeface="Calibri"/>
                        <a:ea typeface="Calibri"/>
                        <a:cs typeface="Calibri"/>
                      </a:endParaRPr>
                    </a:p>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FFFFFF"/>
                          </a:solidFill>
                          <a:latin typeface="Times New Roman"/>
                          <a:ea typeface="Times New Roman"/>
                          <a:cs typeface="Times New Roman"/>
                        </a:rPr>
                        <a:t>Class Struggles and Inter-elite Competition</a:t>
                      </a:r>
                      <a:endParaRPr sz="1600" b="0" u="none">
                        <a:solidFill>
                          <a:srgbClr val="FFFFFF"/>
                        </a:solidFill>
                        <a:latin typeface="Calibri"/>
                        <a:ea typeface="Calibri"/>
                        <a:cs typeface="Calibri"/>
                      </a:endParaRPr>
                    </a:p>
                  </a:txBody>
                  <a:tcPr marL="64440" marR="64440" marT="0" marB="0" anchor="t">
                    <a:lnL>
                      <a:noFill/>
                    </a:lnL>
                    <a:lnR>
                      <a:noFill/>
                    </a:lnR>
                    <a:lnT>
                      <a:noFill/>
                    </a:lnT>
                    <a:lnB>
                      <a:noFill/>
                    </a:lnB>
                    <a:noFill/>
                  </a:tcPr>
                </a:tc>
                <a:tc rowSpan="1" hMerge="1">
                  <a:txBody>
                    <a:bodyPr lIns="90000" tIns="45000" rIns="90000" bIns="45000" anchor="t">
                      <a:noAutofit/>
                    </a:bodyPr>
                    <a:lstStyle/>
                    <a:p>
                      <a:endParaRPr sz="1800" b="0" u="none">
                        <a:solidFill>
                          <a:srgbClr val="FFFFFF"/>
                        </a:solidFill>
                        <a:latin typeface="Calibri"/>
                        <a:ea typeface="Calibri"/>
                        <a:cs typeface="Calibri"/>
                      </a:endParaRPr>
                    </a:p>
                  </a:txBody>
                  <a:tcPr marL="90000" marR="90000" marT="45000" marB="45000" anchor="t">
                    <a:lnL>
                      <a:noFill/>
                    </a:lnL>
                    <a:lnR>
                      <a:noFill/>
                    </a:lnR>
                    <a:lnT>
                      <a:noFill/>
                    </a:lnT>
                    <a:lnB>
                      <a:noFill/>
                    </a:lnB>
                    <a:solidFill>
                      <a:schemeClr val="accent1"/>
                    </a:solidFill>
                  </a:tcPr>
                </a:tc>
              </a:tr>
              <a:tr h="285840">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FFFFFF"/>
                        </a:solidFill>
                        <a:latin typeface="Calibri"/>
                        <a:ea typeface="Calibri"/>
                        <a:cs typeface="Calibri"/>
                      </a:endParaRPr>
                    </a:p>
                  </a:txBody>
                  <a:tcPr marL="64440" marR="64440" marT="0" marB="0" anchor="t">
                    <a:lnL>
                      <a:noFill/>
                    </a:lnL>
                    <a:lnR>
                      <a:noFill/>
                    </a:lnR>
                    <a:lnT>
                      <a:noFill/>
                    </a:lnT>
                    <a:lnB>
                      <a:noFill/>
                    </a:lnB>
                    <a:noFill/>
                  </a:tcPr>
                </a:tc>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FFFFFF"/>
                        </a:solidFill>
                        <a:latin typeface="Calibri"/>
                        <a:ea typeface="Calibri"/>
                        <a:cs typeface="Calibri"/>
                      </a:endParaRPr>
                    </a:p>
                  </a:txBody>
                  <a:tcPr marL="64440" marR="64440" marT="0" marB="0" anchor="t">
                    <a:lnL>
                      <a:noFill/>
                    </a:lnL>
                    <a:lnR>
                      <a:noFill/>
                    </a:lnR>
                    <a:lnT>
                      <a:noFill/>
                    </a:lnT>
                    <a:lnB>
                      <a:noFill/>
                    </a:lnB>
                    <a:noFill/>
                  </a:tcPr>
                </a:tc>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FFFFFF"/>
                        </a:solidFill>
                        <a:latin typeface="Calibri"/>
                        <a:ea typeface="Calibri"/>
                        <a:cs typeface="Calibri"/>
                      </a:endParaRPr>
                    </a:p>
                  </a:txBody>
                  <a:tcPr marL="64440" marR="64440" marT="0" marB="0" anchor="t">
                    <a:lnL>
                      <a:noFill/>
                    </a:lnL>
                    <a:lnR>
                      <a:noFill/>
                    </a:lnR>
                    <a:lnT w="5760">
                      <a:solidFill>
                        <a:srgbClr val="000000"/>
                      </a:solidFill>
                      <a:prstDash val="solid"/>
                    </a:lnT>
                    <a:lnB w="5760">
                      <a:solidFill>
                        <a:srgbClr val="000000"/>
                      </a:solidFill>
                      <a:prstDash val="solid"/>
                    </a:lnB>
                    <a:noFill/>
                  </a:tcPr>
                </a:tc>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FFFFFF"/>
                        </a:solidFill>
                        <a:latin typeface="Calibri"/>
                        <a:ea typeface="Calibri"/>
                        <a:cs typeface="Calibri"/>
                      </a:endParaRPr>
                    </a:p>
                  </a:txBody>
                  <a:tcPr marL="64440" marR="64440" marT="0" marB="0" anchor="t">
                    <a:lnL>
                      <a:noFill/>
                    </a:lnL>
                    <a:lnR w="5760">
                      <a:solidFill>
                        <a:srgbClr val="000000"/>
                      </a:solidFill>
                      <a:prstDash val="dash"/>
                    </a:lnR>
                    <a:lnT>
                      <a:noFill/>
                    </a:lnT>
                    <a:lnB>
                      <a:noFill/>
                    </a:lnB>
                    <a:noFill/>
                  </a:tcPr>
                </a:tc>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FFFFFF"/>
                        </a:solidFill>
                        <a:latin typeface="Calibri"/>
                        <a:ea typeface="Calibri"/>
                        <a:cs typeface="Calibri"/>
                      </a:endParaRPr>
                    </a:p>
                  </a:txBody>
                  <a:tcPr marL="64440" marR="64440" marT="0" marB="0" anchor="t">
                    <a:lnL w="5760">
                      <a:solidFill>
                        <a:srgbClr val="000000"/>
                      </a:solidFill>
                      <a:prstDash val="dash"/>
                    </a:lnL>
                    <a:lnR>
                      <a:noFill/>
                    </a:lnR>
                    <a:lnT>
                      <a:noFill/>
                    </a:lnT>
                    <a:lnB>
                      <a:noFill/>
                    </a:lnB>
                    <a:noFill/>
                  </a:tcPr>
                </a:tc>
                <a:tc gridSpan="1" vMerge="1">
                  <a:txBody>
                    <a:bodyPr lIns="90000" tIns="45000" rIns="90000" bIns="45000" anchor="t">
                      <a:noAutofit/>
                    </a:bodyPr>
                    <a:lstStyle/>
                    <a:p>
                      <a:endParaRPr sz="1800" b="0" u="none">
                        <a:solidFill>
                          <a:srgbClr val="FFFFFF"/>
                        </a:solidFill>
                        <a:latin typeface="Calibri"/>
                        <a:ea typeface="Calibri"/>
                        <a:cs typeface="Calibri"/>
                      </a:endParaRPr>
                    </a:p>
                  </a:txBody>
                  <a:tcPr marL="90000" marR="90000" marT="45000" marB="45000" anchor="t">
                    <a:lnL>
                      <a:noFill/>
                    </a:lnL>
                    <a:lnR>
                      <a:noFill/>
                    </a:lnR>
                    <a:lnT>
                      <a:noFill/>
                    </a:lnT>
                    <a:lnB>
                      <a:noFill/>
                    </a:lnB>
                    <a:solidFill>
                      <a:schemeClr val="accent1"/>
                    </a:solidFill>
                  </a:tcPr>
                </a:tc>
                <a:tc hMerge="1" vMerge="1">
                  <a:txBody>
                    <a:bodyPr lIns="90000" tIns="45000" rIns="90000" bIns="45000" anchor="t">
                      <a:noAutofit/>
                    </a:bodyPr>
                    <a:lstStyle/>
                    <a:p>
                      <a:endParaRPr sz="1800" b="0" u="none">
                        <a:solidFill>
                          <a:srgbClr val="FFFFFF"/>
                        </a:solidFill>
                        <a:latin typeface="Calibri"/>
                        <a:ea typeface="Calibri"/>
                        <a:cs typeface="Calibri"/>
                      </a:endParaRPr>
                    </a:p>
                  </a:txBody>
                  <a:tcPr marL="90000" marR="90000" marT="45000" marB="45000" anchor="t">
                    <a:lnL>
                      <a:noFill/>
                    </a:lnL>
                    <a:lnR>
                      <a:noFill/>
                    </a:lnR>
                    <a:lnT>
                      <a:noFill/>
                    </a:lnT>
                    <a:lnB>
                      <a:noFill/>
                    </a:lnB>
                    <a:solidFill>
                      <a:schemeClr val="accent1"/>
                    </a:solidFill>
                  </a:tcPr>
                </a:tc>
              </a:tr>
              <a:tr h="860400">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FFFFFF"/>
                          </a:solidFill>
                          <a:latin typeface="Times New Roman"/>
                          <a:ea typeface="Times New Roman"/>
                          <a:cs typeface="Times New Roman"/>
                        </a:rPr>
                        <a:t>Intermediate</a:t>
                      </a:r>
                      <a:endParaRPr sz="1600" b="0" u="none">
                        <a:solidFill>
                          <a:srgbClr val="FFFFFF"/>
                        </a:solidFill>
                        <a:latin typeface="Calibri"/>
                        <a:ea typeface="Calibri"/>
                        <a:cs typeface="Calibri"/>
                      </a:endParaRPr>
                    </a:p>
                  </a:txBody>
                  <a:tcPr marL="64440" marR="64440" marT="0" marB="0" anchor="t">
                    <a:lnL>
                      <a:noFill/>
                    </a:lnL>
                    <a:lnR>
                      <a:noFill/>
                    </a:lnR>
                    <a:lnT>
                      <a:noFill/>
                    </a:lnT>
                    <a:lnB>
                      <a:noFill/>
                    </a:lnB>
                    <a:noFill/>
                  </a:tcPr>
                </a:tc>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FFFFFF"/>
                          </a:solidFill>
                          <a:latin typeface="Times New Roman"/>
                          <a:ea typeface="Times New Roman"/>
                          <a:cs typeface="Times New Roman"/>
                        </a:rPr>
                        <a:t>Skills </a:t>
                      </a:r>
                      <a:endParaRPr sz="1600" b="0" u="none">
                        <a:solidFill>
                          <a:srgbClr val="FFFFFF"/>
                        </a:solidFill>
                        <a:latin typeface="Calibri"/>
                        <a:ea typeface="Calibri"/>
                        <a:cs typeface="Calibri"/>
                      </a:endParaRPr>
                    </a:p>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FFFFFF"/>
                          </a:solidFill>
                          <a:latin typeface="Times New Roman"/>
                          <a:ea typeface="Times New Roman"/>
                          <a:cs typeface="Times New Roman"/>
                        </a:rPr>
                        <a:t>Repertoires</a:t>
                      </a:r>
                      <a:endParaRPr sz="1600" b="0" u="none">
                        <a:solidFill>
                          <a:srgbClr val="FFFFFF"/>
                        </a:solidFill>
                        <a:latin typeface="Calibri"/>
                        <a:ea typeface="Calibri"/>
                        <a:cs typeface="Calibri"/>
                      </a:endParaRPr>
                    </a:p>
                  </a:txBody>
                  <a:tcPr marL="64440" marR="64440" marT="0" marB="0" anchor="t">
                    <a:lnL>
                      <a:noFill/>
                    </a:lnL>
                    <a:lnR w="5760">
                      <a:solidFill>
                        <a:srgbClr val="000000"/>
                      </a:solidFill>
                      <a:prstDash val="solid"/>
                    </a:lnR>
                    <a:lnT>
                      <a:noFill/>
                    </a:lnT>
                    <a:lnB>
                      <a:noFill/>
                    </a:lnB>
                    <a:noFill/>
                  </a:tcPr>
                </a:tc>
                <a:tc>
                  <a:txBody>
                    <a:bodyPr lIns="64440" tIns="0" rIns="6444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FFFFFF"/>
                          </a:solidFill>
                          <a:latin typeface="Times New Roman"/>
                          <a:ea typeface="Times New Roman"/>
                          <a:cs typeface="Times New Roman"/>
                        </a:rPr>
                        <a:t>Scientific/</a:t>
                      </a:r>
                      <a:endParaRPr sz="1600" b="0" u="none">
                        <a:solidFill>
                          <a:srgbClr val="FFFFFF"/>
                        </a:solidFill>
                        <a:latin typeface="Calibri"/>
                        <a:ea typeface="Calibri"/>
                        <a:cs typeface="Calibri"/>
                      </a:endParaRPr>
                    </a:p>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FFFFFF"/>
                          </a:solidFill>
                          <a:latin typeface="Times New Roman"/>
                          <a:ea typeface="Times New Roman"/>
                          <a:cs typeface="Times New Roman"/>
                        </a:rPr>
                        <a:t>Technological Innovations</a:t>
                      </a:r>
                      <a:endParaRPr sz="1600" b="0" u="none">
                        <a:solidFill>
                          <a:srgbClr val="FFFFFF"/>
                        </a:solidFill>
                        <a:latin typeface="Calibri"/>
                        <a:ea typeface="Calibri"/>
                        <a:cs typeface="Calibri"/>
                      </a:endParaRPr>
                    </a:p>
                  </a:txBody>
                  <a:tcPr marL="64440" marR="6444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FFFFFF"/>
                        </a:solidFill>
                        <a:latin typeface="Calibri"/>
                        <a:ea typeface="Calibri"/>
                        <a:cs typeface="Calibri"/>
                      </a:endParaRPr>
                    </a:p>
                  </a:txBody>
                  <a:tcPr marL="64440" marR="64440" marT="0" marB="0" anchor="t">
                    <a:lnL w="5760">
                      <a:solidFill>
                        <a:srgbClr val="000000"/>
                      </a:solidFill>
                      <a:prstDash val="solid"/>
                    </a:lnL>
                    <a:lnR w="5760">
                      <a:solidFill>
                        <a:srgbClr val="000000"/>
                      </a:solidFill>
                      <a:prstDash val="dash"/>
                    </a:lnR>
                    <a:lnT>
                      <a:noFill/>
                    </a:lnT>
                    <a:lnB>
                      <a:noFill/>
                    </a:lnB>
                    <a:noFill/>
                  </a:tcPr>
                </a:tc>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600" b="0" u="none">
                        <a:solidFill>
                          <a:srgbClr val="FFFFFF"/>
                        </a:solidFill>
                        <a:latin typeface="Calibri"/>
                        <a:ea typeface="Calibri"/>
                        <a:cs typeface="Calibri"/>
                      </a:endParaRPr>
                    </a:p>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FFFFFF"/>
                          </a:solidFill>
                          <a:latin typeface="Times New Roman"/>
                          <a:ea typeface="Times New Roman"/>
                          <a:cs typeface="Times New Roman"/>
                        </a:rPr>
                        <a:t>Class Structures</a:t>
                      </a:r>
                      <a:endParaRPr sz="1600" b="0" u="none">
                        <a:solidFill>
                          <a:srgbClr val="FFFFFF"/>
                        </a:solidFill>
                        <a:latin typeface="Calibri"/>
                        <a:ea typeface="Calibri"/>
                        <a:cs typeface="Calibri"/>
                      </a:endParaRPr>
                    </a:p>
                  </a:txBody>
                  <a:tcPr marL="64440" marR="64440" marT="0" marB="0" anchor="t">
                    <a:lnL w="5760">
                      <a:solidFill>
                        <a:srgbClr val="000000"/>
                      </a:solidFill>
                      <a:prstDash val="dash"/>
                    </a:lnL>
                    <a:lnR>
                      <a:noFill/>
                    </a:lnR>
                    <a:lnT>
                      <a:noFill/>
                    </a:lnT>
                    <a:lnB>
                      <a:noFill/>
                    </a:lnB>
                    <a:noFill/>
                  </a:tcPr>
                </a:tc>
                <a:tc gridSpan="1" vMerge="1">
                  <a:txBody>
                    <a:bodyPr lIns="90000" tIns="45000" rIns="90000" bIns="45000" anchor="t">
                      <a:noAutofit/>
                    </a:bodyPr>
                    <a:lstStyle/>
                    <a:p>
                      <a:endParaRPr sz="1800" b="0" u="none">
                        <a:solidFill>
                          <a:srgbClr val="FFFFFF"/>
                        </a:solidFill>
                        <a:latin typeface="Calibri"/>
                        <a:ea typeface="Calibri"/>
                        <a:cs typeface="Calibri"/>
                      </a:endParaRPr>
                    </a:p>
                  </a:txBody>
                  <a:tcPr marL="90000" marR="90000" marT="45000" marB="45000" anchor="t">
                    <a:lnL>
                      <a:noFill/>
                    </a:lnL>
                    <a:lnR>
                      <a:noFill/>
                    </a:lnR>
                    <a:lnT>
                      <a:noFill/>
                    </a:lnT>
                    <a:lnB>
                      <a:noFill/>
                    </a:lnB>
                    <a:solidFill>
                      <a:schemeClr val="accent1"/>
                    </a:solidFill>
                  </a:tcPr>
                </a:tc>
                <a:tc hMerge="1" vMerge="1">
                  <a:txBody>
                    <a:bodyPr lIns="90000" tIns="45000" rIns="90000" bIns="45000" anchor="t">
                      <a:noAutofit/>
                    </a:bodyPr>
                    <a:lstStyle/>
                    <a:p>
                      <a:endParaRPr sz="1800" b="0" u="none">
                        <a:solidFill>
                          <a:srgbClr val="FFFFFF"/>
                        </a:solidFill>
                        <a:latin typeface="Calibri"/>
                        <a:ea typeface="Calibri"/>
                        <a:cs typeface="Calibri"/>
                      </a:endParaRPr>
                    </a:p>
                  </a:txBody>
                  <a:tcPr marL="90000" marR="90000" marT="45000" marB="45000" anchor="t">
                    <a:lnL>
                      <a:noFill/>
                    </a:lnL>
                    <a:lnR>
                      <a:noFill/>
                    </a:lnR>
                    <a:lnT>
                      <a:noFill/>
                    </a:lnT>
                    <a:lnB>
                      <a:noFill/>
                    </a:lnB>
                    <a:solidFill>
                      <a:schemeClr val="accent1"/>
                    </a:solidFill>
                  </a:tcPr>
                </a:tc>
              </a:tr>
              <a:tr h="287280">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FFFFFF"/>
                        </a:solidFill>
                        <a:latin typeface="Calibri"/>
                        <a:ea typeface="Calibri"/>
                        <a:cs typeface="Calibri"/>
                      </a:endParaRPr>
                    </a:p>
                  </a:txBody>
                  <a:tcPr marL="64440" marR="64440" marT="0" marB="0" anchor="t">
                    <a:lnL>
                      <a:noFill/>
                    </a:lnL>
                    <a:lnR>
                      <a:noFill/>
                    </a:lnR>
                    <a:lnT>
                      <a:noFill/>
                    </a:lnT>
                    <a:lnB>
                      <a:noFill/>
                    </a:lnB>
                    <a:noFill/>
                  </a:tcPr>
                </a:tc>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FFFFFF"/>
                        </a:solidFill>
                        <a:latin typeface="Calibri"/>
                        <a:ea typeface="Calibri"/>
                        <a:cs typeface="Calibri"/>
                      </a:endParaRPr>
                    </a:p>
                  </a:txBody>
                  <a:tcPr marL="64440" marR="64440" marT="0" marB="0" anchor="t">
                    <a:lnL>
                      <a:noFill/>
                    </a:lnL>
                    <a:lnR>
                      <a:noFill/>
                    </a:lnR>
                    <a:lnT>
                      <a:noFill/>
                    </a:lnT>
                    <a:lnB>
                      <a:noFill/>
                    </a:lnB>
                    <a:noFill/>
                  </a:tcPr>
                </a:tc>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FFFFFF"/>
                        </a:solidFill>
                        <a:latin typeface="Calibri"/>
                        <a:ea typeface="Calibri"/>
                        <a:cs typeface="Calibri"/>
                      </a:endParaRPr>
                    </a:p>
                  </a:txBody>
                  <a:tcPr marL="64440" marR="64440" marT="0" marB="0" anchor="t">
                    <a:lnL>
                      <a:noFill/>
                    </a:lnL>
                    <a:lnR>
                      <a:noFill/>
                    </a:lnR>
                    <a:lnT w="5760">
                      <a:solidFill>
                        <a:srgbClr val="000000"/>
                      </a:solidFill>
                      <a:prstDash val="solid"/>
                    </a:lnT>
                    <a:lnB w="5760">
                      <a:solidFill>
                        <a:srgbClr val="000000"/>
                      </a:solidFill>
                      <a:prstDash val="solid"/>
                    </a:lnB>
                    <a:noFill/>
                  </a:tcPr>
                </a:tc>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FFFFFF"/>
                        </a:solidFill>
                        <a:latin typeface="Calibri"/>
                        <a:ea typeface="Calibri"/>
                        <a:cs typeface="Calibri"/>
                      </a:endParaRPr>
                    </a:p>
                  </a:txBody>
                  <a:tcPr marL="64440" marR="64440" marT="0" marB="0" anchor="t">
                    <a:lnL>
                      <a:noFill/>
                    </a:lnL>
                    <a:lnR w="5760">
                      <a:solidFill>
                        <a:srgbClr val="000000"/>
                      </a:solidFill>
                      <a:prstDash val="dash"/>
                    </a:lnR>
                    <a:lnT>
                      <a:noFill/>
                    </a:lnT>
                    <a:lnB>
                      <a:noFill/>
                    </a:lnB>
                    <a:noFill/>
                  </a:tcPr>
                </a:tc>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FFFFFF"/>
                        </a:solidFill>
                        <a:latin typeface="Calibri"/>
                        <a:ea typeface="Calibri"/>
                        <a:cs typeface="Calibri"/>
                      </a:endParaRPr>
                    </a:p>
                  </a:txBody>
                  <a:tcPr marL="64440" marR="64440" marT="0" marB="0" anchor="t">
                    <a:lnL w="5760">
                      <a:solidFill>
                        <a:srgbClr val="000000"/>
                      </a:solidFill>
                      <a:prstDash val="dash"/>
                    </a:lnL>
                    <a:lnR>
                      <a:noFill/>
                    </a:lnR>
                    <a:lnT>
                      <a:noFill/>
                    </a:lnT>
                    <a:lnB>
                      <a:noFill/>
                    </a:lnB>
                    <a:noFill/>
                  </a:tcPr>
                </a:tc>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FFFFFF"/>
                        </a:solidFill>
                        <a:latin typeface="Calibri"/>
                        <a:ea typeface="Calibri"/>
                        <a:cs typeface="Calibri"/>
                      </a:endParaRPr>
                    </a:p>
                  </a:txBody>
                  <a:tcPr marL="64440" marR="64440" marT="0" marB="0" anchor="t">
                    <a:lnL>
                      <a:noFill/>
                    </a:lnL>
                    <a:lnR>
                      <a:noFill/>
                    </a:lnR>
                    <a:lnT>
                      <a:noFill/>
                    </a:lnT>
                    <a:lnB>
                      <a:noFill/>
                    </a:lnB>
                    <a:noFill/>
                  </a:tcPr>
                </a:tc>
                <a:tc>
                  <a:txBody>
                    <a:bodyPr lIns="0" tIns="0" rIns="0" bIns="0" anchor="ctr">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FFFFFF"/>
                          </a:solidFill>
                          <a:latin typeface="Times New Roman"/>
                          <a:ea typeface="Times New Roman"/>
                          <a:cs typeface="Times New Roman"/>
                        </a:rPr>
                        <a:t> </a:t>
                      </a:r>
                      <a:endParaRPr sz="1100" b="0" u="none">
                        <a:solidFill>
                          <a:srgbClr val="FFFFFF"/>
                        </a:solidFill>
                        <a:latin typeface="Calibri"/>
                        <a:ea typeface="Calibri"/>
                        <a:cs typeface="Calibri"/>
                      </a:endParaRPr>
                    </a:p>
                  </a:txBody>
                  <a:tcPr marL="0" marR="0" marT="0" marB="0" anchor="ctr">
                    <a:lnL>
                      <a:noFill/>
                    </a:lnL>
                    <a:lnR>
                      <a:noFill/>
                    </a:lnR>
                    <a:lnT>
                      <a:noFill/>
                    </a:lnT>
                    <a:lnB>
                      <a:noFill/>
                    </a:lnB>
                    <a:noFill/>
                  </a:tcPr>
                </a:tc>
              </a:tr>
              <a:tr h="287280">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FFFFFF"/>
                        </a:solidFill>
                        <a:latin typeface="Calibri"/>
                        <a:ea typeface="Calibri"/>
                        <a:cs typeface="Calibri"/>
                      </a:endParaRPr>
                    </a:p>
                  </a:txBody>
                  <a:tcPr marL="64440" marR="64440" marT="0" marB="0" anchor="t">
                    <a:lnL>
                      <a:noFill/>
                    </a:lnL>
                    <a:lnR>
                      <a:noFill/>
                    </a:lnR>
                    <a:lnT>
                      <a:noFill/>
                    </a:lnT>
                    <a:lnB>
                      <a:noFill/>
                    </a:lnB>
                    <a:noFill/>
                  </a:tcPr>
                </a:tc>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FFFFFF"/>
                          </a:solidFill>
                          <a:latin typeface="Times New Roman"/>
                          <a:ea typeface="Times New Roman"/>
                          <a:cs typeface="Times New Roman"/>
                        </a:rPr>
                        <a:t>Norms</a:t>
                      </a:r>
                      <a:endParaRPr sz="1600" b="0" u="none">
                        <a:solidFill>
                          <a:srgbClr val="FFFFFF"/>
                        </a:solidFill>
                        <a:latin typeface="Calibri"/>
                        <a:ea typeface="Calibri"/>
                        <a:cs typeface="Calibri"/>
                      </a:endParaRPr>
                    </a:p>
                  </a:txBody>
                  <a:tcPr marL="64440" marR="64440" marT="0" marB="0" anchor="t">
                    <a:lnL>
                      <a:noFill/>
                    </a:lnL>
                    <a:lnR w="5760">
                      <a:solidFill>
                        <a:srgbClr val="000000"/>
                      </a:solidFill>
                      <a:prstDash val="solid"/>
                    </a:lnR>
                    <a:lnT>
                      <a:noFill/>
                    </a:lnT>
                    <a:lnB>
                      <a:noFill/>
                    </a:lnB>
                    <a:noFill/>
                  </a:tcPr>
                </a:tc>
                <a:tc rowSpan="3">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600" b="0" u="none">
                        <a:solidFill>
                          <a:srgbClr val="FFFFFF"/>
                        </a:solidFill>
                        <a:latin typeface="Calibri"/>
                        <a:ea typeface="Calibri"/>
                        <a:cs typeface="Calibri"/>
                      </a:endParaRPr>
                    </a:p>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FFFFFF"/>
                          </a:solidFill>
                          <a:latin typeface="Times New Roman"/>
                          <a:ea typeface="Times New Roman"/>
                          <a:cs typeface="Times New Roman"/>
                        </a:rPr>
                        <a:t>Cultural Diffusion</a:t>
                      </a:r>
                      <a:endParaRPr sz="1600" b="0" u="none">
                        <a:solidFill>
                          <a:srgbClr val="FFFFFF"/>
                        </a:solidFill>
                        <a:latin typeface="Calibri"/>
                        <a:ea typeface="Calibri"/>
                        <a:cs typeface="Calibri"/>
                      </a:endParaRPr>
                    </a:p>
                  </a:txBody>
                  <a:tcPr marL="64440" marR="6444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FFFFFF"/>
                        </a:solidFill>
                        <a:latin typeface="Calibri"/>
                        <a:ea typeface="Calibri"/>
                        <a:cs typeface="Calibri"/>
                      </a:endParaRPr>
                    </a:p>
                  </a:txBody>
                  <a:tcPr marL="64440" marR="64440" marT="0" marB="0" anchor="t">
                    <a:lnL w="5760">
                      <a:solidFill>
                        <a:srgbClr val="000000"/>
                      </a:solidFill>
                      <a:prstDash val="solid"/>
                    </a:lnL>
                    <a:lnR w="5760">
                      <a:solidFill>
                        <a:srgbClr val="000000"/>
                      </a:solidFill>
                      <a:prstDash val="dash"/>
                    </a:lnR>
                    <a:lnT>
                      <a:noFill/>
                    </a:lnT>
                    <a:lnB>
                      <a:noFill/>
                    </a:lnB>
                    <a:noFill/>
                  </a:tcPr>
                </a:tc>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FFFFFF"/>
                        </a:solidFill>
                        <a:latin typeface="Calibri"/>
                        <a:ea typeface="Calibri"/>
                        <a:cs typeface="Calibri"/>
                      </a:endParaRPr>
                    </a:p>
                  </a:txBody>
                  <a:tcPr marL="64440" marR="64440" marT="0" marB="0" anchor="t">
                    <a:lnL w="5760">
                      <a:solidFill>
                        <a:srgbClr val="000000"/>
                      </a:solidFill>
                      <a:prstDash val="dash"/>
                    </a:lnL>
                    <a:lnR>
                      <a:noFill/>
                    </a:lnR>
                    <a:lnT>
                      <a:noFill/>
                    </a:lnT>
                    <a:lnB>
                      <a:noFill/>
                    </a:lnB>
                    <a:noFill/>
                  </a:tcPr>
                </a:tc>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FFFFFF"/>
                        </a:solidFill>
                        <a:latin typeface="Calibri"/>
                        <a:ea typeface="Calibri"/>
                        <a:cs typeface="Calibri"/>
                      </a:endParaRPr>
                    </a:p>
                  </a:txBody>
                  <a:tcPr marL="64440" marR="64440" marT="0" marB="0" anchor="t">
                    <a:lnL>
                      <a:noFill/>
                    </a:lnL>
                    <a:lnR>
                      <a:noFill/>
                    </a:lnR>
                    <a:lnT>
                      <a:noFill/>
                    </a:lnT>
                    <a:lnB>
                      <a:noFill/>
                    </a:lnB>
                    <a:noFill/>
                  </a:tcPr>
                </a:tc>
                <a:tc>
                  <a:txBody>
                    <a:bodyPr lIns="0" tIns="0" rIns="0" bIns="0" anchor="ctr">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FFFFFF"/>
                          </a:solidFill>
                          <a:latin typeface="Times New Roman"/>
                          <a:ea typeface="Times New Roman"/>
                          <a:cs typeface="Times New Roman"/>
                        </a:rPr>
                        <a:t> </a:t>
                      </a:r>
                      <a:endParaRPr sz="1100" b="0" u="none">
                        <a:solidFill>
                          <a:srgbClr val="FFFFFF"/>
                        </a:solidFill>
                        <a:latin typeface="Calibri"/>
                        <a:ea typeface="Calibri"/>
                        <a:cs typeface="Calibri"/>
                      </a:endParaRPr>
                    </a:p>
                  </a:txBody>
                  <a:tcPr marL="0" marR="0" marT="0" marB="0" anchor="ctr">
                    <a:lnL>
                      <a:noFill/>
                    </a:lnL>
                    <a:lnR>
                      <a:noFill/>
                    </a:lnR>
                    <a:lnT>
                      <a:noFill/>
                    </a:lnT>
                    <a:lnB>
                      <a:noFill/>
                    </a:lnB>
                    <a:noFill/>
                  </a:tcPr>
                </a:tc>
              </a:tr>
              <a:tr h="573120">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FFFFFF"/>
                          </a:solidFill>
                          <a:latin typeface="Times New Roman"/>
                          <a:ea typeface="Times New Roman"/>
                          <a:cs typeface="Times New Roman"/>
                        </a:rPr>
                        <a:t>Visible:  Individual</a:t>
                      </a:r>
                      <a:endParaRPr sz="1600" b="0" u="none">
                        <a:solidFill>
                          <a:srgbClr val="FFFFFF"/>
                        </a:solidFill>
                        <a:latin typeface="Calibri"/>
                        <a:ea typeface="Calibri"/>
                        <a:cs typeface="Calibri"/>
                      </a:endParaRPr>
                    </a:p>
                  </a:txBody>
                  <a:tcPr marL="64440" marR="64440" marT="0" marB="0" anchor="t">
                    <a:lnL>
                      <a:noFill/>
                    </a:lnL>
                    <a:lnR>
                      <a:noFill/>
                    </a:lnR>
                    <a:lnT>
                      <a:noFill/>
                    </a:lnT>
                    <a:lnB>
                      <a:noFill/>
                    </a:lnB>
                    <a:noFill/>
                  </a:tcPr>
                </a:tc>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FFFFFF"/>
                          </a:solidFill>
                          <a:latin typeface="Times New Roman"/>
                          <a:ea typeface="Times New Roman"/>
                          <a:cs typeface="Times New Roman"/>
                        </a:rPr>
                        <a:t>Roles</a:t>
                      </a:r>
                      <a:endParaRPr sz="1600" b="0" u="none">
                        <a:solidFill>
                          <a:srgbClr val="FFFFFF"/>
                        </a:solidFill>
                        <a:latin typeface="Calibri"/>
                        <a:ea typeface="Calibri"/>
                        <a:cs typeface="Calibri"/>
                      </a:endParaRPr>
                    </a:p>
                  </a:txBody>
                  <a:tcPr marL="64440" marR="64440" marT="0" marB="0" anchor="t">
                    <a:lnL>
                      <a:noFill/>
                    </a:lnL>
                    <a:lnR w="5760">
                      <a:solidFill>
                        <a:srgbClr val="000000"/>
                      </a:solidFill>
                      <a:prstDash val="solid"/>
                    </a:lnR>
                    <a:lnT>
                      <a:noFill/>
                    </a:lnT>
                    <a:lnB>
                      <a:noFill/>
                    </a:lnB>
                    <a:noFill/>
                  </a:tcPr>
                </a:tc>
                <a:tc vMerge="1">
                  <a:txBody>
                    <a:bodyPr lIns="90000" tIns="45000" rIns="90000" bIns="45000" anchor="t">
                      <a:noAutofit/>
                    </a:bodyPr>
                    <a:lstStyle/>
                    <a:p>
                      <a:endParaRPr sz="1800" b="0" u="none">
                        <a:solidFill>
                          <a:srgbClr val="FFFFFF"/>
                        </a:solidFill>
                        <a:latin typeface="Calibri"/>
                        <a:ea typeface="Calibri"/>
                        <a:cs typeface="Calibri"/>
                      </a:endParaRPr>
                    </a:p>
                  </a:txBody>
                  <a:tcPr marL="90000" marR="90000" marT="45000" marB="45000" anchor="t">
                    <a:lnL>
                      <a:noFill/>
                    </a:lnL>
                    <a:lnR>
                      <a:noFill/>
                    </a:lnR>
                    <a:lnT>
                      <a:noFill/>
                    </a:lnT>
                    <a:lnB>
                      <a:noFill/>
                    </a:lnB>
                    <a:solidFill>
                      <a:schemeClr val="accent1"/>
                    </a:solidFill>
                  </a:tcPr>
                </a:tc>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FFFFFF"/>
                        </a:solidFill>
                        <a:latin typeface="Calibri"/>
                        <a:ea typeface="Calibri"/>
                        <a:cs typeface="Calibri"/>
                      </a:endParaRPr>
                    </a:p>
                  </a:txBody>
                  <a:tcPr marL="64440" marR="64440" marT="0" marB="0" anchor="t">
                    <a:lnL w="5760">
                      <a:solidFill>
                        <a:srgbClr val="000000"/>
                      </a:solidFill>
                      <a:prstDash val="solid"/>
                    </a:lnL>
                    <a:lnR w="5760">
                      <a:solidFill>
                        <a:srgbClr val="000000"/>
                      </a:solidFill>
                      <a:prstDash val="dash"/>
                    </a:lnR>
                    <a:lnT>
                      <a:noFill/>
                    </a:lnT>
                    <a:lnB>
                      <a:noFill/>
                    </a:lnB>
                    <a:noFill/>
                  </a:tcPr>
                </a:tc>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FFFFFF"/>
                          </a:solidFill>
                          <a:latin typeface="Times New Roman"/>
                          <a:ea typeface="Times New Roman"/>
                          <a:cs typeface="Times New Roman"/>
                        </a:rPr>
                        <a:t>Status Hierarchies</a:t>
                      </a:r>
                      <a:endParaRPr sz="1600" b="0" u="none">
                        <a:solidFill>
                          <a:srgbClr val="FFFFFF"/>
                        </a:solidFill>
                        <a:latin typeface="Calibri"/>
                        <a:ea typeface="Calibri"/>
                        <a:cs typeface="Calibri"/>
                      </a:endParaRPr>
                    </a:p>
                  </a:txBody>
                  <a:tcPr marL="64440" marR="64440" marT="0" marB="0" anchor="t">
                    <a:lnL w="5760">
                      <a:solidFill>
                        <a:srgbClr val="000000"/>
                      </a:solidFill>
                      <a:prstDash val="dash"/>
                    </a:lnL>
                    <a:lnR>
                      <a:noFill/>
                    </a:lnR>
                    <a:lnT>
                      <a:noFill/>
                    </a:lnT>
                    <a:lnB>
                      <a:noFill/>
                    </a:lnB>
                    <a:noFill/>
                  </a:tcPr>
                </a:tc>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FFFFFF"/>
                        </a:solidFill>
                        <a:latin typeface="Calibri"/>
                        <a:ea typeface="Calibri"/>
                        <a:cs typeface="Calibri"/>
                      </a:endParaRPr>
                    </a:p>
                  </a:txBody>
                  <a:tcPr marL="64440" marR="64440" marT="0" marB="0" anchor="t">
                    <a:lnL>
                      <a:noFill/>
                    </a:lnL>
                    <a:lnR>
                      <a:noFill/>
                    </a:lnR>
                    <a:lnT>
                      <a:noFill/>
                    </a:lnT>
                    <a:lnB>
                      <a:noFill/>
                    </a:lnB>
                    <a:noFill/>
                  </a:tcPr>
                </a:tc>
                <a:tc>
                  <a:txBody>
                    <a:bodyPr lIns="0" tIns="0" rIns="0" bIns="0" anchor="ctr">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FFFFFF"/>
                          </a:solidFill>
                          <a:latin typeface="Times New Roman"/>
                          <a:ea typeface="Times New Roman"/>
                          <a:cs typeface="Times New Roman"/>
                        </a:rPr>
                        <a:t> </a:t>
                      </a:r>
                      <a:endParaRPr sz="1100" b="0" u="none">
                        <a:solidFill>
                          <a:srgbClr val="FFFFFF"/>
                        </a:solidFill>
                        <a:latin typeface="Calibri"/>
                        <a:ea typeface="Calibri"/>
                        <a:cs typeface="Calibri"/>
                      </a:endParaRPr>
                    </a:p>
                  </a:txBody>
                  <a:tcPr marL="0" marR="0" marT="0" marB="0" anchor="ctr">
                    <a:lnL>
                      <a:noFill/>
                    </a:lnL>
                    <a:lnR>
                      <a:noFill/>
                    </a:lnR>
                    <a:lnT>
                      <a:noFill/>
                    </a:lnT>
                    <a:lnB>
                      <a:noFill/>
                    </a:lnB>
                    <a:noFill/>
                  </a:tcPr>
                </a:tc>
              </a:tr>
              <a:tr h="287280">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FFFFFF"/>
                        </a:solidFill>
                        <a:latin typeface="Calibri"/>
                        <a:ea typeface="Calibri"/>
                        <a:cs typeface="Calibri"/>
                      </a:endParaRPr>
                    </a:p>
                  </a:txBody>
                  <a:tcPr marL="64440" marR="64440" marT="0" marB="0" anchor="t">
                    <a:lnL>
                      <a:noFill/>
                    </a:lnL>
                    <a:lnR>
                      <a:noFill/>
                    </a:lnR>
                    <a:lnT>
                      <a:noFill/>
                    </a:lnT>
                    <a:lnB>
                      <a:noFill/>
                    </a:lnB>
                    <a:noFill/>
                  </a:tcPr>
                </a:tc>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FFFFFF"/>
                        </a:solidFill>
                        <a:latin typeface="Calibri"/>
                        <a:ea typeface="Calibri"/>
                        <a:cs typeface="Calibri"/>
                      </a:endParaRPr>
                    </a:p>
                  </a:txBody>
                  <a:tcPr marL="64440" marR="64440" marT="0" marB="0" anchor="t">
                    <a:lnL>
                      <a:noFill/>
                    </a:lnL>
                    <a:lnR w="5760">
                      <a:solidFill>
                        <a:srgbClr val="000000"/>
                      </a:solidFill>
                      <a:prstDash val="solid"/>
                    </a:lnR>
                    <a:lnT>
                      <a:noFill/>
                    </a:lnT>
                    <a:lnB>
                      <a:noFill/>
                    </a:lnB>
                    <a:noFill/>
                  </a:tcPr>
                </a:tc>
                <a:tc vMerge="1">
                  <a:txBody>
                    <a:bodyPr lIns="90000" tIns="45000" rIns="90000" bIns="45000" anchor="t">
                      <a:noAutofit/>
                    </a:bodyPr>
                    <a:lstStyle/>
                    <a:p>
                      <a:endParaRPr sz="1800" b="0" u="none">
                        <a:solidFill>
                          <a:srgbClr val="FFFFFF"/>
                        </a:solidFill>
                        <a:latin typeface="Calibri"/>
                        <a:ea typeface="Calibri"/>
                        <a:cs typeface="Calibri"/>
                      </a:endParaRPr>
                    </a:p>
                  </a:txBody>
                  <a:tcPr marL="90000" marR="90000" marT="45000" marB="45000" anchor="t">
                    <a:lnL>
                      <a:noFill/>
                    </a:lnL>
                    <a:lnR>
                      <a:noFill/>
                    </a:lnR>
                    <a:lnT>
                      <a:noFill/>
                    </a:lnT>
                    <a:lnB>
                      <a:noFill/>
                    </a:lnB>
                    <a:solidFill>
                      <a:schemeClr val="accent1"/>
                    </a:solidFill>
                  </a:tcPr>
                </a:tc>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FFFFFF"/>
                        </a:solidFill>
                        <a:latin typeface="Calibri"/>
                        <a:ea typeface="Calibri"/>
                        <a:cs typeface="Calibri"/>
                      </a:endParaRPr>
                    </a:p>
                  </a:txBody>
                  <a:tcPr marL="64440" marR="64440" marT="0" marB="0" anchor="t">
                    <a:lnL w="5760">
                      <a:solidFill>
                        <a:srgbClr val="000000"/>
                      </a:solidFill>
                      <a:prstDash val="solid"/>
                    </a:lnL>
                    <a:lnR w="5760">
                      <a:solidFill>
                        <a:srgbClr val="000000"/>
                      </a:solidFill>
                      <a:prstDash val="dash"/>
                    </a:lnR>
                    <a:lnT>
                      <a:noFill/>
                    </a:lnT>
                    <a:lnB>
                      <a:noFill/>
                    </a:lnB>
                    <a:noFill/>
                  </a:tcPr>
                </a:tc>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FFFFFF"/>
                        </a:solidFill>
                        <a:latin typeface="Calibri"/>
                        <a:ea typeface="Calibri"/>
                        <a:cs typeface="Calibri"/>
                      </a:endParaRPr>
                    </a:p>
                  </a:txBody>
                  <a:tcPr marL="64440" marR="64440" marT="0" marB="0" anchor="t">
                    <a:lnL w="5760">
                      <a:solidFill>
                        <a:srgbClr val="000000"/>
                      </a:solidFill>
                      <a:prstDash val="dash"/>
                    </a:lnL>
                    <a:lnR>
                      <a:noFill/>
                    </a:lnR>
                    <a:lnT>
                      <a:noFill/>
                    </a:lnT>
                    <a:lnB>
                      <a:noFill/>
                    </a:lnB>
                    <a:noFill/>
                  </a:tcPr>
                </a:tc>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FFFFFF"/>
                        </a:solidFill>
                        <a:latin typeface="Calibri"/>
                        <a:ea typeface="Calibri"/>
                        <a:cs typeface="Calibri"/>
                      </a:endParaRPr>
                    </a:p>
                  </a:txBody>
                  <a:tcPr marL="64440" marR="64440" marT="0" marB="0" anchor="t">
                    <a:lnL>
                      <a:noFill/>
                    </a:lnL>
                    <a:lnR>
                      <a:noFill/>
                    </a:lnR>
                    <a:lnT>
                      <a:noFill/>
                    </a:lnT>
                    <a:lnB>
                      <a:noFill/>
                    </a:lnB>
                    <a:noFill/>
                  </a:tcPr>
                </a:tc>
                <a:tc>
                  <a:txBody>
                    <a:bodyPr lIns="0" tIns="0" rIns="0" bIns="0" anchor="ctr">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FFFFFF"/>
                          </a:solidFill>
                          <a:latin typeface="Times New Roman"/>
                          <a:ea typeface="Times New Roman"/>
                          <a:cs typeface="Times New Roman"/>
                        </a:rPr>
                        <a:t> </a:t>
                      </a:r>
                      <a:endParaRPr sz="1100" b="0" u="none">
                        <a:solidFill>
                          <a:srgbClr val="FFFFFF"/>
                        </a:solidFill>
                        <a:latin typeface="Calibri"/>
                        <a:ea typeface="Calibri"/>
                        <a:cs typeface="Calibri"/>
                      </a:endParaRPr>
                    </a:p>
                  </a:txBody>
                  <a:tcPr marL="0" marR="0" marT="0" marB="0" anchor="ctr">
                    <a:lnL>
                      <a:noFill/>
                    </a:lnL>
                    <a:lnR>
                      <a:noFill/>
                    </a:lnR>
                    <a:lnT>
                      <a:noFill/>
                    </a:lnT>
                    <a:lnB>
                      <a:noFill/>
                    </a:lnB>
                    <a:noFill/>
                  </a:tcPr>
                </a:tc>
              </a:tr>
              <a:tr h="287640">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FFFFFF"/>
                        </a:solidFill>
                        <a:latin typeface="Calibri"/>
                        <a:ea typeface="Calibri"/>
                        <a:cs typeface="Calibri"/>
                      </a:endParaRPr>
                    </a:p>
                  </a:txBody>
                  <a:tcPr marL="64440" marR="64440" marT="0" marB="0" anchor="t">
                    <a:lnL>
                      <a:noFill/>
                    </a:lnL>
                    <a:lnR>
                      <a:noFill/>
                    </a:lnR>
                    <a:lnT>
                      <a:noFill/>
                    </a:lnT>
                    <a:lnB>
                      <a:noFill/>
                    </a:lnB>
                    <a:noFill/>
                  </a:tcPr>
                </a:tc>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FFFFFF"/>
                        </a:solidFill>
                        <a:latin typeface="Calibri"/>
                        <a:ea typeface="Calibri"/>
                        <a:cs typeface="Calibri"/>
                      </a:endParaRPr>
                    </a:p>
                  </a:txBody>
                  <a:tcPr marL="64440" marR="64440" marT="0" marB="0" anchor="t">
                    <a:lnL>
                      <a:noFill/>
                    </a:lnL>
                    <a:lnR>
                      <a:noFill/>
                    </a:lnR>
                    <a:lnT>
                      <a:noFill/>
                    </a:lnT>
                    <a:lnB>
                      <a:noFill/>
                    </a:lnB>
                    <a:noFill/>
                  </a:tcPr>
                </a:tc>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FFFFFF"/>
                        </a:solidFill>
                        <a:latin typeface="Calibri"/>
                        <a:ea typeface="Calibri"/>
                        <a:cs typeface="Calibri"/>
                      </a:endParaRPr>
                    </a:p>
                  </a:txBody>
                  <a:tcPr marL="64440" marR="64440" marT="0" marB="0" anchor="t">
                    <a:lnL>
                      <a:noFill/>
                    </a:lnL>
                    <a:lnR>
                      <a:noFill/>
                    </a:lnR>
                    <a:lnT w="5760">
                      <a:solidFill>
                        <a:srgbClr val="000000"/>
                      </a:solidFill>
                      <a:prstDash val="solid"/>
                    </a:lnT>
                    <a:lnB w="5760">
                      <a:solidFill>
                        <a:srgbClr val="000000"/>
                      </a:solidFill>
                      <a:prstDash val="solid"/>
                    </a:lnB>
                    <a:noFill/>
                  </a:tcPr>
                </a:tc>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FFFFFF"/>
                        </a:solidFill>
                        <a:latin typeface="Calibri"/>
                        <a:ea typeface="Calibri"/>
                        <a:cs typeface="Calibri"/>
                      </a:endParaRPr>
                    </a:p>
                  </a:txBody>
                  <a:tcPr marL="64440" marR="64440" marT="0" marB="0" anchor="t">
                    <a:lnL>
                      <a:noFill/>
                    </a:lnL>
                    <a:lnR w="5760">
                      <a:solidFill>
                        <a:srgbClr val="000000"/>
                      </a:solidFill>
                      <a:prstDash val="dash"/>
                    </a:lnR>
                    <a:lnT>
                      <a:noFill/>
                    </a:lnT>
                    <a:lnB>
                      <a:noFill/>
                    </a:lnB>
                    <a:noFill/>
                  </a:tcPr>
                </a:tc>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FFFFFF"/>
                        </a:solidFill>
                        <a:latin typeface="Calibri"/>
                        <a:ea typeface="Calibri"/>
                        <a:cs typeface="Calibri"/>
                      </a:endParaRPr>
                    </a:p>
                  </a:txBody>
                  <a:tcPr marL="64440" marR="64440" marT="0" marB="0" anchor="t">
                    <a:lnL w="5760">
                      <a:solidFill>
                        <a:srgbClr val="000000"/>
                      </a:solidFill>
                      <a:prstDash val="dash"/>
                    </a:lnL>
                    <a:lnR>
                      <a:noFill/>
                    </a:lnR>
                    <a:lnT>
                      <a:noFill/>
                    </a:lnT>
                    <a:lnB>
                      <a:noFill/>
                    </a:lnB>
                    <a:noFill/>
                  </a:tcPr>
                </a:tc>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FFFFFF"/>
                        </a:solidFill>
                        <a:latin typeface="Calibri"/>
                        <a:ea typeface="Calibri"/>
                        <a:cs typeface="Calibri"/>
                      </a:endParaRPr>
                    </a:p>
                  </a:txBody>
                  <a:tcPr marL="64440" marR="64440" marT="0" marB="0" anchor="t">
                    <a:lnL>
                      <a:noFill/>
                    </a:lnL>
                    <a:lnR>
                      <a:noFill/>
                    </a:lnR>
                    <a:lnT>
                      <a:noFill/>
                    </a:lnT>
                    <a:lnB w="5760">
                      <a:solidFill>
                        <a:srgbClr val="000000"/>
                      </a:solidFill>
                      <a:prstDash val="solid"/>
                    </a:lnB>
                    <a:noFill/>
                  </a:tcPr>
                </a:tc>
                <a:tc>
                  <a:txBody>
                    <a:bodyPr lIns="0" tIns="0" rIns="0" bIns="0" anchor="ctr">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FFFFFF"/>
                          </a:solidFill>
                          <a:latin typeface="Times New Roman"/>
                          <a:ea typeface="Times New Roman"/>
                          <a:cs typeface="Times New Roman"/>
                        </a:rPr>
                        <a:t> </a:t>
                      </a:r>
                      <a:endParaRPr sz="1100" b="0" u="none">
                        <a:solidFill>
                          <a:srgbClr val="FFFFFF"/>
                        </a:solidFill>
                        <a:latin typeface="Calibri"/>
                        <a:ea typeface="Calibri"/>
                        <a:cs typeface="Calibri"/>
                      </a:endParaRPr>
                    </a:p>
                  </a:txBody>
                  <a:tcPr marL="0" marR="0" marT="0" marB="0" anchor="ctr">
                    <a:lnL>
                      <a:noFill/>
                    </a:lnL>
                    <a:lnR>
                      <a:noFill/>
                    </a:lnR>
                    <a:lnT>
                      <a:noFill/>
                    </a:lnT>
                    <a:lnB>
                      <a:noFill/>
                    </a:lnB>
                    <a:noFill/>
                  </a:tcPr>
                </a:tc>
              </a:tr>
              <a:tr h="573120">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FFFFFF"/>
                          </a:solidFill>
                          <a:latin typeface="Times New Roman"/>
                          <a:ea typeface="Times New Roman"/>
                          <a:cs typeface="Times New Roman"/>
                        </a:rPr>
                        <a:t>Visible:  Collective</a:t>
                      </a:r>
                      <a:endParaRPr sz="1600" b="0" u="none">
                        <a:solidFill>
                          <a:srgbClr val="FFFFFF"/>
                        </a:solidFill>
                        <a:latin typeface="Calibri"/>
                        <a:ea typeface="Calibri"/>
                        <a:cs typeface="Calibri"/>
                      </a:endParaRPr>
                    </a:p>
                  </a:txBody>
                  <a:tcPr marL="64440" marR="64440" marT="0" marB="0" anchor="t">
                    <a:lnL>
                      <a:noFill/>
                    </a:lnL>
                    <a:lnR>
                      <a:noFill/>
                    </a:lnR>
                    <a:lnT>
                      <a:noFill/>
                    </a:lnT>
                    <a:lnB>
                      <a:noFill/>
                    </a:lnB>
                    <a:noFill/>
                  </a:tcPr>
                </a:tc>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FFFFFF"/>
                          </a:solidFill>
                          <a:latin typeface="Times New Roman"/>
                          <a:ea typeface="Times New Roman"/>
                          <a:cs typeface="Times New Roman"/>
                        </a:rPr>
                        <a:t>Institutions</a:t>
                      </a:r>
                      <a:endParaRPr sz="1600" b="0" u="none">
                        <a:solidFill>
                          <a:srgbClr val="FFFFFF"/>
                        </a:solidFill>
                        <a:latin typeface="Calibri"/>
                        <a:ea typeface="Calibri"/>
                        <a:cs typeface="Calibri"/>
                      </a:endParaRPr>
                    </a:p>
                  </a:txBody>
                  <a:tcPr marL="64440" marR="64440" marT="0" marB="0" anchor="t">
                    <a:lnL>
                      <a:noFill/>
                    </a:lnL>
                    <a:lnR w="5760">
                      <a:solidFill>
                        <a:srgbClr val="000000"/>
                      </a:solidFill>
                      <a:prstDash val="solid"/>
                    </a:lnR>
                    <a:lnT>
                      <a:noFill/>
                    </a:lnT>
                    <a:lnB>
                      <a:noFill/>
                    </a:lnB>
                    <a:noFill/>
                  </a:tcPr>
                </a:tc>
                <a:tc>
                  <a:txBody>
                    <a:bodyPr lIns="64440" tIns="0" rIns="6444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FFFFFF"/>
                          </a:solidFill>
                          <a:latin typeface="Times New Roman"/>
                          <a:ea typeface="Times New Roman"/>
                          <a:cs typeface="Times New Roman"/>
                        </a:rPr>
                        <a:t>Path Dependence</a:t>
                      </a:r>
                      <a:endParaRPr sz="1600" b="0" u="none">
                        <a:solidFill>
                          <a:srgbClr val="FFFFFF"/>
                        </a:solidFill>
                        <a:latin typeface="Calibri"/>
                        <a:ea typeface="Calibri"/>
                        <a:cs typeface="Calibri"/>
                      </a:endParaRPr>
                    </a:p>
                  </a:txBody>
                  <a:tcPr marL="64440" marR="6444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FFFFFF"/>
                        </a:solidFill>
                        <a:latin typeface="Calibri"/>
                        <a:ea typeface="Calibri"/>
                        <a:cs typeface="Calibri"/>
                      </a:endParaRPr>
                    </a:p>
                  </a:txBody>
                  <a:tcPr marL="64440" marR="64440" marT="0" marB="0" anchor="t">
                    <a:lnL w="5760">
                      <a:solidFill>
                        <a:srgbClr val="000000"/>
                      </a:solidFill>
                      <a:prstDash val="solid"/>
                    </a:lnL>
                    <a:lnR w="5760">
                      <a:solidFill>
                        <a:srgbClr val="000000"/>
                      </a:solidFill>
                      <a:prstDash val="dash"/>
                    </a:lnR>
                    <a:lnT>
                      <a:noFill/>
                    </a:lnT>
                    <a:lnB>
                      <a:noFill/>
                    </a:lnB>
                    <a:noFill/>
                  </a:tcPr>
                </a:tc>
                <a:tc>
                  <a:txBody>
                    <a:bodyPr lIns="64440" tIns="0" rIns="64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FFFFFF"/>
                          </a:solidFill>
                          <a:latin typeface="Times New Roman"/>
                          <a:ea typeface="Times New Roman"/>
                          <a:cs typeface="Times New Roman"/>
                        </a:rPr>
                        <a:t>Organizations</a:t>
                      </a:r>
                      <a:endParaRPr sz="1600" b="0" u="none">
                        <a:solidFill>
                          <a:srgbClr val="FFFFFF"/>
                        </a:solidFill>
                        <a:latin typeface="Calibri"/>
                        <a:ea typeface="Calibri"/>
                        <a:cs typeface="Calibri"/>
                      </a:endParaRPr>
                    </a:p>
                  </a:txBody>
                  <a:tcPr marL="64440" marR="64440" marT="0" marB="0" anchor="t">
                    <a:lnL w="5760">
                      <a:solidFill>
                        <a:srgbClr val="000000"/>
                      </a:solidFill>
                      <a:prstDash val="dash"/>
                    </a:lnL>
                    <a:lnR w="5760">
                      <a:solidFill>
                        <a:srgbClr val="000000"/>
                      </a:solidFill>
                      <a:prstDash val="solid"/>
                    </a:lnR>
                    <a:lnT>
                      <a:noFill/>
                    </a:lnT>
                    <a:lnB>
                      <a:noFill/>
                    </a:lnB>
                    <a:noFill/>
                  </a:tcPr>
                </a:tc>
                <a:tc>
                  <a:txBody>
                    <a:bodyPr lIns="64440" tIns="0" rIns="6444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FFFFFF"/>
                          </a:solidFill>
                          <a:latin typeface="Times New Roman"/>
                          <a:ea typeface="Times New Roman"/>
                          <a:cs typeface="Times New Roman"/>
                        </a:rPr>
                        <a:t>Path Dependence</a:t>
                      </a:r>
                      <a:endParaRPr sz="1600" b="0" u="none">
                        <a:solidFill>
                          <a:srgbClr val="FFFFFF"/>
                        </a:solidFill>
                        <a:latin typeface="Calibri"/>
                        <a:ea typeface="Calibri"/>
                        <a:cs typeface="Calibri"/>
                      </a:endParaRPr>
                    </a:p>
                  </a:txBody>
                  <a:tcPr marL="64440" marR="64440" marT="0" marB="0" anchor="t">
                    <a:lnL w="5760">
                      <a:solidFill>
                        <a:srgbClr val="000000"/>
                      </a:solidFill>
                      <a:prstDash val="solid"/>
                    </a:lnL>
                    <a:lnR w="5760">
                      <a:solidFill>
                        <a:srgbClr val="000000"/>
                      </a:solidFill>
                      <a:prstDash val="solid"/>
                    </a:lnR>
                    <a:lnT w="5760">
                      <a:solidFill>
                        <a:srgbClr val="000000"/>
                      </a:solidFill>
                      <a:prstDash val="solid"/>
                    </a:lnT>
                    <a:lnB w="5760">
                      <a:solidFill>
                        <a:srgbClr val="000000"/>
                      </a:solidFill>
                      <a:prstDash val="solid"/>
                    </a:lnB>
                    <a:noFill/>
                  </a:tcPr>
                </a:tc>
                <a:tc>
                  <a:txBody>
                    <a:bodyPr lIns="0" tIns="0" rIns="0" bIns="0" anchor="ctr">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FFFFFF"/>
                          </a:solidFill>
                          <a:latin typeface="Times New Roman"/>
                          <a:ea typeface="Times New Roman"/>
                          <a:cs typeface="Times New Roman"/>
                        </a:rPr>
                        <a:t> </a:t>
                      </a:r>
                      <a:endParaRPr sz="1100" b="0" u="none">
                        <a:solidFill>
                          <a:srgbClr val="FFFFFF"/>
                        </a:solidFill>
                        <a:latin typeface="Calibri"/>
                        <a:ea typeface="Calibri"/>
                        <a:cs typeface="Calibri"/>
                      </a:endParaRPr>
                    </a:p>
                  </a:txBody>
                  <a:tcPr marL="0" marR="0" marT="0" marB="0" anchor="ctr">
                    <a:lnL w="5760">
                      <a:solidFill>
                        <a:srgbClr val="000000"/>
                      </a:solidFill>
                      <a:prstDash val="solid"/>
                    </a:lnL>
                    <a:lnR>
                      <a:noFill/>
                    </a:lnR>
                    <a:lnT>
                      <a:noFill/>
                    </a:lnT>
                    <a:lnB>
                      <a:noFill/>
                    </a:lnB>
                    <a:noFill/>
                  </a:tcPr>
                </a:tc>
              </a:tr>
            </a:tbl>
          </a:graphicData>
        </a:graphic>
      </p:graphicFrame>
      <p:sp>
        <p:nvSpPr>
          <p:cNvPr id="50" name="Line 15">
            <a:extLst xmlns:a="http://schemas.openxmlformats.org/drawingml/2006/main">
              <a:ext uri="{FF2B5EF4-FFF2-40B4-BE49-F238E27FC236}">
                <a16:creationId xmlns:a16="http://schemas.microsoft.com/office/drawing/2014/main" id="{64217332-D88E-4F08-8A31-243BB743A1E5}"/>
              </a:ext>
            </a:extLst>
          </p:cNvPr>
          <p:cNvSpPr>
            <a:spLocks xmlns:a="http://schemas.openxmlformats.org/drawingml/2006/main" noGrp="1"/>
          </p:cNvSpPr>
          <p:nvPr/>
        </p:nvSpPr>
        <p:spPr>
          <a:xfrm xmlns:a="http://schemas.openxmlformats.org/drawingml/2006/main" flipH="1">
            <a:off x="3123720" y="5105160"/>
            <a:ext cx="762120" cy="457200"/>
          </a:xfrm>
          <a:prstGeom xmlns:a="http://schemas.openxmlformats.org/drawingml/2006/main" prst="line">
            <a:avLst/>
          </a:prstGeom>
          <a:ln xmlns:a="http://schemas.openxmlformats.org/drawingml/2006/main" w="9360">
            <a:solidFill>
              <a:srgbClr val="FF0000"/>
            </a:solidFill>
            <a:tailEnd type="triangle" w="med" len="med"/>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1800" b="0" u="none">
              <a:solidFill>
                <a:srgbClr val="FFFFFF"/>
              </a:solidFill>
              <a:latin typeface="Calibri"/>
              <a:ea typeface="Calibri"/>
              <a:cs typeface="Calibri"/>
            </a:endParaRPr>
          </a:p>
        </p:txBody>
      </p:sp>
      <p:sp>
        <p:nvSpPr>
          <p:cNvPr id="51" name="Line 10">
            <a:extLst xmlns:a="http://schemas.openxmlformats.org/drawingml/2006/main">
              <a:ext uri="{FF2B5EF4-FFF2-40B4-BE49-F238E27FC236}">
                <a16:creationId xmlns:a16="http://schemas.microsoft.com/office/drawing/2014/main" id="{93E39A26-4314-44FB-8EBA-4BE228D60B8F}"/>
              </a:ext>
            </a:extLst>
          </p:cNvPr>
          <p:cNvSpPr>
            <a:spLocks xmlns:a="http://schemas.openxmlformats.org/drawingml/2006/main" noGrp="1"/>
          </p:cNvSpPr>
          <p:nvPr/>
        </p:nvSpPr>
        <p:spPr>
          <a:xfrm xmlns:a="http://schemas.openxmlformats.org/drawingml/2006/main" flipH="1" flipV="1">
            <a:off x="3504600" y="3886200"/>
            <a:ext cx="381240" cy="304560"/>
          </a:xfrm>
          <a:prstGeom xmlns:a="http://schemas.openxmlformats.org/drawingml/2006/main" prst="line">
            <a:avLst/>
          </a:prstGeom>
          <a:ln xmlns:a="http://schemas.openxmlformats.org/drawingml/2006/main" w="9360">
            <a:solidFill>
              <a:srgbClr val="FF0000"/>
            </a:solidFill>
            <a:tailEnd type="triangle" w="med" len="med"/>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1800" b="0" u="none">
              <a:solidFill>
                <a:srgbClr val="FFFFFF"/>
              </a:solidFill>
              <a:latin typeface="Calibri"/>
              <a:ea typeface="Calibri"/>
              <a:cs typeface="Calibri"/>
            </a:endParaRPr>
          </a:p>
        </p:txBody>
      </p:sp>
      <p:sp>
        <p:nvSpPr>
          <p:cNvPr id="52" name="Line 8">
            <a:extLst xmlns:a="http://schemas.openxmlformats.org/drawingml/2006/main">
              <a:ext uri="{FF2B5EF4-FFF2-40B4-BE49-F238E27FC236}">
                <a16:creationId xmlns:a16="http://schemas.microsoft.com/office/drawing/2014/main" id="{F232B8C1-8778-4158-A6DB-456C90A1BF9F}"/>
              </a:ext>
            </a:extLst>
          </p:cNvPr>
          <p:cNvSpPr>
            <a:spLocks xmlns:a="http://schemas.openxmlformats.org/drawingml/2006/main" noGrp="1"/>
          </p:cNvSpPr>
          <p:nvPr/>
        </p:nvSpPr>
        <p:spPr>
          <a:xfrm xmlns:a="http://schemas.openxmlformats.org/drawingml/2006/main" flipH="1">
            <a:off x="3352680" y="5715000"/>
            <a:ext cx="533520" cy="0"/>
          </a:xfrm>
          <a:prstGeom xmlns:a="http://schemas.openxmlformats.org/drawingml/2006/main" prst="line">
            <a:avLst/>
          </a:prstGeom>
          <a:ln xmlns:a="http://schemas.openxmlformats.org/drawingml/2006/main" w="9360">
            <a:solidFill>
              <a:srgbClr val="FF0000"/>
            </a:solidFill>
            <a:tailEnd type="triangle" w="med" len="med"/>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1800" b="0" u="none">
              <a:solidFill>
                <a:srgbClr val="FFFFFF"/>
              </a:solidFill>
              <a:latin typeface="Calibri"/>
              <a:ea typeface="Calibri"/>
              <a:cs typeface="Calibri"/>
            </a:endParaRPr>
          </a:p>
        </p:txBody>
      </p:sp>
      <p:sp>
        <p:nvSpPr>
          <p:cNvPr id="53" name="Line 7">
            <a:extLst xmlns:a="http://schemas.openxmlformats.org/drawingml/2006/main">
              <a:ext uri="{FF2B5EF4-FFF2-40B4-BE49-F238E27FC236}">
                <a16:creationId xmlns:a16="http://schemas.microsoft.com/office/drawing/2014/main" id="{9A1500E9-BD6D-4EC3-BD21-FD2236A7F5BC}"/>
              </a:ext>
            </a:extLst>
          </p:cNvPr>
          <p:cNvSpPr>
            <a:spLocks xmlns:a="http://schemas.openxmlformats.org/drawingml/2006/main" noGrp="1"/>
          </p:cNvSpPr>
          <p:nvPr/>
        </p:nvSpPr>
        <p:spPr>
          <a:xfrm xmlns:a="http://schemas.openxmlformats.org/drawingml/2006/main" flipH="1">
            <a:off x="2971800" y="2057400"/>
            <a:ext cx="914400" cy="0"/>
          </a:xfrm>
          <a:prstGeom xmlns:a="http://schemas.openxmlformats.org/drawingml/2006/main" prst="line">
            <a:avLst/>
          </a:prstGeom>
          <a:ln xmlns:a="http://schemas.openxmlformats.org/drawingml/2006/main" w="9360">
            <a:solidFill>
              <a:srgbClr val="FF0000"/>
            </a:solidFill>
            <a:tailEnd type="triangle" w="med" len="med"/>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1800" b="0" u="none">
              <a:solidFill>
                <a:srgbClr val="FFFFFF"/>
              </a:solidFill>
              <a:latin typeface="Calibri"/>
              <a:ea typeface="Calibri"/>
              <a:cs typeface="Calibri"/>
            </a:endParaRPr>
          </a:p>
        </p:txBody>
      </p:sp>
      <p:sp>
        <p:nvSpPr>
          <p:cNvPr id="54" name="Line 6">
            <a:extLst xmlns:a="http://schemas.openxmlformats.org/drawingml/2006/main">
              <a:ext uri="{FF2B5EF4-FFF2-40B4-BE49-F238E27FC236}">
                <a16:creationId xmlns:a16="http://schemas.microsoft.com/office/drawing/2014/main" id="{80AFD3D8-0B86-4CD3-A08F-6878C3C4C466}"/>
              </a:ext>
            </a:extLst>
          </p:cNvPr>
          <p:cNvSpPr>
            <a:spLocks xmlns:a="http://schemas.openxmlformats.org/drawingml/2006/main" noGrp="1"/>
          </p:cNvSpPr>
          <p:nvPr/>
        </p:nvSpPr>
        <p:spPr>
          <a:xfrm xmlns:a="http://schemas.openxmlformats.org/drawingml/2006/main" flipH="1">
            <a:off x="2971800" y="4647960"/>
            <a:ext cx="914400" cy="0"/>
          </a:xfrm>
          <a:prstGeom xmlns:a="http://schemas.openxmlformats.org/drawingml/2006/main" prst="line">
            <a:avLst/>
          </a:prstGeom>
          <a:ln xmlns:a="http://schemas.openxmlformats.org/drawingml/2006/main" w="9360">
            <a:solidFill>
              <a:srgbClr val="FF0000"/>
            </a:solidFill>
            <a:tailEnd type="triangle" w="med" len="med"/>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1800" b="0" u="none">
              <a:solidFill>
                <a:srgbClr val="FFFFFF"/>
              </a:solidFill>
              <a:latin typeface="Calibri"/>
              <a:ea typeface="Calibri"/>
              <a:cs typeface="Calibri"/>
            </a:endParaRPr>
          </a:p>
        </p:txBody>
      </p:sp>
      <p:sp>
        <p:nvSpPr>
          <p:cNvPr id="55" name="Line 5">
            <a:extLst xmlns:a="http://schemas.openxmlformats.org/drawingml/2006/main">
              <a:ext uri="{FF2B5EF4-FFF2-40B4-BE49-F238E27FC236}">
                <a16:creationId xmlns:a16="http://schemas.microsoft.com/office/drawing/2014/main" id="{0E9DAF75-9FAA-4E23-ACCE-066DB32E6FA0}"/>
              </a:ext>
            </a:extLst>
          </p:cNvPr>
          <p:cNvSpPr>
            <a:spLocks xmlns:a="http://schemas.openxmlformats.org/drawingml/2006/main" noGrp="1"/>
          </p:cNvSpPr>
          <p:nvPr/>
        </p:nvSpPr>
        <p:spPr>
          <a:xfrm xmlns:a="http://schemas.openxmlformats.org/drawingml/2006/main" flipH="1">
            <a:off x="3123720" y="4343400"/>
            <a:ext cx="762120" cy="0"/>
          </a:xfrm>
          <a:prstGeom xmlns:a="http://schemas.openxmlformats.org/drawingml/2006/main" prst="line">
            <a:avLst/>
          </a:prstGeom>
          <a:ln xmlns:a="http://schemas.openxmlformats.org/drawingml/2006/main" w="9360">
            <a:solidFill>
              <a:srgbClr val="FF0000"/>
            </a:solidFill>
            <a:tailEnd type="triangle" w="med" len="med"/>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1800" b="0" u="none">
              <a:solidFill>
                <a:srgbClr val="FFFFFF"/>
              </a:solidFill>
              <a:latin typeface="Calibri"/>
              <a:ea typeface="Calibri"/>
              <a:cs typeface="Calibri"/>
            </a:endParaRPr>
          </a:p>
        </p:txBody>
      </p:sp>
      <p:sp>
        <p:nvSpPr>
          <p:cNvPr id="56" name="Line 4">
            <a:extLst xmlns:a="http://schemas.openxmlformats.org/drawingml/2006/main">
              <a:ext uri="{FF2B5EF4-FFF2-40B4-BE49-F238E27FC236}">
                <a16:creationId xmlns:a16="http://schemas.microsoft.com/office/drawing/2014/main" id="{DD39CA21-4BDE-42AA-9324-D23912AF394E}"/>
              </a:ext>
            </a:extLst>
          </p:cNvPr>
          <p:cNvSpPr>
            <a:spLocks xmlns:a="http://schemas.openxmlformats.org/drawingml/2006/main" noGrp="1"/>
          </p:cNvSpPr>
          <p:nvPr/>
        </p:nvSpPr>
        <p:spPr>
          <a:xfrm xmlns:a="http://schemas.openxmlformats.org/drawingml/2006/main" flipH="1">
            <a:off x="3276360" y="3200400"/>
            <a:ext cx="609840" cy="0"/>
          </a:xfrm>
          <a:prstGeom xmlns:a="http://schemas.openxmlformats.org/drawingml/2006/main" prst="line">
            <a:avLst/>
          </a:prstGeom>
          <a:ln xmlns:a="http://schemas.openxmlformats.org/drawingml/2006/main" w="9360">
            <a:solidFill>
              <a:srgbClr val="FF0000"/>
            </a:solidFill>
            <a:tailEnd type="triangle" w="med" len="med"/>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1800" b="0" u="none">
              <a:solidFill>
                <a:srgbClr val="FFFFFF"/>
              </a:solidFill>
              <a:latin typeface="Calibri"/>
              <a:ea typeface="Calibri"/>
              <a:cs typeface="Calibri"/>
            </a:endParaRPr>
          </a:p>
        </p:txBody>
      </p:sp>
      <p:sp>
        <p:nvSpPr>
          <p:cNvPr id="57" name="Line 14">
            <a:extLst xmlns:a="http://schemas.openxmlformats.org/drawingml/2006/main">
              <a:ext uri="{FF2B5EF4-FFF2-40B4-BE49-F238E27FC236}">
                <a16:creationId xmlns:a16="http://schemas.microsoft.com/office/drawing/2014/main" id="{00D64239-C899-4373-9066-83DD9A64E9B2}"/>
              </a:ext>
            </a:extLst>
          </p:cNvPr>
          <p:cNvSpPr>
            <a:spLocks xmlns:a="http://schemas.openxmlformats.org/drawingml/2006/main" noGrp="1"/>
          </p:cNvSpPr>
          <p:nvPr/>
        </p:nvSpPr>
        <p:spPr>
          <a:xfrm xmlns:a="http://schemas.openxmlformats.org/drawingml/2006/main" flipH="1" flipV="1">
            <a:off x="6171840" y="2285640"/>
            <a:ext cx="990360" cy="75960"/>
          </a:xfrm>
          <a:prstGeom xmlns:a="http://schemas.openxmlformats.org/drawingml/2006/main" prst="line">
            <a:avLst/>
          </a:prstGeom>
          <a:ln xmlns:a="http://schemas.openxmlformats.org/drawingml/2006/main" w="9360">
            <a:solidFill>
              <a:srgbClr val="0000FF"/>
            </a:solidFill>
            <a:tailEnd type="triangle" w="med" len="med"/>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29160" rIns="90000" bIns="29160" anchor="t">
            <a:noAutofit/>
          </a:bodyPr>
          <a:lstStyle xmlns:a="http://schemas.openxmlformats.org/drawingml/2006/main"/>
          <a:p xmlns:a="http://schemas.openxmlformats.org/drawingml/2006/main">
            <a:endParaRPr sz="1800" b="0" u="none">
              <a:solidFill>
                <a:srgbClr val="FFFFFF"/>
              </a:solidFill>
              <a:latin typeface="Calibri"/>
              <a:ea typeface="Calibri"/>
              <a:cs typeface="Calibri"/>
            </a:endParaRPr>
          </a:p>
        </p:txBody>
      </p:sp>
      <p:sp>
        <p:nvSpPr>
          <p:cNvPr id="58" name="Text Box 13">
            <a:extLst xmlns:a="http://schemas.openxmlformats.org/drawingml/2006/main">
              <a:ext uri="{FF2B5EF4-FFF2-40B4-BE49-F238E27FC236}">
                <a16:creationId xmlns:a16="http://schemas.microsoft.com/office/drawing/2014/main" id="{76300B7F-6793-462B-B7C2-1D3C31AFA98F}"/>
              </a:ext>
            </a:extLst>
          </p:cNvPr>
          <p:cNvSpPr>
            <a:spLocks xmlns:a="http://schemas.openxmlformats.org/drawingml/2006/main" noGrp="1"/>
          </p:cNvSpPr>
          <p:nvPr/>
        </p:nvSpPr>
        <p:spPr>
          <a:xfrm xmlns:a="http://schemas.openxmlformats.org/drawingml/2006/main">
            <a:off x="7162560" y="1981080"/>
            <a:ext cx="1828800" cy="990720"/>
          </a:xfrm>
          <a:prstGeom xmlns:a="http://schemas.openxmlformats.org/drawingml/2006/main" prst="rect">
            <a:avLst/>
          </a:prstGeom>
          <a:noFill xmlns:a="http://schemas.openxmlformats.org/drawingml/2006/main"/>
          <a:ln xmlns:a="http://schemas.openxmlformats.org/drawingml/2006/main" w="9360">
            <a:solidFill>
              <a:srgbClr val="000000"/>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FFFFFF"/>
              </a:solidFill>
              <a:latin typeface="Calibri"/>
              <a:ea typeface="Calibri"/>
              <a:cs typeface="Calibri"/>
            </a:endParaRPr>
          </a:p>
        </p:txBody>
      </p:sp>
      <p:sp>
        <p:nvSpPr>
          <p:cNvPr id="59" name="Line 12">
            <a:extLst xmlns:a="http://schemas.openxmlformats.org/drawingml/2006/main">
              <a:ext uri="{FF2B5EF4-FFF2-40B4-BE49-F238E27FC236}">
                <a16:creationId xmlns:a16="http://schemas.microsoft.com/office/drawing/2014/main" id="{4B6A5DDC-95D1-47DE-AD08-4674C1327673}"/>
              </a:ext>
            </a:extLst>
          </p:cNvPr>
          <p:cNvSpPr>
            <a:spLocks xmlns:a="http://schemas.openxmlformats.org/drawingml/2006/main" noGrp="1"/>
          </p:cNvSpPr>
          <p:nvPr/>
        </p:nvSpPr>
        <p:spPr>
          <a:xfrm xmlns:a="http://schemas.openxmlformats.org/drawingml/2006/main" flipH="1">
            <a:off x="6552720" y="2743200"/>
            <a:ext cx="609480" cy="533160"/>
          </a:xfrm>
          <a:prstGeom xmlns:a="http://schemas.openxmlformats.org/drawingml/2006/main" prst="line">
            <a:avLst/>
          </a:prstGeom>
          <a:ln xmlns:a="http://schemas.openxmlformats.org/drawingml/2006/main" w="9360">
            <a:solidFill>
              <a:srgbClr val="0000FF"/>
            </a:solidFill>
            <a:tailEnd type="triangle" w="med" len="med"/>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1800" b="0" u="none">
              <a:solidFill>
                <a:srgbClr val="FFFFFF"/>
              </a:solidFill>
              <a:latin typeface="Calibri"/>
              <a:ea typeface="Calibri"/>
              <a:cs typeface="Calibri"/>
            </a:endParaRPr>
          </a:p>
        </p:txBody>
      </p:sp>
      <p:sp>
        <p:nvSpPr>
          <p:cNvPr id="60" name="Line 3">
            <a:extLst xmlns:a="http://schemas.openxmlformats.org/drawingml/2006/main">
              <a:ext uri="{FF2B5EF4-FFF2-40B4-BE49-F238E27FC236}">
                <a16:creationId xmlns:a16="http://schemas.microsoft.com/office/drawing/2014/main" id="{E2696B99-2281-4835-BD92-8F8720D16DD8}"/>
              </a:ext>
            </a:extLst>
          </p:cNvPr>
          <p:cNvSpPr>
            <a:spLocks xmlns:a="http://schemas.openxmlformats.org/drawingml/2006/main" noGrp="1"/>
          </p:cNvSpPr>
          <p:nvPr/>
        </p:nvSpPr>
        <p:spPr>
          <a:xfrm xmlns:a="http://schemas.openxmlformats.org/drawingml/2006/main" flipH="1">
            <a:off x="6857640" y="5790960"/>
            <a:ext cx="228600" cy="0"/>
          </a:xfrm>
          <a:prstGeom xmlns:a="http://schemas.openxmlformats.org/drawingml/2006/main" prst="line">
            <a:avLst/>
          </a:prstGeom>
          <a:ln xmlns:a="http://schemas.openxmlformats.org/drawingml/2006/main" w="9360">
            <a:solidFill>
              <a:srgbClr val="0000FF"/>
            </a:solidFill>
            <a:tailEnd type="triangle" w="med" len="med"/>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1800" b="0" u="none">
              <a:solidFill>
                <a:srgbClr val="FFFFFF"/>
              </a:solidFill>
              <a:latin typeface="Calibri"/>
              <a:ea typeface="Calibri"/>
              <a:cs typeface="Calibri"/>
            </a:endParaRPr>
          </a:p>
        </p:txBody>
      </p:sp>
      <p:sp>
        <p:nvSpPr>
          <p:cNvPr id="61" name="Line 11">
            <a:extLst xmlns:a="http://schemas.openxmlformats.org/drawingml/2006/main">
              <a:ext uri="{FF2B5EF4-FFF2-40B4-BE49-F238E27FC236}">
                <a16:creationId xmlns:a16="http://schemas.microsoft.com/office/drawing/2014/main" id="{5B95EAA7-0A2D-4A95-A4C5-7128A0DCFBF8}"/>
              </a:ext>
            </a:extLst>
          </p:cNvPr>
          <p:cNvSpPr>
            <a:spLocks xmlns:a="http://schemas.openxmlformats.org/drawingml/2006/main" noGrp="1"/>
          </p:cNvSpPr>
          <p:nvPr/>
        </p:nvSpPr>
        <p:spPr>
          <a:xfrm xmlns:a="http://schemas.openxmlformats.org/drawingml/2006/main" flipH="1">
            <a:off x="3047400" y="3504960"/>
            <a:ext cx="838440" cy="571680"/>
          </a:xfrm>
          <a:prstGeom xmlns:a="http://schemas.openxmlformats.org/drawingml/2006/main" prst="line">
            <a:avLst/>
          </a:prstGeom>
          <a:ln xmlns:a="http://schemas.openxmlformats.org/drawingml/2006/main" w="9360">
            <a:solidFill>
              <a:srgbClr val="FF0000"/>
            </a:solidFill>
            <a:tailEnd type="triangle" w="med" len="med"/>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1800" b="0" u="none">
              <a:solidFill>
                <a:srgbClr val="FFFFFF"/>
              </a:solidFill>
              <a:latin typeface="Calibri"/>
              <a:ea typeface="Calibri"/>
              <a:cs typeface="Calibri"/>
            </a:endParaRPr>
          </a:p>
        </p:txBody>
      </p:sp>
      <p:sp>
        <p:nvSpPr>
          <p:cNvPr id="62" name="Line 9">
            <a:extLst xmlns:a="http://schemas.openxmlformats.org/drawingml/2006/main">
              <a:ext uri="{FF2B5EF4-FFF2-40B4-BE49-F238E27FC236}">
                <a16:creationId xmlns:a16="http://schemas.microsoft.com/office/drawing/2014/main" id="{B82BE9B9-BA9E-437F-BE20-93D2E7AA4064}"/>
              </a:ext>
            </a:extLst>
          </p:cNvPr>
          <p:cNvSpPr>
            <a:spLocks xmlns:a="http://schemas.openxmlformats.org/drawingml/2006/main" noGrp="1"/>
          </p:cNvSpPr>
          <p:nvPr/>
        </p:nvSpPr>
        <p:spPr>
          <a:xfrm xmlns:a="http://schemas.openxmlformats.org/drawingml/2006/main" flipH="1">
            <a:off x="6705000" y="2971800"/>
            <a:ext cx="838440" cy="1369800"/>
          </a:xfrm>
          <a:prstGeom xmlns:a="http://schemas.openxmlformats.org/drawingml/2006/main" prst="line">
            <a:avLst/>
          </a:prstGeom>
          <a:ln xmlns:a="http://schemas.openxmlformats.org/drawingml/2006/main" w="9360">
            <a:solidFill>
              <a:srgbClr val="0000FF"/>
            </a:solidFill>
            <a:tailEnd type="triangle" w="med" len="med"/>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noAutofit/>
          </a:bodyPr>
          <a:lstStyle xmlns:a="http://schemas.openxmlformats.org/drawingml/2006/main"/>
          <a:p xmlns:a="http://schemas.openxmlformats.org/drawingml/2006/main">
            <a:endParaRPr sz="1800" b="0" u="none">
              <a:solidFill>
                <a:srgbClr val="FFFFFF"/>
              </a:solidFill>
              <a:latin typeface="Calibri"/>
              <a:ea typeface="Calibri"/>
              <a:cs typeface="Calibri"/>
            </a:endParaRPr>
          </a:p>
        </p:txBody>
      </p:sp>
      <p:sp>
        <p:nvSpPr>
          <p:cNvPr id="63" name="Rectangle 17">
            <a:extLst xmlns:a="http://schemas.openxmlformats.org/drawingml/2006/main">
              <a:ext uri="{FF2B5EF4-FFF2-40B4-BE49-F238E27FC236}">
                <a16:creationId xmlns:a16="http://schemas.microsoft.com/office/drawing/2014/main" id="{4CF187FD-AF8C-4995-AFF2-C401A9F99F23}"/>
              </a:ext>
            </a:extLst>
          </p:cNvPr>
          <p:cNvSpPr>
            <a:spLocks xmlns:a="http://schemas.openxmlformats.org/drawingml/2006/main" noGrp="1"/>
          </p:cNvSpPr>
          <p:nvPr/>
        </p:nvSpPr>
        <p:spPr>
          <a:xfrm xmlns:a="http://schemas.openxmlformats.org/drawingml/2006/main">
            <a:off x="533160" y="838080"/>
            <a:ext cx="9144000" cy="4572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ctr">
            <a:spAutoFit/>
          </a:bodyPr>
          <a:lstStyle xmlns:a="http://schemas.openxmlformats.org/drawingml/2006/main"/>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FFFFFF"/>
              </a:solidFill>
              <a:latin typeface="Calibri"/>
              <a:ea typeface="Calibri"/>
              <a:cs typeface="Calibri"/>
            </a:endParaRPr>
          </a:p>
        </p:txBody>
      </p:sp>
      <p:sp>
        <p:nvSpPr>
          <p:cNvPr id="64" name="Slide text 1: Figure 1.4">
            <a:extLst xmlns:a="http://schemas.openxmlformats.org/drawingml/2006/main">
              <a:ext uri="{FF2B5EF4-FFF2-40B4-BE49-F238E27FC236}">
                <a16:creationId xmlns:a16="http://schemas.microsoft.com/office/drawing/2014/main" id="{963108CD-D812-4D6C-ADB6-73E2B03AA788}"/>
              </a:ext>
            </a:extLst>
          </p:cNvPr>
          <p:cNvSpPr>
            <a:spLocks xmlns:a="http://schemas.openxmlformats.org/drawingml/2006/main" noGrp="1"/>
          </p:cNvSpPr>
          <p:nvPr/>
        </p:nvSpPr>
        <p:spPr>
          <a:xfrm xmlns:a="http://schemas.openxmlformats.org/drawingml/2006/main">
            <a:off x="2133360" y="380880"/>
            <a:ext cx="4724640" cy="5814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1" u="none">
                <a:solidFill>
                  <a:srgbClr val="FFFFFF"/>
                </a:solidFill>
                <a:latin typeface="Arial"/>
                <a:ea typeface="Arial"/>
                <a:cs typeface="Arial"/>
              </a:rPr>
              <a:t>Figure 1.4</a:t>
            </a:r>
            <a:endParaRPr sz="1600" b="0" u="none">
              <a:solidFill>
                <a:srgbClr val="FFFFFF"/>
              </a:solidFill>
              <a:latin typeface="Calibri"/>
              <a:ea typeface="Calibri"/>
              <a:cs typeface="Calibri"/>
            </a:endParaRPr>
          </a:p>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1" u="none">
                <a:solidFill>
                  <a:srgbClr val="FFFFFF"/>
                </a:solidFill>
                <a:latin typeface="Arial"/>
                <a:ea typeface="Arial"/>
                <a:cs typeface="Arial"/>
              </a:rPr>
              <a:t>Levels and Forces of Change</a:t>
            </a:r>
            <a:endParaRPr sz="1600" b="0" u="none">
              <a:solidFill>
                <a:srgbClr val="FFFFFF"/>
              </a:solidFill>
              <a:latin typeface="Calibri"/>
              <a:ea typeface="Calibri"/>
              <a:cs typeface="Calibri"/>
            </a:endParaRPr>
          </a:p>
        </p:txBody>
      </p:sp>
      <p:sp>
        <p:nvSpPr>
          <p:cNvPr id="66" name="Accessible slide title: Figure 1.4">
            <a:extLst xmlns:a="http://schemas.openxmlformats.org/drawingml/2006/main">
              <a:ext uri="{FF2B5EF4-FFF2-40B4-BE49-F238E27FC236}">
                <a16:creationId xmlns:a16="http://schemas.microsoft.com/office/drawing/2014/main" id="{30B501F4-B627-464A-AA83-54B996B2D9DE}"/>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Figure 1.4</a:t>
            </a:r>
          </a:p>
        </p:txBody>
      </p:sp>
    </p:spTree>
    <p:extLst>
      <p:ext uri="{BB962C8B-B14F-4D97-AF65-F5344CB8AC3E}">
        <p14:creationId xmlns:p14="http://schemas.microsoft.com/office/powerpoint/2010/main" val="2069842708"/>
      </p:ext>
    </p:extLst>
  </p:cSld>
</p:sld>
</file>

<file path=ppt/slides/slide25.xml><?xml version="1.0" encoding="utf-8"?>
<p:sld xmlns:p="http://schemas.openxmlformats.org/presentationml/2006/main">
  <p:cSld>
    <p:spTree>
      <p:nvGrpSpPr>
        <p:cNvPr id="1" name=""/>
        <p:cNvGrpSpPr/>
        <p:nvPr/>
      </p:nvGrpSpPr>
      <p:grpSpPr>
        <a:xfrm xmlns:a="http://schemas.openxmlformats.org/drawingml/2006/main"/>
      </p:grpSpPr>
      <p:sp>
        <p:nvSpPr>
          <p:cNvPr id="65" name="Slide text 1: The theoretical synthesis presented here is tentative and subject to modifica...">
            <a:extLst xmlns:a="http://schemas.openxmlformats.org/drawingml/2006/main">
              <a:ext uri="{FF2B5EF4-FFF2-40B4-BE49-F238E27FC236}">
                <a16:creationId xmlns:a16="http://schemas.microsoft.com/office/drawing/2014/main" id="{C6A3D096-0030-4017-9DC0-6B4FFE23ABBE}"/>
              </a:ext>
            </a:extLst>
          </p:cNvPr>
          <p:cNvSpPr>
            <a:spLocks xmlns:a="http://schemas.openxmlformats.org/drawingml/2006/main" noGrp="1"/>
          </p:cNvSpPr>
          <p:nvPr/>
        </p:nvSpPr>
        <p:spPr>
          <a:xfrm xmlns:a="http://schemas.openxmlformats.org/drawingml/2006/main">
            <a:off x="2286000" y="380880"/>
            <a:ext cx="4572000" cy="5940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Arial Rounded MT Bold"/>
                <a:ea typeface="Arial Rounded MT Bold"/>
                <a:cs typeface="Arial Rounded MT Bold"/>
              </a:rPr>
              <a:t>The theoretical synthesis presented here is tentative and subject to modification. No intrinsic truth is claimed for it, save its utility for delimiting the scope of the concept of institutions and moving us away from an impoverished understanding of social change. The comparative study described next puts this agenda into motion by analyzing really existing institutions and their bearing on national development.</a:t>
            </a:r>
            <a:endParaRPr sz="2400" b="0" u="none">
              <a:solidFill>
                <a:srgbClr val="FFFFFF"/>
              </a:solidFill>
              <a:latin typeface="Calibri"/>
              <a:ea typeface="Calibri"/>
              <a:cs typeface="Calibri"/>
            </a:endParaRPr>
          </a:p>
        </p:txBody>
      </p:sp>
      <p:sp>
        <p:nvSpPr>
          <p:cNvPr id="66" name="Accessible slide title: The theoretical synthesis presented here is tentative and subject to modifica...">
            <a:extLst xmlns:a="http://schemas.openxmlformats.org/drawingml/2006/main">
              <a:ext uri="{FF2B5EF4-FFF2-40B4-BE49-F238E27FC236}">
                <a16:creationId xmlns:a16="http://schemas.microsoft.com/office/drawing/2014/main" id="{B68F79CF-F188-4E01-8577-AB12AD325EF6}"/>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The theoretical synthesis presented here is tentative and subject to modifica...</a:t>
            </a:r>
          </a:p>
        </p:txBody>
      </p:sp>
    </p:spTree>
    <p:extLst>
      <p:ext uri="{BB962C8B-B14F-4D97-AF65-F5344CB8AC3E}">
        <p14:creationId xmlns:p14="http://schemas.microsoft.com/office/powerpoint/2010/main" val="1124744928"/>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sp>
        <p:nvSpPr>
          <p:cNvPr id="18" name="Slide text 1: “The blindness may be partial, but the impairment is nevertheless serious and...">
            <a:extLst xmlns:a="http://schemas.openxmlformats.org/drawingml/2006/main">
              <a:ext uri="{FF2B5EF4-FFF2-40B4-BE49-F238E27FC236}">
                <a16:creationId xmlns:a16="http://schemas.microsoft.com/office/drawing/2014/main" id="{58F1A642-0A71-4D81-A0D7-565891740D38}"/>
              </a:ext>
            </a:extLst>
          </p:cNvPr>
          <p:cNvSpPr>
            <a:spLocks xmlns:a="http://schemas.openxmlformats.org/drawingml/2006/main" noGrp="1"/>
          </p:cNvSpPr>
          <p:nvPr/>
        </p:nvSpPr>
        <p:spPr>
          <a:xfrm xmlns:a="http://schemas.openxmlformats.org/drawingml/2006/main">
            <a:off x="4876560" y="1149120"/>
            <a:ext cx="3429000" cy="52714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marL="64800" indent="-6480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Calibri"/>
                <a:ea typeface="Calibri"/>
                <a:cs typeface="Calibri"/>
              </a:rPr>
              <a:t>“The blindness may be partial, but the impairment is nevertheless serious and disabling. What is meant by this allegation of blindness is that, despite their intentions, many mainstream economists lack the conceptual apparatus to discern anything but the haziest institutional outlines. . . . [They] have not got adequate vision tools to distinguish between different types of institutions, nor to appraise properly what is going on in them.” </a:t>
            </a:r>
            <a:endParaRPr sz="2000" b="0" u="none">
              <a:solidFill>
                <a:srgbClr val="FFFFFF"/>
              </a:solidFill>
              <a:latin typeface="Calibri"/>
              <a:ea typeface="Calibri"/>
              <a:cs typeface="Calibri"/>
            </a:endParaRPr>
          </a:p>
          <a:p xmlns:a="http://schemas.openxmlformats.org/drawingml/2006/main">
            <a:pPr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Calibri"/>
                <a:ea typeface="Calibri"/>
                <a:cs typeface="Calibri"/>
              </a:rPr>
              <a:t>—Geoffrey Hodgson</a:t>
            </a:r>
            <a:endParaRPr sz="2000" b="0" u="none">
              <a:solidFill>
                <a:srgbClr val="FFFFFF"/>
              </a:solidFill>
              <a:latin typeface="Calibri"/>
              <a:ea typeface="Calibri"/>
              <a:cs typeface="Calibri"/>
            </a:endParaRPr>
          </a:p>
        </p:txBody>
      </p:sp>
      <p:sp>
        <p:nvSpPr>
          <p:cNvPr id="19" name="Slide text 2: “The blindness may be partial, but the impairment is nevertheless serious and...">
            <a:extLst xmlns:a="http://schemas.openxmlformats.org/drawingml/2006/main">
              <a:ext uri="{FF2B5EF4-FFF2-40B4-BE49-F238E27FC236}">
                <a16:creationId xmlns:a16="http://schemas.microsoft.com/office/drawing/2014/main" id="{B1F3C29F-C068-4393-A62A-F9388E02CA8B}"/>
              </a:ext>
            </a:extLst>
          </p:cNvPr>
          <p:cNvSpPr>
            <a:spLocks xmlns:a="http://schemas.openxmlformats.org/drawingml/2006/main" noGrp="1"/>
          </p:cNvSpPr>
          <p:nvPr/>
        </p:nvSpPr>
        <p:spPr>
          <a:xfrm xmlns:a="http://schemas.openxmlformats.org/drawingml/2006/main">
            <a:off x="2743200" y="304560"/>
            <a:ext cx="3657600" cy="5814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FFFFFF"/>
                </a:solidFill>
                <a:latin typeface="Calibri"/>
                <a:ea typeface="Calibri"/>
                <a:cs typeface="Calibri"/>
              </a:rPr>
              <a:t>New Institutionalism</a:t>
            </a:r>
            <a:endParaRPr sz="3200" b="0" u="none">
              <a:solidFill>
                <a:srgbClr val="FFFFFF"/>
              </a:solidFill>
              <a:latin typeface="Calibri"/>
              <a:ea typeface="Calibri"/>
              <a:cs typeface="Calibri"/>
            </a:endParaRPr>
          </a:p>
        </p:txBody>
      </p:sp>
      <p:pic>
        <p:nvPicPr>
          <p:cNvPr id="24" name="Visual 1 of 1 on ““The blindness may be partial, but the impairment is nevertheless serious and....” Context: New fe nalis TT dness may be partial, but the impairment is nevertheless serious and disabling. What is meant by this allegation …"/>
          <p:cNvPicPr>
            <a:picLocks xmlns:a="http://schemas.openxmlformats.org/drawingml/2006/main" noChangeAspect="1"/>
          </p:cNvPicPr>
          <p:nvPr/>
        </p:nvPicPr>
        <p:blipFill>
          <a:blip xmlns:r="http://schemas.openxmlformats.org/officeDocument/2006/relationships" xmlns:a="http://schemas.openxmlformats.org/drawingml/2006/main" r:embed="Ref155e5c279e4cdf"/>
          <a:stretch xmlns:a="http://schemas.openxmlformats.org/drawingml/2006/main"/>
        </p:blipFill>
        <p:spPr>
          <a:xfrm xmlns:a="http://schemas.openxmlformats.org/drawingml/2006/main">
            <a:off x="380880" y="1218960"/>
            <a:ext cx="4191120" cy="4953240"/>
          </a:xfrm>
          <a:prstGeom xmlns:a="http://schemas.openxmlformats.org/drawingml/2006/main" prst="rect">
            <a:avLst/>
          </a:prstGeom>
          <a:ln xmlns:a="http://schemas.openxmlformats.org/drawingml/2006/main" w="38160">
            <a:noFill/>
          </a:ln>
        </p:spPr>
      </p:pic>
      <p:sp>
        <p:nvSpPr>
          <p:cNvPr id="21" name="Accessible slide title: “The blindness may be partial, but the impairment is nevertheless serious and...">
            <a:extLst xmlns:a="http://schemas.openxmlformats.org/drawingml/2006/main">
              <a:ext uri="{FF2B5EF4-FFF2-40B4-BE49-F238E27FC236}">
                <a16:creationId xmlns:a16="http://schemas.microsoft.com/office/drawing/2014/main" id="{11F7C5BF-0DF9-4043-8A91-72AC29DB0156}"/>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“The blindness may be partial, but the impairment is nevertheless serious and...</a:t>
            </a:r>
          </a:p>
        </p:txBody>
      </p:sp>
    </p:spTree>
    <p:extLst>
      <p:ext uri="{BB962C8B-B14F-4D97-AF65-F5344CB8AC3E}">
        <p14:creationId xmlns:p14="http://schemas.microsoft.com/office/powerpoint/2010/main" val="1557713737"/>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sp>
        <p:nvSpPr>
          <p:cNvPr id="21" name="Slide text 1: This judgment may be too harsh because, after all, institutional economists h...">
            <a:extLst xmlns:a="http://schemas.openxmlformats.org/drawingml/2006/main">
              <a:ext uri="{FF2B5EF4-FFF2-40B4-BE49-F238E27FC236}">
                <a16:creationId xmlns:a16="http://schemas.microsoft.com/office/drawing/2014/main" id="{356204D7-EAFE-4D14-AA0B-5EBE6922118B}"/>
              </a:ext>
            </a:extLst>
          </p:cNvPr>
          <p:cNvSpPr>
            <a:spLocks xmlns:a="http://schemas.openxmlformats.org/drawingml/2006/main" noGrp="1"/>
          </p:cNvSpPr>
          <p:nvPr/>
        </p:nvSpPr>
        <p:spPr>
          <a:xfrm xmlns:a="http://schemas.openxmlformats.org/drawingml/2006/main">
            <a:off x="1447560" y="1523880"/>
            <a:ext cx="6553440" cy="35038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Calibri"/>
                <a:ea typeface="Calibri"/>
                <a:cs typeface="Calibri"/>
              </a:rPr>
              <a:t>This judgment may be too harsh because, after all, institutional economists have taken the first steps toward incorporating key elements of social reality into their analyses. However, the level of interdisciplinary collaboration needed to do this optimally is still lacking. The first question is what institutions actually are. </a:t>
            </a:r>
            <a:endParaRPr sz="2800" b="0" u="none">
              <a:solidFill>
                <a:srgbClr val="FFFFFF"/>
              </a:solidFill>
              <a:latin typeface="Calibri"/>
              <a:ea typeface="Calibri"/>
              <a:cs typeface="Calibri"/>
            </a:endParaRPr>
          </a:p>
        </p:txBody>
      </p:sp>
      <p:sp>
        <p:nvSpPr>
          <p:cNvPr id="22" name="Accessible slide title: This judgment may be too harsh because, after all, institutional economists h...">
            <a:extLst xmlns:a="http://schemas.openxmlformats.org/drawingml/2006/main">
              <a:ext uri="{FF2B5EF4-FFF2-40B4-BE49-F238E27FC236}">
                <a16:creationId xmlns:a16="http://schemas.microsoft.com/office/drawing/2014/main" id="{5F8E02F4-8CA4-4684-8D82-D6C5B72317DE}"/>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This judgment may be too harsh because, after all, institutional economists h...</a:t>
            </a:r>
          </a:p>
        </p:txBody>
      </p:sp>
    </p:spTree>
    <p:extLst>
      <p:ext uri="{BB962C8B-B14F-4D97-AF65-F5344CB8AC3E}">
        <p14:creationId xmlns:p14="http://schemas.microsoft.com/office/powerpoint/2010/main" val="1498130884"/>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sp>
        <p:nvSpPr>
          <p:cNvPr id="22" name="Slide text 1: [Douglass North] defined institutions as “any form of constraint that human b...">
            <a:extLst xmlns:a="http://schemas.openxmlformats.org/drawingml/2006/main">
              <a:ext uri="{FF2B5EF4-FFF2-40B4-BE49-F238E27FC236}">
                <a16:creationId xmlns:a16="http://schemas.microsoft.com/office/drawing/2014/main" id="{39124BFF-D5AE-47B0-83BE-E1656083FDAD}"/>
              </a:ext>
            </a:extLst>
          </p:cNvPr>
          <p:cNvSpPr>
            <a:spLocks xmlns:a="http://schemas.openxmlformats.org/drawingml/2006/main" noGrp="1"/>
          </p:cNvSpPr>
          <p:nvPr/>
        </p:nvSpPr>
        <p:spPr>
          <a:xfrm xmlns:a="http://schemas.openxmlformats.org/drawingml/2006/main">
            <a:off x="1752480" y="1447560"/>
            <a:ext cx="5638680" cy="307764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Calibri"/>
                <a:ea typeface="Calibri"/>
                <a:cs typeface="Calibri"/>
              </a:rPr>
              <a:t>[Douglass North] defined institutions as “any form of constraint that human beings devise to shape human interaction,” a vague definition that encompasses everything from norms introjected in the process of socialization to physical coercion.</a:t>
            </a:r>
            <a:endParaRPr sz="2800" b="0" u="none">
              <a:solidFill>
                <a:srgbClr val="FFFFFF"/>
              </a:solidFill>
              <a:latin typeface="Calibri"/>
              <a:ea typeface="Calibri"/>
              <a:cs typeface="Calibri"/>
            </a:endParaRPr>
          </a:p>
        </p:txBody>
      </p:sp>
      <p:sp>
        <p:nvSpPr>
          <p:cNvPr id="23" name="Accessible slide title: [Douglass North] defined institutions as “any form of constraint that human b...">
            <a:extLst xmlns:a="http://schemas.openxmlformats.org/drawingml/2006/main">
              <a:ext uri="{FF2B5EF4-FFF2-40B4-BE49-F238E27FC236}">
                <a16:creationId xmlns:a16="http://schemas.microsoft.com/office/drawing/2014/main" id="{51E64401-0B42-41BE-9E04-3BBF58AB09E8}"/>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[Douglass North] defined institutions as “any form of constraint that human b...</a:t>
            </a:r>
          </a:p>
        </p:txBody>
      </p:sp>
    </p:spTree>
    <p:extLst>
      <p:ext uri="{BB962C8B-B14F-4D97-AF65-F5344CB8AC3E}">
        <p14:creationId xmlns:p14="http://schemas.microsoft.com/office/powerpoint/2010/main" val="944040059"/>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pic>
        <p:nvPicPr>
          <p:cNvPr id="28" name="Visual 1 of 1 on “The basis for interdisciplinary collaboration is already at hand and consists....” Context: The basis for interdisciplinary collaboration is already at hand and consists of a body of knowledge containing key elements for …"/>
          <p:cNvPicPr>
            <a:picLocks xmlns:a="http://schemas.openxmlformats.org/drawingml/2006/main" noChangeAspect="1"/>
          </p:cNvPicPr>
          <p:nvPr/>
        </p:nvPicPr>
        <p:blipFill>
          <a:blip xmlns:r="http://schemas.openxmlformats.org/officeDocument/2006/relationships" xmlns:a="http://schemas.openxmlformats.org/drawingml/2006/main" r:embed="R157e5b9167254b72"/>
          <a:stretch xmlns:a="http://schemas.openxmlformats.org/drawingml/2006/main"/>
        </p:blipFill>
        <p:spPr>
          <a:xfrm xmlns:a="http://schemas.openxmlformats.org/drawingml/2006/main" rot="0" flipH="0" flipV="0">
            <a:off x="622080" y="817560"/>
            <a:ext cx="8131320" cy="5394240"/>
          </a:xfrm>
          <a:prstGeom xmlns:a="http://schemas.openxmlformats.org/drawingml/2006/main" prst="rect">
            <a:avLst/>
          </a:prstGeom>
          <a:ln xmlns:a="http://schemas.openxmlformats.org/drawingml/2006/main" w="38160">
            <a:noFill/>
          </a:ln>
        </p:spPr>
      </p:pic>
      <p:sp>
        <p:nvSpPr>
          <p:cNvPr id="25" name="Slide text 1: The basis for interdisciplinary collaboration is already at hand and consists...">
            <a:extLst xmlns:a="http://schemas.openxmlformats.org/drawingml/2006/main">
              <a:ext uri="{FF2B5EF4-FFF2-40B4-BE49-F238E27FC236}">
                <a16:creationId xmlns:a16="http://schemas.microsoft.com/office/drawing/2014/main" id="{A9072459-EAC1-470F-B326-31E1A1DC448C}"/>
              </a:ext>
            </a:extLst>
          </p:cNvPr>
          <p:cNvSpPr>
            <a:spLocks xmlns:a="http://schemas.openxmlformats.org/drawingml/2006/main" noGrp="1"/>
          </p:cNvSpPr>
          <p:nvPr/>
        </p:nvSpPr>
        <p:spPr>
          <a:xfrm xmlns:a="http://schemas.openxmlformats.org/drawingml/2006/main" rot="0" flipH="0" flipV="0">
            <a:off x="685800" y="907200"/>
            <a:ext cx="8001000" cy="52095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spAutoFit/>
          </a:bodyPr>
          <a:lstStyle xmlns:a="http://schemas.openxmlformats.org/drawingml/2006/main"/>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Arial"/>
                <a:ea typeface="Arial"/>
                <a:cs typeface="Arial"/>
              </a:rPr>
              <a:t>The basis for interdisciplinary collaboration is already at hand and consists of a body of knowledge containing key elements for the analysis of what actually takes place in society and for the proper placement of the concept of “institution.”</a:t>
            </a:r>
            <a:endParaRPr sz="2400" b="0" u="none">
              <a:solidFill>
                <a:srgbClr val="FFFFFF"/>
              </a:solidFill>
              <a:latin typeface="Calibri"/>
              <a:ea typeface="Calibri"/>
              <a:cs typeface="Calibri"/>
            </a:endParaRPr>
          </a:p>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FFFFFF"/>
              </a:solidFill>
              <a:latin typeface="Calibri"/>
              <a:ea typeface="Calibri"/>
              <a:cs typeface="Calibri"/>
            </a:endParaRPr>
          </a:p>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Arial"/>
                <a:ea typeface="Arial"/>
                <a:cs typeface="Arial"/>
              </a:rPr>
              <a:t>These elements include</a:t>
            </a:r>
            <a:endParaRPr sz="2400" b="0" u="none">
              <a:solidFill>
                <a:srgbClr val="FFFFFF"/>
              </a:solidFill>
              <a:latin typeface="Calibri"/>
              <a:ea typeface="Calibri"/>
              <a:cs typeface="Calibri"/>
            </a:endParaRPr>
          </a:p>
          <a:p xmlns:a="http://schemas.openxmlformats.org/drawingml/2006/main">
            <a:pPr>
              <a:lnSpc>
                <a:spcPct val="100000"/>
              </a:lnSpc>
              <a:buClr>
                <a:srgbClr val="FFFFFF"/>
              </a:buClr>
              <a:buFont typeface="Arial"/>
              <a:buAutoNum type="arabicPeriod"/>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Arial"/>
                <a:ea typeface="Arial"/>
                <a:cs typeface="Arial"/>
              </a:rPr>
              <a:t>a distinction between the symbolic realm and the material reality,</a:t>
            </a:r>
            <a:endParaRPr sz="2400" b="0" u="none">
              <a:solidFill>
                <a:srgbClr val="FFFFFF"/>
              </a:solidFill>
              <a:latin typeface="Calibri"/>
              <a:ea typeface="Calibri"/>
              <a:cs typeface="Calibri"/>
            </a:endParaRPr>
          </a:p>
          <a:p xmlns:a="http://schemas.openxmlformats.org/drawingml/2006/main">
            <a:pPr>
              <a:lnSpc>
                <a:spcPct val="100000"/>
              </a:lnSpc>
              <a:buClr>
                <a:srgbClr val="FFFFFF"/>
              </a:buClr>
              <a:buFont typeface="Arial"/>
              <a:buAutoNum type="arabicPeriod"/>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Arial"/>
                <a:ea typeface="Arial"/>
                <a:cs typeface="Arial"/>
              </a:rPr>
              <a:t>an understanding of the hierarchical character of both realms,</a:t>
            </a:r>
            <a:endParaRPr sz="2400" b="0" u="none">
              <a:solidFill>
                <a:srgbClr val="FFFFFF"/>
              </a:solidFill>
              <a:latin typeface="Calibri"/>
              <a:ea typeface="Calibri"/>
              <a:cs typeface="Calibri"/>
            </a:endParaRPr>
          </a:p>
          <a:p xmlns:a="http://schemas.openxmlformats.org/drawingml/2006/main">
            <a:pPr>
              <a:lnSpc>
                <a:spcPct val="100000"/>
              </a:lnSpc>
              <a:buClr>
                <a:srgbClr val="FFFFFF"/>
              </a:buClr>
              <a:buFont typeface="Arial"/>
              <a:buAutoNum type="arabicPeriod"/>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Arial"/>
                <a:ea typeface="Arial"/>
                <a:cs typeface="Arial"/>
              </a:rPr>
              <a:t>an identification of the linchpin concepts linking both, </a:t>
            </a:r>
            <a:endParaRPr sz="2400" b="0" u="none">
              <a:solidFill>
                <a:srgbClr val="FFFFFF"/>
              </a:solidFill>
              <a:latin typeface="Calibri"/>
              <a:ea typeface="Calibri"/>
              <a:cs typeface="Calibri"/>
            </a:endParaRPr>
          </a:p>
          <a:p xmlns:a="http://schemas.openxmlformats.org/drawingml/2006/main">
            <a:pPr>
              <a:lnSpc>
                <a:spcPct val="100000"/>
              </a:lnSpc>
              <a:buClr>
                <a:srgbClr val="FFFFFF"/>
              </a:buClr>
              <a:buFont typeface="Arial"/>
              <a:buAutoNum type="arabicPeriod"/>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Arial"/>
                <a:ea typeface="Arial"/>
                <a:cs typeface="Arial"/>
              </a:rPr>
              <a:t>a theory of social change that goes beyond current institutionalist understandings of this process. </a:t>
            </a:r>
            <a:endParaRPr sz="2400" b="0" u="none">
              <a:solidFill>
                <a:srgbClr val="FFFFFF"/>
              </a:solidFill>
              <a:latin typeface="Calibri"/>
              <a:ea typeface="Calibri"/>
              <a:cs typeface="Calibri"/>
            </a:endParaRPr>
          </a:p>
        </p:txBody>
      </p:sp>
      <p:sp>
        <p:nvSpPr>
          <p:cNvPr id="27" name="Accessible slide title: The basis for interdisciplinary collaboration is already at hand and consists...">
            <a:extLst xmlns:a="http://schemas.openxmlformats.org/drawingml/2006/main">
              <a:ext uri="{FF2B5EF4-FFF2-40B4-BE49-F238E27FC236}">
                <a16:creationId xmlns:a16="http://schemas.microsoft.com/office/drawing/2014/main" id="{F320F3D7-5ECA-4AD2-AF1F-F119F1F43A3D}"/>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The basis for interdisciplinary collaboration is already at hand and consists...</a:t>
            </a:r>
          </a:p>
        </p:txBody>
      </p:sp>
    </p:spTree>
    <p:extLst>
      <p:ext uri="{BB962C8B-B14F-4D97-AF65-F5344CB8AC3E}">
        <p14:creationId xmlns:p14="http://schemas.microsoft.com/office/powerpoint/2010/main" val="893010855"/>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sp>
        <p:nvSpPr>
          <p:cNvPr id="26" name="Slide text 1: From its classical beginnings, modern sociology developed a central distincti...">
            <a:extLst xmlns:a="http://schemas.openxmlformats.org/drawingml/2006/main">
              <a:ext uri="{FF2B5EF4-FFF2-40B4-BE49-F238E27FC236}">
                <a16:creationId xmlns:a16="http://schemas.microsoft.com/office/drawing/2014/main" id="{FDAD3956-DF20-4787-A8DF-F7F363F34621}"/>
              </a:ext>
            </a:extLst>
          </p:cNvPr>
          <p:cNvSpPr>
            <a:spLocks xmlns:a="http://schemas.openxmlformats.org/drawingml/2006/main" noGrp="1"/>
          </p:cNvSpPr>
          <p:nvPr/>
        </p:nvSpPr>
        <p:spPr>
          <a:xfrm xmlns:a="http://schemas.openxmlformats.org/drawingml/2006/main">
            <a:off x="761760" y="457200"/>
            <a:ext cx="5562720" cy="55749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Calibri"/>
                <a:ea typeface="Calibri"/>
                <a:cs typeface="Calibri"/>
              </a:rPr>
              <a:t>From its classical beginnings, modern sociology developed a central distinction, consolidated by the mid-twentieth century, between culture and social structure. There are good reasons for this distinction. Culture embodies the symbolic elements crucial for human interaction, mutual understanding, and order. Social structure is composed of actual persons enacting roles organized in a status hierarchy of some kind. The distinction is analytical because only human beings exist in reality, but it is fundamental to understand both the motives for their actions and their consequences. </a:t>
            </a:r>
            <a:endParaRPr sz="2400" b="0" u="none">
              <a:solidFill>
                <a:srgbClr val="FFFFFF"/>
              </a:solidFill>
              <a:latin typeface="Calibri"/>
              <a:ea typeface="Calibri"/>
              <a:cs typeface="Calibri"/>
            </a:endParaRPr>
          </a:p>
        </p:txBody>
      </p:sp>
      <p:pic>
        <p:nvPicPr>
          <p:cNvPr id="30" name="Visual 1 of 1 on “From its classical beginnings, modern sociology developed a central distincti....” Context: From its classical beginnings, modern sociology developed a central distinction, consolidated by the mid-twentieth century, betwe…"/>
          <p:cNvPicPr>
            <a:picLocks xmlns:a="http://schemas.openxmlformats.org/drawingml/2006/main" noChangeAspect="1"/>
          </p:cNvPicPr>
          <p:nvPr/>
        </p:nvPicPr>
        <p:blipFill>
          <a:blip xmlns:r="http://schemas.openxmlformats.org/officeDocument/2006/relationships" xmlns:a="http://schemas.openxmlformats.org/drawingml/2006/main" r:embed="R3a246ff76d704a93"/>
          <a:stretch xmlns:a="http://schemas.openxmlformats.org/drawingml/2006/main"/>
        </p:blipFill>
        <p:spPr>
          <a:xfrm xmlns:a="http://schemas.openxmlformats.org/drawingml/2006/main">
            <a:off x="6705360" y="1523880"/>
            <a:ext cx="2038320" cy="3352680"/>
          </a:xfrm>
          <a:prstGeom xmlns:a="http://schemas.openxmlformats.org/drawingml/2006/main" prst="rect">
            <a:avLst/>
          </a:prstGeom>
          <a:ln xmlns:a="http://schemas.openxmlformats.org/drawingml/2006/main" w="38160">
            <a:noFill/>
          </a:ln>
        </p:spPr>
      </p:pic>
      <p:sp>
        <p:nvSpPr>
          <p:cNvPr id="28" name="Accessible slide title: From its classical beginnings, modern sociology developed a central distincti...">
            <a:extLst xmlns:a="http://schemas.openxmlformats.org/drawingml/2006/main">
              <a:ext uri="{FF2B5EF4-FFF2-40B4-BE49-F238E27FC236}">
                <a16:creationId xmlns:a16="http://schemas.microsoft.com/office/drawing/2014/main" id="{E25DE264-8975-467E-B4F2-7E954379A8C6}"/>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From its classical beginnings, modern sociology developed a central distincti...</a:t>
            </a:r>
          </a:p>
        </p:txBody>
      </p:sp>
    </p:spTree>
    <p:extLst>
      <p:ext uri="{BB962C8B-B14F-4D97-AF65-F5344CB8AC3E}">
        <p14:creationId xmlns:p14="http://schemas.microsoft.com/office/powerpoint/2010/main" val="1722671062"/>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sp>
        <p:nvSpPr>
          <p:cNvPr id="28" name="Slide text 1: The diverse elements that compose culture and social structure can be arrange...">
            <a:extLst xmlns:a="http://schemas.openxmlformats.org/drawingml/2006/main">
              <a:ext uri="{FF2B5EF4-FFF2-40B4-BE49-F238E27FC236}">
                <a16:creationId xmlns:a16="http://schemas.microsoft.com/office/drawing/2014/main" id="{35704D27-FCA5-4D9D-919D-0B75703B8914}"/>
              </a:ext>
            </a:extLst>
          </p:cNvPr>
          <p:cNvSpPr>
            <a:spLocks xmlns:a="http://schemas.openxmlformats.org/drawingml/2006/main" noGrp="1"/>
          </p:cNvSpPr>
          <p:nvPr/>
        </p:nvSpPr>
        <p:spPr>
          <a:xfrm xmlns:a="http://schemas.openxmlformats.org/drawingml/2006/main">
            <a:off x="2286000" y="1371600"/>
            <a:ext cx="4572000" cy="37479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Arial"/>
                <a:ea typeface="Arial"/>
                <a:cs typeface="Arial"/>
              </a:rPr>
              <a:t>The diverse elements that compose culture and social structure can be arranged in a hierarchy of causative influences from “deep” factors, often concealed below everyday social life but fundamental for its organization, to “surface” phenomena, more mutable and more readily evident. </a:t>
            </a:r>
            <a:endParaRPr sz="2400" b="0" u="none">
              <a:solidFill>
                <a:srgbClr val="FFFFFF"/>
              </a:solidFill>
              <a:latin typeface="Calibri"/>
              <a:ea typeface="Calibri"/>
              <a:cs typeface="Calibri"/>
            </a:endParaRPr>
          </a:p>
        </p:txBody>
      </p:sp>
      <p:sp>
        <p:nvSpPr>
          <p:cNvPr id="29" name="Accessible slide title: The diverse elements that compose culture and social structure can be arrange...">
            <a:extLst xmlns:a="http://schemas.openxmlformats.org/drawingml/2006/main">
              <a:ext uri="{FF2B5EF4-FFF2-40B4-BE49-F238E27FC236}">
                <a16:creationId xmlns:a16="http://schemas.microsoft.com/office/drawing/2014/main" id="{4BBB84AB-E387-40B0-B31D-7C255C09CB20}"/>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The diverse elements that compose culture and social structure can be arrange...</a:t>
            </a:r>
          </a:p>
        </p:txBody>
      </p:sp>
    </p:spTree>
    <p:extLst>
      <p:ext uri="{BB962C8B-B14F-4D97-AF65-F5344CB8AC3E}">
        <p14:creationId xmlns:p14="http://schemas.microsoft.com/office/powerpoint/2010/main" val="1541874960"/>
      </p:ext>
    </p:extLst>
  </p:cSld>
</p:sld>
</file>

<file path=ppt/slides/slide9.xml><?xml version="1.0" encoding="utf-8"?>
<p:sld xmlns:p="http://schemas.openxmlformats.org/presentationml/2006/main">
  <p:cSld>
    <p:spTree>
      <p:nvGrpSpPr>
        <p:cNvPr id="1" name=""/>
        <p:cNvGrpSpPr/>
        <p:nvPr/>
      </p:nvGrpSpPr>
      <p:grpSpPr>
        <a:xfrm xmlns:a="http://schemas.openxmlformats.org/drawingml/2006/main"/>
      </p:grpSpPr>
      <p:sp>
        <p:nvSpPr>
          <p:cNvPr id="29" name="Slide text 1: The various elements of culture and social structure, placed at different lev...">
            <a:extLst xmlns:a="http://schemas.openxmlformats.org/drawingml/2006/main">
              <a:ext uri="{FF2B5EF4-FFF2-40B4-BE49-F238E27FC236}">
                <a16:creationId xmlns:a16="http://schemas.microsoft.com/office/drawing/2014/main" id="{7749E0A3-F1DD-465D-B40A-DF8DB9F14E01}"/>
              </a:ext>
            </a:extLst>
          </p:cNvPr>
          <p:cNvSpPr>
            <a:spLocks xmlns:a="http://schemas.openxmlformats.org/drawingml/2006/main" noGrp="1"/>
          </p:cNvSpPr>
          <p:nvPr/>
        </p:nvSpPr>
        <p:spPr>
          <a:xfrm xmlns:a="http://schemas.openxmlformats.org/drawingml/2006/main">
            <a:off x="2133360" y="838080"/>
            <a:ext cx="4876920" cy="52095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Arial"/>
                <a:ea typeface="Arial"/>
                <a:cs typeface="Arial"/>
              </a:rPr>
              <a:t>The various elements of culture and social structure, placed at different levels of importance and visibility, occur simultaneously and appear, at first glance, as an undifferentiated mass. Their analytic separation is required, however, for the proper understanding of social phenomena, including economic phenomena. Not everything is “constraints on behavior”; some elements constrain, others motivate, and still others enable. </a:t>
            </a:r>
            <a:endParaRPr sz="2400" b="0" u="none">
              <a:solidFill>
                <a:srgbClr val="FFFFFF"/>
              </a:solidFill>
              <a:latin typeface="Calibri"/>
              <a:ea typeface="Calibri"/>
              <a:cs typeface="Calibri"/>
            </a:endParaRPr>
          </a:p>
        </p:txBody>
      </p:sp>
      <p:sp>
        <p:nvSpPr>
          <p:cNvPr id="30" name="Accessible slide title: The various elements of culture and social structure, placed at different lev...">
            <a:extLst xmlns:a="http://schemas.openxmlformats.org/drawingml/2006/main">
              <a:ext uri="{FF2B5EF4-FFF2-40B4-BE49-F238E27FC236}">
                <a16:creationId xmlns:a16="http://schemas.microsoft.com/office/drawing/2014/main" id="{DB8ECCAD-F700-4851-84C2-B4704222C922}"/>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The various elements of culture and social structure, placed at different lev...</a:t>
            </a:r>
          </a:p>
        </p:txBody>
      </p:sp>
    </p:spTree>
    <p:extLst>
      <p:ext uri="{BB962C8B-B14F-4D97-AF65-F5344CB8AC3E}">
        <p14:creationId xmlns:p14="http://schemas.microsoft.com/office/powerpoint/2010/main" val="1245175790"/>
      </p:ext>
    </p:extLst>
  </p:cSld>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2026-08-27T22:34:43.7410000Z</dcterms:created>
  <dcterms:modified xsi:type="dcterms:W3CDTF">2026-08-27T22:34:43.7410000Z</dcterms:modified>
</coreProperties>
</file>