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5cfbf78e92c9406c" /><Relationship Type="http://schemas.openxmlformats.org/officeDocument/2006/relationships/extended-properties" Target="/docProps/app.xml" Id="R9f67b3f0572448c5" /><Relationship Type="http://schemas.openxmlformats.org/officeDocument/2006/relationships/officeDocument" Target="/ppt/presentation.xml" Id="R6f41ae77bf7546ab" /></Relationships>
</file>

<file path=ppt/presentation.xml><?xml version="1.0" encoding="utf-8"?>
<p:presentation xmlns:p="http://schemas.openxmlformats.org/presentationml/2006/main">
  <p:sldMasterIdLst>
    <p:sldMasterId xmlns:r="http://schemas.openxmlformats.org/officeDocument/2006/relationships" id="2147483648" r:id="R1df33e034262473d"/>
  </p:sldMasterIdLst>
  <p:notesMasterIdLst>
    <p:notesMasterId xmlns:r="http://schemas.openxmlformats.org/officeDocument/2006/relationships" r:id="Rebc075a18b934321"/>
  </p:notesMasterIdLst>
  <p:sldIdLst>
    <p:sldId xmlns:r="http://schemas.openxmlformats.org/officeDocument/2006/relationships" id="256" r:id="R3dc87fa54c8249e2"/>
    <p:sldId xmlns:r="http://schemas.openxmlformats.org/officeDocument/2006/relationships" id="257" r:id="Rf70b625a0dd74355"/>
    <p:sldId xmlns:r="http://schemas.openxmlformats.org/officeDocument/2006/relationships" id="258" r:id="R592583be870f4754"/>
    <p:sldId xmlns:r="http://schemas.openxmlformats.org/officeDocument/2006/relationships" id="259" r:id="R4d8960e04ddb4808"/>
    <p:sldId xmlns:r="http://schemas.openxmlformats.org/officeDocument/2006/relationships" id="260" r:id="Ra5234ce8642742a2"/>
    <p:sldId xmlns:r="http://schemas.openxmlformats.org/officeDocument/2006/relationships" id="261" r:id="R2fca2b105b5f4f72"/>
    <p:sldId xmlns:r="http://schemas.openxmlformats.org/officeDocument/2006/relationships" id="262" r:id="Rad8f798ca4de4205"/>
    <p:sldId xmlns:r="http://schemas.openxmlformats.org/officeDocument/2006/relationships" id="263" r:id="Rbc191e682c3f4b6b"/>
    <p:sldId xmlns:r="http://schemas.openxmlformats.org/officeDocument/2006/relationships" id="264" r:id="R269920274e234498"/>
    <p:sldId xmlns:r="http://schemas.openxmlformats.org/officeDocument/2006/relationships" id="265" r:id="R37fe549c50714b68"/>
    <p:sldId xmlns:r="http://schemas.openxmlformats.org/officeDocument/2006/relationships" id="266" r:id="Rf04ce3e011364a01"/>
    <p:sldId xmlns:r="http://schemas.openxmlformats.org/officeDocument/2006/relationships" id="267" r:id="R02b526fd3b30466f"/>
    <p:sldId xmlns:r="http://schemas.openxmlformats.org/officeDocument/2006/relationships" id="268" r:id="R4695425bbef342e5"/>
    <p:sldId xmlns:r="http://schemas.openxmlformats.org/officeDocument/2006/relationships" id="269" r:id="Rff1757d3332945c1"/>
    <p:sldId xmlns:r="http://schemas.openxmlformats.org/officeDocument/2006/relationships" id="270" r:id="R956f9fd3fe084352"/>
    <p:sldId xmlns:r="http://schemas.openxmlformats.org/officeDocument/2006/relationships" id="271" r:id="Ra968b9d4543a4991"/>
    <p:sldId xmlns:r="http://schemas.openxmlformats.org/officeDocument/2006/relationships" id="272" r:id="R01ce62c5f68741a4"/>
    <p:sldId xmlns:r="http://schemas.openxmlformats.org/officeDocument/2006/relationships" id="273" r:id="R9471e2ce91eb414c"/>
    <p:sldId xmlns:r="http://schemas.openxmlformats.org/officeDocument/2006/relationships" id="274" r:id="R28f5eb04a5934722"/>
    <p:sldId xmlns:r="http://schemas.openxmlformats.org/officeDocument/2006/relationships" id="275" r:id="Re4e30de776be4eb8"/>
    <p:sldId xmlns:r="http://schemas.openxmlformats.org/officeDocument/2006/relationships" id="276" r:id="R3ce33851e78545cd"/>
    <p:sldId xmlns:r="http://schemas.openxmlformats.org/officeDocument/2006/relationships" id="277" r:id="Rc72e2364237f416c"/>
    <p:sldId xmlns:r="http://schemas.openxmlformats.org/officeDocument/2006/relationships" id="278" r:id="R19248f1e5f3a4293"/>
    <p:sldId xmlns:r="http://schemas.openxmlformats.org/officeDocument/2006/relationships" id="279" r:id="Rbea33dcf88fb46b1"/>
    <p:sldId xmlns:r="http://schemas.openxmlformats.org/officeDocument/2006/relationships" id="280" r:id="R516e596f9ca548b8"/>
    <p:sldId xmlns:r="http://schemas.openxmlformats.org/officeDocument/2006/relationships" id="281" r:id="R42c541aaac0e45fb"/>
    <p:sldId xmlns:r="http://schemas.openxmlformats.org/officeDocument/2006/relationships" id="282" r:id="R13ba285d25c34f53"/>
    <p:sldId xmlns:r="http://schemas.openxmlformats.org/officeDocument/2006/relationships" id="283" r:id="R714a06e111da419f"/>
    <p:sldId xmlns:r="http://schemas.openxmlformats.org/officeDocument/2006/relationships" id="284" r:id="Rceae67bbbcc34f7e"/>
    <p:sldId xmlns:r="http://schemas.openxmlformats.org/officeDocument/2006/relationships" id="285" r:id="R30c2805d617943ae"/>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5b581dd359dc43e0" /><Relationship Type="http://schemas.openxmlformats.org/officeDocument/2006/relationships/slideMaster" Target="/ppt/slideMasters/slideMaster1.xml" Id="R1df33e034262473d" /><Relationship Type="http://schemas.openxmlformats.org/officeDocument/2006/relationships/notesMaster" Target="/ppt/notesMasters/notesMaster1.xml" Id="Rebc075a18b934321" /><Relationship Type="http://schemas.openxmlformats.org/officeDocument/2006/relationships/presProps" Target="/ppt/presProps.xml" Id="Rdc025250f59e46ae" /><Relationship Type="http://schemas.openxmlformats.org/officeDocument/2006/relationships/tableStyles" Target="/ppt/tableStyles.xml" Id="R5d1fa5f96c994fb2" /><Relationship Type="http://schemas.openxmlformats.org/officeDocument/2006/relationships/slide" Target="/ppt/slides/slide1.xml" Id="R3dc87fa54c8249e2" /><Relationship Type="http://schemas.openxmlformats.org/officeDocument/2006/relationships/slide" Target="/ppt/slides/slide2.xml" Id="Rf70b625a0dd74355" /><Relationship Type="http://schemas.openxmlformats.org/officeDocument/2006/relationships/slide" Target="/ppt/slides/slide3.xml" Id="R592583be870f4754" /><Relationship Type="http://schemas.openxmlformats.org/officeDocument/2006/relationships/slide" Target="/ppt/slides/slide4.xml" Id="R4d8960e04ddb4808" /><Relationship Type="http://schemas.openxmlformats.org/officeDocument/2006/relationships/slide" Target="/ppt/slides/slide5.xml" Id="Ra5234ce8642742a2" /><Relationship Type="http://schemas.openxmlformats.org/officeDocument/2006/relationships/slide" Target="/ppt/slides/slide6.xml" Id="R2fca2b105b5f4f72" /><Relationship Type="http://schemas.openxmlformats.org/officeDocument/2006/relationships/slide" Target="/ppt/slides/slide7.xml" Id="Rad8f798ca4de4205" /><Relationship Type="http://schemas.openxmlformats.org/officeDocument/2006/relationships/slide" Target="/ppt/slides/slide8.xml" Id="Rbc191e682c3f4b6b" /><Relationship Type="http://schemas.openxmlformats.org/officeDocument/2006/relationships/slide" Target="/ppt/slides/slide9.xml" Id="R269920274e234498" /><Relationship Type="http://schemas.openxmlformats.org/officeDocument/2006/relationships/slide" Target="/ppt/slides/slide10.xml" Id="R37fe549c50714b68" /><Relationship Type="http://schemas.openxmlformats.org/officeDocument/2006/relationships/slide" Target="/ppt/slides/slide11.xml" Id="Rf04ce3e011364a01" /><Relationship Type="http://schemas.openxmlformats.org/officeDocument/2006/relationships/slide" Target="/ppt/slides/slide12.xml" Id="R02b526fd3b30466f" /><Relationship Type="http://schemas.openxmlformats.org/officeDocument/2006/relationships/slide" Target="/ppt/slides/slide13.xml" Id="R4695425bbef342e5" /><Relationship Type="http://schemas.openxmlformats.org/officeDocument/2006/relationships/slide" Target="/ppt/slides/slide14.xml" Id="Rff1757d3332945c1" /><Relationship Type="http://schemas.openxmlformats.org/officeDocument/2006/relationships/slide" Target="/ppt/slides/slide15.xml" Id="R956f9fd3fe084352" /><Relationship Type="http://schemas.openxmlformats.org/officeDocument/2006/relationships/slide" Target="/ppt/slides/slide16.xml" Id="Ra968b9d4543a4991" /><Relationship Type="http://schemas.openxmlformats.org/officeDocument/2006/relationships/slide" Target="/ppt/slides/slide17.xml" Id="R01ce62c5f68741a4" /><Relationship Type="http://schemas.openxmlformats.org/officeDocument/2006/relationships/slide" Target="/ppt/slides/slide18.xml" Id="R9471e2ce91eb414c" /><Relationship Type="http://schemas.openxmlformats.org/officeDocument/2006/relationships/slide" Target="/ppt/slides/slide19.xml" Id="R28f5eb04a5934722" /><Relationship Type="http://schemas.openxmlformats.org/officeDocument/2006/relationships/slide" Target="/ppt/slides/slide20.xml" Id="Re4e30de776be4eb8" /><Relationship Type="http://schemas.openxmlformats.org/officeDocument/2006/relationships/slide" Target="/ppt/slides/slide21.xml" Id="R3ce33851e78545cd" /><Relationship Type="http://schemas.openxmlformats.org/officeDocument/2006/relationships/slide" Target="/ppt/slides/slide22.xml" Id="Rc72e2364237f416c" /><Relationship Type="http://schemas.openxmlformats.org/officeDocument/2006/relationships/slide" Target="/ppt/slides/slide23.xml" Id="R19248f1e5f3a4293" /><Relationship Type="http://schemas.openxmlformats.org/officeDocument/2006/relationships/slide" Target="/ppt/slides/slide24.xml" Id="Rbea33dcf88fb46b1" /><Relationship Type="http://schemas.openxmlformats.org/officeDocument/2006/relationships/slide" Target="/ppt/slides/slide25.xml" Id="R516e596f9ca548b8" /><Relationship Type="http://schemas.openxmlformats.org/officeDocument/2006/relationships/slide" Target="/ppt/slides/slide26.xml" Id="R42c541aaac0e45fb" /><Relationship Type="http://schemas.openxmlformats.org/officeDocument/2006/relationships/slide" Target="/ppt/slides/slide27.xml" Id="R13ba285d25c34f53" /><Relationship Type="http://schemas.openxmlformats.org/officeDocument/2006/relationships/slide" Target="/ppt/slides/slide28.xml" Id="R714a06e111da419f" /><Relationship Type="http://schemas.openxmlformats.org/officeDocument/2006/relationships/slide" Target="/ppt/slides/slide29.xml" Id="Rceae67bbbcc34f7e" /><Relationship Type="http://schemas.openxmlformats.org/officeDocument/2006/relationships/slide" Target="/ppt/slides/slide30.xml" Id="R30c2805d617943ae"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c62ed7c779464606"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84947072718a4319" /><Relationship Type="http://schemas.openxmlformats.org/officeDocument/2006/relationships/notesMaster" Target="/ppt/notesMasters/notesMaster1.xml" Id="R052fc5e42a634464"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db1c1db331004fdb" /><Relationship Type="http://schemas.openxmlformats.org/officeDocument/2006/relationships/notesMaster" Target="/ppt/notesMasters/notesMaster1.xml" Id="R85a22d8bc9d04b42"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7980ed9dbfdf4ea1" /><Relationship Type="http://schemas.openxmlformats.org/officeDocument/2006/relationships/notesMaster" Target="/ppt/notesMasters/notesMaster1.xml" Id="R12dfc1ccd0a64daf"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00b56aadbab84778" /><Relationship Type="http://schemas.openxmlformats.org/officeDocument/2006/relationships/notesMaster" Target="/ppt/notesMasters/notesMaster1.xml" Id="Rbeb2221d62b9419a"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a737466b490c436a" /><Relationship Type="http://schemas.openxmlformats.org/officeDocument/2006/relationships/notesMaster" Target="/ppt/notesMasters/notesMaster1.xml" Id="R17617f75c6c04120"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4653463ddd7549ce" /><Relationship Type="http://schemas.openxmlformats.org/officeDocument/2006/relationships/notesMaster" Target="/ppt/notesMasters/notesMaster1.xml" Id="Re7b85f27cdc84c9b"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296c106ee9044746" /><Relationship Type="http://schemas.openxmlformats.org/officeDocument/2006/relationships/notesMaster" Target="/ppt/notesMasters/notesMaster1.xml" Id="Rfed05b220eee45ad"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613124edc4bb446b" /><Relationship Type="http://schemas.openxmlformats.org/officeDocument/2006/relationships/notesMaster" Target="/ppt/notesMasters/notesMaster1.xml" Id="R2f9ce3be20044748"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7e2febd9a5334896" /><Relationship Type="http://schemas.openxmlformats.org/officeDocument/2006/relationships/notesMaster" Target="/ppt/notesMasters/notesMaster1.xml" Id="R84fac9178a0c4e4a"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6886162bc8844673" /><Relationship Type="http://schemas.openxmlformats.org/officeDocument/2006/relationships/notesMaster" Target="/ppt/notesMasters/notesMaster1.xml" Id="Rb2af1d280f944cf7"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5889121df5bf4246" /><Relationship Type="http://schemas.openxmlformats.org/officeDocument/2006/relationships/notesMaster" Target="/ppt/notesMasters/notesMaster1.xml" Id="Rc7a5cca1431a459f" /></Relationships>
</file>

<file path=ppt/notesSlides/_rels/notesSlide2.xml.rels>&#65279;<?xml version="1.0" encoding="utf-8"?><Relationships xmlns="http://schemas.openxmlformats.org/package/2006/relationships"><Relationship Type="http://schemas.openxmlformats.org/officeDocument/2006/relationships/slide" Target="/ppt/slides/slide2.xml" Id="Rd12e91d99c4747d2" /><Relationship Type="http://schemas.openxmlformats.org/officeDocument/2006/relationships/notesMaster" Target="/ppt/notesMasters/notesMaster1.xml" Id="R84213d5346614929"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c78aef541dad4b83" /><Relationship Type="http://schemas.openxmlformats.org/officeDocument/2006/relationships/notesMaster" Target="/ppt/notesMasters/notesMaster1.xml" Id="R96780e5d5b3e4185"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589bb984e8ce42be" /><Relationship Type="http://schemas.openxmlformats.org/officeDocument/2006/relationships/notesMaster" Target="/ppt/notesMasters/notesMaster1.xml" Id="R837cda6496864043" /></Relationships>
</file>

<file path=ppt/notesSlides/_rels/notesSlide22.xml.rels>&#65279;<?xml version="1.0" encoding="utf-8"?><Relationships xmlns="http://schemas.openxmlformats.org/package/2006/relationships"><Relationship Type="http://schemas.openxmlformats.org/officeDocument/2006/relationships/slide" Target="/ppt/slides/slide22.xml" Id="Rcc5c429201a547f0" /><Relationship Type="http://schemas.openxmlformats.org/officeDocument/2006/relationships/notesMaster" Target="/ppt/notesMasters/notesMaster1.xml" Id="R7d730c733d5547f9" /></Relationships>
</file>

<file path=ppt/notesSlides/_rels/notesSlide23.xml.rels>&#65279;<?xml version="1.0" encoding="utf-8"?><Relationships xmlns="http://schemas.openxmlformats.org/package/2006/relationships"><Relationship Type="http://schemas.openxmlformats.org/officeDocument/2006/relationships/slide" Target="/ppt/slides/slide23.xml" Id="R05c6de5b96744405" /><Relationship Type="http://schemas.openxmlformats.org/officeDocument/2006/relationships/notesMaster" Target="/ppt/notesMasters/notesMaster1.xml" Id="R2309a95ddd154a85" /></Relationships>
</file>

<file path=ppt/notesSlides/_rels/notesSlide24.xml.rels>&#65279;<?xml version="1.0" encoding="utf-8"?><Relationships xmlns="http://schemas.openxmlformats.org/package/2006/relationships"><Relationship Type="http://schemas.openxmlformats.org/officeDocument/2006/relationships/slide" Target="/ppt/slides/slide24.xml" Id="Rc831cc9db7784959" /><Relationship Type="http://schemas.openxmlformats.org/officeDocument/2006/relationships/notesMaster" Target="/ppt/notesMasters/notesMaster1.xml" Id="Rfac01c5533644661" /></Relationships>
</file>

<file path=ppt/notesSlides/_rels/notesSlide25.xml.rels>&#65279;<?xml version="1.0" encoding="utf-8"?><Relationships xmlns="http://schemas.openxmlformats.org/package/2006/relationships"><Relationship Type="http://schemas.openxmlformats.org/officeDocument/2006/relationships/slide" Target="/ppt/slides/slide25.xml" Id="R0e25cf216c6b4f5e" /><Relationship Type="http://schemas.openxmlformats.org/officeDocument/2006/relationships/notesMaster" Target="/ppt/notesMasters/notesMaster1.xml" Id="R4affca035b20438f" /></Relationships>
</file>

<file path=ppt/notesSlides/_rels/notesSlide26.xml.rels>&#65279;<?xml version="1.0" encoding="utf-8"?><Relationships xmlns="http://schemas.openxmlformats.org/package/2006/relationships"><Relationship Type="http://schemas.openxmlformats.org/officeDocument/2006/relationships/slide" Target="/ppt/slides/slide26.xml" Id="R6096187f3010431d" /><Relationship Type="http://schemas.openxmlformats.org/officeDocument/2006/relationships/notesMaster" Target="/ppt/notesMasters/notesMaster1.xml" Id="R3b7c90758b9540a8" /></Relationships>
</file>

<file path=ppt/notesSlides/_rels/notesSlide27.xml.rels>&#65279;<?xml version="1.0" encoding="utf-8"?><Relationships xmlns="http://schemas.openxmlformats.org/package/2006/relationships"><Relationship Type="http://schemas.openxmlformats.org/officeDocument/2006/relationships/slide" Target="/ppt/slides/slide27.xml" Id="Re0bc0a18aa1749d2" /><Relationship Type="http://schemas.openxmlformats.org/officeDocument/2006/relationships/notesMaster" Target="/ppt/notesMasters/notesMaster1.xml" Id="Ra70d14b0fa814acc" /></Relationships>
</file>

<file path=ppt/notesSlides/_rels/notesSlide28.xml.rels>&#65279;<?xml version="1.0" encoding="utf-8"?><Relationships xmlns="http://schemas.openxmlformats.org/package/2006/relationships"><Relationship Type="http://schemas.openxmlformats.org/officeDocument/2006/relationships/slide" Target="/ppt/slides/slide28.xml" Id="R0c4524c73d204ccf" /><Relationship Type="http://schemas.openxmlformats.org/officeDocument/2006/relationships/notesMaster" Target="/ppt/notesMasters/notesMaster1.xml" Id="R4e312c1d313b4123" /></Relationships>
</file>

<file path=ppt/notesSlides/_rels/notesSlide29.xml.rels>&#65279;<?xml version="1.0" encoding="utf-8"?><Relationships xmlns="http://schemas.openxmlformats.org/package/2006/relationships"><Relationship Type="http://schemas.openxmlformats.org/officeDocument/2006/relationships/slide" Target="/ppt/slides/slide29.xml" Id="R6d42468986654d04" /><Relationship Type="http://schemas.openxmlformats.org/officeDocument/2006/relationships/notesMaster" Target="/ppt/notesMasters/notesMaster1.xml" Id="R2146ca23e5b84f6b" /></Relationships>
</file>

<file path=ppt/notesSlides/_rels/notesSlide3.xml.rels>&#65279;<?xml version="1.0" encoding="utf-8"?><Relationships xmlns="http://schemas.openxmlformats.org/package/2006/relationships"><Relationship Type="http://schemas.openxmlformats.org/officeDocument/2006/relationships/slide" Target="/ppt/slides/slide3.xml" Id="R11e68af455c5417f" /><Relationship Type="http://schemas.openxmlformats.org/officeDocument/2006/relationships/notesMaster" Target="/ppt/notesMasters/notesMaster1.xml" Id="Rba48ff28e6dc4fbf" /></Relationships>
</file>

<file path=ppt/notesSlides/_rels/notesSlide30.xml.rels>&#65279;<?xml version="1.0" encoding="utf-8"?><Relationships xmlns="http://schemas.openxmlformats.org/package/2006/relationships"><Relationship Type="http://schemas.openxmlformats.org/officeDocument/2006/relationships/slide" Target="/ppt/slides/slide30.xml" Id="Rc485c108f53e483d" /><Relationship Type="http://schemas.openxmlformats.org/officeDocument/2006/relationships/notesMaster" Target="/ppt/notesMasters/notesMaster1.xml" Id="Rb58e5e77704d4945" /></Relationships>
</file>

<file path=ppt/notesSlides/_rels/notesSlide4.xml.rels>&#65279;<?xml version="1.0" encoding="utf-8"?><Relationships xmlns="http://schemas.openxmlformats.org/package/2006/relationships"><Relationship Type="http://schemas.openxmlformats.org/officeDocument/2006/relationships/slide" Target="/ppt/slides/slide4.xml" Id="R8fd8392fb2ec4885" /><Relationship Type="http://schemas.openxmlformats.org/officeDocument/2006/relationships/notesMaster" Target="/ppt/notesMasters/notesMaster1.xml" Id="R000a97730e41440d" /></Relationships>
</file>

<file path=ppt/notesSlides/_rels/notesSlide5.xml.rels>&#65279;<?xml version="1.0" encoding="utf-8"?><Relationships xmlns="http://schemas.openxmlformats.org/package/2006/relationships"><Relationship Type="http://schemas.openxmlformats.org/officeDocument/2006/relationships/slide" Target="/ppt/slides/slide5.xml" Id="Rf36943cb8a814a88" /><Relationship Type="http://schemas.openxmlformats.org/officeDocument/2006/relationships/notesMaster" Target="/ppt/notesMasters/notesMaster1.xml" Id="R2e9edba062f4414d" /></Relationships>
</file>

<file path=ppt/notesSlides/_rels/notesSlide6.xml.rels>&#65279;<?xml version="1.0" encoding="utf-8"?><Relationships xmlns="http://schemas.openxmlformats.org/package/2006/relationships"><Relationship Type="http://schemas.openxmlformats.org/officeDocument/2006/relationships/slide" Target="/ppt/slides/slide6.xml" Id="R219de19d578a4d2e" /><Relationship Type="http://schemas.openxmlformats.org/officeDocument/2006/relationships/notesMaster" Target="/ppt/notesMasters/notesMaster1.xml" Id="R736475030dcb4a01" /></Relationships>
</file>

<file path=ppt/notesSlides/_rels/notesSlide7.xml.rels>&#65279;<?xml version="1.0" encoding="utf-8"?><Relationships xmlns="http://schemas.openxmlformats.org/package/2006/relationships"><Relationship Type="http://schemas.openxmlformats.org/officeDocument/2006/relationships/slide" Target="/ppt/slides/slide7.xml" Id="R021cc0e92829425b" /><Relationship Type="http://schemas.openxmlformats.org/officeDocument/2006/relationships/notesMaster" Target="/ppt/notesMasters/notesMaster1.xml" Id="R8040ef6d40b1431f" /></Relationships>
</file>

<file path=ppt/notesSlides/_rels/notesSlide8.xml.rels>&#65279;<?xml version="1.0" encoding="utf-8"?><Relationships xmlns="http://schemas.openxmlformats.org/package/2006/relationships"><Relationship Type="http://schemas.openxmlformats.org/officeDocument/2006/relationships/slide" Target="/ppt/slides/slide8.xml" Id="R1f6f57fb5e184d9b" /><Relationship Type="http://schemas.openxmlformats.org/officeDocument/2006/relationships/notesMaster" Target="/ppt/notesMasters/notesMaster1.xml" Id="R4b65c37a192d4142" /></Relationships>
</file>

<file path=ppt/notesSlides/_rels/notesSlide9.xml.rels>&#65279;<?xml version="1.0" encoding="utf-8"?><Relationships xmlns="http://schemas.openxmlformats.org/package/2006/relationships"><Relationship Type="http://schemas.openxmlformats.org/officeDocument/2006/relationships/slide" Target="/ppt/slides/slide9.xml" Id="R8685c9128fcd44af" /><Relationship Type="http://schemas.openxmlformats.org/officeDocument/2006/relationships/notesMaster" Target="/ppt/notesMasters/notesMaster1.xml" Id="R9d044f91a0904277"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Chapter 6</a:t>
            </a:r>
          </a:p>
          <a:p xmlns:a="http://schemas.openxmlformats.org/drawingml/2006/main">
            <a:r>
              <a:t>Development Opportunities</a:t>
            </a:r>
          </a:p>
          <a:p xmlns:a="http://schemas.openxmlformats.org/drawingml/2006/main">
            <a:r>
              <a:t>Politics, the State, and Institutions in</a:t>
            </a:r>
          </a:p>
          <a:p xmlns:a="http://schemas.openxmlformats.org/drawingml/2006/main">
            <a:r>
              <a:t>the Dominican Republic in the Twenty-First Century</a:t>
            </a:r>
          </a:p>
          <a:p xmlns:a="http://schemas.openxmlformats.org/drawingml/2006/main">
            <a:r>
              <a:t>   Wilfredo Lozano</a:t>
            </a:r>
          </a:p>
          <a:p xmlns:a="http://schemas.openxmlformats.org/drawingml/2006/main">
            <a:r>
              <a:t/>
            </a:r>
          </a:p>
          <a:p xmlns:a="http://schemas.openxmlformats.org/drawingml/2006/main">
            <a:r>
              <a:t>Slide text: No visible body text.</a:t>
            </a:r>
          </a:p>
          <a:p xmlns:a="http://schemas.openxmlformats.org/drawingml/2006/main">
            <a:r>
              <a:t/>
            </a:r>
          </a:p>
          <a:p xmlns:a="http://schemas.openxmlformats.org/drawingml/2006/main">
            <a:r>
              <a:t>Visual content: 2 images. Visible text and labels:</a:t>
            </a:r>
          </a:p>
          <a:p xmlns:a="http://schemas.openxmlformats.org/drawingml/2006/main">
            <a:r>
              <a:t>Chapter 6</a:t>
            </a:r>
          </a:p>
          <a:p xmlns:a="http://schemas.openxmlformats.org/drawingml/2006/main">
            <a:r>
              <a:t/>
            </a:r>
          </a:p>
          <a:p xmlns:a="http://schemas.openxmlformats.org/drawingml/2006/main">
            <a:r>
              <a:t>Development Opportunities</a:t>
            </a:r>
          </a:p>
          <a:p xmlns:a="http://schemas.openxmlformats.org/drawingml/2006/main">
            <a:r>
              <a:t>Politics, the State, and Institutions in</a:t>
            </a:r>
          </a:p>
          <a:p xmlns:a="http://schemas.openxmlformats.org/drawingml/2006/main">
            <a:r>
              <a:t>the Dominican Republic in the Twenty-First</a:t>
            </a:r>
          </a:p>
          <a:p xmlns:a="http://schemas.openxmlformats.org/drawingml/2006/main">
            <a:r>
              <a:t>Century</a:t>
            </a:r>
          </a:p>
          <a:p xmlns:a="http://schemas.openxmlformats.org/drawingml/2006/main">
            <a:r>
              <a:t>Wilfredo Lozano</a:t>
            </a:r>
          </a:p>
          <a:p xmlns:a="http://schemas.openxmlformats.org/drawingml/2006/main">
            <a:r>
              <a:t/>
            </a:r>
          </a:p>
          <a:p xmlns:a="http://schemas.openxmlformats.org/drawingml/2006/main">
            <a:r>
              <a:t>INSTITUTIONS</a:t>
            </a:r>
          </a:p>
          <a:p xmlns:a="http://schemas.openxmlformats.org/drawingml/2006/main">
            <a:r>
              <a:t>COUNT</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Evaluation: Public Health System</a:t>
            </a:r>
          </a:p>
          <a:p xmlns:a="http://schemas.openxmlformats.org/drawingml/2006/main">
            <a:r>
              <a:t/>
            </a:r>
          </a:p>
          <a:p xmlns:a="http://schemas.openxmlformats.org/drawingml/2006/main">
            <a:r>
              <a:t>Slide text:</a:t>
            </a:r>
          </a:p>
          <a:p xmlns:a="http://schemas.openxmlformats.org/drawingml/2006/main">
            <a:r>
              <a:t>Meritocracy</a:t>
            </a:r>
          </a:p>
          <a:p xmlns:a="http://schemas.openxmlformats.org/drawingml/2006/main">
            <a:r>
              <a:t>Bureaucratic apparatus  hiring/promotion at the discretion of the authorities</a:t>
            </a:r>
          </a:p>
          <a:p xmlns:a="http://schemas.openxmlformats.org/drawingml/2006/main">
            <a:r>
              <a:t/>
            </a:r>
          </a:p>
          <a:p xmlns:a="http://schemas.openxmlformats.org/drawingml/2006/main">
            <a:r>
              <a:t>Immunity to corruption</a:t>
            </a:r>
          </a:p>
          <a:p xmlns:a="http://schemas.openxmlformats.org/drawingml/2006/main">
            <a:r>
              <a:t>System is vulnerable to interest groups</a:t>
            </a:r>
          </a:p>
          <a:p xmlns:a="http://schemas.openxmlformats.org/drawingml/2006/main">
            <a:r>
              <a:t/>
            </a:r>
          </a:p>
          <a:p xmlns:a="http://schemas.openxmlformats.org/drawingml/2006/main">
            <a:r>
              <a:t>Significant presence of internal islands of power</a:t>
            </a:r>
          </a:p>
          <a:p xmlns:a="http://schemas.openxmlformats.org/drawingml/2006/main">
            <a:r>
              <a:t/>
            </a:r>
          </a:p>
          <a:p xmlns:a="http://schemas.openxmlformats.org/drawingml/2006/main">
            <a:r>
              <a:t>Proactivity</a:t>
            </a:r>
          </a:p>
          <a:p xmlns:a="http://schemas.openxmlformats.org/drawingml/2006/main">
            <a:r>
              <a:t>Action frequently stems from needs/interests of particular groups</a:t>
            </a:r>
          </a:p>
          <a:p xmlns:a="http://schemas.openxmlformats.org/drawingml/2006/main">
            <a:r>
              <a:t/>
            </a:r>
          </a:p>
          <a:p xmlns:a="http://schemas.openxmlformats.org/drawingml/2006/main">
            <a:r>
              <a:t>Absence of strong external allies</a:t>
            </a:r>
          </a:p>
          <a:p xmlns:a="http://schemas.openxmlformats.org/drawingml/2006/main">
            <a:r>
              <a:t/>
            </a:r>
          </a:p>
          <a:p xmlns:a="http://schemas.openxmlformats.org/drawingml/2006/main">
            <a:r>
              <a:t>Technological flexibility</a:t>
            </a:r>
          </a:p>
          <a:p xmlns:a="http://schemas.openxmlformats.org/drawingml/2006/main">
            <a:r>
              <a:t>Possibilities for innovation exist</a:t>
            </a:r>
          </a:p>
          <a:p xmlns:a="http://schemas.openxmlformats.org/drawingml/2006/main">
            <a:r>
              <a:t>Resistance to change and lack of strategic management</a:t>
            </a:r>
          </a:p>
          <a:p xmlns:a="http://schemas.openxmlformats.org/drawingml/2006/main">
            <a:r>
              <a:t/>
            </a:r>
          </a:p>
          <a:p xmlns:a="http://schemas.openxmlformats.org/drawingml/2006/main">
            <a:r>
              <a:t>Visual content: 1 image. Visible text and labels:</a:t>
            </a:r>
          </a:p>
          <a:p xmlns:a="http://schemas.openxmlformats.org/drawingml/2006/main">
            <a:r>
              <a:t>Evaluation: Public Health System</a:t>
            </a:r>
          </a:p>
          <a:p xmlns:a="http://schemas.openxmlformats.org/drawingml/2006/main">
            <a:r>
              <a:t/>
            </a:r>
          </a:p>
          <a:p xmlns:a="http://schemas.openxmlformats.org/drawingml/2006/main">
            <a:r>
              <a:t>+ Meritocracy</a:t>
            </a:r>
          </a:p>
          <a:p xmlns:a="http://schemas.openxmlformats.org/drawingml/2006/main">
            <a:r>
              <a:t>— Bureaucratic apparatus hiring/promotion at the discretion of the</a:t>
            </a:r>
          </a:p>
          <a:p xmlns:a="http://schemas.openxmlformats.org/drawingml/2006/main">
            <a:r>
              <a:t>authorities</a:t>
            </a:r>
          </a:p>
          <a:p xmlns:a="http://schemas.openxmlformats.org/drawingml/2006/main">
            <a:r>
              <a:t/>
            </a:r>
          </a:p>
          <a:p xmlns:a="http://schemas.openxmlformats.org/drawingml/2006/main">
            <a:r>
              <a:t>¢ Immunity to corruption</a:t>
            </a:r>
          </a:p>
          <a:p xmlns:a="http://schemas.openxmlformats.org/drawingml/2006/main">
            <a:r>
              <a:t>— System is vulnerable to interest groups</a:t>
            </a:r>
          </a:p>
          <a:p xmlns:a="http://schemas.openxmlformats.org/drawingml/2006/main">
            <a:r>
              <a:t/>
            </a:r>
          </a:p>
          <a:p xmlns:a="http://schemas.openxmlformats.org/drawingml/2006/main">
            <a:r>
              <a:t>- Significant presence of internal islands of power</a:t>
            </a:r>
          </a:p>
          <a:p xmlns:a="http://schemas.openxmlformats.org/drawingml/2006/main">
            <a:r>
              <a:t/>
            </a:r>
          </a:p>
          <a:p xmlns:a="http://schemas.openxmlformats.org/drawingml/2006/main">
            <a:r>
              <a:t>- Proactivity</a:t>
            </a:r>
          </a:p>
          <a:p xmlns:a="http://schemas.openxmlformats.org/drawingml/2006/main">
            <a:r>
              <a:t>— Action frequently stems from needs/interests of particular groups</a:t>
            </a:r>
          </a:p>
          <a:p xmlns:a="http://schemas.openxmlformats.org/drawingml/2006/main">
            <a:r>
              <a:t/>
            </a:r>
          </a:p>
          <a:p xmlns:a="http://schemas.openxmlformats.org/drawingml/2006/main">
            <a:r>
              <a:t>+ Absence of strong external allies</a:t>
            </a:r>
          </a:p>
          <a:p xmlns:a="http://schemas.openxmlformats.org/drawingml/2006/main">
            <a:r>
              <a:t>¢ Technological flexibility</a:t>
            </a:r>
          </a:p>
          <a:p xmlns:a="http://schemas.openxmlformats.org/drawingml/2006/main">
            <a:r>
              <a:t/>
            </a:r>
          </a:p>
          <a:p xmlns:a="http://schemas.openxmlformats.org/drawingml/2006/main">
            <a:r>
              <a:t>— Possibilities for innovation exist</a:t>
            </a:r>
          </a:p>
          <a:p xmlns:a="http://schemas.openxmlformats.org/drawingml/2006/main">
            <a:r>
              <a:t>— Resistance to change and lack of strategic managemen</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Postal Service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Historical context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Post-1965: attempts at institutional reform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1970s: competition from private sector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1985: INPOSDOM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Autonomous public business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Own budget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State role shifts: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management            regulation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2 images.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wz</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 Postal Service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Historical context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*Post-1965: attempts at institutional reform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*1970s: competition from private sector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*1985: INPOSDOM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Autonomous public busine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Own budget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State role shifts: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management m= —_regulatic</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Postal Service</a:t>
            </a:r>
          </a:p>
          <a:p xmlns:a="http://schemas.openxmlformats.org/drawingml/2006/main">
            <a:r>
              <a:t/>
            </a:r>
          </a:p>
          <a:p xmlns:a="http://schemas.openxmlformats.org/drawingml/2006/main">
            <a:r>
              <a:t>Slide text:</a:t>
            </a:r>
          </a:p>
          <a:p xmlns:a="http://schemas.openxmlformats.org/drawingml/2006/main">
            <a:r>
              <a:t>Goal:    ↑ Efficiency, improve quality</a:t>
            </a:r>
          </a:p>
          <a:p xmlns:a="http://schemas.openxmlformats.org/drawingml/2006/main">
            <a:r>
              <a:t/>
            </a:r>
          </a:p>
          <a:p xmlns:a="http://schemas.openxmlformats.org/drawingml/2006/main">
            <a:r>
              <a:t>Weakness:  No continuity in management/technical personnel</a:t>
            </a:r>
          </a:p>
          <a:p xmlns:a="http://schemas.openxmlformats.org/drawingml/2006/main">
            <a:r>
              <a:t/>
            </a:r>
          </a:p>
          <a:p xmlns:a="http://schemas.openxmlformats.org/drawingml/2006/main">
            <a:r>
              <a:t>Key issue:  Pervasive corruption</a:t>
            </a:r>
          </a:p>
          <a:p xmlns:a="http://schemas.openxmlformats.org/drawingml/2006/main">
            <a:r>
              <a:t/>
            </a:r>
          </a:p>
          <a:p xmlns:a="http://schemas.openxmlformats.org/drawingml/2006/main">
            <a:r>
              <a:t>No immediate emphasis on reforming meritocratic principles</a:t>
            </a:r>
          </a:p>
          <a:p xmlns:a="http://schemas.openxmlformats.org/drawingml/2006/main">
            <a:r>
              <a:t>Lack of professionalism</a:t>
            </a:r>
          </a:p>
          <a:p xmlns:a="http://schemas.openxmlformats.org/drawingml/2006/main">
            <a:r>
              <a:t>Vulnerability to corruption</a:t>
            </a:r>
          </a:p>
          <a:p xmlns:a="http://schemas.openxmlformats.org/drawingml/2006/main">
            <a:r>
              <a:t>Reliance on private operators for organizing delivery system</a:t>
            </a:r>
          </a:p>
          <a:p xmlns:a="http://schemas.openxmlformats.org/drawingml/2006/main">
            <a:r>
              <a:t/>
            </a:r>
          </a:p>
          <a:p xmlns:a="http://schemas.openxmlformats.org/drawingml/2006/main">
            <a:r>
              <a:t>Visual content: 1 image. Visible text and labels:</a:t>
            </a:r>
          </a:p>
          <a:p xmlns:a="http://schemas.openxmlformats.org/drawingml/2006/main">
            <a:r>
              <a:t>thy</a:t>
            </a:r>
          </a:p>
          <a:p xmlns:a="http://schemas.openxmlformats.org/drawingml/2006/main">
            <a:r>
              <a:t/>
            </a:r>
          </a:p>
          <a:p xmlns:a="http://schemas.openxmlformats.org/drawingml/2006/main">
            <a:r>
              <a:t>ws .</a:t>
            </a:r>
          </a:p>
          <a:p xmlns:a="http://schemas.openxmlformats.org/drawingml/2006/main">
            <a:r>
              <a:t>c= Postal Service</a:t>
            </a:r>
          </a:p>
          <a:p xmlns:a="http://schemas.openxmlformats.org/drawingml/2006/main">
            <a:r>
              <a:t/>
            </a:r>
          </a:p>
          <a:p xmlns:a="http://schemas.openxmlformats.org/drawingml/2006/main">
            <a:r>
              <a:t>Goal: t Efficiency, improve quality</a:t>
            </a:r>
          </a:p>
          <a:p xmlns:a="http://schemas.openxmlformats.org/drawingml/2006/main">
            <a:r>
              <a:t/>
            </a:r>
          </a:p>
          <a:p xmlns:a="http://schemas.openxmlformats.org/drawingml/2006/main">
            <a:r>
              <a:t>Weakness: No continuity in management/technical</a:t>
            </a:r>
          </a:p>
          <a:p xmlns:a="http://schemas.openxmlformats.org/drawingml/2006/main">
            <a:r>
              <a:t>personnel</a:t>
            </a:r>
          </a:p>
          <a:p xmlns:a="http://schemas.openxmlformats.org/drawingml/2006/main">
            <a:r>
              <a:t/>
            </a:r>
          </a:p>
          <a:p xmlns:a="http://schemas.openxmlformats.org/drawingml/2006/main">
            <a:r>
              <a:t>Key issue: Pervasive corruption</a:t>
            </a:r>
          </a:p>
          <a:p xmlns:a="http://schemas.openxmlformats.org/drawingml/2006/main">
            <a:r>
              <a:t/>
            </a:r>
          </a:p>
          <a:p xmlns:a="http://schemas.openxmlformats.org/drawingml/2006/main">
            <a:r>
              <a:t>+ No immediate emphasis on reforming meritocratic</a:t>
            </a:r>
          </a:p>
          <a:p xmlns:a="http://schemas.openxmlformats.org/drawingml/2006/main">
            <a:r>
              <a:t>principles</a:t>
            </a:r>
          </a:p>
          <a:p xmlns:a="http://schemas.openxmlformats.org/drawingml/2006/main">
            <a:r>
              <a:t>— Lack of professionalism</a:t>
            </a:r>
          </a:p>
          <a:p xmlns:a="http://schemas.openxmlformats.org/drawingml/2006/main">
            <a:r>
              <a:t/>
            </a:r>
          </a:p>
          <a:p xmlns:a="http://schemas.openxmlformats.org/drawingml/2006/main">
            <a:r>
              <a:t>— Vulnerability to corruption</a:t>
            </a:r>
          </a:p>
          <a:p xmlns:a="http://schemas.openxmlformats.org/drawingml/2006/main">
            <a:r>
              <a:t>— Reliance on private operators for organizing delivery system</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Evaluation: Postal Service</a:t>
            </a:r>
          </a:p>
          <a:p xmlns:a="http://schemas.openxmlformats.org/drawingml/2006/main">
            <a:r>
              <a:t/>
            </a:r>
          </a:p>
          <a:p xmlns:a="http://schemas.openxmlformats.org/drawingml/2006/main">
            <a:r>
              <a:t>Slide text:</a:t>
            </a:r>
          </a:p>
          <a:p xmlns:a="http://schemas.openxmlformats.org/drawingml/2006/main">
            <a:r>
              <a:t>Absence of meritocracy</a:t>
            </a:r>
          </a:p>
          <a:p xmlns:a="http://schemas.openxmlformats.org/drawingml/2006/main">
            <a:r>
              <a:t>Ineffective model affected bureaucracy</a:t>
            </a:r>
          </a:p>
          <a:p xmlns:a="http://schemas.openxmlformats.org/drawingml/2006/main">
            <a:r>
              <a:t/>
            </a:r>
          </a:p>
          <a:p xmlns:a="http://schemas.openxmlformats.org/drawingml/2006/main">
            <a:r>
              <a:t>Weak control of corruption</a:t>
            </a:r>
          </a:p>
          <a:p xmlns:a="http://schemas.openxmlformats.org/drawingml/2006/main">
            <a:r>
              <a:t/>
            </a:r>
          </a:p>
          <a:p xmlns:a="http://schemas.openxmlformats.org/drawingml/2006/main">
            <a:r>
              <a:t>Absence of islands of power</a:t>
            </a:r>
          </a:p>
          <a:p xmlns:a="http://schemas.openxmlformats.org/drawingml/2006/main">
            <a:r>
              <a:t/>
            </a:r>
          </a:p>
          <a:p xmlns:a="http://schemas.openxmlformats.org/drawingml/2006/main">
            <a:r>
              <a:t>Modernizing efforts, but no powerful external allies</a:t>
            </a:r>
          </a:p>
          <a:p xmlns:a="http://schemas.openxmlformats.org/drawingml/2006/main">
            <a:r>
              <a:t>Inhibited creation of internal competencies</a:t>
            </a:r>
          </a:p>
          <a:p xmlns:a="http://schemas.openxmlformats.org/drawingml/2006/main">
            <a:r>
              <a:t/>
            </a:r>
          </a:p>
          <a:p xmlns:a="http://schemas.openxmlformats.org/drawingml/2006/main">
            <a:r>
              <a:t>Visual content: 2 images. Visible text and labels:</a:t>
            </a:r>
          </a:p>
          <a:p xmlns:a="http://schemas.openxmlformats.org/drawingml/2006/main">
            <a:r>
              <a:t>Evaluation: Postal Service</a:t>
            </a:r>
          </a:p>
          <a:p xmlns:a="http://schemas.openxmlformats.org/drawingml/2006/main">
            <a:r>
              <a:t/>
            </a:r>
          </a:p>
          <a:p xmlns:a="http://schemas.openxmlformats.org/drawingml/2006/main">
            <a:r>
              <a:t>Absence of meritocracy</a:t>
            </a:r>
          </a:p>
          <a:p xmlns:a="http://schemas.openxmlformats.org/drawingml/2006/main">
            <a:r>
              <a:t>— Ineffective model affected bureaucracy</a:t>
            </a:r>
          </a:p>
          <a:p xmlns:a="http://schemas.openxmlformats.org/drawingml/2006/main">
            <a:r>
              <a:t/>
            </a:r>
          </a:p>
          <a:p xmlns:a="http://schemas.openxmlformats.org/drawingml/2006/main">
            <a:r>
              <a:t>Weak control of corruption</a:t>
            </a:r>
          </a:p>
          <a:p xmlns:a="http://schemas.openxmlformats.org/drawingml/2006/main">
            <a:r>
              <a:t/>
            </a:r>
          </a:p>
          <a:p xmlns:a="http://schemas.openxmlformats.org/drawingml/2006/main">
            <a:r>
              <a:t>Absence of islands of power</a:t>
            </a:r>
          </a:p>
          <a:p xmlns:a="http://schemas.openxmlformats.org/drawingml/2006/main">
            <a:r>
              <a:t/>
            </a:r>
          </a:p>
          <a:p xmlns:a="http://schemas.openxmlformats.org/drawingml/2006/main">
            <a:r>
              <a:t>Modernizing efforts, but no powerful external allies</a:t>
            </a:r>
          </a:p>
          <a:p xmlns:a="http://schemas.openxmlformats.org/drawingml/2006/main">
            <a:r>
              <a:t/>
            </a:r>
          </a:p>
          <a:p xmlns:a="http://schemas.openxmlformats.org/drawingml/2006/main">
            <a:r>
              <a:t>— Inhibited creation of internal competencies Fg]</a:t>
            </a:r>
          </a:p>
          <a:p xmlns:a="http://schemas.openxmlformats.org/drawingml/2006/main">
            <a:r>
              <a:t/>
            </a:r>
          </a:p>
          <a:p xmlns:a="http://schemas.openxmlformats.org/drawingml/2006/main">
            <a:r>
              <a:t>INPOSDOM</a:t>
            </a:r>
          </a:p>
          <a:p xmlns:a="http://schemas.openxmlformats.org/drawingml/2006/main">
            <a:r>
              <a:t/>
            </a:r>
          </a:p>
          <a:p xmlns:a="http://schemas.openxmlformats.org/drawingml/2006/main">
            <a:r>
              <a:t>INPOSDOM</a:t>
            </a:r>
          </a:p>
          <a:p xmlns:a="http://schemas.openxmlformats.org/drawingml/2006/main">
            <a:r>
              <a:t/>
            </a:r>
          </a:p>
          <a:p xmlns:a="http://schemas.openxmlformats.org/drawingml/2006/main">
            <a:r>
              <a:t>INSTHTUTO POSTAE DOMINICANO</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Tax Service</a:t>
            </a:r>
          </a:p>
          <a:p xmlns:a="http://schemas.openxmlformats.org/drawingml/2006/main">
            <a:r>
              <a:t/>
            </a:r>
          </a:p>
          <a:p xmlns:a="http://schemas.openxmlformats.org/drawingml/2006/main">
            <a:r>
              <a:t>Slide text:</a:t>
            </a:r>
          </a:p>
          <a:p xmlns:a="http://schemas.openxmlformats.org/drawingml/2006/main">
            <a:r>
              <a:t>Key issue:  Need for efficient framework of taxation</a:t>
            </a:r>
          </a:p>
          <a:p xmlns:a="http://schemas.openxmlformats.org/drawingml/2006/main">
            <a:r>
              <a:t/>
            </a:r>
          </a:p>
          <a:p xmlns:a="http://schemas.openxmlformats.org/drawingml/2006/main">
            <a:r>
              <a:t>Context:  New conditions caused by trade    liberalization</a:t>
            </a:r>
          </a:p>
          <a:p xmlns:a="http://schemas.openxmlformats.org/drawingml/2006/main">
            <a:r>
              <a:t/>
            </a:r>
          </a:p>
          <a:p xmlns:a="http://schemas.openxmlformats.org/drawingml/2006/main">
            <a:r>
              <a:t>Result: This urgent need gave rise to an efficient   bureaucratic leadership at the price of   redefining relations with the business sector   and generating important changes in the   bureaucratic apparatus of the state.</a:t>
            </a:r>
          </a:p>
          <a:p xmlns:a="http://schemas.openxmlformats.org/drawingml/2006/main">
            <a:r>
              <a:t/>
            </a:r>
          </a:p>
          <a:p xmlns:a="http://schemas.openxmlformats.org/drawingml/2006/main">
            <a:r>
              <a:t>Visual content: 1 image. Visible text and labels:</a:t>
            </a:r>
          </a:p>
          <a:p xmlns:a="http://schemas.openxmlformats.org/drawingml/2006/main">
            <a:r>
              <a:t>zee Tax Service</a:t>
            </a:r>
          </a:p>
          <a:p xmlns:a="http://schemas.openxmlformats.org/drawingml/2006/main">
            <a:r>
              <a:t/>
            </a:r>
          </a:p>
          <a:p xmlns:a="http://schemas.openxmlformats.org/drawingml/2006/main">
            <a:r>
              <a:t>Key issue: Need for efficient framework of</a:t>
            </a:r>
          </a:p>
          <a:p xmlns:a="http://schemas.openxmlformats.org/drawingml/2006/main">
            <a:r>
              <a:t>taxation</a:t>
            </a:r>
          </a:p>
          <a:p xmlns:a="http://schemas.openxmlformats.org/drawingml/2006/main">
            <a:r>
              <a:t/>
            </a:r>
          </a:p>
          <a:p xmlns:a="http://schemas.openxmlformats.org/drawingml/2006/main">
            <a:r>
              <a:t>Context: New conditions caused by trade</a:t>
            </a:r>
          </a:p>
          <a:p xmlns:a="http://schemas.openxmlformats.org/drawingml/2006/main">
            <a:r>
              <a:t>liberalization</a:t>
            </a:r>
          </a:p>
          <a:p xmlns:a="http://schemas.openxmlformats.org/drawingml/2006/main">
            <a:r>
              <a:t/>
            </a:r>
          </a:p>
          <a:p xmlns:a="http://schemas.openxmlformats.org/drawingml/2006/main">
            <a:r>
              <a:t>Result: This urgent need gave rise to an</a:t>
            </a:r>
          </a:p>
          <a:p xmlns:a="http://schemas.openxmlformats.org/drawingml/2006/main">
            <a:r>
              <a:t/>
            </a:r>
          </a:p>
          <a:p xmlns:a="http://schemas.openxmlformats.org/drawingml/2006/main">
            <a:r>
              <a:t>efficient bureaucratic leadership at the</a:t>
            </a:r>
          </a:p>
          <a:p xmlns:a="http://schemas.openxmlformats.org/drawingml/2006/main">
            <a:r>
              <a:t>price of redefining relations with the</a:t>
            </a:r>
          </a:p>
          <a:p xmlns:a="http://schemas.openxmlformats.org/drawingml/2006/main">
            <a:r>
              <a:t>business sector and generating important</a:t>
            </a:r>
          </a:p>
          <a:p xmlns:a="http://schemas.openxmlformats.org/drawingml/2006/main">
            <a:r>
              <a:t>changes in the bureaucratic apparatus of</a:t>
            </a:r>
          </a:p>
          <a:p xmlns:a="http://schemas.openxmlformats.org/drawingml/2006/main">
            <a:r>
              <a:t/>
            </a:r>
          </a:p>
          <a:p xmlns:a="http://schemas.openxmlformats.org/drawingml/2006/main">
            <a:r>
              <a:t>tha ctata</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Historical context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Historical context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1960s to mid-1990s: economy growing slowly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Demand for increase in public spending</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Internal taxes becomes main source of state income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Tax evasion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1997: reform begins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Creation of the General Management of Internal Taxes (DGII)</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At the discretion of the Ministry of Finance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2004: DGII acquired operational autonomy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Hierarchical form of organization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Collection efficiency, reduction of evasion, accountability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Tax Service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2 images.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Ass Tax Service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Historical context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‘200</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+ 1960s to mid-1990s: economy growing slowly Dor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Demand for increase in public spending</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Internal taxes becomes main source of state income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Tax evasion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1997: reform begins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Creation of the General Management of Internal Taxes (DGIl)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At the discretion of the Ministry of Finance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+ 2004: DGII acquired operational autonomy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Hierarchical form of organization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Collection efficiency, reduction of evasion, accountability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Tax Service</a:t>
            </a:r>
          </a:p>
          <a:p xmlns:a="http://schemas.openxmlformats.org/drawingml/2006/main">
            <a:r>
              <a:t/>
            </a:r>
          </a:p>
          <a:p xmlns:a="http://schemas.openxmlformats.org/drawingml/2006/main">
            <a:r>
              <a:t>Slide text:</a:t>
            </a:r>
          </a:p>
          <a:p xmlns:a="http://schemas.openxmlformats.org/drawingml/2006/main">
            <a:r>
              <a:t>Overall aims</a:t>
            </a:r>
          </a:p>
          <a:p xmlns:a="http://schemas.openxmlformats.org/drawingml/2006/main">
            <a:r>
              <a:t>Strengthen tax collection capacity of the state</a:t>
            </a:r>
          </a:p>
          <a:p xmlns:a="http://schemas.openxmlformats.org/drawingml/2006/main">
            <a:r>
              <a:t>Greater clarity and accountability in relation to taxpayers</a:t>
            </a:r>
          </a:p>
          <a:p xmlns:a="http://schemas.openxmlformats.org/drawingml/2006/main">
            <a:r>
              <a:t/>
            </a:r>
          </a:p>
          <a:p xmlns:a="http://schemas.openxmlformats.org/drawingml/2006/main">
            <a:r>
              <a:t>Pact between economic and social elites?</a:t>
            </a:r>
          </a:p>
          <a:p xmlns:a="http://schemas.openxmlformats.org/drawingml/2006/main">
            <a:r>
              <a:t/>
            </a:r>
          </a:p>
          <a:p xmlns:a="http://schemas.openxmlformats.org/drawingml/2006/main">
            <a:r>
              <a:t>Persistent issue</a:t>
            </a:r>
          </a:p>
          <a:p xmlns:a="http://schemas.openxmlformats.org/drawingml/2006/main">
            <a:r>
              <a:t>Employment subordinate to politics</a:t>
            </a:r>
          </a:p>
          <a:p xmlns:a="http://schemas.openxmlformats.org/drawingml/2006/main">
            <a:r>
              <a:t>Two types of staff positions</a:t>
            </a:r>
          </a:p>
          <a:p xmlns:a="http://schemas.openxmlformats.org/drawingml/2006/main">
            <a:r>
              <a:t>“Trust” vs. meritocratic competition</a:t>
            </a:r>
          </a:p>
          <a:p xmlns:a="http://schemas.openxmlformats.org/drawingml/2006/main">
            <a:r>
              <a:t>Higher wages</a:t>
            </a:r>
          </a:p>
          <a:p xmlns:a="http://schemas.openxmlformats.org/drawingml/2006/main">
            <a:r>
              <a:t>Islands of excellence</a:t>
            </a:r>
          </a:p>
          <a:p xmlns:a="http://schemas.openxmlformats.org/drawingml/2006/main">
            <a:r>
              <a:t/>
            </a:r>
          </a:p>
          <a:p xmlns:a="http://schemas.openxmlformats.org/drawingml/2006/main">
            <a:r>
              <a:t>Visual content: 1 image. Visible text and labels:</a:t>
            </a:r>
          </a:p>
          <a:p xmlns:a="http://schemas.openxmlformats.org/drawingml/2006/main">
            <a:r>
              <a:t>zee Tax Service</a:t>
            </a:r>
          </a:p>
          <a:p xmlns:a="http://schemas.openxmlformats.org/drawingml/2006/main">
            <a:r>
              <a:t/>
            </a:r>
          </a:p>
          <a:p xmlns:a="http://schemas.openxmlformats.org/drawingml/2006/main">
            <a:r>
              <a:t>* Overall aims</a:t>
            </a:r>
          </a:p>
          <a:p xmlns:a="http://schemas.openxmlformats.org/drawingml/2006/main">
            <a:r>
              <a:t>— Strengthen tax collection capacity of the state</a:t>
            </a:r>
          </a:p>
          <a:p xmlns:a="http://schemas.openxmlformats.org/drawingml/2006/main">
            <a:r>
              <a:t>— Greater clarity and accountability in relation to taxpayers</a:t>
            </a:r>
          </a:p>
          <a:p xmlns:a="http://schemas.openxmlformats.org/drawingml/2006/main">
            <a:r>
              <a:t/>
            </a:r>
          </a:p>
          <a:p xmlns:a="http://schemas.openxmlformats.org/drawingml/2006/main">
            <a:r>
              <a:t>+ Pact between economic and social elites?</a:t>
            </a:r>
          </a:p>
          <a:p xmlns:a="http://schemas.openxmlformats.org/drawingml/2006/main">
            <a:r>
              <a:t/>
            </a:r>
          </a:p>
          <a:p xmlns:a="http://schemas.openxmlformats.org/drawingml/2006/main">
            <a:r>
              <a:t>- Persistent issue</a:t>
            </a:r>
          </a:p>
          <a:p xmlns:a="http://schemas.openxmlformats.org/drawingml/2006/main">
            <a:r>
              <a:t>— Employment subordinate to politics</a:t>
            </a:r>
          </a:p>
          <a:p xmlns:a="http://schemas.openxmlformats.org/drawingml/2006/main">
            <a:r>
              <a:t>— Two types of staff positions</a:t>
            </a:r>
          </a:p>
          <a:p xmlns:a="http://schemas.openxmlformats.org/drawingml/2006/main">
            <a:r>
              <a:t>* “Trust” vs. meritocratic competition</a:t>
            </a:r>
          </a:p>
          <a:p xmlns:a="http://schemas.openxmlformats.org/drawingml/2006/main">
            <a:r>
              <a:t>— Higher wages</a:t>
            </a:r>
          </a:p>
          <a:p xmlns:a="http://schemas.openxmlformats.org/drawingml/2006/main">
            <a:r>
              <a:t>— Islands of excellence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Tax Service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 overall view of outside experts is that the agency’s administration is generally honest but with a strong tendency to interpret rules and take discretionary action; this tendency ends up facilitating agreements in favor of the most important and powerful taxpayers.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2 images.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mm" Tax Service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 overall view of</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outside experts is that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agency's administration is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generally honest but with</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 strong tendency to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interpret rules and take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discretionary action; this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tendency ends up</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facilitating agreements in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favor of the most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important and powerful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taxpayers.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Evaluation: Tax Service</a:t>
            </a:r>
          </a:p>
          <a:p xmlns:a="http://schemas.openxmlformats.org/drawingml/2006/main">
            <a:r>
              <a:t/>
            </a:r>
          </a:p>
          <a:p xmlns:a="http://schemas.openxmlformats.org/drawingml/2006/main">
            <a:r>
              <a:t>Slide text:</a:t>
            </a:r>
          </a:p>
          <a:p xmlns:a="http://schemas.openxmlformats.org/drawingml/2006/main">
            <a:r>
              <a:t>Strong meritocratic capacities</a:t>
            </a:r>
          </a:p>
          <a:p xmlns:a="http://schemas.openxmlformats.org/drawingml/2006/main">
            <a:r>
              <a:t/>
            </a:r>
          </a:p>
          <a:p xmlns:a="http://schemas.openxmlformats.org/drawingml/2006/main">
            <a:r>
              <a:t>Considerable immunity to corruption</a:t>
            </a:r>
          </a:p>
          <a:p xmlns:a="http://schemas.openxmlformats.org/drawingml/2006/main">
            <a:r>
              <a:t/>
            </a:r>
          </a:p>
          <a:p xmlns:a="http://schemas.openxmlformats.org/drawingml/2006/main">
            <a:r>
              <a:t>Absence of islands of power</a:t>
            </a:r>
          </a:p>
          <a:p xmlns:a="http://schemas.openxmlformats.org/drawingml/2006/main">
            <a:r>
              <a:t>Exception: powerful executive director  similar consequences</a:t>
            </a:r>
          </a:p>
          <a:p xmlns:a="http://schemas.openxmlformats.org/drawingml/2006/main">
            <a:r>
              <a:t/>
            </a:r>
          </a:p>
          <a:p xmlns:a="http://schemas.openxmlformats.org/drawingml/2006/main">
            <a:r>
              <a:t>Proactive</a:t>
            </a:r>
          </a:p>
          <a:p xmlns:a="http://schemas.openxmlformats.org/drawingml/2006/main">
            <a:r>
              <a:t/>
            </a:r>
          </a:p>
          <a:p xmlns:a="http://schemas.openxmlformats.org/drawingml/2006/main">
            <a:r>
              <a:t>Strategic external allies</a:t>
            </a:r>
          </a:p>
          <a:p xmlns:a="http://schemas.openxmlformats.org/drawingml/2006/main">
            <a:r>
              <a:t>Presidency</a:t>
            </a:r>
          </a:p>
          <a:p xmlns:a="http://schemas.openxmlformats.org/drawingml/2006/main">
            <a:r>
              <a:t>Business sector</a:t>
            </a:r>
          </a:p>
          <a:p xmlns:a="http://schemas.openxmlformats.org/drawingml/2006/main">
            <a:r>
              <a:t/>
            </a:r>
          </a:p>
          <a:p xmlns:a="http://schemas.openxmlformats.org/drawingml/2006/main">
            <a:r>
              <a:t>Technological flexibility</a:t>
            </a:r>
          </a:p>
          <a:p xmlns:a="http://schemas.openxmlformats.org/drawingml/2006/main">
            <a:r>
              <a:t>Large capacity for technological flexibility</a:t>
            </a:r>
          </a:p>
          <a:p xmlns:a="http://schemas.openxmlformats.org/drawingml/2006/main">
            <a:r>
              <a:t/>
            </a:r>
          </a:p>
          <a:p xmlns:a="http://schemas.openxmlformats.org/drawingml/2006/main">
            <a:r>
              <a:t>Visual content: 1 image. Visible text and labels:</a:t>
            </a:r>
          </a:p>
          <a:p xmlns:a="http://schemas.openxmlformats.org/drawingml/2006/main">
            <a:r>
              <a:t>Evaluation: Tax Service</a:t>
            </a:r>
          </a:p>
          <a:p xmlns:a="http://schemas.openxmlformats.org/drawingml/2006/main">
            <a:r>
              <a:t/>
            </a:r>
          </a:p>
          <a:p xmlns:a="http://schemas.openxmlformats.org/drawingml/2006/main">
            <a:r>
              <a:t>Strong meritocratic capacities</a:t>
            </a:r>
          </a:p>
          <a:p xmlns:a="http://schemas.openxmlformats.org/drawingml/2006/main">
            <a:r>
              <a:t>Considerable immunity to corruption</a:t>
            </a:r>
          </a:p>
          <a:p xmlns:a="http://schemas.openxmlformats.org/drawingml/2006/main">
            <a:r>
              <a:t>Absence of islands of power</a:t>
            </a:r>
          </a:p>
          <a:p xmlns:a="http://schemas.openxmlformats.org/drawingml/2006/main">
            <a:r>
              <a:t/>
            </a:r>
          </a:p>
          <a:p xmlns:a="http://schemas.openxmlformats.org/drawingml/2006/main">
            <a:r>
              <a:t>— Exception: powerful executive director similar</a:t>
            </a:r>
          </a:p>
          <a:p xmlns:a="http://schemas.openxmlformats.org/drawingml/2006/main">
            <a:r>
              <a:t>consequences</a:t>
            </a:r>
          </a:p>
          <a:p xmlns:a="http://schemas.openxmlformats.org/drawingml/2006/main">
            <a:r>
              <a:t/>
            </a:r>
          </a:p>
          <a:p xmlns:a="http://schemas.openxmlformats.org/drawingml/2006/main">
            <a:r>
              <a:t>Proactive</a:t>
            </a:r>
          </a:p>
          <a:p xmlns:a="http://schemas.openxmlformats.org/drawingml/2006/main">
            <a:r>
              <a:t/>
            </a:r>
          </a:p>
          <a:p xmlns:a="http://schemas.openxmlformats.org/drawingml/2006/main">
            <a:r>
              <a:t>Strategic external allies DIRECCION GENERAL</a:t>
            </a:r>
          </a:p>
          <a:p xmlns:a="http://schemas.openxmlformats.org/drawingml/2006/main">
            <a:r>
              <a:t>— Presidency DE IMPUESTOS</a:t>
            </a:r>
          </a:p>
          <a:p xmlns:a="http://schemas.openxmlformats.org/drawingml/2006/main">
            <a:r>
              <a:t/>
            </a:r>
          </a:p>
          <a:p xmlns:a="http://schemas.openxmlformats.org/drawingml/2006/main">
            <a:r>
              <a:t>— Business sector INTERNOS</a:t>
            </a:r>
          </a:p>
          <a:p xmlns:a="http://schemas.openxmlformats.org/drawingml/2006/main">
            <a:r>
              <a:t/>
            </a:r>
          </a:p>
          <a:p xmlns:a="http://schemas.openxmlformats.org/drawingml/2006/main">
            <a:r>
              <a:t>Technological flexibility</a:t>
            </a:r>
          </a:p>
          <a:p xmlns:a="http://schemas.openxmlformats.org/drawingml/2006/main">
            <a:r>
              <a:t>sLarge capacity for technological flexibility</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Civil Aviation</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Strengthening of a technocratic nucleus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Change and Modernization</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 market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Transnational capital</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Supervisory agencies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Pilots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Internal collectors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3 images. Visible text and labels: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Fivacivil Aviation</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 market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Transnational Ry Change and Strengthening</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capital m= = Modernization technocratic</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Supervisory A nucleus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agencies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National Context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1990s:  significant economic growth</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Axes of change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Economic modernization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Export economy  service economy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Institutional order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Role of state in the economy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Freedom of private sector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Tax collection framework</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Changes in labor policies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Labor flexibility (i.e., wages)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2 images.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National Context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1990s: significant economic growth</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Axes of change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Economic modernization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Export economy service econom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Institutional order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 Role of state in the economy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t Freedom of private sector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Tax collection framework</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Changes in labor policies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Labor flexibility (i.e., wages)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Civil Aviation</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Historical context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1969: Law 505</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Junta of Civil Aviation (JAC)</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General director for civil aeronautics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Issue: still strongly subordinated to</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regional geopolitics of the Cold War</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1993: Drop to category 3 in FAA ranking</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Revealed several flaws within system</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Issues: system of exchange and favors, trafficking of influence, presence of corporate islands of power</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1996: Law 491</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International regulatory institutions intervened directly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Dominican Institute of Civil Aviation (IDAC)</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Financially autonomous  execution reviewed by JAC</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2 images. Visible text and labels: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Fivacivil Aviation</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Historical context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+ 1969: Law 505</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Junta of Civil Aviation (JAC)</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General director for civil aeronautics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Issue: still strongly subordinated to,</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regional geopolitics of the Cold War</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+ 1993: Drop to category 3 in FAA rankin</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Revealed several flaws within system</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Issues: system of exchange and favors, trafficking of influence,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presence of corporate islands of power</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+ 1996: Law 491</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International regulatory institutions intervened directly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Dominican Institute of Civil Aviation (IDAC)</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Financially autonomous execution reviewed by JAC</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Civil Aviation</a:t>
            </a:r>
          </a:p>
          <a:p xmlns:a="http://schemas.openxmlformats.org/drawingml/2006/main">
            <a:r>
              <a:t/>
            </a:r>
          </a:p>
          <a:p xmlns:a="http://schemas.openxmlformats.org/drawingml/2006/main">
            <a:r>
              <a:t>Slide text:</a:t>
            </a:r>
          </a:p>
          <a:p xmlns:a="http://schemas.openxmlformats.org/drawingml/2006/main">
            <a:r>
              <a:t>Beginning of the twenty-first century</a:t>
            </a:r>
          </a:p>
          <a:p xmlns:a="http://schemas.openxmlformats.org/drawingml/2006/main">
            <a:r>
              <a:t>Relations between IDAC and other civil institutional actors strengthened</a:t>
            </a:r>
          </a:p>
          <a:p xmlns:a="http://schemas.openxmlformats.org/drawingml/2006/main">
            <a:r>
              <a:t>Military  civilian staff</a:t>
            </a:r>
          </a:p>
          <a:p xmlns:a="http://schemas.openxmlformats.org/drawingml/2006/main">
            <a:r>
              <a:t>Airport privatization  discipline  modernization of flight safety</a:t>
            </a:r>
          </a:p>
          <a:p xmlns:a="http://schemas.openxmlformats.org/drawingml/2006/main">
            <a:r>
              <a:t/>
            </a:r>
          </a:p>
          <a:p xmlns:a="http://schemas.openxmlformats.org/drawingml/2006/main">
            <a:r>
              <a:t>IDAC responsibilities</a:t>
            </a:r>
          </a:p>
          <a:p xmlns:a="http://schemas.openxmlformats.org/drawingml/2006/main">
            <a:r>
              <a:t/>
            </a:r>
          </a:p>
          <a:p xmlns:a="http://schemas.openxmlformats.org/drawingml/2006/main">
            <a:r>
              <a:t>Fiscalization of the</a:t>
            </a:r>
          </a:p>
          <a:p xmlns:a="http://schemas.openxmlformats.org/drawingml/2006/main">
            <a:r>
              <a:t>aeronautic sector</a:t>
            </a:r>
          </a:p>
          <a:p xmlns:a="http://schemas.openxmlformats.org/drawingml/2006/main">
            <a:r>
              <a:t/>
            </a:r>
          </a:p>
          <a:p xmlns:a="http://schemas.openxmlformats.org/drawingml/2006/main">
            <a:r>
              <a:t>Security of navigation</a:t>
            </a:r>
          </a:p>
          <a:p xmlns:a="http://schemas.openxmlformats.org/drawingml/2006/main">
            <a:r>
              <a:t/>
            </a:r>
          </a:p>
          <a:p xmlns:a="http://schemas.openxmlformats.org/drawingml/2006/main">
            <a:r>
              <a:t>Guarantee of the</a:t>
            </a:r>
          </a:p>
          <a:p xmlns:a="http://schemas.openxmlformats.org/drawingml/2006/main">
            <a:r>
              <a:t>operational security</a:t>
            </a:r>
          </a:p>
          <a:p xmlns:a="http://schemas.openxmlformats.org/drawingml/2006/main">
            <a:r>
              <a:t>of civil aviation</a:t>
            </a:r>
          </a:p>
          <a:p xmlns:a="http://schemas.openxmlformats.org/drawingml/2006/main">
            <a:r>
              <a:t>and oversight</a:t>
            </a:r>
          </a:p>
          <a:p xmlns:a="http://schemas.openxmlformats.org/drawingml/2006/main">
            <a:r>
              <a:t/>
            </a:r>
          </a:p>
          <a:p xmlns:a="http://schemas.openxmlformats.org/drawingml/2006/main">
            <a:r>
              <a:t>Visual content: 1 image. Visible text and labels:</a:t>
            </a:r>
          </a:p>
          <a:p xmlns:a="http://schemas.openxmlformats.org/drawingml/2006/main">
            <a:r>
              <a:t>Vivac‘ivil Aviation</a:t>
            </a:r>
          </a:p>
          <a:p xmlns:a="http://schemas.openxmlformats.org/drawingml/2006/main">
            <a:r>
              <a:t/>
            </a:r>
          </a:p>
          <a:p xmlns:a="http://schemas.openxmlformats.org/drawingml/2006/main">
            <a:r>
              <a:t>IDAC responsibilities</a:t>
            </a:r>
          </a:p>
          <a:p xmlns:a="http://schemas.openxmlformats.org/drawingml/2006/main">
            <a:r>
              <a:t/>
            </a:r>
          </a:p>
          <a:p xmlns:a="http://schemas.openxmlformats.org/drawingml/2006/main">
            <a:r>
              <a:t>¢ §</a:t>
            </a:r>
          </a:p>
          <a:p xmlns:a="http://schemas.openxmlformats.org/drawingml/2006/main">
            <a:r>
              <a:t/>
            </a:r>
          </a:p>
          <a:p xmlns:a="http://schemas.openxmlformats.org/drawingml/2006/main">
            <a:r>
              <a:t>Fiscalization of Security of Guarantee of the</a:t>
            </a:r>
          </a:p>
          <a:p xmlns:a="http://schemas.openxmlformats.org/drawingml/2006/main">
            <a:r>
              <a:t>the navigation operational</a:t>
            </a:r>
          </a:p>
          <a:p xmlns:a="http://schemas.openxmlformats.org/drawingml/2006/main">
            <a:r>
              <a:t>aeronautic sector security</a:t>
            </a:r>
          </a:p>
          <a:p xmlns:a="http://schemas.openxmlformats.org/drawingml/2006/main">
            <a:r>
              <a:t/>
            </a:r>
          </a:p>
          <a:p xmlns:a="http://schemas.openxmlformats.org/drawingml/2006/main">
            <a:r>
              <a:t>of civil aviation</a:t>
            </a:r>
          </a:p>
          <a:p xmlns:a="http://schemas.openxmlformats.org/drawingml/2006/main">
            <a:r>
              <a:t>and oversight</a:t>
            </a:r>
          </a:p>
          <a:p xmlns:a="http://schemas.openxmlformats.org/drawingml/2006/main">
            <a:r>
              <a:t>Beginning of the twenty-first century</a:t>
            </a:r>
          </a:p>
          <a:p xmlns:a="http://schemas.openxmlformats.org/drawingml/2006/main">
            <a:r>
              <a:t>+ Relations between IDAC and other civil institutional actors</a:t>
            </a:r>
          </a:p>
          <a:p xmlns:a="http://schemas.openxmlformats.org/drawingml/2006/main">
            <a:r>
              <a:t>strengthened</a:t>
            </a:r>
          </a:p>
          <a:p xmlns:a="http://schemas.openxmlformats.org/drawingml/2006/main">
            <a:r>
              <a:t>+ Military civilian staff</a:t>
            </a:r>
          </a:p>
          <a:p xmlns:a="http://schemas.openxmlformats.org/drawingml/2006/main">
            <a:r>
              <a:t>+ Airport privatization discipline modernization of flight safety</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Meritocracy and immunity to corruption</a:t>
            </a:r>
          </a:p>
          <a:p xmlns:a="http://schemas.openxmlformats.org/drawingml/2006/main">
            <a:r>
              <a:t/>
            </a:r>
          </a:p>
          <a:p xmlns:a="http://schemas.openxmlformats.org/drawingml/2006/main">
            <a:r>
              <a:t>Slide text:</a:t>
            </a:r>
          </a:p>
          <a:p xmlns:a="http://schemas.openxmlformats.org/drawingml/2006/main">
            <a:r>
              <a:t>Meritocracy and immunity to corruption</a:t>
            </a:r>
          </a:p>
          <a:p xmlns:a="http://schemas.openxmlformats.org/drawingml/2006/main">
            <a:r>
              <a:t>  Clear hierarchy of human resources</a:t>
            </a:r>
          </a:p>
          <a:p xmlns:a="http://schemas.openxmlformats.org/drawingml/2006/main">
            <a:r>
              <a:t/>
            </a:r>
          </a:p>
          <a:p xmlns:a="http://schemas.openxmlformats.org/drawingml/2006/main">
            <a:r>
              <a:t>      Executive        Technical       Administrative</a:t>
            </a:r>
          </a:p>
          <a:p xmlns:a="http://schemas.openxmlformats.org/drawingml/2006/main">
            <a:r>
              <a:t/>
            </a:r>
          </a:p>
          <a:p xmlns:a="http://schemas.openxmlformats.org/drawingml/2006/main">
            <a:r>
              <a:t>      Meritocratic          Most exposed to</a:t>
            </a:r>
          </a:p>
          <a:p xmlns:a="http://schemas.openxmlformats.org/drawingml/2006/main">
            <a:r>
              <a:t>                            Competences        political influences</a:t>
            </a:r>
          </a:p>
          <a:p xmlns:a="http://schemas.openxmlformats.org/drawingml/2006/main">
            <a:r>
              <a:t/>
            </a:r>
          </a:p>
          <a:p xmlns:a="http://schemas.openxmlformats.org/drawingml/2006/main">
            <a:r>
              <a:t>Technological flexibility</a:t>
            </a:r>
          </a:p>
          <a:p xmlns:a="http://schemas.openxmlformats.org/drawingml/2006/main">
            <a:r>
              <a:t>Security of passengers/aircraft   Increased accountability</a:t>
            </a:r>
          </a:p>
          <a:p xmlns:a="http://schemas.openxmlformats.org/drawingml/2006/main">
            <a:r>
              <a:t/>
            </a:r>
          </a:p>
          <a:p xmlns:a="http://schemas.openxmlformats.org/drawingml/2006/main">
            <a:r>
              <a:t>Strong proactive bureaucracy</a:t>
            </a:r>
          </a:p>
          <a:p xmlns:a="http://schemas.openxmlformats.org/drawingml/2006/main">
            <a:r>
              <a:t/>
            </a:r>
          </a:p>
          <a:p xmlns:a="http://schemas.openxmlformats.org/drawingml/2006/main">
            <a:r>
              <a:t>Strategic role of external allies</a:t>
            </a:r>
          </a:p>
          <a:p xmlns:a="http://schemas.openxmlformats.org/drawingml/2006/main">
            <a:r>
              <a:t/>
            </a:r>
          </a:p>
          <a:p xmlns:a="http://schemas.openxmlformats.org/drawingml/2006/main">
            <a:r>
              <a:t>Evaluation: Civil Aviation</a:t>
            </a:r>
          </a:p>
          <a:p xmlns:a="http://schemas.openxmlformats.org/drawingml/2006/main">
            <a:r>
              <a:t/>
            </a:r>
          </a:p>
          <a:p xmlns:a="http://schemas.openxmlformats.org/drawingml/2006/main">
            <a:r>
              <a:t>Visual content: 1 image. Visible text and labels:</a:t>
            </a:r>
          </a:p>
          <a:p xmlns:a="http://schemas.openxmlformats.org/drawingml/2006/main">
            <a:r>
              <a:t>Evaluation: Civil Aviation</a:t>
            </a:r>
          </a:p>
          <a:p xmlns:a="http://schemas.openxmlformats.org/drawingml/2006/main">
            <a:r>
              <a:t/>
            </a:r>
          </a:p>
          <a:p xmlns:a="http://schemas.openxmlformats.org/drawingml/2006/main">
            <a:r>
              <a:t>+ Meritocracy and immunity to corruption</a:t>
            </a:r>
          </a:p>
          <a:p xmlns:a="http://schemas.openxmlformats.org/drawingml/2006/main">
            <a:r>
              <a:t>Clear hierarchy of human resources</a:t>
            </a:r>
          </a:p>
          <a:p xmlns:a="http://schemas.openxmlformats.org/drawingml/2006/main">
            <a:r>
              <a:t/>
            </a:r>
          </a:p>
          <a:p xmlns:a="http://schemas.openxmlformats.org/drawingml/2006/main">
            <a:r>
              <a:t>4 4 4</a:t>
            </a:r>
          </a:p>
          <a:p xmlns:a="http://schemas.openxmlformats.org/drawingml/2006/main">
            <a:r>
              <a:t/>
            </a:r>
          </a:p>
          <a:p xmlns:a="http://schemas.openxmlformats.org/drawingml/2006/main">
            <a:r>
              <a:t>Executive Technical Administrative</a:t>
            </a:r>
          </a:p>
          <a:p xmlns:a="http://schemas.openxmlformats.org/drawingml/2006/main">
            <a:r>
              <a:t>Meritocratic Most exposed to</a:t>
            </a:r>
          </a:p>
          <a:p xmlns:a="http://schemas.openxmlformats.org/drawingml/2006/main">
            <a:r>
              <a:t/>
            </a:r>
          </a:p>
          <a:p xmlns:a="http://schemas.openxmlformats.org/drawingml/2006/main">
            <a:r>
              <a:t>Competences political influences</a:t>
            </a:r>
          </a:p>
          <a:p xmlns:a="http://schemas.openxmlformats.org/drawingml/2006/main">
            <a:r>
              <a:t/>
            </a:r>
          </a:p>
          <a:p xmlns:a="http://schemas.openxmlformats.org/drawingml/2006/main">
            <a:r>
              <a:t>+ Technological flexibility</a:t>
            </a:r>
          </a:p>
          <a:p xmlns:a="http://schemas.openxmlformats.org/drawingml/2006/main">
            <a:r>
              <a:t>— Security of passengers/aircraft Increased accountability</a:t>
            </a:r>
          </a:p>
          <a:p xmlns:a="http://schemas.openxmlformats.org/drawingml/2006/main">
            <a:r>
              <a:t/>
            </a:r>
          </a:p>
          <a:p xmlns:a="http://schemas.openxmlformats.org/drawingml/2006/main">
            <a:r>
              <a:t>+ Strong proactive bureaucracy</a:t>
            </a:r>
          </a:p>
          <a:p xmlns:a="http://schemas.openxmlformats.org/drawingml/2006/main">
            <a:r>
              <a:t>- Strategic role of external allies y IDAC</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State as Development Agent</a:t>
            </a:r>
          </a:p>
          <a:p xmlns:a="http://schemas.openxmlformats.org/drawingml/2006/main">
            <a:r>
              <a:t/>
            </a:r>
          </a:p>
          <a:p xmlns:a="http://schemas.openxmlformats.org/drawingml/2006/main">
            <a:r>
              <a:t>Slide text:</a:t>
            </a:r>
          </a:p>
          <a:p xmlns:a="http://schemas.openxmlformats.org/drawingml/2006/main">
            <a:r>
              <a:t>Defines the field of articulations around which successful institutional change can take place</a:t>
            </a:r>
          </a:p>
          <a:p xmlns:a="http://schemas.openxmlformats.org/drawingml/2006/main">
            <a:r>
              <a:t/>
            </a:r>
          </a:p>
          <a:p xmlns:a="http://schemas.openxmlformats.org/drawingml/2006/main">
            <a:r>
              <a:t>Table transcription:</a:t>
            </a:r>
          </a:p>
          <a:p xmlns:a="http://schemas.openxmlformats.org/drawingml/2006/main">
            <a:r>
              <a:t>Table 1:</a:t>
            </a:r>
          </a:p>
          <a:p xmlns:a="http://schemas.openxmlformats.org/drawingml/2006/main">
            <a:r>
              <a:t>Health System | Postal Service | Tax Service | Civil Aviation</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State as Development Agent</a:t>
            </a:r>
          </a:p>
          <a:p xmlns:a="http://schemas.openxmlformats.org/drawingml/2006/main">
            <a:r>
              <a:t/>
            </a:r>
          </a:p>
          <a:p xmlns:a="http://schemas.openxmlformats.org/drawingml/2006/main">
            <a:r>
              <a:t>Slide text:</a:t>
            </a:r>
          </a:p>
          <a:p xmlns:a="http://schemas.openxmlformats.org/drawingml/2006/main">
            <a:r>
              <a:t>State bureaucracy + institutional leadership = change</a:t>
            </a:r>
          </a:p>
          <a:p xmlns:a="http://schemas.openxmlformats.org/drawingml/2006/main">
            <a:r>
              <a:t/>
            </a:r>
          </a:p>
          <a:p xmlns:a="http://schemas.openxmlformats.org/drawingml/2006/main">
            <a:r>
              <a:t>Stimulating change or limiting factor?</a:t>
            </a:r>
          </a:p>
          <a:p xmlns:a="http://schemas.openxmlformats.org/drawingml/2006/main">
            <a:r>
              <a:t>Past performance of institution</a:t>
            </a:r>
          </a:p>
          <a:p xmlns:a="http://schemas.openxmlformats.org/drawingml/2006/main">
            <a:r>
              <a:t>Team of relevant actors</a:t>
            </a:r>
          </a:p>
          <a:p xmlns:a="http://schemas.openxmlformats.org/drawingml/2006/main">
            <a:r>
              <a:t>Structure/ethos of organization</a:t>
            </a:r>
          </a:p>
          <a:p xmlns:a="http://schemas.openxmlformats.org/drawingml/2006/main">
            <a:r>
              <a:t/>
            </a:r>
          </a:p>
          <a:p xmlns:a="http://schemas.openxmlformats.org/drawingml/2006/main">
            <a:r>
              <a:t>Visual content: 4 images. Visible text and labels:</a:t>
            </a:r>
          </a:p>
          <a:p xmlns:a="http://schemas.openxmlformats.org/drawingml/2006/main">
            <a:r>
              <a:t>The State as Development Agent</a:t>
            </a:r>
          </a:p>
          <a:p xmlns:a="http://schemas.openxmlformats.org/drawingml/2006/main">
            <a:r>
              <a:t/>
            </a:r>
          </a:p>
          <a:p xmlns:a="http://schemas.openxmlformats.org/drawingml/2006/main">
            <a:r>
              <a:t>* State bureaucracy + institutional leadership =</a:t>
            </a:r>
          </a:p>
          <a:p xmlns:a="http://schemas.openxmlformats.org/drawingml/2006/main">
            <a:r>
              <a:t>change</a:t>
            </a:r>
          </a:p>
          <a:p xmlns:a="http://schemas.openxmlformats.org/drawingml/2006/main">
            <a:r>
              <a:t/>
            </a:r>
          </a:p>
          <a:p xmlns:a="http://schemas.openxmlformats.org/drawingml/2006/main">
            <a:r>
              <a:t>* Stimulating change or limiting factor?</a:t>
            </a:r>
          </a:p>
          <a:p xmlns:a="http://schemas.openxmlformats.org/drawingml/2006/main">
            <a:r>
              <a:t>— Past performance of institution</a:t>
            </a:r>
          </a:p>
          <a:p xmlns:a="http://schemas.openxmlformats.org/drawingml/2006/main">
            <a:r>
              <a:t>— Team of relevant actors</a:t>
            </a:r>
          </a:p>
          <a:p xmlns:a="http://schemas.openxmlformats.org/drawingml/2006/main">
            <a:r>
              <a:t>— Structure/ethos of organization</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State as Development Agent</a:t>
            </a:r>
          </a:p>
          <a:p xmlns:a="http://schemas.openxmlformats.org/drawingml/2006/main">
            <a:r>
              <a:t/>
            </a:r>
          </a:p>
          <a:p xmlns:a="http://schemas.openxmlformats.org/drawingml/2006/main">
            <a:r>
              <a:t>Slide text:</a:t>
            </a:r>
          </a:p>
          <a:p xmlns:a="http://schemas.openxmlformats.org/drawingml/2006/main">
            <a:r>
              <a:t>Unfavorable performance</a:t>
            </a:r>
          </a:p>
          <a:p xmlns:a="http://schemas.openxmlformats.org/drawingml/2006/main">
            <a:r>
              <a:t/>
            </a:r>
          </a:p>
          <a:p xmlns:a="http://schemas.openxmlformats.org/drawingml/2006/main">
            <a:r>
              <a:t>Postal service</a:t>
            </a:r>
          </a:p>
          <a:p xmlns:a="http://schemas.openxmlformats.org/drawingml/2006/main">
            <a:r>
              <a:t/>
            </a:r>
          </a:p>
          <a:p xmlns:a="http://schemas.openxmlformats.org/drawingml/2006/main">
            <a:r>
              <a:t>No effective  institutional leadership</a:t>
            </a:r>
          </a:p>
          <a:p xmlns:a="http://schemas.openxmlformats.org/drawingml/2006/main">
            <a:r>
              <a:t>No access to powerful political figures</a:t>
            </a:r>
          </a:p>
          <a:p xmlns:a="http://schemas.openxmlformats.org/drawingml/2006/main">
            <a:r>
              <a:t>No effective external allies</a:t>
            </a:r>
          </a:p>
          <a:p xmlns:a="http://schemas.openxmlformats.org/drawingml/2006/main">
            <a:r>
              <a:t/>
            </a:r>
          </a:p>
          <a:p xmlns:a="http://schemas.openxmlformats.org/drawingml/2006/main">
            <a:r>
              <a:t>Inability to modernize</a:t>
            </a:r>
          </a:p>
          <a:p xmlns:a="http://schemas.openxmlformats.org/drawingml/2006/main">
            <a:r>
              <a:t>Service abandoned to market devices</a:t>
            </a:r>
          </a:p>
          <a:p xmlns:a="http://schemas.openxmlformats.org/drawingml/2006/main">
            <a:r>
              <a:t/>
            </a:r>
          </a:p>
          <a:p xmlns:a="http://schemas.openxmlformats.org/drawingml/2006/main">
            <a:r>
              <a:t>Favorable performance</a:t>
            </a:r>
          </a:p>
          <a:p xmlns:a="http://schemas.openxmlformats.org/drawingml/2006/main">
            <a:r>
              <a:t/>
            </a:r>
          </a:p>
          <a:p xmlns:a="http://schemas.openxmlformats.org/drawingml/2006/main">
            <a:r>
              <a:t>Tax service</a:t>
            </a:r>
          </a:p>
          <a:p xmlns:a="http://schemas.openxmlformats.org/drawingml/2006/main">
            <a:r>
              <a:t/>
            </a:r>
          </a:p>
          <a:p xmlns:a="http://schemas.openxmlformats.org/drawingml/2006/main">
            <a:r>
              <a:t>Presidential support</a:t>
            </a:r>
          </a:p>
          <a:p xmlns:a="http://schemas.openxmlformats.org/drawingml/2006/main">
            <a:r>
              <a:t>Viewed by state as a strategic actor</a:t>
            </a:r>
          </a:p>
          <a:p xmlns:a="http://schemas.openxmlformats.org/drawingml/2006/main">
            <a:r>
              <a:t>Seen as indispensable in redesign</a:t>
            </a:r>
          </a:p>
          <a:p xmlns:a="http://schemas.openxmlformats.org/drawingml/2006/main">
            <a:r>
              <a:t/>
            </a:r>
          </a:p>
          <a:p xmlns:a="http://schemas.openxmlformats.org/drawingml/2006/main">
            <a:r>
              <a:t>Efficiency of conduct</a:t>
            </a:r>
          </a:p>
          <a:p xmlns:a="http://schemas.openxmlformats.org/drawingml/2006/main">
            <a:r>
              <a:t>Business elites as allies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State as Development Agent</a:t>
            </a:r>
          </a:p>
          <a:p xmlns:a="http://schemas.openxmlformats.org/drawingml/2006/main">
            <a:r>
              <a:t/>
            </a:r>
          </a:p>
          <a:p xmlns:a="http://schemas.openxmlformats.org/drawingml/2006/main">
            <a:r>
              <a:t>Slide text:</a:t>
            </a:r>
          </a:p>
          <a:p xmlns:a="http://schemas.openxmlformats.org/drawingml/2006/main">
            <a:r>
              <a:t>The case of civil aviation</a:t>
            </a:r>
          </a:p>
          <a:p xmlns:a="http://schemas.openxmlformats.org/drawingml/2006/main">
            <a:r>
              <a:t/>
            </a:r>
          </a:p>
          <a:p xmlns:a="http://schemas.openxmlformats.org/drawingml/2006/main">
            <a:r>
              <a:t>Modernizing pressures brought by business interests</a:t>
            </a:r>
          </a:p>
          <a:p xmlns:a="http://schemas.openxmlformats.org/drawingml/2006/main">
            <a:r>
              <a:t/>
            </a:r>
          </a:p>
          <a:p xmlns:a="http://schemas.openxmlformats.org/drawingml/2006/main">
            <a:r>
              <a:t>Personnel</a:t>
            </a:r>
          </a:p>
          <a:p xmlns:a="http://schemas.openxmlformats.org/drawingml/2006/main">
            <a:r>
              <a:t/>
            </a:r>
          </a:p>
          <a:p xmlns:a="http://schemas.openxmlformats.org/drawingml/2006/main">
            <a:r>
              <a:t>Privatization (AERODOM)</a:t>
            </a:r>
          </a:p>
          <a:p xmlns:a="http://schemas.openxmlformats.org/drawingml/2006/main">
            <a:r>
              <a:t/>
            </a:r>
          </a:p>
          <a:p xmlns:a="http://schemas.openxmlformats.org/drawingml/2006/main">
            <a:r>
              <a:t>↓ Power/influence of military</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State as Development Agent</a:t>
            </a:r>
          </a:p>
          <a:p xmlns:a="http://schemas.openxmlformats.org/drawingml/2006/main">
            <a:r>
              <a:t/>
            </a:r>
          </a:p>
          <a:p xmlns:a="http://schemas.openxmlformats.org/drawingml/2006/main">
            <a:r>
              <a:t>Slide text:</a:t>
            </a:r>
          </a:p>
          <a:p xmlns:a="http://schemas.openxmlformats.org/drawingml/2006/main">
            <a:r>
              <a:t>The case of the public health system</a:t>
            </a:r>
          </a:p>
          <a:p xmlns:a="http://schemas.openxmlformats.org/drawingml/2006/main">
            <a:r>
              <a:t/>
            </a:r>
          </a:p>
          <a:p xmlns:a="http://schemas.openxmlformats.org/drawingml/2006/main">
            <a:r>
              <a:t>Heterogeneity of interest groups → conflicts of interests</a:t>
            </a:r>
          </a:p>
          <a:p xmlns:a="http://schemas.openxmlformats.org/drawingml/2006/main">
            <a:r>
              <a:t/>
            </a:r>
          </a:p>
          <a:p xmlns:a="http://schemas.openxmlformats.org/drawingml/2006/main">
            <a:r>
              <a:t>Lack of power among groups to impose views</a:t>
            </a:r>
          </a:p>
          <a:p xmlns:a="http://schemas.openxmlformats.org/drawingml/2006/main">
            <a:r>
              <a:t/>
            </a:r>
          </a:p>
          <a:p xmlns:a="http://schemas.openxmlformats.org/drawingml/2006/main">
            <a:r>
              <a:t>Clientelist blockage of institutional efficiency</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Institutional Strengthening and National Development</a:t>
            </a:r>
          </a:p>
          <a:p xmlns:a="http://schemas.openxmlformats.org/drawingml/2006/main">
            <a:r>
              <a:t/>
            </a:r>
          </a:p>
          <a:p xmlns:a="http://schemas.openxmlformats.org/drawingml/2006/main">
            <a:r>
              <a:t>Slide text: No visible body text.</a:t>
            </a:r>
          </a:p>
          <a:p xmlns:a="http://schemas.openxmlformats.org/drawingml/2006/main">
            <a:r>
              <a:t/>
            </a:r>
          </a:p>
          <a:p xmlns:a="http://schemas.openxmlformats.org/drawingml/2006/main">
            <a:r>
              <a:t>Table transcription:</a:t>
            </a:r>
          </a:p>
          <a:p xmlns:a="http://schemas.openxmlformats.org/drawingml/2006/main">
            <a:r>
              <a:t>Table 1:</a:t>
            </a:r>
          </a:p>
          <a:p xmlns:a="http://schemas.openxmlformats.org/drawingml/2006/main">
            <a:r>
              <a:t>Institution | Institutionally Adequate | Contributes Significantly to National Development</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Concluding Remarks</a:t>
            </a:r>
          </a:p>
          <a:p xmlns:a="http://schemas.openxmlformats.org/drawingml/2006/main">
            <a:r>
              <a:t/>
            </a:r>
          </a:p>
          <a:p xmlns:a="http://schemas.openxmlformats.org/drawingml/2006/main">
            <a:r>
              <a:t>Slide text:</a:t>
            </a:r>
          </a:p>
          <a:p xmlns:a="http://schemas.openxmlformats.org/drawingml/2006/main">
            <a:r>
              <a:t>Variables need to be examined in historical context</a:t>
            </a:r>
          </a:p>
          <a:p xmlns:a="http://schemas.openxmlformats.org/drawingml/2006/main">
            <a:r>
              <a:t/>
            </a:r>
          </a:p>
          <a:p xmlns:a="http://schemas.openxmlformats.org/drawingml/2006/main">
            <a:r>
              <a:t>Key factors in articulation of institutional reform</a:t>
            </a:r>
          </a:p>
          <a:p xmlns:a="http://schemas.openxmlformats.org/drawingml/2006/main">
            <a:r>
              <a:t>Modernizing ideology</a:t>
            </a:r>
          </a:p>
          <a:p xmlns:a="http://schemas.openxmlformats.org/drawingml/2006/main">
            <a:r>
              <a:t>Cohesive groups</a:t>
            </a:r>
          </a:p>
          <a:p xmlns:a="http://schemas.openxmlformats.org/drawingml/2006/main">
            <a:r>
              <a:t>Enabling political conditions</a:t>
            </a:r>
          </a:p>
          <a:p xmlns:a="http://schemas.openxmlformats.org/drawingml/2006/main">
            <a:r>
              <a:t/>
            </a:r>
          </a:p>
          <a:p xmlns:a="http://schemas.openxmlformats.org/drawingml/2006/main">
            <a:r>
              <a:t>Crucial conditions</a:t>
            </a:r>
          </a:p>
          <a:p xmlns:a="http://schemas.openxmlformats.org/drawingml/2006/main">
            <a:r>
              <a:t>Effective external allies</a:t>
            </a:r>
          </a:p>
          <a:p xmlns:a="http://schemas.openxmlformats.org/drawingml/2006/main">
            <a:r>
              <a:t>Their recognition of the need for change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Transformations of the Economy and the State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Result: reorientation of the country’s international trade structure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Sugar exports displaced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Export of service and trade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Rapid process of urbanization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Social and economic changes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 Pressure for institutional change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Modernizing results not a given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2 images.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Transformations of the Economy and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State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Result: reorientation of the country’s international trade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structure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Sugar exports displaced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ft Export of service and trade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Rapid process of urbanization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Social and ffonomic changes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Tt Pressure for institutional change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Modernizing results not a giver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Routes for Innovation and Change</a:t>
            </a:r>
          </a:p>
          <a:p xmlns:a="http://schemas.openxmlformats.org/drawingml/2006/main">
            <a:r>
              <a:t/>
            </a:r>
          </a:p>
          <a:p xmlns:a="http://schemas.openxmlformats.org/drawingml/2006/main">
            <a:r>
              <a:t>Slide text:</a:t>
            </a:r>
          </a:p>
          <a:p xmlns:a="http://schemas.openxmlformats.org/drawingml/2006/main">
            <a:r>
              <a:t>Leadership and charisma as a necessary condition for motivating innovative groups to push the process from inside</a:t>
            </a:r>
          </a:p>
          <a:p xmlns:a="http://schemas.openxmlformats.org/drawingml/2006/main">
            <a:r>
              <a:t/>
            </a:r>
          </a:p>
          <a:p xmlns:a="http://schemas.openxmlformats.org/drawingml/2006/main">
            <a:r>
              <a:t>Groups within the institution for which meritocracy constitutes a weapon to achieve protection against privilege</a:t>
            </a:r>
          </a:p>
          <a:p xmlns:a="http://schemas.openxmlformats.org/drawingml/2006/main">
            <a:r>
              <a:t/>
            </a:r>
          </a:p>
          <a:p xmlns:a="http://schemas.openxmlformats.org/drawingml/2006/main">
            <a:r>
              <a:t>External allies so interested in change that they manage to strengthen internal actors within the institution in order to produce it</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Dominican Institutions Analyzed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Tax System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Civil Aviation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Postal Service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Public Health System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8 images.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Dominican Institutions Analyzed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Public Health System Postal Service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up</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SALUD PUBLICA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DIRECCION GENERAL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DEIMPUESTOS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INTERNOS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Public Health System</a:t>
            </a:r>
          </a:p>
          <a:p xmlns:a="http://schemas.openxmlformats.org/drawingml/2006/main">
            <a:r>
              <a:t/>
            </a:r>
          </a:p>
          <a:p xmlns:a="http://schemas.openxmlformats.org/drawingml/2006/main">
            <a:r>
              <a:t>Slide text:</a:t>
            </a:r>
          </a:p>
          <a:p xmlns:a="http://schemas.openxmlformats.org/drawingml/2006/main">
            <a:r>
              <a:t>Key issue: Conflict of interests among actors</a:t>
            </a:r>
          </a:p>
          <a:p xmlns:a="http://schemas.openxmlformats.org/drawingml/2006/main">
            <a:r>
              <a:t/>
            </a:r>
          </a:p>
          <a:p xmlns:a="http://schemas.openxmlformats.org/drawingml/2006/main">
            <a:r>
              <a:t>Context:   1) Sustained growth of the economy</a:t>
            </a:r>
          </a:p>
          <a:p xmlns:a="http://schemas.openxmlformats.org/drawingml/2006/main">
            <a:r>
              <a:t>  2) Framework of institutional weakness</a:t>
            </a:r>
          </a:p>
          <a:p xmlns:a="http://schemas.openxmlformats.org/drawingml/2006/main">
            <a:r>
              <a:t/>
            </a:r>
          </a:p>
          <a:p xmlns:a="http://schemas.openxmlformats.org/drawingml/2006/main">
            <a:r>
              <a:t>Goal:   Greater equity</a:t>
            </a:r>
          </a:p>
          <a:p xmlns:a="http://schemas.openxmlformats.org/drawingml/2006/main">
            <a:r>
              <a:t/>
            </a:r>
          </a:p>
          <a:p xmlns:a="http://schemas.openxmlformats.org/drawingml/2006/main">
            <a:r>
              <a:t>Visual content: 1 image. Visible text and labels:</a:t>
            </a:r>
          </a:p>
          <a:p xmlns:a="http://schemas.openxmlformats.org/drawingml/2006/main">
            <a:r>
              <a:t>Ks</a:t>
            </a:r>
          </a:p>
          <a:p xmlns:a="http://schemas.openxmlformats.org/drawingml/2006/main">
            <a:r>
              <a:t/>
            </a:r>
          </a:p>
          <a:p xmlns:a="http://schemas.openxmlformats.org/drawingml/2006/main">
            <a:r>
              <a:t>Public Health System</a:t>
            </a:r>
          </a:p>
          <a:p xmlns:a="http://schemas.openxmlformats.org/drawingml/2006/main">
            <a:r>
              <a:t/>
            </a:r>
          </a:p>
          <a:p xmlns:a="http://schemas.openxmlformats.org/drawingml/2006/main">
            <a:r>
              <a:t>Key issue: Conflict of interests among actors</a:t>
            </a:r>
          </a:p>
          <a:p xmlns:a="http://schemas.openxmlformats.org/drawingml/2006/main">
            <a:r>
              <a:t/>
            </a:r>
          </a:p>
          <a:p xmlns:a="http://schemas.openxmlformats.org/drawingml/2006/main">
            <a:r>
              <a:t>Context: 1) Sustained growth of the economy</a:t>
            </a:r>
          </a:p>
          <a:p xmlns:a="http://schemas.openxmlformats.org/drawingml/2006/main">
            <a:r>
              <a:t/>
            </a:r>
          </a:p>
          <a:p xmlns:a="http://schemas.openxmlformats.org/drawingml/2006/main">
            <a:r>
              <a:t>2) Framework of institutional</a:t>
            </a:r>
          </a:p>
          <a:p xmlns:a="http://schemas.openxmlformats.org/drawingml/2006/main">
            <a:r>
              <a:t>weakness</a:t>
            </a:r>
          </a:p>
          <a:p xmlns:a="http://schemas.openxmlformats.org/drawingml/2006/main">
            <a:r>
              <a:t/>
            </a:r>
          </a:p>
          <a:p xmlns:a="http://schemas.openxmlformats.org/drawingml/2006/main">
            <a:r>
              <a:t>Goal: Greater equity</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Public Health System</a:t>
            </a:r>
          </a:p>
          <a:p xmlns:a="http://schemas.openxmlformats.org/drawingml/2006/main">
            <a:r>
              <a:t/>
            </a:r>
          </a:p>
          <a:p xmlns:a="http://schemas.openxmlformats.org/drawingml/2006/main">
            <a:r>
              <a:t>Slide text:</a:t>
            </a:r>
          </a:p>
          <a:p xmlns:a="http://schemas.openxmlformats.org/drawingml/2006/main">
            <a:r>
              <a:t>Predominating clinical model</a:t>
            </a:r>
          </a:p>
          <a:p xmlns:a="http://schemas.openxmlformats.org/drawingml/2006/main">
            <a:r>
              <a:t/>
            </a:r>
          </a:p>
          <a:p xmlns:a="http://schemas.openxmlformats.org/drawingml/2006/main">
            <a:r>
              <a:t>Hospital attention &gt; ambulatory/primary care</a:t>
            </a:r>
          </a:p>
          <a:p xmlns:a="http://schemas.openxmlformats.org/drawingml/2006/main">
            <a:r>
              <a:t/>
            </a:r>
          </a:p>
          <a:p xmlns:a="http://schemas.openxmlformats.org/drawingml/2006/main">
            <a:r>
              <a:t>Overvalues individual care</a:t>
            </a:r>
          </a:p>
          <a:p xmlns:a="http://schemas.openxmlformats.org/drawingml/2006/main">
            <a:r>
              <a:t/>
            </a:r>
          </a:p>
          <a:p xmlns:a="http://schemas.openxmlformats.org/drawingml/2006/main">
            <a:r>
              <a:t>Undervalues teams engaging in collective action</a:t>
            </a:r>
          </a:p>
          <a:p xmlns:a="http://schemas.openxmlformats.org/drawingml/2006/main">
            <a:r>
              <a:t/>
            </a:r>
          </a:p>
          <a:p xmlns:a="http://schemas.openxmlformats.org/drawingml/2006/main">
            <a:r>
              <a:t>Needs</a:t>
            </a:r>
          </a:p>
          <a:p xmlns:a="http://schemas.openxmlformats.org/drawingml/2006/main">
            <a:r>
              <a:t>Strengthen model of primary attention</a:t>
            </a:r>
          </a:p>
          <a:p xmlns:a="http://schemas.openxmlformats.org/drawingml/2006/main">
            <a:r>
              <a:t>Establish rural clinics</a:t>
            </a:r>
          </a:p>
          <a:p xmlns:a="http://schemas.openxmlformats.org/drawingml/2006/main">
            <a:r>
              <a:t/>
            </a:r>
          </a:p>
          <a:p xmlns:a="http://schemas.openxmlformats.org/drawingml/2006/main">
            <a:r>
              <a:t>Visual content: 1 image. Visible text and labels:</a:t>
            </a:r>
          </a:p>
          <a:p xmlns:a="http://schemas.openxmlformats.org/drawingml/2006/main">
            <a:r>
              <a:t>Public Health System</a:t>
            </a:r>
          </a:p>
          <a:p xmlns:a="http://schemas.openxmlformats.org/drawingml/2006/main">
            <a:r>
              <a:t/>
            </a:r>
          </a:p>
          <a:p xmlns:a="http://schemas.openxmlformats.org/drawingml/2006/main">
            <a:r>
              <a:t>Predominating clinical model</a:t>
            </a:r>
          </a:p>
          <a:p xmlns:a="http://schemas.openxmlformats.org/drawingml/2006/main">
            <a:r>
              <a:t/>
            </a:r>
          </a:p>
          <a:p xmlns:a="http://schemas.openxmlformats.org/drawingml/2006/main">
            <a:r>
              <a:t>Hospital attention &gt; ambulatory/primary care</a:t>
            </a:r>
          </a:p>
          <a:p xmlns:a="http://schemas.openxmlformats.org/drawingml/2006/main">
            <a:r>
              <a:t/>
            </a:r>
          </a:p>
          <a:p xmlns:a="http://schemas.openxmlformats.org/drawingml/2006/main">
            <a:r>
              <a:t>4</a:t>
            </a:r>
          </a:p>
          <a:p xmlns:a="http://schemas.openxmlformats.org/drawingml/2006/main">
            <a:r>
              <a:t/>
            </a:r>
          </a:p>
          <a:p xmlns:a="http://schemas.openxmlformats.org/drawingml/2006/main">
            <a:r>
              <a:t>Overvalues individual care</a:t>
            </a:r>
          </a:p>
          <a:p xmlns:a="http://schemas.openxmlformats.org/drawingml/2006/main">
            <a:r>
              <a:t/>
            </a:r>
          </a:p>
          <a:p xmlns:a="http://schemas.openxmlformats.org/drawingml/2006/main">
            <a:r>
              <a:t>4</a:t>
            </a:r>
          </a:p>
          <a:p xmlns:a="http://schemas.openxmlformats.org/drawingml/2006/main">
            <a:r>
              <a:t/>
            </a:r>
          </a:p>
          <a:p xmlns:a="http://schemas.openxmlformats.org/drawingml/2006/main">
            <a:r>
              <a:t>Undervalues teams engaging in collective action</a:t>
            </a:r>
          </a:p>
          <a:p xmlns:a="http://schemas.openxmlformats.org/drawingml/2006/main">
            <a:r>
              <a:t/>
            </a:r>
          </a:p>
          <a:p xmlns:a="http://schemas.openxmlformats.org/drawingml/2006/main">
            <a:r>
              <a:t>Needs</a:t>
            </a:r>
          </a:p>
          <a:p xmlns:a="http://schemas.openxmlformats.org/drawingml/2006/main">
            <a:r>
              <a:t>1. Strengthen model of primary attention</a:t>
            </a:r>
          </a:p>
          <a:p xmlns:a="http://schemas.openxmlformats.org/drawingml/2006/main">
            <a:r>
              <a:t>2. Establish rural clinics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Historical context</a:t>
            </a:r>
          </a:p>
          <a:p xmlns:a="http://schemas.openxmlformats.org/drawingml/2006/main">
            <a:r>
              <a:t/>
            </a:r>
          </a:p>
          <a:p xmlns:a="http://schemas.openxmlformats.org/drawingml/2006/main">
            <a:r>
              <a:t>Slide text:</a:t>
            </a:r>
          </a:p>
          <a:p xmlns:a="http://schemas.openxmlformats.org/drawingml/2006/main">
            <a:r>
              <a:t>Historical context</a:t>
            </a:r>
          </a:p>
          <a:p xmlns:a="http://schemas.openxmlformats.org/drawingml/2006/main">
            <a:r>
              <a:t/>
            </a:r>
          </a:p>
          <a:p xmlns:a="http://schemas.openxmlformats.org/drawingml/2006/main">
            <a:r>
              <a:t>1991: first integrated and operative program of health sector reform</a:t>
            </a:r>
          </a:p>
          <a:p xmlns:a="http://schemas.openxmlformats.org/drawingml/2006/main">
            <a:r>
              <a:t>International development organizations (i.e., IADB, UNDP)</a:t>
            </a:r>
          </a:p>
          <a:p xmlns:a="http://schemas.openxmlformats.org/drawingml/2006/main">
            <a:r>
              <a:t/>
            </a:r>
          </a:p>
          <a:p xmlns:a="http://schemas.openxmlformats.org/drawingml/2006/main">
            <a:r>
              <a:t>2000: Dominican Medical Association (AMD) proposed that the health system be subordinated to social security</a:t>
            </a:r>
          </a:p>
          <a:p xmlns:a="http://schemas.openxmlformats.org/drawingml/2006/main">
            <a:r>
              <a:t>CONEP + business sectors vs. AMD + unions</a:t>
            </a:r>
          </a:p>
          <a:p xmlns:a="http://schemas.openxmlformats.org/drawingml/2006/main">
            <a:r>
              <a:t/>
            </a:r>
          </a:p>
          <a:p xmlns:a="http://schemas.openxmlformats.org/drawingml/2006/main">
            <a:r>
              <a:t>Ministry for Public Health and Social Assistance (SESPAS) continued to direct the health system</a:t>
            </a:r>
          </a:p>
          <a:p xmlns:a="http://schemas.openxmlformats.org/drawingml/2006/main">
            <a:r>
              <a:t/>
            </a:r>
          </a:p>
          <a:p xmlns:a="http://schemas.openxmlformats.org/drawingml/2006/main">
            <a:r>
              <a:t>Other decentralized organism acquired importance</a:t>
            </a:r>
          </a:p>
          <a:p xmlns:a="http://schemas.openxmlformats.org/drawingml/2006/main">
            <a:r>
              <a:t/>
            </a:r>
          </a:p>
          <a:p xmlns:a="http://schemas.openxmlformats.org/drawingml/2006/main">
            <a:r>
              <a:t>Public Health System</a:t>
            </a:r>
          </a:p>
          <a:p xmlns:a="http://schemas.openxmlformats.org/drawingml/2006/main">
            <a:r>
              <a:t/>
            </a:r>
          </a:p>
          <a:p xmlns:a="http://schemas.openxmlformats.org/drawingml/2006/main">
            <a:r>
              <a:t>Visual content: 1 image. Visible text and labels:</a:t>
            </a:r>
          </a:p>
          <a:p xmlns:a="http://schemas.openxmlformats.org/drawingml/2006/main">
            <a:r>
              <a:t>Public Health System</a:t>
            </a:r>
          </a:p>
          <a:p xmlns:a="http://schemas.openxmlformats.org/drawingml/2006/main">
            <a:r>
              <a:t/>
            </a:r>
          </a:p>
          <a:p xmlns:a="http://schemas.openxmlformats.org/drawingml/2006/main">
            <a:r>
              <a:t>Historical context</a:t>
            </a:r>
          </a:p>
          <a:p xmlns:a="http://schemas.openxmlformats.org/drawingml/2006/main">
            <a:r>
              <a:t/>
            </a:r>
          </a:p>
          <a:p xmlns:a="http://schemas.openxmlformats.org/drawingml/2006/main">
            <a:r>
              <a:t>1991: first integrated and operative program of health sector reform</a:t>
            </a:r>
          </a:p>
          <a:p xmlns:a="http://schemas.openxmlformats.org/drawingml/2006/main">
            <a:r>
              <a:t>— International development organizations (i.e., IADB, UNDP)</a:t>
            </a:r>
          </a:p>
          <a:p xmlns:a="http://schemas.openxmlformats.org/drawingml/2006/main">
            <a:r>
              <a:t/>
            </a:r>
          </a:p>
          <a:p xmlns:a="http://schemas.openxmlformats.org/drawingml/2006/main">
            <a:r>
              <a:t>+ 2000: Dominican Medical Association (AMD) proposed that the</a:t>
            </a:r>
          </a:p>
          <a:p xmlns:a="http://schemas.openxmlformats.org/drawingml/2006/main">
            <a:r>
              <a:t>health system be subordinated to social security</a:t>
            </a:r>
          </a:p>
          <a:p xmlns:a="http://schemas.openxmlformats.org/drawingml/2006/main">
            <a:r>
              <a:t/>
            </a:r>
          </a:p>
          <a:p xmlns:a="http://schemas.openxmlformats.org/drawingml/2006/main">
            <a:r>
              <a:t>— CONEP + business sectors vs. AMD + unions</a:t>
            </a:r>
          </a:p>
          <a:p xmlns:a="http://schemas.openxmlformats.org/drawingml/2006/main">
            <a:r>
              <a:t/>
            </a:r>
          </a:p>
          <a:p xmlns:a="http://schemas.openxmlformats.org/drawingml/2006/main">
            <a:r>
              <a:t>* Ministry for Public Health and Social Assistance (SESPAS)</a:t>
            </a:r>
          </a:p>
          <a:p xmlns:a="http://schemas.openxmlformats.org/drawingml/2006/main">
            <a:r>
              <a:t>continued to direct the health system</a:t>
            </a:r>
          </a:p>
          <a:p xmlns:a="http://schemas.openxmlformats.org/drawingml/2006/main">
            <a:r>
              <a:t/>
            </a:r>
          </a:p>
          <a:p xmlns:a="http://schemas.openxmlformats.org/drawingml/2006/main">
            <a:r>
              <a:t>* Other decentralized organism acquired importance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Public Health System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 new system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Contributory: contributions from employers and workers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Contributory-subsidized: contributions from worker and state subsidy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Subsidized: state contributions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Current status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Reform at a standstill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Negative evaluation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2 images.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fi</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é</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&lt;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Public Health System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The new system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Contributory: contributions from employers and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workers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Contributory-subsidized: contributions from worker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and state subsidy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Subsidized: state contributiogggyy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Current status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Reform at a standstill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Negative evaluation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Public Health System</a:t>
            </a:r>
          </a:p>
          <a:p xmlns:a="http://schemas.openxmlformats.org/drawingml/2006/main">
            <a:r>
              <a:t/>
            </a:r>
          </a:p>
          <a:p xmlns:a="http://schemas.openxmlformats.org/drawingml/2006/main">
            <a:r>
              <a:t>Slide text:</a:t>
            </a:r>
          </a:p>
          <a:p xmlns:a="http://schemas.openxmlformats.org/drawingml/2006/main">
            <a:r>
              <a:t>Positive results of the reform</a:t>
            </a:r>
          </a:p>
          <a:p xmlns:a="http://schemas.openxmlformats.org/drawingml/2006/main">
            <a:r>
              <a:t>↓ Negative general indicators</a:t>
            </a:r>
          </a:p>
          <a:p xmlns:a="http://schemas.openxmlformats.org/drawingml/2006/main">
            <a:r>
              <a:t>Creation of organizations that ↑ coverage/access to health services</a:t>
            </a:r>
          </a:p>
          <a:p xmlns:a="http://schemas.openxmlformats.org/drawingml/2006/main">
            <a:r>
              <a:t/>
            </a:r>
          </a:p>
          <a:p xmlns:a="http://schemas.openxmlformats.org/drawingml/2006/main">
            <a:r>
              <a:t>Persistent problems</a:t>
            </a:r>
          </a:p>
          <a:p xmlns:a="http://schemas.openxmlformats.org/drawingml/2006/main">
            <a:r>
              <a:t>Maternal mortality</a:t>
            </a:r>
          </a:p>
          <a:p xmlns:a="http://schemas.openxmlformats.org/drawingml/2006/main">
            <a:r>
              <a:t>Absence of an administrative career option</a:t>
            </a:r>
          </a:p>
          <a:p xmlns:a="http://schemas.openxmlformats.org/drawingml/2006/main">
            <a:r>
              <a:t>This weakness impedes the strategic design of policies and the regulatory control of different agents. In addition, there are different levels of authority, which do not always converge in common actions.</a:t>
            </a:r>
          </a:p>
          <a:p xmlns:a="http://schemas.openxmlformats.org/drawingml/2006/main">
            <a:r>
              <a:t/>
            </a:r>
          </a:p>
          <a:p xmlns:a="http://schemas.openxmlformats.org/drawingml/2006/main">
            <a:r>
              <a:t>Visual content: 1 image. Visible text and labels:</a:t>
            </a:r>
          </a:p>
          <a:p xmlns:a="http://schemas.openxmlformats.org/drawingml/2006/main">
            <a:r>
              <a:t>Public Health System</a:t>
            </a:r>
          </a:p>
          <a:p xmlns:a="http://schemas.openxmlformats.org/drawingml/2006/main">
            <a:r>
              <a:t/>
            </a:r>
          </a:p>
          <a:p xmlns:a="http://schemas.openxmlformats.org/drawingml/2006/main">
            <a:r>
              <a:t>¢ Positive results of the reform</a:t>
            </a:r>
          </a:p>
          <a:p xmlns:a="http://schemas.openxmlformats.org/drawingml/2006/main">
            <a:r>
              <a:t>— | Negative general indicators</a:t>
            </a:r>
          </a:p>
          <a:p xmlns:a="http://schemas.openxmlformats.org/drawingml/2006/main">
            <a:r>
              <a:t/>
            </a:r>
          </a:p>
          <a:p xmlns:a="http://schemas.openxmlformats.org/drawingml/2006/main">
            <a:r>
              <a:t>— Creation of organizations that fT coverage/access to</a:t>
            </a:r>
          </a:p>
          <a:p xmlns:a="http://schemas.openxmlformats.org/drawingml/2006/main">
            <a:r>
              <a:t>health services</a:t>
            </a:r>
          </a:p>
          <a:p xmlns:a="http://schemas.openxmlformats.org/drawingml/2006/main">
            <a:r>
              <a:t/>
            </a:r>
          </a:p>
          <a:p xmlns:a="http://schemas.openxmlformats.org/drawingml/2006/main">
            <a:r>
              <a:t>- Persistent problems</a:t>
            </a:r>
          </a:p>
          <a:p xmlns:a="http://schemas.openxmlformats.org/drawingml/2006/main">
            <a:r>
              <a:t>— Maternal mortality</a:t>
            </a:r>
          </a:p>
          <a:p xmlns:a="http://schemas.openxmlformats.org/drawingml/2006/main">
            <a:r>
              <a:t/>
            </a:r>
          </a:p>
          <a:p xmlns:a="http://schemas.openxmlformats.org/drawingml/2006/main">
            <a:r>
              <a:t>— Absence of an administrative career option</a:t>
            </a:r>
          </a:p>
          <a:p xmlns:a="http://schemas.openxmlformats.org/drawingml/2006/main">
            <a:r>
              <a:t/>
            </a:r>
          </a:p>
          <a:p xmlns:a="http://schemas.openxmlformats.org/drawingml/2006/main">
            <a:r>
              <a:t>¢ This weakness impedes the strategic design of policies</a:t>
            </a:r>
          </a:p>
          <a:p xmlns:a="http://schemas.openxmlformats.org/drawingml/2006/main">
            <a:r>
              <a:t>and the regulatory control of different agents. In</a:t>
            </a:r>
          </a:p>
          <a:p xmlns:a="http://schemas.openxmlformats.org/drawingml/2006/main">
            <a:r>
              <a:t>addition, there are different levels of authority, which</a:t>
            </a:r>
          </a:p>
          <a:p xmlns:a="http://schemas.openxmlformats.org/drawingml/2006/main">
            <a:r>
              <a:t>do not always converge in common actions.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50332a21cac446c8"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304d939e60f54a40" /><Relationship Type="http://schemas.openxmlformats.org/officeDocument/2006/relationships/slideLayout" Target="/ppt/slideLayouts/slideLayout1.xml" Id="Rf1f2354500d449cf"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B95787B6-002A-41B3-9F56-EE34B896CEA5}"/>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942D969A-F9B6-4029-B2C9-04F729ED7CC6}"/>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f1f2354500d449cf"/>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8c36483b6bf34e76" /><Relationship Type="http://schemas.openxmlformats.org/officeDocument/2006/relationships/image" Target="/ppt/media/image.jpeg" Id="Rbf15d3fd39d747de" /><Relationship Type="http://schemas.openxmlformats.org/officeDocument/2006/relationships/image" Target="/ppt/media/image.png" Id="R4cd4332e29df4d46" /><Relationship Type="http://schemas.openxmlformats.org/officeDocument/2006/relationships/notesSlide" Target="/ppt/notesSlides/notesSlide1.xml" Id="R339119c1c18743f7"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ec5b5d647a7a4535" /><Relationship Type="http://schemas.openxmlformats.org/officeDocument/2006/relationships/image" Target="/ppt/media/image3.png" Id="R37c72442e68942da" /><Relationship Type="http://schemas.openxmlformats.org/officeDocument/2006/relationships/notesSlide" Target="/ppt/notesSlides/notesSlide10.xml" Id="R2784f714761a4997"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716f275e5baa4e97" /><Relationship Type="http://schemas.openxmlformats.org/officeDocument/2006/relationships/image" Target="/ppt/media/image9.jpeg" Id="Rc1bef2cab7724879" /><Relationship Type="http://schemas.openxmlformats.org/officeDocument/2006/relationships/image" Target="/ppt/media/image12.jpeg" Id="R01b5faf47f53447d" /><Relationship Type="http://schemas.openxmlformats.org/officeDocument/2006/relationships/notesSlide" Target="/ppt/notesSlides/notesSlide11.xml" Id="R21f71d460b224a17"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53a48423ff274970" /><Relationship Type="http://schemas.openxmlformats.org/officeDocument/2006/relationships/image" Target="/ppt/media/image9.jpeg" Id="R869b9f6a655c48a5" /><Relationship Type="http://schemas.openxmlformats.org/officeDocument/2006/relationships/notesSlide" Target="/ppt/notesSlides/notesSlide12.xml" Id="R849feb0cb0f7440d"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994501ee3a004be4" /><Relationship Type="http://schemas.openxmlformats.org/officeDocument/2006/relationships/image" Target="/ppt/media/image9.jpeg" Id="Ra47553f80d05428a" /><Relationship Type="http://schemas.openxmlformats.org/officeDocument/2006/relationships/image" Target="/ppt/media/image13.jpeg" Id="Rdc91715e192a476a" /><Relationship Type="http://schemas.openxmlformats.org/officeDocument/2006/relationships/notesSlide" Target="/ppt/notesSlides/notesSlide13.xml" Id="R7d8f08a89480419d"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e58466dd460e4b59" /><Relationship Type="http://schemas.openxmlformats.org/officeDocument/2006/relationships/image" Target="/ppt/media/image4.png" Id="Rf771446595fc4314" /><Relationship Type="http://schemas.openxmlformats.org/officeDocument/2006/relationships/notesSlide" Target="/ppt/notesSlides/notesSlide14.xml" Id="R65295fb2038e4bcf"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35fdef1ae4354130" /><Relationship Type="http://schemas.openxmlformats.org/officeDocument/2006/relationships/image" Target="/ppt/media/image4.png" Id="R5b8b7eae2ee448bb" /><Relationship Type="http://schemas.openxmlformats.org/officeDocument/2006/relationships/image" Target="/ppt/media/image14.jpeg" Id="Rc37599dd975641d7" /><Relationship Type="http://schemas.openxmlformats.org/officeDocument/2006/relationships/notesSlide" Target="/ppt/notesSlides/notesSlide15.xml" Id="R940cef685dd64ac4"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1af3ab89b3184c8d" /><Relationship Type="http://schemas.openxmlformats.org/officeDocument/2006/relationships/image" Target="/ppt/media/image4.png" Id="Rafb4de37b4c24962" /><Relationship Type="http://schemas.openxmlformats.org/officeDocument/2006/relationships/notesSlide" Target="/ppt/notesSlides/notesSlide16.xml" Id="R421d38411a004e4b"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603790cd9838405f" /><Relationship Type="http://schemas.openxmlformats.org/officeDocument/2006/relationships/image" Target="/ppt/media/image4.png" Id="Rd29d1a3247034502" /><Relationship Type="http://schemas.openxmlformats.org/officeDocument/2006/relationships/image" Target="/ppt/media/image15.jpeg" Id="Rfbd96737e70e43e9" /><Relationship Type="http://schemas.openxmlformats.org/officeDocument/2006/relationships/notesSlide" Target="/ppt/notesSlides/notesSlide17.xml" Id="R0d4827af903047f6"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e8516f7075674ab4" /><Relationship Type="http://schemas.openxmlformats.org/officeDocument/2006/relationships/image" Target="/ppt/media/image4.png" Id="R92825df8869044bb" /><Relationship Type="http://schemas.openxmlformats.org/officeDocument/2006/relationships/notesSlide" Target="/ppt/notesSlides/notesSlide18.xml" Id="R1afe46eb3ffd4c11"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086ff9a8981b400c" /><Relationship Type="http://schemas.openxmlformats.org/officeDocument/2006/relationships/image" Target="/ppt/media/image16.jpeg" Id="R84b42c0b59e34c74" /><Relationship Type="http://schemas.openxmlformats.org/officeDocument/2006/relationships/image" Target="/ppt/media/image5.png" Id="R34d7e0f6305e4d76" /><Relationship Type="http://schemas.openxmlformats.org/officeDocument/2006/relationships/image" Target="/ppt/media/image17.jpeg" Id="R008b580dbf8b4a51" /><Relationship Type="http://schemas.openxmlformats.org/officeDocument/2006/relationships/notesSlide" Target="/ppt/notesSlides/notesSlide19.xml" Id="Rbd0a33fd4f0f4e1f"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7875cb4cf37e4118" /><Relationship Type="http://schemas.openxmlformats.org/officeDocument/2006/relationships/image" Target="/ppt/media/image2.jpeg" Id="Rdb461a8b0cf342cf" /><Relationship Type="http://schemas.openxmlformats.org/officeDocument/2006/relationships/image" Target="/ppt/media/image3.jpeg" Id="R37727e3d8f4e422e" /><Relationship Type="http://schemas.openxmlformats.org/officeDocument/2006/relationships/notesSlide" Target="/ppt/notesSlides/notesSlide2.xml" Id="R3f4d3a616fba48d7"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c26240f947d641df" /><Relationship Type="http://schemas.openxmlformats.org/officeDocument/2006/relationships/image" Target="/ppt/media/image16.jpeg" Id="R952d597076e34dcc" /><Relationship Type="http://schemas.openxmlformats.org/officeDocument/2006/relationships/image" Target="/ppt/media/image18.jpeg" Id="R8ccb8784cebc4b1a" /><Relationship Type="http://schemas.openxmlformats.org/officeDocument/2006/relationships/notesSlide" Target="/ppt/notesSlides/notesSlide20.xml" Id="R6a84fb23f41c4078"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fb4aab1f703b4bf6" /><Relationship Type="http://schemas.openxmlformats.org/officeDocument/2006/relationships/image" Target="/ppt/media/image16.jpeg" Id="R6f28a485381b44f6" /><Relationship Type="http://schemas.openxmlformats.org/officeDocument/2006/relationships/notesSlide" Target="/ppt/notesSlides/notesSlide21.xml" Id="R7a8eebc77ddd407b" /></Relationships>
</file>

<file path=ppt/slides/_rels/slide22.xml.rels>&#65279;<?xml version="1.0" encoding="utf-8"?><Relationships xmlns="http://schemas.openxmlformats.org/package/2006/relationships"><Relationship Type="http://schemas.openxmlformats.org/officeDocument/2006/relationships/slideLayout" Target="/ppt/slideLayouts/slideLayout1.xml" Id="Rba65378ccd2d4aa0" /><Relationship Type="http://schemas.openxmlformats.org/officeDocument/2006/relationships/image" Target="/ppt/media/image16.jpeg" Id="R2f141ca9eced4cce" /><Relationship Type="http://schemas.openxmlformats.org/officeDocument/2006/relationships/notesSlide" Target="/ppt/notesSlides/notesSlide22.xml" Id="R609bfdddfbee4ef5" /></Relationships>
</file>

<file path=ppt/slides/_rels/slide23.xml.rels>&#65279;<?xml version="1.0" encoding="utf-8"?><Relationships xmlns="http://schemas.openxmlformats.org/package/2006/relationships"><Relationship Type="http://schemas.openxmlformats.org/officeDocument/2006/relationships/slideLayout" Target="/ppt/slideLayouts/slideLayout1.xml" Id="Rd7c64895a6ff428a" /><Relationship Type="http://schemas.openxmlformats.org/officeDocument/2006/relationships/notesSlide" Target="/ppt/notesSlides/notesSlide23.xml" Id="R60fd4ad060f44f42" /></Relationships>
</file>

<file path=ppt/slides/_rels/slide24.xml.rels>&#65279;<?xml version="1.0" encoding="utf-8"?><Relationships xmlns="http://schemas.openxmlformats.org/package/2006/relationships"><Relationship Type="http://schemas.openxmlformats.org/officeDocument/2006/relationships/slideLayout" Target="/ppt/slideLayouts/slideLayout1.xml" Id="Re423342eac7a4006" /><Relationship Type="http://schemas.openxmlformats.org/officeDocument/2006/relationships/image" Target="/ppt/media/image3.png" Id="R6609981b3fef4265" /><Relationship Type="http://schemas.openxmlformats.org/officeDocument/2006/relationships/image" Target="/ppt/media/image9.jpeg" Id="R98b089a597aa4370" /><Relationship Type="http://schemas.openxmlformats.org/officeDocument/2006/relationships/image" Target="/ppt/media/image4.png" Id="Rd2c8e5b66be047b1" /><Relationship Type="http://schemas.openxmlformats.org/officeDocument/2006/relationships/image" Target="/ppt/media/image16.jpeg" Id="R579856f790dd4eeb" /><Relationship Type="http://schemas.openxmlformats.org/officeDocument/2006/relationships/notesSlide" Target="/ppt/notesSlides/notesSlide24.xml" Id="R175dc68808934a2f" /></Relationships>
</file>

<file path=ppt/slides/_rels/slide25.xml.rels>&#65279;<?xml version="1.0" encoding="utf-8"?><Relationships xmlns="http://schemas.openxmlformats.org/package/2006/relationships"><Relationship Type="http://schemas.openxmlformats.org/officeDocument/2006/relationships/slideLayout" Target="/ppt/slideLayouts/slideLayout1.xml" Id="Rd89a1fea9d5b455f" /><Relationship Type="http://schemas.openxmlformats.org/officeDocument/2006/relationships/notesSlide" Target="/ppt/notesSlides/notesSlide25.xml" Id="Rc9ba4831ecf249ad" /></Relationships>
</file>

<file path=ppt/slides/_rels/slide26.xml.rels>&#65279;<?xml version="1.0" encoding="utf-8"?><Relationships xmlns="http://schemas.openxmlformats.org/package/2006/relationships"><Relationship Type="http://schemas.openxmlformats.org/officeDocument/2006/relationships/slideLayout" Target="/ppt/slideLayouts/slideLayout1.xml" Id="Ra6796ec5bfea4703" /><Relationship Type="http://schemas.openxmlformats.org/officeDocument/2006/relationships/notesSlide" Target="/ppt/notesSlides/notesSlide26.xml" Id="R4e2d74699ebe49e0" /></Relationships>
</file>

<file path=ppt/slides/_rels/slide27.xml.rels>&#65279;<?xml version="1.0" encoding="utf-8"?><Relationships xmlns="http://schemas.openxmlformats.org/package/2006/relationships"><Relationship Type="http://schemas.openxmlformats.org/officeDocument/2006/relationships/slideLayout" Target="/ppt/slideLayouts/slideLayout1.xml" Id="R93eb5f5e56bd4cf5" /><Relationship Type="http://schemas.openxmlformats.org/officeDocument/2006/relationships/notesSlide" Target="/ppt/notesSlides/notesSlide27.xml" Id="R7ef22d9174204111" /></Relationships>
</file>

<file path=ppt/slides/_rels/slide28.xml.rels>&#65279;<?xml version="1.0" encoding="utf-8"?><Relationships xmlns="http://schemas.openxmlformats.org/package/2006/relationships"><Relationship Type="http://schemas.openxmlformats.org/officeDocument/2006/relationships/slideLayout" Target="/ppt/slideLayouts/slideLayout1.xml" Id="R3a97494e2c9e48c0" /><Relationship Type="http://schemas.openxmlformats.org/officeDocument/2006/relationships/notesSlide" Target="/ppt/notesSlides/notesSlide28.xml" Id="Re940ec60899c4596" /></Relationships>
</file>

<file path=ppt/slides/_rels/slide29.xml.rels>&#65279;<?xml version="1.0" encoding="utf-8"?><Relationships xmlns="http://schemas.openxmlformats.org/package/2006/relationships"><Relationship Type="http://schemas.openxmlformats.org/officeDocument/2006/relationships/slideLayout" Target="/ppt/slideLayouts/slideLayout1.xml" Id="Re47717e08a2a46e6" /><Relationship Type="http://schemas.openxmlformats.org/officeDocument/2006/relationships/notesSlide" Target="/ppt/notesSlides/notesSlide29.xml" Id="R7813899987914190"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2a43239df2924b5b" /><Relationship Type="http://schemas.openxmlformats.org/officeDocument/2006/relationships/image" Target="/ppt/media/image2.png" Id="R7ca245a6aca44a98" /><Relationship Type="http://schemas.openxmlformats.org/officeDocument/2006/relationships/image" Target="/ppt/media/image4.jpeg" Id="Recc21a77f5c64c7f" /><Relationship Type="http://schemas.openxmlformats.org/officeDocument/2006/relationships/notesSlide" Target="/ppt/notesSlides/notesSlide3.xml" Id="Re39e9b90020f4df9" /></Relationships>
</file>

<file path=ppt/slides/_rels/slide30.xml.rels>&#65279;<?xml version="1.0" encoding="utf-8"?><Relationships xmlns="http://schemas.openxmlformats.org/package/2006/relationships"><Relationship Type="http://schemas.openxmlformats.org/officeDocument/2006/relationships/slideLayout" Target="/ppt/slideLayouts/slideLayout1.xml" Id="Rf0aa00734cee4daf" /><Relationship Type="http://schemas.openxmlformats.org/officeDocument/2006/relationships/notesSlide" Target="/ppt/notesSlides/notesSlide30.xml" Id="R2416a80ad0a64355"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9cb0fe104105487d" /><Relationship Type="http://schemas.openxmlformats.org/officeDocument/2006/relationships/image" Target="/ppt/media/image5.jpeg" Id="R4e3f851fef3948c7" /><Relationship Type="http://schemas.openxmlformats.org/officeDocument/2006/relationships/image" Target="/ppt/media/image6.jpeg" Id="R5e0f088064e94d16" /><Relationship Type="http://schemas.openxmlformats.org/officeDocument/2006/relationships/image" Target="/ppt/media/image3.png" Id="Rba8fc9da23e44652" /><Relationship Type="http://schemas.openxmlformats.org/officeDocument/2006/relationships/image" Target="/ppt/media/image7.jpeg" Id="R49191ad104584c8f" /><Relationship Type="http://schemas.openxmlformats.org/officeDocument/2006/relationships/image" Target="/ppt/media/image8.jpeg" Id="R9166898b399e4af3" /><Relationship Type="http://schemas.openxmlformats.org/officeDocument/2006/relationships/image" Target="/ppt/media/image9.jpeg" Id="R1c2d302c77774504" /><Relationship Type="http://schemas.openxmlformats.org/officeDocument/2006/relationships/image" Target="/ppt/media/image10.jpeg" Id="R294a1edbf4cb4b19" /><Relationship Type="http://schemas.openxmlformats.org/officeDocument/2006/relationships/image" Target="/ppt/media/image4.png" Id="R4c9e7f8152fb4f88" /><Relationship Type="http://schemas.openxmlformats.org/officeDocument/2006/relationships/notesSlide" Target="/ppt/notesSlides/notesSlide4.xml" Id="R3124878e2eec4dcb"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0986f5b72ac24c5f" /><Relationship Type="http://schemas.openxmlformats.org/officeDocument/2006/relationships/image" Target="/ppt/media/image3.png" Id="Ra33e0beb8304483d" /><Relationship Type="http://schemas.openxmlformats.org/officeDocument/2006/relationships/notesSlide" Target="/ppt/notesSlides/notesSlide5.xml" Id="R5c4947d61efb4e4b"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60be2ff23b794707" /><Relationship Type="http://schemas.openxmlformats.org/officeDocument/2006/relationships/image" Target="/ppt/media/image3.png" Id="R08525ff64ebb4b3f" /><Relationship Type="http://schemas.openxmlformats.org/officeDocument/2006/relationships/notesSlide" Target="/ppt/notesSlides/notesSlide6.xml" Id="R54d782b5d6664308"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62549244a64a4691" /><Relationship Type="http://schemas.openxmlformats.org/officeDocument/2006/relationships/image" Target="/ppt/media/image3.png" Id="R1b16c291de4940a9" /><Relationship Type="http://schemas.openxmlformats.org/officeDocument/2006/relationships/notesSlide" Target="/ppt/notesSlides/notesSlide7.xml" Id="R5720be165e34441c"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a696be4712d54381" /><Relationship Type="http://schemas.openxmlformats.org/officeDocument/2006/relationships/image" Target="/ppt/media/image3.png" Id="Rbafb56dfc8cd48e7" /><Relationship Type="http://schemas.openxmlformats.org/officeDocument/2006/relationships/image" Target="/ppt/media/image11.jpeg" Id="R5af02c4179e14833" /><Relationship Type="http://schemas.openxmlformats.org/officeDocument/2006/relationships/notesSlide" Target="/ppt/notesSlides/notesSlide8.xml" Id="R8f932f2350ec4ca9"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e5bc5a098aa54e85" /><Relationship Type="http://schemas.openxmlformats.org/officeDocument/2006/relationships/image" Target="/ppt/media/image3.png" Id="Rb6c7ed61a6b2404f" /><Relationship Type="http://schemas.openxmlformats.org/officeDocument/2006/relationships/notesSlide" Target="/ppt/notesSlides/notesSlide9.xml" Id="R312d026e81f04c8d"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14" name="Slide title: Chapter 6&#10;Development Opportunities&#10;Politics, the State, and Institutions in&#10;the Dominican Republic in the Twenty-First Century&#10;   Wilfredo Lozano">
            <a:extLst xmlns:a="http://schemas.openxmlformats.org/drawingml/2006/main">
              <a:ext uri="{FF2B5EF4-FFF2-40B4-BE49-F238E27FC236}">
                <a16:creationId xmlns:a16="http://schemas.microsoft.com/office/drawing/2014/main" id="{CDDDC4C3-5F7C-482A-9AB3-DCA2F784074E}"/>
              </a:ext>
            </a:extLst>
          </p:cNvPr>
          <p:cNvSpPr>
            <a:spLocks xmlns:a="http://schemas.openxmlformats.org/drawingml/2006/main" noGrp="1"/>
          </p:cNvSpPr>
          <p:nvPr>
            <p:ph type="title" idx="0"/>
          </p:nvPr>
        </p:nvSpPr>
        <p:spPr>
          <a:xfrm xmlns:a="http://schemas.openxmlformats.org/drawingml/2006/main">
            <a:off x="380520" y="-360"/>
            <a:ext cx="8381880" cy="2514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1" u="none">
                <a:solidFill>
                  <a:srgbClr val="000000"/>
                </a:solidFill>
                <a:latin typeface="Calibri"/>
                <a:ea typeface="Calibri"/>
                <a:cs typeface="Calibri"/>
              </a:rPr>
              <a:t>Chapter 6</a:t>
            </a:r>
            <a:br/>
            <a:r>
              <a:rPr sz="3200" b="1" u="none">
                <a:solidFill>
                  <a:srgbClr val="000000"/>
                </a:solidFill>
                <a:latin typeface="Calibri"/>
                <a:ea typeface="Calibri"/>
                <a:cs typeface="Calibri"/>
              </a:rPr>
              <a:t>Development Opportunities</a:t>
            </a:r>
            <a:br/>
            <a:r>
              <a:rPr sz="2800" b="1" u="none">
                <a:solidFill>
                  <a:srgbClr val="000000"/>
                </a:solidFill>
                <a:latin typeface="Calibri"/>
                <a:ea typeface="Calibri"/>
                <a:cs typeface="Calibri"/>
              </a:rPr>
              <a:t>Politics, the State, and Institutions in </a:t>
            </a:r>
            <a:br/>
            <a:r>
              <a:rPr sz="2800" b="1" u="none">
                <a:solidFill>
                  <a:srgbClr val="000000"/>
                </a:solidFill>
                <a:latin typeface="Calibri"/>
                <a:ea typeface="Calibri"/>
                <a:cs typeface="Calibri"/>
              </a:rPr>
              <a:t>the Dominican Republic in the Twenty-First Century</a:t>
            </a:r>
            <a:br/>
            <a:r>
              <a:rPr sz="900" b="0" u="none">
                <a:solidFill>
                  <a:srgbClr val="000000"/>
                </a:solidFill>
                <a:latin typeface="Calibri"/>
                <a:ea typeface="Calibri"/>
                <a:cs typeface="Calibri"/>
              </a:rPr>
              <a:t>   </a:t>
            </a:r>
            <a:r>
              <a:rPr sz="2800" b="0" i="1" u="none">
                <a:solidFill>
                  <a:srgbClr val="000000"/>
                </a:solidFill>
                <a:latin typeface="Calibri"/>
                <a:ea typeface="Calibri"/>
                <a:cs typeface="Calibri"/>
              </a:rPr>
              <a:t>Wilfredo Lozano</a:t>
            </a:r>
            <a:endParaRPr sz="2800" b="0" u="none">
              <a:solidFill>
                <a:srgbClr val="000000"/>
              </a:solidFill>
              <a:latin typeface="Calibri"/>
              <a:ea typeface="Calibri"/>
              <a:cs typeface="Calibri"/>
            </a:endParaRPr>
          </a:p>
        </p:txBody>
      </p:sp>
      <p:pic>
        <p:nvPicPr>
          <p:cNvPr id="18" name="Visual 1 of 2 on “Chapter 6 Development Opportunities Politics, the State, and Institutions in the Dominican Republic in the Twenty-First Century Wilfredo Lozano.” Context: Chapter 6 Development Opportunities Politics, the State, and Insti…"/>
          <p:cNvPicPr>
            <a:picLocks xmlns:a="http://schemas.openxmlformats.org/drawingml/2006/main" noChangeAspect="1"/>
          </p:cNvPicPr>
          <p:nvPr/>
        </p:nvPicPr>
        <p:blipFill>
          <a:blip xmlns:r="http://schemas.openxmlformats.org/officeDocument/2006/relationships" xmlns:a="http://schemas.openxmlformats.org/drawingml/2006/main" r:embed="Rbf15d3fd39d747de"/>
          <a:stretch xmlns:a="http://schemas.openxmlformats.org/drawingml/2006/main"/>
        </p:blipFill>
        <p:spPr>
          <a:xfrm xmlns:a="http://schemas.openxmlformats.org/drawingml/2006/main">
            <a:off x="1523880" y="2871720"/>
            <a:ext cx="2349360" cy="3527280"/>
          </a:xfrm>
          <a:prstGeom xmlns:a="http://schemas.openxmlformats.org/drawingml/2006/main" prst="rect">
            <a:avLst/>
          </a:prstGeom>
          <a:ln xmlns:a="http://schemas.openxmlformats.org/drawingml/2006/main" w="38160">
            <a:noFill/>
          </a:ln>
        </p:spPr>
      </p:pic>
      <p:pic>
        <p:nvPicPr>
          <p:cNvPr id="19" name="Visual 2 of 2 on “Chapter 6 Development Opportunities Politics, the State, and Institutions in the Dominican Republic in the Twenty-First Century Wilfredo Lozano.” Context: Chapter 6 Development Opportunities Politics, the State, and Insti…"/>
          <p:cNvPicPr>
            <a:picLocks xmlns:a="http://schemas.openxmlformats.org/drawingml/2006/main" noChangeAspect="1"/>
          </p:cNvPicPr>
          <p:nvPr/>
        </p:nvPicPr>
        <p:blipFill>
          <a:blip xmlns:r="http://schemas.openxmlformats.org/officeDocument/2006/relationships" xmlns:a="http://schemas.openxmlformats.org/drawingml/2006/main" r:embed="R4cd4332e29df4d46"/>
          <a:stretch xmlns:a="http://schemas.openxmlformats.org/drawingml/2006/main"/>
        </p:blipFill>
        <p:spPr>
          <a:xfrm xmlns:a="http://schemas.openxmlformats.org/drawingml/2006/main">
            <a:off x="4346280" y="3433680"/>
            <a:ext cx="3426120" cy="232092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920695233"/>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pic>
        <p:nvPicPr>
          <p:cNvPr id="63" name="Visual 1 of 1 on “Evaluation: Public Health System.” Context: Evaluation: Public Health System + Meritocracy — Bureaucratic apparatus hiring/promotion at the discretion of the authorities ¢ Immunity to corruption — System is vulnerable to …"/>
          <p:cNvPicPr>
            <a:picLocks xmlns:a="http://schemas.openxmlformats.org/drawingml/2006/main" noChangeAspect="1"/>
          </p:cNvPicPr>
          <p:nvPr/>
        </p:nvPicPr>
        <p:blipFill>
          <a:blip xmlns:r="http://schemas.openxmlformats.org/officeDocument/2006/relationships" xmlns:a="http://schemas.openxmlformats.org/drawingml/2006/main" r:embed="R37c72442e68942da"/>
          <a:stretch xmlns:a="http://schemas.openxmlformats.org/drawingml/2006/main"/>
        </p:blipFill>
        <p:spPr>
          <a:xfrm xmlns:a="http://schemas.openxmlformats.org/drawingml/2006/main">
            <a:off x="6858000" y="4419360"/>
            <a:ext cx="2019240" cy="2019240"/>
          </a:xfrm>
          <a:prstGeom xmlns:a="http://schemas.openxmlformats.org/drawingml/2006/main" prst="rect">
            <a:avLst/>
          </a:prstGeom>
          <a:ln xmlns:a="http://schemas.openxmlformats.org/drawingml/2006/main" w="38160">
            <a:noFill/>
          </a:ln>
        </p:spPr>
      </p:pic>
      <p:sp>
        <p:nvSpPr>
          <p:cNvPr id="60" name="Slide title: Evaluation: Public Health System">
            <a:extLst xmlns:a="http://schemas.openxmlformats.org/drawingml/2006/main">
              <a:ext uri="{FF2B5EF4-FFF2-40B4-BE49-F238E27FC236}">
                <a16:creationId xmlns:a16="http://schemas.microsoft.com/office/drawing/2014/main" id="{51FA61F8-C2BC-4025-91D4-DAAF44B2E1CE}"/>
              </a:ext>
            </a:extLst>
          </p:cNvPr>
          <p:cNvSpPr>
            <a:spLocks xmlns:a="http://schemas.openxmlformats.org/drawingml/2006/main" noGrp="1"/>
          </p:cNvSpPr>
          <p:nvPr>
            <p:ph type="title" idx="0"/>
          </p:nvPr>
        </p:nvSpPr>
        <p:spPr>
          <a:xfrm xmlns:a="http://schemas.openxmlformats.org/drawingml/2006/main">
            <a:off x="380880" y="273960"/>
            <a:ext cx="830592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Evaluation: Public Health System</a:t>
            </a:r>
            <a:endParaRPr sz="4000" b="0" u="none">
              <a:solidFill>
                <a:srgbClr val="000000"/>
              </a:solidFill>
              <a:latin typeface="Calibri"/>
              <a:ea typeface="Calibri"/>
              <a:cs typeface="Calibri"/>
            </a:endParaRPr>
          </a:p>
        </p:txBody>
      </p:sp>
      <p:sp>
        <p:nvSpPr>
          <p:cNvPr id="61" name="Slide text 2: Evaluation: Public Health System">
            <a:extLst xmlns:a="http://schemas.openxmlformats.org/drawingml/2006/main">
              <a:ext uri="{FF2B5EF4-FFF2-40B4-BE49-F238E27FC236}">
                <a16:creationId xmlns:a16="http://schemas.microsoft.com/office/drawing/2014/main" id="{E8A412E9-A1C5-4F6F-8479-348F277594A2}"/>
              </a:ext>
            </a:extLst>
          </p:cNvPr>
          <p:cNvSpPr>
            <a:spLocks xmlns:a="http://schemas.openxmlformats.org/drawingml/2006/main" noGrp="1"/>
          </p:cNvSpPr>
          <p:nvPr/>
        </p:nvSpPr>
        <p:spPr>
          <a:xfrm xmlns:a="http://schemas.openxmlformats.org/drawingml/2006/main">
            <a:off x="380880" y="1142640"/>
            <a:ext cx="8153280" cy="5257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fontScale="92500" lnSpcReduction="9999"/>
          </a:bodyPr>
          <a:lstStyle xmlns:a="http://schemas.openxmlformats.org/drawingml/2006/main"/>
          <a:p xmlns:a="http://schemas.openxmlformats.org/drawingml/2006/main">
            <a:pPr marL="343080" indent="-34308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Meritocracy</a:t>
            </a:r>
            <a:endParaRPr sz="2000" b="0" u="none">
              <a:solidFill>
                <a:srgbClr val="000000"/>
              </a:solidFill>
              <a:latin typeface="Calibri"/>
              <a:ea typeface="Calibri"/>
              <a:cs typeface="Calibri"/>
            </a:endParaRPr>
          </a:p>
          <a:p xmlns:a="http://schemas.openxmlformats.org/drawingml/2006/main">
            <a:pPr marL="743040" lvl="1" indent="-28584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Bureaucratic apparatus </a:t>
            </a:r>
            <a:r>
              <a:rPr sz="2000" b="0" u="none">
                <a:solidFill>
                  <a:srgbClr val="000000"/>
                </a:solidFill>
                <a:latin typeface="Wingdings"/>
                <a:ea typeface="Wingdings"/>
                <a:cs typeface="Wingdings"/>
              </a:rPr>
              <a:t></a:t>
            </a:r>
            <a:r>
              <a:rPr sz="2000" b="0" u="none">
                <a:solidFill>
                  <a:srgbClr val="000000"/>
                </a:solidFill>
                <a:latin typeface="Calibri"/>
                <a:ea typeface="Calibri"/>
                <a:cs typeface="Calibri"/>
              </a:rPr>
              <a:t> hiring/promotion at the discretion of the authorities</a:t>
            </a:r>
            <a:endParaRPr sz="2000" b="0" u="none">
              <a:solidFill>
                <a:srgbClr val="000000"/>
              </a:solidFill>
              <a:latin typeface="Calibri"/>
              <a:ea typeface="Calibri"/>
              <a:cs typeface="Calibri"/>
            </a:endParaRPr>
          </a:p>
          <a:p xmlns:a="http://schemas.openxmlformats.org/drawingml/2006/main">
            <a:pPr marL="743040" lvl="1" indent="-28584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3080" indent="-34308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Immunity to corruption</a:t>
            </a:r>
            <a:endParaRPr sz="2000" b="0" u="none">
              <a:solidFill>
                <a:srgbClr val="000000"/>
              </a:solidFill>
              <a:latin typeface="Calibri"/>
              <a:ea typeface="Calibri"/>
              <a:cs typeface="Calibri"/>
            </a:endParaRPr>
          </a:p>
          <a:p xmlns:a="http://schemas.openxmlformats.org/drawingml/2006/main">
            <a:pPr marL="743040" lvl="1" indent="-28584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System is vulnerable to interest groups</a:t>
            </a:r>
            <a:endParaRPr sz="2000" b="0" u="none">
              <a:solidFill>
                <a:srgbClr val="000000"/>
              </a:solidFill>
              <a:latin typeface="Calibri"/>
              <a:ea typeface="Calibri"/>
              <a:cs typeface="Calibri"/>
            </a:endParaRPr>
          </a:p>
          <a:p xmlns:a="http://schemas.openxmlformats.org/drawingml/2006/main">
            <a:pPr marL="743040" lvl="1" indent="-28584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3080" indent="-34308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Significant presence of internal islands of power</a:t>
            </a:r>
            <a:endParaRPr sz="2000" b="0" u="none">
              <a:solidFill>
                <a:srgbClr val="000000"/>
              </a:solidFill>
              <a:latin typeface="Calibri"/>
              <a:ea typeface="Calibri"/>
              <a:cs typeface="Calibri"/>
            </a:endParaRPr>
          </a:p>
          <a:p xmlns:a="http://schemas.openxmlformats.org/drawingml/2006/main">
            <a:pPr marL="343080" indent="-34308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3080" indent="-34308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Proactivity </a:t>
            </a:r>
            <a:endParaRPr sz="2000" b="0" u="none">
              <a:solidFill>
                <a:srgbClr val="000000"/>
              </a:solidFill>
              <a:latin typeface="Calibri"/>
              <a:ea typeface="Calibri"/>
              <a:cs typeface="Calibri"/>
            </a:endParaRPr>
          </a:p>
          <a:p xmlns:a="http://schemas.openxmlformats.org/drawingml/2006/main">
            <a:pPr marL="743040" lvl="1" indent="-28584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Action frequently stems from needs/interests of particular groups</a:t>
            </a:r>
            <a:endParaRPr sz="2000" b="0" u="none">
              <a:solidFill>
                <a:srgbClr val="000000"/>
              </a:solidFill>
              <a:latin typeface="Calibri"/>
              <a:ea typeface="Calibri"/>
              <a:cs typeface="Calibri"/>
            </a:endParaRPr>
          </a:p>
          <a:p xmlns:a="http://schemas.openxmlformats.org/drawingml/2006/main">
            <a:pPr marL="743040" lvl="1" indent="-28584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3080" indent="-34308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Absence of strong external allies</a:t>
            </a:r>
            <a:endParaRPr sz="2000" b="0" u="none">
              <a:solidFill>
                <a:srgbClr val="000000"/>
              </a:solidFill>
              <a:latin typeface="Calibri"/>
              <a:ea typeface="Calibri"/>
              <a:cs typeface="Calibri"/>
            </a:endParaRPr>
          </a:p>
          <a:p xmlns:a="http://schemas.openxmlformats.org/drawingml/2006/main">
            <a:pPr marL="914400" lvl="2">
              <a:buNone/>
              <a:tabLst>
                <a:tab pos="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3080" indent="-34308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Technological flexibility </a:t>
            </a:r>
            <a:endParaRPr sz="2000" b="0" u="none">
              <a:solidFill>
                <a:srgbClr val="000000"/>
              </a:solidFill>
              <a:latin typeface="Calibri"/>
              <a:ea typeface="Calibri"/>
              <a:cs typeface="Calibri"/>
            </a:endParaRPr>
          </a:p>
          <a:p xmlns:a="http://schemas.openxmlformats.org/drawingml/2006/main">
            <a:pPr marL="743040" lvl="1" indent="-28584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Possibilities for innovation exist</a:t>
            </a:r>
            <a:endParaRPr sz="2000" b="0" u="none">
              <a:solidFill>
                <a:srgbClr val="000000"/>
              </a:solidFill>
              <a:latin typeface="Calibri"/>
              <a:ea typeface="Calibri"/>
              <a:cs typeface="Calibri"/>
            </a:endParaRPr>
          </a:p>
          <a:p xmlns:a="http://schemas.openxmlformats.org/drawingml/2006/main">
            <a:pPr marL="743040" lvl="1" indent="-28584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Resistance to change and lack of strategic management</a:t>
            </a:r>
            <a:endParaRPr sz="2000" b="0" u="none">
              <a:solidFill>
                <a:srgbClr val="000000"/>
              </a:solidFill>
              <a:latin typeface="Calibri"/>
              <a:ea typeface="Calibri"/>
              <a:cs typeface="Calibri"/>
            </a:endParaRPr>
          </a:p>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343080" indent="-343080">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3080" indent="-343080">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2100916512"/>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62" name="Slide title: Postal Service">
            <a:extLst xmlns:a="http://schemas.openxmlformats.org/drawingml/2006/main">
              <a:ext uri="{FF2B5EF4-FFF2-40B4-BE49-F238E27FC236}">
                <a16:creationId xmlns:a16="http://schemas.microsoft.com/office/drawing/2014/main" id="{CB82872C-42D4-41EC-8CD8-5F71A60C39D7}"/>
              </a:ext>
            </a:extLst>
          </p:cNvPr>
          <p:cNvSpPr>
            <a:spLocks xmlns:a="http://schemas.openxmlformats.org/drawingml/2006/main" noGrp="1"/>
          </p:cNvSpPr>
          <p:nvPr>
            <p:ph type="title" idx="0"/>
          </p:nvPr>
        </p:nvSpPr>
        <p:spPr>
          <a:xfrm xmlns:a="http://schemas.openxmlformats.org/drawingml/2006/main">
            <a:off x="457200" y="273960"/>
            <a:ext cx="8229600" cy="716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Postal Service</a:t>
            </a:r>
            <a:endParaRPr sz="4000" b="0" u="none">
              <a:solidFill>
                <a:srgbClr val="000000"/>
              </a:solidFill>
              <a:latin typeface="Calibri"/>
              <a:ea typeface="Calibri"/>
              <a:cs typeface="Calibri"/>
            </a:endParaRPr>
          </a:p>
        </p:txBody>
      </p:sp>
      <p:sp>
        <p:nvSpPr>
          <p:cNvPr id="63" name="Slide text 2: Postal Service">
            <a:extLst xmlns:a="http://schemas.openxmlformats.org/drawingml/2006/main">
              <a:ext uri="{FF2B5EF4-FFF2-40B4-BE49-F238E27FC236}">
                <a16:creationId xmlns:a16="http://schemas.microsoft.com/office/drawing/2014/main" id="{EBC977C9-4D9F-41CF-9881-2EB70F147F0C}"/>
              </a:ext>
            </a:extLst>
          </p:cNvPr>
          <p:cNvSpPr>
            <a:spLocks xmlns:a="http://schemas.openxmlformats.org/drawingml/2006/main" noGrp="1"/>
          </p:cNvSpPr>
          <p:nvPr/>
        </p:nvSpPr>
        <p:spPr>
          <a:xfrm xmlns:a="http://schemas.openxmlformats.org/drawingml/2006/main">
            <a:off x="456840" y="990360"/>
            <a:ext cx="8381880" cy="5639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500" b="1" u="none">
                <a:solidFill>
                  <a:srgbClr val="000000"/>
                </a:solidFill>
                <a:latin typeface="Calibri"/>
                <a:ea typeface="Calibri"/>
                <a:cs typeface="Calibri"/>
              </a:rPr>
              <a:t>Historical context</a:t>
            </a:r>
            <a:endParaRPr sz="2500" b="0" u="none">
              <a:solidFill>
                <a:srgbClr val="000000"/>
              </a:solidFill>
              <a:latin typeface="Calibri"/>
              <a:ea typeface="Calibri"/>
              <a:cs typeface="Calibri"/>
            </a:endParaRPr>
          </a:p>
          <a:p xmlns:a="http://schemas.openxmlformats.org/drawingml/2006/main">
            <a:pPr>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500" b="0" u="none">
              <a:solidFill>
                <a:srgbClr val="000000"/>
              </a:solidFill>
              <a:latin typeface="Calibri"/>
              <a:ea typeface="Calibri"/>
              <a:cs typeface="Calibri"/>
            </a:endParaRPr>
          </a:p>
          <a:p xmlns:a="http://schemas.openxmlformats.org/drawingml/2006/main">
            <a:pPr>
              <a:spcBef>
                <a:spcPts val="62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500" b="0" u="none">
                <a:solidFill>
                  <a:srgbClr val="000000"/>
                </a:solidFill>
                <a:latin typeface="Calibri"/>
                <a:ea typeface="Calibri"/>
                <a:cs typeface="Calibri"/>
              </a:rPr>
              <a:t>Post-1965: attempts at institutional reform</a:t>
            </a:r>
            <a:endParaRPr sz="2500" b="0" u="none">
              <a:solidFill>
                <a:srgbClr val="000000"/>
              </a:solidFill>
              <a:latin typeface="Calibri"/>
              <a:ea typeface="Calibri"/>
              <a:cs typeface="Calibri"/>
            </a:endParaRPr>
          </a:p>
          <a:p xmlns:a="http://schemas.openxmlformats.org/drawingml/2006/main">
            <a:pPr>
              <a:spcBef>
                <a:spcPts val="62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500" b="0" u="none">
              <a:solidFill>
                <a:srgbClr val="000000"/>
              </a:solidFill>
              <a:latin typeface="Calibri"/>
              <a:ea typeface="Calibri"/>
              <a:cs typeface="Calibri"/>
            </a:endParaRPr>
          </a:p>
          <a:p xmlns:a="http://schemas.openxmlformats.org/drawingml/2006/main">
            <a:pPr>
              <a:spcBef>
                <a:spcPts val="62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500" b="0" u="none">
                <a:solidFill>
                  <a:srgbClr val="000000"/>
                </a:solidFill>
                <a:latin typeface="Calibri"/>
                <a:ea typeface="Calibri"/>
                <a:cs typeface="Calibri"/>
              </a:rPr>
              <a:t>1970s: competition from private sector</a:t>
            </a:r>
            <a:endParaRPr sz="2500" b="0" u="none">
              <a:solidFill>
                <a:srgbClr val="000000"/>
              </a:solidFill>
              <a:latin typeface="Calibri"/>
              <a:ea typeface="Calibri"/>
              <a:cs typeface="Calibri"/>
            </a:endParaRPr>
          </a:p>
          <a:p xmlns:a="http://schemas.openxmlformats.org/drawingml/2006/main">
            <a:pPr>
              <a:spcBef>
                <a:spcPts val="62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500" b="0" u="none">
              <a:solidFill>
                <a:srgbClr val="000000"/>
              </a:solidFill>
              <a:latin typeface="Calibri"/>
              <a:ea typeface="Calibri"/>
              <a:cs typeface="Calibri"/>
            </a:endParaRPr>
          </a:p>
          <a:p xmlns:a="http://schemas.openxmlformats.org/drawingml/2006/main">
            <a:pPr>
              <a:spcBef>
                <a:spcPts val="62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500" b="0" u="none">
                <a:solidFill>
                  <a:srgbClr val="000000"/>
                </a:solidFill>
                <a:latin typeface="Calibri"/>
                <a:ea typeface="Calibri"/>
                <a:cs typeface="Calibri"/>
              </a:rPr>
              <a:t>1985: </a:t>
            </a:r>
            <a:r>
              <a:rPr sz="2500" b="1" u="none">
                <a:solidFill>
                  <a:srgbClr val="000000"/>
                </a:solidFill>
                <a:latin typeface="Calibri"/>
                <a:ea typeface="Calibri"/>
                <a:cs typeface="Calibri"/>
              </a:rPr>
              <a:t>INPOSDOM</a:t>
            </a:r>
            <a:endParaRPr sz="2500" b="0" u="none">
              <a:solidFill>
                <a:srgbClr val="000000"/>
              </a:solidFill>
              <a:latin typeface="Calibri"/>
              <a:ea typeface="Calibri"/>
              <a:cs typeface="Calibri"/>
            </a:endParaRPr>
          </a:p>
          <a:p xmlns:a="http://schemas.openxmlformats.org/drawingml/2006/main">
            <a:pPr marL="743040" lvl="1" indent="-285840">
              <a:spcBef>
                <a:spcPts val="62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500" b="0" u="none">
                <a:solidFill>
                  <a:srgbClr val="000000"/>
                </a:solidFill>
                <a:latin typeface="Calibri"/>
                <a:ea typeface="Calibri"/>
                <a:cs typeface="Calibri"/>
              </a:rPr>
              <a:t>Autonomous public business</a:t>
            </a:r>
            <a:endParaRPr sz="2500" b="0" u="none">
              <a:solidFill>
                <a:srgbClr val="000000"/>
              </a:solidFill>
              <a:latin typeface="Calibri"/>
              <a:ea typeface="Calibri"/>
              <a:cs typeface="Calibri"/>
            </a:endParaRPr>
          </a:p>
          <a:p xmlns:a="http://schemas.openxmlformats.org/drawingml/2006/main">
            <a:pPr marL="743040" lvl="1" indent="-285840">
              <a:spcBef>
                <a:spcPts val="62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500" b="0" u="none">
                <a:solidFill>
                  <a:srgbClr val="000000"/>
                </a:solidFill>
                <a:latin typeface="Calibri"/>
                <a:ea typeface="Calibri"/>
                <a:cs typeface="Calibri"/>
              </a:rPr>
              <a:t>Own budget</a:t>
            </a:r>
            <a:endParaRPr sz="2500" b="0" u="none">
              <a:solidFill>
                <a:srgbClr val="000000"/>
              </a:solidFill>
              <a:latin typeface="Calibri"/>
              <a:ea typeface="Calibri"/>
              <a:cs typeface="Calibri"/>
            </a:endParaRPr>
          </a:p>
          <a:p xmlns:a="http://schemas.openxmlformats.org/drawingml/2006/main">
            <a:pPr marL="743040" lvl="1" indent="-285840">
              <a:spcBef>
                <a:spcPts val="62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500" b="0" u="none">
                <a:solidFill>
                  <a:srgbClr val="000000"/>
                </a:solidFill>
                <a:latin typeface="Calibri"/>
                <a:ea typeface="Calibri"/>
                <a:cs typeface="Calibri"/>
              </a:rPr>
              <a:t>State role shifts:   </a:t>
            </a:r>
            <a:endParaRPr sz="2500" b="0" u="none">
              <a:solidFill>
                <a:srgbClr val="000000"/>
              </a:solidFill>
              <a:latin typeface="Calibri"/>
              <a:ea typeface="Calibri"/>
              <a:cs typeface="Calibri"/>
            </a:endParaRPr>
          </a:p>
          <a:p xmlns:a="http://schemas.openxmlformats.org/drawingml/2006/main">
            <a:pPr marL="743040" lvl="1" indent="-285840">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500" b="0" u="none">
                <a:solidFill>
                  <a:srgbClr val="000000"/>
                </a:solidFill>
                <a:latin typeface="Calibri"/>
                <a:ea typeface="Calibri"/>
                <a:cs typeface="Calibri"/>
              </a:rPr>
              <a:t>management            regulation</a:t>
            </a:r>
            <a:endParaRPr sz="2500" b="0" u="none">
              <a:solidFill>
                <a:srgbClr val="000000"/>
              </a:solidFill>
              <a:latin typeface="Calibri"/>
              <a:ea typeface="Calibri"/>
              <a:cs typeface="Calibri"/>
            </a:endParaRPr>
          </a:p>
        </p:txBody>
      </p:sp>
      <p:pic>
        <p:nvPicPr>
          <p:cNvPr id="70" name="Visual 1 of 2 on “Postal Service.” Context: wz i@ Postal Service Historical context *Post-1965: attempts at institutional reform *1970s: competition from private sector *1985: INPOSDOM — Autonomous public busine — Own budget — State role s…"/>
          <p:cNvPicPr>
            <a:picLocks xmlns:a="http://schemas.openxmlformats.org/drawingml/2006/main" noChangeAspect="1"/>
          </p:cNvPicPr>
          <p:nvPr/>
        </p:nvPicPr>
        <p:blipFill>
          <a:blip xmlns:r="http://schemas.openxmlformats.org/officeDocument/2006/relationships" xmlns:a="http://schemas.openxmlformats.org/drawingml/2006/main" r:embed="Rc1bef2cab7724879"/>
          <a:stretch xmlns:a="http://schemas.openxmlformats.org/drawingml/2006/main"/>
        </p:blipFill>
        <p:spPr>
          <a:xfrm xmlns:a="http://schemas.openxmlformats.org/drawingml/2006/main">
            <a:off x="4038480" y="152280"/>
            <a:ext cx="752400" cy="914400"/>
          </a:xfrm>
          <a:prstGeom xmlns:a="http://schemas.openxmlformats.org/drawingml/2006/main" prst="rect">
            <a:avLst/>
          </a:prstGeom>
          <a:ln xmlns:a="http://schemas.openxmlformats.org/drawingml/2006/main" w="38160">
            <a:noFill/>
          </a:ln>
        </p:spPr>
      </p:pic>
      <p:sp>
        <p:nvSpPr>
          <p:cNvPr id="65" name="Right Arrow 1">
            <a:extLst xmlns:a="http://schemas.openxmlformats.org/drawingml/2006/main">
              <a:ext uri="{FF2B5EF4-FFF2-40B4-BE49-F238E27FC236}">
                <a16:creationId xmlns:a16="http://schemas.microsoft.com/office/drawing/2014/main" id="{64995D75-C181-41DA-A423-FE9061316B62}"/>
              </a:ext>
            </a:extLst>
          </p:cNvPr>
          <p:cNvSpPr>
            <a:spLocks xmlns:a="http://schemas.openxmlformats.org/drawingml/2006/main" noGrp="1"/>
          </p:cNvSpPr>
          <p:nvPr/>
        </p:nvSpPr>
        <p:spPr>
          <a:xfrm xmlns:a="http://schemas.openxmlformats.org/drawingml/2006/main">
            <a:off x="2971800" y="5715000"/>
            <a:ext cx="490320" cy="304560"/>
          </a:xfrm>
          <a:prstGeom xmlns:a="http://schemas.openxmlformats.org/drawingml/2006/main" prst="rightArrow">
            <a:avLst>
              <a:gd name="adj1" fmla="val 50000"/>
              <a:gd name="adj2" fmla="val 50019"/>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pic>
        <p:nvPicPr>
          <p:cNvPr id="72" name="Visual 2 of 2 on “Postal Service.” Context: wz i@ Postal Service Historical context *Post-1965: attempts at institutional reform *1970s: competition from private sector *1985: INPOSDOM — Autonomous public busine — Own budget — State role s…"/>
          <p:cNvPicPr>
            <a:picLocks xmlns:a="http://schemas.openxmlformats.org/drawingml/2006/main" noChangeAspect="1"/>
          </p:cNvPicPr>
          <p:nvPr/>
        </p:nvPicPr>
        <p:blipFill>
          <a:blip xmlns:r="http://schemas.openxmlformats.org/officeDocument/2006/relationships" xmlns:a="http://schemas.openxmlformats.org/drawingml/2006/main" r:embed="R01b5faf47f53447d"/>
          <a:stretch xmlns:a="http://schemas.openxmlformats.org/drawingml/2006/main"/>
        </p:blipFill>
        <p:spPr>
          <a:xfrm xmlns:a="http://schemas.openxmlformats.org/drawingml/2006/main">
            <a:off x="5029200" y="3581280"/>
            <a:ext cx="3825720" cy="289548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832222808"/>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67" name="Slide title: Postal Service">
            <a:extLst xmlns:a="http://schemas.openxmlformats.org/drawingml/2006/main">
              <a:ext uri="{FF2B5EF4-FFF2-40B4-BE49-F238E27FC236}">
                <a16:creationId xmlns:a16="http://schemas.microsoft.com/office/drawing/2014/main" id="{36F94360-A765-42F2-B8A0-FD6B0508C254}"/>
              </a:ext>
            </a:extLst>
          </p:cNvPr>
          <p:cNvSpPr>
            <a:spLocks xmlns:a="http://schemas.openxmlformats.org/drawingml/2006/main" noGrp="1"/>
          </p:cNvSpPr>
          <p:nvPr>
            <p:ph type="title" idx="0"/>
          </p:nvPr>
        </p:nvSpPr>
        <p:spPr>
          <a:xfrm xmlns:a="http://schemas.openxmlformats.org/drawingml/2006/main">
            <a:off x="457200" y="273960"/>
            <a:ext cx="8229600" cy="716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Postal Service</a:t>
            </a:r>
            <a:endParaRPr sz="4000" b="0" u="none">
              <a:solidFill>
                <a:srgbClr val="000000"/>
              </a:solidFill>
              <a:latin typeface="Calibri"/>
              <a:ea typeface="Calibri"/>
              <a:cs typeface="Calibri"/>
            </a:endParaRPr>
          </a:p>
        </p:txBody>
      </p:sp>
      <p:sp>
        <p:nvSpPr>
          <p:cNvPr id="68" name="Slide text 2: Postal Service">
            <a:extLst xmlns:a="http://schemas.openxmlformats.org/drawingml/2006/main">
              <a:ext uri="{FF2B5EF4-FFF2-40B4-BE49-F238E27FC236}">
                <a16:creationId xmlns:a16="http://schemas.microsoft.com/office/drawing/2014/main" id="{4E5C7587-B335-4144-8791-97601C1CEBD0}"/>
              </a:ext>
            </a:extLst>
          </p:cNvPr>
          <p:cNvSpPr>
            <a:spLocks xmlns:a="http://schemas.openxmlformats.org/drawingml/2006/main" noGrp="1"/>
          </p:cNvSpPr>
          <p:nvPr/>
        </p:nvSpPr>
        <p:spPr>
          <a:xfrm xmlns:a="http://schemas.openxmlformats.org/drawingml/2006/main">
            <a:off x="457200" y="1447200"/>
            <a:ext cx="8534160" cy="4876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lvl="1">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500" b="1" u="none">
                <a:solidFill>
                  <a:srgbClr val="000000"/>
                </a:solidFill>
                <a:latin typeface="Calibri"/>
                <a:ea typeface="Calibri"/>
                <a:cs typeface="Calibri"/>
              </a:rPr>
              <a:t>Goal: </a:t>
            </a:r>
            <a:r>
              <a:rPr sz="2500" b="1" u="none">
                <a:solidFill>
                  <a:srgbClr val="000000"/>
                </a:solidFill>
                <a:latin typeface="Calibri"/>
                <a:ea typeface="Calibri"/>
                <a:cs typeface="Calibri"/>
              </a:rPr>
              <a:t>	</a:t>
            </a:r>
            <a:r>
              <a:rPr sz="2500" b="0" u="none">
                <a:solidFill>
                  <a:srgbClr val="000000"/>
                </a:solidFill>
                <a:latin typeface="Calibri"/>
                <a:ea typeface="Calibri"/>
                <a:cs typeface="Calibri"/>
              </a:rPr>
              <a:t>	</a:t>
            </a:r>
            <a:r>
              <a:rPr sz="2500" b="1" u="none">
                <a:solidFill>
                  <a:srgbClr val="000000"/>
                </a:solidFill>
                <a:latin typeface="Calibri"/>
                <a:ea typeface="Calibri"/>
                <a:cs typeface="Calibri"/>
              </a:rPr>
              <a:t> ↑</a:t>
            </a:r>
            <a:r>
              <a:rPr sz="2500" b="0" u="none">
                <a:solidFill>
                  <a:srgbClr val="000000"/>
                </a:solidFill>
                <a:latin typeface="Calibri"/>
                <a:ea typeface="Calibri"/>
                <a:cs typeface="Calibri"/>
              </a:rPr>
              <a:t> Efficiency, improve quality</a:t>
            </a:r>
            <a:endParaRPr sz="2500" b="0" u="none">
              <a:solidFill>
                <a:srgbClr val="000000"/>
              </a:solidFill>
              <a:latin typeface="Calibri"/>
              <a:ea typeface="Calibri"/>
              <a:cs typeface="Calibri"/>
            </a:endParaRPr>
          </a:p>
          <a:p xmlns:a="http://schemas.openxmlformats.org/drawingml/2006/main">
            <a:pPr lvl="1">
              <a:spcBef>
                <a:spcPts val="37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000000"/>
              </a:solidFill>
              <a:latin typeface="Calibri"/>
              <a:ea typeface="Calibri"/>
              <a:cs typeface="Calibri"/>
            </a:endParaRPr>
          </a:p>
          <a:p xmlns:a="http://schemas.openxmlformats.org/drawingml/2006/main">
            <a:pPr lvl="1">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500" b="1" u="none">
                <a:solidFill>
                  <a:srgbClr val="000000"/>
                </a:solidFill>
                <a:latin typeface="Calibri"/>
                <a:ea typeface="Calibri"/>
                <a:cs typeface="Calibri"/>
              </a:rPr>
              <a:t>Weakness: </a:t>
            </a:r>
            <a:r>
              <a:rPr sz="2500" b="0" u="none">
                <a:solidFill>
                  <a:srgbClr val="000000"/>
                </a:solidFill>
                <a:latin typeface="Calibri"/>
                <a:ea typeface="Calibri"/>
                <a:cs typeface="Calibri"/>
              </a:rPr>
              <a:t>	</a:t>
            </a:r>
            <a:r>
              <a:rPr sz="2500" b="0" u="none">
                <a:solidFill>
                  <a:srgbClr val="000000"/>
                </a:solidFill>
                <a:latin typeface="Calibri"/>
                <a:ea typeface="Calibri"/>
                <a:cs typeface="Calibri"/>
              </a:rPr>
              <a:t>No continuity in management/technical personnel</a:t>
            </a:r>
            <a:endParaRPr sz="2500" b="0" u="none">
              <a:solidFill>
                <a:srgbClr val="000000"/>
              </a:solidFill>
              <a:latin typeface="Calibri"/>
              <a:ea typeface="Calibri"/>
              <a:cs typeface="Calibri"/>
            </a:endParaRPr>
          </a:p>
          <a:p xmlns:a="http://schemas.openxmlformats.org/drawingml/2006/main">
            <a:pPr lvl="1">
              <a:spcBef>
                <a:spcPts val="37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000000"/>
              </a:solidFill>
              <a:latin typeface="Calibri"/>
              <a:ea typeface="Calibri"/>
              <a:cs typeface="Calibri"/>
            </a:endParaRPr>
          </a:p>
          <a:p xmlns:a="http://schemas.openxmlformats.org/drawingml/2006/main">
            <a:pPr lvl="1">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500" b="1" u="none">
                <a:solidFill>
                  <a:srgbClr val="000000"/>
                </a:solidFill>
                <a:latin typeface="Calibri"/>
                <a:ea typeface="Calibri"/>
                <a:cs typeface="Calibri"/>
              </a:rPr>
              <a:t>Key issue: </a:t>
            </a:r>
            <a:r>
              <a:rPr sz="2500" b="0" u="none">
                <a:solidFill>
                  <a:srgbClr val="000000"/>
                </a:solidFill>
                <a:latin typeface="Calibri"/>
                <a:ea typeface="Calibri"/>
                <a:cs typeface="Calibri"/>
              </a:rPr>
              <a:t>	</a:t>
            </a:r>
            <a:r>
              <a:rPr sz="2500" b="0" u="none">
                <a:solidFill>
                  <a:srgbClr val="000000"/>
                </a:solidFill>
                <a:latin typeface="Calibri"/>
                <a:ea typeface="Calibri"/>
                <a:cs typeface="Calibri"/>
              </a:rPr>
              <a:t>Pervasive corruption</a:t>
            </a:r>
            <a:endParaRPr sz="2500" b="0" u="none">
              <a:solidFill>
                <a:srgbClr val="000000"/>
              </a:solidFill>
              <a:latin typeface="Calibri"/>
              <a:ea typeface="Calibri"/>
              <a:cs typeface="Calibri"/>
            </a:endParaRPr>
          </a:p>
          <a:p xmlns:a="http://schemas.openxmlformats.org/drawingml/2006/main">
            <a:pPr>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342720" indent="-342720">
              <a:spcBef>
                <a:spcPts val="62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500" b="0" u="none">
                <a:solidFill>
                  <a:srgbClr val="000000"/>
                </a:solidFill>
                <a:latin typeface="Calibri"/>
                <a:ea typeface="Calibri"/>
                <a:cs typeface="Calibri"/>
              </a:rPr>
              <a:t>No </a:t>
            </a:r>
            <a:r>
              <a:rPr sz="2500" b="0" i="1" u="none">
                <a:solidFill>
                  <a:srgbClr val="000000"/>
                </a:solidFill>
                <a:latin typeface="Calibri"/>
                <a:ea typeface="Calibri"/>
                <a:cs typeface="Calibri"/>
              </a:rPr>
              <a:t>immediate</a:t>
            </a:r>
            <a:r>
              <a:rPr sz="2500" b="0" u="none">
                <a:solidFill>
                  <a:srgbClr val="000000"/>
                </a:solidFill>
                <a:latin typeface="Calibri"/>
                <a:ea typeface="Calibri"/>
                <a:cs typeface="Calibri"/>
              </a:rPr>
              <a:t> emphasis on reforming meritocratic principles</a:t>
            </a:r>
            <a:endParaRPr sz="2500" b="0" u="none">
              <a:solidFill>
                <a:srgbClr val="000000"/>
              </a:solidFill>
              <a:latin typeface="Calibri"/>
              <a:ea typeface="Calibri"/>
              <a:cs typeface="Calibri"/>
            </a:endParaRPr>
          </a:p>
          <a:p xmlns:a="http://schemas.openxmlformats.org/drawingml/2006/main">
            <a:pPr marL="742680" lvl="1" indent="-2854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Lack of professionalism</a:t>
            </a:r>
            <a:endParaRPr sz="2200" b="0" u="none">
              <a:solidFill>
                <a:srgbClr val="000000"/>
              </a:solidFill>
              <a:latin typeface="Calibri"/>
              <a:ea typeface="Calibri"/>
              <a:cs typeface="Calibri"/>
            </a:endParaRPr>
          </a:p>
          <a:p xmlns:a="http://schemas.openxmlformats.org/drawingml/2006/main">
            <a:pPr marL="742680" lvl="1" indent="-2854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Vulnerability to corruption</a:t>
            </a:r>
            <a:endParaRPr sz="2200" b="0" u="none">
              <a:solidFill>
                <a:srgbClr val="000000"/>
              </a:solidFill>
              <a:latin typeface="Calibri"/>
              <a:ea typeface="Calibri"/>
              <a:cs typeface="Calibri"/>
            </a:endParaRPr>
          </a:p>
          <a:p xmlns:a="http://schemas.openxmlformats.org/drawingml/2006/main">
            <a:pPr marL="742680" lvl="1" indent="-2854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Reliance on private operators for organizing delivery system</a:t>
            </a:r>
            <a:endParaRPr sz="2200" b="0" u="none">
              <a:solidFill>
                <a:srgbClr val="000000"/>
              </a:solidFill>
              <a:latin typeface="Calibri"/>
              <a:ea typeface="Calibri"/>
              <a:cs typeface="Calibri"/>
            </a:endParaRPr>
          </a:p>
        </p:txBody>
      </p:sp>
      <p:pic>
        <p:nvPicPr>
          <p:cNvPr id="72" name="Visual 1 of 1 on “Postal Service.” Context: thy ws . c= Postal Service Goal: t Efficiency, improve quality Weakness: No continuity in management/technical personnel Key issue: Pervasive corruption + No immediate emphasis on reforming merit…"/>
          <p:cNvPicPr>
            <a:picLocks xmlns:a="http://schemas.openxmlformats.org/drawingml/2006/main" noChangeAspect="1"/>
          </p:cNvPicPr>
          <p:nvPr/>
        </p:nvPicPr>
        <p:blipFill>
          <a:blip xmlns:r="http://schemas.openxmlformats.org/officeDocument/2006/relationships" xmlns:a="http://schemas.openxmlformats.org/drawingml/2006/main" r:embed="R869b9f6a655c48a5"/>
          <a:stretch xmlns:a="http://schemas.openxmlformats.org/drawingml/2006/main"/>
        </p:blipFill>
        <p:spPr>
          <a:xfrm xmlns:a="http://schemas.openxmlformats.org/drawingml/2006/main">
            <a:off x="4038480" y="152280"/>
            <a:ext cx="752400" cy="91440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628863578"/>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70" name="Slide title: Evaluation: Postal Service">
            <a:extLst xmlns:a="http://schemas.openxmlformats.org/drawingml/2006/main">
              <a:ext uri="{FF2B5EF4-FFF2-40B4-BE49-F238E27FC236}">
                <a16:creationId xmlns:a16="http://schemas.microsoft.com/office/drawing/2014/main" id="{C081D5E5-2344-4501-BC6A-2A0532025C64}"/>
              </a:ext>
            </a:extLst>
          </p:cNvPr>
          <p:cNvSpPr>
            <a:spLocks xmlns:a="http://schemas.openxmlformats.org/drawingml/2006/main" noGrp="1"/>
          </p:cNvSpPr>
          <p:nvPr>
            <p:ph type="title" idx="0"/>
          </p:nvPr>
        </p:nvSpPr>
        <p:spPr>
          <a:xfrm xmlns:a="http://schemas.openxmlformats.org/drawingml/2006/main">
            <a:off x="457200" y="273960"/>
            <a:ext cx="8229600" cy="716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i="1" u="none">
                <a:solidFill>
                  <a:srgbClr val="000000"/>
                </a:solidFill>
                <a:latin typeface="Calibri"/>
                <a:ea typeface="Calibri"/>
                <a:cs typeface="Calibri"/>
              </a:rPr>
              <a:t>Evaluation: </a:t>
            </a:r>
            <a:r>
              <a:rPr sz="4000" b="1" i="1" u="none">
                <a:solidFill>
                  <a:srgbClr val="000000"/>
                </a:solidFill>
                <a:latin typeface="Calibri"/>
                <a:ea typeface="Calibri"/>
                <a:cs typeface="Calibri"/>
              </a:rPr>
              <a:t>Postal Service</a:t>
            </a:r>
            <a:endParaRPr sz="4000" b="0" u="none">
              <a:solidFill>
                <a:srgbClr val="000000"/>
              </a:solidFill>
              <a:latin typeface="Calibri"/>
              <a:ea typeface="Calibri"/>
              <a:cs typeface="Calibri"/>
            </a:endParaRPr>
          </a:p>
        </p:txBody>
      </p:sp>
      <p:sp>
        <p:nvSpPr>
          <p:cNvPr id="71" name="Slide text 2: Evaluation: Postal Service">
            <a:extLst xmlns:a="http://schemas.openxmlformats.org/drawingml/2006/main">
              <a:ext uri="{FF2B5EF4-FFF2-40B4-BE49-F238E27FC236}">
                <a16:creationId xmlns:a16="http://schemas.microsoft.com/office/drawing/2014/main" id="{3A085FC6-96E7-42A9-8075-A7E91F398312}"/>
              </a:ext>
            </a:extLst>
          </p:cNvPr>
          <p:cNvSpPr>
            <a:spLocks xmlns:a="http://schemas.openxmlformats.org/drawingml/2006/main" noGrp="1"/>
          </p:cNvSpPr>
          <p:nvPr/>
        </p:nvSpPr>
        <p:spPr>
          <a:xfrm xmlns:a="http://schemas.openxmlformats.org/drawingml/2006/main">
            <a:off x="457200" y="1218600"/>
            <a:ext cx="8229600" cy="4876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62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500" b="1" u="none">
                <a:solidFill>
                  <a:srgbClr val="000000"/>
                </a:solidFill>
                <a:latin typeface="Calibri"/>
                <a:ea typeface="Calibri"/>
                <a:cs typeface="Calibri"/>
              </a:rPr>
              <a:t>Absence of meritocracy</a:t>
            </a:r>
            <a:endParaRPr sz="25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Ineffective model affected bureaucracy</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62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500" b="1" u="none">
                <a:solidFill>
                  <a:srgbClr val="000000"/>
                </a:solidFill>
                <a:latin typeface="Calibri"/>
                <a:ea typeface="Calibri"/>
                <a:cs typeface="Calibri"/>
              </a:rPr>
              <a:t>Weak control of corruption</a:t>
            </a:r>
            <a:endParaRPr sz="25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62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500" b="1" u="none">
                <a:solidFill>
                  <a:srgbClr val="000000"/>
                </a:solidFill>
                <a:latin typeface="Calibri"/>
                <a:ea typeface="Calibri"/>
                <a:cs typeface="Calibri"/>
              </a:rPr>
              <a:t>Absence of islands of power</a:t>
            </a:r>
            <a:endParaRPr sz="2500" b="0" u="none">
              <a:solidFill>
                <a:srgbClr val="000000"/>
              </a:solidFill>
              <a:latin typeface="Calibri"/>
              <a:ea typeface="Calibri"/>
              <a:cs typeface="Calibri"/>
            </a:endParaRPr>
          </a:p>
          <a:p xmlns:a="http://schemas.openxmlformats.org/drawingml/2006/main">
            <a:pPr marL="743040" lvl="1" indent="-285840">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62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500" b="1" u="none">
                <a:solidFill>
                  <a:srgbClr val="000000"/>
                </a:solidFill>
                <a:latin typeface="Calibri"/>
                <a:ea typeface="Calibri"/>
                <a:cs typeface="Calibri"/>
              </a:rPr>
              <a:t>Modernizing efforts, but no powerful external allies</a:t>
            </a:r>
            <a:endParaRPr sz="25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Inhibited creation of internal competencies</a:t>
            </a:r>
            <a:endParaRPr sz="2200" b="0" u="none">
              <a:solidFill>
                <a:srgbClr val="000000"/>
              </a:solidFill>
              <a:latin typeface="Calibri"/>
              <a:ea typeface="Calibri"/>
              <a:cs typeface="Calibri"/>
            </a:endParaRPr>
          </a:p>
        </p:txBody>
      </p:sp>
      <p:pic>
        <p:nvPicPr>
          <p:cNvPr id="76" name="Visual 1 of 2 on “Evaluation: Postal Service.” Context: Evaluation: Postal Service Absence of meritocracy — Ineffective model affected bureaucracy Weak control of corruption Absence of islands of power Modernizing efforts, but no powerful …"/>
          <p:cNvPicPr>
            <a:picLocks xmlns:a="http://schemas.openxmlformats.org/drawingml/2006/main" noChangeAspect="1"/>
          </p:cNvPicPr>
          <p:nvPr/>
        </p:nvPicPr>
        <p:blipFill>
          <a:blip xmlns:r="http://schemas.openxmlformats.org/officeDocument/2006/relationships" xmlns:a="http://schemas.openxmlformats.org/drawingml/2006/main" r:embed="Ra47553f80d05428a"/>
          <a:stretch xmlns:a="http://schemas.openxmlformats.org/drawingml/2006/main"/>
        </p:blipFill>
        <p:spPr>
          <a:xfrm xmlns:a="http://schemas.openxmlformats.org/drawingml/2006/main">
            <a:off x="7084800" y="4640040"/>
            <a:ext cx="1785960" cy="2170080"/>
          </a:xfrm>
          <a:prstGeom xmlns:a="http://schemas.openxmlformats.org/drawingml/2006/main" prst="rect">
            <a:avLst/>
          </a:prstGeom>
          <a:ln xmlns:a="http://schemas.openxmlformats.org/drawingml/2006/main" w="38160">
            <a:noFill/>
          </a:ln>
        </p:spPr>
      </p:pic>
      <p:pic>
        <p:nvPicPr>
          <p:cNvPr id="77" name="Visual 2 of 2 on “Evaluation: Postal Service.” Context: Evaluation: Postal Service Absence of meritocracy — Ineffective model affected bureaucracy Weak control of corruption Absence of islands of power Modernizing efforts, but no powerful …"/>
          <p:cNvPicPr>
            <a:picLocks xmlns:a="http://schemas.openxmlformats.org/drawingml/2006/main" noChangeAspect="1"/>
          </p:cNvPicPr>
          <p:nvPr/>
        </p:nvPicPr>
        <p:blipFill>
          <a:blip xmlns:r="http://schemas.openxmlformats.org/officeDocument/2006/relationships" xmlns:a="http://schemas.openxmlformats.org/drawingml/2006/main" r:embed="Rdc91715e192a476a"/>
          <a:stretch xmlns:a="http://schemas.openxmlformats.org/drawingml/2006/main"/>
        </p:blipFill>
        <p:spPr>
          <a:xfrm xmlns:a="http://schemas.openxmlformats.org/drawingml/2006/main">
            <a:off x="685800" y="5335560"/>
            <a:ext cx="4725720" cy="114912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365796355"/>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74" name="Slide title: Tax Service">
            <a:extLst xmlns:a="http://schemas.openxmlformats.org/drawingml/2006/main">
              <a:ext uri="{FF2B5EF4-FFF2-40B4-BE49-F238E27FC236}">
                <a16:creationId xmlns:a16="http://schemas.microsoft.com/office/drawing/2014/main" id="{CD1F2720-75AD-4718-A81D-1F23BFB67AE5}"/>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Tax Service</a:t>
            </a:r>
            <a:endParaRPr sz="4000" b="0" u="none">
              <a:solidFill>
                <a:srgbClr val="000000"/>
              </a:solidFill>
              <a:latin typeface="Calibri"/>
              <a:ea typeface="Calibri"/>
              <a:cs typeface="Calibri"/>
            </a:endParaRPr>
          </a:p>
        </p:txBody>
      </p:sp>
      <p:sp>
        <p:nvSpPr>
          <p:cNvPr id="75" name="Slide text 2: Tax Service">
            <a:extLst xmlns:a="http://schemas.openxmlformats.org/drawingml/2006/main">
              <a:ext uri="{FF2B5EF4-FFF2-40B4-BE49-F238E27FC236}">
                <a16:creationId xmlns:a16="http://schemas.microsoft.com/office/drawing/2014/main" id="{642A3D36-AC6F-409D-8193-156A42F6A86D}"/>
              </a:ext>
            </a:extLst>
          </p:cNvPr>
          <p:cNvSpPr>
            <a:spLocks xmlns:a="http://schemas.openxmlformats.org/drawingml/2006/main" noGrp="1"/>
          </p:cNvSpPr>
          <p:nvPr/>
        </p:nvSpPr>
        <p:spPr>
          <a:xfrm xmlns:a="http://schemas.openxmlformats.org/drawingml/2006/main">
            <a:off x="456840" y="1447560"/>
            <a:ext cx="8381880" cy="51818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Key issue: </a:t>
            </a:r>
            <a:r>
              <a:rPr sz="2800" b="0" u="none">
                <a:solidFill>
                  <a:srgbClr val="000000"/>
                </a:solidFill>
                <a:latin typeface="Calibri"/>
                <a:ea typeface="Calibri"/>
                <a:cs typeface="Calibri"/>
              </a:rPr>
              <a:t>	</a:t>
            </a:r>
            <a:r>
              <a:rPr sz="2800" b="0" u="none">
                <a:solidFill>
                  <a:srgbClr val="000000"/>
                </a:solidFill>
                <a:latin typeface="Calibri"/>
                <a:ea typeface="Calibri"/>
                <a:cs typeface="Calibri"/>
              </a:rPr>
              <a:t>Need for efficient framework of taxation</a:t>
            </a: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Context: </a:t>
            </a:r>
            <a:r>
              <a:rPr sz="2800" b="0" u="none">
                <a:solidFill>
                  <a:srgbClr val="000000"/>
                </a:solidFill>
                <a:latin typeface="Calibri"/>
                <a:ea typeface="Calibri"/>
                <a:cs typeface="Calibri"/>
              </a:rPr>
              <a:t>	</a:t>
            </a:r>
            <a:r>
              <a:rPr sz="2800" b="0" u="none">
                <a:solidFill>
                  <a:srgbClr val="000000"/>
                </a:solidFill>
                <a:latin typeface="Calibri"/>
                <a:ea typeface="Calibri"/>
                <a:cs typeface="Calibri"/>
              </a:rPr>
              <a:t>New conditions caused by trade </a:t>
            </a:r>
            <a:r>
              <a:rPr sz="2800" b="0" u="none">
                <a:solidFill>
                  <a:srgbClr val="000000"/>
                </a:solidFill>
                <a:latin typeface="Calibri"/>
                <a:ea typeface="Calibri"/>
                <a:cs typeface="Calibri"/>
              </a:rPr>
              <a:t>	</a:t>
            </a:r>
            <a:r>
              <a:rPr sz="2800" b="0" u="none">
                <a:solidFill>
                  <a:srgbClr val="000000"/>
                </a:solidFill>
                <a:latin typeface="Calibri"/>
                <a:ea typeface="Calibri"/>
                <a:cs typeface="Calibri"/>
              </a:rPr>
              <a:t>	</a:t>
            </a:r>
            <a:r>
              <a:rPr sz="2800" b="0" u="none">
                <a:solidFill>
                  <a:srgbClr val="000000"/>
                </a:solidFill>
                <a:latin typeface="Calibri"/>
                <a:ea typeface="Calibri"/>
                <a:cs typeface="Calibri"/>
              </a:rPr>
              <a:t>	</a:t>
            </a:r>
            <a:r>
              <a:rPr sz="2800" b="0" u="none">
                <a:solidFill>
                  <a:srgbClr val="000000"/>
                </a:solidFill>
                <a:latin typeface="Calibri"/>
                <a:ea typeface="Calibri"/>
                <a:cs typeface="Calibri"/>
              </a:rPr>
              <a:t>liberalization</a:t>
            </a: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Result:</a:t>
            </a:r>
            <a:r>
              <a:rPr sz="2800" b="1" u="none">
                <a:solidFill>
                  <a:srgbClr val="000000"/>
                </a:solidFill>
                <a:latin typeface="Calibri"/>
                <a:ea typeface="Calibri"/>
                <a:cs typeface="Calibri"/>
              </a:rPr>
              <a:t>	</a:t>
            </a:r>
            <a:r>
              <a:rPr sz="2800" b="0" i="1" u="none">
                <a:solidFill>
                  <a:srgbClr val="000000"/>
                </a:solidFill>
                <a:latin typeface="Calibri"/>
                <a:ea typeface="Calibri"/>
                <a:cs typeface="Calibri"/>
              </a:rPr>
              <a:t>This urgent need gave rise to an efficient </a:t>
            </a:r>
            <a:r>
              <a:rPr sz="2800" b="0" i="1" u="none">
                <a:solidFill>
                  <a:srgbClr val="000000"/>
                </a:solidFill>
                <a:latin typeface="Calibri"/>
                <a:ea typeface="Calibri"/>
                <a:cs typeface="Calibri"/>
              </a:rPr>
              <a:t>	</a:t>
            </a:r>
            <a:r>
              <a:rPr sz="2800" b="0" i="1" u="none">
                <a:solidFill>
                  <a:srgbClr val="000000"/>
                </a:solidFill>
                <a:latin typeface="Calibri"/>
                <a:ea typeface="Calibri"/>
                <a:cs typeface="Calibri"/>
              </a:rPr>
              <a:t>	</a:t>
            </a:r>
            <a:r>
              <a:rPr sz="2800" b="0" i="1" u="none">
                <a:solidFill>
                  <a:srgbClr val="000000"/>
                </a:solidFill>
                <a:latin typeface="Calibri"/>
                <a:ea typeface="Calibri"/>
                <a:cs typeface="Calibri"/>
              </a:rPr>
              <a:t>bureaucratic leadership at the price of </a:t>
            </a:r>
            <a:r>
              <a:rPr sz="2800" b="0" i="1" u="none">
                <a:solidFill>
                  <a:srgbClr val="000000"/>
                </a:solidFill>
                <a:latin typeface="Calibri"/>
                <a:ea typeface="Calibri"/>
                <a:cs typeface="Calibri"/>
              </a:rPr>
              <a:t>	</a:t>
            </a:r>
            <a:r>
              <a:rPr sz="2800" b="0" i="1" u="none">
                <a:solidFill>
                  <a:srgbClr val="000000"/>
                </a:solidFill>
                <a:latin typeface="Calibri"/>
                <a:ea typeface="Calibri"/>
                <a:cs typeface="Calibri"/>
              </a:rPr>
              <a:t>	</a:t>
            </a:r>
            <a:r>
              <a:rPr sz="2800" b="0" i="1" u="none">
                <a:solidFill>
                  <a:srgbClr val="000000"/>
                </a:solidFill>
                <a:latin typeface="Calibri"/>
                <a:ea typeface="Calibri"/>
                <a:cs typeface="Calibri"/>
              </a:rPr>
              <a:t>redefining relations with the business sector </a:t>
            </a:r>
            <a:r>
              <a:rPr sz="2800" b="0" i="1" u="none">
                <a:solidFill>
                  <a:srgbClr val="000000"/>
                </a:solidFill>
                <a:latin typeface="Calibri"/>
                <a:ea typeface="Calibri"/>
                <a:cs typeface="Calibri"/>
              </a:rPr>
              <a:t>	</a:t>
            </a:r>
            <a:r>
              <a:rPr sz="2800" b="0" i="1" u="none">
                <a:solidFill>
                  <a:srgbClr val="000000"/>
                </a:solidFill>
                <a:latin typeface="Calibri"/>
                <a:ea typeface="Calibri"/>
                <a:cs typeface="Calibri"/>
              </a:rPr>
              <a:t>	</a:t>
            </a:r>
            <a:r>
              <a:rPr sz="2800" b="0" i="1" u="none">
                <a:solidFill>
                  <a:srgbClr val="000000"/>
                </a:solidFill>
                <a:latin typeface="Calibri"/>
                <a:ea typeface="Calibri"/>
                <a:cs typeface="Calibri"/>
              </a:rPr>
              <a:t>and generating important changes in the </a:t>
            </a:r>
            <a:r>
              <a:rPr sz="2800" b="0" i="1" u="none">
                <a:solidFill>
                  <a:srgbClr val="000000"/>
                </a:solidFill>
                <a:latin typeface="Calibri"/>
                <a:ea typeface="Calibri"/>
                <a:cs typeface="Calibri"/>
              </a:rPr>
              <a:t>	</a:t>
            </a:r>
            <a:r>
              <a:rPr sz="2800" b="0" i="1" u="none">
                <a:solidFill>
                  <a:srgbClr val="000000"/>
                </a:solidFill>
                <a:latin typeface="Calibri"/>
                <a:ea typeface="Calibri"/>
                <a:cs typeface="Calibri"/>
              </a:rPr>
              <a:t>	</a:t>
            </a:r>
            <a:r>
              <a:rPr sz="2800" b="0" i="1" u="none">
                <a:solidFill>
                  <a:srgbClr val="000000"/>
                </a:solidFill>
                <a:latin typeface="Calibri"/>
                <a:ea typeface="Calibri"/>
                <a:cs typeface="Calibri"/>
              </a:rPr>
              <a:t>bureaucratic apparatus of the state.</a:t>
            </a:r>
            <a:endParaRPr sz="2800" b="0" u="none">
              <a:solidFill>
                <a:srgbClr val="000000"/>
              </a:solidFill>
              <a:latin typeface="Calibri"/>
              <a:ea typeface="Calibri"/>
              <a:cs typeface="Calibri"/>
            </a:endParaRPr>
          </a:p>
        </p:txBody>
      </p:sp>
      <p:pic>
        <p:nvPicPr>
          <p:cNvPr id="79" name="Visual 1 of 1 on “Tax Service.” Context: zee Tax Service Key issue: Need for efficient framework of taxation Context: New conditions caused by trade liberalization Result: This urgent need gave rise to an efficient bureaucratic leadership …"/>
          <p:cNvPicPr>
            <a:picLocks xmlns:a="http://schemas.openxmlformats.org/drawingml/2006/main" noChangeAspect="1"/>
          </p:cNvPicPr>
          <p:nvPr/>
        </p:nvPicPr>
        <p:blipFill>
          <a:blip xmlns:r="http://schemas.openxmlformats.org/officeDocument/2006/relationships" xmlns:a="http://schemas.openxmlformats.org/drawingml/2006/main" r:embed="Rf771446595fc4314"/>
          <a:stretch xmlns:a="http://schemas.openxmlformats.org/drawingml/2006/main"/>
        </p:blipFill>
        <p:spPr>
          <a:xfrm xmlns:a="http://schemas.openxmlformats.org/drawingml/2006/main">
            <a:off x="3581280" y="244440"/>
            <a:ext cx="1571400" cy="70488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05220972"/>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77" name="Slide text 1: Historical context">
            <a:extLst xmlns:a="http://schemas.openxmlformats.org/drawingml/2006/main">
              <a:ext uri="{FF2B5EF4-FFF2-40B4-BE49-F238E27FC236}">
                <a16:creationId xmlns:a16="http://schemas.microsoft.com/office/drawing/2014/main" id="{F3E7586A-E2D2-4932-9F5D-474319EB0128}"/>
              </a:ext>
            </a:extLst>
          </p:cNvPr>
          <p:cNvSpPr>
            <a:spLocks xmlns:a="http://schemas.openxmlformats.org/drawingml/2006/main" noGrp="1"/>
          </p:cNvSpPr>
          <p:nvPr/>
        </p:nvSpPr>
        <p:spPr>
          <a:xfrm xmlns:a="http://schemas.openxmlformats.org/drawingml/2006/main">
            <a:off x="304560" y="1218600"/>
            <a:ext cx="8382240" cy="5334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Calibri"/>
                <a:ea typeface="Calibri"/>
                <a:cs typeface="Calibri"/>
              </a:rPr>
              <a:t>Historical context</a:t>
            </a:r>
            <a:endParaRPr sz="2400" b="0" u="none">
              <a:solidFill>
                <a:srgbClr val="000000"/>
              </a:solidFill>
              <a:latin typeface="Calibri"/>
              <a:ea typeface="Calibri"/>
              <a:cs typeface="Calibri"/>
            </a:endParaRPr>
          </a:p>
          <a:p xmlns:a="http://schemas.openxmlformats.org/drawingml/2006/main">
            <a:pPr>
              <a:spcBef>
                <a:spcPts val="37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000000"/>
              </a:solidFill>
              <a:latin typeface="Calibri"/>
              <a:ea typeface="Calibri"/>
              <a:cs typeface="Calibri"/>
            </a:endParaRPr>
          </a:p>
          <a:p xmlns:a="http://schemas.openxmlformats.org/drawingml/2006/main">
            <a:pPr marL="342720" indent="-34272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1960s to mid-1990s: economy growing slowly</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Demand for increase in public spending</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Internal taxes becomes main source of state income</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Tax evasion</a:t>
            </a:r>
            <a:endParaRPr sz="2000" b="0" u="none">
              <a:solidFill>
                <a:srgbClr val="000000"/>
              </a:solidFill>
              <a:latin typeface="Calibri"/>
              <a:ea typeface="Calibri"/>
              <a:cs typeface="Calibri"/>
            </a:endParaRPr>
          </a:p>
          <a:p xmlns:a="http://schemas.openxmlformats.org/drawingml/2006/main">
            <a:pPr marL="743040" lvl="1" indent="-285840">
              <a:spcBef>
                <a:spcPts val="37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000000"/>
              </a:solidFill>
              <a:latin typeface="Calibri"/>
              <a:ea typeface="Calibri"/>
              <a:cs typeface="Calibri"/>
            </a:endParaRPr>
          </a:p>
          <a:p xmlns:a="http://schemas.openxmlformats.org/drawingml/2006/main">
            <a:pPr marL="342720" indent="-34272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1997: reform begins</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Creation of the General Management of Internal Taxes (DGII)</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At the discretion of the Ministry of Finance</a:t>
            </a:r>
            <a:endParaRPr sz="2000" b="0" u="none">
              <a:solidFill>
                <a:srgbClr val="000000"/>
              </a:solidFill>
              <a:latin typeface="Calibri"/>
              <a:ea typeface="Calibri"/>
              <a:cs typeface="Calibri"/>
            </a:endParaRPr>
          </a:p>
          <a:p xmlns:a="http://schemas.openxmlformats.org/drawingml/2006/main">
            <a:pPr marL="342720" indent="-342720">
              <a:spcBef>
                <a:spcPts val="37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000000"/>
              </a:solidFill>
              <a:latin typeface="Calibri"/>
              <a:ea typeface="Calibri"/>
              <a:cs typeface="Calibri"/>
            </a:endParaRPr>
          </a:p>
          <a:p xmlns:a="http://schemas.openxmlformats.org/drawingml/2006/main">
            <a:pPr marL="342720" indent="-34272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2004: DGII acquired operational autonomy</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Hierarchical form of organization</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Collection efficiency, reduction of evasion, accountability</a:t>
            </a:r>
            <a:endParaRPr sz="2000" b="0" u="none">
              <a:solidFill>
                <a:srgbClr val="000000"/>
              </a:solidFill>
              <a:latin typeface="Calibri"/>
              <a:ea typeface="Calibri"/>
              <a:cs typeface="Calibri"/>
            </a:endParaRPr>
          </a:p>
          <a:p xmlns:a="http://schemas.openxmlformats.org/drawingml/2006/main">
            <a:pPr>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p:txBody>
      </p:sp>
      <p:sp>
        <p:nvSpPr>
          <p:cNvPr id="78" name="Slide text 2: Historical context">
            <a:extLst xmlns:a="http://schemas.openxmlformats.org/drawingml/2006/main">
              <a:ext uri="{FF2B5EF4-FFF2-40B4-BE49-F238E27FC236}">
                <a16:creationId xmlns:a16="http://schemas.microsoft.com/office/drawing/2014/main" id="{869DAF46-6FEB-47F3-99C4-4B74CA950B21}"/>
              </a:ext>
            </a:extLst>
          </p:cNvPr>
          <p:cNvSpPr>
            <a:spLocks xmlns:a="http://schemas.openxmlformats.org/drawingml/2006/main" noGrp="1"/>
          </p:cNvSpPr>
          <p:nvPr/>
        </p:nvSpPr>
        <p:spPr>
          <a:xfrm xmlns:a="http://schemas.openxmlformats.org/drawingml/2006/main">
            <a:off x="457200" y="274320"/>
            <a:ext cx="8229600" cy="792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Tax Service</a:t>
            </a:r>
            <a:endParaRPr sz="4000" b="0" u="none">
              <a:solidFill>
                <a:srgbClr val="000000"/>
              </a:solidFill>
              <a:latin typeface="Calibri"/>
              <a:ea typeface="Calibri"/>
              <a:cs typeface="Calibri"/>
            </a:endParaRPr>
          </a:p>
        </p:txBody>
      </p:sp>
      <p:pic>
        <p:nvPicPr>
          <p:cNvPr id="84" name="Visual 1 of 2 on “Historical context.” Context: Ass Tax Service Historical context ‘200 + 1960s to mid-1990s: economy growing slowly Dor — Demand for increase in public spending — Internal taxes becomes main source of state income — Tax ev…"/>
          <p:cNvPicPr>
            <a:picLocks xmlns:a="http://schemas.openxmlformats.org/drawingml/2006/main" noChangeAspect="1"/>
          </p:cNvPicPr>
          <p:nvPr/>
        </p:nvPicPr>
        <p:blipFill>
          <a:blip xmlns:r="http://schemas.openxmlformats.org/officeDocument/2006/relationships" xmlns:a="http://schemas.openxmlformats.org/drawingml/2006/main" r:embed="R5b8b7eae2ee448bb"/>
          <a:stretch xmlns:a="http://schemas.openxmlformats.org/drawingml/2006/main"/>
        </p:blipFill>
        <p:spPr>
          <a:xfrm xmlns:a="http://schemas.openxmlformats.org/drawingml/2006/main">
            <a:off x="3581280" y="244440"/>
            <a:ext cx="1571400" cy="704880"/>
          </a:xfrm>
          <a:prstGeom xmlns:a="http://schemas.openxmlformats.org/drawingml/2006/main" prst="rect">
            <a:avLst/>
          </a:prstGeom>
          <a:ln xmlns:a="http://schemas.openxmlformats.org/drawingml/2006/main" w="38160">
            <a:noFill/>
          </a:ln>
        </p:spPr>
      </p:pic>
      <p:pic>
        <p:nvPicPr>
          <p:cNvPr id="85" name="Visual 2 of 2 on “Historical context.” Context: Ass Tax Service Historical context ‘200 + 1960s to mid-1990s: economy growing slowly Dor — Demand for increase in public spending — Internal taxes becomes main source of state income — Tax ev…"/>
          <p:cNvPicPr>
            <a:picLocks xmlns:a="http://schemas.openxmlformats.org/drawingml/2006/main" noChangeAspect="1"/>
          </p:cNvPicPr>
          <p:nvPr/>
        </p:nvPicPr>
        <p:blipFill>
          <a:blip xmlns:r="http://schemas.openxmlformats.org/officeDocument/2006/relationships" xmlns:a="http://schemas.openxmlformats.org/drawingml/2006/main" r:embed="Rc37599dd975641d7"/>
          <a:stretch xmlns:a="http://schemas.openxmlformats.org/drawingml/2006/main"/>
        </p:blipFill>
        <p:spPr>
          <a:xfrm xmlns:a="http://schemas.openxmlformats.org/drawingml/2006/main">
            <a:off x="6019560" y="1066680"/>
            <a:ext cx="2952720" cy="1439640"/>
          </a:xfrm>
          <a:prstGeom xmlns:a="http://schemas.openxmlformats.org/drawingml/2006/main" prst="rect">
            <a:avLst/>
          </a:prstGeom>
          <a:ln xmlns:a="http://schemas.openxmlformats.org/drawingml/2006/main" w="38160">
            <a:noFill/>
          </a:ln>
        </p:spPr>
      </p:pic>
      <p:sp>
        <p:nvSpPr>
          <p:cNvPr id="81" name="Accessible slide title: Historical context">
            <a:extLst xmlns:a="http://schemas.openxmlformats.org/drawingml/2006/main">
              <a:ext uri="{FF2B5EF4-FFF2-40B4-BE49-F238E27FC236}">
                <a16:creationId xmlns:a16="http://schemas.microsoft.com/office/drawing/2014/main" id="{7665C00A-DCB4-4832-8049-F56AE99C3AB8}"/>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Historical context</a:t>
            </a:r>
          </a:p>
        </p:txBody>
      </p:sp>
    </p:spTree>
    <p:extLst>
      <p:ext uri="{BB962C8B-B14F-4D97-AF65-F5344CB8AC3E}">
        <p14:creationId xmlns:p14="http://schemas.microsoft.com/office/powerpoint/2010/main" val="618898663"/>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81" name="Slide title: Tax Service">
            <a:extLst xmlns:a="http://schemas.openxmlformats.org/drawingml/2006/main">
              <a:ext uri="{FF2B5EF4-FFF2-40B4-BE49-F238E27FC236}">
                <a16:creationId xmlns:a16="http://schemas.microsoft.com/office/drawing/2014/main" id="{F92173EB-91B3-467B-9E30-F3C19C3EB57F}"/>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Tax Service</a:t>
            </a:r>
            <a:endParaRPr sz="4000" b="0" u="none">
              <a:solidFill>
                <a:srgbClr val="000000"/>
              </a:solidFill>
              <a:latin typeface="Calibri"/>
              <a:ea typeface="Calibri"/>
              <a:cs typeface="Calibri"/>
            </a:endParaRPr>
          </a:p>
        </p:txBody>
      </p:sp>
      <p:sp>
        <p:nvSpPr>
          <p:cNvPr id="82" name="Slide text 2: Tax Service">
            <a:extLst xmlns:a="http://schemas.openxmlformats.org/drawingml/2006/main">
              <a:ext uri="{FF2B5EF4-FFF2-40B4-BE49-F238E27FC236}">
                <a16:creationId xmlns:a16="http://schemas.microsoft.com/office/drawing/2014/main" id="{8CEBA70F-E562-49C4-962E-B2EE8793FA47}"/>
              </a:ext>
            </a:extLst>
          </p:cNvPr>
          <p:cNvSpPr>
            <a:spLocks xmlns:a="http://schemas.openxmlformats.org/drawingml/2006/main" noGrp="1"/>
          </p:cNvSpPr>
          <p:nvPr/>
        </p:nvSpPr>
        <p:spPr>
          <a:xfrm xmlns:a="http://schemas.openxmlformats.org/drawingml/2006/main">
            <a:off x="457200" y="1143000"/>
            <a:ext cx="8229600" cy="5333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1" u="none">
                <a:solidFill>
                  <a:srgbClr val="000000"/>
                </a:solidFill>
                <a:latin typeface="Calibri"/>
                <a:ea typeface="Calibri"/>
                <a:cs typeface="Calibri"/>
              </a:rPr>
              <a:t>Overall aims</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Strengthen tax collection capacity of the state</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Greater clarity and accountability in relation to taxpayers</a:t>
            </a: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1" u="none">
                <a:solidFill>
                  <a:srgbClr val="000000"/>
                </a:solidFill>
                <a:latin typeface="Calibri"/>
                <a:ea typeface="Calibri"/>
                <a:cs typeface="Calibri"/>
              </a:rPr>
              <a:t>Pact between economic and social elites?</a:t>
            </a: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1" u="none">
                <a:solidFill>
                  <a:srgbClr val="000000"/>
                </a:solidFill>
                <a:latin typeface="Calibri"/>
                <a:ea typeface="Calibri"/>
                <a:cs typeface="Calibri"/>
              </a:rPr>
              <a:t>Persistent issue</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Employment subordinate to politics</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Two types of staff positions</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a:t>
            </a:r>
            <a:r>
              <a:rPr sz="2200" b="0" u="none">
                <a:solidFill>
                  <a:srgbClr val="000000"/>
                </a:solidFill>
                <a:latin typeface="Calibri"/>
                <a:ea typeface="Calibri"/>
                <a:cs typeface="Calibri"/>
              </a:rPr>
              <a:t>Trust</a:t>
            </a:r>
            <a:r>
              <a:rPr sz="2200" b="0" u="none">
                <a:solidFill>
                  <a:srgbClr val="000000"/>
                </a:solidFill>
                <a:latin typeface="Calibri"/>
                <a:ea typeface="Calibri"/>
                <a:cs typeface="Calibri"/>
              </a:rPr>
              <a:t>”</a:t>
            </a:r>
            <a:r>
              <a:rPr sz="2200" b="0" u="none">
                <a:solidFill>
                  <a:srgbClr val="000000"/>
                </a:solidFill>
                <a:latin typeface="Calibri"/>
                <a:ea typeface="Calibri"/>
                <a:cs typeface="Calibri"/>
              </a:rPr>
              <a:t> vs. meritocratic competition</a:t>
            </a:r>
            <a:endParaRPr sz="2200" b="0" u="none">
              <a:solidFill>
                <a:srgbClr val="000000"/>
              </a:solidFill>
              <a:latin typeface="Calibri"/>
              <a:ea typeface="Calibri"/>
              <a:cs typeface="Calibri"/>
            </a:endParaRPr>
          </a:p>
          <a:p xmlns:a="http://schemas.openxmlformats.org/drawingml/2006/main">
            <a:pPr marL="1600200" lvl="3"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Higher wages</a:t>
            </a:r>
            <a:endParaRPr sz="2200" b="0" u="none">
              <a:solidFill>
                <a:srgbClr val="000000"/>
              </a:solidFill>
              <a:latin typeface="Calibri"/>
              <a:ea typeface="Calibri"/>
              <a:cs typeface="Calibri"/>
            </a:endParaRPr>
          </a:p>
          <a:p xmlns:a="http://schemas.openxmlformats.org/drawingml/2006/main">
            <a:pPr marL="1600200" lvl="3"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Islands of excellence</a:t>
            </a:r>
            <a:endParaRPr sz="2200" b="0" u="none">
              <a:solidFill>
                <a:srgbClr val="000000"/>
              </a:solidFill>
              <a:latin typeface="Calibri"/>
              <a:ea typeface="Calibri"/>
              <a:cs typeface="Calibri"/>
            </a:endParaRPr>
          </a:p>
        </p:txBody>
      </p:sp>
      <p:pic>
        <p:nvPicPr>
          <p:cNvPr id="86" name="Visual 1 of 1 on “Tax Service.” Context: zee Tax Service * Overall aims — Strengthen tax collection capacity of the state — Greater clarity and accountability in relation to taxpayers + Pact between economic and social elites? - Persistent…"/>
          <p:cNvPicPr>
            <a:picLocks xmlns:a="http://schemas.openxmlformats.org/drawingml/2006/main" noChangeAspect="1"/>
          </p:cNvPicPr>
          <p:nvPr/>
        </p:nvPicPr>
        <p:blipFill>
          <a:blip xmlns:r="http://schemas.openxmlformats.org/officeDocument/2006/relationships" xmlns:a="http://schemas.openxmlformats.org/drawingml/2006/main" r:embed="Rafb4de37b4c24962"/>
          <a:stretch xmlns:a="http://schemas.openxmlformats.org/drawingml/2006/main"/>
        </p:blipFill>
        <p:spPr>
          <a:xfrm xmlns:a="http://schemas.openxmlformats.org/drawingml/2006/main">
            <a:off x="3581280" y="244440"/>
            <a:ext cx="1571400" cy="70488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370228268"/>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84" name="Slide title: Tax Service">
            <a:extLst xmlns:a="http://schemas.openxmlformats.org/drawingml/2006/main">
              <a:ext uri="{FF2B5EF4-FFF2-40B4-BE49-F238E27FC236}">
                <a16:creationId xmlns:a16="http://schemas.microsoft.com/office/drawing/2014/main" id="{05553E63-CD66-4392-8169-9D1A8C808D9C}"/>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Tax Service</a:t>
            </a:r>
            <a:endParaRPr sz="4000" b="0" u="none">
              <a:solidFill>
                <a:srgbClr val="000000"/>
              </a:solidFill>
              <a:latin typeface="Calibri"/>
              <a:ea typeface="Calibri"/>
              <a:cs typeface="Calibri"/>
            </a:endParaRPr>
          </a:p>
        </p:txBody>
      </p:sp>
      <p:sp>
        <p:nvSpPr>
          <p:cNvPr id="85" name="Slide text 2: Tax Service">
            <a:extLst xmlns:a="http://schemas.openxmlformats.org/drawingml/2006/main">
              <a:ext uri="{FF2B5EF4-FFF2-40B4-BE49-F238E27FC236}">
                <a16:creationId xmlns:a16="http://schemas.microsoft.com/office/drawing/2014/main" id="{C24D2A84-204D-4216-B0BB-FB5D981390F9}"/>
              </a:ext>
            </a:extLst>
          </p:cNvPr>
          <p:cNvSpPr>
            <a:spLocks xmlns:a="http://schemas.openxmlformats.org/drawingml/2006/main" noGrp="1"/>
          </p:cNvSpPr>
          <p:nvPr/>
        </p:nvSpPr>
        <p:spPr>
          <a:xfrm xmlns:a="http://schemas.openxmlformats.org/drawingml/2006/main">
            <a:off x="457200" y="1294920"/>
            <a:ext cx="4114800" cy="5181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67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700" b="0" i="1" u="none">
                <a:solidFill>
                  <a:srgbClr val="000000"/>
                </a:solidFill>
                <a:latin typeface="Calibri"/>
                <a:ea typeface="Calibri"/>
                <a:cs typeface="Calibri"/>
              </a:rPr>
              <a:t>The overall view of outside experts is that the agency’s administration is generally honest but with a strong tendency to interpret rules and take discretionary action; this tendency ends up facilitating agreements in favor of the most important and powerful taxpayers.</a:t>
            </a:r>
            <a:endParaRPr sz="2700" b="0" u="none">
              <a:solidFill>
                <a:srgbClr val="000000"/>
              </a:solidFill>
              <a:latin typeface="Calibri"/>
              <a:ea typeface="Calibri"/>
              <a:cs typeface="Calibri"/>
            </a:endParaRPr>
          </a:p>
        </p:txBody>
      </p:sp>
      <p:pic>
        <p:nvPicPr>
          <p:cNvPr id="90" name="Visual 1 of 2 on “Tax Service.” Context: mm&quot; Tax Service The overall view of outside experts is that the agency's administration is generally honest but with a strong tendency to interpret rules and take discretionary action; this tendency…"/>
          <p:cNvPicPr>
            <a:picLocks xmlns:a="http://schemas.openxmlformats.org/drawingml/2006/main" noChangeAspect="1"/>
          </p:cNvPicPr>
          <p:nvPr/>
        </p:nvPicPr>
        <p:blipFill>
          <a:blip xmlns:r="http://schemas.openxmlformats.org/officeDocument/2006/relationships" xmlns:a="http://schemas.openxmlformats.org/drawingml/2006/main" r:embed="Rd29d1a3247034502"/>
          <a:stretch xmlns:a="http://schemas.openxmlformats.org/drawingml/2006/main"/>
        </p:blipFill>
        <p:spPr>
          <a:xfrm xmlns:a="http://schemas.openxmlformats.org/drawingml/2006/main">
            <a:off x="3581280" y="244440"/>
            <a:ext cx="1571400" cy="704880"/>
          </a:xfrm>
          <a:prstGeom xmlns:a="http://schemas.openxmlformats.org/drawingml/2006/main" prst="rect">
            <a:avLst/>
          </a:prstGeom>
          <a:ln xmlns:a="http://schemas.openxmlformats.org/drawingml/2006/main" w="38160">
            <a:noFill/>
          </a:ln>
        </p:spPr>
      </p:pic>
      <p:pic>
        <p:nvPicPr>
          <p:cNvPr id="91" name="Visual 2 of 2 on “Tax Service.” Context: mm&quot; Tax Service The overall view of outside experts is that the agency's administration is generally honest but with a strong tendency to interpret rules and take discretionary action; this tendency…"/>
          <p:cNvPicPr>
            <a:picLocks xmlns:a="http://schemas.openxmlformats.org/drawingml/2006/main" noChangeAspect="1"/>
          </p:cNvPicPr>
          <p:nvPr/>
        </p:nvPicPr>
        <p:blipFill>
          <a:blip xmlns:r="http://schemas.openxmlformats.org/officeDocument/2006/relationships" xmlns:a="http://schemas.openxmlformats.org/drawingml/2006/main" r:embed="Rfbd96737e70e43e9"/>
          <a:stretch xmlns:a="http://schemas.openxmlformats.org/drawingml/2006/main"/>
        </p:blipFill>
        <p:spPr>
          <a:xfrm xmlns:a="http://schemas.openxmlformats.org/drawingml/2006/main">
            <a:off x="4952880" y="1322280"/>
            <a:ext cx="3809880" cy="462132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180144318"/>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88" name="Slide title: Evaluation: Tax Service">
            <a:extLst xmlns:a="http://schemas.openxmlformats.org/drawingml/2006/main">
              <a:ext uri="{FF2B5EF4-FFF2-40B4-BE49-F238E27FC236}">
                <a16:creationId xmlns:a16="http://schemas.microsoft.com/office/drawing/2014/main" id="{9026752F-C87F-43F2-BDAE-3B0F8B83C7F3}"/>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i="1" u="none">
                <a:solidFill>
                  <a:srgbClr val="000000"/>
                </a:solidFill>
                <a:latin typeface="Calibri"/>
                <a:ea typeface="Calibri"/>
                <a:cs typeface="Calibri"/>
              </a:rPr>
              <a:t>Evaluation: </a:t>
            </a:r>
            <a:r>
              <a:rPr sz="4000" b="1" i="1" u="none">
                <a:solidFill>
                  <a:srgbClr val="000000"/>
                </a:solidFill>
                <a:latin typeface="Calibri"/>
                <a:ea typeface="Calibri"/>
                <a:cs typeface="Calibri"/>
              </a:rPr>
              <a:t>Tax Service</a:t>
            </a:r>
            <a:endParaRPr sz="4000" b="0" u="none">
              <a:solidFill>
                <a:srgbClr val="000000"/>
              </a:solidFill>
              <a:latin typeface="Calibri"/>
              <a:ea typeface="Calibri"/>
              <a:cs typeface="Calibri"/>
            </a:endParaRPr>
          </a:p>
        </p:txBody>
      </p:sp>
      <p:sp>
        <p:nvSpPr>
          <p:cNvPr id="89" name="Slide text 2: Evaluation: Tax Service">
            <a:extLst xmlns:a="http://schemas.openxmlformats.org/drawingml/2006/main">
              <a:ext uri="{FF2B5EF4-FFF2-40B4-BE49-F238E27FC236}">
                <a16:creationId xmlns:a16="http://schemas.microsoft.com/office/drawing/2014/main" id="{4E5BCEFF-67DE-4DF3-B2CC-79AF7BC42E77}"/>
              </a:ext>
            </a:extLst>
          </p:cNvPr>
          <p:cNvSpPr>
            <a:spLocks xmlns:a="http://schemas.openxmlformats.org/drawingml/2006/main" noGrp="1"/>
          </p:cNvSpPr>
          <p:nvPr/>
        </p:nvSpPr>
        <p:spPr>
          <a:xfrm xmlns:a="http://schemas.openxmlformats.org/drawingml/2006/main">
            <a:off x="457200" y="1143000"/>
            <a:ext cx="8229600" cy="5333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1" u="none">
                <a:solidFill>
                  <a:srgbClr val="000000"/>
                </a:solidFill>
                <a:latin typeface="Calibri"/>
                <a:ea typeface="Calibri"/>
                <a:cs typeface="Calibri"/>
              </a:rPr>
              <a:t>Strong meritocratic capacities</a:t>
            </a:r>
            <a:endParaRPr sz="2200" b="0" u="none">
              <a:solidFill>
                <a:srgbClr val="000000"/>
              </a:solidFill>
              <a:latin typeface="Calibri"/>
              <a:ea typeface="Calibri"/>
              <a:cs typeface="Calibri"/>
            </a:endParaRPr>
          </a:p>
          <a:p xmlns:a="http://schemas.openxmlformats.org/drawingml/2006/main">
            <a:pPr marL="259200" lvl="1">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1" u="none">
                <a:solidFill>
                  <a:srgbClr val="000000"/>
                </a:solidFill>
                <a:latin typeface="Calibri"/>
                <a:ea typeface="Calibri"/>
                <a:cs typeface="Calibri"/>
              </a:rPr>
              <a:t>Considerable immunity to corruption</a:t>
            </a:r>
            <a:endParaRPr sz="2200" b="0" u="none">
              <a:solidFill>
                <a:srgbClr val="000000"/>
              </a:solidFill>
              <a:latin typeface="Calibri"/>
              <a:ea typeface="Calibri"/>
              <a:cs typeface="Calibri"/>
            </a:endParaRPr>
          </a:p>
          <a:p xmlns:a="http://schemas.openxmlformats.org/drawingml/2006/main">
            <a:pPr marL="742680" lvl="1" indent="-28548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1" u="none">
                <a:solidFill>
                  <a:srgbClr val="000000"/>
                </a:solidFill>
                <a:latin typeface="Calibri"/>
                <a:ea typeface="Calibri"/>
                <a:cs typeface="Calibri"/>
              </a:rPr>
              <a:t>Absence of islands of power</a:t>
            </a:r>
            <a:endParaRPr sz="2200" b="0" u="none">
              <a:solidFill>
                <a:srgbClr val="000000"/>
              </a:solidFill>
              <a:latin typeface="Calibri"/>
              <a:ea typeface="Calibri"/>
              <a:cs typeface="Calibri"/>
            </a:endParaRPr>
          </a:p>
          <a:p xmlns:a="http://schemas.openxmlformats.org/drawingml/2006/main">
            <a:pPr marL="742680" lvl="1" indent="-28548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Exception: powerful executive director </a:t>
            </a:r>
            <a:r>
              <a:rPr sz="2200" b="0" u="none">
                <a:solidFill>
                  <a:srgbClr val="000000"/>
                </a:solidFill>
                <a:latin typeface="Wingdings"/>
                <a:ea typeface="Wingdings"/>
                <a:cs typeface="Wingdings"/>
              </a:rPr>
              <a:t></a:t>
            </a:r>
            <a:r>
              <a:rPr sz="2200" b="0" u="none">
                <a:solidFill>
                  <a:srgbClr val="000000"/>
                </a:solidFill>
                <a:latin typeface="Calibri"/>
                <a:ea typeface="Calibri"/>
                <a:cs typeface="Calibri"/>
              </a:rPr>
              <a:t> similar consequences</a:t>
            </a:r>
            <a:endParaRPr sz="2200" b="0" u="none">
              <a:solidFill>
                <a:srgbClr val="000000"/>
              </a:solidFill>
              <a:latin typeface="Calibri"/>
              <a:ea typeface="Calibri"/>
              <a:cs typeface="Calibri"/>
            </a:endParaRPr>
          </a:p>
          <a:p xmlns:a="http://schemas.openxmlformats.org/drawingml/2006/main">
            <a:pPr marL="343080" indent="-34308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1" u="none">
                <a:solidFill>
                  <a:srgbClr val="000000"/>
                </a:solidFill>
                <a:latin typeface="Calibri"/>
                <a:ea typeface="Calibri"/>
                <a:cs typeface="Calibri"/>
              </a:rPr>
              <a:t>Proactive</a:t>
            </a:r>
            <a:endParaRPr sz="2200" b="0" u="none">
              <a:solidFill>
                <a:srgbClr val="000000"/>
              </a:solidFill>
              <a:latin typeface="Calibri"/>
              <a:ea typeface="Calibri"/>
              <a:cs typeface="Calibri"/>
            </a:endParaRPr>
          </a:p>
          <a:p xmlns:a="http://schemas.openxmlformats.org/drawingml/2006/main">
            <a:pPr marL="421200" lvl="1" indent="-16200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1" u="none">
                <a:solidFill>
                  <a:srgbClr val="000000"/>
                </a:solidFill>
                <a:latin typeface="Calibri"/>
                <a:ea typeface="Calibri"/>
                <a:cs typeface="Calibri"/>
              </a:rPr>
              <a:t>Strategic external allies</a:t>
            </a:r>
            <a:endParaRPr sz="2200" b="0" u="none">
              <a:solidFill>
                <a:srgbClr val="000000"/>
              </a:solidFill>
              <a:latin typeface="Calibri"/>
              <a:ea typeface="Calibri"/>
              <a:cs typeface="Calibri"/>
            </a:endParaRPr>
          </a:p>
          <a:p xmlns:a="http://schemas.openxmlformats.org/drawingml/2006/main">
            <a:pPr marL="742680" lvl="1" indent="-28548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Presidency</a:t>
            </a:r>
            <a:endParaRPr sz="2200" b="0" u="none">
              <a:solidFill>
                <a:srgbClr val="000000"/>
              </a:solidFill>
              <a:latin typeface="Calibri"/>
              <a:ea typeface="Calibri"/>
              <a:cs typeface="Calibri"/>
            </a:endParaRPr>
          </a:p>
          <a:p xmlns:a="http://schemas.openxmlformats.org/drawingml/2006/main">
            <a:pPr marL="742680" lvl="1" indent="-28548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Business sector</a:t>
            </a:r>
            <a:endParaRPr sz="2200" b="0" u="none">
              <a:solidFill>
                <a:srgbClr val="000000"/>
              </a:solidFill>
              <a:latin typeface="Calibri"/>
              <a:ea typeface="Calibri"/>
              <a:cs typeface="Calibri"/>
            </a:endParaRPr>
          </a:p>
          <a:p xmlns:a="http://schemas.openxmlformats.org/drawingml/2006/main">
            <a:pPr marL="518400" lvl="2">
              <a:buNone/>
              <a:tabLst>
                <a:tab pos="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1" u="none">
                <a:solidFill>
                  <a:srgbClr val="000000"/>
                </a:solidFill>
                <a:latin typeface="Calibri"/>
                <a:ea typeface="Calibri"/>
                <a:cs typeface="Calibri"/>
              </a:rPr>
              <a:t>Technological flexibility </a:t>
            </a:r>
            <a:endParaRPr sz="2200" b="0" u="none">
              <a:solidFill>
                <a:srgbClr val="000000"/>
              </a:solidFill>
              <a:latin typeface="Calibri"/>
              <a:ea typeface="Calibri"/>
              <a:cs typeface="Calibri"/>
            </a:endParaRPr>
          </a:p>
          <a:p xmlns:a="http://schemas.openxmlformats.org/drawingml/2006/main">
            <a:pPr marL="914400" lvl="2">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Large capacity for technological flexibility</a:t>
            </a:r>
            <a:endParaRPr sz="2200" b="0" u="none">
              <a:solidFill>
                <a:srgbClr val="000000"/>
              </a:solidFill>
              <a:latin typeface="Calibri"/>
              <a:ea typeface="Calibri"/>
              <a:cs typeface="Calibri"/>
            </a:endParaRPr>
          </a:p>
        </p:txBody>
      </p:sp>
      <p:pic>
        <p:nvPicPr>
          <p:cNvPr id="93" name="Visual 1 of 1 on “Evaluation: Tax Service.” Context: Evaluation: Tax Service Strong meritocratic capacities Considerable immunity to corruption Absence of islands of power — Exception: powerful executive director similar consequences Proac…"/>
          <p:cNvPicPr>
            <a:picLocks xmlns:a="http://schemas.openxmlformats.org/drawingml/2006/main" noChangeAspect="1"/>
          </p:cNvPicPr>
          <p:nvPr/>
        </p:nvPicPr>
        <p:blipFill>
          <a:blip xmlns:r="http://schemas.openxmlformats.org/officeDocument/2006/relationships" xmlns:a="http://schemas.openxmlformats.org/drawingml/2006/main" r:embed="R92825df8869044bb"/>
          <a:stretch xmlns:a="http://schemas.openxmlformats.org/drawingml/2006/main"/>
        </p:blipFill>
        <p:spPr>
          <a:xfrm xmlns:a="http://schemas.openxmlformats.org/drawingml/2006/main">
            <a:off x="5715000" y="4038480"/>
            <a:ext cx="3228840" cy="144792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186316589"/>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91" name="Slide title: Civil Aviation">
            <a:extLst xmlns:a="http://schemas.openxmlformats.org/drawingml/2006/main">
              <a:ext uri="{FF2B5EF4-FFF2-40B4-BE49-F238E27FC236}">
                <a16:creationId xmlns:a16="http://schemas.microsoft.com/office/drawing/2014/main" id="{37ADF0F5-37D7-4DC0-B5C3-8E180A3CD5E4}"/>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Civil Aviation</a:t>
            </a:r>
            <a:endParaRPr sz="4000" b="0" u="none">
              <a:solidFill>
                <a:srgbClr val="000000"/>
              </a:solidFill>
              <a:latin typeface="Calibri"/>
              <a:ea typeface="Calibri"/>
              <a:cs typeface="Calibri"/>
            </a:endParaRPr>
          </a:p>
        </p:txBody>
      </p:sp>
      <p:sp>
        <p:nvSpPr>
          <p:cNvPr id="92" name="Slide text 2: Civil Aviation">
            <a:extLst xmlns:a="http://schemas.openxmlformats.org/drawingml/2006/main">
              <a:ext uri="{FF2B5EF4-FFF2-40B4-BE49-F238E27FC236}">
                <a16:creationId xmlns:a16="http://schemas.microsoft.com/office/drawing/2014/main" id="{DE31295F-4189-43F0-8A6A-07B94E4ACA23}"/>
              </a:ext>
            </a:extLst>
          </p:cNvPr>
          <p:cNvSpPr>
            <a:spLocks xmlns:a="http://schemas.openxmlformats.org/drawingml/2006/main" noGrp="1"/>
          </p:cNvSpPr>
          <p:nvPr/>
        </p:nvSpPr>
        <p:spPr>
          <a:xfrm xmlns:a="http://schemas.openxmlformats.org/drawingml/2006/main">
            <a:off x="6943320" y="1828800"/>
            <a:ext cx="2057400" cy="219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gn="ctr">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Strengthening of a technocratic nucleus</a:t>
            </a:r>
            <a:endParaRPr sz="2200" b="0" u="none">
              <a:solidFill>
                <a:srgbClr val="000000"/>
              </a:solidFill>
              <a:latin typeface="Calibri"/>
              <a:ea typeface="Calibri"/>
              <a:cs typeface="Calibri"/>
            </a:endParaRPr>
          </a:p>
        </p:txBody>
      </p:sp>
      <p:sp>
        <p:nvSpPr>
          <p:cNvPr id="93" name="Slide text 3: Civil Aviation">
            <a:extLst xmlns:a="http://schemas.openxmlformats.org/drawingml/2006/main">
              <a:ext uri="{FF2B5EF4-FFF2-40B4-BE49-F238E27FC236}">
                <a16:creationId xmlns:a16="http://schemas.microsoft.com/office/drawing/2014/main" id="{4B03BCCE-A96B-45FE-94B4-1621B261CCD2}"/>
              </a:ext>
            </a:extLst>
          </p:cNvPr>
          <p:cNvSpPr>
            <a:spLocks xmlns:a="http://schemas.openxmlformats.org/drawingml/2006/main" noGrp="1"/>
          </p:cNvSpPr>
          <p:nvPr/>
        </p:nvSpPr>
        <p:spPr>
          <a:xfrm xmlns:a="http://schemas.openxmlformats.org/drawingml/2006/main">
            <a:off x="4038480" y="2124000"/>
            <a:ext cx="2057400" cy="13334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algn="ctr">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Change and Modernization  </a:t>
            </a:r>
            <a:endParaRPr sz="2200" b="0" u="none">
              <a:solidFill>
                <a:srgbClr val="000000"/>
              </a:solidFill>
              <a:latin typeface="Calibri"/>
              <a:ea typeface="Calibri"/>
              <a:cs typeface="Calibri"/>
            </a:endParaRPr>
          </a:p>
        </p:txBody>
      </p:sp>
      <p:sp>
        <p:nvSpPr>
          <p:cNvPr id="94" name="Slide text 4: Civil Aviation">
            <a:extLst xmlns:a="http://schemas.openxmlformats.org/drawingml/2006/main">
              <a:ext uri="{FF2B5EF4-FFF2-40B4-BE49-F238E27FC236}">
                <a16:creationId xmlns:a16="http://schemas.microsoft.com/office/drawing/2014/main" id="{E0673EF5-E5C5-471A-ACCF-F9A6C83CE67A}"/>
              </a:ext>
            </a:extLst>
          </p:cNvPr>
          <p:cNvSpPr>
            <a:spLocks xmlns:a="http://schemas.openxmlformats.org/drawingml/2006/main" noGrp="1"/>
          </p:cNvSpPr>
          <p:nvPr/>
        </p:nvSpPr>
        <p:spPr>
          <a:xfrm xmlns:a="http://schemas.openxmlformats.org/drawingml/2006/main">
            <a:off x="203040" y="1304640"/>
            <a:ext cx="2590920" cy="29718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algn="ctr">
              <a:lnSpc>
                <a:spcPct val="15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The market</a:t>
            </a:r>
            <a:endParaRPr sz="2200" b="0" u="none">
              <a:solidFill>
                <a:srgbClr val="000000"/>
              </a:solidFill>
              <a:latin typeface="Calibri"/>
              <a:ea typeface="Calibri"/>
              <a:cs typeface="Calibri"/>
            </a:endParaRPr>
          </a:p>
          <a:p xmlns:a="http://schemas.openxmlformats.org/drawingml/2006/main">
            <a:pPr algn="ctr">
              <a:lnSpc>
                <a:spcPct val="15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Transnational capital</a:t>
            </a:r>
            <a:endParaRPr sz="2200" b="0" u="none">
              <a:solidFill>
                <a:srgbClr val="000000"/>
              </a:solidFill>
              <a:latin typeface="Calibri"/>
              <a:ea typeface="Calibri"/>
              <a:cs typeface="Calibri"/>
            </a:endParaRPr>
          </a:p>
          <a:p xmlns:a="http://schemas.openxmlformats.org/drawingml/2006/main">
            <a:pPr algn="ctr">
              <a:lnSpc>
                <a:spcPct val="15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Supervisory agencies</a:t>
            </a:r>
            <a:endParaRPr sz="2200" b="0" u="none">
              <a:solidFill>
                <a:srgbClr val="000000"/>
              </a:solidFill>
              <a:latin typeface="Calibri"/>
              <a:ea typeface="Calibri"/>
              <a:cs typeface="Calibri"/>
            </a:endParaRPr>
          </a:p>
          <a:p xmlns:a="http://schemas.openxmlformats.org/drawingml/2006/main">
            <a:pPr algn="ctr">
              <a:lnSpc>
                <a:spcPct val="15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Pilots</a:t>
            </a:r>
            <a:endParaRPr sz="2200" b="0" u="none">
              <a:solidFill>
                <a:srgbClr val="000000"/>
              </a:solidFill>
              <a:latin typeface="Calibri"/>
              <a:ea typeface="Calibri"/>
              <a:cs typeface="Calibri"/>
            </a:endParaRPr>
          </a:p>
          <a:p xmlns:a="http://schemas.openxmlformats.org/drawingml/2006/main">
            <a:pPr algn="ctr">
              <a:lnSpc>
                <a:spcPct val="15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Internal collectors</a:t>
            </a:r>
            <a:endParaRPr sz="2200" b="0" u="none">
              <a:solidFill>
                <a:srgbClr val="000000"/>
              </a:solidFill>
              <a:latin typeface="Calibri"/>
              <a:ea typeface="Calibri"/>
              <a:cs typeface="Calibri"/>
            </a:endParaRPr>
          </a:p>
        </p:txBody>
      </p:sp>
      <p:sp>
        <p:nvSpPr>
          <p:cNvPr id="95" name="Right Arrow 2">
            <a:extLst xmlns:a="http://schemas.openxmlformats.org/drawingml/2006/main">
              <a:ext uri="{FF2B5EF4-FFF2-40B4-BE49-F238E27FC236}">
                <a16:creationId xmlns:a16="http://schemas.microsoft.com/office/drawing/2014/main" id="{285620A5-FE32-4DC6-8596-6B547E6096ED}"/>
              </a:ext>
            </a:extLst>
          </p:cNvPr>
          <p:cNvSpPr>
            <a:spLocks xmlns:a="http://schemas.openxmlformats.org/drawingml/2006/main" noGrp="1"/>
          </p:cNvSpPr>
          <p:nvPr/>
        </p:nvSpPr>
        <p:spPr>
          <a:xfrm xmlns:a="http://schemas.openxmlformats.org/drawingml/2006/main">
            <a:off x="2971800" y="2589120"/>
            <a:ext cx="761760" cy="336600"/>
          </a:xfrm>
          <a:prstGeom xmlns:a="http://schemas.openxmlformats.org/drawingml/2006/main" prst="rightArrow">
            <a:avLst>
              <a:gd name="adj1" fmla="val 50000"/>
              <a:gd name="adj2" fmla="val 49977"/>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96" name="Right Arrow 9">
            <a:extLst xmlns:a="http://schemas.openxmlformats.org/drawingml/2006/main">
              <a:ext uri="{FF2B5EF4-FFF2-40B4-BE49-F238E27FC236}">
                <a16:creationId xmlns:a16="http://schemas.microsoft.com/office/drawing/2014/main" id="{A685E5BE-9108-4DDA-AB25-529AD49DEC91}"/>
              </a:ext>
            </a:extLst>
          </p:cNvPr>
          <p:cNvSpPr>
            <a:spLocks xmlns:a="http://schemas.openxmlformats.org/drawingml/2006/main" noGrp="1"/>
          </p:cNvSpPr>
          <p:nvPr/>
        </p:nvSpPr>
        <p:spPr>
          <a:xfrm xmlns:a="http://schemas.openxmlformats.org/drawingml/2006/main">
            <a:off x="6095880" y="2381040"/>
            <a:ext cx="838080" cy="409680"/>
          </a:xfrm>
          <a:prstGeom xmlns:a="http://schemas.openxmlformats.org/drawingml/2006/main" prst="rightArrow">
            <a:avLst>
              <a:gd name="adj1" fmla="val 50000"/>
              <a:gd name="adj2" fmla="val 49977"/>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97" name="Right Arrow 10">
            <a:extLst xmlns:a="http://schemas.openxmlformats.org/drawingml/2006/main">
              <a:ext uri="{FF2B5EF4-FFF2-40B4-BE49-F238E27FC236}">
                <a16:creationId xmlns:a16="http://schemas.microsoft.com/office/drawing/2014/main" id="{51860171-7BB8-4C74-8CE3-D7273F28EE6B}"/>
              </a:ext>
            </a:extLst>
          </p:cNvPr>
          <p:cNvSpPr>
            <a:spLocks xmlns:a="http://schemas.openxmlformats.org/drawingml/2006/main" noGrp="1"/>
          </p:cNvSpPr>
          <p:nvPr/>
        </p:nvSpPr>
        <p:spPr>
          <a:xfrm xmlns:a="http://schemas.openxmlformats.org/drawingml/2006/main" rot="1305000">
            <a:off x="2949120" y="1956960"/>
            <a:ext cx="761760" cy="336600"/>
          </a:xfrm>
          <a:prstGeom xmlns:a="http://schemas.openxmlformats.org/drawingml/2006/main" prst="rightArrow">
            <a:avLst>
              <a:gd name="adj1" fmla="val 50000"/>
              <a:gd name="adj2" fmla="val 49977"/>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98" name="Right Arrow 11">
            <a:extLst xmlns:a="http://schemas.openxmlformats.org/drawingml/2006/main">
              <a:ext uri="{FF2B5EF4-FFF2-40B4-BE49-F238E27FC236}">
                <a16:creationId xmlns:a16="http://schemas.microsoft.com/office/drawing/2014/main" id="{0D6B50C8-2B92-425B-9812-833785A2FAE5}"/>
              </a:ext>
            </a:extLst>
          </p:cNvPr>
          <p:cNvSpPr>
            <a:spLocks xmlns:a="http://schemas.openxmlformats.org/drawingml/2006/main" noGrp="1"/>
          </p:cNvSpPr>
          <p:nvPr/>
        </p:nvSpPr>
        <p:spPr>
          <a:xfrm xmlns:a="http://schemas.openxmlformats.org/drawingml/2006/main" rot="20140800">
            <a:off x="2998080" y="3177720"/>
            <a:ext cx="762120" cy="334800"/>
          </a:xfrm>
          <a:prstGeom xmlns:a="http://schemas.openxmlformats.org/drawingml/2006/main" prst="rightArrow">
            <a:avLst>
              <a:gd name="adj1" fmla="val 50000"/>
              <a:gd name="adj2" fmla="val 50037"/>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pic>
        <p:nvPicPr>
          <p:cNvPr id="110" name="Visual 1 of 3 on “Civil Aviation.” Context: Fivacivil Aviation The market Transnational Ry Change and Strengthening capital m= = Modernization technocratic Supervisory A nucleus agencies"/>
          <p:cNvPicPr>
            <a:picLocks xmlns:a="http://schemas.openxmlformats.org/drawingml/2006/main" noChangeAspect="1"/>
          </p:cNvPicPr>
          <p:nvPr/>
        </p:nvPicPr>
        <p:blipFill>
          <a:blip xmlns:r="http://schemas.openxmlformats.org/officeDocument/2006/relationships" xmlns:a="http://schemas.openxmlformats.org/drawingml/2006/main" r:embed="R84b42c0b59e34c74"/>
          <a:stretch xmlns:a="http://schemas.openxmlformats.org/drawingml/2006/main"/>
        </p:blipFill>
        <p:spPr>
          <a:xfrm xmlns:a="http://schemas.openxmlformats.org/drawingml/2006/main">
            <a:off x="4425840" y="149040"/>
            <a:ext cx="1282680" cy="963720"/>
          </a:xfrm>
          <a:prstGeom xmlns:a="http://schemas.openxmlformats.org/drawingml/2006/main" prst="rect">
            <a:avLst/>
          </a:prstGeom>
          <a:ln xmlns:a="http://schemas.openxmlformats.org/drawingml/2006/main" w="38160">
            <a:noFill/>
          </a:ln>
        </p:spPr>
      </p:pic>
      <p:pic>
        <p:nvPicPr>
          <p:cNvPr id="111" name="Visual 2 of 3 on “Civil Aviation.” Context: Fivacivil Aviation The market Transnational Ry Change and Strengthening capital m= = Modernization technocratic Supervisory A nucleus agencies"/>
          <p:cNvPicPr>
            <a:picLocks xmlns:a="http://schemas.openxmlformats.org/drawingml/2006/main" noChangeAspect="1"/>
          </p:cNvPicPr>
          <p:nvPr/>
        </p:nvPicPr>
        <p:blipFill>
          <a:blip xmlns:r="http://schemas.openxmlformats.org/officeDocument/2006/relationships" xmlns:a="http://schemas.openxmlformats.org/drawingml/2006/main" r:embed="R34d7e0f6305e4d76"/>
          <a:stretch xmlns:a="http://schemas.openxmlformats.org/drawingml/2006/main"/>
        </p:blipFill>
        <p:spPr>
          <a:xfrm xmlns:a="http://schemas.openxmlformats.org/drawingml/2006/main">
            <a:off x="56880" y="4278240"/>
            <a:ext cx="5769000" cy="2192400"/>
          </a:xfrm>
          <a:prstGeom xmlns:a="http://schemas.openxmlformats.org/drawingml/2006/main" prst="rect">
            <a:avLst/>
          </a:prstGeom>
          <a:ln xmlns:a="http://schemas.openxmlformats.org/drawingml/2006/main" w="38160">
            <a:noFill/>
          </a:ln>
        </p:spPr>
      </p:pic>
      <p:pic>
        <p:nvPicPr>
          <p:cNvPr id="112" name="Visual 3 of 3 on “Civil Aviation.” Context: Fivacivil Aviation The market Transnational Ry Change and Strengthening capital m= = Modernization technocratic Supervisory A nucleus agencies"/>
          <p:cNvPicPr>
            <a:picLocks xmlns:a="http://schemas.openxmlformats.org/drawingml/2006/main" noChangeAspect="1"/>
          </p:cNvPicPr>
          <p:nvPr/>
        </p:nvPicPr>
        <p:blipFill>
          <a:blip xmlns:r="http://schemas.openxmlformats.org/officeDocument/2006/relationships" xmlns:a="http://schemas.openxmlformats.org/drawingml/2006/main" r:embed="R008b580dbf8b4a51"/>
          <a:stretch xmlns:a="http://schemas.openxmlformats.org/drawingml/2006/main"/>
        </p:blipFill>
        <p:spPr>
          <a:xfrm xmlns:a="http://schemas.openxmlformats.org/drawingml/2006/main">
            <a:off x="5803560" y="4286160"/>
            <a:ext cx="3294360" cy="218448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54464275"/>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17" name="Slide title: National Context">
            <a:extLst xmlns:a="http://schemas.openxmlformats.org/drawingml/2006/main">
              <a:ext uri="{FF2B5EF4-FFF2-40B4-BE49-F238E27FC236}">
                <a16:creationId xmlns:a16="http://schemas.microsoft.com/office/drawing/2014/main" id="{090C7DFF-1FB3-450A-BDB8-D102DCCE7073}"/>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u="none">
                <a:solidFill>
                  <a:srgbClr val="000000"/>
                </a:solidFill>
                <a:latin typeface="Calibri"/>
                <a:ea typeface="Calibri"/>
                <a:cs typeface="Calibri"/>
              </a:rPr>
              <a:t>National Context</a:t>
            </a:r>
            <a:endParaRPr sz="4000" b="0" u="none">
              <a:solidFill>
                <a:srgbClr val="000000"/>
              </a:solidFill>
              <a:latin typeface="Calibri"/>
              <a:ea typeface="Calibri"/>
              <a:cs typeface="Calibri"/>
            </a:endParaRPr>
          </a:p>
        </p:txBody>
      </p:sp>
      <p:sp>
        <p:nvSpPr>
          <p:cNvPr id="18" name="Slide text 2: National Context">
            <a:extLst xmlns:a="http://schemas.openxmlformats.org/drawingml/2006/main">
              <a:ext uri="{FF2B5EF4-FFF2-40B4-BE49-F238E27FC236}">
                <a16:creationId xmlns:a16="http://schemas.microsoft.com/office/drawing/2014/main" id="{7F9EB416-836C-45A4-8D8B-2D69F78638F7}"/>
              </a:ext>
            </a:extLst>
          </p:cNvPr>
          <p:cNvSpPr>
            <a:spLocks xmlns:a="http://schemas.openxmlformats.org/drawingml/2006/main" noGrp="1"/>
          </p:cNvSpPr>
          <p:nvPr/>
        </p:nvSpPr>
        <p:spPr>
          <a:xfrm xmlns:a="http://schemas.openxmlformats.org/drawingml/2006/main">
            <a:off x="457200" y="1143000"/>
            <a:ext cx="8229600" cy="5333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1990s: </a:t>
            </a:r>
            <a:r>
              <a:rPr sz="2200" b="0" u="none">
                <a:solidFill>
                  <a:srgbClr val="000000"/>
                </a:solidFill>
                <a:latin typeface="Wingdings"/>
                <a:ea typeface="Wingdings"/>
                <a:cs typeface="Wingdings"/>
              </a:rPr>
              <a:t></a:t>
            </a:r>
            <a:r>
              <a:rPr sz="2200" b="0" u="none">
                <a:solidFill>
                  <a:srgbClr val="000000"/>
                </a:solidFill>
                <a:latin typeface="Calibri"/>
                <a:ea typeface="Calibri"/>
                <a:cs typeface="Calibri"/>
              </a:rPr>
              <a:t> significant economic growth</a:t>
            </a:r>
            <a:endParaRPr sz="2200" b="0" u="none">
              <a:solidFill>
                <a:srgbClr val="000000"/>
              </a:solidFill>
              <a:latin typeface="Calibri"/>
              <a:ea typeface="Calibri"/>
              <a:cs typeface="Calibri"/>
            </a:endParaRPr>
          </a:p>
          <a:p xmlns:a="http://schemas.openxmlformats.org/drawingml/2006/main">
            <a:pPr marL="343080" indent="-343080">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Axes of change</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i="1" u="none">
                <a:solidFill>
                  <a:srgbClr val="000000"/>
                </a:solidFill>
                <a:latin typeface="Calibri"/>
                <a:ea typeface="Calibri"/>
                <a:cs typeface="Calibri"/>
              </a:rPr>
              <a:t>Economic modernization</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Export economy </a:t>
            </a:r>
            <a:r>
              <a:rPr sz="2200" b="0" u="none">
                <a:solidFill>
                  <a:srgbClr val="000000"/>
                </a:solidFill>
                <a:latin typeface="Wingdings"/>
                <a:ea typeface="Wingdings"/>
                <a:cs typeface="Wingdings"/>
              </a:rPr>
              <a:t></a:t>
            </a:r>
            <a:r>
              <a:rPr sz="2200" b="0" u="none">
                <a:solidFill>
                  <a:srgbClr val="000000"/>
                </a:solidFill>
                <a:latin typeface="Calibri"/>
                <a:ea typeface="Calibri"/>
                <a:cs typeface="Calibri"/>
              </a:rPr>
              <a:t> service economy</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i="1" u="none">
                <a:solidFill>
                  <a:srgbClr val="000000"/>
                </a:solidFill>
                <a:latin typeface="Calibri"/>
                <a:ea typeface="Calibri"/>
                <a:cs typeface="Calibri"/>
              </a:rPr>
              <a:t>Institutional order</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1" u="none">
                <a:solidFill>
                  <a:srgbClr val="000000"/>
                </a:solidFill>
                <a:latin typeface="Calibri"/>
                <a:ea typeface="Calibri"/>
                <a:cs typeface="Calibri"/>
              </a:rPr>
              <a:t>↓</a:t>
            </a:r>
            <a:r>
              <a:rPr sz="2200" b="0" u="none">
                <a:solidFill>
                  <a:srgbClr val="000000"/>
                </a:solidFill>
                <a:latin typeface="Calibri"/>
                <a:ea typeface="Calibri"/>
                <a:cs typeface="Calibri"/>
              </a:rPr>
              <a:t> Role of state in the economy</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1" u="none">
                <a:solidFill>
                  <a:srgbClr val="000000"/>
                </a:solidFill>
                <a:latin typeface="Calibri"/>
                <a:ea typeface="Calibri"/>
                <a:cs typeface="Calibri"/>
              </a:rPr>
              <a:t>↑ </a:t>
            </a:r>
            <a:r>
              <a:rPr sz="2200" b="0" u="none">
                <a:solidFill>
                  <a:srgbClr val="000000"/>
                </a:solidFill>
                <a:latin typeface="Calibri"/>
                <a:ea typeface="Calibri"/>
                <a:cs typeface="Calibri"/>
              </a:rPr>
              <a:t>Freedom of private sector</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Tax collection framework</a:t>
            </a:r>
            <a:endParaRPr sz="2200" b="0" u="none">
              <a:solidFill>
                <a:srgbClr val="000000"/>
              </a:solidFill>
              <a:latin typeface="Calibri"/>
              <a:ea typeface="Calibri"/>
              <a:cs typeface="Calibri"/>
            </a:endParaRPr>
          </a:p>
          <a:p xmlns:a="http://schemas.openxmlformats.org/drawingml/2006/main">
            <a:pPr marL="343080" indent="-343080">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Changes in labor policies</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Labor flexibility (i.e., wages)</a:t>
            </a: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p:txBody>
      </p:sp>
      <p:pic>
        <p:nvPicPr>
          <p:cNvPr id="23" name="Visual 1 of 2 on “National Context.” Context: National Context * 1990s: significant economic growth + Axes of change — Economic modernization * Export economy service econom — Institutional order « | Role of state in the economy ¢ t Freedo…"/>
          <p:cNvPicPr>
            <a:picLocks xmlns:a="http://schemas.openxmlformats.org/drawingml/2006/main" noChangeAspect="1"/>
          </p:cNvPicPr>
          <p:nvPr/>
        </p:nvPicPr>
        <p:blipFill>
          <a:blip xmlns:r="http://schemas.openxmlformats.org/officeDocument/2006/relationships" xmlns:a="http://schemas.openxmlformats.org/drawingml/2006/main" r:embed="Rdb461a8b0cf342cf"/>
          <a:stretch xmlns:a="http://schemas.openxmlformats.org/drawingml/2006/main"/>
        </p:blipFill>
        <p:spPr>
          <a:xfrm xmlns:a="http://schemas.openxmlformats.org/drawingml/2006/main">
            <a:off x="5943600" y="3809880"/>
            <a:ext cx="2819160" cy="2819520"/>
          </a:xfrm>
          <a:prstGeom xmlns:a="http://schemas.openxmlformats.org/drawingml/2006/main" prst="rect">
            <a:avLst/>
          </a:prstGeom>
          <a:ln xmlns:a="http://schemas.openxmlformats.org/drawingml/2006/main" w="38160">
            <a:noFill/>
          </a:ln>
        </p:spPr>
      </p:pic>
      <p:pic>
        <p:nvPicPr>
          <p:cNvPr id="24" name="Visual 2 of 2 on “National Context.” Context: National Context * 1990s: significant economic growth + Axes of change — Economic modernization * Export economy service econom — Institutional order « | Role of state in the economy ¢ t Freedo…"/>
          <p:cNvPicPr>
            <a:picLocks xmlns:a="http://schemas.openxmlformats.org/drawingml/2006/main" noChangeAspect="1"/>
          </p:cNvPicPr>
          <p:nvPr/>
        </p:nvPicPr>
        <p:blipFill>
          <a:blip xmlns:r="http://schemas.openxmlformats.org/officeDocument/2006/relationships" xmlns:a="http://schemas.openxmlformats.org/drawingml/2006/main" r:embed="R37727e3d8f4e422e"/>
          <a:stretch xmlns:a="http://schemas.openxmlformats.org/drawingml/2006/main"/>
        </p:blipFill>
        <p:spPr>
          <a:xfrm xmlns:a="http://schemas.openxmlformats.org/drawingml/2006/main">
            <a:off x="5938560" y="1143000"/>
            <a:ext cx="2816280" cy="217152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84774837"/>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sp>
        <p:nvSpPr>
          <p:cNvPr id="102" name="Slide title: Civil Aviation">
            <a:extLst xmlns:a="http://schemas.openxmlformats.org/drawingml/2006/main">
              <a:ext uri="{FF2B5EF4-FFF2-40B4-BE49-F238E27FC236}">
                <a16:creationId xmlns:a16="http://schemas.microsoft.com/office/drawing/2014/main" id="{F35ED46E-8FD3-4F93-B2B5-ABAA0E78D053}"/>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Civil Aviation</a:t>
            </a:r>
            <a:endParaRPr sz="4000" b="0" u="none">
              <a:solidFill>
                <a:srgbClr val="000000"/>
              </a:solidFill>
              <a:latin typeface="Calibri"/>
              <a:ea typeface="Calibri"/>
              <a:cs typeface="Calibri"/>
            </a:endParaRPr>
          </a:p>
        </p:txBody>
      </p:sp>
      <p:sp>
        <p:nvSpPr>
          <p:cNvPr id="103" name="Slide text 2: Civil Aviation">
            <a:extLst xmlns:a="http://schemas.openxmlformats.org/drawingml/2006/main">
              <a:ext uri="{FF2B5EF4-FFF2-40B4-BE49-F238E27FC236}">
                <a16:creationId xmlns:a16="http://schemas.microsoft.com/office/drawing/2014/main" id="{CEE3E2F3-1588-482E-A25A-A8DB08DEBF26}"/>
              </a:ext>
            </a:extLst>
          </p:cNvPr>
          <p:cNvSpPr>
            <a:spLocks xmlns:a="http://schemas.openxmlformats.org/drawingml/2006/main" noGrp="1"/>
          </p:cNvSpPr>
          <p:nvPr/>
        </p:nvSpPr>
        <p:spPr>
          <a:xfrm xmlns:a="http://schemas.openxmlformats.org/drawingml/2006/main">
            <a:off x="457200" y="1143000"/>
            <a:ext cx="8229600" cy="5333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Calibri"/>
                <a:ea typeface="Calibri"/>
                <a:cs typeface="Calibri"/>
              </a:rPr>
              <a:t>Historical context</a:t>
            </a:r>
            <a:endParaRPr sz="2400" b="0" u="none">
              <a:solidFill>
                <a:srgbClr val="000000"/>
              </a:solidFill>
              <a:latin typeface="Calibri"/>
              <a:ea typeface="Calibri"/>
              <a:cs typeface="Calibri"/>
            </a:endParaRPr>
          </a:p>
          <a:p xmlns:a="http://schemas.openxmlformats.org/drawingml/2006/main">
            <a:pPr>
              <a:spcBef>
                <a:spcPts val="27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100" b="0" u="none">
              <a:solidFill>
                <a:srgbClr val="000000"/>
              </a:solidFill>
              <a:latin typeface="Calibri"/>
              <a:ea typeface="Calibri"/>
              <a:cs typeface="Calibri"/>
            </a:endParaRPr>
          </a:p>
          <a:p xmlns:a="http://schemas.openxmlformats.org/drawingml/2006/main">
            <a:pPr marL="342720" indent="-34272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1969: Law 505</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Junta of Civil Aviation (JAC)</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General director for civil aeronautics</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i="1" u="none">
                <a:solidFill>
                  <a:srgbClr val="000000"/>
                </a:solidFill>
                <a:latin typeface="Calibri"/>
                <a:ea typeface="Calibri"/>
                <a:cs typeface="Calibri"/>
              </a:rPr>
              <a:t>Issue: still strongly subordinated to </a:t>
            </a:r>
            <a:endParaRPr sz="1800" b="0" u="none">
              <a:solidFill>
                <a:srgbClr val="000000"/>
              </a:solidFill>
              <a:latin typeface="Calibri"/>
              <a:ea typeface="Calibri"/>
              <a:cs typeface="Calibri"/>
            </a:endParaRPr>
          </a:p>
          <a:p xmlns:a="http://schemas.openxmlformats.org/drawingml/2006/main">
            <a:pPr marL="421200" lvl="1" indent="-162000">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i="1" u="none">
                <a:solidFill>
                  <a:srgbClr val="000000"/>
                </a:solidFill>
                <a:latin typeface="Calibri"/>
                <a:ea typeface="Calibri"/>
                <a:cs typeface="Calibri"/>
              </a:rPr>
              <a:t>      regional geopolitics of the Cold War</a:t>
            </a:r>
            <a:endParaRPr sz="1800" b="0" u="none">
              <a:solidFill>
                <a:srgbClr val="000000"/>
              </a:solidFill>
              <a:latin typeface="Calibri"/>
              <a:ea typeface="Calibri"/>
              <a:cs typeface="Calibri"/>
            </a:endParaRPr>
          </a:p>
          <a:p xmlns:a="http://schemas.openxmlformats.org/drawingml/2006/main">
            <a:pPr>
              <a:spcBef>
                <a:spcPts val="27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100" b="0" u="none">
              <a:solidFill>
                <a:srgbClr val="000000"/>
              </a:solidFill>
              <a:latin typeface="Calibri"/>
              <a:ea typeface="Calibri"/>
              <a:cs typeface="Calibri"/>
            </a:endParaRPr>
          </a:p>
          <a:p xmlns:a="http://schemas.openxmlformats.org/drawingml/2006/main">
            <a:pPr marL="342720" indent="-34272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1993: Drop to category 3 in FAA ranking</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Revealed several flaws within system</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i="1" u="none">
                <a:solidFill>
                  <a:srgbClr val="000000"/>
                </a:solidFill>
                <a:latin typeface="Calibri"/>
                <a:ea typeface="Calibri"/>
                <a:cs typeface="Calibri"/>
              </a:rPr>
              <a:t>Issues: system of exchange and favors, trafficking of influence, presence of corporate islands of power</a:t>
            </a:r>
            <a:endParaRPr sz="1800" b="0" u="none">
              <a:solidFill>
                <a:srgbClr val="000000"/>
              </a:solidFill>
              <a:latin typeface="Calibri"/>
              <a:ea typeface="Calibri"/>
              <a:cs typeface="Calibri"/>
            </a:endParaRPr>
          </a:p>
          <a:p xmlns:a="http://schemas.openxmlformats.org/drawingml/2006/main">
            <a:pPr>
              <a:spcBef>
                <a:spcPts val="27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100" b="0" u="none">
              <a:solidFill>
                <a:srgbClr val="000000"/>
              </a:solidFill>
              <a:latin typeface="Calibri"/>
              <a:ea typeface="Calibri"/>
              <a:cs typeface="Calibri"/>
            </a:endParaRPr>
          </a:p>
          <a:p xmlns:a="http://schemas.openxmlformats.org/drawingml/2006/main">
            <a:pPr marL="342720" indent="-34272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1996: Law 491</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International regulatory institutions intervened directly</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Dominican Institute of Civil Aviation (IDAC)</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Financially autonomous </a:t>
            </a:r>
            <a:r>
              <a:rPr sz="1800" b="0" u="none">
                <a:solidFill>
                  <a:srgbClr val="000000"/>
                </a:solidFill>
                <a:latin typeface="Wingdings"/>
                <a:ea typeface="Wingdings"/>
                <a:cs typeface="Wingdings"/>
              </a:rPr>
              <a:t></a:t>
            </a:r>
            <a:r>
              <a:rPr sz="1800" b="0" u="none">
                <a:solidFill>
                  <a:srgbClr val="000000"/>
                </a:solidFill>
                <a:latin typeface="Calibri"/>
                <a:ea typeface="Calibri"/>
                <a:cs typeface="Calibri"/>
              </a:rPr>
              <a:t> execution reviewed by JAC</a:t>
            </a:r>
            <a:endParaRPr sz="1800" b="0" u="none">
              <a:solidFill>
                <a:srgbClr val="000000"/>
              </a:solidFill>
              <a:latin typeface="Calibri"/>
              <a:ea typeface="Calibri"/>
              <a:cs typeface="Calibri"/>
            </a:endParaRPr>
          </a:p>
        </p:txBody>
      </p:sp>
      <p:pic>
        <p:nvPicPr>
          <p:cNvPr id="108" name="Visual 1 of 2 on “Civil Aviation.” Context: Fivacivil Aviation Historical context + 1969: Law 505 — Junta of Civil Aviation (JAC) — General director for civil aeronautics - Issue: still strongly subordinated to, regional geopolitics of the…"/>
          <p:cNvPicPr>
            <a:picLocks xmlns:a="http://schemas.openxmlformats.org/drawingml/2006/main" noChangeAspect="1"/>
          </p:cNvPicPr>
          <p:nvPr/>
        </p:nvPicPr>
        <p:blipFill>
          <a:blip xmlns:r="http://schemas.openxmlformats.org/officeDocument/2006/relationships" xmlns:a="http://schemas.openxmlformats.org/drawingml/2006/main" r:embed="R952d597076e34dcc"/>
          <a:stretch xmlns:a="http://schemas.openxmlformats.org/drawingml/2006/main"/>
        </p:blipFill>
        <p:spPr>
          <a:xfrm xmlns:a="http://schemas.openxmlformats.org/drawingml/2006/main">
            <a:off x="4425840" y="149040"/>
            <a:ext cx="1282680" cy="963720"/>
          </a:xfrm>
          <a:prstGeom xmlns:a="http://schemas.openxmlformats.org/drawingml/2006/main" prst="rect">
            <a:avLst/>
          </a:prstGeom>
          <a:ln xmlns:a="http://schemas.openxmlformats.org/drawingml/2006/main" w="38160">
            <a:noFill/>
          </a:ln>
        </p:spPr>
      </p:pic>
      <p:pic>
        <p:nvPicPr>
          <p:cNvPr id="109" name="Visual 2 of 2 on “Civil Aviation.” Context: Fivacivil Aviation Historical context + 1969: Law 505 — Junta of Civil Aviation (JAC) — General director for civil aeronautics - Issue: still strongly subordinated to, regional geopolitics of the…"/>
          <p:cNvPicPr>
            <a:picLocks xmlns:a="http://schemas.openxmlformats.org/drawingml/2006/main" noChangeAspect="1"/>
          </p:cNvPicPr>
          <p:nvPr/>
        </p:nvPicPr>
        <p:blipFill>
          <a:blip xmlns:r="http://schemas.openxmlformats.org/officeDocument/2006/relationships" xmlns:a="http://schemas.openxmlformats.org/drawingml/2006/main" r:embed="R8ccb8784cebc4b1a"/>
          <a:stretch xmlns:a="http://schemas.openxmlformats.org/drawingml/2006/main"/>
        </p:blipFill>
        <p:spPr>
          <a:xfrm xmlns:a="http://schemas.openxmlformats.org/drawingml/2006/main">
            <a:off x="5181480" y="1066680"/>
            <a:ext cx="3678120" cy="311940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388223921"/>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sp>
        <p:nvSpPr>
          <p:cNvPr id="106" name="Slide title: Civil Aviation">
            <a:extLst xmlns:a="http://schemas.openxmlformats.org/drawingml/2006/main">
              <a:ext uri="{FF2B5EF4-FFF2-40B4-BE49-F238E27FC236}">
                <a16:creationId xmlns:a16="http://schemas.microsoft.com/office/drawing/2014/main" id="{30103FB5-C892-475E-940D-EBCE36C743A2}"/>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Civil Aviation</a:t>
            </a:r>
            <a:endParaRPr sz="4000" b="0" u="none">
              <a:solidFill>
                <a:srgbClr val="000000"/>
              </a:solidFill>
              <a:latin typeface="Calibri"/>
              <a:ea typeface="Calibri"/>
              <a:cs typeface="Calibri"/>
            </a:endParaRPr>
          </a:p>
        </p:txBody>
      </p:sp>
      <p:sp>
        <p:nvSpPr>
          <p:cNvPr id="107" name="Slide text 2: Civil Aviation">
            <a:extLst xmlns:a="http://schemas.openxmlformats.org/drawingml/2006/main">
              <a:ext uri="{FF2B5EF4-FFF2-40B4-BE49-F238E27FC236}">
                <a16:creationId xmlns:a16="http://schemas.microsoft.com/office/drawing/2014/main" id="{5DF4D334-3B16-4A64-A4B6-E36A0EE280D7}"/>
              </a:ext>
            </a:extLst>
          </p:cNvPr>
          <p:cNvSpPr>
            <a:spLocks xmlns:a="http://schemas.openxmlformats.org/drawingml/2006/main" noGrp="1"/>
          </p:cNvSpPr>
          <p:nvPr/>
        </p:nvSpPr>
        <p:spPr>
          <a:xfrm xmlns:a="http://schemas.openxmlformats.org/drawingml/2006/main">
            <a:off x="457200" y="4098600"/>
            <a:ext cx="8229600" cy="23781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3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xmlns:a="http://schemas.openxmlformats.org/drawingml/2006/main">
            <a:pPr>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1" u="none">
                <a:solidFill>
                  <a:srgbClr val="000000"/>
                </a:solidFill>
                <a:latin typeface="Calibri"/>
                <a:ea typeface="Calibri"/>
                <a:cs typeface="Calibri"/>
              </a:rPr>
              <a:t>Beginning of the twenty-first century</a:t>
            </a:r>
            <a:endParaRPr sz="2200" b="0" u="none">
              <a:solidFill>
                <a:srgbClr val="000000"/>
              </a:solidFill>
              <a:latin typeface="Calibri"/>
              <a:ea typeface="Calibri"/>
              <a:cs typeface="Calibri"/>
            </a:endParaRPr>
          </a:p>
          <a:p xmlns:a="http://schemas.openxmlformats.org/drawingml/2006/main">
            <a:pPr marL="342720" indent="-34272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Relations between IDAC and other civil institutional actors strengthened </a:t>
            </a:r>
            <a:endParaRPr sz="2200" b="0" u="none">
              <a:solidFill>
                <a:srgbClr val="000000"/>
              </a:solidFill>
              <a:latin typeface="Calibri"/>
              <a:ea typeface="Calibri"/>
              <a:cs typeface="Calibri"/>
            </a:endParaRPr>
          </a:p>
          <a:p xmlns:a="http://schemas.openxmlformats.org/drawingml/2006/main">
            <a:pPr marL="342720" indent="-34272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Military </a:t>
            </a:r>
            <a:r>
              <a:rPr sz="2200" b="0" u="none">
                <a:solidFill>
                  <a:srgbClr val="000000"/>
                </a:solidFill>
                <a:latin typeface="Wingdings"/>
                <a:ea typeface="Wingdings"/>
                <a:cs typeface="Wingdings"/>
              </a:rPr>
              <a:t></a:t>
            </a:r>
            <a:r>
              <a:rPr sz="2200" b="0" u="none">
                <a:solidFill>
                  <a:srgbClr val="000000"/>
                </a:solidFill>
                <a:latin typeface="Calibri"/>
                <a:ea typeface="Calibri"/>
                <a:cs typeface="Calibri"/>
              </a:rPr>
              <a:t> civilian staff</a:t>
            </a:r>
            <a:endParaRPr sz="2200" b="0" u="none">
              <a:solidFill>
                <a:srgbClr val="000000"/>
              </a:solidFill>
              <a:latin typeface="Calibri"/>
              <a:ea typeface="Calibri"/>
              <a:cs typeface="Calibri"/>
            </a:endParaRPr>
          </a:p>
          <a:p xmlns:a="http://schemas.openxmlformats.org/drawingml/2006/main">
            <a:pPr marL="342720" indent="-34272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Airport privatization </a:t>
            </a:r>
            <a:r>
              <a:rPr sz="2200" b="0" u="none">
                <a:solidFill>
                  <a:srgbClr val="000000"/>
                </a:solidFill>
                <a:latin typeface="Wingdings"/>
                <a:ea typeface="Wingdings"/>
                <a:cs typeface="Wingdings"/>
              </a:rPr>
              <a:t></a:t>
            </a:r>
            <a:r>
              <a:rPr sz="2200" b="0" u="none">
                <a:solidFill>
                  <a:srgbClr val="000000"/>
                </a:solidFill>
                <a:latin typeface="Calibri"/>
                <a:ea typeface="Calibri"/>
                <a:cs typeface="Calibri"/>
              </a:rPr>
              <a:t> discipline </a:t>
            </a:r>
            <a:r>
              <a:rPr sz="2200" b="0" u="none">
                <a:solidFill>
                  <a:srgbClr val="000000"/>
                </a:solidFill>
                <a:latin typeface="Wingdings"/>
                <a:ea typeface="Wingdings"/>
                <a:cs typeface="Wingdings"/>
              </a:rPr>
              <a:t></a:t>
            </a:r>
            <a:r>
              <a:rPr sz="2200" b="0" u="none">
                <a:solidFill>
                  <a:srgbClr val="000000"/>
                </a:solidFill>
                <a:latin typeface="Calibri"/>
                <a:ea typeface="Calibri"/>
                <a:cs typeface="Calibri"/>
              </a:rPr>
              <a:t> modernization of flight safety</a:t>
            </a:r>
            <a:endParaRPr sz="2200" b="0" u="none">
              <a:solidFill>
                <a:srgbClr val="000000"/>
              </a:solidFill>
              <a:latin typeface="Calibri"/>
              <a:ea typeface="Calibri"/>
              <a:cs typeface="Calibri"/>
            </a:endParaRPr>
          </a:p>
        </p:txBody>
      </p:sp>
      <p:pic>
        <p:nvPicPr>
          <p:cNvPr id="119" name="Visual 1 of 1 on “Civil Aviation.” Context: Vivac‘ivil Aviation IDAC responsibilities ¢ § Fiscalization of Security of Guarantee of the the navigation operational aeronautic sector security of civil aviation and oversight Beginning of the …"/>
          <p:cNvPicPr>
            <a:picLocks xmlns:a="http://schemas.openxmlformats.org/drawingml/2006/main" noChangeAspect="1"/>
          </p:cNvPicPr>
          <p:nvPr/>
        </p:nvPicPr>
        <p:blipFill>
          <a:blip xmlns:r="http://schemas.openxmlformats.org/officeDocument/2006/relationships" xmlns:a="http://schemas.openxmlformats.org/drawingml/2006/main" r:embed="R6f28a485381b44f6"/>
          <a:stretch xmlns:a="http://schemas.openxmlformats.org/drawingml/2006/main"/>
        </p:blipFill>
        <p:spPr>
          <a:xfrm xmlns:a="http://schemas.openxmlformats.org/drawingml/2006/main">
            <a:off x="4425840" y="149040"/>
            <a:ext cx="1282680" cy="963720"/>
          </a:xfrm>
          <a:prstGeom xmlns:a="http://schemas.openxmlformats.org/drawingml/2006/main" prst="rect">
            <a:avLst/>
          </a:prstGeom>
          <a:ln xmlns:a="http://schemas.openxmlformats.org/drawingml/2006/main" w="38160">
            <a:noFill/>
          </a:ln>
        </p:spPr>
      </p:pic>
      <p:sp>
        <p:nvSpPr>
          <p:cNvPr id="109" name="Slide text 3: Civil Aviation">
            <a:extLst xmlns:a="http://schemas.openxmlformats.org/drawingml/2006/main">
              <a:ext uri="{FF2B5EF4-FFF2-40B4-BE49-F238E27FC236}">
                <a16:creationId xmlns:a16="http://schemas.microsoft.com/office/drawing/2014/main" id="{EF7FBFC0-7C4F-475B-9216-90F45BE0CC85}"/>
              </a:ext>
            </a:extLst>
          </p:cNvPr>
          <p:cNvSpPr>
            <a:spLocks xmlns:a="http://schemas.openxmlformats.org/drawingml/2006/main" noGrp="1"/>
          </p:cNvSpPr>
          <p:nvPr/>
        </p:nvSpPr>
        <p:spPr>
          <a:xfrm xmlns:a="http://schemas.openxmlformats.org/drawingml/2006/main">
            <a:off x="304560" y="1295280"/>
            <a:ext cx="8534520" cy="5335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algn="ct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IDAC responsibilities</a:t>
            </a: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p:txBody>
      </p:sp>
      <p:sp>
        <p:nvSpPr>
          <p:cNvPr id="110" name="Slide text 4: Civil Aviation">
            <a:extLst xmlns:a="http://schemas.openxmlformats.org/drawingml/2006/main">
              <a:ext uri="{FF2B5EF4-FFF2-40B4-BE49-F238E27FC236}">
                <a16:creationId xmlns:a16="http://schemas.microsoft.com/office/drawing/2014/main" id="{79DE1BB8-588B-4703-B8B0-1CAA319BE39A}"/>
              </a:ext>
            </a:extLst>
          </p:cNvPr>
          <p:cNvSpPr>
            <a:spLocks xmlns:a="http://schemas.openxmlformats.org/drawingml/2006/main" noGrp="1"/>
          </p:cNvSpPr>
          <p:nvPr/>
        </p:nvSpPr>
        <p:spPr>
          <a:xfrm xmlns:a="http://schemas.openxmlformats.org/drawingml/2006/main">
            <a:off x="533160" y="2628720"/>
            <a:ext cx="2362320" cy="838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algn="ctr">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Fiscalization of the</a:t>
            </a:r>
            <a:endParaRPr sz="2000" b="0" u="none">
              <a:solidFill>
                <a:srgbClr val="000000"/>
              </a:solidFill>
              <a:latin typeface="Calibri"/>
              <a:ea typeface="Calibri"/>
              <a:cs typeface="Calibri"/>
            </a:endParaRPr>
          </a:p>
          <a:p xmlns:a="http://schemas.openxmlformats.org/drawingml/2006/main">
            <a:pPr algn="ctr">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aeronautic sector</a:t>
            </a:r>
            <a:endParaRPr sz="2000" b="0" u="none">
              <a:solidFill>
                <a:srgbClr val="000000"/>
              </a:solidFill>
              <a:latin typeface="Calibri"/>
              <a:ea typeface="Calibri"/>
              <a:cs typeface="Calibri"/>
            </a:endParaRPr>
          </a:p>
        </p:txBody>
      </p:sp>
      <p:sp>
        <p:nvSpPr>
          <p:cNvPr id="111" name="Slide text 5: Civil Aviation">
            <a:extLst xmlns:a="http://schemas.openxmlformats.org/drawingml/2006/main">
              <a:ext uri="{FF2B5EF4-FFF2-40B4-BE49-F238E27FC236}">
                <a16:creationId xmlns:a16="http://schemas.microsoft.com/office/drawing/2014/main" id="{1BCA2646-C7B7-4C6D-A077-86184A494181}"/>
              </a:ext>
            </a:extLst>
          </p:cNvPr>
          <p:cNvSpPr>
            <a:spLocks xmlns:a="http://schemas.openxmlformats.org/drawingml/2006/main" noGrp="1"/>
          </p:cNvSpPr>
          <p:nvPr/>
        </p:nvSpPr>
        <p:spPr>
          <a:xfrm xmlns:a="http://schemas.openxmlformats.org/drawingml/2006/main">
            <a:off x="3527280" y="2628720"/>
            <a:ext cx="2133720" cy="990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algn="ctr">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Security of navigation</a:t>
            </a:r>
            <a:endParaRPr sz="2000" b="0" u="none">
              <a:solidFill>
                <a:srgbClr val="000000"/>
              </a:solidFill>
              <a:latin typeface="Calibri"/>
              <a:ea typeface="Calibri"/>
              <a:cs typeface="Calibri"/>
            </a:endParaRPr>
          </a:p>
        </p:txBody>
      </p:sp>
      <p:sp>
        <p:nvSpPr>
          <p:cNvPr id="112" name="Slide text 6: Civil Aviation">
            <a:extLst xmlns:a="http://schemas.openxmlformats.org/drawingml/2006/main">
              <a:ext uri="{FF2B5EF4-FFF2-40B4-BE49-F238E27FC236}">
                <a16:creationId xmlns:a16="http://schemas.microsoft.com/office/drawing/2014/main" id="{A49C7064-6645-4797-AF80-847B51B1E130}"/>
              </a:ext>
            </a:extLst>
          </p:cNvPr>
          <p:cNvSpPr>
            <a:spLocks xmlns:a="http://schemas.openxmlformats.org/drawingml/2006/main" noGrp="1"/>
          </p:cNvSpPr>
          <p:nvPr/>
        </p:nvSpPr>
        <p:spPr>
          <a:xfrm xmlns:a="http://schemas.openxmlformats.org/drawingml/2006/main">
            <a:off x="6248160" y="2628720"/>
            <a:ext cx="2590920" cy="14698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algn="ctr">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Guarantee of the </a:t>
            </a:r>
            <a:endParaRPr sz="2000" b="0" u="none">
              <a:solidFill>
                <a:srgbClr val="000000"/>
              </a:solidFill>
              <a:latin typeface="Calibri"/>
              <a:ea typeface="Calibri"/>
              <a:cs typeface="Calibri"/>
            </a:endParaRPr>
          </a:p>
          <a:p xmlns:a="http://schemas.openxmlformats.org/drawingml/2006/main">
            <a:pPr algn="ctr">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operational security </a:t>
            </a:r>
            <a:endParaRPr sz="2000" b="0" u="none">
              <a:solidFill>
                <a:srgbClr val="000000"/>
              </a:solidFill>
              <a:latin typeface="Calibri"/>
              <a:ea typeface="Calibri"/>
              <a:cs typeface="Calibri"/>
            </a:endParaRPr>
          </a:p>
          <a:p xmlns:a="http://schemas.openxmlformats.org/drawingml/2006/main">
            <a:pPr algn="ctr">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of civil aviation </a:t>
            </a:r>
            <a:endParaRPr sz="2000" b="0" u="none">
              <a:solidFill>
                <a:srgbClr val="000000"/>
              </a:solidFill>
              <a:latin typeface="Calibri"/>
              <a:ea typeface="Calibri"/>
              <a:cs typeface="Calibri"/>
            </a:endParaRPr>
          </a:p>
          <a:p xmlns:a="http://schemas.openxmlformats.org/drawingml/2006/main">
            <a:pPr algn="ctr">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and oversight</a:t>
            </a:r>
            <a:endParaRPr sz="2000" b="0" u="none">
              <a:solidFill>
                <a:srgbClr val="000000"/>
              </a:solidFill>
              <a:latin typeface="Calibri"/>
              <a:ea typeface="Calibri"/>
              <a:cs typeface="Calibri"/>
            </a:endParaRPr>
          </a:p>
        </p:txBody>
      </p:sp>
      <p:sp>
        <p:nvSpPr>
          <p:cNvPr id="113" name="Down Arrow 2">
            <a:extLst xmlns:a="http://schemas.openxmlformats.org/drawingml/2006/main">
              <a:ext uri="{FF2B5EF4-FFF2-40B4-BE49-F238E27FC236}">
                <a16:creationId xmlns:a16="http://schemas.microsoft.com/office/drawing/2014/main" id="{3D31642C-FA15-4444-B1DD-A8F96CB32BA5}"/>
              </a:ext>
            </a:extLst>
          </p:cNvPr>
          <p:cNvSpPr>
            <a:spLocks xmlns:a="http://schemas.openxmlformats.org/drawingml/2006/main" noGrp="1"/>
          </p:cNvSpPr>
          <p:nvPr/>
        </p:nvSpPr>
        <p:spPr>
          <a:xfrm xmlns:a="http://schemas.openxmlformats.org/drawingml/2006/main">
            <a:off x="4441680" y="1981080"/>
            <a:ext cx="304920" cy="533520"/>
          </a:xfrm>
          <a:prstGeom xmlns:a="http://schemas.openxmlformats.org/drawingml/2006/main" prst="downArrow">
            <a:avLst>
              <a:gd name="adj1" fmla="val 50000"/>
              <a:gd name="adj2" fmla="val 49988"/>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14" name="Down Arrow 13">
            <a:extLst xmlns:a="http://schemas.openxmlformats.org/drawingml/2006/main">
              <a:ext uri="{FF2B5EF4-FFF2-40B4-BE49-F238E27FC236}">
                <a16:creationId xmlns:a16="http://schemas.microsoft.com/office/drawing/2014/main" id="{CAC056BA-F4C3-4741-8462-726469B06F03}"/>
              </a:ext>
            </a:extLst>
          </p:cNvPr>
          <p:cNvSpPr>
            <a:spLocks xmlns:a="http://schemas.openxmlformats.org/drawingml/2006/main" noGrp="1"/>
          </p:cNvSpPr>
          <p:nvPr/>
        </p:nvSpPr>
        <p:spPr>
          <a:xfrm xmlns:a="http://schemas.openxmlformats.org/drawingml/2006/main" rot="1920000">
            <a:off x="2631960" y="1944360"/>
            <a:ext cx="301680" cy="530280"/>
          </a:xfrm>
          <a:prstGeom xmlns:a="http://schemas.openxmlformats.org/drawingml/2006/main" prst="downArrow">
            <a:avLst>
              <a:gd name="adj1" fmla="val 50000"/>
              <a:gd name="adj2" fmla="val 49998"/>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15" name="Down Arrow 14">
            <a:extLst xmlns:a="http://schemas.openxmlformats.org/drawingml/2006/main">
              <a:ext uri="{FF2B5EF4-FFF2-40B4-BE49-F238E27FC236}">
                <a16:creationId xmlns:a16="http://schemas.microsoft.com/office/drawing/2014/main" id="{304CA554-6492-48D5-8E53-8284A8DA1064}"/>
              </a:ext>
            </a:extLst>
          </p:cNvPr>
          <p:cNvSpPr>
            <a:spLocks xmlns:a="http://schemas.openxmlformats.org/drawingml/2006/main" noGrp="1"/>
          </p:cNvSpPr>
          <p:nvPr/>
        </p:nvSpPr>
        <p:spPr>
          <a:xfrm xmlns:a="http://schemas.openxmlformats.org/drawingml/2006/main" rot="19938600">
            <a:off x="6175080" y="1944000"/>
            <a:ext cx="301680" cy="530280"/>
          </a:xfrm>
          <a:prstGeom xmlns:a="http://schemas.openxmlformats.org/drawingml/2006/main" prst="downArrow">
            <a:avLst>
              <a:gd name="adj1" fmla="val 50000"/>
              <a:gd name="adj2" fmla="val 49998"/>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866065242"/>
      </p:ext>
    </p:extLst>
  </p:cSld>
</p:sld>
</file>

<file path=ppt/slides/slide22.xml><?xml version="1.0" encoding="utf-8"?>
<p:sld xmlns:p="http://schemas.openxmlformats.org/presentationml/2006/main">
  <p:cSld>
    <p:spTree>
      <p:nvGrpSpPr>
        <p:cNvPr id="1" name=""/>
        <p:cNvGrpSpPr/>
        <p:nvPr/>
      </p:nvGrpSpPr>
      <p:grpSpPr>
        <a:xfrm xmlns:a="http://schemas.openxmlformats.org/drawingml/2006/main"/>
      </p:grpSpPr>
      <p:sp>
        <p:nvSpPr>
          <p:cNvPr id="116" name="Slide text 1: Meritocracy and immunity to corruption">
            <a:extLst xmlns:a="http://schemas.openxmlformats.org/drawingml/2006/main">
              <a:ext uri="{FF2B5EF4-FFF2-40B4-BE49-F238E27FC236}">
                <a16:creationId xmlns:a16="http://schemas.microsoft.com/office/drawing/2014/main" id="{58AD2BD3-8EBB-48D8-92C3-181503B46D2C}"/>
              </a:ext>
            </a:extLst>
          </p:cNvPr>
          <p:cNvSpPr>
            <a:spLocks xmlns:a="http://schemas.openxmlformats.org/drawingml/2006/main" noGrp="1"/>
          </p:cNvSpPr>
          <p:nvPr/>
        </p:nvSpPr>
        <p:spPr>
          <a:xfrm xmlns:a="http://schemas.openxmlformats.org/drawingml/2006/main">
            <a:off x="457200" y="1294920"/>
            <a:ext cx="8229600" cy="5181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Meritocracy and immunity to corruption</a:t>
            </a:r>
            <a:endParaRPr sz="2000" b="0" u="none">
              <a:solidFill>
                <a:srgbClr val="000000"/>
              </a:solidFill>
              <a:latin typeface="Calibri"/>
              <a:ea typeface="Calibri"/>
              <a:cs typeface="Calibri"/>
            </a:endParaRPr>
          </a:p>
          <a:p xmlns:a="http://schemas.openxmlformats.org/drawingml/2006/main">
            <a:pPr marL="259200" lvl="1">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	</a:t>
            </a:r>
            <a:r>
              <a:rPr sz="2000" b="0" u="none">
                <a:solidFill>
                  <a:srgbClr val="000000"/>
                </a:solidFill>
                <a:latin typeface="Calibri"/>
                <a:ea typeface="Calibri"/>
                <a:cs typeface="Calibri"/>
              </a:rPr>
              <a:t>	</a:t>
            </a:r>
            <a:r>
              <a:rPr sz="2000" b="0" u="none">
                <a:solidFill>
                  <a:srgbClr val="000000"/>
                </a:solidFill>
                <a:latin typeface="Calibri"/>
                <a:ea typeface="Calibri"/>
                <a:cs typeface="Calibri"/>
              </a:rPr>
              <a:t>Clear hierarchy of human resources</a:t>
            </a:r>
            <a:endParaRPr sz="2000" b="0" u="none">
              <a:solidFill>
                <a:srgbClr val="000000"/>
              </a:solidFill>
              <a:latin typeface="Calibri"/>
              <a:ea typeface="Calibri"/>
              <a:cs typeface="Calibri"/>
            </a:endParaRPr>
          </a:p>
          <a:p xmlns:a="http://schemas.openxmlformats.org/drawingml/2006/main">
            <a:pPr marL="259200" lvl="1">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259200" lvl="1">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	</a:t>
            </a:r>
            <a:r>
              <a:rPr sz="2000" b="0" u="none">
                <a:solidFill>
                  <a:srgbClr val="000000"/>
                </a:solidFill>
                <a:latin typeface="Calibri"/>
                <a:ea typeface="Calibri"/>
                <a:cs typeface="Calibri"/>
              </a:rPr>
              <a:t>     Executive</a:t>
            </a:r>
            <a:r>
              <a:rPr sz="2000" b="0" u="none">
                <a:solidFill>
                  <a:srgbClr val="000000"/>
                </a:solidFill>
                <a:latin typeface="Calibri"/>
                <a:ea typeface="Calibri"/>
                <a:cs typeface="Calibri"/>
              </a:rPr>
              <a:t>	</a:t>
            </a:r>
            <a:r>
              <a:rPr sz="2000" b="0" u="none">
                <a:solidFill>
                  <a:srgbClr val="000000"/>
                </a:solidFill>
                <a:latin typeface="Calibri"/>
                <a:ea typeface="Calibri"/>
                <a:cs typeface="Calibri"/>
              </a:rPr>
              <a:t>       Technical</a:t>
            </a:r>
            <a:r>
              <a:rPr sz="2000" b="0" u="none">
                <a:solidFill>
                  <a:srgbClr val="000000"/>
                </a:solidFill>
                <a:latin typeface="Calibri"/>
                <a:ea typeface="Calibri"/>
                <a:cs typeface="Calibri"/>
              </a:rPr>
              <a:t>	</a:t>
            </a:r>
            <a:r>
              <a:rPr sz="2000" b="0" u="none">
                <a:solidFill>
                  <a:srgbClr val="000000"/>
                </a:solidFill>
                <a:latin typeface="Calibri"/>
                <a:ea typeface="Calibri"/>
                <a:cs typeface="Calibri"/>
              </a:rPr>
              <a:t>      Administrative</a:t>
            </a:r>
            <a:endParaRPr sz="2000" b="0" u="none">
              <a:solidFill>
                <a:srgbClr val="000000"/>
              </a:solidFill>
              <a:latin typeface="Calibri"/>
              <a:ea typeface="Calibri"/>
              <a:cs typeface="Calibri"/>
            </a:endParaRPr>
          </a:p>
          <a:p xmlns:a="http://schemas.openxmlformats.org/drawingml/2006/main">
            <a:pPr marL="777600" lvl="3">
              <a:spcBef>
                <a:spcPts val="550"/>
              </a:spcBef>
              <a:buNone/>
              <a:tabLst>
                <a:tab pos="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777600" lvl="3">
              <a:spcBef>
                <a:spcPts val="499"/>
              </a:spcBef>
              <a:buNone/>
              <a:tabLst>
                <a:tab pos="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	</a:t>
            </a:r>
            <a:r>
              <a:rPr sz="2000" b="0" u="none">
                <a:solidFill>
                  <a:srgbClr val="000000"/>
                </a:solidFill>
                <a:latin typeface="Calibri"/>
                <a:ea typeface="Calibri"/>
                <a:cs typeface="Calibri"/>
              </a:rPr>
              <a:t>	</a:t>
            </a:r>
            <a:r>
              <a:rPr sz="2000" b="0" u="none">
                <a:solidFill>
                  <a:srgbClr val="000000"/>
                </a:solidFill>
                <a:latin typeface="Calibri"/>
                <a:ea typeface="Calibri"/>
                <a:cs typeface="Calibri"/>
              </a:rPr>
              <a:t>    Meritocratic          Most exposed to</a:t>
            </a:r>
            <a:endParaRPr sz="2000" b="0" u="none">
              <a:solidFill>
                <a:srgbClr val="000000"/>
              </a:solidFill>
              <a:latin typeface="Calibri"/>
              <a:ea typeface="Calibri"/>
              <a:cs typeface="Calibri"/>
            </a:endParaRPr>
          </a:p>
          <a:p xmlns:a="http://schemas.openxmlformats.org/drawingml/2006/main">
            <a:pPr marL="777600" lvl="3">
              <a:spcBef>
                <a:spcPts val="499"/>
              </a:spcBef>
              <a:buNone/>
              <a:tabLst>
                <a:tab pos="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                            Competences        political influences</a:t>
            </a:r>
            <a:endParaRPr sz="2000" b="0" u="none">
              <a:solidFill>
                <a:srgbClr val="000000"/>
              </a:solidFill>
              <a:latin typeface="Calibri"/>
              <a:ea typeface="Calibri"/>
              <a:cs typeface="Calibri"/>
            </a:endParaRPr>
          </a:p>
          <a:p xmlns:a="http://schemas.openxmlformats.org/drawingml/2006/main">
            <a:pPr>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3080" indent="-34308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Technological flexibility </a:t>
            </a:r>
            <a:endParaRPr sz="2000" b="0" u="none">
              <a:solidFill>
                <a:srgbClr val="000000"/>
              </a:solidFill>
              <a:latin typeface="Calibri"/>
              <a:ea typeface="Calibri"/>
              <a:cs typeface="Calibri"/>
            </a:endParaRPr>
          </a:p>
          <a:p xmlns:a="http://schemas.openxmlformats.org/drawingml/2006/main">
            <a:pPr marL="742680" lvl="1" indent="-28548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Security of passengers/aircraft  </a:t>
            </a:r>
            <a:r>
              <a:rPr sz="2000" b="0" u="none">
                <a:solidFill>
                  <a:srgbClr val="000000"/>
                </a:solidFill>
                <a:latin typeface="Wingdings"/>
                <a:ea typeface="Wingdings"/>
                <a:cs typeface="Wingdings"/>
              </a:rPr>
              <a:t></a:t>
            </a:r>
            <a:r>
              <a:rPr sz="2000" b="0" u="none">
                <a:solidFill>
                  <a:srgbClr val="000000"/>
                </a:solidFill>
                <a:latin typeface="Calibri"/>
                <a:ea typeface="Calibri"/>
                <a:cs typeface="Calibri"/>
              </a:rPr>
              <a:t> Increased accountability</a:t>
            </a:r>
            <a:endParaRPr sz="2000" b="0" u="none">
              <a:solidFill>
                <a:srgbClr val="000000"/>
              </a:solidFill>
              <a:latin typeface="Calibri"/>
              <a:ea typeface="Calibri"/>
              <a:cs typeface="Calibri"/>
            </a:endParaRPr>
          </a:p>
          <a:p xmlns:a="http://schemas.openxmlformats.org/drawingml/2006/main">
            <a:pPr marL="342720" lvl="1" indent="-342720">
              <a:spcBef>
                <a:spcPts val="4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a:p xmlns:a="http://schemas.openxmlformats.org/drawingml/2006/main">
            <a:pPr marL="342720" lvl="1" indent="-34272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Strong proactive bureaucracy</a:t>
            </a:r>
            <a:endParaRPr sz="2000" b="0" u="none">
              <a:solidFill>
                <a:srgbClr val="000000"/>
              </a:solidFill>
              <a:latin typeface="Calibri"/>
              <a:ea typeface="Calibri"/>
              <a:cs typeface="Calibri"/>
            </a:endParaRPr>
          </a:p>
          <a:p xmlns:a="http://schemas.openxmlformats.org/drawingml/2006/main">
            <a:pPr marL="259200" lvl="1">
              <a:spcBef>
                <a:spcPts val="4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a:p xmlns:a="http://schemas.openxmlformats.org/drawingml/2006/main">
            <a:pPr marL="343080" indent="-34308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Strategic role of external allies</a:t>
            </a:r>
            <a:endParaRPr sz="2000" b="0" u="none">
              <a:solidFill>
                <a:srgbClr val="000000"/>
              </a:solidFill>
              <a:latin typeface="Calibri"/>
              <a:ea typeface="Calibri"/>
              <a:cs typeface="Calibri"/>
            </a:endParaRPr>
          </a:p>
          <a:p xmlns:a="http://schemas.openxmlformats.org/drawingml/2006/main">
            <a:pPr marL="518400" lvl="2">
              <a:spcBef>
                <a:spcPts val="400"/>
              </a:spcBef>
              <a:buNone/>
              <a:tabLst>
                <a:tab pos="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a:p xmlns:a="http://schemas.openxmlformats.org/drawingml/2006/main">
            <a:pPr>
              <a:spcBef>
                <a:spcPts val="4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p:txBody>
      </p:sp>
      <p:sp>
        <p:nvSpPr>
          <p:cNvPr id="117" name="Down Arrow 4">
            <a:extLst xmlns:a="http://schemas.openxmlformats.org/drawingml/2006/main">
              <a:ext uri="{FF2B5EF4-FFF2-40B4-BE49-F238E27FC236}">
                <a16:creationId xmlns:a16="http://schemas.microsoft.com/office/drawing/2014/main" id="{EF964D46-7DDF-44EA-8EF4-A1A1BAB46BBA}"/>
              </a:ext>
            </a:extLst>
          </p:cNvPr>
          <p:cNvSpPr>
            <a:spLocks xmlns:a="http://schemas.openxmlformats.org/drawingml/2006/main" noGrp="1"/>
          </p:cNvSpPr>
          <p:nvPr/>
        </p:nvSpPr>
        <p:spPr>
          <a:xfrm xmlns:a="http://schemas.openxmlformats.org/drawingml/2006/main">
            <a:off x="2347560" y="2127240"/>
            <a:ext cx="243000" cy="380880"/>
          </a:xfrm>
          <a:prstGeom xmlns:a="http://schemas.openxmlformats.org/drawingml/2006/main" prst="downArrow">
            <a:avLst>
              <a:gd name="adj1" fmla="val 50000"/>
              <a:gd name="adj2" fmla="val 49961"/>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18" name="Down Arrow 7">
            <a:extLst xmlns:a="http://schemas.openxmlformats.org/drawingml/2006/main">
              <a:ext uri="{FF2B5EF4-FFF2-40B4-BE49-F238E27FC236}">
                <a16:creationId xmlns:a16="http://schemas.microsoft.com/office/drawing/2014/main" id="{736A1669-D417-4BE2-8406-117D424467DA}"/>
              </a:ext>
            </a:extLst>
          </p:cNvPr>
          <p:cNvSpPr>
            <a:spLocks xmlns:a="http://schemas.openxmlformats.org/drawingml/2006/main" noGrp="1"/>
          </p:cNvSpPr>
          <p:nvPr/>
        </p:nvSpPr>
        <p:spPr>
          <a:xfrm xmlns:a="http://schemas.openxmlformats.org/drawingml/2006/main">
            <a:off x="4038480" y="2127240"/>
            <a:ext cx="243000" cy="380880"/>
          </a:xfrm>
          <a:prstGeom xmlns:a="http://schemas.openxmlformats.org/drawingml/2006/main" prst="downArrow">
            <a:avLst>
              <a:gd name="adj1" fmla="val 50000"/>
              <a:gd name="adj2" fmla="val 49961"/>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19" name="Down Arrow 8">
            <a:extLst xmlns:a="http://schemas.openxmlformats.org/drawingml/2006/main">
              <a:ext uri="{FF2B5EF4-FFF2-40B4-BE49-F238E27FC236}">
                <a16:creationId xmlns:a16="http://schemas.microsoft.com/office/drawing/2014/main" id="{E0F14B91-80CD-41E5-961C-A58BAB0A6A2D}"/>
              </a:ext>
            </a:extLst>
          </p:cNvPr>
          <p:cNvSpPr>
            <a:spLocks xmlns:a="http://schemas.openxmlformats.org/drawingml/2006/main" noGrp="1"/>
          </p:cNvSpPr>
          <p:nvPr/>
        </p:nvSpPr>
        <p:spPr>
          <a:xfrm xmlns:a="http://schemas.openxmlformats.org/drawingml/2006/main">
            <a:off x="5729040" y="2127240"/>
            <a:ext cx="241200" cy="380880"/>
          </a:xfrm>
          <a:prstGeom xmlns:a="http://schemas.openxmlformats.org/drawingml/2006/main" prst="downArrow">
            <a:avLst>
              <a:gd name="adj1" fmla="val 50000"/>
              <a:gd name="adj2" fmla="val 50005"/>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20" name="Down Arrow 9">
            <a:extLst xmlns:a="http://schemas.openxmlformats.org/drawingml/2006/main">
              <a:ext uri="{FF2B5EF4-FFF2-40B4-BE49-F238E27FC236}">
                <a16:creationId xmlns:a16="http://schemas.microsoft.com/office/drawing/2014/main" id="{9F23A500-47FF-4FC8-A9DE-92B3BDB332BF}"/>
              </a:ext>
            </a:extLst>
          </p:cNvPr>
          <p:cNvSpPr>
            <a:spLocks xmlns:a="http://schemas.openxmlformats.org/drawingml/2006/main" noGrp="1"/>
          </p:cNvSpPr>
          <p:nvPr/>
        </p:nvSpPr>
        <p:spPr>
          <a:xfrm xmlns:a="http://schemas.openxmlformats.org/drawingml/2006/main">
            <a:off x="4038480" y="2919240"/>
            <a:ext cx="243000" cy="380880"/>
          </a:xfrm>
          <a:prstGeom xmlns:a="http://schemas.openxmlformats.org/drawingml/2006/main" prst="downArrow">
            <a:avLst>
              <a:gd name="adj1" fmla="val 50000"/>
              <a:gd name="adj2" fmla="val 49961"/>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21" name="Down Arrow 10">
            <a:extLst xmlns:a="http://schemas.openxmlformats.org/drawingml/2006/main">
              <a:ext uri="{FF2B5EF4-FFF2-40B4-BE49-F238E27FC236}">
                <a16:creationId xmlns:a16="http://schemas.microsoft.com/office/drawing/2014/main" id="{8A43A34B-3455-44A0-BA1B-180DF68362FE}"/>
              </a:ext>
            </a:extLst>
          </p:cNvPr>
          <p:cNvSpPr>
            <a:spLocks xmlns:a="http://schemas.openxmlformats.org/drawingml/2006/main" noGrp="1"/>
          </p:cNvSpPr>
          <p:nvPr/>
        </p:nvSpPr>
        <p:spPr>
          <a:xfrm xmlns:a="http://schemas.openxmlformats.org/drawingml/2006/main">
            <a:off x="5729040" y="2898720"/>
            <a:ext cx="241200" cy="380880"/>
          </a:xfrm>
          <a:prstGeom xmlns:a="http://schemas.openxmlformats.org/drawingml/2006/main" prst="downArrow">
            <a:avLst>
              <a:gd name="adj1" fmla="val 50000"/>
              <a:gd name="adj2" fmla="val 50005"/>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pic>
        <p:nvPicPr>
          <p:cNvPr id="132" name="Visual 1 of 1 on “Meritocracy and immunity to corruption.” Context: Evaluation: Civil Aviation + Meritocracy and immunity to corruption Clear hierarchy of human resources 4 4 4 Executive Technical Administrative Meritocratic Most exposed t…"/>
          <p:cNvPicPr>
            <a:picLocks xmlns:a="http://schemas.openxmlformats.org/drawingml/2006/main" noChangeAspect="1"/>
          </p:cNvPicPr>
          <p:nvPr/>
        </p:nvPicPr>
        <p:blipFill>
          <a:blip xmlns:r="http://schemas.openxmlformats.org/officeDocument/2006/relationships" xmlns:a="http://schemas.openxmlformats.org/drawingml/2006/main" r:embed="R2f141ca9eced4cce"/>
          <a:stretch xmlns:a="http://schemas.openxmlformats.org/drawingml/2006/main"/>
        </p:blipFill>
        <p:spPr>
          <a:xfrm xmlns:a="http://schemas.openxmlformats.org/drawingml/2006/main">
            <a:off x="6629400" y="5105160"/>
            <a:ext cx="2219040" cy="1666800"/>
          </a:xfrm>
          <a:prstGeom xmlns:a="http://schemas.openxmlformats.org/drawingml/2006/main" prst="rect">
            <a:avLst/>
          </a:prstGeom>
          <a:ln xmlns:a="http://schemas.openxmlformats.org/drawingml/2006/main" w="38160">
            <a:noFill/>
          </a:ln>
        </p:spPr>
      </p:pic>
      <p:sp>
        <p:nvSpPr>
          <p:cNvPr id="123" name="Slide text 2: Meritocracy and immunity to corruption">
            <a:extLst xmlns:a="http://schemas.openxmlformats.org/drawingml/2006/main">
              <a:ext uri="{FF2B5EF4-FFF2-40B4-BE49-F238E27FC236}">
                <a16:creationId xmlns:a16="http://schemas.microsoft.com/office/drawing/2014/main" id="{7F28EB14-D873-43E5-8AF9-2A3097236F00}"/>
              </a:ext>
            </a:extLst>
          </p:cNvPr>
          <p:cNvSpPr>
            <a:spLocks xmlns:a="http://schemas.openxmlformats.org/drawingml/2006/main" noGrp="1"/>
          </p:cNvSpPr>
          <p:nvPr/>
        </p:nvSpPr>
        <p:spPr>
          <a:xfrm xmlns:a="http://schemas.openxmlformats.org/drawingml/2006/main">
            <a:off x="457200" y="274320"/>
            <a:ext cx="8229600" cy="792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i="1" u="none">
                <a:solidFill>
                  <a:srgbClr val="000000"/>
                </a:solidFill>
                <a:latin typeface="Calibri"/>
                <a:ea typeface="Calibri"/>
                <a:cs typeface="Calibri"/>
              </a:rPr>
              <a:t>Evaluation:</a:t>
            </a:r>
            <a:r>
              <a:rPr sz="4000" b="1" i="1" u="none">
                <a:solidFill>
                  <a:srgbClr val="000000"/>
                </a:solidFill>
                <a:latin typeface="Calibri"/>
                <a:ea typeface="Calibri"/>
                <a:cs typeface="Calibri"/>
              </a:rPr>
              <a:t> Civil Aviation</a:t>
            </a:r>
            <a:endParaRPr sz="4000" b="0" u="none">
              <a:solidFill>
                <a:srgbClr val="000000"/>
              </a:solidFill>
              <a:latin typeface="Calibri"/>
              <a:ea typeface="Calibri"/>
              <a:cs typeface="Calibri"/>
            </a:endParaRPr>
          </a:p>
        </p:txBody>
      </p:sp>
      <p:sp>
        <p:nvSpPr>
          <p:cNvPr id="125" name="Accessible slide title: Meritocracy and immunity to corruption">
            <a:extLst xmlns:a="http://schemas.openxmlformats.org/drawingml/2006/main">
              <a:ext uri="{FF2B5EF4-FFF2-40B4-BE49-F238E27FC236}">
                <a16:creationId xmlns:a16="http://schemas.microsoft.com/office/drawing/2014/main" id="{6464B990-43EB-44E8-B198-3C6AD9ED15B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Meritocracy and immunity to corruption</a:t>
            </a:r>
          </a:p>
        </p:txBody>
      </p:sp>
    </p:spTree>
    <p:extLst>
      <p:ext uri="{BB962C8B-B14F-4D97-AF65-F5344CB8AC3E}">
        <p14:creationId xmlns:p14="http://schemas.microsoft.com/office/powerpoint/2010/main" val="196773213"/>
      </p:ext>
    </p:extLst>
  </p:cSld>
</p:sld>
</file>

<file path=ppt/slides/slide23.xml><?xml version="1.0" encoding="utf-8"?>
<p:sld xmlns:p="http://schemas.openxmlformats.org/presentationml/2006/main">
  <p:cSld>
    <p:spTree>
      <p:nvGrpSpPr>
        <p:cNvPr id="1" name=""/>
        <p:cNvGrpSpPr/>
        <p:nvPr/>
      </p:nvGrpSpPr>
      <p:grpSpPr>
        <a:xfrm xmlns:a="http://schemas.openxmlformats.org/drawingml/2006/main"/>
      </p:grpSpPr>
      <p:sp>
        <p:nvSpPr>
          <p:cNvPr id="124" name="Slide title: The State as Development Agent">
            <a:extLst xmlns:a="http://schemas.openxmlformats.org/drawingml/2006/main">
              <a:ext uri="{FF2B5EF4-FFF2-40B4-BE49-F238E27FC236}">
                <a16:creationId xmlns:a16="http://schemas.microsoft.com/office/drawing/2014/main" id="{A1CC8E4C-681E-4093-B63B-5B13208C5B58}"/>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u="none">
                <a:solidFill>
                  <a:srgbClr val="000000"/>
                </a:solidFill>
                <a:latin typeface="Calibri"/>
                <a:ea typeface="Calibri"/>
                <a:cs typeface="Calibri"/>
              </a:rPr>
              <a:t>The State as Development Agent</a:t>
            </a:r>
            <a:endParaRPr sz="4000" b="0" u="none">
              <a:solidFill>
                <a:srgbClr val="000000"/>
              </a:solidFill>
              <a:latin typeface="Calibri"/>
              <a:ea typeface="Calibri"/>
              <a:cs typeface="Calibri"/>
            </a:endParaRPr>
          </a:p>
        </p:txBody>
      </p:sp>
      <p:sp>
        <p:nvSpPr>
          <p:cNvPr id="125" name="Slide text 2: The State as Development Agent">
            <a:extLst xmlns:a="http://schemas.openxmlformats.org/drawingml/2006/main">
              <a:ext uri="{FF2B5EF4-FFF2-40B4-BE49-F238E27FC236}">
                <a16:creationId xmlns:a16="http://schemas.microsoft.com/office/drawing/2014/main" id="{A27334CC-9FD8-4B6B-A6D1-CDDD26DDC50B}"/>
              </a:ext>
            </a:extLst>
          </p:cNvPr>
          <p:cNvSpPr>
            <a:spLocks xmlns:a="http://schemas.openxmlformats.org/drawingml/2006/main" noGrp="1"/>
          </p:cNvSpPr>
          <p:nvPr/>
        </p:nvSpPr>
        <p:spPr>
          <a:xfrm xmlns:a="http://schemas.openxmlformats.org/drawingml/2006/main">
            <a:off x="457200" y="1143000"/>
            <a:ext cx="8229600" cy="5333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Defines the field of articulations around which successful institutional change can take place</a:t>
            </a:r>
            <a:endParaRPr sz="2000" b="0" u="none">
              <a:solidFill>
                <a:srgbClr val="000000"/>
              </a:solidFill>
              <a:latin typeface="Calibri"/>
              <a:ea typeface="Calibri"/>
              <a:cs typeface="Calibri"/>
            </a:endParaRPr>
          </a:p>
        </p:txBody>
      </p:sp>
      <p:graphicFrame>
        <p:nvGraphicFramePr>
          <p:cNvPr id="129" name="Data table 1 of 1: The State as Development Agent"/>
          <p:cNvGraphicFramePr/>
          <p:nvPr/>
        </p:nvGraphicFramePr>
        <p:xfrm>
          <a:off xmlns:a="http://schemas.openxmlformats.org/drawingml/2006/main" x="380880" y="1981080"/>
          <a:ext xmlns:a="http://schemas.openxmlformats.org/drawingml/2006/main" cx="8458200" cy="4313160"/>
        </p:xfrm>
        <a:graphic xmlns:a="http://schemas.openxmlformats.org/drawingml/2006/main">
          <a:graphicData uri="http://schemas.openxmlformats.org/drawingml/2006/table">
            <a:tbl>
              <a:tblPr/>
              <a:tblGrid>
                <a:gridCol w="2209680"/>
                <a:gridCol w="2133720"/>
                <a:gridCol w="2133720"/>
                <a:gridCol w="1981080"/>
              </a:tblGrid>
              <a:tr h="533520">
                <a:tc>
                  <a:txBody>
                    <a:bodyPr lIns="90000" rIns="900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FFFFFF"/>
                          </a:solidFill>
                          <a:latin typeface="Calibri"/>
                          <a:ea typeface="Calibri"/>
                          <a:cs typeface="Calibri"/>
                        </a:rPr>
                        <a:t>Health System</a:t>
                      </a:r>
                      <a:endParaRPr sz="2400" b="0" u="none">
                        <a:solidFill>
                          <a:srgbClr val="000000"/>
                        </a:solidFill>
                        <a:latin typeface="Calibri"/>
                        <a:ea typeface="Calibri"/>
                        <a:cs typeface="Calibri"/>
                      </a:endParaRPr>
                    </a:p>
                  </a:txBody>
                  <a:tcPr marL="90000" marR="90000" marT="45720" marB="4572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90000" rIns="900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FFFFFF"/>
                          </a:solidFill>
                          <a:latin typeface="Calibri"/>
                          <a:ea typeface="Calibri"/>
                          <a:cs typeface="Calibri"/>
                        </a:rPr>
                        <a:t>Postal Service</a:t>
                      </a:r>
                      <a:endParaRPr sz="2400" b="0" u="none">
                        <a:solidFill>
                          <a:srgbClr val="000000"/>
                        </a:solidFill>
                        <a:latin typeface="Calibri"/>
                        <a:ea typeface="Calibri"/>
                        <a:cs typeface="Calibri"/>
                      </a:endParaRPr>
                    </a:p>
                  </a:txBody>
                  <a:tcPr marL="90000" marR="90000" marT="45720" marB="4572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90000" rIns="900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FFFFFF"/>
                          </a:solidFill>
                          <a:latin typeface="Calibri"/>
                          <a:ea typeface="Calibri"/>
                          <a:cs typeface="Calibri"/>
                        </a:rPr>
                        <a:t>Tax Service</a:t>
                      </a:r>
                      <a:endParaRPr sz="2400" b="0" u="none">
                        <a:solidFill>
                          <a:srgbClr val="000000"/>
                        </a:solidFill>
                        <a:latin typeface="Calibri"/>
                        <a:ea typeface="Calibri"/>
                        <a:cs typeface="Calibri"/>
                      </a:endParaRPr>
                    </a:p>
                  </a:txBody>
                  <a:tcPr marL="90000" marR="90000" marT="45720" marB="4572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90000" rIns="900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FFFFFF"/>
                          </a:solidFill>
                          <a:latin typeface="Calibri"/>
                          <a:ea typeface="Calibri"/>
                          <a:cs typeface="Calibri"/>
                        </a:rPr>
                        <a:t>Civil Aviation</a:t>
                      </a:r>
                      <a:endParaRPr sz="2400" b="0" u="none">
                        <a:solidFill>
                          <a:srgbClr val="000000"/>
                        </a:solidFill>
                        <a:latin typeface="Calibri"/>
                        <a:ea typeface="Calibri"/>
                        <a:cs typeface="Calibri"/>
                      </a:endParaRPr>
                    </a:p>
                  </a:txBody>
                  <a:tcPr marL="90000" marR="90000" marT="45720" marB="4572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r>
              <a:tr h="3779640">
                <a:tc>
                  <a:txBody>
                    <a:bodyPr lIns="90000" rIns="90000" anchor="t">
                      <a:noAutofit/>
                    </a:bodyPr>
                    <a:lstStyle/>
                    <a:p>
                      <a:pPr lvl="1"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Doctors’ union</a:t>
                      </a:r>
                      <a:endParaRPr sz="2200" b="0" u="none">
                        <a:solidFill>
                          <a:srgbClr val="000000"/>
                        </a:solidFill>
                        <a:latin typeface="Calibri"/>
                        <a:ea typeface="Calibri"/>
                        <a:cs typeface="Calibri"/>
                      </a:endParaRPr>
                    </a:p>
                    <a:p>
                      <a:pPr lvl="1"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a:pPr lvl="1"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Medical bureaucracy</a:t>
                      </a:r>
                      <a:endParaRPr sz="2200" b="0" u="none">
                        <a:solidFill>
                          <a:srgbClr val="000000"/>
                        </a:solidFill>
                        <a:latin typeface="Calibri"/>
                        <a:ea typeface="Calibri"/>
                        <a:cs typeface="Calibri"/>
                      </a:endParaRPr>
                    </a:p>
                    <a:p>
                      <a:pPr lvl="1"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a:pPr lvl="1"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Insurance agents</a:t>
                      </a:r>
                      <a:endParaRPr sz="2200" b="0" u="none">
                        <a:solidFill>
                          <a:srgbClr val="000000"/>
                        </a:solidFill>
                        <a:latin typeface="Calibri"/>
                        <a:ea typeface="Calibri"/>
                        <a:cs typeface="Calibri"/>
                      </a:endParaRPr>
                    </a:p>
                    <a:p>
                      <a:pPr lvl="1"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a:pPr lvl="1"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International development agencies</a:t>
                      </a:r>
                      <a:endParaRPr sz="2200" b="0" u="none">
                        <a:solidFill>
                          <a:srgbClr val="000000"/>
                        </a:solidFill>
                        <a:latin typeface="Calibri"/>
                        <a:ea typeface="Calibri"/>
                        <a:cs typeface="Calibri"/>
                      </a:endParaRPr>
                    </a:p>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txBody>
                  <a:tcPr marL="90000" marR="90000" marT="45720" marB="4572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90000" rIns="90000" anchor="t">
                      <a:noAutofit/>
                    </a:bodyPr>
                    <a:lstStyle/>
                    <a:p>
                      <a:pPr lvl="1"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Clients</a:t>
                      </a:r>
                      <a:endParaRPr sz="2200" b="0" u="none">
                        <a:solidFill>
                          <a:srgbClr val="000000"/>
                        </a:solidFill>
                        <a:latin typeface="Calibri"/>
                        <a:ea typeface="Calibri"/>
                        <a:cs typeface="Calibri"/>
                      </a:endParaRPr>
                    </a:p>
                    <a:p>
                      <a:pPr lvl="1"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a:pPr lvl="1"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Government bureaucracy</a:t>
                      </a:r>
                      <a:endParaRPr sz="2200" b="0" u="none">
                        <a:solidFill>
                          <a:srgbClr val="000000"/>
                        </a:solidFill>
                        <a:latin typeface="Calibri"/>
                        <a:ea typeface="Calibri"/>
                        <a:cs typeface="Calibri"/>
                      </a:endParaRPr>
                    </a:p>
                    <a:p>
                      <a:pPr lvl="1"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a:pPr lvl="1"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Private couriers</a:t>
                      </a:r>
                      <a:endParaRPr sz="2200" b="0" u="none">
                        <a:solidFill>
                          <a:srgbClr val="000000"/>
                        </a:solidFill>
                        <a:latin typeface="Calibri"/>
                        <a:ea typeface="Calibri"/>
                        <a:cs typeface="Calibri"/>
                      </a:endParaRPr>
                    </a:p>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txBody>
                  <a:tcPr marL="90000" marR="90000" marT="45720" marB="4572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90000" rIns="900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Powerful Taxpayers</a:t>
                      </a:r>
                      <a:endParaRPr sz="2200" b="0" u="none">
                        <a:solidFill>
                          <a:srgbClr val="000000"/>
                        </a:solidFill>
                        <a:latin typeface="Calibri"/>
                        <a:ea typeface="Calibri"/>
                        <a:cs typeface="Calibri"/>
                      </a:endParaRPr>
                    </a:p>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Collection bureaucracy</a:t>
                      </a:r>
                      <a:endParaRPr sz="2200" b="0" u="none">
                        <a:solidFill>
                          <a:srgbClr val="000000"/>
                        </a:solidFill>
                        <a:latin typeface="Calibri"/>
                        <a:ea typeface="Calibri"/>
                        <a:cs typeface="Calibri"/>
                      </a:endParaRPr>
                    </a:p>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txBody>
                  <a:tcPr marL="90000" marR="90000" marT="45720" marB="4572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90000" rIns="90000" anchor="t">
                      <a:noAutofit/>
                    </a:bodyPr>
                    <a:lstStyle/>
                    <a:p>
                      <a:pPr lvl="1"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Pilots</a:t>
                      </a:r>
                      <a:endParaRPr sz="2200" b="0" u="none">
                        <a:solidFill>
                          <a:srgbClr val="000000"/>
                        </a:solidFill>
                        <a:latin typeface="Calibri"/>
                        <a:ea typeface="Calibri"/>
                        <a:cs typeface="Calibri"/>
                      </a:endParaRPr>
                    </a:p>
                    <a:p>
                      <a:pPr lvl="1"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a:pPr lvl="1"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Air controllers</a:t>
                      </a:r>
                      <a:endParaRPr sz="2200" b="0" u="none">
                        <a:solidFill>
                          <a:srgbClr val="000000"/>
                        </a:solidFill>
                        <a:latin typeface="Calibri"/>
                        <a:ea typeface="Calibri"/>
                        <a:cs typeface="Calibri"/>
                      </a:endParaRPr>
                    </a:p>
                    <a:p>
                      <a:pPr lvl="1"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a:pPr lvl="1"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High-level bureaucracies</a:t>
                      </a:r>
                      <a:endParaRPr sz="2200" b="0" u="none">
                        <a:solidFill>
                          <a:srgbClr val="000000"/>
                        </a:solidFill>
                        <a:latin typeface="Calibri"/>
                        <a:ea typeface="Calibri"/>
                        <a:cs typeface="Calibri"/>
                      </a:endParaRPr>
                    </a:p>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txBody>
                  <a:tcPr marL="90000" marR="90000" marT="45720" marB="4572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bl>
          </a:graphicData>
        </a:graphic>
      </p:graphicFrame>
    </p:spTree>
    <p:extLst>
      <p:ext uri="{BB962C8B-B14F-4D97-AF65-F5344CB8AC3E}">
        <p14:creationId xmlns:p14="http://schemas.microsoft.com/office/powerpoint/2010/main" val="1233747938"/>
      </p:ext>
    </p:extLst>
  </p:cSld>
</p:sld>
</file>

<file path=ppt/slides/slide24.xml><?xml version="1.0" encoding="utf-8"?>
<p:sld xmlns:p="http://schemas.openxmlformats.org/presentationml/2006/main">
  <p:cSld>
    <p:spTree>
      <p:nvGrpSpPr>
        <p:cNvPr id="1" name=""/>
        <p:cNvGrpSpPr/>
        <p:nvPr/>
      </p:nvGrpSpPr>
      <p:grpSpPr>
        <a:xfrm xmlns:a="http://schemas.openxmlformats.org/drawingml/2006/main"/>
      </p:grpSpPr>
      <p:sp>
        <p:nvSpPr>
          <p:cNvPr id="127" name="Slide title: The State as Development Agent">
            <a:extLst xmlns:a="http://schemas.openxmlformats.org/drawingml/2006/main">
              <a:ext uri="{FF2B5EF4-FFF2-40B4-BE49-F238E27FC236}">
                <a16:creationId xmlns:a16="http://schemas.microsoft.com/office/drawing/2014/main" id="{BF7C22CC-0A2C-4A07-BF46-A4643512D92D}"/>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u="none">
                <a:solidFill>
                  <a:srgbClr val="000000"/>
                </a:solidFill>
                <a:latin typeface="Calibri"/>
                <a:ea typeface="Calibri"/>
                <a:cs typeface="Calibri"/>
              </a:rPr>
              <a:t>The State as Development Agent</a:t>
            </a:r>
            <a:endParaRPr sz="4000" b="0" u="none">
              <a:solidFill>
                <a:srgbClr val="000000"/>
              </a:solidFill>
              <a:latin typeface="Calibri"/>
              <a:ea typeface="Calibri"/>
              <a:cs typeface="Calibri"/>
            </a:endParaRPr>
          </a:p>
        </p:txBody>
      </p:sp>
      <p:sp>
        <p:nvSpPr>
          <p:cNvPr id="128" name="Slide text 2: The State as Development Agent">
            <a:extLst xmlns:a="http://schemas.openxmlformats.org/drawingml/2006/main">
              <a:ext uri="{FF2B5EF4-FFF2-40B4-BE49-F238E27FC236}">
                <a16:creationId xmlns:a16="http://schemas.microsoft.com/office/drawing/2014/main" id="{A2C7D8A5-14BD-4DD8-966C-FC872B9C7474}"/>
              </a:ext>
            </a:extLst>
          </p:cNvPr>
          <p:cNvSpPr>
            <a:spLocks xmlns:a="http://schemas.openxmlformats.org/drawingml/2006/main" noGrp="1"/>
          </p:cNvSpPr>
          <p:nvPr/>
        </p:nvSpPr>
        <p:spPr>
          <a:xfrm xmlns:a="http://schemas.openxmlformats.org/drawingml/2006/main">
            <a:off x="457200" y="1143000"/>
            <a:ext cx="8229600" cy="4038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3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xmlns:a="http://schemas.openxmlformats.org/drawingml/2006/main">
            <a:pPr marL="343080" indent="-34308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State bureaucracy + institutional leadership = change</a:t>
            </a:r>
            <a:endParaRPr sz="2800" b="0" u="none">
              <a:solidFill>
                <a:srgbClr val="000000"/>
              </a:solidFill>
              <a:latin typeface="Calibri"/>
              <a:ea typeface="Calibri"/>
              <a:cs typeface="Calibri"/>
            </a:endParaRPr>
          </a:p>
          <a:p xmlns:a="http://schemas.openxmlformats.org/drawingml/2006/main">
            <a:pPr marL="743040" lvl="1" indent="-28584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343080" indent="-34308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Stimulating change or limiting factor?</a:t>
            </a:r>
            <a:endParaRPr sz="2800" b="0" u="none">
              <a:solidFill>
                <a:srgbClr val="000000"/>
              </a:solidFill>
              <a:latin typeface="Calibri"/>
              <a:ea typeface="Calibri"/>
              <a:cs typeface="Calibri"/>
            </a:endParaRPr>
          </a:p>
          <a:p xmlns:a="http://schemas.openxmlformats.org/drawingml/2006/main">
            <a:pPr marL="743040" lvl="1" indent="-28584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Past performance of institution</a:t>
            </a:r>
            <a:endParaRPr sz="2800" b="0" u="none">
              <a:solidFill>
                <a:srgbClr val="000000"/>
              </a:solidFill>
              <a:latin typeface="Calibri"/>
              <a:ea typeface="Calibri"/>
              <a:cs typeface="Calibri"/>
            </a:endParaRPr>
          </a:p>
          <a:p xmlns:a="http://schemas.openxmlformats.org/drawingml/2006/main">
            <a:pPr marL="743040" lvl="1" indent="-28584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Team of relevant actors</a:t>
            </a:r>
            <a:endParaRPr sz="2800" b="0" u="none">
              <a:solidFill>
                <a:srgbClr val="000000"/>
              </a:solidFill>
              <a:latin typeface="Calibri"/>
              <a:ea typeface="Calibri"/>
              <a:cs typeface="Calibri"/>
            </a:endParaRPr>
          </a:p>
          <a:p xmlns:a="http://schemas.openxmlformats.org/drawingml/2006/main">
            <a:pPr marL="743040" lvl="1" indent="-28584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Structure/ethos of organization</a:t>
            </a:r>
            <a:endParaRPr sz="2800" b="0" u="none">
              <a:solidFill>
                <a:srgbClr val="000000"/>
              </a:solidFill>
              <a:latin typeface="Calibri"/>
              <a:ea typeface="Calibri"/>
              <a:cs typeface="Calibri"/>
            </a:endParaRPr>
          </a:p>
        </p:txBody>
      </p:sp>
      <p:pic>
        <p:nvPicPr>
          <p:cNvPr id="135" name="Visual 1 of 4 on “The State as Development Agent.” Context: The State as Development Agent * State bureaucracy + institutional leadership = change * Stimulating change or limiting factor? — Past performance of institution — Team of relevan…"/>
          <p:cNvPicPr>
            <a:picLocks xmlns:a="http://schemas.openxmlformats.org/drawingml/2006/main" noChangeAspect="1"/>
          </p:cNvPicPr>
          <p:nvPr/>
        </p:nvPicPr>
        <p:blipFill>
          <a:blip xmlns:r="http://schemas.openxmlformats.org/officeDocument/2006/relationships" xmlns:a="http://schemas.openxmlformats.org/drawingml/2006/main" r:embed="R6609981b3fef4265"/>
          <a:stretch xmlns:a="http://schemas.openxmlformats.org/drawingml/2006/main"/>
        </p:blipFill>
        <p:spPr>
          <a:xfrm xmlns:a="http://schemas.openxmlformats.org/drawingml/2006/main">
            <a:off x="457200" y="4952880"/>
            <a:ext cx="1663560" cy="1663560"/>
          </a:xfrm>
          <a:prstGeom xmlns:a="http://schemas.openxmlformats.org/drawingml/2006/main" prst="rect">
            <a:avLst/>
          </a:prstGeom>
          <a:ln xmlns:a="http://schemas.openxmlformats.org/drawingml/2006/main" w="38160">
            <a:noFill/>
          </a:ln>
        </p:spPr>
      </p:pic>
      <p:pic>
        <p:nvPicPr>
          <p:cNvPr id="136" name="Visual 2 of 4 on “The State as Development Agent.” Context: The State as Development Agent * State bureaucracy + institutional leadership = change * Stimulating change or limiting factor? — Past performance of institution — Team of relevan…"/>
          <p:cNvPicPr>
            <a:picLocks xmlns:a="http://schemas.openxmlformats.org/drawingml/2006/main" noChangeAspect="1"/>
          </p:cNvPicPr>
          <p:nvPr/>
        </p:nvPicPr>
        <p:blipFill>
          <a:blip xmlns:r="http://schemas.openxmlformats.org/officeDocument/2006/relationships" xmlns:a="http://schemas.openxmlformats.org/drawingml/2006/main" r:embed="R98b089a597aa4370"/>
          <a:stretch xmlns:a="http://schemas.openxmlformats.org/drawingml/2006/main"/>
        </p:blipFill>
        <p:spPr>
          <a:xfrm xmlns:a="http://schemas.openxmlformats.org/drawingml/2006/main">
            <a:off x="2361960" y="4943160"/>
            <a:ext cx="1370160" cy="1663920"/>
          </a:xfrm>
          <a:prstGeom xmlns:a="http://schemas.openxmlformats.org/drawingml/2006/main" prst="rect">
            <a:avLst/>
          </a:prstGeom>
          <a:ln xmlns:a="http://schemas.openxmlformats.org/drawingml/2006/main" w="38160">
            <a:noFill/>
          </a:ln>
        </p:spPr>
      </p:pic>
      <p:pic>
        <p:nvPicPr>
          <p:cNvPr id="137" name="Visual 3 of 4 on “The State as Development Agent.” Context: The State as Development Agent * State bureaucracy + institutional leadership = change * Stimulating change or limiting factor? — Past performance of institution — Team of relevan…"/>
          <p:cNvPicPr>
            <a:picLocks xmlns:a="http://schemas.openxmlformats.org/drawingml/2006/main" noChangeAspect="1"/>
          </p:cNvPicPr>
          <p:nvPr/>
        </p:nvPicPr>
        <p:blipFill>
          <a:blip xmlns:r="http://schemas.openxmlformats.org/officeDocument/2006/relationships" xmlns:a="http://schemas.openxmlformats.org/drawingml/2006/main" r:embed="Rd2c8e5b66be047b1"/>
          <a:stretch xmlns:a="http://schemas.openxmlformats.org/drawingml/2006/main"/>
        </p:blipFill>
        <p:spPr>
          <a:xfrm xmlns:a="http://schemas.openxmlformats.org/drawingml/2006/main">
            <a:off x="4051080" y="5238720"/>
            <a:ext cx="2446200" cy="1096920"/>
          </a:xfrm>
          <a:prstGeom xmlns:a="http://schemas.openxmlformats.org/drawingml/2006/main" prst="rect">
            <a:avLst/>
          </a:prstGeom>
          <a:ln xmlns:a="http://schemas.openxmlformats.org/drawingml/2006/main" w="38160">
            <a:noFill/>
          </a:ln>
        </p:spPr>
      </p:pic>
      <p:pic>
        <p:nvPicPr>
          <p:cNvPr id="138" name="Visual 4 of 4 on “The State as Development Agent.” Context: The State as Development Agent * State bureaucracy + institutional leadership = change * Stimulating change or limiting factor? — Past performance of institution — Team of relevan…"/>
          <p:cNvPicPr>
            <a:picLocks xmlns:a="http://schemas.openxmlformats.org/drawingml/2006/main" noChangeAspect="1"/>
          </p:cNvPicPr>
          <p:nvPr/>
        </p:nvPicPr>
        <p:blipFill>
          <a:blip xmlns:r="http://schemas.openxmlformats.org/officeDocument/2006/relationships" xmlns:a="http://schemas.openxmlformats.org/drawingml/2006/main" r:embed="R579856f790dd4eeb"/>
          <a:stretch xmlns:a="http://schemas.openxmlformats.org/drawingml/2006/main"/>
        </p:blipFill>
        <p:spPr>
          <a:xfrm xmlns:a="http://schemas.openxmlformats.org/drawingml/2006/main">
            <a:off x="6476760" y="4952880"/>
            <a:ext cx="2219400" cy="166680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879729644"/>
      </p:ext>
    </p:extLst>
  </p:cSld>
</p:sld>
</file>

<file path=ppt/slides/slide25.xml><?xml version="1.0" encoding="utf-8"?>
<p:sld xmlns:p="http://schemas.openxmlformats.org/presentationml/2006/main">
  <p:cSld>
    <p:spTree>
      <p:nvGrpSpPr>
        <p:cNvPr id="1" name=""/>
        <p:cNvGrpSpPr/>
        <p:nvPr/>
      </p:nvGrpSpPr>
      <p:grpSpPr>
        <a:xfrm xmlns:a="http://schemas.openxmlformats.org/drawingml/2006/main"/>
      </p:grpSpPr>
      <p:sp>
        <p:nvSpPr>
          <p:cNvPr id="133" name="Slide text 1: The State as Development Agent">
            <a:extLst xmlns:a="http://schemas.openxmlformats.org/drawingml/2006/main">
              <a:ext uri="{FF2B5EF4-FFF2-40B4-BE49-F238E27FC236}">
                <a16:creationId xmlns:a16="http://schemas.microsoft.com/office/drawing/2014/main" id="{081AA796-D5D8-4A43-962A-9A31FBC1D58E}"/>
              </a:ext>
            </a:extLst>
          </p:cNvPr>
          <p:cNvSpPr>
            <a:spLocks xmlns:a="http://schemas.openxmlformats.org/drawingml/2006/main" noGrp="1"/>
          </p:cNvSpPr>
          <p:nvPr/>
        </p:nvSpPr>
        <p:spPr>
          <a:xfrm xmlns:a="http://schemas.openxmlformats.org/drawingml/2006/main">
            <a:off x="457200" y="1600200"/>
            <a:ext cx="4038480" cy="4952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gn="ct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Calibri"/>
                <a:ea typeface="Calibri"/>
                <a:cs typeface="Calibri"/>
              </a:rPr>
              <a:t>Unfavorable performance</a:t>
            </a:r>
            <a:endParaRPr sz="2400" b="0" u="none">
              <a:solidFill>
                <a:srgbClr val="000000"/>
              </a:solidFill>
              <a:latin typeface="Calibri"/>
              <a:ea typeface="Calibri"/>
              <a:cs typeface="Calibri"/>
            </a:endParaRPr>
          </a:p>
          <a:p xmlns:a="http://schemas.openxmlformats.org/drawingml/2006/main">
            <a:pPr>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algn="ctr">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i="1" u="none">
                <a:solidFill>
                  <a:srgbClr val="000000"/>
                </a:solidFill>
                <a:latin typeface="Calibri"/>
                <a:ea typeface="Calibri"/>
                <a:cs typeface="Calibri"/>
              </a:rPr>
              <a:t>Postal service</a:t>
            </a:r>
            <a:endParaRPr sz="2200" b="0" u="none">
              <a:solidFill>
                <a:srgbClr val="000000"/>
              </a:solidFill>
              <a:latin typeface="Calibri"/>
              <a:ea typeface="Calibri"/>
              <a:cs typeface="Calibri"/>
            </a:endParaRPr>
          </a:p>
          <a:p xmlns:a="http://schemas.openxmlformats.org/drawingml/2006/main">
            <a:pPr algn="ctr">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algn="ctr">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algn="ctr">
              <a:spcBef>
                <a:spcPts val="47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900" b="0" u="none">
                <a:solidFill>
                  <a:srgbClr val="000000"/>
                </a:solidFill>
                <a:latin typeface="Calibri"/>
                <a:ea typeface="Calibri"/>
                <a:cs typeface="Calibri"/>
              </a:rPr>
              <a:t>No effective  institutional leadership</a:t>
            </a:r>
            <a:endParaRPr sz="1900" b="0" u="none">
              <a:solidFill>
                <a:srgbClr val="000000"/>
              </a:solidFill>
              <a:latin typeface="Calibri"/>
              <a:ea typeface="Calibri"/>
              <a:cs typeface="Calibri"/>
            </a:endParaRPr>
          </a:p>
          <a:p xmlns:a="http://schemas.openxmlformats.org/drawingml/2006/main">
            <a:pPr algn="ctr">
              <a:spcBef>
                <a:spcPts val="47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900" b="0" u="none">
                <a:solidFill>
                  <a:srgbClr val="000000"/>
                </a:solidFill>
                <a:latin typeface="Calibri"/>
                <a:ea typeface="Calibri"/>
                <a:cs typeface="Calibri"/>
              </a:rPr>
              <a:t>No access to powerful political figures</a:t>
            </a:r>
            <a:endParaRPr sz="1900" b="0" u="none">
              <a:solidFill>
                <a:srgbClr val="000000"/>
              </a:solidFill>
              <a:latin typeface="Calibri"/>
              <a:ea typeface="Calibri"/>
              <a:cs typeface="Calibri"/>
            </a:endParaRPr>
          </a:p>
          <a:p xmlns:a="http://schemas.openxmlformats.org/drawingml/2006/main">
            <a:pPr algn="ctr">
              <a:spcBef>
                <a:spcPts val="47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900" b="0" u="none">
                <a:solidFill>
                  <a:srgbClr val="000000"/>
                </a:solidFill>
                <a:latin typeface="Calibri"/>
                <a:ea typeface="Calibri"/>
                <a:cs typeface="Calibri"/>
              </a:rPr>
              <a:t>No effective external allies</a:t>
            </a:r>
            <a:endParaRPr sz="1900" b="0" u="none">
              <a:solidFill>
                <a:srgbClr val="000000"/>
              </a:solidFill>
              <a:latin typeface="Calibri"/>
              <a:ea typeface="Calibri"/>
              <a:cs typeface="Calibri"/>
            </a:endParaRPr>
          </a:p>
          <a:p xmlns:a="http://schemas.openxmlformats.org/drawingml/2006/main">
            <a:pPr algn="ctr">
              <a:spcBef>
                <a:spcPts val="47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900" b="0" u="none">
              <a:solidFill>
                <a:srgbClr val="000000"/>
              </a:solidFill>
              <a:latin typeface="Calibri"/>
              <a:ea typeface="Calibri"/>
              <a:cs typeface="Calibri"/>
            </a:endParaRPr>
          </a:p>
          <a:p xmlns:a="http://schemas.openxmlformats.org/drawingml/2006/main">
            <a:pPr algn="ctr">
              <a:spcBef>
                <a:spcPts val="47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900" b="0" u="none">
              <a:solidFill>
                <a:srgbClr val="000000"/>
              </a:solidFill>
              <a:latin typeface="Calibri"/>
              <a:ea typeface="Calibri"/>
              <a:cs typeface="Calibri"/>
            </a:endParaRPr>
          </a:p>
          <a:p xmlns:a="http://schemas.openxmlformats.org/drawingml/2006/main">
            <a:pPr algn="ctr">
              <a:spcBef>
                <a:spcPts val="47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900" b="0" u="none">
                <a:solidFill>
                  <a:srgbClr val="000000"/>
                </a:solidFill>
                <a:latin typeface="Calibri"/>
                <a:ea typeface="Calibri"/>
                <a:cs typeface="Calibri"/>
              </a:rPr>
              <a:t>Inability to modernize</a:t>
            </a:r>
            <a:endParaRPr sz="1900" b="0" u="none">
              <a:solidFill>
                <a:srgbClr val="000000"/>
              </a:solidFill>
              <a:latin typeface="Calibri"/>
              <a:ea typeface="Calibri"/>
              <a:cs typeface="Calibri"/>
            </a:endParaRPr>
          </a:p>
          <a:p xmlns:a="http://schemas.openxmlformats.org/drawingml/2006/main">
            <a:pPr algn="ctr">
              <a:spcBef>
                <a:spcPts val="47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900" b="0" u="none">
                <a:solidFill>
                  <a:srgbClr val="000000"/>
                </a:solidFill>
                <a:latin typeface="Calibri"/>
                <a:ea typeface="Calibri"/>
                <a:cs typeface="Calibri"/>
              </a:rPr>
              <a:t>Service abandoned to market devices</a:t>
            </a:r>
            <a:endParaRPr sz="1900" b="0" u="none">
              <a:solidFill>
                <a:srgbClr val="000000"/>
              </a:solidFill>
              <a:latin typeface="Calibri"/>
              <a:ea typeface="Calibri"/>
              <a:cs typeface="Calibri"/>
            </a:endParaRPr>
          </a:p>
        </p:txBody>
      </p:sp>
      <p:sp>
        <p:nvSpPr>
          <p:cNvPr id="134" name="Slide text 2: The State as Development Agent">
            <a:extLst xmlns:a="http://schemas.openxmlformats.org/drawingml/2006/main">
              <a:ext uri="{FF2B5EF4-FFF2-40B4-BE49-F238E27FC236}">
                <a16:creationId xmlns:a16="http://schemas.microsoft.com/office/drawing/2014/main" id="{38B2EB3E-C7D9-4250-9640-5CE085670734}"/>
              </a:ext>
            </a:extLst>
          </p:cNvPr>
          <p:cNvSpPr>
            <a:spLocks xmlns:a="http://schemas.openxmlformats.org/drawingml/2006/main" noGrp="1"/>
          </p:cNvSpPr>
          <p:nvPr/>
        </p:nvSpPr>
        <p:spPr>
          <a:xfrm xmlns:a="http://schemas.openxmlformats.org/drawingml/2006/main">
            <a:off x="4495320" y="1600200"/>
            <a:ext cx="4419720" cy="4952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gn="ct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Calibri"/>
                <a:ea typeface="Calibri"/>
                <a:cs typeface="Calibri"/>
              </a:rPr>
              <a:t>Favorable performance</a:t>
            </a:r>
            <a:endParaRPr sz="2400" b="0" u="none">
              <a:solidFill>
                <a:srgbClr val="000000"/>
              </a:solidFill>
              <a:latin typeface="Calibri"/>
              <a:ea typeface="Calibri"/>
              <a:cs typeface="Calibri"/>
            </a:endParaRPr>
          </a:p>
          <a:p xmlns:a="http://schemas.openxmlformats.org/drawingml/2006/main">
            <a:pPr>
              <a:spcBef>
                <a:spcPts val="47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900" b="0" u="none">
              <a:solidFill>
                <a:srgbClr val="000000"/>
              </a:solidFill>
              <a:latin typeface="Calibri"/>
              <a:ea typeface="Calibri"/>
              <a:cs typeface="Calibri"/>
            </a:endParaRPr>
          </a:p>
          <a:p xmlns:a="http://schemas.openxmlformats.org/drawingml/2006/main">
            <a:pPr algn="ctr">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i="1" u="none">
                <a:solidFill>
                  <a:srgbClr val="000000"/>
                </a:solidFill>
                <a:latin typeface="Calibri"/>
                <a:ea typeface="Calibri"/>
                <a:cs typeface="Calibri"/>
              </a:rPr>
              <a:t>Tax service</a:t>
            </a:r>
            <a:endParaRPr sz="2200" b="0" u="none">
              <a:solidFill>
                <a:srgbClr val="000000"/>
              </a:solidFill>
              <a:latin typeface="Calibri"/>
              <a:ea typeface="Calibri"/>
              <a:cs typeface="Calibri"/>
            </a:endParaRPr>
          </a:p>
          <a:p xmlns:a="http://schemas.openxmlformats.org/drawingml/2006/main">
            <a:pPr algn="ctr">
              <a:spcBef>
                <a:spcPts val="47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900" b="0" u="none">
              <a:solidFill>
                <a:srgbClr val="000000"/>
              </a:solidFill>
              <a:latin typeface="Calibri"/>
              <a:ea typeface="Calibri"/>
              <a:cs typeface="Calibri"/>
            </a:endParaRPr>
          </a:p>
          <a:p xmlns:a="http://schemas.openxmlformats.org/drawingml/2006/main">
            <a:pPr algn="ctr">
              <a:spcBef>
                <a:spcPts val="47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900" b="0" u="none">
              <a:solidFill>
                <a:srgbClr val="000000"/>
              </a:solidFill>
              <a:latin typeface="Calibri"/>
              <a:ea typeface="Calibri"/>
              <a:cs typeface="Calibri"/>
            </a:endParaRPr>
          </a:p>
          <a:p xmlns:a="http://schemas.openxmlformats.org/drawingml/2006/main">
            <a:pPr algn="ctr">
              <a:spcBef>
                <a:spcPts val="47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900" b="0" u="none">
                <a:solidFill>
                  <a:srgbClr val="000000"/>
                </a:solidFill>
                <a:latin typeface="Calibri"/>
                <a:ea typeface="Calibri"/>
                <a:cs typeface="Calibri"/>
              </a:rPr>
              <a:t>Presidential support</a:t>
            </a:r>
            <a:endParaRPr sz="1900" b="0" u="none">
              <a:solidFill>
                <a:srgbClr val="000000"/>
              </a:solidFill>
              <a:latin typeface="Calibri"/>
              <a:ea typeface="Calibri"/>
              <a:cs typeface="Calibri"/>
            </a:endParaRPr>
          </a:p>
          <a:p xmlns:a="http://schemas.openxmlformats.org/drawingml/2006/main">
            <a:pPr algn="ctr">
              <a:spcBef>
                <a:spcPts val="47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900" b="0" u="none">
                <a:solidFill>
                  <a:srgbClr val="000000"/>
                </a:solidFill>
                <a:latin typeface="Calibri"/>
                <a:ea typeface="Calibri"/>
                <a:cs typeface="Calibri"/>
              </a:rPr>
              <a:t>Viewed by state as a strategic actor</a:t>
            </a:r>
            <a:endParaRPr sz="1900" b="0" u="none">
              <a:solidFill>
                <a:srgbClr val="000000"/>
              </a:solidFill>
              <a:latin typeface="Calibri"/>
              <a:ea typeface="Calibri"/>
              <a:cs typeface="Calibri"/>
            </a:endParaRPr>
          </a:p>
          <a:p xmlns:a="http://schemas.openxmlformats.org/drawingml/2006/main">
            <a:pPr algn="ctr">
              <a:spcBef>
                <a:spcPts val="47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900" b="0" u="none">
                <a:solidFill>
                  <a:srgbClr val="000000"/>
                </a:solidFill>
                <a:latin typeface="Calibri"/>
                <a:ea typeface="Calibri"/>
                <a:cs typeface="Calibri"/>
              </a:rPr>
              <a:t>Seen as indispensable in redesign</a:t>
            </a:r>
            <a:endParaRPr sz="1900" b="0" u="none">
              <a:solidFill>
                <a:srgbClr val="000000"/>
              </a:solidFill>
              <a:latin typeface="Calibri"/>
              <a:ea typeface="Calibri"/>
              <a:cs typeface="Calibri"/>
            </a:endParaRPr>
          </a:p>
          <a:p xmlns:a="http://schemas.openxmlformats.org/drawingml/2006/main">
            <a:pPr algn="ctr">
              <a:spcBef>
                <a:spcPts val="47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900" b="0" u="none">
              <a:solidFill>
                <a:srgbClr val="000000"/>
              </a:solidFill>
              <a:latin typeface="Calibri"/>
              <a:ea typeface="Calibri"/>
              <a:cs typeface="Calibri"/>
            </a:endParaRPr>
          </a:p>
          <a:p xmlns:a="http://schemas.openxmlformats.org/drawingml/2006/main">
            <a:pPr algn="ctr">
              <a:spcBef>
                <a:spcPts val="47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900" b="0" u="none">
              <a:solidFill>
                <a:srgbClr val="000000"/>
              </a:solidFill>
              <a:latin typeface="Calibri"/>
              <a:ea typeface="Calibri"/>
              <a:cs typeface="Calibri"/>
            </a:endParaRPr>
          </a:p>
          <a:p xmlns:a="http://schemas.openxmlformats.org/drawingml/2006/main">
            <a:pPr algn="ctr">
              <a:spcBef>
                <a:spcPts val="47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900" b="0" u="none">
                <a:solidFill>
                  <a:srgbClr val="000000"/>
                </a:solidFill>
                <a:latin typeface="Calibri"/>
                <a:ea typeface="Calibri"/>
                <a:cs typeface="Calibri"/>
              </a:rPr>
              <a:t>Efficiency of conduct</a:t>
            </a:r>
            <a:endParaRPr sz="1900" b="0" u="none">
              <a:solidFill>
                <a:srgbClr val="000000"/>
              </a:solidFill>
              <a:latin typeface="Calibri"/>
              <a:ea typeface="Calibri"/>
              <a:cs typeface="Calibri"/>
            </a:endParaRPr>
          </a:p>
          <a:p xmlns:a="http://schemas.openxmlformats.org/drawingml/2006/main">
            <a:pPr algn="ctr">
              <a:spcBef>
                <a:spcPts val="47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900" b="0" u="none">
                <a:solidFill>
                  <a:srgbClr val="000000"/>
                </a:solidFill>
                <a:latin typeface="Calibri"/>
                <a:ea typeface="Calibri"/>
                <a:cs typeface="Calibri"/>
              </a:rPr>
              <a:t>Business elites as allies</a:t>
            </a:r>
            <a:endParaRPr sz="1900" b="0" u="none">
              <a:solidFill>
                <a:srgbClr val="000000"/>
              </a:solidFill>
              <a:latin typeface="Calibri"/>
              <a:ea typeface="Calibri"/>
              <a:cs typeface="Calibri"/>
            </a:endParaRPr>
          </a:p>
          <a:p xmlns:a="http://schemas.openxmlformats.org/drawingml/2006/main">
            <a:pPr algn="ctr">
              <a:spcBef>
                <a:spcPts val="47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900" b="0" u="none">
              <a:solidFill>
                <a:srgbClr val="000000"/>
              </a:solidFill>
              <a:latin typeface="Calibri"/>
              <a:ea typeface="Calibri"/>
              <a:cs typeface="Calibri"/>
            </a:endParaRPr>
          </a:p>
        </p:txBody>
      </p:sp>
      <p:sp>
        <p:nvSpPr>
          <p:cNvPr id="135" name="Down Arrow 5">
            <a:extLst xmlns:a="http://schemas.openxmlformats.org/drawingml/2006/main">
              <a:ext uri="{FF2B5EF4-FFF2-40B4-BE49-F238E27FC236}">
                <a16:creationId xmlns:a16="http://schemas.microsoft.com/office/drawing/2014/main" id="{2830FB67-FB9D-46CC-8713-F3F3DE484D8D}"/>
              </a:ext>
            </a:extLst>
          </p:cNvPr>
          <p:cNvSpPr>
            <a:spLocks xmlns:a="http://schemas.openxmlformats.org/drawingml/2006/main" noGrp="1"/>
          </p:cNvSpPr>
          <p:nvPr/>
        </p:nvSpPr>
        <p:spPr>
          <a:xfrm xmlns:a="http://schemas.openxmlformats.org/drawingml/2006/main">
            <a:off x="2152440" y="2895480"/>
            <a:ext cx="533520" cy="609480"/>
          </a:xfrm>
          <a:prstGeom xmlns:a="http://schemas.openxmlformats.org/drawingml/2006/main" prst="downArrow">
            <a:avLst>
              <a:gd name="adj1" fmla="val 50000"/>
              <a:gd name="adj2" fmla="val 49979"/>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36" name="Down Arrow 8">
            <a:extLst xmlns:a="http://schemas.openxmlformats.org/drawingml/2006/main">
              <a:ext uri="{FF2B5EF4-FFF2-40B4-BE49-F238E27FC236}">
                <a16:creationId xmlns:a16="http://schemas.microsoft.com/office/drawing/2014/main" id="{F95F92CC-FE6B-47A4-BE0A-559F9DD20D5C}"/>
              </a:ext>
            </a:extLst>
          </p:cNvPr>
          <p:cNvSpPr>
            <a:spLocks xmlns:a="http://schemas.openxmlformats.org/drawingml/2006/main" noGrp="1"/>
          </p:cNvSpPr>
          <p:nvPr/>
        </p:nvSpPr>
        <p:spPr>
          <a:xfrm xmlns:a="http://schemas.openxmlformats.org/drawingml/2006/main">
            <a:off x="2152440" y="4647960"/>
            <a:ext cx="533520" cy="609840"/>
          </a:xfrm>
          <a:prstGeom xmlns:a="http://schemas.openxmlformats.org/drawingml/2006/main" prst="downArrow">
            <a:avLst>
              <a:gd name="adj1" fmla="val 50000"/>
              <a:gd name="adj2" fmla="val 50008"/>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37" name="Down Arrow 9">
            <a:extLst xmlns:a="http://schemas.openxmlformats.org/drawingml/2006/main">
              <a:ext uri="{FF2B5EF4-FFF2-40B4-BE49-F238E27FC236}">
                <a16:creationId xmlns:a16="http://schemas.microsoft.com/office/drawing/2014/main" id="{580DD953-C3A5-4586-A96F-94750CA50400}"/>
              </a:ext>
            </a:extLst>
          </p:cNvPr>
          <p:cNvSpPr>
            <a:spLocks xmlns:a="http://schemas.openxmlformats.org/drawingml/2006/main" noGrp="1"/>
          </p:cNvSpPr>
          <p:nvPr/>
        </p:nvSpPr>
        <p:spPr>
          <a:xfrm xmlns:a="http://schemas.openxmlformats.org/drawingml/2006/main">
            <a:off x="6476760" y="2895480"/>
            <a:ext cx="533520" cy="609480"/>
          </a:xfrm>
          <a:prstGeom xmlns:a="http://schemas.openxmlformats.org/drawingml/2006/main" prst="downArrow">
            <a:avLst>
              <a:gd name="adj1" fmla="val 50000"/>
              <a:gd name="adj2" fmla="val 49979"/>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38" name="Down Arrow 10">
            <a:extLst xmlns:a="http://schemas.openxmlformats.org/drawingml/2006/main">
              <a:ext uri="{FF2B5EF4-FFF2-40B4-BE49-F238E27FC236}">
                <a16:creationId xmlns:a16="http://schemas.microsoft.com/office/drawing/2014/main" id="{E6E3813E-98CC-49F8-BF81-BBC7B1D73D0B}"/>
              </a:ext>
            </a:extLst>
          </p:cNvPr>
          <p:cNvSpPr>
            <a:spLocks xmlns:a="http://schemas.openxmlformats.org/drawingml/2006/main" noGrp="1"/>
          </p:cNvSpPr>
          <p:nvPr/>
        </p:nvSpPr>
        <p:spPr>
          <a:xfrm xmlns:a="http://schemas.openxmlformats.org/drawingml/2006/main">
            <a:off x="6476760" y="4647960"/>
            <a:ext cx="533520" cy="609840"/>
          </a:xfrm>
          <a:prstGeom xmlns:a="http://schemas.openxmlformats.org/drawingml/2006/main" prst="downArrow">
            <a:avLst>
              <a:gd name="adj1" fmla="val 50000"/>
              <a:gd name="adj2" fmla="val 50008"/>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39" name="Slide title: The State as Development Agent">
            <a:extLst xmlns:a="http://schemas.openxmlformats.org/drawingml/2006/main">
              <a:ext uri="{FF2B5EF4-FFF2-40B4-BE49-F238E27FC236}">
                <a16:creationId xmlns:a16="http://schemas.microsoft.com/office/drawing/2014/main" id="{4C9A0E52-0959-43CE-8D34-DCD4A11D64CC}"/>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u="none">
                <a:solidFill>
                  <a:srgbClr val="000000"/>
                </a:solidFill>
                <a:latin typeface="Calibri"/>
                <a:ea typeface="Calibri"/>
                <a:cs typeface="Calibri"/>
              </a:rPr>
              <a:t>The State as Development Agent</a:t>
            </a:r>
            <a:endParaRPr sz="4000" b="0" u="none">
              <a:solidFill>
                <a:srgbClr val="000000"/>
              </a:solidFill>
              <a:latin typeface="Calibri"/>
              <a:ea typeface="Calibri"/>
              <a:cs typeface="Calibri"/>
            </a:endParaRPr>
          </a:p>
        </p:txBody>
      </p:sp>
    </p:spTree>
    <p:extLst>
      <p:ext uri="{BB962C8B-B14F-4D97-AF65-F5344CB8AC3E}">
        <p14:creationId xmlns:p14="http://schemas.microsoft.com/office/powerpoint/2010/main" val="1595828293"/>
      </p:ext>
    </p:extLst>
  </p:cSld>
</p:sld>
</file>

<file path=ppt/slides/slide26.xml><?xml version="1.0" encoding="utf-8"?>
<p:sld xmlns:p="http://schemas.openxmlformats.org/presentationml/2006/main">
  <p:cSld>
    <p:spTree>
      <p:nvGrpSpPr>
        <p:cNvPr id="1" name=""/>
        <p:cNvGrpSpPr/>
        <p:nvPr/>
      </p:nvGrpSpPr>
      <p:grpSpPr>
        <a:xfrm xmlns:a="http://schemas.openxmlformats.org/drawingml/2006/main"/>
      </p:grpSpPr>
      <p:sp>
        <p:nvSpPr>
          <p:cNvPr id="140" name="Slide text 1: The State as Development Agent">
            <a:extLst xmlns:a="http://schemas.openxmlformats.org/drawingml/2006/main">
              <a:ext uri="{FF2B5EF4-FFF2-40B4-BE49-F238E27FC236}">
                <a16:creationId xmlns:a16="http://schemas.microsoft.com/office/drawing/2014/main" id="{5D35B60A-1B1C-4982-8562-D35C45EE694F}"/>
              </a:ext>
            </a:extLst>
          </p:cNvPr>
          <p:cNvSpPr>
            <a:spLocks xmlns:a="http://schemas.openxmlformats.org/drawingml/2006/main" noGrp="1"/>
          </p:cNvSpPr>
          <p:nvPr>
            <p:ph idx="0"/>
          </p:nvPr>
        </p:nvSpPr>
        <p:spPr>
          <a:xfrm xmlns:a="http://schemas.openxmlformats.org/drawingml/2006/main">
            <a:off x="457200" y="1447200"/>
            <a:ext cx="8229600" cy="8031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ct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i="1" u="none">
                <a:solidFill>
                  <a:srgbClr val="000000"/>
                </a:solidFill>
                <a:latin typeface="Calibri"/>
                <a:ea typeface="Calibri"/>
                <a:cs typeface="Calibri"/>
              </a:rPr>
              <a:t>The case of civil aviation</a:t>
            </a:r>
            <a:endParaRPr sz="2800" b="0" u="none">
              <a:solidFill>
                <a:srgbClr val="000000"/>
              </a:solidFill>
              <a:latin typeface="Calibri"/>
              <a:ea typeface="Calibri"/>
              <a:cs typeface="Calibri"/>
            </a:endParaRPr>
          </a:p>
          <a:p xmlns:a="http://schemas.openxmlformats.org/drawingml/2006/main">
            <a:pPr indent="0" algn="ct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p:txBody>
      </p:sp>
      <p:sp>
        <p:nvSpPr>
          <p:cNvPr id="141" name="Slide text 2: The State as Development Agent">
            <a:extLst xmlns:a="http://schemas.openxmlformats.org/drawingml/2006/main">
              <a:ext uri="{FF2B5EF4-FFF2-40B4-BE49-F238E27FC236}">
                <a16:creationId xmlns:a16="http://schemas.microsoft.com/office/drawing/2014/main" id="{215708F4-06B3-4E99-BC2D-6716B8B9EEFE}"/>
              </a:ext>
            </a:extLst>
          </p:cNvPr>
          <p:cNvSpPr>
            <a:spLocks xmlns:a="http://schemas.openxmlformats.org/drawingml/2006/main" noGrp="1"/>
          </p:cNvSpPr>
          <p:nvPr/>
        </p:nvSpPr>
        <p:spPr>
          <a:xfrm xmlns:a="http://schemas.openxmlformats.org/drawingml/2006/main">
            <a:off x="685800" y="2514240"/>
            <a:ext cx="8153280" cy="609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gn="ctr">
              <a:spcBef>
                <a:spcPts val="5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100" b="0" u="none">
                <a:solidFill>
                  <a:srgbClr val="000000"/>
                </a:solidFill>
                <a:latin typeface="Calibri"/>
                <a:ea typeface="Calibri"/>
                <a:cs typeface="Calibri"/>
              </a:rPr>
              <a:t>Modernizing pressures brought by business interests</a:t>
            </a:r>
            <a:endParaRPr sz="21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42" name="Slide text 3: The State as Development Agent">
            <a:extLst xmlns:a="http://schemas.openxmlformats.org/drawingml/2006/main">
              <a:ext uri="{FF2B5EF4-FFF2-40B4-BE49-F238E27FC236}">
                <a16:creationId xmlns:a16="http://schemas.microsoft.com/office/drawing/2014/main" id="{6B06566E-8976-45A4-8A86-930D4AE01401}"/>
              </a:ext>
            </a:extLst>
          </p:cNvPr>
          <p:cNvSpPr>
            <a:spLocks xmlns:a="http://schemas.openxmlformats.org/drawingml/2006/main" noGrp="1"/>
          </p:cNvSpPr>
          <p:nvPr/>
        </p:nvSpPr>
        <p:spPr>
          <a:xfrm xmlns:a="http://schemas.openxmlformats.org/drawingml/2006/main">
            <a:off x="4876560" y="3962160"/>
            <a:ext cx="2895840" cy="6098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gn="ctr">
              <a:spcBef>
                <a:spcPts val="5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100" b="0" u="none">
                <a:solidFill>
                  <a:srgbClr val="000000"/>
                </a:solidFill>
                <a:latin typeface="Calibri"/>
                <a:ea typeface="Calibri"/>
                <a:cs typeface="Calibri"/>
              </a:rPr>
              <a:t>Personnel</a:t>
            </a:r>
            <a:endParaRPr sz="21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43" name="Slide text 4: The State as Development Agent">
            <a:extLst xmlns:a="http://schemas.openxmlformats.org/drawingml/2006/main">
              <a:ext uri="{FF2B5EF4-FFF2-40B4-BE49-F238E27FC236}">
                <a16:creationId xmlns:a16="http://schemas.microsoft.com/office/drawing/2014/main" id="{85145D35-4BE9-427D-95B5-18E0BF21B676}"/>
              </a:ext>
            </a:extLst>
          </p:cNvPr>
          <p:cNvSpPr>
            <a:spLocks xmlns:a="http://schemas.openxmlformats.org/drawingml/2006/main" noGrp="1"/>
          </p:cNvSpPr>
          <p:nvPr/>
        </p:nvSpPr>
        <p:spPr>
          <a:xfrm xmlns:a="http://schemas.openxmlformats.org/drawingml/2006/main">
            <a:off x="1449360" y="3962160"/>
            <a:ext cx="3504960" cy="6098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gn="ctr">
              <a:spcBef>
                <a:spcPts val="5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100" b="0" u="none">
                <a:solidFill>
                  <a:srgbClr val="000000"/>
                </a:solidFill>
                <a:latin typeface="Calibri"/>
                <a:ea typeface="Calibri"/>
                <a:cs typeface="Calibri"/>
              </a:rPr>
              <a:t>Privatization (AERODOM)</a:t>
            </a:r>
            <a:endParaRPr sz="2100" b="0" u="none">
              <a:solidFill>
                <a:srgbClr val="000000"/>
              </a:solidFill>
              <a:latin typeface="Calibri"/>
              <a:ea typeface="Calibri"/>
              <a:cs typeface="Calibri"/>
            </a:endParaRPr>
          </a:p>
          <a:p xmlns:a="http://schemas.openxmlformats.org/drawingml/2006/main">
            <a:pPr>
              <a:spcBef>
                <a:spcPts val="5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100" b="0" u="none">
              <a:solidFill>
                <a:srgbClr val="000000"/>
              </a:solidFill>
              <a:latin typeface="Calibri"/>
              <a:ea typeface="Calibri"/>
              <a:cs typeface="Calibri"/>
            </a:endParaRPr>
          </a:p>
        </p:txBody>
      </p:sp>
      <p:sp>
        <p:nvSpPr>
          <p:cNvPr id="144" name="Slide text 5: The State as Development Agent">
            <a:extLst xmlns:a="http://schemas.openxmlformats.org/drawingml/2006/main">
              <a:ext uri="{FF2B5EF4-FFF2-40B4-BE49-F238E27FC236}">
                <a16:creationId xmlns:a16="http://schemas.microsoft.com/office/drawing/2014/main" id="{EF3F457B-2B74-4DB1-833A-018EA3D3AECE}"/>
              </a:ext>
            </a:extLst>
          </p:cNvPr>
          <p:cNvSpPr>
            <a:spLocks xmlns:a="http://schemas.openxmlformats.org/drawingml/2006/main" noGrp="1"/>
          </p:cNvSpPr>
          <p:nvPr/>
        </p:nvSpPr>
        <p:spPr>
          <a:xfrm xmlns:a="http://schemas.openxmlformats.org/drawingml/2006/main">
            <a:off x="2743200" y="5562360"/>
            <a:ext cx="4038480" cy="6098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gn="ctr">
              <a:spcBef>
                <a:spcPts val="5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 </a:t>
            </a:r>
            <a:r>
              <a:rPr sz="2100" b="0" u="none">
                <a:solidFill>
                  <a:srgbClr val="000000"/>
                </a:solidFill>
                <a:latin typeface="Calibri"/>
                <a:ea typeface="Calibri"/>
                <a:cs typeface="Calibri"/>
              </a:rPr>
              <a:t>Power/influence of military</a:t>
            </a:r>
            <a:endParaRPr sz="2100" b="0" u="none">
              <a:solidFill>
                <a:srgbClr val="000000"/>
              </a:solidFill>
              <a:latin typeface="Calibri"/>
              <a:ea typeface="Calibri"/>
              <a:cs typeface="Calibri"/>
            </a:endParaRPr>
          </a:p>
          <a:p xmlns:a="http://schemas.openxmlformats.org/drawingml/2006/main">
            <a:pPr>
              <a:spcBef>
                <a:spcPts val="5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100" b="0" u="none">
              <a:solidFill>
                <a:srgbClr val="000000"/>
              </a:solidFill>
              <a:latin typeface="Calibri"/>
              <a:ea typeface="Calibri"/>
              <a:cs typeface="Calibri"/>
            </a:endParaRPr>
          </a:p>
        </p:txBody>
      </p:sp>
      <p:sp>
        <p:nvSpPr>
          <p:cNvPr id="145" name="Down Arrow 15">
            <a:extLst xmlns:a="http://schemas.openxmlformats.org/drawingml/2006/main">
              <a:ext uri="{FF2B5EF4-FFF2-40B4-BE49-F238E27FC236}">
                <a16:creationId xmlns:a16="http://schemas.microsoft.com/office/drawing/2014/main" id="{6D548B37-FB7A-489D-A535-E2F85545FC13}"/>
              </a:ext>
            </a:extLst>
          </p:cNvPr>
          <p:cNvSpPr>
            <a:spLocks xmlns:a="http://schemas.openxmlformats.org/drawingml/2006/main" noGrp="1"/>
          </p:cNvSpPr>
          <p:nvPr/>
        </p:nvSpPr>
        <p:spPr>
          <a:xfrm xmlns:a="http://schemas.openxmlformats.org/drawingml/2006/main">
            <a:off x="3049560" y="3314520"/>
            <a:ext cx="304560" cy="380880"/>
          </a:xfrm>
          <a:prstGeom xmlns:a="http://schemas.openxmlformats.org/drawingml/2006/main" prst="downArrow">
            <a:avLst>
              <a:gd name="adj1" fmla="val 50000"/>
              <a:gd name="adj2" fmla="val 50024"/>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46" name="Down Arrow 23">
            <a:extLst xmlns:a="http://schemas.openxmlformats.org/drawingml/2006/main">
              <a:ext uri="{FF2B5EF4-FFF2-40B4-BE49-F238E27FC236}">
                <a16:creationId xmlns:a16="http://schemas.microsoft.com/office/drawing/2014/main" id="{1C82DBB9-A591-4230-918F-23ED75C3CB33}"/>
              </a:ext>
            </a:extLst>
          </p:cNvPr>
          <p:cNvSpPr>
            <a:spLocks xmlns:a="http://schemas.openxmlformats.org/drawingml/2006/main" noGrp="1"/>
          </p:cNvSpPr>
          <p:nvPr/>
        </p:nvSpPr>
        <p:spPr>
          <a:xfrm xmlns:a="http://schemas.openxmlformats.org/drawingml/2006/main">
            <a:off x="6172200" y="3314520"/>
            <a:ext cx="304560" cy="380880"/>
          </a:xfrm>
          <a:prstGeom xmlns:a="http://schemas.openxmlformats.org/drawingml/2006/main" prst="downArrow">
            <a:avLst>
              <a:gd name="adj1" fmla="val 50000"/>
              <a:gd name="adj2" fmla="val 50024"/>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47" name="Down Arrow 27">
            <a:extLst xmlns:a="http://schemas.openxmlformats.org/drawingml/2006/main">
              <a:ext uri="{FF2B5EF4-FFF2-40B4-BE49-F238E27FC236}">
                <a16:creationId xmlns:a16="http://schemas.microsoft.com/office/drawing/2014/main" id="{5D26DB0F-B236-4544-8860-56D187112367}"/>
              </a:ext>
            </a:extLst>
          </p:cNvPr>
          <p:cNvSpPr>
            <a:spLocks xmlns:a="http://schemas.openxmlformats.org/drawingml/2006/main" noGrp="1"/>
          </p:cNvSpPr>
          <p:nvPr/>
        </p:nvSpPr>
        <p:spPr>
          <a:xfrm xmlns:a="http://schemas.openxmlformats.org/drawingml/2006/main">
            <a:off x="5668920" y="4933800"/>
            <a:ext cx="304560" cy="380880"/>
          </a:xfrm>
          <a:prstGeom xmlns:a="http://schemas.openxmlformats.org/drawingml/2006/main" prst="downArrow">
            <a:avLst>
              <a:gd name="adj1" fmla="val 50000"/>
              <a:gd name="adj2" fmla="val 50024"/>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48" name="Down Arrow 28">
            <a:extLst xmlns:a="http://schemas.openxmlformats.org/drawingml/2006/main">
              <a:ext uri="{FF2B5EF4-FFF2-40B4-BE49-F238E27FC236}">
                <a16:creationId xmlns:a16="http://schemas.microsoft.com/office/drawing/2014/main" id="{3A1243B8-177D-4A16-BF34-92129C60AC85}"/>
              </a:ext>
            </a:extLst>
          </p:cNvPr>
          <p:cNvSpPr>
            <a:spLocks xmlns:a="http://schemas.openxmlformats.org/drawingml/2006/main" noGrp="1"/>
          </p:cNvSpPr>
          <p:nvPr/>
        </p:nvSpPr>
        <p:spPr>
          <a:xfrm xmlns:a="http://schemas.openxmlformats.org/drawingml/2006/main">
            <a:off x="3354120" y="4971960"/>
            <a:ext cx="304920" cy="380880"/>
          </a:xfrm>
          <a:prstGeom xmlns:a="http://schemas.openxmlformats.org/drawingml/2006/main" prst="downArrow">
            <a:avLst>
              <a:gd name="adj1" fmla="val 50000"/>
              <a:gd name="adj2" fmla="val 49964"/>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49" name="Slide title: The State as Development Agent">
            <a:extLst xmlns:a="http://schemas.openxmlformats.org/drawingml/2006/main">
              <a:ext uri="{FF2B5EF4-FFF2-40B4-BE49-F238E27FC236}">
                <a16:creationId xmlns:a16="http://schemas.microsoft.com/office/drawing/2014/main" id="{4E83A585-79E6-4511-8123-5E9D3C793786}"/>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u="none">
                <a:solidFill>
                  <a:srgbClr val="000000"/>
                </a:solidFill>
                <a:latin typeface="Calibri"/>
                <a:ea typeface="Calibri"/>
                <a:cs typeface="Calibri"/>
              </a:rPr>
              <a:t>The State as Development Agent</a:t>
            </a:r>
            <a:endParaRPr sz="4000" b="0" u="none">
              <a:solidFill>
                <a:srgbClr val="000000"/>
              </a:solidFill>
              <a:latin typeface="Calibri"/>
              <a:ea typeface="Calibri"/>
              <a:cs typeface="Calibri"/>
            </a:endParaRPr>
          </a:p>
        </p:txBody>
      </p:sp>
    </p:spTree>
    <p:extLst>
      <p:ext uri="{BB962C8B-B14F-4D97-AF65-F5344CB8AC3E}">
        <p14:creationId xmlns:p14="http://schemas.microsoft.com/office/powerpoint/2010/main" val="1454741626"/>
      </p:ext>
    </p:extLst>
  </p:cSld>
</p:sld>
</file>

<file path=ppt/slides/slide27.xml><?xml version="1.0" encoding="utf-8"?>
<p:sld xmlns:p="http://schemas.openxmlformats.org/presentationml/2006/main">
  <p:cSld>
    <p:spTree>
      <p:nvGrpSpPr>
        <p:cNvPr id="1" name=""/>
        <p:cNvGrpSpPr/>
        <p:nvPr/>
      </p:nvGrpSpPr>
      <p:grpSpPr>
        <a:xfrm xmlns:a="http://schemas.openxmlformats.org/drawingml/2006/main"/>
      </p:grpSpPr>
      <p:sp>
        <p:nvSpPr>
          <p:cNvPr id="150" name="Slide text 1: The State as Development Agent">
            <a:extLst xmlns:a="http://schemas.openxmlformats.org/drawingml/2006/main">
              <a:ext uri="{FF2B5EF4-FFF2-40B4-BE49-F238E27FC236}">
                <a16:creationId xmlns:a16="http://schemas.microsoft.com/office/drawing/2014/main" id="{4A1BF2FD-1887-4E4E-9ED0-E10B7CC10FF0}"/>
              </a:ext>
            </a:extLst>
          </p:cNvPr>
          <p:cNvSpPr>
            <a:spLocks xmlns:a="http://schemas.openxmlformats.org/drawingml/2006/main" noGrp="1"/>
          </p:cNvSpPr>
          <p:nvPr>
            <p:ph idx="0"/>
          </p:nvPr>
        </p:nvSpPr>
        <p:spPr>
          <a:xfrm xmlns:a="http://schemas.openxmlformats.org/drawingml/2006/main">
            <a:off x="471240" y="1294920"/>
            <a:ext cx="8229600" cy="8031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ct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i="1" u="none">
                <a:solidFill>
                  <a:srgbClr val="000000"/>
                </a:solidFill>
                <a:latin typeface="Calibri"/>
                <a:ea typeface="Calibri"/>
                <a:cs typeface="Calibri"/>
              </a:rPr>
              <a:t>The case of the public health system</a:t>
            </a:r>
            <a:endParaRPr sz="2800" b="0" u="none">
              <a:solidFill>
                <a:srgbClr val="000000"/>
              </a:solidFill>
              <a:latin typeface="Calibri"/>
              <a:ea typeface="Calibri"/>
              <a:cs typeface="Calibri"/>
            </a:endParaRPr>
          </a:p>
          <a:p xmlns:a="http://schemas.openxmlformats.org/drawingml/2006/main">
            <a:pPr indent="0" algn="ct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p:txBody>
      </p:sp>
      <p:sp>
        <p:nvSpPr>
          <p:cNvPr id="151" name="Slide text 2: The State as Development Agent">
            <a:extLst xmlns:a="http://schemas.openxmlformats.org/drawingml/2006/main">
              <a:ext uri="{FF2B5EF4-FFF2-40B4-BE49-F238E27FC236}">
                <a16:creationId xmlns:a16="http://schemas.microsoft.com/office/drawing/2014/main" id="{27099328-410D-4052-88B7-264D9FA15C43}"/>
              </a:ext>
            </a:extLst>
          </p:cNvPr>
          <p:cNvSpPr>
            <a:spLocks xmlns:a="http://schemas.openxmlformats.org/drawingml/2006/main" noGrp="1"/>
          </p:cNvSpPr>
          <p:nvPr/>
        </p:nvSpPr>
        <p:spPr>
          <a:xfrm xmlns:a="http://schemas.openxmlformats.org/drawingml/2006/main">
            <a:off x="509400" y="2133360"/>
            <a:ext cx="8153280" cy="533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gn="ctr">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100" b="0" u="none">
                <a:solidFill>
                  <a:srgbClr val="000000"/>
                </a:solidFill>
                <a:latin typeface="Calibri"/>
                <a:ea typeface="Calibri"/>
                <a:cs typeface="Calibri"/>
              </a:rPr>
              <a:t>Heterogeneity of interest groups </a:t>
            </a:r>
            <a:r>
              <a:rPr sz="2000" b="0" u="none">
                <a:solidFill>
                  <a:srgbClr val="000000"/>
                </a:solidFill>
                <a:latin typeface="Calibri"/>
                <a:ea typeface="Calibri"/>
                <a:cs typeface="Calibri"/>
              </a:rPr>
              <a:t>→ conflicts of interests</a:t>
            </a:r>
            <a:endParaRPr sz="20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52" name="Slide text 3: The State as Development Agent">
            <a:extLst xmlns:a="http://schemas.openxmlformats.org/drawingml/2006/main">
              <a:ext uri="{FF2B5EF4-FFF2-40B4-BE49-F238E27FC236}">
                <a16:creationId xmlns:a16="http://schemas.microsoft.com/office/drawing/2014/main" id="{A6B27032-9427-471A-B979-1B388BD4C614}"/>
              </a:ext>
            </a:extLst>
          </p:cNvPr>
          <p:cNvSpPr>
            <a:spLocks xmlns:a="http://schemas.openxmlformats.org/drawingml/2006/main" noGrp="1"/>
          </p:cNvSpPr>
          <p:nvPr/>
        </p:nvSpPr>
        <p:spPr>
          <a:xfrm xmlns:a="http://schemas.openxmlformats.org/drawingml/2006/main">
            <a:off x="647640" y="3657240"/>
            <a:ext cx="8153280" cy="5331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gn="ctr">
              <a:spcBef>
                <a:spcPts val="5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100" b="0" u="none">
                <a:solidFill>
                  <a:srgbClr val="000000"/>
                </a:solidFill>
                <a:latin typeface="Calibri"/>
                <a:ea typeface="Calibri"/>
                <a:cs typeface="Calibri"/>
              </a:rPr>
              <a:t>Lack of power among groups to impose views</a:t>
            </a:r>
            <a:endParaRPr sz="21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53" name="Slide text 4: The State as Development Agent">
            <a:extLst xmlns:a="http://schemas.openxmlformats.org/drawingml/2006/main">
              <a:ext uri="{FF2B5EF4-FFF2-40B4-BE49-F238E27FC236}">
                <a16:creationId xmlns:a16="http://schemas.microsoft.com/office/drawing/2014/main" id="{5CB8A86B-D116-47D7-9921-4004CD8FE6BC}"/>
              </a:ext>
            </a:extLst>
          </p:cNvPr>
          <p:cNvSpPr>
            <a:spLocks xmlns:a="http://schemas.openxmlformats.org/drawingml/2006/main" noGrp="1"/>
          </p:cNvSpPr>
          <p:nvPr/>
        </p:nvSpPr>
        <p:spPr>
          <a:xfrm xmlns:a="http://schemas.openxmlformats.org/drawingml/2006/main">
            <a:off x="647640" y="5333760"/>
            <a:ext cx="8153280" cy="533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gn="ctr">
              <a:spcBef>
                <a:spcPts val="5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100" b="0" u="none">
                <a:solidFill>
                  <a:srgbClr val="000000"/>
                </a:solidFill>
                <a:latin typeface="Calibri"/>
                <a:ea typeface="Calibri"/>
                <a:cs typeface="Calibri"/>
              </a:rPr>
              <a:t>Clientelist blockage of institutional efficiency</a:t>
            </a:r>
            <a:endParaRPr sz="21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54" name="Down Arrow 34">
            <a:extLst xmlns:a="http://schemas.openxmlformats.org/drawingml/2006/main">
              <a:ext uri="{FF2B5EF4-FFF2-40B4-BE49-F238E27FC236}">
                <a16:creationId xmlns:a16="http://schemas.microsoft.com/office/drawing/2014/main" id="{1E111873-4383-42E8-8D7D-3E4E5C219852}"/>
              </a:ext>
            </a:extLst>
          </p:cNvPr>
          <p:cNvSpPr>
            <a:spLocks xmlns:a="http://schemas.openxmlformats.org/drawingml/2006/main" noGrp="1"/>
          </p:cNvSpPr>
          <p:nvPr/>
        </p:nvSpPr>
        <p:spPr>
          <a:xfrm xmlns:a="http://schemas.openxmlformats.org/drawingml/2006/main">
            <a:off x="4543200" y="2895480"/>
            <a:ext cx="304920" cy="380880"/>
          </a:xfrm>
          <a:prstGeom xmlns:a="http://schemas.openxmlformats.org/drawingml/2006/main" prst="downArrow">
            <a:avLst>
              <a:gd name="adj1" fmla="val 50000"/>
              <a:gd name="adj2" fmla="val 49964"/>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55" name="Down Arrow 35">
            <a:extLst xmlns:a="http://schemas.openxmlformats.org/drawingml/2006/main">
              <a:ext uri="{FF2B5EF4-FFF2-40B4-BE49-F238E27FC236}">
                <a16:creationId xmlns:a16="http://schemas.microsoft.com/office/drawing/2014/main" id="{D8B77E30-E582-4A8F-8A4B-F27CD22B1288}"/>
              </a:ext>
            </a:extLst>
          </p:cNvPr>
          <p:cNvSpPr>
            <a:spLocks xmlns:a="http://schemas.openxmlformats.org/drawingml/2006/main" noGrp="1"/>
          </p:cNvSpPr>
          <p:nvPr/>
        </p:nvSpPr>
        <p:spPr>
          <a:xfrm xmlns:a="http://schemas.openxmlformats.org/drawingml/2006/main">
            <a:off x="4586040" y="4572000"/>
            <a:ext cx="304920" cy="380880"/>
          </a:xfrm>
          <a:prstGeom xmlns:a="http://schemas.openxmlformats.org/drawingml/2006/main" prst="downArrow">
            <a:avLst>
              <a:gd name="adj1" fmla="val 50000"/>
              <a:gd name="adj2" fmla="val 49964"/>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56" name="Slide title: The State as Development Agent">
            <a:extLst xmlns:a="http://schemas.openxmlformats.org/drawingml/2006/main">
              <a:ext uri="{FF2B5EF4-FFF2-40B4-BE49-F238E27FC236}">
                <a16:creationId xmlns:a16="http://schemas.microsoft.com/office/drawing/2014/main" id="{A12F0067-D3FE-46EF-A720-FF9382CCEC7C}"/>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u="none">
                <a:solidFill>
                  <a:srgbClr val="000000"/>
                </a:solidFill>
                <a:latin typeface="Calibri"/>
                <a:ea typeface="Calibri"/>
                <a:cs typeface="Calibri"/>
              </a:rPr>
              <a:t>The State as Development Agent</a:t>
            </a:r>
            <a:endParaRPr sz="4000" b="0" u="none">
              <a:solidFill>
                <a:srgbClr val="000000"/>
              </a:solidFill>
              <a:latin typeface="Calibri"/>
              <a:ea typeface="Calibri"/>
              <a:cs typeface="Calibri"/>
            </a:endParaRPr>
          </a:p>
        </p:txBody>
      </p:sp>
    </p:spTree>
    <p:extLst>
      <p:ext uri="{BB962C8B-B14F-4D97-AF65-F5344CB8AC3E}">
        <p14:creationId xmlns:p14="http://schemas.microsoft.com/office/powerpoint/2010/main" val="1344124082"/>
      </p:ext>
    </p:extLst>
  </p:cSld>
</p:sld>
</file>

<file path=ppt/slides/slide28.xml><?xml version="1.0" encoding="utf-8"?>
<p:sld xmlns:p="http://schemas.openxmlformats.org/presentationml/2006/main">
  <p:cSld>
    <p:spTree>
      <p:nvGrpSpPr>
        <p:cNvPr id="1" name=""/>
        <p:cNvGrpSpPr/>
        <p:nvPr/>
      </p:nvGrpSpPr>
      <p:grpSpPr>
        <a:xfrm xmlns:a="http://schemas.openxmlformats.org/drawingml/2006/main"/>
      </p:grpSpPr>
      <p:graphicFrame>
        <p:nvGraphicFramePr>
          <p:cNvPr id="160" name="Data table 1 of 1: Institutional Strengthening and National Development"/>
          <p:cNvGraphicFramePr/>
          <p:nvPr/>
        </p:nvGraphicFramePr>
        <p:xfrm>
          <a:off xmlns:a="http://schemas.openxmlformats.org/drawingml/2006/main" x="380880" y="1447560"/>
          <a:ext xmlns:a="http://schemas.openxmlformats.org/drawingml/2006/main" cx="8305920" cy="4267440"/>
        </p:xfrm>
        <a:graphic xmlns:a="http://schemas.openxmlformats.org/drawingml/2006/main">
          <a:graphicData uri="http://schemas.openxmlformats.org/drawingml/2006/table">
            <a:tbl>
              <a:tblPr/>
              <a:tblGrid>
                <a:gridCol w="2384280"/>
                <a:gridCol w="2922840"/>
                <a:gridCol w="2998800"/>
              </a:tblGrid>
              <a:tr h="137016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FFFFFF"/>
                          </a:solidFill>
                          <a:latin typeface="Calibri"/>
                          <a:ea typeface="Calibri"/>
                          <a:cs typeface="Calibri"/>
                        </a:rPr>
                        <a:t>Institution</a:t>
                      </a:r>
                      <a:endParaRPr sz="20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FFFFFF"/>
                          </a:solidFill>
                          <a:latin typeface="Calibri"/>
                          <a:ea typeface="Calibri"/>
                          <a:cs typeface="Calibri"/>
                        </a:rPr>
                        <a:t>Institutionally Adequate</a:t>
                      </a:r>
                      <a:endParaRPr sz="20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FFFFFF"/>
                          </a:solidFill>
                          <a:latin typeface="Calibri"/>
                          <a:ea typeface="Calibri"/>
                          <a:cs typeface="Calibri"/>
                        </a:rPr>
                        <a:t>Contributes Significantly to National Development</a:t>
                      </a:r>
                      <a:endParaRPr sz="20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r>
              <a:tr h="72396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Public Health System</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No</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No</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r h="72360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Postal Service</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No</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No</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72576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Tax Service</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Yes</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Yes</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72396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Civil Aviation</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Yes</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Yes</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bl>
          </a:graphicData>
        </a:graphic>
      </p:graphicFrame>
      <p:sp>
        <p:nvSpPr>
          <p:cNvPr id="158" name="Slide title: Institutional Strengthening and National Development">
            <a:extLst xmlns:a="http://schemas.openxmlformats.org/drawingml/2006/main">
              <a:ext uri="{FF2B5EF4-FFF2-40B4-BE49-F238E27FC236}">
                <a16:creationId xmlns:a16="http://schemas.microsoft.com/office/drawing/2014/main" id="{AB647FC0-364C-43CD-B07E-55D0527DE985}"/>
              </a:ext>
            </a:extLst>
          </p:cNvPr>
          <p:cNvSpPr>
            <a:spLocks xmlns:a="http://schemas.openxmlformats.org/drawingml/2006/main" noGrp="1"/>
          </p:cNvSpPr>
          <p:nvPr>
            <p:ph type="title" idx="0"/>
          </p:nvPr>
        </p:nvSpPr>
        <p:spPr>
          <a:xfrm xmlns:a="http://schemas.openxmlformats.org/drawingml/2006/main">
            <a:off x="228240" y="152280"/>
            <a:ext cx="8762760" cy="9144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900" b="1" u="none">
                <a:solidFill>
                  <a:srgbClr val="000000"/>
                </a:solidFill>
                <a:latin typeface="Calibri"/>
                <a:ea typeface="Calibri"/>
                <a:cs typeface="Calibri"/>
              </a:rPr>
              <a:t>Institutional Strengthening and National Development</a:t>
            </a:r>
            <a:endParaRPr sz="2900" b="0" u="none">
              <a:solidFill>
                <a:srgbClr val="000000"/>
              </a:solidFill>
              <a:latin typeface="Calibri"/>
              <a:ea typeface="Calibri"/>
              <a:cs typeface="Calibri"/>
            </a:endParaRPr>
          </a:p>
        </p:txBody>
      </p:sp>
    </p:spTree>
    <p:extLst>
      <p:ext uri="{BB962C8B-B14F-4D97-AF65-F5344CB8AC3E}">
        <p14:creationId xmlns:p14="http://schemas.microsoft.com/office/powerpoint/2010/main" val="254133522"/>
      </p:ext>
    </p:extLst>
  </p:cSld>
</p:sld>
</file>

<file path=ppt/slides/slide29.xml><?xml version="1.0" encoding="utf-8"?>
<p:sld xmlns:p="http://schemas.openxmlformats.org/presentationml/2006/main">
  <p:cSld>
    <p:spTree>
      <p:nvGrpSpPr>
        <p:cNvPr id="1" name=""/>
        <p:cNvGrpSpPr/>
        <p:nvPr/>
      </p:nvGrpSpPr>
      <p:grpSpPr>
        <a:xfrm xmlns:a="http://schemas.openxmlformats.org/drawingml/2006/main"/>
      </p:grpSpPr>
      <p:sp>
        <p:nvSpPr>
          <p:cNvPr id="159" name="Slide title: Concluding Remarks">
            <a:extLst xmlns:a="http://schemas.openxmlformats.org/drawingml/2006/main">
              <a:ext uri="{FF2B5EF4-FFF2-40B4-BE49-F238E27FC236}">
                <a16:creationId xmlns:a16="http://schemas.microsoft.com/office/drawing/2014/main" id="{D98D60EC-3FBA-4E10-9427-13D8BBB8738A}"/>
              </a:ext>
            </a:extLst>
          </p:cNvPr>
          <p:cNvSpPr>
            <a:spLocks xmlns:a="http://schemas.openxmlformats.org/drawingml/2006/main" noGrp="1"/>
          </p:cNvSpPr>
          <p:nvPr>
            <p:ph type="title" idx="0"/>
          </p:nvPr>
        </p:nvSpPr>
        <p:spPr>
          <a:xfrm xmlns:a="http://schemas.openxmlformats.org/drawingml/2006/main">
            <a:off x="228240" y="152280"/>
            <a:ext cx="8762760" cy="9144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u="none">
                <a:solidFill>
                  <a:srgbClr val="000000"/>
                </a:solidFill>
                <a:latin typeface="Calibri"/>
                <a:ea typeface="Calibri"/>
                <a:cs typeface="Calibri"/>
              </a:rPr>
              <a:t>Concluding Remarks</a:t>
            </a:r>
            <a:endParaRPr sz="4000" b="0" u="none">
              <a:solidFill>
                <a:srgbClr val="000000"/>
              </a:solidFill>
              <a:latin typeface="Calibri"/>
              <a:ea typeface="Calibri"/>
              <a:cs typeface="Calibri"/>
            </a:endParaRPr>
          </a:p>
        </p:txBody>
      </p:sp>
      <p:sp>
        <p:nvSpPr>
          <p:cNvPr id="160" name="Slide text 2: Concluding Remarks">
            <a:extLst xmlns:a="http://schemas.openxmlformats.org/drawingml/2006/main">
              <a:ext uri="{FF2B5EF4-FFF2-40B4-BE49-F238E27FC236}">
                <a16:creationId xmlns:a16="http://schemas.microsoft.com/office/drawing/2014/main" id="{18D566C5-17D7-450B-ADDB-FFF2BD0A8A93}"/>
              </a:ext>
            </a:extLst>
          </p:cNvPr>
          <p:cNvSpPr>
            <a:spLocks xmlns:a="http://schemas.openxmlformats.org/drawingml/2006/main" noGrp="1"/>
          </p:cNvSpPr>
          <p:nvPr/>
        </p:nvSpPr>
        <p:spPr>
          <a:xfrm xmlns:a="http://schemas.openxmlformats.org/drawingml/2006/main">
            <a:off x="457200" y="1143000"/>
            <a:ext cx="8229600" cy="5333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Variables need to be examined in historical context</a:t>
            </a:r>
            <a:endParaRPr sz="2600" b="0" u="none">
              <a:solidFill>
                <a:srgbClr val="000000"/>
              </a:solidFill>
              <a:latin typeface="Calibri"/>
              <a:ea typeface="Calibri"/>
              <a:cs typeface="Calibri"/>
            </a:endParaRPr>
          </a:p>
          <a:p xmlns:a="http://schemas.openxmlformats.org/drawingml/2006/main">
            <a:pPr marL="343080" indent="-34308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000000"/>
              </a:solidFill>
              <a:latin typeface="Calibri"/>
              <a:ea typeface="Calibri"/>
              <a:cs typeface="Calibri"/>
            </a:endParaRPr>
          </a:p>
          <a:p xmlns:a="http://schemas.openxmlformats.org/drawingml/2006/main">
            <a:pPr marL="343080" indent="-34308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Key factors in articulation of institutional reform</a:t>
            </a:r>
            <a:endParaRPr sz="2600" b="0" u="none">
              <a:solidFill>
                <a:srgbClr val="000000"/>
              </a:solidFill>
              <a:latin typeface="Calibri"/>
              <a:ea typeface="Calibri"/>
              <a:cs typeface="Calibri"/>
            </a:endParaRPr>
          </a:p>
          <a:p xmlns:a="http://schemas.openxmlformats.org/drawingml/2006/main">
            <a:pPr marL="743040" lvl="1" indent="-28584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Modernizing ideology</a:t>
            </a:r>
            <a:endParaRPr sz="2600" b="0" u="none">
              <a:solidFill>
                <a:srgbClr val="000000"/>
              </a:solidFill>
              <a:latin typeface="Calibri"/>
              <a:ea typeface="Calibri"/>
              <a:cs typeface="Calibri"/>
            </a:endParaRPr>
          </a:p>
          <a:p xmlns:a="http://schemas.openxmlformats.org/drawingml/2006/main">
            <a:pPr marL="743040" lvl="1" indent="-28584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Cohesive groups</a:t>
            </a:r>
            <a:endParaRPr sz="2600" b="0" u="none">
              <a:solidFill>
                <a:srgbClr val="000000"/>
              </a:solidFill>
              <a:latin typeface="Calibri"/>
              <a:ea typeface="Calibri"/>
              <a:cs typeface="Calibri"/>
            </a:endParaRPr>
          </a:p>
          <a:p xmlns:a="http://schemas.openxmlformats.org/drawingml/2006/main">
            <a:pPr marL="743040" lvl="1" indent="-28584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Enabling political conditions</a:t>
            </a:r>
            <a:endParaRPr sz="2600" b="0" u="none">
              <a:solidFill>
                <a:srgbClr val="000000"/>
              </a:solidFill>
              <a:latin typeface="Calibri"/>
              <a:ea typeface="Calibri"/>
              <a:cs typeface="Calibri"/>
            </a:endParaRPr>
          </a:p>
          <a:p xmlns:a="http://schemas.openxmlformats.org/drawingml/2006/main">
            <a:pPr marL="743040" lvl="1" indent="-28584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000000"/>
              </a:solidFill>
              <a:latin typeface="Calibri"/>
              <a:ea typeface="Calibri"/>
              <a:cs typeface="Calibri"/>
            </a:endParaRPr>
          </a:p>
          <a:p xmlns:a="http://schemas.openxmlformats.org/drawingml/2006/main">
            <a:pPr marL="343080" indent="-34308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Crucial conditions</a:t>
            </a:r>
            <a:endParaRPr sz="2600" b="0" u="none">
              <a:solidFill>
                <a:srgbClr val="000000"/>
              </a:solidFill>
              <a:latin typeface="Calibri"/>
              <a:ea typeface="Calibri"/>
              <a:cs typeface="Calibri"/>
            </a:endParaRPr>
          </a:p>
          <a:p xmlns:a="http://schemas.openxmlformats.org/drawingml/2006/main">
            <a:pPr marL="743040" lvl="1" indent="-28584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Effective external allies</a:t>
            </a:r>
            <a:endParaRPr sz="2600" b="0" u="none">
              <a:solidFill>
                <a:srgbClr val="000000"/>
              </a:solidFill>
              <a:latin typeface="Calibri"/>
              <a:ea typeface="Calibri"/>
              <a:cs typeface="Calibri"/>
            </a:endParaRPr>
          </a:p>
          <a:p xmlns:a="http://schemas.openxmlformats.org/drawingml/2006/main">
            <a:pPr marL="1143000" lvl="2" indent="-228600">
              <a:spcBef>
                <a:spcPts val="649"/>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Their recognition of the need for change</a:t>
            </a:r>
            <a:endParaRPr sz="2600" b="0" u="none">
              <a:solidFill>
                <a:srgbClr val="000000"/>
              </a:solidFill>
              <a:latin typeface="Calibri"/>
              <a:ea typeface="Calibri"/>
              <a:cs typeface="Calibri"/>
            </a:endParaRPr>
          </a:p>
        </p:txBody>
      </p:sp>
    </p:spTree>
    <p:extLst>
      <p:ext uri="{BB962C8B-B14F-4D97-AF65-F5344CB8AC3E}">
        <p14:creationId xmlns:p14="http://schemas.microsoft.com/office/powerpoint/2010/main" val="145785775"/>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21" name="Slide title: Transformations of the Economy and the State">
            <a:extLst xmlns:a="http://schemas.openxmlformats.org/drawingml/2006/main">
              <a:ext uri="{FF2B5EF4-FFF2-40B4-BE49-F238E27FC236}">
                <a16:creationId xmlns:a16="http://schemas.microsoft.com/office/drawing/2014/main" id="{E8206D00-C654-4A8B-88C7-8599CC73D939}"/>
              </a:ext>
            </a:extLst>
          </p:cNvPr>
          <p:cNvSpPr>
            <a:spLocks xmlns:a="http://schemas.openxmlformats.org/drawingml/2006/main" noGrp="1"/>
          </p:cNvSpPr>
          <p:nvPr>
            <p:ph type="title" idx="0"/>
          </p:nvPr>
        </p:nvSpPr>
        <p:spPr>
          <a:xfrm xmlns:a="http://schemas.openxmlformats.org/drawingml/2006/main">
            <a:off x="228600" y="273960"/>
            <a:ext cx="86868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400" b="1" u="none">
                <a:solidFill>
                  <a:srgbClr val="000000"/>
                </a:solidFill>
                <a:latin typeface="Calibri"/>
                <a:ea typeface="Calibri"/>
                <a:cs typeface="Calibri"/>
              </a:rPr>
              <a:t>Transformations of the Economy and the State</a:t>
            </a:r>
            <a:endParaRPr sz="3400" b="0" u="none">
              <a:solidFill>
                <a:srgbClr val="000000"/>
              </a:solidFill>
              <a:latin typeface="Calibri"/>
              <a:ea typeface="Calibri"/>
              <a:cs typeface="Calibri"/>
            </a:endParaRPr>
          </a:p>
        </p:txBody>
      </p:sp>
      <p:sp>
        <p:nvSpPr>
          <p:cNvPr id="22" name="Slide text 2: Transformations of the Economy and the State">
            <a:extLst xmlns:a="http://schemas.openxmlformats.org/drawingml/2006/main">
              <a:ext uri="{FF2B5EF4-FFF2-40B4-BE49-F238E27FC236}">
                <a16:creationId xmlns:a16="http://schemas.microsoft.com/office/drawing/2014/main" id="{B9B00E27-D0AE-457C-81C7-6556B8391980}"/>
              </a:ext>
            </a:extLst>
          </p:cNvPr>
          <p:cNvSpPr>
            <a:spLocks xmlns:a="http://schemas.openxmlformats.org/drawingml/2006/main" noGrp="1"/>
          </p:cNvSpPr>
          <p:nvPr/>
        </p:nvSpPr>
        <p:spPr>
          <a:xfrm xmlns:a="http://schemas.openxmlformats.org/drawingml/2006/main">
            <a:off x="457200" y="1143000"/>
            <a:ext cx="8229600" cy="5333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Result: reorientation of the country’s international trade structure</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Sugar exports displaced </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1" u="none">
                <a:solidFill>
                  <a:srgbClr val="000000"/>
                </a:solidFill>
                <a:latin typeface="Calibri"/>
                <a:ea typeface="Calibri"/>
                <a:cs typeface="Calibri"/>
              </a:rPr>
              <a:t>↑ </a:t>
            </a:r>
            <a:r>
              <a:rPr sz="2200" b="0" u="none">
                <a:solidFill>
                  <a:srgbClr val="000000"/>
                </a:solidFill>
                <a:latin typeface="Calibri"/>
                <a:ea typeface="Calibri"/>
                <a:cs typeface="Calibri"/>
              </a:rPr>
              <a:t>Export of service and trade </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Rapid process of urbanization</a:t>
            </a: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            Social and economic changes </a:t>
            </a:r>
            <a:endParaRPr sz="2200" b="0" u="none">
              <a:solidFill>
                <a:srgbClr val="000000"/>
              </a:solidFill>
              <a:latin typeface="Calibri"/>
              <a:ea typeface="Calibri"/>
              <a:cs typeface="Calibri"/>
            </a:endParaRPr>
          </a:p>
          <a:p xmlns:a="http://schemas.openxmlformats.org/drawingml/2006/main">
            <a:pPr marL="343080" indent="-343080">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24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000" b="0" u="none">
              <a:solidFill>
                <a:srgbClr val="000000"/>
              </a:solidFill>
              <a:latin typeface="Calibri"/>
              <a:ea typeface="Calibri"/>
              <a:cs typeface="Calibri"/>
            </a:endParaRPr>
          </a:p>
          <a:p xmlns:a="http://schemas.openxmlformats.org/drawingml/2006/main">
            <a:pPr marL="343080" indent="-343080">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1" u="none">
                <a:solidFill>
                  <a:srgbClr val="000000"/>
                </a:solidFill>
                <a:latin typeface="Calibri"/>
                <a:ea typeface="Calibri"/>
                <a:cs typeface="Calibri"/>
              </a:rPr>
              <a:t>       ↑</a:t>
            </a:r>
            <a:r>
              <a:rPr sz="2200" b="0" u="none">
                <a:solidFill>
                  <a:srgbClr val="000000"/>
                </a:solidFill>
                <a:latin typeface="Calibri"/>
                <a:ea typeface="Calibri"/>
                <a:cs typeface="Calibri"/>
              </a:rPr>
              <a:t> Pressure for institutional change</a:t>
            </a: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64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600" b="1" i="1" u="none">
                <a:solidFill>
                  <a:srgbClr val="000000"/>
                </a:solidFill>
                <a:latin typeface="Calibri"/>
                <a:ea typeface="Calibri"/>
                <a:cs typeface="Calibri"/>
              </a:rPr>
              <a:t>     Modernizing results not a given</a:t>
            </a:r>
            <a:endParaRPr sz="2600" b="0" u="none">
              <a:solidFill>
                <a:srgbClr val="000000"/>
              </a:solidFill>
              <a:latin typeface="Calibri"/>
              <a:ea typeface="Calibri"/>
              <a:cs typeface="Calibri"/>
            </a:endParaRPr>
          </a:p>
        </p:txBody>
      </p:sp>
      <p:sp>
        <p:nvSpPr>
          <p:cNvPr id="23" name="Down Arrow 1">
            <a:extLst xmlns:a="http://schemas.openxmlformats.org/drawingml/2006/main">
              <a:ext uri="{FF2B5EF4-FFF2-40B4-BE49-F238E27FC236}">
                <a16:creationId xmlns:a16="http://schemas.microsoft.com/office/drawing/2014/main" id="{21AC9DA2-4E36-4204-9C32-7DE3317A838A}"/>
              </a:ext>
            </a:extLst>
          </p:cNvPr>
          <p:cNvSpPr>
            <a:spLocks xmlns:a="http://schemas.openxmlformats.org/drawingml/2006/main" noGrp="1"/>
          </p:cNvSpPr>
          <p:nvPr/>
        </p:nvSpPr>
        <p:spPr>
          <a:xfrm xmlns:a="http://schemas.openxmlformats.org/drawingml/2006/main">
            <a:off x="2819160" y="3589200"/>
            <a:ext cx="304920" cy="457200"/>
          </a:xfrm>
          <a:prstGeom xmlns:a="http://schemas.openxmlformats.org/drawingml/2006/main" prst="downArrow">
            <a:avLst>
              <a:gd name="adj1" fmla="val 50000"/>
              <a:gd name="adj2" fmla="val 49980"/>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pic>
        <p:nvPicPr>
          <p:cNvPr id="29" name="Visual 1 of 2 on “Transformations of the Economy and the State.” Context: Transformations of the Economy and the State * Result: reorientation of the country’s international trade structure — Sugar exports displaced — ft Export of service …"/>
          <p:cNvPicPr>
            <a:picLocks xmlns:a="http://schemas.openxmlformats.org/drawingml/2006/main" noChangeAspect="1"/>
          </p:cNvPicPr>
          <p:nvPr/>
        </p:nvPicPr>
        <p:blipFill>
          <a:blip xmlns:r="http://schemas.openxmlformats.org/officeDocument/2006/relationships" xmlns:a="http://schemas.openxmlformats.org/drawingml/2006/main" r:embed="R7ca245a6aca44a98"/>
          <a:stretch xmlns:a="http://schemas.openxmlformats.org/drawingml/2006/main"/>
        </p:blipFill>
        <p:spPr>
          <a:xfrm xmlns:a="http://schemas.openxmlformats.org/drawingml/2006/main">
            <a:off x="5867280" y="3800160"/>
            <a:ext cx="2895480" cy="2692440"/>
          </a:xfrm>
          <a:prstGeom xmlns:a="http://schemas.openxmlformats.org/drawingml/2006/main" prst="rect">
            <a:avLst/>
          </a:prstGeom>
          <a:ln xmlns:a="http://schemas.openxmlformats.org/drawingml/2006/main" w="38160">
            <a:noFill/>
          </a:ln>
        </p:spPr>
      </p:pic>
      <p:pic>
        <p:nvPicPr>
          <p:cNvPr id="30" name="Visual 2 of 2 on “Transformations of the Economy and the State.” Context: Transformations of the Economy and the State * Result: reorientation of the country’s international trade structure — Sugar exports displaced — ft Export of service …"/>
          <p:cNvPicPr>
            <a:picLocks xmlns:a="http://schemas.openxmlformats.org/drawingml/2006/main" noChangeAspect="1"/>
          </p:cNvPicPr>
          <p:nvPr/>
        </p:nvPicPr>
        <p:blipFill>
          <a:blip xmlns:r="http://schemas.openxmlformats.org/officeDocument/2006/relationships" xmlns:a="http://schemas.openxmlformats.org/drawingml/2006/main" r:embed="Recc21a77f5c64c7f"/>
          <a:stretch xmlns:a="http://schemas.openxmlformats.org/drawingml/2006/main"/>
        </p:blipFill>
        <p:spPr>
          <a:xfrm xmlns:a="http://schemas.openxmlformats.org/drawingml/2006/main">
            <a:off x="5864040" y="1665000"/>
            <a:ext cx="2898720" cy="192420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450346710"/>
      </p:ext>
    </p:extLst>
  </p:cSld>
</p:sld>
</file>

<file path=ppt/slides/slide30.xml><?xml version="1.0" encoding="utf-8"?>
<p:sld xmlns:p="http://schemas.openxmlformats.org/presentationml/2006/main">
  <p:cSld>
    <p:spTree>
      <p:nvGrpSpPr>
        <p:cNvPr id="1" name=""/>
        <p:cNvGrpSpPr/>
        <p:nvPr/>
      </p:nvGrpSpPr>
      <p:grpSpPr>
        <a:xfrm xmlns:a="http://schemas.openxmlformats.org/drawingml/2006/main"/>
      </p:grpSpPr>
      <p:sp>
        <p:nvSpPr>
          <p:cNvPr id="161" name="Slide title: Routes for Innovation and Change">
            <a:extLst xmlns:a="http://schemas.openxmlformats.org/drawingml/2006/main">
              <a:ext uri="{FF2B5EF4-FFF2-40B4-BE49-F238E27FC236}">
                <a16:creationId xmlns:a16="http://schemas.microsoft.com/office/drawing/2014/main" id="{DBDBB50C-2BF6-48C3-B7C8-795DC00AC031}"/>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1" u="none">
                <a:solidFill>
                  <a:srgbClr val="000000"/>
                </a:solidFill>
                <a:latin typeface="Calibri"/>
                <a:ea typeface="Calibri"/>
                <a:cs typeface="Calibri"/>
              </a:rPr>
              <a:t>Routes for Innovation and Change</a:t>
            </a:r>
            <a:endParaRPr sz="3600" b="0" u="none">
              <a:solidFill>
                <a:srgbClr val="000000"/>
              </a:solidFill>
              <a:latin typeface="Calibri"/>
              <a:ea typeface="Calibri"/>
              <a:cs typeface="Calibri"/>
            </a:endParaRPr>
          </a:p>
        </p:txBody>
      </p:sp>
      <p:sp>
        <p:nvSpPr>
          <p:cNvPr id="162" name="Slide text 2: Routes for Innovation and Change">
            <a:extLst xmlns:a="http://schemas.openxmlformats.org/drawingml/2006/main">
              <a:ext uri="{FF2B5EF4-FFF2-40B4-BE49-F238E27FC236}">
                <a16:creationId xmlns:a16="http://schemas.microsoft.com/office/drawing/2014/main" id="{F2149873-3581-4632-969A-6A22CDB9AE4F}"/>
              </a:ext>
            </a:extLst>
          </p:cNvPr>
          <p:cNvSpPr>
            <a:spLocks xmlns:a="http://schemas.openxmlformats.org/drawingml/2006/main" noGrp="1"/>
          </p:cNvSpPr>
          <p:nvPr/>
        </p:nvSpPr>
        <p:spPr>
          <a:xfrm xmlns:a="http://schemas.openxmlformats.org/drawingml/2006/main">
            <a:off x="457200" y="1294920"/>
            <a:ext cx="8229600" cy="5334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i="1" u="none">
                <a:solidFill>
                  <a:srgbClr val="000000"/>
                </a:solidFill>
                <a:latin typeface="Calibri"/>
                <a:ea typeface="Calibri"/>
                <a:cs typeface="Calibri"/>
              </a:rPr>
              <a:t>Leadership and charisma as a necessary condition for motivating innovative groups to push the process from inside</a:t>
            </a:r>
            <a:endParaRPr sz="2600" b="0" u="none">
              <a:solidFill>
                <a:srgbClr val="000000"/>
              </a:solidFill>
              <a:latin typeface="Calibri"/>
              <a:ea typeface="Calibri"/>
              <a:cs typeface="Calibri"/>
            </a:endParaRPr>
          </a:p>
          <a:p xmlns:a="http://schemas.openxmlformats.org/drawingml/2006/main">
            <a:pPr marL="343080" indent="-34308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000000"/>
              </a:solidFill>
              <a:latin typeface="Calibri"/>
              <a:ea typeface="Calibri"/>
              <a:cs typeface="Calibri"/>
            </a:endParaRPr>
          </a:p>
          <a:p xmlns:a="http://schemas.openxmlformats.org/drawingml/2006/main">
            <a:pPr marL="343080" indent="-34308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i="1" u="none">
                <a:solidFill>
                  <a:srgbClr val="000000"/>
                </a:solidFill>
                <a:latin typeface="Calibri"/>
                <a:ea typeface="Calibri"/>
                <a:cs typeface="Calibri"/>
              </a:rPr>
              <a:t>Groups within the institution for which meritocracy constitutes a weapon to achieve protection against privilege</a:t>
            </a:r>
            <a:endParaRPr sz="2600" b="0" u="none">
              <a:solidFill>
                <a:srgbClr val="000000"/>
              </a:solidFill>
              <a:latin typeface="Calibri"/>
              <a:ea typeface="Calibri"/>
              <a:cs typeface="Calibri"/>
            </a:endParaRPr>
          </a:p>
          <a:p xmlns:a="http://schemas.openxmlformats.org/drawingml/2006/main">
            <a:pPr marL="343080" indent="-34308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000000"/>
              </a:solidFill>
              <a:latin typeface="Calibri"/>
              <a:ea typeface="Calibri"/>
              <a:cs typeface="Calibri"/>
            </a:endParaRPr>
          </a:p>
          <a:p xmlns:a="http://schemas.openxmlformats.org/drawingml/2006/main">
            <a:pPr marL="343080" indent="-34308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i="1" u="none">
                <a:solidFill>
                  <a:srgbClr val="000000"/>
                </a:solidFill>
                <a:latin typeface="Calibri"/>
                <a:ea typeface="Calibri"/>
                <a:cs typeface="Calibri"/>
              </a:rPr>
              <a:t>External allies so interested in change that they manage to strengthen internal actors within the institution in order to produce it</a:t>
            </a:r>
            <a:endParaRPr sz="2600" b="0" u="none">
              <a:solidFill>
                <a:srgbClr val="000000"/>
              </a:solidFill>
              <a:latin typeface="Calibri"/>
              <a:ea typeface="Calibri"/>
              <a:cs typeface="Calibri"/>
            </a:endParaRPr>
          </a:p>
        </p:txBody>
      </p:sp>
    </p:spTree>
    <p:extLst>
      <p:ext uri="{BB962C8B-B14F-4D97-AF65-F5344CB8AC3E}">
        <p14:creationId xmlns:p14="http://schemas.microsoft.com/office/powerpoint/2010/main" val="302997291"/>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26" name="Slide title: Dominican Institutions Analyzed">
            <a:extLst xmlns:a="http://schemas.openxmlformats.org/drawingml/2006/main">
              <a:ext uri="{FF2B5EF4-FFF2-40B4-BE49-F238E27FC236}">
                <a16:creationId xmlns:a16="http://schemas.microsoft.com/office/drawing/2014/main" id="{C5B40420-9D65-48D5-8EEA-A33CF0B6178B}"/>
              </a:ext>
            </a:extLst>
          </p:cNvPr>
          <p:cNvSpPr>
            <a:spLocks xmlns:a="http://schemas.openxmlformats.org/drawingml/2006/main" noGrp="1"/>
          </p:cNvSpPr>
          <p:nvPr>
            <p:ph type="title" idx="0"/>
          </p:nvPr>
        </p:nvSpPr>
        <p:spPr>
          <a:xfrm xmlns:a="http://schemas.openxmlformats.org/drawingml/2006/main">
            <a:off x="473040" y="210960"/>
            <a:ext cx="8229600" cy="792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1" u="none">
                <a:solidFill>
                  <a:srgbClr val="000000"/>
                </a:solidFill>
                <a:latin typeface="Calibri"/>
                <a:ea typeface="Calibri"/>
                <a:cs typeface="Calibri"/>
              </a:rPr>
              <a:t>Dominican Institutions Analyzed</a:t>
            </a:r>
            <a:endParaRPr sz="3600" b="0" u="none">
              <a:solidFill>
                <a:srgbClr val="000000"/>
              </a:solidFill>
              <a:latin typeface="Calibri"/>
              <a:ea typeface="Calibri"/>
              <a:cs typeface="Calibri"/>
            </a:endParaRPr>
          </a:p>
        </p:txBody>
      </p:sp>
      <p:sp>
        <p:nvSpPr>
          <p:cNvPr id="27" name="Slide text 2: Dominican Institutions Analyzed">
            <a:extLst xmlns:a="http://schemas.openxmlformats.org/drawingml/2006/main">
              <a:ext uri="{FF2B5EF4-FFF2-40B4-BE49-F238E27FC236}">
                <a16:creationId xmlns:a16="http://schemas.microsoft.com/office/drawing/2014/main" id="{C87F1CBD-4774-4F77-966E-FCBF33F2AB86}"/>
              </a:ext>
            </a:extLst>
          </p:cNvPr>
          <p:cNvSpPr>
            <a:spLocks xmlns:a="http://schemas.openxmlformats.org/drawingml/2006/main" noGrp="1"/>
          </p:cNvSpPr>
          <p:nvPr/>
        </p:nvSpPr>
        <p:spPr>
          <a:xfrm xmlns:a="http://schemas.openxmlformats.org/drawingml/2006/main">
            <a:off x="579240" y="4141440"/>
            <a:ext cx="4114800" cy="533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gn="ctr">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500" b="0" i="1" u="none">
                <a:solidFill>
                  <a:srgbClr val="376092"/>
                </a:solidFill>
                <a:latin typeface="Calibri"/>
                <a:ea typeface="Calibri"/>
                <a:cs typeface="Calibri"/>
              </a:rPr>
              <a:t>Tax System</a:t>
            </a:r>
            <a:endParaRPr sz="2500" b="0" u="none">
              <a:solidFill>
                <a:srgbClr val="000000"/>
              </a:solidFill>
              <a:latin typeface="Calibri"/>
              <a:ea typeface="Calibri"/>
              <a:cs typeface="Calibri"/>
            </a:endParaRPr>
          </a:p>
        </p:txBody>
      </p:sp>
      <p:sp>
        <p:nvSpPr>
          <p:cNvPr id="28" name="Slide text 3: Dominican Institutions Analyzed">
            <a:extLst xmlns:a="http://schemas.openxmlformats.org/drawingml/2006/main">
              <a:ext uri="{FF2B5EF4-FFF2-40B4-BE49-F238E27FC236}">
                <a16:creationId xmlns:a16="http://schemas.microsoft.com/office/drawing/2014/main" id="{69D5ABAC-D0C2-4BB4-A973-7392D7ED2ED6}"/>
              </a:ext>
            </a:extLst>
          </p:cNvPr>
          <p:cNvSpPr>
            <a:spLocks xmlns:a="http://schemas.openxmlformats.org/drawingml/2006/main" noGrp="1"/>
          </p:cNvSpPr>
          <p:nvPr/>
        </p:nvSpPr>
        <p:spPr>
          <a:xfrm xmlns:a="http://schemas.openxmlformats.org/drawingml/2006/main">
            <a:off x="4727520" y="4190760"/>
            <a:ext cx="4114800" cy="5335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algn="ctr">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500" b="0" i="1" u="none">
                <a:solidFill>
                  <a:srgbClr val="376092"/>
                </a:solidFill>
                <a:latin typeface="Calibri"/>
                <a:ea typeface="Calibri"/>
                <a:cs typeface="Calibri"/>
              </a:rPr>
              <a:t>Civil Aviation</a:t>
            </a:r>
            <a:endParaRPr sz="2500" b="0" u="none">
              <a:solidFill>
                <a:srgbClr val="000000"/>
              </a:solidFill>
              <a:latin typeface="Calibri"/>
              <a:ea typeface="Calibri"/>
              <a:cs typeface="Calibri"/>
            </a:endParaRPr>
          </a:p>
        </p:txBody>
      </p:sp>
      <p:sp>
        <p:nvSpPr>
          <p:cNvPr id="29" name="Slide text 4: Dominican Institutions Analyzed">
            <a:extLst xmlns:a="http://schemas.openxmlformats.org/drawingml/2006/main">
              <a:ext uri="{FF2B5EF4-FFF2-40B4-BE49-F238E27FC236}">
                <a16:creationId xmlns:a16="http://schemas.microsoft.com/office/drawing/2014/main" id="{B14207D1-A4A3-4BAB-9EF5-00C12800CC76}"/>
              </a:ext>
            </a:extLst>
          </p:cNvPr>
          <p:cNvSpPr>
            <a:spLocks xmlns:a="http://schemas.openxmlformats.org/drawingml/2006/main" noGrp="1"/>
          </p:cNvSpPr>
          <p:nvPr/>
        </p:nvSpPr>
        <p:spPr>
          <a:xfrm xmlns:a="http://schemas.openxmlformats.org/drawingml/2006/main">
            <a:off x="4736880" y="1066680"/>
            <a:ext cx="3967200" cy="4395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algn="ctr">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500" b="0" i="1" u="none">
                <a:solidFill>
                  <a:srgbClr val="376092"/>
                </a:solidFill>
                <a:latin typeface="Calibri"/>
                <a:ea typeface="Calibri"/>
                <a:cs typeface="Calibri"/>
              </a:rPr>
              <a:t>Postal Service</a:t>
            </a:r>
            <a:endParaRPr sz="2500" b="0" u="none">
              <a:solidFill>
                <a:srgbClr val="000000"/>
              </a:solidFill>
              <a:latin typeface="Calibri"/>
              <a:ea typeface="Calibri"/>
              <a:cs typeface="Calibri"/>
            </a:endParaRPr>
          </a:p>
        </p:txBody>
      </p:sp>
      <p:sp>
        <p:nvSpPr>
          <p:cNvPr id="30" name="Slide text 5: Dominican Institutions Analyzed">
            <a:extLst xmlns:a="http://schemas.openxmlformats.org/drawingml/2006/main">
              <a:ext uri="{FF2B5EF4-FFF2-40B4-BE49-F238E27FC236}">
                <a16:creationId xmlns:a16="http://schemas.microsoft.com/office/drawing/2014/main" id="{053F82F1-7772-414B-A2DF-442DA14FA35C}"/>
              </a:ext>
            </a:extLst>
          </p:cNvPr>
          <p:cNvSpPr>
            <a:spLocks xmlns:a="http://schemas.openxmlformats.org/drawingml/2006/main" noGrp="1"/>
          </p:cNvSpPr>
          <p:nvPr/>
        </p:nvSpPr>
        <p:spPr>
          <a:xfrm xmlns:a="http://schemas.openxmlformats.org/drawingml/2006/main">
            <a:off x="473040" y="1087200"/>
            <a:ext cx="4114800" cy="428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algn="ctr">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500" b="0" i="1" u="none">
                <a:solidFill>
                  <a:srgbClr val="376092"/>
                </a:solidFill>
                <a:latin typeface="Calibri"/>
                <a:ea typeface="Calibri"/>
                <a:cs typeface="Calibri"/>
              </a:rPr>
              <a:t>Public Health System</a:t>
            </a:r>
            <a:endParaRPr sz="2500" b="0" u="none">
              <a:solidFill>
                <a:srgbClr val="000000"/>
              </a:solidFill>
              <a:latin typeface="Calibri"/>
              <a:ea typeface="Calibri"/>
              <a:cs typeface="Calibri"/>
            </a:endParaRPr>
          </a:p>
        </p:txBody>
      </p:sp>
      <p:sp>
        <p:nvSpPr>
          <p:cNvPr id="31" name="AutoShape 17">
            <a:extLst xmlns:a="http://schemas.openxmlformats.org/drawingml/2006/main">
              <a:ext uri="{FF2B5EF4-FFF2-40B4-BE49-F238E27FC236}">
                <a16:creationId xmlns:a16="http://schemas.microsoft.com/office/drawing/2014/main" id="{FD8CC9C5-7B98-48B1-B254-A4522BC1E798}"/>
              </a:ext>
            </a:extLst>
          </p:cNvPr>
          <p:cNvSpPr>
            <a:spLocks xmlns:a="http://schemas.openxmlformats.org/drawingml/2006/main" noGrp="1"/>
          </p:cNvSpPr>
          <p:nvPr/>
        </p:nvSpPr>
        <p:spPr>
          <a:xfrm xmlns:a="http://schemas.openxmlformats.org/drawingml/2006/main">
            <a:off x="144360" y="-144360"/>
            <a:ext cx="304560" cy="3045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32" name="AutoShape 19">
            <a:extLst xmlns:a="http://schemas.openxmlformats.org/drawingml/2006/main">
              <a:ext uri="{FF2B5EF4-FFF2-40B4-BE49-F238E27FC236}">
                <a16:creationId xmlns:a16="http://schemas.microsoft.com/office/drawing/2014/main" id="{E56F7B0F-C310-4FF8-B01D-A8B535284C82}"/>
              </a:ext>
            </a:extLst>
          </p:cNvPr>
          <p:cNvSpPr>
            <a:spLocks xmlns:a="http://schemas.openxmlformats.org/drawingml/2006/main" noGrp="1"/>
          </p:cNvSpPr>
          <p:nvPr/>
        </p:nvSpPr>
        <p:spPr>
          <a:xfrm xmlns:a="http://schemas.openxmlformats.org/drawingml/2006/main">
            <a:off x="296640" y="7920"/>
            <a:ext cx="304920" cy="3045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pic>
        <p:nvPicPr>
          <p:cNvPr id="48" name="Visual 1 of 8 on “Dominican Institutions Analyzed.” Context: Dominican Institutions Analyzed Public Health System Postal Service up SALUD PUBLICA DIRECCION GENERAL DEIMPUESTOS INTERNOS"/>
          <p:cNvPicPr>
            <a:picLocks xmlns:a="http://schemas.openxmlformats.org/drawingml/2006/main" noChangeAspect="1"/>
          </p:cNvPicPr>
          <p:nvPr/>
        </p:nvPicPr>
        <p:blipFill>
          <a:blip xmlns:r="http://schemas.openxmlformats.org/officeDocument/2006/relationships" xmlns:a="http://schemas.openxmlformats.org/drawingml/2006/main" r:embed="R4e3f851fef3948c7"/>
          <a:stretch xmlns:a="http://schemas.openxmlformats.org/drawingml/2006/main"/>
        </p:blipFill>
        <p:spPr>
          <a:xfrm xmlns:a="http://schemas.openxmlformats.org/drawingml/2006/main">
            <a:off x="5429160" y="4671720"/>
            <a:ext cx="2711520" cy="1854360"/>
          </a:xfrm>
          <a:prstGeom xmlns:a="http://schemas.openxmlformats.org/drawingml/2006/main" prst="rect">
            <a:avLst/>
          </a:prstGeom>
          <a:ln xmlns:a="http://schemas.openxmlformats.org/drawingml/2006/main" w="38160">
            <a:noFill/>
          </a:ln>
        </p:spPr>
      </p:pic>
      <p:pic>
        <p:nvPicPr>
          <p:cNvPr id="49" name="Visual 2 of 8 on “Dominican Institutions Analyzed.” Context: Dominican Institutions Analyzed Public Health System Postal Service up SALUD PUBLICA DIRECCION GENERAL DEIMPUESTOS INTERNOS"/>
          <p:cNvPicPr>
            <a:picLocks xmlns:a="http://schemas.openxmlformats.org/drawingml/2006/main" noChangeAspect="1"/>
          </p:cNvPicPr>
          <p:nvPr/>
        </p:nvPicPr>
        <p:blipFill>
          <a:blip xmlns:r="http://schemas.openxmlformats.org/officeDocument/2006/relationships" xmlns:a="http://schemas.openxmlformats.org/drawingml/2006/main" r:embed="R5e0f088064e94d16"/>
          <a:stretch xmlns:a="http://schemas.openxmlformats.org/drawingml/2006/main"/>
        </p:blipFill>
        <p:spPr>
          <a:xfrm xmlns:a="http://schemas.openxmlformats.org/drawingml/2006/main">
            <a:off x="7296120" y="5860800"/>
            <a:ext cx="1336680" cy="665280"/>
          </a:xfrm>
          <a:prstGeom xmlns:a="http://schemas.openxmlformats.org/drawingml/2006/main" prst="rect">
            <a:avLst/>
          </a:prstGeom>
          <a:ln xmlns:a="http://schemas.openxmlformats.org/drawingml/2006/main" w="38160">
            <a:noFill/>
          </a:ln>
        </p:spPr>
      </p:pic>
      <p:pic>
        <p:nvPicPr>
          <p:cNvPr id="50" name="Visual 3 of 8 on “Dominican Institutions Analyzed.” Context: Dominican Institutions Analyzed Public Health System Postal Service up SALUD PUBLICA DIRECCION GENERAL DEIMPUESTOS INTERNOS"/>
          <p:cNvPicPr>
            <a:picLocks xmlns:a="http://schemas.openxmlformats.org/drawingml/2006/main" noChangeAspect="1"/>
          </p:cNvPicPr>
          <p:nvPr/>
        </p:nvPicPr>
        <p:blipFill>
          <a:blip xmlns:r="http://schemas.openxmlformats.org/officeDocument/2006/relationships" xmlns:a="http://schemas.openxmlformats.org/drawingml/2006/main" r:embed="Rba8fc9da23e44652"/>
          <a:stretch xmlns:a="http://schemas.openxmlformats.org/drawingml/2006/main"/>
        </p:blipFill>
        <p:spPr>
          <a:xfrm xmlns:a="http://schemas.openxmlformats.org/drawingml/2006/main">
            <a:off x="2309760" y="1752480"/>
            <a:ext cx="2209680" cy="2209680"/>
          </a:xfrm>
          <a:prstGeom xmlns:a="http://schemas.openxmlformats.org/drawingml/2006/main" prst="rect">
            <a:avLst/>
          </a:prstGeom>
          <a:ln xmlns:a="http://schemas.openxmlformats.org/drawingml/2006/main" w="38160">
            <a:noFill/>
          </a:ln>
        </p:spPr>
      </p:pic>
      <p:pic>
        <p:nvPicPr>
          <p:cNvPr id="51" name="Visual 4 of 8 on “Dominican Institutions Analyzed.” Context: Dominican Institutions Analyzed Public Health System Postal Service up SALUD PUBLICA DIRECCION GENERAL DEIMPUESTOS INTERNOS"/>
          <p:cNvPicPr>
            <a:picLocks xmlns:a="http://schemas.openxmlformats.org/drawingml/2006/main" noChangeAspect="1"/>
          </p:cNvPicPr>
          <p:nvPr/>
        </p:nvPicPr>
        <p:blipFill>
          <a:blip xmlns:r="http://schemas.openxmlformats.org/officeDocument/2006/relationships" xmlns:a="http://schemas.openxmlformats.org/drawingml/2006/main" r:embed="R49191ad104584c8f"/>
          <a:stretch xmlns:a="http://schemas.openxmlformats.org/drawingml/2006/main"/>
        </p:blipFill>
        <p:spPr>
          <a:xfrm xmlns:a="http://schemas.openxmlformats.org/drawingml/2006/main">
            <a:off x="990360" y="1752480"/>
            <a:ext cx="1428840" cy="1076400"/>
          </a:xfrm>
          <a:prstGeom xmlns:a="http://schemas.openxmlformats.org/drawingml/2006/main" prst="rect">
            <a:avLst/>
          </a:prstGeom>
          <a:ln xmlns:a="http://schemas.openxmlformats.org/drawingml/2006/main" w="38160">
            <a:noFill/>
          </a:ln>
        </p:spPr>
      </p:pic>
      <p:pic>
        <p:nvPicPr>
          <p:cNvPr id="52" name="Visual 5 of 8 on “Dominican Institutions Analyzed.” Context: Dominican Institutions Analyzed Public Health System Postal Service up SALUD PUBLICA DIRECCION GENERAL DEIMPUESTOS INTERNOS"/>
          <p:cNvPicPr>
            <a:picLocks xmlns:a="http://schemas.openxmlformats.org/drawingml/2006/main" noChangeAspect="1"/>
          </p:cNvPicPr>
          <p:nvPr/>
        </p:nvPicPr>
        <p:blipFill>
          <a:blip xmlns:r="http://schemas.openxmlformats.org/officeDocument/2006/relationships" xmlns:a="http://schemas.openxmlformats.org/drawingml/2006/main" r:embed="R9166898b399e4af3"/>
          <a:stretch xmlns:a="http://schemas.openxmlformats.org/drawingml/2006/main"/>
        </p:blipFill>
        <p:spPr>
          <a:xfrm xmlns:a="http://schemas.openxmlformats.org/drawingml/2006/main">
            <a:off x="5653080" y="1595160"/>
            <a:ext cx="2979720" cy="2235240"/>
          </a:xfrm>
          <a:prstGeom xmlns:a="http://schemas.openxmlformats.org/drawingml/2006/main" prst="rect">
            <a:avLst/>
          </a:prstGeom>
          <a:ln xmlns:a="http://schemas.openxmlformats.org/drawingml/2006/main" w="38160">
            <a:noFill/>
          </a:ln>
        </p:spPr>
      </p:pic>
      <p:pic>
        <p:nvPicPr>
          <p:cNvPr id="53" name="Visual 6 of 8 on “Dominican Institutions Analyzed.” Context: Dominican Institutions Analyzed Public Health System Postal Service up SALUD PUBLICA DIRECCION GENERAL DEIMPUESTOS INTERNOS"/>
          <p:cNvPicPr>
            <a:picLocks xmlns:a="http://schemas.openxmlformats.org/drawingml/2006/main" noChangeAspect="1"/>
          </p:cNvPicPr>
          <p:nvPr/>
        </p:nvPicPr>
        <p:blipFill>
          <a:blip xmlns:r="http://schemas.openxmlformats.org/officeDocument/2006/relationships" xmlns:a="http://schemas.openxmlformats.org/drawingml/2006/main" r:embed="R1c2d302c77774504"/>
          <a:stretch xmlns:a="http://schemas.openxmlformats.org/drawingml/2006/main"/>
        </p:blipFill>
        <p:spPr>
          <a:xfrm xmlns:a="http://schemas.openxmlformats.org/drawingml/2006/main">
            <a:off x="4952880" y="2047680"/>
            <a:ext cx="1285920" cy="1562040"/>
          </a:xfrm>
          <a:prstGeom xmlns:a="http://schemas.openxmlformats.org/drawingml/2006/main" prst="rect">
            <a:avLst/>
          </a:prstGeom>
          <a:ln xmlns:a="http://schemas.openxmlformats.org/drawingml/2006/main" w="38160">
            <a:noFill/>
          </a:ln>
        </p:spPr>
      </p:pic>
      <p:pic>
        <p:nvPicPr>
          <p:cNvPr id="54" name="Visual 7 of 8 on “Dominican Institutions Analyzed.” Context: Dominican Institutions Analyzed Public Health System Postal Service up SALUD PUBLICA DIRECCION GENERAL DEIMPUESTOS INTERNOS"/>
          <p:cNvPicPr>
            <a:picLocks xmlns:a="http://schemas.openxmlformats.org/drawingml/2006/main" noChangeAspect="1"/>
          </p:cNvPicPr>
          <p:nvPr/>
        </p:nvPicPr>
        <p:blipFill>
          <a:blip xmlns:r="http://schemas.openxmlformats.org/officeDocument/2006/relationships" xmlns:a="http://schemas.openxmlformats.org/drawingml/2006/main" r:embed="R294a1edbf4cb4b19"/>
          <a:stretch xmlns:a="http://schemas.openxmlformats.org/drawingml/2006/main"/>
        </p:blipFill>
        <p:spPr>
          <a:xfrm xmlns:a="http://schemas.openxmlformats.org/drawingml/2006/main">
            <a:off x="981000" y="4646520"/>
            <a:ext cx="2984400" cy="1855800"/>
          </a:xfrm>
          <a:prstGeom xmlns:a="http://schemas.openxmlformats.org/drawingml/2006/main" prst="rect">
            <a:avLst/>
          </a:prstGeom>
          <a:ln xmlns:a="http://schemas.openxmlformats.org/drawingml/2006/main" w="38160">
            <a:noFill/>
          </a:ln>
        </p:spPr>
      </p:pic>
      <p:pic>
        <p:nvPicPr>
          <p:cNvPr id="55" name="Visual 8 of 8 on “Dominican Institutions Analyzed.” Context: Dominican Institutions Analyzed Public Health System Postal Service up SALUD PUBLICA DIRECCION GENERAL DEIMPUESTOS INTERNOS"/>
          <p:cNvPicPr>
            <a:picLocks xmlns:a="http://schemas.openxmlformats.org/drawingml/2006/main" noChangeAspect="1"/>
          </p:cNvPicPr>
          <p:nvPr/>
        </p:nvPicPr>
        <p:blipFill>
          <a:blip xmlns:r="http://schemas.openxmlformats.org/officeDocument/2006/relationships" xmlns:a="http://schemas.openxmlformats.org/drawingml/2006/main" r:embed="R4c9e7f8152fb4f88"/>
          <a:stretch xmlns:a="http://schemas.openxmlformats.org/drawingml/2006/main"/>
        </p:blipFill>
        <p:spPr>
          <a:xfrm xmlns:a="http://schemas.openxmlformats.org/drawingml/2006/main">
            <a:off x="3179520" y="5860800"/>
            <a:ext cx="1571760" cy="70488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22444472"/>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41" name="Slide title: Public Health System">
            <a:extLst xmlns:a="http://schemas.openxmlformats.org/drawingml/2006/main">
              <a:ext uri="{FF2B5EF4-FFF2-40B4-BE49-F238E27FC236}">
                <a16:creationId xmlns:a16="http://schemas.microsoft.com/office/drawing/2014/main" id="{B7D2C8BC-F65F-4273-B416-1E309C4C17D3}"/>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Public Health System</a:t>
            </a:r>
            <a:endParaRPr sz="4000" b="0" u="none">
              <a:solidFill>
                <a:srgbClr val="000000"/>
              </a:solidFill>
              <a:latin typeface="Calibri"/>
              <a:ea typeface="Calibri"/>
              <a:cs typeface="Calibri"/>
            </a:endParaRPr>
          </a:p>
        </p:txBody>
      </p:sp>
      <p:sp>
        <p:nvSpPr>
          <p:cNvPr id="42" name="Slide text 2: Public Health System">
            <a:extLst xmlns:a="http://schemas.openxmlformats.org/drawingml/2006/main">
              <a:ext uri="{FF2B5EF4-FFF2-40B4-BE49-F238E27FC236}">
                <a16:creationId xmlns:a16="http://schemas.microsoft.com/office/drawing/2014/main" id="{2B319A66-9996-4385-BEFC-E97B1F289801}"/>
              </a:ext>
            </a:extLst>
          </p:cNvPr>
          <p:cNvSpPr>
            <a:spLocks xmlns:a="http://schemas.openxmlformats.org/drawingml/2006/main" noGrp="1"/>
          </p:cNvSpPr>
          <p:nvPr/>
        </p:nvSpPr>
        <p:spPr>
          <a:xfrm xmlns:a="http://schemas.openxmlformats.org/drawingml/2006/main">
            <a:off x="837720" y="1828800"/>
            <a:ext cx="8001000" cy="4419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37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Key issue:</a:t>
            </a:r>
            <a:r>
              <a:rPr sz="2800" b="0" u="none">
                <a:solidFill>
                  <a:srgbClr val="000000"/>
                </a:solidFill>
                <a:latin typeface="Calibri"/>
                <a:ea typeface="Calibri"/>
                <a:cs typeface="Calibri"/>
              </a:rPr>
              <a:t>	</a:t>
            </a:r>
            <a:r>
              <a:rPr sz="2800" b="0" u="none">
                <a:solidFill>
                  <a:srgbClr val="000000"/>
                </a:solidFill>
                <a:latin typeface="Calibri"/>
                <a:ea typeface="Calibri"/>
                <a:cs typeface="Calibri"/>
              </a:rPr>
              <a:t>Conflict of interests among actors</a:t>
            </a: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Context:  </a:t>
            </a:r>
            <a:r>
              <a:rPr sz="2800" b="0" u="none">
                <a:solidFill>
                  <a:srgbClr val="000000"/>
                </a:solidFill>
                <a:latin typeface="Calibri"/>
                <a:ea typeface="Calibri"/>
                <a:cs typeface="Calibri"/>
              </a:rPr>
              <a:t>	</a:t>
            </a:r>
            <a:r>
              <a:rPr sz="2800" b="0" u="none">
                <a:solidFill>
                  <a:srgbClr val="000000"/>
                </a:solidFill>
                <a:latin typeface="Calibri"/>
                <a:ea typeface="Calibri"/>
                <a:cs typeface="Calibri"/>
              </a:rPr>
              <a:t>1) Sustained growth of the economy</a:t>
            </a: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	</a:t>
            </a:r>
            <a:r>
              <a:rPr sz="2800" b="0" u="none">
                <a:solidFill>
                  <a:srgbClr val="000000"/>
                </a:solidFill>
                <a:latin typeface="Calibri"/>
                <a:ea typeface="Calibri"/>
                <a:cs typeface="Calibri"/>
              </a:rPr>
              <a:t>	</a:t>
            </a:r>
            <a:r>
              <a:rPr sz="2800" b="0" u="none">
                <a:solidFill>
                  <a:srgbClr val="000000"/>
                </a:solidFill>
                <a:latin typeface="Calibri"/>
                <a:ea typeface="Calibri"/>
                <a:cs typeface="Calibri"/>
              </a:rPr>
              <a:t>2) Framework of institutional weakness</a:t>
            </a: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Goal: </a:t>
            </a:r>
            <a:r>
              <a:rPr sz="2800" b="0" u="none">
                <a:solidFill>
                  <a:srgbClr val="000000"/>
                </a:solidFill>
                <a:latin typeface="Calibri"/>
                <a:ea typeface="Calibri"/>
                <a:cs typeface="Calibri"/>
              </a:rPr>
              <a:t>	</a:t>
            </a:r>
            <a:r>
              <a:rPr sz="2800" b="0" u="none">
                <a:solidFill>
                  <a:srgbClr val="000000"/>
                </a:solidFill>
                <a:latin typeface="Calibri"/>
                <a:ea typeface="Calibri"/>
                <a:cs typeface="Calibri"/>
              </a:rPr>
              <a:t>	</a:t>
            </a:r>
            <a:r>
              <a:rPr sz="2800" b="0" u="none">
                <a:solidFill>
                  <a:srgbClr val="000000"/>
                </a:solidFill>
                <a:latin typeface="Calibri"/>
                <a:ea typeface="Calibri"/>
                <a:cs typeface="Calibri"/>
              </a:rPr>
              <a:t>Greater equity</a:t>
            </a: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p:txBody>
      </p:sp>
      <p:pic>
        <p:nvPicPr>
          <p:cNvPr id="46" name="Visual 1 of 1 on “Public Health System.” Context: Ks Public Health System Key issue: Conflict of interests among actors Context: 1) Sustained growth of the economy 2) Framework of institutional weakness Goal: Greater equity"/>
          <p:cNvPicPr>
            <a:picLocks xmlns:a="http://schemas.openxmlformats.org/drawingml/2006/main" noChangeAspect="1"/>
          </p:cNvPicPr>
          <p:nvPr/>
        </p:nvPicPr>
        <p:blipFill>
          <a:blip xmlns:r="http://schemas.openxmlformats.org/officeDocument/2006/relationships" xmlns:a="http://schemas.openxmlformats.org/drawingml/2006/main" r:embed="Ra33e0beb8304483d"/>
          <a:stretch xmlns:a="http://schemas.openxmlformats.org/drawingml/2006/main"/>
        </p:blipFill>
        <p:spPr>
          <a:xfrm xmlns:a="http://schemas.openxmlformats.org/drawingml/2006/main">
            <a:off x="2182680" y="115560"/>
            <a:ext cx="1104840" cy="110520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89485752"/>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44" name="Slide title: Public Health System">
            <a:extLst xmlns:a="http://schemas.openxmlformats.org/drawingml/2006/main">
              <a:ext uri="{FF2B5EF4-FFF2-40B4-BE49-F238E27FC236}">
                <a16:creationId xmlns:a16="http://schemas.microsoft.com/office/drawing/2014/main" id="{5E3AA8C7-552E-4302-84DA-42FF82C86212}"/>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Public Health System</a:t>
            </a:r>
            <a:endParaRPr sz="4000" b="0" u="none">
              <a:solidFill>
                <a:srgbClr val="000000"/>
              </a:solidFill>
              <a:latin typeface="Calibri"/>
              <a:ea typeface="Calibri"/>
              <a:cs typeface="Calibri"/>
            </a:endParaRPr>
          </a:p>
        </p:txBody>
      </p:sp>
      <p:sp>
        <p:nvSpPr>
          <p:cNvPr id="45" name="Slide text 2: Public Health System">
            <a:extLst xmlns:a="http://schemas.openxmlformats.org/drawingml/2006/main">
              <a:ext uri="{FF2B5EF4-FFF2-40B4-BE49-F238E27FC236}">
                <a16:creationId xmlns:a16="http://schemas.microsoft.com/office/drawing/2014/main" id="{C81A829C-8A6E-41B6-B760-B48AB9064D25}"/>
              </a:ext>
            </a:extLst>
          </p:cNvPr>
          <p:cNvSpPr>
            <a:spLocks xmlns:a="http://schemas.openxmlformats.org/drawingml/2006/main" noGrp="1"/>
          </p:cNvSpPr>
          <p:nvPr/>
        </p:nvSpPr>
        <p:spPr>
          <a:xfrm xmlns:a="http://schemas.openxmlformats.org/drawingml/2006/main">
            <a:off x="532800" y="1447560"/>
            <a:ext cx="8077320" cy="5029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500" b="1" u="none">
                <a:solidFill>
                  <a:srgbClr val="000000"/>
                </a:solidFill>
                <a:latin typeface="Calibri"/>
                <a:ea typeface="Calibri"/>
                <a:cs typeface="Calibri"/>
              </a:rPr>
              <a:t>Predominating clinical model</a:t>
            </a:r>
            <a:endParaRPr sz="2500" b="0" u="none">
              <a:solidFill>
                <a:srgbClr val="000000"/>
              </a:solidFill>
              <a:latin typeface="Calibri"/>
              <a:ea typeface="Calibri"/>
              <a:cs typeface="Calibri"/>
            </a:endParaRPr>
          </a:p>
          <a:p xmlns:a="http://schemas.openxmlformats.org/drawingml/2006/main">
            <a:pPr>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algn="ctr">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Hospital attention &gt; ambulatory/primary care</a:t>
            </a:r>
            <a:endParaRPr sz="2200" b="0" u="none">
              <a:solidFill>
                <a:srgbClr val="000000"/>
              </a:solidFill>
              <a:latin typeface="Calibri"/>
              <a:ea typeface="Calibri"/>
              <a:cs typeface="Calibri"/>
            </a:endParaRPr>
          </a:p>
          <a:p xmlns:a="http://schemas.openxmlformats.org/drawingml/2006/main">
            <a:pPr algn="ct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algn="ctr">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Overvalues individual care </a:t>
            </a:r>
            <a:endParaRPr sz="2200" b="0" u="none">
              <a:solidFill>
                <a:srgbClr val="000000"/>
              </a:solidFill>
              <a:latin typeface="Calibri"/>
              <a:ea typeface="Calibri"/>
              <a:cs typeface="Calibri"/>
            </a:endParaRPr>
          </a:p>
          <a:p xmlns:a="http://schemas.openxmlformats.org/drawingml/2006/main">
            <a:pPr algn="ct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algn="ctr">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Undervalues teams engaging in collective action</a:t>
            </a:r>
            <a:endParaRPr sz="2200" b="0" u="none">
              <a:solidFill>
                <a:srgbClr val="000000"/>
              </a:solidFill>
              <a:latin typeface="Calibri"/>
              <a:ea typeface="Calibri"/>
              <a:cs typeface="Calibri"/>
            </a:endParaRPr>
          </a:p>
          <a:p xmlns:a="http://schemas.openxmlformats.org/drawingml/2006/main">
            <a:pPr>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a:spcBef>
                <a:spcPts val="2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00" b="0" u="none">
              <a:solidFill>
                <a:srgbClr val="000000"/>
              </a:solidFill>
              <a:latin typeface="Calibri"/>
              <a:ea typeface="Calibri"/>
              <a:cs typeface="Calibri"/>
            </a:endParaRPr>
          </a:p>
          <a:p xmlns:a="http://schemas.openxmlformats.org/drawingml/2006/main">
            <a:pPr>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500" b="1" u="none">
                <a:solidFill>
                  <a:srgbClr val="000000"/>
                </a:solidFill>
                <a:latin typeface="Calibri"/>
                <a:ea typeface="Calibri"/>
                <a:cs typeface="Calibri"/>
              </a:rPr>
              <a:t>Needs</a:t>
            </a:r>
            <a:endParaRPr sz="2500" b="0" u="none">
              <a:solidFill>
                <a:srgbClr val="000000"/>
              </a:solidFill>
              <a:latin typeface="Calibri"/>
              <a:ea typeface="Calibri"/>
              <a:cs typeface="Calibri"/>
            </a:endParaRPr>
          </a:p>
          <a:p xmlns:a="http://schemas.openxmlformats.org/drawingml/2006/main">
            <a:pPr marL="457200" indent="-457200">
              <a:spcBef>
                <a:spcPts val="624"/>
              </a:spcBef>
              <a:buClr>
                <a:srgbClr val="000000"/>
              </a:buClr>
              <a:buFont typeface="Calibri"/>
              <a:buAutoNum type="arabicParenR"/>
              <a:tabLst>
                <a:tab pos="914400" algn="l"/>
                <a:tab pos="1828800" algn="l"/>
                <a:tab pos="2743200" algn="l"/>
                <a:tab pos="3657600" algn="l"/>
                <a:tab pos="4572000" algn="l"/>
                <a:tab pos="5486400" algn="l"/>
                <a:tab pos="6400800" algn="l"/>
                <a:tab pos="7315200" algn="l"/>
                <a:tab pos="8229600" algn="l"/>
                <a:tab pos="9144000" algn="l"/>
                <a:tab pos="10058400" algn="l"/>
              </a:tabLst>
            </a:pPr>
            <a:r>
              <a:rPr sz="2500" b="1" u="none">
                <a:solidFill>
                  <a:srgbClr val="000000"/>
                </a:solidFill>
                <a:latin typeface="Calibri"/>
                <a:ea typeface="Calibri"/>
                <a:cs typeface="Calibri"/>
              </a:rPr>
              <a:t>Strengthen model of primary attention</a:t>
            </a:r>
            <a:endParaRPr sz="2500" b="0" u="none">
              <a:solidFill>
                <a:srgbClr val="000000"/>
              </a:solidFill>
              <a:latin typeface="Calibri"/>
              <a:ea typeface="Calibri"/>
              <a:cs typeface="Calibri"/>
            </a:endParaRPr>
          </a:p>
          <a:p xmlns:a="http://schemas.openxmlformats.org/drawingml/2006/main">
            <a:pPr marL="457200" indent="-457200">
              <a:spcBef>
                <a:spcPts val="624"/>
              </a:spcBef>
              <a:buClr>
                <a:srgbClr val="000000"/>
              </a:buClr>
              <a:buFont typeface="Calibri"/>
              <a:buAutoNum type="arabicParenR"/>
              <a:tabLst>
                <a:tab pos="914400" algn="l"/>
                <a:tab pos="1828800" algn="l"/>
                <a:tab pos="2743200" algn="l"/>
                <a:tab pos="3657600" algn="l"/>
                <a:tab pos="4572000" algn="l"/>
                <a:tab pos="5486400" algn="l"/>
                <a:tab pos="6400800" algn="l"/>
                <a:tab pos="7315200" algn="l"/>
                <a:tab pos="8229600" algn="l"/>
                <a:tab pos="9144000" algn="l"/>
                <a:tab pos="10058400" algn="l"/>
              </a:tabLst>
            </a:pPr>
            <a:r>
              <a:rPr sz="2500" b="1" u="none">
                <a:solidFill>
                  <a:srgbClr val="000000"/>
                </a:solidFill>
                <a:latin typeface="Calibri"/>
                <a:ea typeface="Calibri"/>
                <a:cs typeface="Calibri"/>
              </a:rPr>
              <a:t>Establish rural clinics</a:t>
            </a:r>
            <a:endParaRPr sz="2500" b="0" u="none">
              <a:solidFill>
                <a:srgbClr val="000000"/>
              </a:solidFill>
              <a:latin typeface="Calibri"/>
              <a:ea typeface="Calibri"/>
              <a:cs typeface="Calibri"/>
            </a:endParaRPr>
          </a:p>
          <a:p xmlns:a="http://schemas.openxmlformats.org/drawingml/2006/main">
            <a:pPr>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500" b="0" u="none">
              <a:solidFill>
                <a:srgbClr val="000000"/>
              </a:solidFill>
              <a:latin typeface="Calibri"/>
              <a:ea typeface="Calibri"/>
              <a:cs typeface="Calibri"/>
            </a:endParaRPr>
          </a:p>
        </p:txBody>
      </p:sp>
      <p:pic>
        <p:nvPicPr>
          <p:cNvPr id="52" name="Visual 1 of 1 on “Public Health System.” Context: Public Health System Predominating clinical model Hospital attention &gt; ambulatory/primary care 4 Overvalues individual care 4 Undervalues teams engaging in collective action Needs 1. Streng…"/>
          <p:cNvPicPr>
            <a:picLocks xmlns:a="http://schemas.openxmlformats.org/drawingml/2006/main" noChangeAspect="1"/>
          </p:cNvPicPr>
          <p:nvPr/>
        </p:nvPicPr>
        <p:blipFill>
          <a:blip xmlns:r="http://schemas.openxmlformats.org/officeDocument/2006/relationships" xmlns:a="http://schemas.openxmlformats.org/drawingml/2006/main" r:embed="R08525ff64ebb4b3f"/>
          <a:stretch xmlns:a="http://schemas.openxmlformats.org/drawingml/2006/main"/>
        </p:blipFill>
        <p:spPr>
          <a:xfrm xmlns:a="http://schemas.openxmlformats.org/drawingml/2006/main">
            <a:off x="2182680" y="115560"/>
            <a:ext cx="1104840" cy="1105200"/>
          </a:xfrm>
          <a:prstGeom xmlns:a="http://schemas.openxmlformats.org/drawingml/2006/main" prst="rect">
            <a:avLst/>
          </a:prstGeom>
          <a:ln xmlns:a="http://schemas.openxmlformats.org/drawingml/2006/main" w="38160">
            <a:noFill/>
          </a:ln>
        </p:spPr>
      </p:pic>
      <p:sp>
        <p:nvSpPr>
          <p:cNvPr id="47" name="Down Arrow 1">
            <a:extLst xmlns:a="http://schemas.openxmlformats.org/drawingml/2006/main">
              <a:ext uri="{FF2B5EF4-FFF2-40B4-BE49-F238E27FC236}">
                <a16:creationId xmlns:a16="http://schemas.microsoft.com/office/drawing/2014/main" id="{3107E3A9-EE1D-4067-BBBE-61E2BDEE9777}"/>
              </a:ext>
            </a:extLst>
          </p:cNvPr>
          <p:cNvSpPr>
            <a:spLocks xmlns:a="http://schemas.openxmlformats.org/drawingml/2006/main" noGrp="1"/>
          </p:cNvSpPr>
          <p:nvPr/>
        </p:nvSpPr>
        <p:spPr>
          <a:xfrm xmlns:a="http://schemas.openxmlformats.org/drawingml/2006/main">
            <a:off x="4267080" y="2738160"/>
            <a:ext cx="304920" cy="457200"/>
          </a:xfrm>
          <a:prstGeom xmlns:a="http://schemas.openxmlformats.org/drawingml/2006/main" prst="downArrow">
            <a:avLst>
              <a:gd name="adj1" fmla="val 50000"/>
              <a:gd name="adj2" fmla="val 49980"/>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48" name="Down Arrow 5">
            <a:extLst xmlns:a="http://schemas.openxmlformats.org/drawingml/2006/main">
              <a:ext uri="{FF2B5EF4-FFF2-40B4-BE49-F238E27FC236}">
                <a16:creationId xmlns:a16="http://schemas.microsoft.com/office/drawing/2014/main" id="{D4991382-79CD-476D-9FA3-344E5344A619}"/>
              </a:ext>
            </a:extLst>
          </p:cNvPr>
          <p:cNvSpPr>
            <a:spLocks xmlns:a="http://schemas.openxmlformats.org/drawingml/2006/main" noGrp="1"/>
          </p:cNvSpPr>
          <p:nvPr/>
        </p:nvSpPr>
        <p:spPr>
          <a:xfrm xmlns:a="http://schemas.openxmlformats.org/drawingml/2006/main">
            <a:off x="4276440" y="3657600"/>
            <a:ext cx="304920" cy="457200"/>
          </a:xfrm>
          <a:prstGeom xmlns:a="http://schemas.openxmlformats.org/drawingml/2006/main" prst="downArrow">
            <a:avLst>
              <a:gd name="adj1" fmla="val 50000"/>
              <a:gd name="adj2" fmla="val 49980"/>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608993372"/>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49" name="Slide text 1: Historical context">
            <a:extLst xmlns:a="http://schemas.openxmlformats.org/drawingml/2006/main">
              <a:ext uri="{FF2B5EF4-FFF2-40B4-BE49-F238E27FC236}">
                <a16:creationId xmlns:a16="http://schemas.microsoft.com/office/drawing/2014/main" id="{BCA0DA1F-109C-4C8B-AB5D-966A5A0D5596}"/>
              </a:ext>
            </a:extLst>
          </p:cNvPr>
          <p:cNvSpPr>
            <a:spLocks xmlns:a="http://schemas.openxmlformats.org/drawingml/2006/main" noGrp="1"/>
          </p:cNvSpPr>
          <p:nvPr/>
        </p:nvSpPr>
        <p:spPr>
          <a:xfrm xmlns:a="http://schemas.openxmlformats.org/drawingml/2006/main">
            <a:off x="457200" y="1447560"/>
            <a:ext cx="8153280" cy="5029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Calibri"/>
                <a:ea typeface="Calibri"/>
                <a:cs typeface="Calibri"/>
              </a:rPr>
              <a:t>Historical context</a:t>
            </a:r>
            <a:endParaRPr sz="2400" b="0" u="none">
              <a:solidFill>
                <a:srgbClr val="000000"/>
              </a:solidFill>
              <a:latin typeface="Calibri"/>
              <a:ea typeface="Calibri"/>
              <a:cs typeface="Calibri"/>
            </a:endParaRPr>
          </a:p>
          <a:p xmlns:a="http://schemas.openxmlformats.org/drawingml/2006/main">
            <a:pPr marL="342720" indent="-34272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2720" indent="-34272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1991: first integrated and operative program of health sector reform</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International development organizations (i.e., IADB, UNDP)</a:t>
            </a:r>
            <a:endParaRPr sz="2000" b="0" u="none">
              <a:solidFill>
                <a:srgbClr val="000000"/>
              </a:solidFill>
              <a:latin typeface="Calibri"/>
              <a:ea typeface="Calibri"/>
              <a:cs typeface="Calibri"/>
            </a:endParaRPr>
          </a:p>
          <a:p xmlns:a="http://schemas.openxmlformats.org/drawingml/2006/main">
            <a:pPr marL="342720" indent="-34272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2720" indent="-34272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2000: Dominican Medical Association (AMD) proposed that the health system be subordinated to social security</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CONEP + business sectors vs. AMD + unions</a:t>
            </a:r>
            <a:endParaRPr sz="2000" b="0" u="none">
              <a:solidFill>
                <a:srgbClr val="000000"/>
              </a:solidFill>
              <a:latin typeface="Calibri"/>
              <a:ea typeface="Calibri"/>
              <a:cs typeface="Calibri"/>
            </a:endParaRPr>
          </a:p>
          <a:p xmlns:a="http://schemas.openxmlformats.org/drawingml/2006/main">
            <a:pPr marL="342720" indent="-34272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2720" indent="-34272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Ministry for Public Health and Social Assistance (SESPAS) continued to direct the health system</a:t>
            </a:r>
            <a:endParaRPr sz="2000" b="0" u="none">
              <a:solidFill>
                <a:srgbClr val="000000"/>
              </a:solidFill>
              <a:latin typeface="Calibri"/>
              <a:ea typeface="Calibri"/>
              <a:cs typeface="Calibri"/>
            </a:endParaRPr>
          </a:p>
          <a:p xmlns:a="http://schemas.openxmlformats.org/drawingml/2006/main">
            <a:pPr marL="342720" indent="-34272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2720" indent="-34272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Other decentralized organism acquired importance</a:t>
            </a:r>
            <a:endParaRPr sz="2000" b="0" u="none">
              <a:solidFill>
                <a:srgbClr val="000000"/>
              </a:solidFill>
              <a:latin typeface="Calibri"/>
              <a:ea typeface="Calibri"/>
              <a:cs typeface="Calibri"/>
            </a:endParaRPr>
          </a:p>
          <a:p xmlns:a="http://schemas.openxmlformats.org/drawingml/2006/main">
            <a:pPr>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p:txBody>
      </p:sp>
      <p:sp>
        <p:nvSpPr>
          <p:cNvPr id="50" name="Slide text 2: Historical context">
            <a:extLst xmlns:a="http://schemas.openxmlformats.org/drawingml/2006/main">
              <a:ext uri="{FF2B5EF4-FFF2-40B4-BE49-F238E27FC236}">
                <a16:creationId xmlns:a16="http://schemas.microsoft.com/office/drawing/2014/main" id="{C006333D-9787-4678-AE6B-1F1A817043AB}"/>
              </a:ext>
            </a:extLst>
          </p:cNvPr>
          <p:cNvSpPr>
            <a:spLocks xmlns:a="http://schemas.openxmlformats.org/drawingml/2006/main" noGrp="1"/>
          </p:cNvSpPr>
          <p:nvPr/>
        </p:nvSpPr>
        <p:spPr>
          <a:xfrm xmlns:a="http://schemas.openxmlformats.org/drawingml/2006/main">
            <a:off x="457200" y="274320"/>
            <a:ext cx="8229600" cy="792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Public Health System</a:t>
            </a:r>
            <a:endParaRPr sz="4000" b="0" u="none">
              <a:solidFill>
                <a:srgbClr val="000000"/>
              </a:solidFill>
              <a:latin typeface="Calibri"/>
              <a:ea typeface="Calibri"/>
              <a:cs typeface="Calibri"/>
            </a:endParaRPr>
          </a:p>
        </p:txBody>
      </p:sp>
      <p:pic>
        <p:nvPicPr>
          <p:cNvPr id="55" name="Visual 1 of 1 on “Historical context.” Context: Public Health System Historical context 1991: first integrated and operative program of health sector reform — International development organizations (i.e., IADB, UNDP) + 2000: Dominican Med…"/>
          <p:cNvPicPr>
            <a:picLocks xmlns:a="http://schemas.openxmlformats.org/drawingml/2006/main" noChangeAspect="1"/>
          </p:cNvPicPr>
          <p:nvPr/>
        </p:nvPicPr>
        <p:blipFill>
          <a:blip xmlns:r="http://schemas.openxmlformats.org/officeDocument/2006/relationships" xmlns:a="http://schemas.openxmlformats.org/drawingml/2006/main" r:embed="R1b16c291de4940a9"/>
          <a:stretch xmlns:a="http://schemas.openxmlformats.org/drawingml/2006/main"/>
        </p:blipFill>
        <p:spPr>
          <a:xfrm xmlns:a="http://schemas.openxmlformats.org/drawingml/2006/main">
            <a:off x="2182680" y="115560"/>
            <a:ext cx="1104840" cy="1105200"/>
          </a:xfrm>
          <a:prstGeom xmlns:a="http://schemas.openxmlformats.org/drawingml/2006/main" prst="rect">
            <a:avLst/>
          </a:prstGeom>
          <a:ln xmlns:a="http://schemas.openxmlformats.org/drawingml/2006/main" w="38160">
            <a:noFill/>
          </a:ln>
        </p:spPr>
      </p:pic>
      <p:sp>
        <p:nvSpPr>
          <p:cNvPr id="52" name="Accessible slide title: Historical context">
            <a:extLst xmlns:a="http://schemas.openxmlformats.org/drawingml/2006/main">
              <a:ext uri="{FF2B5EF4-FFF2-40B4-BE49-F238E27FC236}">
                <a16:creationId xmlns:a16="http://schemas.microsoft.com/office/drawing/2014/main" id="{5E655643-48A0-42C0-8597-8C5E27AB21B4}"/>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Historical context</a:t>
            </a:r>
          </a:p>
        </p:txBody>
      </p:sp>
    </p:spTree>
    <p:extLst>
      <p:ext uri="{BB962C8B-B14F-4D97-AF65-F5344CB8AC3E}">
        <p14:creationId xmlns:p14="http://schemas.microsoft.com/office/powerpoint/2010/main" val="1187907795"/>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52" name="Slide title: Public Health System">
            <a:extLst xmlns:a="http://schemas.openxmlformats.org/drawingml/2006/main">
              <a:ext uri="{FF2B5EF4-FFF2-40B4-BE49-F238E27FC236}">
                <a16:creationId xmlns:a16="http://schemas.microsoft.com/office/drawing/2014/main" id="{FD653538-131D-46B8-9ECD-A2FCCCCE63D0}"/>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Public Health System</a:t>
            </a:r>
            <a:endParaRPr sz="4000" b="0" u="none">
              <a:solidFill>
                <a:srgbClr val="000000"/>
              </a:solidFill>
              <a:latin typeface="Calibri"/>
              <a:ea typeface="Calibri"/>
              <a:cs typeface="Calibri"/>
            </a:endParaRPr>
          </a:p>
        </p:txBody>
      </p:sp>
      <p:sp>
        <p:nvSpPr>
          <p:cNvPr id="53" name="Slide text 2: Public Health System">
            <a:extLst xmlns:a="http://schemas.openxmlformats.org/drawingml/2006/main">
              <a:ext uri="{FF2B5EF4-FFF2-40B4-BE49-F238E27FC236}">
                <a16:creationId xmlns:a16="http://schemas.microsoft.com/office/drawing/2014/main" id="{F0EA3BCE-316A-4BB9-B3F9-425792B74A66}"/>
              </a:ext>
            </a:extLst>
          </p:cNvPr>
          <p:cNvSpPr>
            <a:spLocks xmlns:a="http://schemas.openxmlformats.org/drawingml/2006/main" noGrp="1"/>
          </p:cNvSpPr>
          <p:nvPr/>
        </p:nvSpPr>
        <p:spPr>
          <a:xfrm xmlns:a="http://schemas.openxmlformats.org/drawingml/2006/main">
            <a:off x="456840" y="1447560"/>
            <a:ext cx="8305560" cy="5029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67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700" b="1" u="none">
                <a:solidFill>
                  <a:srgbClr val="000000"/>
                </a:solidFill>
                <a:latin typeface="Calibri"/>
                <a:ea typeface="Calibri"/>
                <a:cs typeface="Calibri"/>
              </a:rPr>
              <a:t>The new system</a:t>
            </a:r>
            <a:endParaRPr sz="27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Contributory: contributions from employers and workers</a:t>
            </a:r>
            <a:endParaRPr sz="24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Contributory-subsidized: contributions from worker and state subsidy</a:t>
            </a:r>
            <a:endParaRPr sz="24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Subsidized: state contributions</a:t>
            </a:r>
            <a:endParaRPr sz="2400" b="0" u="none">
              <a:solidFill>
                <a:srgbClr val="000000"/>
              </a:solidFill>
              <a:latin typeface="Calibri"/>
              <a:ea typeface="Calibri"/>
              <a:cs typeface="Calibri"/>
            </a:endParaRPr>
          </a:p>
          <a:p xmlns:a="http://schemas.openxmlformats.org/drawingml/2006/main">
            <a:pPr marL="343080" indent="-34308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3080" indent="-34308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3080" indent="-343080">
              <a:spcBef>
                <a:spcPts val="67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700" b="1" u="none">
                <a:solidFill>
                  <a:srgbClr val="000000"/>
                </a:solidFill>
                <a:latin typeface="Calibri"/>
                <a:ea typeface="Calibri"/>
                <a:cs typeface="Calibri"/>
              </a:rPr>
              <a:t>Current status</a:t>
            </a:r>
            <a:endParaRPr sz="27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Reform at a standstill</a:t>
            </a:r>
            <a:endParaRPr sz="24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Negative evaluation</a:t>
            </a:r>
            <a:endParaRPr sz="24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pic>
        <p:nvPicPr>
          <p:cNvPr id="58" name="Visual 1 of 2 on “Public Health System.” Context: fi é &lt; *) Public Health System - The new system — Contributory: contributions from employers and workers — Contributory-subsidized: contributions from worker and state subsidy — Subsidized:…"/>
          <p:cNvPicPr>
            <a:picLocks xmlns:a="http://schemas.openxmlformats.org/drawingml/2006/main" noChangeAspect="1"/>
          </p:cNvPicPr>
          <p:nvPr/>
        </p:nvPicPr>
        <p:blipFill>
          <a:blip xmlns:r="http://schemas.openxmlformats.org/officeDocument/2006/relationships" xmlns:a="http://schemas.openxmlformats.org/drawingml/2006/main" r:embed="Rbafb56dfc8cd48e7"/>
          <a:stretch xmlns:a="http://schemas.openxmlformats.org/drawingml/2006/main"/>
        </p:blipFill>
        <p:spPr>
          <a:xfrm xmlns:a="http://schemas.openxmlformats.org/drawingml/2006/main">
            <a:off x="2182680" y="115560"/>
            <a:ext cx="1104840" cy="1105200"/>
          </a:xfrm>
          <a:prstGeom xmlns:a="http://schemas.openxmlformats.org/drawingml/2006/main" prst="rect">
            <a:avLst/>
          </a:prstGeom>
          <a:ln xmlns:a="http://schemas.openxmlformats.org/drawingml/2006/main" w="38160">
            <a:noFill/>
          </a:ln>
        </p:spPr>
      </p:pic>
      <p:pic>
        <p:nvPicPr>
          <p:cNvPr id="59" name="Visual 2 of 2 on “Public Health System.” Context: fi é &lt; *) Public Health System - The new system — Contributory: contributions from employers and workers — Contributory-subsidized: contributions from worker and state subsidy — Subsidized:…"/>
          <p:cNvPicPr>
            <a:picLocks xmlns:a="http://schemas.openxmlformats.org/drawingml/2006/main" noChangeAspect="1"/>
          </p:cNvPicPr>
          <p:nvPr/>
        </p:nvPicPr>
        <p:blipFill>
          <a:blip xmlns:r="http://schemas.openxmlformats.org/officeDocument/2006/relationships" xmlns:a="http://schemas.openxmlformats.org/drawingml/2006/main" r:embed="R5af02c4179e14833"/>
          <a:stretch xmlns:a="http://schemas.openxmlformats.org/drawingml/2006/main"/>
        </p:blipFill>
        <p:spPr>
          <a:xfrm xmlns:a="http://schemas.openxmlformats.org/drawingml/2006/main">
            <a:off x="5105160" y="3733560"/>
            <a:ext cx="3560760" cy="267012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219499743"/>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56" name="Slide title: Public Health System">
            <a:extLst xmlns:a="http://schemas.openxmlformats.org/drawingml/2006/main">
              <a:ext uri="{FF2B5EF4-FFF2-40B4-BE49-F238E27FC236}">
                <a16:creationId xmlns:a16="http://schemas.microsoft.com/office/drawing/2014/main" id="{BFED5685-D97D-48E7-890B-59B3210AA27B}"/>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Public Health System</a:t>
            </a:r>
            <a:endParaRPr sz="4000" b="0" u="none">
              <a:solidFill>
                <a:srgbClr val="000000"/>
              </a:solidFill>
              <a:latin typeface="Calibri"/>
              <a:ea typeface="Calibri"/>
              <a:cs typeface="Calibri"/>
            </a:endParaRPr>
          </a:p>
        </p:txBody>
      </p:sp>
      <p:sp>
        <p:nvSpPr>
          <p:cNvPr id="57" name="Slide text 2: Public Health System">
            <a:extLst xmlns:a="http://schemas.openxmlformats.org/drawingml/2006/main">
              <a:ext uri="{FF2B5EF4-FFF2-40B4-BE49-F238E27FC236}">
                <a16:creationId xmlns:a16="http://schemas.microsoft.com/office/drawing/2014/main" id="{D53A08FE-C68F-49DA-967C-EB34DD1E9F4C}"/>
              </a:ext>
            </a:extLst>
          </p:cNvPr>
          <p:cNvSpPr>
            <a:spLocks xmlns:a="http://schemas.openxmlformats.org/drawingml/2006/main" noGrp="1"/>
          </p:cNvSpPr>
          <p:nvPr/>
        </p:nvSpPr>
        <p:spPr>
          <a:xfrm xmlns:a="http://schemas.openxmlformats.org/drawingml/2006/main">
            <a:off x="457200" y="1447560"/>
            <a:ext cx="8153280" cy="5029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1" u="none">
                <a:solidFill>
                  <a:srgbClr val="000000"/>
                </a:solidFill>
                <a:latin typeface="Calibri"/>
                <a:ea typeface="Calibri"/>
                <a:cs typeface="Calibri"/>
              </a:rPr>
              <a:t>Positive results of the reform</a:t>
            </a:r>
            <a:endParaRPr sz="26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Calibri"/>
                <a:ea typeface="Calibri"/>
                <a:cs typeface="Calibri"/>
              </a:rPr>
              <a:t>↓ </a:t>
            </a:r>
            <a:r>
              <a:rPr sz="2400" b="0" u="none">
                <a:solidFill>
                  <a:srgbClr val="000000"/>
                </a:solidFill>
                <a:latin typeface="Calibri"/>
                <a:ea typeface="Calibri"/>
                <a:cs typeface="Calibri"/>
              </a:rPr>
              <a:t>Negative general indicators</a:t>
            </a:r>
            <a:endParaRPr sz="24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Creation of organizations that </a:t>
            </a:r>
            <a:r>
              <a:rPr sz="2400" b="1" u="none">
                <a:solidFill>
                  <a:srgbClr val="000000"/>
                </a:solidFill>
                <a:latin typeface="Calibri"/>
                <a:ea typeface="Calibri"/>
                <a:cs typeface="Calibri"/>
              </a:rPr>
              <a:t>↑</a:t>
            </a:r>
            <a:r>
              <a:rPr sz="2400" b="0" u="none">
                <a:solidFill>
                  <a:srgbClr val="000000"/>
                </a:solidFill>
                <a:latin typeface="Calibri"/>
                <a:ea typeface="Calibri"/>
                <a:cs typeface="Calibri"/>
              </a:rPr>
              <a:t> coverage/access to health services</a:t>
            </a:r>
            <a:endParaRPr sz="24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1" u="none">
                <a:solidFill>
                  <a:srgbClr val="000000"/>
                </a:solidFill>
                <a:latin typeface="Calibri"/>
                <a:ea typeface="Calibri"/>
                <a:cs typeface="Calibri"/>
              </a:rPr>
              <a:t>Persistent problems</a:t>
            </a:r>
            <a:endParaRPr sz="26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Maternal mortality</a:t>
            </a:r>
            <a:endParaRPr sz="24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Absence of an administrative career option</a:t>
            </a:r>
            <a:endParaRPr sz="24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i="1" u="none">
                <a:solidFill>
                  <a:srgbClr val="000000"/>
                </a:solidFill>
                <a:latin typeface="Calibri"/>
                <a:ea typeface="Calibri"/>
                <a:cs typeface="Calibri"/>
              </a:rPr>
              <a:t>This weakness impedes the strategic design of policies and the regulatory control of different agents. In addition, there are different levels of authority, which do not always converge in common actions.</a:t>
            </a:r>
            <a:endParaRPr sz="2200" b="0" u="none">
              <a:solidFill>
                <a:srgbClr val="000000"/>
              </a:solidFill>
              <a:latin typeface="Calibri"/>
              <a:ea typeface="Calibri"/>
              <a:cs typeface="Calibri"/>
            </a:endParaRPr>
          </a:p>
          <a:p xmlns:a="http://schemas.openxmlformats.org/drawingml/2006/main">
            <a:pPr marL="343080" indent="-343080">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3080" indent="-343080">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p:txBody>
      </p:sp>
      <p:pic>
        <p:nvPicPr>
          <p:cNvPr id="61" name="Visual 1 of 1 on “Public Health System.” Context: Public Health System ¢ Positive results of the reform — | Negative general indicators — Creation of organizations that fT coverage/access to health services - Persistent problems — Maternal…"/>
          <p:cNvPicPr>
            <a:picLocks xmlns:a="http://schemas.openxmlformats.org/drawingml/2006/main" noChangeAspect="1"/>
          </p:cNvPicPr>
          <p:nvPr/>
        </p:nvPicPr>
        <p:blipFill>
          <a:blip xmlns:r="http://schemas.openxmlformats.org/officeDocument/2006/relationships" xmlns:a="http://schemas.openxmlformats.org/drawingml/2006/main" r:embed="Rb6c7ed61a6b2404f"/>
          <a:stretch xmlns:a="http://schemas.openxmlformats.org/drawingml/2006/main"/>
        </p:blipFill>
        <p:spPr>
          <a:xfrm xmlns:a="http://schemas.openxmlformats.org/drawingml/2006/main">
            <a:off x="2182680" y="115560"/>
            <a:ext cx="1104840" cy="110520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623197781"/>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2026-08-27T22:35:20.7130000Z</dcterms:created>
  <dcterms:modified xsi:type="dcterms:W3CDTF">2026-08-27T22:35:20.7130000Z</dcterms:modified>
</coreProperties>
</file>