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e4994929023340ea" /><Relationship Type="http://schemas.openxmlformats.org/officeDocument/2006/relationships/extended-properties" Target="/docProps/app.xml" Id="R12db1218a4b34494" /><Relationship Type="http://schemas.openxmlformats.org/officeDocument/2006/relationships/officeDocument" Target="/ppt/presentation.xml" Id="R0f1a6beba1dd4270" /></Relationships>
</file>

<file path=ppt/presentation.xml><?xml version="1.0" encoding="utf-8"?>
<p:presentation xmlns:p="http://schemas.openxmlformats.org/presentationml/2006/main">
  <p:sldMasterIdLst>
    <p:sldMasterId xmlns:r="http://schemas.openxmlformats.org/officeDocument/2006/relationships" id="2147483648" r:id="Rc904aea51e9e4df3"/>
  </p:sldMasterIdLst>
  <p:notesMasterIdLst>
    <p:notesMasterId xmlns:r="http://schemas.openxmlformats.org/officeDocument/2006/relationships" r:id="R568cd50f3ac44f0c"/>
  </p:notesMasterIdLst>
  <p:sldIdLst>
    <p:sldId xmlns:r="http://schemas.openxmlformats.org/officeDocument/2006/relationships" id="256" r:id="Rf424dde0613b4753"/>
    <p:sldId xmlns:r="http://schemas.openxmlformats.org/officeDocument/2006/relationships" id="257" r:id="R3925dd36257f43d5"/>
    <p:sldId xmlns:r="http://schemas.openxmlformats.org/officeDocument/2006/relationships" id="258" r:id="R65a30133bac74058"/>
    <p:sldId xmlns:r="http://schemas.openxmlformats.org/officeDocument/2006/relationships" id="259" r:id="Rf2d3c7ae95d5492d"/>
    <p:sldId xmlns:r="http://schemas.openxmlformats.org/officeDocument/2006/relationships" id="260" r:id="R4ee3859ee39f44cc"/>
    <p:sldId xmlns:r="http://schemas.openxmlformats.org/officeDocument/2006/relationships" id="261" r:id="R7d13984449ca42f0"/>
    <p:sldId xmlns:r="http://schemas.openxmlformats.org/officeDocument/2006/relationships" id="262" r:id="Rcd083cad99a04fc4"/>
    <p:sldId xmlns:r="http://schemas.openxmlformats.org/officeDocument/2006/relationships" id="263" r:id="R9c45e0e9bea2499c"/>
    <p:sldId xmlns:r="http://schemas.openxmlformats.org/officeDocument/2006/relationships" id="264" r:id="Rba1c904af4c04f2f"/>
    <p:sldId xmlns:r="http://schemas.openxmlformats.org/officeDocument/2006/relationships" id="265" r:id="Rfa3c572bcffc46df"/>
    <p:sldId xmlns:r="http://schemas.openxmlformats.org/officeDocument/2006/relationships" id="266" r:id="Ra1360a866fb340a3"/>
    <p:sldId xmlns:r="http://schemas.openxmlformats.org/officeDocument/2006/relationships" id="267" r:id="R993176f54c034683"/>
    <p:sldId xmlns:r="http://schemas.openxmlformats.org/officeDocument/2006/relationships" id="268" r:id="R5edda532f90f4ebe"/>
    <p:sldId xmlns:r="http://schemas.openxmlformats.org/officeDocument/2006/relationships" id="269" r:id="R7c42913fce364b7b"/>
    <p:sldId xmlns:r="http://schemas.openxmlformats.org/officeDocument/2006/relationships" id="270" r:id="Rd2256cea547343ce"/>
    <p:sldId xmlns:r="http://schemas.openxmlformats.org/officeDocument/2006/relationships" id="271" r:id="R14b6fad11f8d47a7"/>
    <p:sldId xmlns:r="http://schemas.openxmlformats.org/officeDocument/2006/relationships" id="272" r:id="R60c1d4a1078d4b1f"/>
    <p:sldId xmlns:r="http://schemas.openxmlformats.org/officeDocument/2006/relationships" id="273" r:id="R461fa00c0216469b"/>
    <p:sldId xmlns:r="http://schemas.openxmlformats.org/officeDocument/2006/relationships" id="274" r:id="R688778215a714240"/>
    <p:sldId xmlns:r="http://schemas.openxmlformats.org/officeDocument/2006/relationships" id="275" r:id="R021c3d4b575d442b"/>
    <p:sldId xmlns:r="http://schemas.openxmlformats.org/officeDocument/2006/relationships" id="276" r:id="R24f67b2362bc47c1"/>
    <p:sldId xmlns:r="http://schemas.openxmlformats.org/officeDocument/2006/relationships" id="277" r:id="R9fb8e60d4f254ab9"/>
    <p:sldId xmlns:r="http://schemas.openxmlformats.org/officeDocument/2006/relationships" id="278" r:id="R808030427b6646c7"/>
    <p:sldId xmlns:r="http://schemas.openxmlformats.org/officeDocument/2006/relationships" id="279" r:id="R555107fcc45442af"/>
    <p:sldId xmlns:r="http://schemas.openxmlformats.org/officeDocument/2006/relationships" id="280" r:id="R2bcb307cfa624b3c"/>
    <p:sldId xmlns:r="http://schemas.openxmlformats.org/officeDocument/2006/relationships" id="281" r:id="R013d7e5588444b3b"/>
    <p:sldId xmlns:r="http://schemas.openxmlformats.org/officeDocument/2006/relationships" id="282" r:id="R799e5f9bb3c94c78"/>
    <p:sldId xmlns:r="http://schemas.openxmlformats.org/officeDocument/2006/relationships" id="283" r:id="R6abe2d6122c44027"/>
    <p:sldId xmlns:r="http://schemas.openxmlformats.org/officeDocument/2006/relationships" id="284" r:id="R7fa17988f7564b3d"/>
    <p:sldId xmlns:r="http://schemas.openxmlformats.org/officeDocument/2006/relationships" id="285" r:id="Rf7d3458190264175"/>
    <p:sldId xmlns:r="http://schemas.openxmlformats.org/officeDocument/2006/relationships" id="286" r:id="R3d93d8386e1d4d4b"/>
    <p:sldId xmlns:r="http://schemas.openxmlformats.org/officeDocument/2006/relationships" id="287" r:id="R9b94ef65fc8a40eb"/>
    <p:sldId xmlns:r="http://schemas.openxmlformats.org/officeDocument/2006/relationships" id="288" r:id="R7c1e0629cc164944"/>
    <p:sldId xmlns:r="http://schemas.openxmlformats.org/officeDocument/2006/relationships" id="289" r:id="Rc3461b1c0a594ab4"/>
    <p:sldId xmlns:r="http://schemas.openxmlformats.org/officeDocument/2006/relationships" id="290" r:id="R5cd0cf6451ca4d02"/>
    <p:sldId xmlns:r="http://schemas.openxmlformats.org/officeDocument/2006/relationships" id="291" r:id="R49ede1df741b4590"/>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8d254e2594914c9a" /><Relationship Type="http://schemas.openxmlformats.org/officeDocument/2006/relationships/slideMaster" Target="/ppt/slideMasters/slideMaster1.xml" Id="Rc904aea51e9e4df3" /><Relationship Type="http://schemas.openxmlformats.org/officeDocument/2006/relationships/notesMaster" Target="/ppt/notesMasters/notesMaster1.xml" Id="R568cd50f3ac44f0c" /><Relationship Type="http://schemas.openxmlformats.org/officeDocument/2006/relationships/presProps" Target="/ppt/presProps.xml" Id="R4b10d9da7e1540d8" /><Relationship Type="http://schemas.openxmlformats.org/officeDocument/2006/relationships/tableStyles" Target="/ppt/tableStyles.xml" Id="R36e07fd8f8794de9" /><Relationship Type="http://schemas.openxmlformats.org/officeDocument/2006/relationships/slide" Target="/ppt/slides/slide1.xml" Id="Rf424dde0613b4753" /><Relationship Type="http://schemas.openxmlformats.org/officeDocument/2006/relationships/slide" Target="/ppt/slides/slide2.xml" Id="R3925dd36257f43d5" /><Relationship Type="http://schemas.openxmlformats.org/officeDocument/2006/relationships/slide" Target="/ppt/slides/slide3.xml" Id="R65a30133bac74058" /><Relationship Type="http://schemas.openxmlformats.org/officeDocument/2006/relationships/slide" Target="/ppt/slides/slide4.xml" Id="Rf2d3c7ae95d5492d" /><Relationship Type="http://schemas.openxmlformats.org/officeDocument/2006/relationships/slide" Target="/ppt/slides/slide5.xml" Id="R4ee3859ee39f44cc" /><Relationship Type="http://schemas.openxmlformats.org/officeDocument/2006/relationships/slide" Target="/ppt/slides/slide6.xml" Id="R7d13984449ca42f0" /><Relationship Type="http://schemas.openxmlformats.org/officeDocument/2006/relationships/slide" Target="/ppt/slides/slide7.xml" Id="Rcd083cad99a04fc4" /><Relationship Type="http://schemas.openxmlformats.org/officeDocument/2006/relationships/slide" Target="/ppt/slides/slide8.xml" Id="R9c45e0e9bea2499c" /><Relationship Type="http://schemas.openxmlformats.org/officeDocument/2006/relationships/slide" Target="/ppt/slides/slide9.xml" Id="Rba1c904af4c04f2f" /><Relationship Type="http://schemas.openxmlformats.org/officeDocument/2006/relationships/slide" Target="/ppt/slides/slide10.xml" Id="Rfa3c572bcffc46df" /><Relationship Type="http://schemas.openxmlformats.org/officeDocument/2006/relationships/slide" Target="/ppt/slides/slide11.xml" Id="Ra1360a866fb340a3" /><Relationship Type="http://schemas.openxmlformats.org/officeDocument/2006/relationships/slide" Target="/ppt/slides/slide12.xml" Id="R993176f54c034683" /><Relationship Type="http://schemas.openxmlformats.org/officeDocument/2006/relationships/slide" Target="/ppt/slides/slide13.xml" Id="R5edda532f90f4ebe" /><Relationship Type="http://schemas.openxmlformats.org/officeDocument/2006/relationships/slide" Target="/ppt/slides/slide14.xml" Id="R7c42913fce364b7b" /><Relationship Type="http://schemas.openxmlformats.org/officeDocument/2006/relationships/slide" Target="/ppt/slides/slide15.xml" Id="Rd2256cea547343ce" /><Relationship Type="http://schemas.openxmlformats.org/officeDocument/2006/relationships/slide" Target="/ppt/slides/slide16.xml" Id="R14b6fad11f8d47a7" /><Relationship Type="http://schemas.openxmlformats.org/officeDocument/2006/relationships/slide" Target="/ppt/slides/slide17.xml" Id="R60c1d4a1078d4b1f" /><Relationship Type="http://schemas.openxmlformats.org/officeDocument/2006/relationships/slide" Target="/ppt/slides/slide18.xml" Id="R461fa00c0216469b" /><Relationship Type="http://schemas.openxmlformats.org/officeDocument/2006/relationships/slide" Target="/ppt/slides/slide19.xml" Id="R688778215a714240" /><Relationship Type="http://schemas.openxmlformats.org/officeDocument/2006/relationships/slide" Target="/ppt/slides/slide20.xml" Id="R021c3d4b575d442b" /><Relationship Type="http://schemas.openxmlformats.org/officeDocument/2006/relationships/slide" Target="/ppt/slides/slide21.xml" Id="R24f67b2362bc47c1" /><Relationship Type="http://schemas.openxmlformats.org/officeDocument/2006/relationships/slide" Target="/ppt/slides/slide22.xml" Id="R9fb8e60d4f254ab9" /><Relationship Type="http://schemas.openxmlformats.org/officeDocument/2006/relationships/slide" Target="/ppt/slides/slide23.xml" Id="R808030427b6646c7" /><Relationship Type="http://schemas.openxmlformats.org/officeDocument/2006/relationships/slide" Target="/ppt/slides/slide24.xml" Id="R555107fcc45442af" /><Relationship Type="http://schemas.openxmlformats.org/officeDocument/2006/relationships/slide" Target="/ppt/slides/slide25.xml" Id="R2bcb307cfa624b3c" /><Relationship Type="http://schemas.openxmlformats.org/officeDocument/2006/relationships/slide" Target="/ppt/slides/slide26.xml" Id="R013d7e5588444b3b" /><Relationship Type="http://schemas.openxmlformats.org/officeDocument/2006/relationships/slide" Target="/ppt/slides/slide27.xml" Id="R799e5f9bb3c94c78" /><Relationship Type="http://schemas.openxmlformats.org/officeDocument/2006/relationships/slide" Target="/ppt/slides/slide28.xml" Id="R6abe2d6122c44027" /><Relationship Type="http://schemas.openxmlformats.org/officeDocument/2006/relationships/slide" Target="/ppt/slides/slide29.xml" Id="R7fa17988f7564b3d" /><Relationship Type="http://schemas.openxmlformats.org/officeDocument/2006/relationships/slide" Target="/ppt/slides/slide30.xml" Id="Rf7d3458190264175" /><Relationship Type="http://schemas.openxmlformats.org/officeDocument/2006/relationships/slide" Target="/ppt/slides/slide31.xml" Id="R3d93d8386e1d4d4b" /><Relationship Type="http://schemas.openxmlformats.org/officeDocument/2006/relationships/slide" Target="/ppt/slides/slide32.xml" Id="R9b94ef65fc8a40eb" /><Relationship Type="http://schemas.openxmlformats.org/officeDocument/2006/relationships/slide" Target="/ppt/slides/slide33.xml" Id="R7c1e0629cc164944" /><Relationship Type="http://schemas.openxmlformats.org/officeDocument/2006/relationships/slide" Target="/ppt/slides/slide34.xml" Id="Rc3461b1c0a594ab4" /><Relationship Type="http://schemas.openxmlformats.org/officeDocument/2006/relationships/slide" Target="/ppt/slides/slide35.xml" Id="R5cd0cf6451ca4d02" /><Relationship Type="http://schemas.openxmlformats.org/officeDocument/2006/relationships/slide" Target="/ppt/slides/slide36.xml" Id="R49ede1df741b4590"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eafdd1b7580d4870"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f1d1640deddc4695" /><Relationship Type="http://schemas.openxmlformats.org/officeDocument/2006/relationships/notesMaster" Target="/ppt/notesMasters/notesMaster1.xml" Id="R6b6027c85f2c4129"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44ab4c4b0e634b7d" /><Relationship Type="http://schemas.openxmlformats.org/officeDocument/2006/relationships/notesMaster" Target="/ppt/notesMasters/notesMaster1.xml" Id="R9bd20b3f091b4211"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d55462614b4a42bb" /><Relationship Type="http://schemas.openxmlformats.org/officeDocument/2006/relationships/notesMaster" Target="/ppt/notesMasters/notesMaster1.xml" Id="Rb6705baa2de44605"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df44bccf51b24601" /><Relationship Type="http://schemas.openxmlformats.org/officeDocument/2006/relationships/notesMaster" Target="/ppt/notesMasters/notesMaster1.xml" Id="R68857e5fa31b4c74"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d964364b05ba49a9" /><Relationship Type="http://schemas.openxmlformats.org/officeDocument/2006/relationships/notesMaster" Target="/ppt/notesMasters/notesMaster1.xml" Id="R4b7160c61d324a34"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f9f253887f384d5d" /><Relationship Type="http://schemas.openxmlformats.org/officeDocument/2006/relationships/notesMaster" Target="/ppt/notesMasters/notesMaster1.xml" Id="R2fa463d510d54ec4"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b2c85697ed804f94" /><Relationship Type="http://schemas.openxmlformats.org/officeDocument/2006/relationships/notesMaster" Target="/ppt/notesMasters/notesMaster1.xml" Id="R28b6a76e63654420"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44e5eb4259a24a30" /><Relationship Type="http://schemas.openxmlformats.org/officeDocument/2006/relationships/notesMaster" Target="/ppt/notesMasters/notesMaster1.xml" Id="Raad42f4c40cf40e4"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b4443e9734584d40" /><Relationship Type="http://schemas.openxmlformats.org/officeDocument/2006/relationships/notesMaster" Target="/ppt/notesMasters/notesMaster1.xml" Id="R4da2412b49b34dec"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92dc3175a80544e4" /><Relationship Type="http://schemas.openxmlformats.org/officeDocument/2006/relationships/notesMaster" Target="/ppt/notesMasters/notesMaster1.xml" Id="R57a76aa5d5984a40"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d5b5cda648e14293" /><Relationship Type="http://schemas.openxmlformats.org/officeDocument/2006/relationships/notesMaster" Target="/ppt/notesMasters/notesMaster1.xml" Id="R021c5bc126ab438e" /></Relationships>
</file>

<file path=ppt/notesSlides/_rels/notesSlide2.xml.rels>&#65279;<?xml version="1.0" encoding="utf-8"?><Relationships xmlns="http://schemas.openxmlformats.org/package/2006/relationships"><Relationship Type="http://schemas.openxmlformats.org/officeDocument/2006/relationships/slide" Target="/ppt/slides/slide2.xml" Id="R9bc067f2bd254f69" /><Relationship Type="http://schemas.openxmlformats.org/officeDocument/2006/relationships/notesMaster" Target="/ppt/notesMasters/notesMaster1.xml" Id="Rc54809467f854bc7"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37f77ffb0a55442a" /><Relationship Type="http://schemas.openxmlformats.org/officeDocument/2006/relationships/notesMaster" Target="/ppt/notesMasters/notesMaster1.xml" Id="Ra48388cc826a40c3"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b520058f0ae643b0" /><Relationship Type="http://schemas.openxmlformats.org/officeDocument/2006/relationships/notesMaster" Target="/ppt/notesMasters/notesMaster1.xml" Id="Rd73b19c2dd7c4164"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070f83a98ebd4025" /><Relationship Type="http://schemas.openxmlformats.org/officeDocument/2006/relationships/notesMaster" Target="/ppt/notesMasters/notesMaster1.xml" Id="R0d8aba6492864c47"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c3c93d3cf6cb486c" /><Relationship Type="http://schemas.openxmlformats.org/officeDocument/2006/relationships/notesMaster" Target="/ppt/notesMasters/notesMaster1.xml" Id="R631aae7bc8824c2a"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5938906183b9407d" /><Relationship Type="http://schemas.openxmlformats.org/officeDocument/2006/relationships/notesMaster" Target="/ppt/notesMasters/notesMaster1.xml" Id="R5dbd84b85bf444ad"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e58e6a65e6f04e9d" /><Relationship Type="http://schemas.openxmlformats.org/officeDocument/2006/relationships/notesMaster" Target="/ppt/notesMasters/notesMaster1.xml" Id="R1ebc727935d04bb6"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9f8423d9842448b7" /><Relationship Type="http://schemas.openxmlformats.org/officeDocument/2006/relationships/notesMaster" Target="/ppt/notesMasters/notesMaster1.xml" Id="R6d73fc72119a4a89"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e4e4409e4bb343b5" /><Relationship Type="http://schemas.openxmlformats.org/officeDocument/2006/relationships/notesMaster" Target="/ppt/notesMasters/notesMaster1.xml" Id="R5646ff8a0c284f50" /></Relationships>
</file>

<file path=ppt/notesSlides/_rels/notesSlide28.xml.rels>&#65279;<?xml version="1.0" encoding="utf-8"?><Relationships xmlns="http://schemas.openxmlformats.org/package/2006/relationships"><Relationship Type="http://schemas.openxmlformats.org/officeDocument/2006/relationships/slide" Target="/ppt/slides/slide28.xml" Id="Re567c147ccae4a49" /><Relationship Type="http://schemas.openxmlformats.org/officeDocument/2006/relationships/notesMaster" Target="/ppt/notesMasters/notesMaster1.xml" Id="R43671c2cd5fe4464" /></Relationships>
</file>

<file path=ppt/notesSlides/_rels/notesSlide29.xml.rels>&#65279;<?xml version="1.0" encoding="utf-8"?><Relationships xmlns="http://schemas.openxmlformats.org/package/2006/relationships"><Relationship Type="http://schemas.openxmlformats.org/officeDocument/2006/relationships/slide" Target="/ppt/slides/slide29.xml" Id="R55905f4e9de14c2e" /><Relationship Type="http://schemas.openxmlformats.org/officeDocument/2006/relationships/notesMaster" Target="/ppt/notesMasters/notesMaster1.xml" Id="R7aa16da8b846487b" /></Relationships>
</file>

<file path=ppt/notesSlides/_rels/notesSlide3.xml.rels>&#65279;<?xml version="1.0" encoding="utf-8"?><Relationships xmlns="http://schemas.openxmlformats.org/package/2006/relationships"><Relationship Type="http://schemas.openxmlformats.org/officeDocument/2006/relationships/slide" Target="/ppt/slides/slide3.xml" Id="Reca6ecedcc50424e" /><Relationship Type="http://schemas.openxmlformats.org/officeDocument/2006/relationships/notesMaster" Target="/ppt/notesMasters/notesMaster1.xml" Id="R44e21f90beef456c" /></Relationships>
</file>

<file path=ppt/notesSlides/_rels/notesSlide30.xml.rels>&#65279;<?xml version="1.0" encoding="utf-8"?><Relationships xmlns="http://schemas.openxmlformats.org/package/2006/relationships"><Relationship Type="http://schemas.openxmlformats.org/officeDocument/2006/relationships/slide" Target="/ppt/slides/slide30.xml" Id="R8e9d5a8e3d4546c7" /><Relationship Type="http://schemas.openxmlformats.org/officeDocument/2006/relationships/notesMaster" Target="/ppt/notesMasters/notesMaster1.xml" Id="R37a8c3ed0c8949c8" /></Relationships>
</file>

<file path=ppt/notesSlides/_rels/notesSlide31.xml.rels>&#65279;<?xml version="1.0" encoding="utf-8"?><Relationships xmlns="http://schemas.openxmlformats.org/package/2006/relationships"><Relationship Type="http://schemas.openxmlformats.org/officeDocument/2006/relationships/slide" Target="/ppt/slides/slide31.xml" Id="Ra476dee68b3741ff" /><Relationship Type="http://schemas.openxmlformats.org/officeDocument/2006/relationships/notesMaster" Target="/ppt/notesMasters/notesMaster1.xml" Id="R4d5e873cf62441bf" /></Relationships>
</file>

<file path=ppt/notesSlides/_rels/notesSlide32.xml.rels>&#65279;<?xml version="1.0" encoding="utf-8"?><Relationships xmlns="http://schemas.openxmlformats.org/package/2006/relationships"><Relationship Type="http://schemas.openxmlformats.org/officeDocument/2006/relationships/slide" Target="/ppt/slides/slide32.xml" Id="Rb3c62a1e29e74287" /><Relationship Type="http://schemas.openxmlformats.org/officeDocument/2006/relationships/notesMaster" Target="/ppt/notesMasters/notesMaster1.xml" Id="R07a7306ca9a64265" /></Relationships>
</file>

<file path=ppt/notesSlides/_rels/notesSlide33.xml.rels>&#65279;<?xml version="1.0" encoding="utf-8"?><Relationships xmlns="http://schemas.openxmlformats.org/package/2006/relationships"><Relationship Type="http://schemas.openxmlformats.org/officeDocument/2006/relationships/slide" Target="/ppt/slides/slide33.xml" Id="R22690558f1b1442e" /><Relationship Type="http://schemas.openxmlformats.org/officeDocument/2006/relationships/notesMaster" Target="/ppt/notesMasters/notesMaster1.xml" Id="R549237bd388b4d99" /></Relationships>
</file>

<file path=ppt/notesSlides/_rels/notesSlide34.xml.rels>&#65279;<?xml version="1.0" encoding="utf-8"?><Relationships xmlns="http://schemas.openxmlformats.org/package/2006/relationships"><Relationship Type="http://schemas.openxmlformats.org/officeDocument/2006/relationships/slide" Target="/ppt/slides/slide34.xml" Id="R9a7dc87913294982" /><Relationship Type="http://schemas.openxmlformats.org/officeDocument/2006/relationships/notesMaster" Target="/ppt/notesMasters/notesMaster1.xml" Id="R6c81f1359a7d4d90" /></Relationships>
</file>

<file path=ppt/notesSlides/_rels/notesSlide35.xml.rels>&#65279;<?xml version="1.0" encoding="utf-8"?><Relationships xmlns="http://schemas.openxmlformats.org/package/2006/relationships"><Relationship Type="http://schemas.openxmlformats.org/officeDocument/2006/relationships/slide" Target="/ppt/slides/slide35.xml" Id="R803631d19bb64764" /><Relationship Type="http://schemas.openxmlformats.org/officeDocument/2006/relationships/notesMaster" Target="/ppt/notesMasters/notesMaster1.xml" Id="Rd8bfa26482854263" /></Relationships>
</file>

<file path=ppt/notesSlides/_rels/notesSlide36.xml.rels>&#65279;<?xml version="1.0" encoding="utf-8"?><Relationships xmlns="http://schemas.openxmlformats.org/package/2006/relationships"><Relationship Type="http://schemas.openxmlformats.org/officeDocument/2006/relationships/slide" Target="/ppt/slides/slide36.xml" Id="Rc56027cac966428f" /><Relationship Type="http://schemas.openxmlformats.org/officeDocument/2006/relationships/notesMaster" Target="/ppt/notesMasters/notesMaster1.xml" Id="R3b8ba22b64174292" /></Relationships>
</file>

<file path=ppt/notesSlides/_rels/notesSlide4.xml.rels>&#65279;<?xml version="1.0" encoding="utf-8"?><Relationships xmlns="http://schemas.openxmlformats.org/package/2006/relationships"><Relationship Type="http://schemas.openxmlformats.org/officeDocument/2006/relationships/slide" Target="/ppt/slides/slide4.xml" Id="R7bb55024a1f14eab" /><Relationship Type="http://schemas.openxmlformats.org/officeDocument/2006/relationships/notesMaster" Target="/ppt/notesMasters/notesMaster1.xml" Id="Red535282c88e4583" /></Relationships>
</file>

<file path=ppt/notesSlides/_rels/notesSlide5.xml.rels>&#65279;<?xml version="1.0" encoding="utf-8"?><Relationships xmlns="http://schemas.openxmlformats.org/package/2006/relationships"><Relationship Type="http://schemas.openxmlformats.org/officeDocument/2006/relationships/slide" Target="/ppt/slides/slide5.xml" Id="Ra1c3b50cff094b87" /><Relationship Type="http://schemas.openxmlformats.org/officeDocument/2006/relationships/notesMaster" Target="/ppt/notesMasters/notesMaster1.xml" Id="Ra73eddfe64f04272" /></Relationships>
</file>

<file path=ppt/notesSlides/_rels/notesSlide6.xml.rels>&#65279;<?xml version="1.0" encoding="utf-8"?><Relationships xmlns="http://schemas.openxmlformats.org/package/2006/relationships"><Relationship Type="http://schemas.openxmlformats.org/officeDocument/2006/relationships/slide" Target="/ppt/slides/slide6.xml" Id="Rc9864929c64440ad" /><Relationship Type="http://schemas.openxmlformats.org/officeDocument/2006/relationships/notesMaster" Target="/ppt/notesMasters/notesMaster1.xml" Id="Re64d771a03bd493d" /></Relationships>
</file>

<file path=ppt/notesSlides/_rels/notesSlide7.xml.rels>&#65279;<?xml version="1.0" encoding="utf-8"?><Relationships xmlns="http://schemas.openxmlformats.org/package/2006/relationships"><Relationship Type="http://schemas.openxmlformats.org/officeDocument/2006/relationships/slide" Target="/ppt/slides/slide7.xml" Id="R07bbaf824b0142d0" /><Relationship Type="http://schemas.openxmlformats.org/officeDocument/2006/relationships/notesMaster" Target="/ppt/notesMasters/notesMaster1.xml" Id="Race6f27c66b54aa0" /></Relationships>
</file>

<file path=ppt/notesSlides/_rels/notesSlide8.xml.rels>&#65279;<?xml version="1.0" encoding="utf-8"?><Relationships xmlns="http://schemas.openxmlformats.org/package/2006/relationships"><Relationship Type="http://schemas.openxmlformats.org/officeDocument/2006/relationships/slide" Target="/ppt/slides/slide8.xml" Id="R7ff7c1e59c574e0f" /><Relationship Type="http://schemas.openxmlformats.org/officeDocument/2006/relationships/notesMaster" Target="/ppt/notesMasters/notesMaster1.xml" Id="R1ab9feb5a2624773" /></Relationships>
</file>

<file path=ppt/notesSlides/_rels/notesSlide9.xml.rels>&#65279;<?xml version="1.0" encoding="utf-8"?><Relationships xmlns="http://schemas.openxmlformats.org/package/2006/relationships"><Relationship Type="http://schemas.openxmlformats.org/officeDocument/2006/relationships/slide" Target="/ppt/slides/slide9.xml" Id="Rf9c49e8bb0de4344" /><Relationship Type="http://schemas.openxmlformats.org/officeDocument/2006/relationships/notesMaster" Target="/ppt/notesMasters/notesMaster1.xml" Id="R2779b6ac5e8d478e"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Chapter 7</a:t>
            </a:r>
          </a:p>
          <a:p xmlns:a="http://schemas.openxmlformats.org/drawingml/2006/main">
            <a:r>
              <a:t>The Uneven and Paradoxical Development of Mexico’s Institutions</a:t>
            </a:r>
          </a:p>
          <a:p xmlns:a="http://schemas.openxmlformats.org/drawingml/2006/main">
            <a:r>
              <a:t>José Luis Velasco</a:t>
            </a:r>
          </a:p>
          <a:p xmlns:a="http://schemas.openxmlformats.org/drawingml/2006/main">
            <a:r>
              <a:t/>
            </a:r>
          </a:p>
          <a:p xmlns:a="http://schemas.openxmlformats.org/drawingml/2006/main">
            <a:r>
              <a:t>Slide text:</a:t>
            </a:r>
          </a:p>
          <a:p xmlns:a="http://schemas.openxmlformats.org/drawingml/2006/main">
            <a:r>
              <a:t>Outline</a:t>
            </a:r>
          </a:p>
          <a:p xmlns:a="http://schemas.openxmlformats.org/drawingml/2006/main">
            <a:r>
              <a:t/>
            </a:r>
          </a:p>
          <a:p xmlns:a="http://schemas.openxmlformats.org/drawingml/2006/main">
            <a:r>
              <a:t>Background</a:t>
            </a:r>
          </a:p>
          <a:p xmlns:a="http://schemas.openxmlformats.org/drawingml/2006/main">
            <a:r>
              <a:t/>
            </a:r>
          </a:p>
          <a:p xmlns:a="http://schemas.openxmlformats.org/drawingml/2006/main">
            <a:r>
              <a:t>The cases</a:t>
            </a:r>
          </a:p>
          <a:p xmlns:a="http://schemas.openxmlformats.org/drawingml/2006/main">
            <a:r>
              <a:t/>
            </a:r>
          </a:p>
          <a:p xmlns:a="http://schemas.openxmlformats.org/drawingml/2006/main">
            <a:r>
              <a:t>Institutional determinants</a:t>
            </a:r>
          </a:p>
          <a:p xmlns:a="http://schemas.openxmlformats.org/drawingml/2006/main">
            <a:r>
              <a:t/>
            </a:r>
          </a:p>
          <a:p xmlns:a="http://schemas.openxmlformats.org/drawingml/2006/main">
            <a:r>
              <a:t>Conclusion</a:t>
            </a:r>
          </a:p>
          <a:p xmlns:a="http://schemas.openxmlformats.org/drawingml/2006/main">
            <a:r>
              <a:t/>
            </a:r>
          </a:p>
          <a:p xmlns:a="http://schemas.openxmlformats.org/drawingml/2006/main">
            <a:r>
              <a:t>Visual content: 2 images. Visible text and labels:</a:t>
            </a:r>
          </a:p>
          <a:p xmlns:a="http://schemas.openxmlformats.org/drawingml/2006/main">
            <a:r>
              <a:t>Chapter 7</a:t>
            </a:r>
          </a:p>
          <a:p xmlns:a="http://schemas.openxmlformats.org/drawingml/2006/main">
            <a:r>
              <a:t>The Uneven and Paradoxical</a:t>
            </a:r>
          </a:p>
          <a:p xmlns:a="http://schemas.openxmlformats.org/drawingml/2006/main">
            <a:r>
              <a:t/>
            </a:r>
          </a:p>
          <a:p xmlns:a="http://schemas.openxmlformats.org/drawingml/2006/main">
            <a:r>
              <a:t>Development of Mexico’s Institutions</a:t>
            </a:r>
          </a:p>
          <a:p xmlns:a="http://schemas.openxmlformats.org/drawingml/2006/main">
            <a:r>
              <a:t>José Luis Velasco</a:t>
            </a:r>
          </a:p>
          <a:p xmlns:a="http://schemas.openxmlformats.org/drawingml/2006/main">
            <a:r>
              <a:t/>
            </a:r>
          </a:p>
          <a:p xmlns:a="http://schemas.openxmlformats.org/drawingml/2006/main">
            <a:r>
              <a:t>INSTITUTIONS</a:t>
            </a:r>
          </a:p>
          <a:p xmlns:a="http://schemas.openxmlformats.org/drawingml/2006/main">
            <a:r>
              <a:t>COUNT</a:t>
            </a:r>
          </a:p>
          <a:p xmlns:a="http://schemas.openxmlformats.org/drawingml/2006/main">
            <a:r>
              <a:t/>
            </a:r>
          </a:p>
          <a:p xmlns:a="http://schemas.openxmlformats.org/drawingml/2006/main">
            <a:r>
              <a:t>THEIR ROLE AND SIGNIFICANCE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1982 bank nationalizations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1982 bank nationalizations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Growth of national securities market and BMV</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Entry of small investors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Black Monday 1987</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Wiped out small investors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Context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Stock 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2 images.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Stock 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Context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1982 bank</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nationalizations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Growth of national</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securities market and</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BMV</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ft Entry of small</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investors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Black Monday 1987</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Wiped out small</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investors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BOLSA MEXICANA DE VALORES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Financial liberalization and 1995 financial crisis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Financial liberalization and 1995 financial crisis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Integration with international markets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Automation and transparency of transactions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Concentration of investors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Context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Stock 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2 images.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Stock 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Context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Financial liberalization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and 1995 financial crisis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Tf Integration with</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international markets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ft Automation and</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transparency of</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transactions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t Concentration of</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investors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BOLSA MEXICANA DE VALORES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Market Capitalization of Listed Companies (percent of GDP)</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Visual content: 1 image. Visible text and labels:</a:t>
            </a:r>
          </a:p>
          <a:p xmlns:a="http://schemas.openxmlformats.org/drawingml/2006/main">
            <a:r>
              <a:t>Market Capitalization of Listed</a:t>
            </a:r>
          </a:p>
          <a:p xmlns:a="http://schemas.openxmlformats.org/drawingml/2006/main">
            <a:r>
              <a:t>Companies (percent of GDP)</a:t>
            </a:r>
          </a:p>
          <a:p xmlns:a="http://schemas.openxmlformats.org/drawingml/2006/main">
            <a:r>
              <a:t/>
            </a:r>
          </a:p>
          <a:p xmlns:a="http://schemas.openxmlformats.org/drawingml/2006/main">
            <a:r>
              <a:t>200</a:t>
            </a:r>
          </a:p>
          <a:p xmlns:a="http://schemas.openxmlformats.org/drawingml/2006/main">
            <a:r>
              <a:t/>
            </a:r>
          </a:p>
          <a:p xmlns:a="http://schemas.openxmlformats.org/drawingml/2006/main">
            <a:r>
              <a:t>—Brazil</a:t>
            </a:r>
          </a:p>
          <a:p xmlns:a="http://schemas.openxmlformats.org/drawingml/2006/main">
            <a:r>
              <a:t>180) © “Chile te,</a:t>
            </a:r>
          </a:p>
          <a:p xmlns:a="http://schemas.openxmlformats.org/drawingml/2006/main">
            <a:r>
              <a:t>760 #—Mexico o *, ef Fee</a:t>
            </a:r>
          </a:p>
          <a:p xmlns:a="http://schemas.openxmlformats.org/drawingml/2006/main">
            <a:r>
              <a:t>140 | +** United States ae ™ en a</a:t>
            </a:r>
          </a:p>
          <a:p xmlns:a="http://schemas.openxmlformats.org/drawingml/2006/main">
            <a:r>
              <a:t>120</a:t>
            </a:r>
          </a:p>
          <a:p xmlns:a="http://schemas.openxmlformats.org/drawingml/2006/main">
            <a:r>
              <a:t/>
            </a:r>
          </a:p>
          <a:p xmlns:a="http://schemas.openxmlformats.org/drawingml/2006/main">
            <a:r>
              <a:t>100</a:t>
            </a:r>
          </a:p>
          <a:p xmlns:a="http://schemas.openxmlformats.org/drawingml/2006/main">
            <a:r>
              <a:t/>
            </a:r>
          </a:p>
          <a:p xmlns:a="http://schemas.openxmlformats.org/drawingml/2006/main">
            <a:r>
              <a:t>80</a:t>
            </a:r>
          </a:p>
          <a:p xmlns:a="http://schemas.openxmlformats.org/drawingml/2006/main">
            <a:r>
              <a:t/>
            </a:r>
          </a:p>
          <a:p xmlns:a="http://schemas.openxmlformats.org/drawingml/2006/main">
            <a:r>
              <a:t>60</a:t>
            </a:r>
          </a:p>
          <a:p xmlns:a="http://schemas.openxmlformats.org/drawingml/2006/main">
            <a:r>
              <a:t/>
            </a:r>
          </a:p>
          <a:p xmlns:a="http://schemas.openxmlformats.org/drawingml/2006/main">
            <a:r>
              <a:t>40</a:t>
            </a:r>
          </a:p>
          <a:p xmlns:a="http://schemas.openxmlformats.org/drawingml/2006/main">
            <a:r>
              <a:t/>
            </a:r>
          </a:p>
          <a:p xmlns:a="http://schemas.openxmlformats.org/drawingml/2006/main">
            <a:r>
              <a:t>20</a:t>
            </a:r>
          </a:p>
          <a:p xmlns:a="http://schemas.openxmlformats.org/drawingml/2006/main">
            <a:r>
              <a:t/>
            </a:r>
          </a:p>
          <a:p xmlns:a="http://schemas.openxmlformats.org/drawingml/2006/main">
            <a:r>
              <a:t>i)</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BMV has facilitated financial operations in the country. It has done little, ...</a:t>
            </a:r>
          </a:p>
          <a:p xmlns:a="http://schemas.openxmlformats.org/drawingml/2006/main">
            <a:r>
              <a:t/>
            </a:r>
          </a:p>
          <a:p xmlns:a="http://schemas.openxmlformats.org/drawingml/2006/main">
            <a:r>
              <a:t>Slide text:</a:t>
            </a:r>
          </a:p>
          <a:p xmlns:a="http://schemas.openxmlformats.org/drawingml/2006/main">
            <a:r>
              <a:t>BMV has facilitated financial operations in the country. It has done little, however, to democratize access to the securities market, which has remained thin and elitist.</a:t>
            </a:r>
          </a:p>
          <a:p xmlns:a="http://schemas.openxmlformats.org/drawingml/2006/main">
            <a:r>
              <a:t/>
            </a:r>
          </a:p>
          <a:p xmlns:a="http://schemas.openxmlformats.org/drawingml/2006/main">
            <a:r>
              <a:t>Challenges and Limitations</a:t>
            </a:r>
          </a:p>
          <a:p xmlns:a="http://schemas.openxmlformats.org/drawingml/2006/main">
            <a:r>
              <a:t/>
            </a:r>
          </a:p>
          <a:p xmlns:a="http://schemas.openxmlformats.org/drawingml/2006/main">
            <a:r>
              <a:t>Stock Exchange</a:t>
            </a:r>
          </a:p>
          <a:p xmlns:a="http://schemas.openxmlformats.org/drawingml/2006/main">
            <a:r>
              <a:t/>
            </a:r>
          </a:p>
          <a:p xmlns:a="http://schemas.openxmlformats.org/drawingml/2006/main">
            <a:r>
              <a:t>Visual content: 1 image. Visible text and labels:</a:t>
            </a:r>
          </a:p>
          <a:p xmlns:a="http://schemas.openxmlformats.org/drawingml/2006/main">
            <a:r>
              <a:t>Stock Exchange</a:t>
            </a:r>
          </a:p>
          <a:p xmlns:a="http://schemas.openxmlformats.org/drawingml/2006/main">
            <a:r>
              <a:t/>
            </a:r>
          </a:p>
          <a:p xmlns:a="http://schemas.openxmlformats.org/drawingml/2006/main">
            <a:r>
              <a:t>Challenges and Limitations</a:t>
            </a:r>
          </a:p>
          <a:p xmlns:a="http://schemas.openxmlformats.org/drawingml/2006/main">
            <a:r>
              <a:t/>
            </a:r>
          </a:p>
          <a:p xmlns:a="http://schemas.openxmlformats.org/drawingml/2006/main">
            <a:r>
              <a:t>BMV has facilitated financial operations in the</a:t>
            </a:r>
          </a:p>
          <a:p xmlns:a="http://schemas.openxmlformats.org/drawingml/2006/main">
            <a:r>
              <a:t>country. It has done little, however, to</a:t>
            </a:r>
          </a:p>
          <a:p xmlns:a="http://schemas.openxmlformats.org/drawingml/2006/main">
            <a:r>
              <a:t>democratize access to the securities market,</a:t>
            </a:r>
          </a:p>
          <a:p xmlns:a="http://schemas.openxmlformats.org/drawingml/2006/main">
            <a:r>
              <a:t/>
            </a:r>
          </a:p>
          <a:p xmlns:a="http://schemas.openxmlformats.org/drawingml/2006/main">
            <a:r>
              <a:t>which has remained thin and elitist.</a:t>
            </a:r>
          </a:p>
          <a:p xmlns:a="http://schemas.openxmlformats.org/drawingml/2006/main">
            <a:r>
              <a:t/>
            </a:r>
          </a:p>
          <a:p xmlns:a="http://schemas.openxmlformats.org/drawingml/2006/main">
            <a:r>
              <a:t>aie</a:t>
            </a:r>
          </a:p>
          <a:p xmlns:a="http://schemas.openxmlformats.org/drawingml/2006/main">
            <a:r>
              <a:t/>
            </a:r>
          </a:p>
          <a:p xmlns:a="http://schemas.openxmlformats.org/drawingml/2006/main">
            <a:r>
              <a:t>BOLSA MEXICANA DE VALORES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National Health Service</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Visual content: 1 image. Visible text and labels:</a:t>
            </a:r>
          </a:p>
          <a:p xmlns:a="http://schemas.openxmlformats.org/drawingml/2006/main">
            <a:r>
              <a:t>} sau &amp; National Health Service</a:t>
            </a:r>
          </a:p>
          <a:p xmlns:a="http://schemas.openxmlformats.org/drawingml/2006/main">
            <a:r>
              <a:t/>
            </a:r>
          </a:p>
          <a:p xmlns:a="http://schemas.openxmlformats.org/drawingml/2006/main">
            <a:r>
              <a:t>Determinants Binary Score | Fuzzy Score</a:t>
            </a:r>
          </a:p>
          <a:p xmlns:a="http://schemas.openxmlformats.org/drawingml/2006/main">
            <a:r>
              <a:t/>
            </a:r>
          </a:p>
          <a:p xmlns:a="http://schemas.openxmlformats.org/drawingml/2006/main">
            <a:r>
              <a:t>Table transcription:</a:t>
            </a:r>
          </a:p>
          <a:p xmlns:a="http://schemas.openxmlformats.org/drawingml/2006/main">
            <a:r>
              <a:t>Table 1:</a:t>
            </a:r>
          </a:p>
          <a:p xmlns:a="http://schemas.openxmlformats.org/drawingml/2006/main">
            <a:r>
              <a:t>Determinants | Binary Score | Fuzzy Score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National healthcare—two branches</a:t>
            </a:r>
          </a:p>
          <a:p xmlns:a="http://schemas.openxmlformats.org/drawingml/2006/main">
            <a:r>
              <a:t/>
            </a:r>
          </a:p>
          <a:p xmlns:a="http://schemas.openxmlformats.org/drawingml/2006/main">
            <a:r>
              <a:t>Slide text:</a:t>
            </a:r>
          </a:p>
          <a:p xmlns:a="http://schemas.openxmlformats.org/drawingml/2006/main">
            <a:r>
              <a:t>National healthcare—two branches</a:t>
            </a:r>
          </a:p>
          <a:p xmlns:a="http://schemas.openxmlformats.org/drawingml/2006/main">
            <a:r>
              <a:t>Social Security</a:t>
            </a:r>
          </a:p>
          <a:p xmlns:a="http://schemas.openxmlformats.org/drawingml/2006/main">
            <a:r>
              <a:t>Covers formal sector workers and dependents</a:t>
            </a:r>
          </a:p>
          <a:p xmlns:a="http://schemas.openxmlformats.org/drawingml/2006/main">
            <a:r>
              <a:t>Public assistance</a:t>
            </a:r>
          </a:p>
          <a:p xmlns:a="http://schemas.openxmlformats.org/drawingml/2006/main">
            <a:r>
              <a:t>Covers uninsured population</a:t>
            </a:r>
          </a:p>
          <a:p xmlns:a="http://schemas.openxmlformats.org/drawingml/2006/main">
            <a:r>
              <a:t>HGMGG is a general hospital serving uninsured population</a:t>
            </a:r>
          </a:p>
          <a:p xmlns:a="http://schemas.openxmlformats.org/drawingml/2006/main">
            <a:r>
              <a:t/>
            </a:r>
          </a:p>
          <a:p xmlns:a="http://schemas.openxmlformats.org/drawingml/2006/main">
            <a:r>
              <a:t>Universal coverage, but low public expenditure</a:t>
            </a:r>
          </a:p>
          <a:p xmlns:a="http://schemas.openxmlformats.org/drawingml/2006/main">
            <a:r>
              <a:t/>
            </a:r>
          </a:p>
          <a:p xmlns:a="http://schemas.openxmlformats.org/drawingml/2006/main">
            <a:r>
              <a:t>National Health Service</a:t>
            </a:r>
          </a:p>
          <a:p xmlns:a="http://schemas.openxmlformats.org/drawingml/2006/main">
            <a:r>
              <a:t/>
            </a:r>
          </a:p>
          <a:p xmlns:a="http://schemas.openxmlformats.org/drawingml/2006/main">
            <a:r>
              <a:t>Context</a:t>
            </a:r>
          </a:p>
          <a:p xmlns:a="http://schemas.openxmlformats.org/drawingml/2006/main">
            <a:r>
              <a:t/>
            </a:r>
          </a:p>
          <a:p xmlns:a="http://schemas.openxmlformats.org/drawingml/2006/main">
            <a:r>
              <a:t>Visual content: 4 images. Visible text and labels:</a:t>
            </a:r>
          </a:p>
          <a:p xmlns:a="http://schemas.openxmlformats.org/drawingml/2006/main">
            <a:r>
              <a:t>National Health Service</a:t>
            </a:r>
          </a:p>
          <a:p xmlns:a="http://schemas.openxmlformats.org/drawingml/2006/main">
            <a:r>
              <a:t/>
            </a:r>
          </a:p>
          <a:p xmlns:a="http://schemas.openxmlformats.org/drawingml/2006/main">
            <a:r>
              <a:t>Context</a:t>
            </a:r>
          </a:p>
          <a:p xmlns:a="http://schemas.openxmlformats.org/drawingml/2006/main">
            <a:r>
              <a:t/>
            </a:r>
          </a:p>
          <a:p xmlns:a="http://schemas.openxmlformats.org/drawingml/2006/main">
            <a:r>
              <a:t>National healthcare—two branches</a:t>
            </a:r>
          </a:p>
          <a:p xmlns:a="http://schemas.openxmlformats.org/drawingml/2006/main">
            <a:r>
              <a:t/>
            </a:r>
          </a:p>
          <a:p xmlns:a="http://schemas.openxmlformats.org/drawingml/2006/main">
            <a:r>
              <a:t>1. Social Security</a:t>
            </a:r>
          </a:p>
          <a:p xmlns:a="http://schemas.openxmlformats.org/drawingml/2006/main">
            <a:r>
              <a:t/>
            </a:r>
          </a:p>
          <a:p xmlns:a="http://schemas.openxmlformats.org/drawingml/2006/main">
            <a:r>
              <a:t>- Covers formal sector workers and dependents</a:t>
            </a:r>
          </a:p>
          <a:p xmlns:a="http://schemas.openxmlformats.org/drawingml/2006/main">
            <a:r>
              <a:t>2. Public assistance</a:t>
            </a:r>
          </a:p>
          <a:p xmlns:a="http://schemas.openxmlformats.org/drawingml/2006/main">
            <a:r>
              <a:t/>
            </a:r>
          </a:p>
          <a:p xmlns:a="http://schemas.openxmlformats.org/drawingml/2006/main">
            <a:r>
              <a:t>- Covers uninsured population</a:t>
            </a:r>
          </a:p>
          <a:p xmlns:a="http://schemas.openxmlformats.org/drawingml/2006/main">
            <a:r>
              <a:t/>
            </a:r>
          </a:p>
          <a:p xmlns:a="http://schemas.openxmlformats.org/drawingml/2006/main">
            <a:r>
              <a:t>- HGMGG is a general hospital serving uninsured</a:t>
            </a:r>
          </a:p>
          <a:p xmlns:a="http://schemas.openxmlformats.org/drawingml/2006/main">
            <a:r>
              <a:t>population</a:t>
            </a:r>
          </a:p>
          <a:p xmlns:a="http://schemas.openxmlformats.org/drawingml/2006/main">
            <a:r>
              <a:t/>
            </a:r>
          </a:p>
          <a:p xmlns:a="http://schemas.openxmlformats.org/drawingml/2006/main">
            <a:r>
              <a:t>Universal coverage, but low public expenditure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Per  Capita Total Expenditure on Health (PPP int. $). 2000–2006</a:t>
            </a:r>
          </a:p>
          <a:p xmlns:a="http://schemas.openxmlformats.org/drawingml/2006/main">
            <a:r>
              <a:t/>
            </a:r>
          </a:p>
          <a:p xmlns:a="http://schemas.openxmlformats.org/drawingml/2006/main">
            <a:r>
              <a:t>Slide text:</a:t>
            </a:r>
          </a:p>
          <a:p xmlns:a="http://schemas.openxmlformats.org/drawingml/2006/main">
            <a:r>
              <a:t>CHILE</a:t>
            </a:r>
          </a:p>
          <a:p xmlns:a="http://schemas.openxmlformats.org/drawingml/2006/main">
            <a:r>
              <a:t/>
            </a:r>
          </a:p>
          <a:p xmlns:a="http://schemas.openxmlformats.org/drawingml/2006/main">
            <a:r>
              <a:t>MEXICO</a:t>
            </a:r>
          </a:p>
          <a:p xmlns:a="http://schemas.openxmlformats.org/drawingml/2006/main">
            <a:r>
              <a:t/>
            </a:r>
          </a:p>
          <a:p xmlns:a="http://schemas.openxmlformats.org/drawingml/2006/main">
            <a:r>
              <a:t>COLUMBIA</a:t>
            </a:r>
          </a:p>
          <a:p xmlns:a="http://schemas.openxmlformats.org/drawingml/2006/main">
            <a:r>
              <a:t/>
            </a:r>
          </a:p>
          <a:p xmlns:a="http://schemas.openxmlformats.org/drawingml/2006/main">
            <a:r>
              <a:t>DOMINICAN REP.</a:t>
            </a:r>
          </a:p>
          <a:p xmlns:a="http://schemas.openxmlformats.org/drawingml/2006/main">
            <a:r>
              <a:t/>
            </a:r>
          </a:p>
          <a:p xmlns:a="http://schemas.openxmlformats.org/drawingml/2006/main">
            <a:r>
              <a:t>Visual content: 1 image. Visible text and labels:</a:t>
            </a:r>
          </a:p>
          <a:p xmlns:a="http://schemas.openxmlformats.org/drawingml/2006/main">
            <a:r>
              <a:t>Per Capita Total Expenditure on</a:t>
            </a:r>
          </a:p>
          <a:p xmlns:a="http://schemas.openxmlformats.org/drawingml/2006/main">
            <a:r>
              <a:t>Health (PPP int. $). 2000-2006</a:t>
            </a:r>
          </a:p>
          <a:p xmlns:a="http://schemas.openxmlformats.org/drawingml/2006/main">
            <a:r>
              <a:t/>
            </a:r>
          </a:p>
          <a:p xmlns:a="http://schemas.openxmlformats.org/drawingml/2006/main">
            <a:r>
              <a:t>1400</a:t>
            </a:r>
          </a:p>
          <a:p xmlns:a="http://schemas.openxmlformats.org/drawingml/2006/main">
            <a:r>
              <a:t>1200</a:t>
            </a:r>
          </a:p>
          <a:p xmlns:a="http://schemas.openxmlformats.org/drawingml/2006/main">
            <a:r>
              <a:t>1000</a:t>
            </a:r>
          </a:p>
          <a:p xmlns:a="http://schemas.openxmlformats.org/drawingml/2006/main">
            <a:r>
              <a:t>800</a:t>
            </a:r>
          </a:p>
          <a:p xmlns:a="http://schemas.openxmlformats.org/drawingml/2006/main">
            <a:r>
              <a:t>600</a:t>
            </a:r>
          </a:p>
          <a:p xmlns:a="http://schemas.openxmlformats.org/drawingml/2006/main">
            <a:r>
              <a:t>400</a:t>
            </a:r>
          </a:p>
          <a:p xmlns:a="http://schemas.openxmlformats.org/drawingml/2006/main">
            <a:r>
              <a:t>200</a:t>
            </a:r>
          </a:p>
          <a:p xmlns:a="http://schemas.openxmlformats.org/drawingml/2006/main">
            <a:r>
              <a:t>TT</a:t>
            </a:r>
          </a:p>
          <a:p xmlns:a="http://schemas.openxmlformats.org/drawingml/2006/main">
            <a:r>
              <a:t>eas</a:t>
            </a:r>
          </a:p>
          <a:p xmlns:a="http://schemas.openxmlformats.org/drawingml/2006/main">
            <a:r>
              <a:t>SPP RE Og See j j | | 5</a:t>
            </a:r>
          </a:p>
          <a:p xmlns:a="http://schemas.openxmlformats.org/drawingml/2006/main">
            <a:r>
              <a:t>FES eK SP OS SO So</a:t>
            </a:r>
          </a:p>
          <a:p xmlns:a="http://schemas.openxmlformats.org/drawingml/2006/main">
            <a:r>
              <a:t>FS Ss SS SE OB</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Case of HGMGG</a:t>
            </a:r>
          </a:p>
          <a:p xmlns:a="http://schemas.openxmlformats.org/drawingml/2006/main">
            <a:r>
              <a:t/>
            </a:r>
          </a:p>
          <a:p xmlns:a="http://schemas.openxmlformats.org/drawingml/2006/main">
            <a:r>
              <a:t>Slide text:</a:t>
            </a:r>
          </a:p>
          <a:p xmlns:a="http://schemas.openxmlformats.org/drawingml/2006/main">
            <a:r>
              <a:t>Case of HGMGG</a:t>
            </a:r>
          </a:p>
          <a:p xmlns:a="http://schemas.openxmlformats.org/drawingml/2006/main">
            <a:r>
              <a:t>HGMGG provides specialty service to patients from Mexico City and nearby states</a:t>
            </a:r>
          </a:p>
          <a:p xmlns:a="http://schemas.openxmlformats.org/drawingml/2006/main">
            <a:r>
              <a:t/>
            </a:r>
          </a:p>
          <a:p xmlns:a="http://schemas.openxmlformats.org/drawingml/2006/main">
            <a:r>
              <a:t>Efficient and transparent administration</a:t>
            </a:r>
          </a:p>
          <a:p xmlns:a="http://schemas.openxmlformats.org/drawingml/2006/main">
            <a:r>
              <a:t/>
            </a:r>
          </a:p>
          <a:p xmlns:a="http://schemas.openxmlformats.org/drawingml/2006/main">
            <a:r>
              <a:t>High patient satisfaction</a:t>
            </a:r>
          </a:p>
          <a:p xmlns:a="http://schemas.openxmlformats.org/drawingml/2006/main">
            <a:r>
              <a:t/>
            </a:r>
          </a:p>
          <a:p xmlns:a="http://schemas.openxmlformats.org/drawingml/2006/main">
            <a:r>
              <a:t>Relative accessibility</a:t>
            </a:r>
          </a:p>
          <a:p xmlns:a="http://schemas.openxmlformats.org/drawingml/2006/main">
            <a:r>
              <a:t/>
            </a:r>
          </a:p>
          <a:p xmlns:a="http://schemas.openxmlformats.org/drawingml/2006/main">
            <a:r>
              <a:t>National Health Service</a:t>
            </a:r>
          </a:p>
          <a:p xmlns:a="http://schemas.openxmlformats.org/drawingml/2006/main">
            <a:r>
              <a:t/>
            </a:r>
          </a:p>
          <a:p xmlns:a="http://schemas.openxmlformats.org/drawingml/2006/main">
            <a:r>
              <a:t>Visual content: 3 images. Visible text and labels:</a:t>
            </a:r>
          </a:p>
          <a:p xmlns:a="http://schemas.openxmlformats.org/drawingml/2006/main">
            <a:r>
              <a:t>National Health Service</a:t>
            </a:r>
          </a:p>
          <a:p xmlns:a="http://schemas.openxmlformats.org/drawingml/2006/main">
            <a:r>
              <a:t/>
            </a:r>
          </a:p>
          <a:p xmlns:a="http://schemas.openxmlformats.org/drawingml/2006/main">
            <a:r>
              <a:t>Case of HGMGG</a:t>
            </a:r>
          </a:p>
          <a:p xmlns:a="http://schemas.openxmlformats.org/drawingml/2006/main">
            <a:r>
              <a:t/>
            </a:r>
          </a:p>
          <a:p xmlns:a="http://schemas.openxmlformats.org/drawingml/2006/main">
            <a:r>
              <a:t>* HGMGG provides specialty service to</a:t>
            </a:r>
          </a:p>
          <a:p xmlns:a="http://schemas.openxmlformats.org/drawingml/2006/main">
            <a:r>
              <a:t>patients from Mexico City and nearby states</a:t>
            </a:r>
          </a:p>
          <a:p xmlns:a="http://schemas.openxmlformats.org/drawingml/2006/main">
            <a:r>
              <a:t/>
            </a:r>
          </a:p>
          <a:p xmlns:a="http://schemas.openxmlformats.org/drawingml/2006/main">
            <a:r>
              <a:t>— Efficient and transparent administration</a:t>
            </a:r>
          </a:p>
          <a:p xmlns:a="http://schemas.openxmlformats.org/drawingml/2006/main">
            <a:r>
              <a:t>— High patient satisfaction</a:t>
            </a:r>
          </a:p>
          <a:p xmlns:a="http://schemas.openxmlformats.org/drawingml/2006/main">
            <a:r>
              <a:t/>
            </a:r>
          </a:p>
          <a:p xmlns:a="http://schemas.openxmlformats.org/drawingml/2006/main">
            <a:r>
              <a:t>— Relative accessibility</a:t>
            </a:r>
          </a:p>
          <a:p xmlns:a="http://schemas.openxmlformats.org/drawingml/2006/main">
            <a:r>
              <a:t/>
            </a:r>
          </a:p>
          <a:p xmlns:a="http://schemas.openxmlformats.org/drawingml/2006/main">
            <a:r>
              <a:t>SALUD</a:t>
            </a:r>
          </a:p>
          <a:p xmlns:a="http://schemas.openxmlformats.org/drawingml/2006/main">
            <a:r>
              <a:t/>
            </a:r>
          </a:p>
          <a:p xmlns:a="http://schemas.openxmlformats.org/drawingml/2006/main">
            <a:r>
              <a:t>SECRETARIA</a:t>
            </a:r>
          </a:p>
          <a:p xmlns:a="http://schemas.openxmlformats.org/drawingml/2006/main">
            <a:r>
              <a:t>DE SALUD</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HGMGG an “island of excellence” in troubled public health care sector</a:t>
            </a:r>
          </a:p>
          <a:p xmlns:a="http://schemas.openxmlformats.org/drawingml/2006/main">
            <a:r>
              <a:t/>
            </a:r>
          </a:p>
          <a:p xmlns:a="http://schemas.openxmlformats.org/drawingml/2006/main">
            <a:r>
              <a:t>Slide text:</a:t>
            </a:r>
          </a:p>
          <a:p xmlns:a="http://schemas.openxmlformats.org/drawingml/2006/main">
            <a:r>
              <a:t>HGMGG an “island of excellence” in troubled public health care sector</a:t>
            </a:r>
          </a:p>
          <a:p xmlns:a="http://schemas.openxmlformats.org/drawingml/2006/main">
            <a:r>
              <a:t/>
            </a:r>
          </a:p>
          <a:p xmlns:a="http://schemas.openxmlformats.org/drawingml/2006/main">
            <a:r>
              <a:t>National Health Service</a:t>
            </a:r>
          </a:p>
          <a:p xmlns:a="http://schemas.openxmlformats.org/drawingml/2006/main">
            <a:r>
              <a:t/>
            </a:r>
          </a:p>
          <a:p xmlns:a="http://schemas.openxmlformats.org/drawingml/2006/main">
            <a:r>
              <a:t>Challenges and Limitations</a:t>
            </a:r>
          </a:p>
          <a:p xmlns:a="http://schemas.openxmlformats.org/drawingml/2006/main">
            <a:r>
              <a:t/>
            </a:r>
          </a:p>
          <a:p xmlns:a="http://schemas.openxmlformats.org/drawingml/2006/main">
            <a:r>
              <a:t>Visual content: 1 image. Visible text and labels:</a:t>
            </a:r>
          </a:p>
          <a:p xmlns:a="http://schemas.openxmlformats.org/drawingml/2006/main">
            <a:r>
              <a:t>National Health Service</a:t>
            </a:r>
          </a:p>
          <a:p xmlns:a="http://schemas.openxmlformats.org/drawingml/2006/main">
            <a:r>
              <a:t/>
            </a:r>
          </a:p>
          <a:p xmlns:a="http://schemas.openxmlformats.org/drawingml/2006/main">
            <a:r>
              <a:t>Challenges and Limitations</a:t>
            </a:r>
          </a:p>
          <a:p xmlns:a="http://schemas.openxmlformats.org/drawingml/2006/main">
            <a:r>
              <a:t/>
            </a:r>
          </a:p>
          <a:p xmlns:a="http://schemas.openxmlformats.org/drawingml/2006/main">
            <a:r>
              <a:t>* HGMGG an “island of excellence” in troubled</a:t>
            </a:r>
          </a:p>
          <a:p xmlns:a="http://schemas.openxmlformats.org/drawingml/2006/main">
            <a:r>
              <a:t>public health care sector</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Tax Authority (SAT)</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Visual content: 1 image. Visible text and labels:</a:t>
            </a:r>
          </a:p>
          <a:p xmlns:a="http://schemas.openxmlformats.org/drawingml/2006/main">
            <a:r>
              <a:t>Tax Authority (SAT)</a:t>
            </a:r>
          </a:p>
          <a:p xmlns:a="http://schemas.openxmlformats.org/drawingml/2006/main">
            <a:r>
              <a:t/>
            </a:r>
          </a:p>
          <a:p xmlns:a="http://schemas.openxmlformats.org/drawingml/2006/main">
            <a:r>
              <a:t>Determinants Binary Score | Fuzzy Score</a:t>
            </a:r>
          </a:p>
          <a:p xmlns:a="http://schemas.openxmlformats.org/drawingml/2006/main">
            <a:r>
              <a:t/>
            </a:r>
          </a:p>
          <a:p xmlns:a="http://schemas.openxmlformats.org/drawingml/2006/main">
            <a:r>
              <a:t>Table transcription:</a:t>
            </a:r>
          </a:p>
          <a:p xmlns:a="http://schemas.openxmlformats.org/drawingml/2006/main">
            <a:r>
              <a:t>Table 1:</a:t>
            </a:r>
          </a:p>
          <a:p xmlns:a="http://schemas.openxmlformats.org/drawingml/2006/main">
            <a:r>
              <a:t>Determinants | Binary Score | Fuzzy Score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National Context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Wealth</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World’s eleventh economy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High inequality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Half of Mexicans live in poverty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Limited formal jobs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Institutional consequences?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National Context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Wealth</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World’s eleventh</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economy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High inequality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Half of Mexicans live in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poverty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Limited formal jobs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Institutional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consequences?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Modern tax structure promoted by IMF and IOs</a:t>
            </a:r>
          </a:p>
          <a:p xmlns:a="http://schemas.openxmlformats.org/drawingml/2006/main">
            <a:r>
              <a:t/>
            </a:r>
          </a:p>
          <a:p xmlns:a="http://schemas.openxmlformats.org/drawingml/2006/main">
            <a:r>
              <a:t>Slide text:</a:t>
            </a:r>
          </a:p>
          <a:p xmlns:a="http://schemas.openxmlformats.org/drawingml/2006/main">
            <a:r>
              <a:t>Modern tax structure promoted by IMF and IOs</a:t>
            </a:r>
          </a:p>
          <a:p xmlns:a="http://schemas.openxmlformats.org/drawingml/2006/main">
            <a:r>
              <a:t/>
            </a:r>
          </a:p>
          <a:p xmlns:a="http://schemas.openxmlformats.org/drawingml/2006/main">
            <a:r>
              <a:t>↑ Fiscal support for economic liberalization</a:t>
            </a:r>
          </a:p>
          <a:p xmlns:a="http://schemas.openxmlformats.org/drawingml/2006/main">
            <a:r>
              <a:t/>
            </a:r>
          </a:p>
          <a:p xmlns:a="http://schemas.openxmlformats.org/drawingml/2006/main">
            <a:r>
              <a:t>↑ Administrative efficiency</a:t>
            </a:r>
          </a:p>
          <a:p xmlns:a="http://schemas.openxmlformats.org/drawingml/2006/main">
            <a:r>
              <a:t>↑ Consumption taxes (easy to administer)</a:t>
            </a:r>
          </a:p>
          <a:p xmlns:a="http://schemas.openxmlformats.org/drawingml/2006/main">
            <a:r>
              <a:t/>
            </a:r>
          </a:p>
          <a:p xmlns:a="http://schemas.openxmlformats.org/drawingml/2006/main">
            <a:r>
              <a:t>Tax Authority</a:t>
            </a:r>
          </a:p>
          <a:p xmlns:a="http://schemas.openxmlformats.org/drawingml/2006/main">
            <a:r>
              <a:t/>
            </a:r>
          </a:p>
          <a:p xmlns:a="http://schemas.openxmlformats.org/drawingml/2006/main">
            <a:r>
              <a:t>Context</a:t>
            </a:r>
          </a:p>
          <a:p xmlns:a="http://schemas.openxmlformats.org/drawingml/2006/main">
            <a:r>
              <a:t/>
            </a:r>
          </a:p>
          <a:p xmlns:a="http://schemas.openxmlformats.org/drawingml/2006/main">
            <a:r>
              <a:t>Visual content: 3 images. Visible text and labels:</a:t>
            </a:r>
          </a:p>
          <a:p xmlns:a="http://schemas.openxmlformats.org/drawingml/2006/main">
            <a:r>
              <a:t>Tax Authority</a:t>
            </a:r>
          </a:p>
          <a:p xmlns:a="http://schemas.openxmlformats.org/drawingml/2006/main">
            <a:r>
              <a:t/>
            </a:r>
          </a:p>
          <a:p xmlns:a="http://schemas.openxmlformats.org/drawingml/2006/main">
            <a:r>
              <a:t>Context</a:t>
            </a:r>
          </a:p>
          <a:p xmlns:a="http://schemas.openxmlformats.org/drawingml/2006/main">
            <a:r>
              <a:t>Modern tax structure</a:t>
            </a:r>
          </a:p>
          <a:p xmlns:a="http://schemas.openxmlformats.org/drawingml/2006/main">
            <a:r>
              <a:t/>
            </a:r>
          </a:p>
          <a:p xmlns:a="http://schemas.openxmlformats.org/drawingml/2006/main">
            <a:r>
              <a:t>promoted by IMF and IOs</a:t>
            </a:r>
          </a:p>
          <a:p xmlns:a="http://schemas.openxmlformats.org/drawingml/2006/main">
            <a:r>
              <a:t/>
            </a:r>
          </a:p>
          <a:p xmlns:a="http://schemas.openxmlformats.org/drawingml/2006/main">
            <a:r>
              <a:t>« t Fiscal support for economic</a:t>
            </a:r>
          </a:p>
          <a:p xmlns:a="http://schemas.openxmlformats.org/drawingml/2006/main">
            <a:r>
              <a:t>liberalization</a:t>
            </a:r>
          </a:p>
          <a:p xmlns:a="http://schemas.openxmlformats.org/drawingml/2006/main">
            <a:r>
              <a:t/>
            </a:r>
          </a:p>
          <a:p xmlns:a="http://schemas.openxmlformats.org/drawingml/2006/main">
            <a:r>
              <a:t>* t Administrative efficiency</a:t>
            </a:r>
          </a:p>
          <a:p xmlns:a="http://schemas.openxmlformats.org/drawingml/2006/main">
            <a:r>
              <a:t/>
            </a:r>
          </a:p>
          <a:p xmlns:a="http://schemas.openxmlformats.org/drawingml/2006/main">
            <a:r>
              <a:t>— ft Consumption taxes (easy to</a:t>
            </a:r>
          </a:p>
          <a:p xmlns:a="http://schemas.openxmlformats.org/drawingml/2006/main">
            <a:r>
              <a:t>administer)</a:t>
            </a:r>
          </a:p>
          <a:p xmlns:a="http://schemas.openxmlformats.org/drawingml/2006/main">
            <a:r>
              <a:t/>
            </a:r>
          </a:p>
          <a:p xmlns:a="http://schemas.openxmlformats.org/drawingml/2006/main">
            <a:r>
              <a:t>+4 OECD «(@</a:t>
            </a:r>
          </a:p>
          <a:p xmlns:a="http://schemas.openxmlformats.org/drawingml/2006/main">
            <a:r>
              <a:t/>
            </a:r>
          </a:p>
          <a:p xmlns:a="http://schemas.openxmlformats.org/drawingml/2006/main">
            <a:r>
              <a:t>SAT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SAT's Efficiency:</a:t>
            </a:r>
          </a:p>
          <a:p xmlns:a="http://schemas.openxmlformats.org/drawingml/2006/main">
            <a:r>
              <a:t/>
            </a:r>
          </a:p>
          <a:p xmlns:a="http://schemas.openxmlformats.org/drawingml/2006/main">
            <a:r>
              <a:t>Cents Spent for Every Peso Collected_x000b_</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Visual content: 1 image. Visible text and labels:</a:t>
            </a:r>
          </a:p>
          <a:p xmlns:a="http://schemas.openxmlformats.org/drawingml/2006/main">
            <a:r>
              <a:t>EE NR Ree EE OE DEE AL</a:t>
            </a:r>
          </a:p>
          <a:p xmlns:a="http://schemas.openxmlformats.org/drawingml/2006/main">
            <a:r>
              <a:t/>
            </a:r>
          </a:p>
          <a:p xmlns:a="http://schemas.openxmlformats.org/drawingml/2006/main">
            <a:r>
              <a:t>Cents Spent for Every Peso</a:t>
            </a:r>
          </a:p>
          <a:p xmlns:a="http://schemas.openxmlformats.org/drawingml/2006/main">
            <a:r>
              <a:t/>
            </a:r>
          </a:p>
          <a:p xmlns:a="http://schemas.openxmlformats.org/drawingml/2006/main">
            <a:r>
              <a:t>J2</a:t>
            </a:r>
          </a:p>
          <a:p xmlns:a="http://schemas.openxmlformats.org/drawingml/2006/main">
            <a:r>
              <a:t/>
            </a:r>
          </a:p>
          <a:p xmlns:a="http://schemas.openxmlformats.org/drawingml/2006/main">
            <a:r>
              <a:t>1.07</a:t>
            </a:r>
          </a:p>
          <a:p xmlns:a="http://schemas.openxmlformats.org/drawingml/2006/main">
            <a:r>
              <a:t/>
            </a:r>
          </a:p>
          <a:p xmlns:a="http://schemas.openxmlformats.org/drawingml/2006/main">
            <a:r>
              <a:t>2000 2001 2002 2003 2004 2005 2006</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Costs of administrative efficiency</a:t>
            </a:r>
          </a:p>
          <a:p xmlns:a="http://schemas.openxmlformats.org/drawingml/2006/main">
            <a:r>
              <a:t/>
            </a:r>
          </a:p>
          <a:p xmlns:a="http://schemas.openxmlformats.org/drawingml/2006/main">
            <a:r>
              <a:t>Slide text:</a:t>
            </a:r>
          </a:p>
          <a:p xmlns:a="http://schemas.openxmlformats.org/drawingml/2006/main">
            <a:r>
              <a:t>Costs of administrative efficiency</a:t>
            </a:r>
          </a:p>
          <a:p xmlns:a="http://schemas.openxmlformats.org/drawingml/2006/main">
            <a:r>
              <a:t>↓ Emphasis on</a:t>
            </a:r>
          </a:p>
          <a:p xmlns:a="http://schemas.openxmlformats.org/drawingml/2006/main">
            <a:r>
              <a:t>Tax equity</a:t>
            </a:r>
          </a:p>
          <a:p xmlns:a="http://schemas.openxmlformats.org/drawingml/2006/main">
            <a:r>
              <a:t>Financing social security</a:t>
            </a:r>
          </a:p>
          <a:p xmlns:a="http://schemas.openxmlformats.org/drawingml/2006/main">
            <a:r>
              <a:t>Tax gaps</a:t>
            </a:r>
          </a:p>
          <a:p xmlns:a="http://schemas.openxmlformats.org/drawingml/2006/main">
            <a:r>
              <a:t>Low for VAT</a:t>
            </a:r>
          </a:p>
          <a:p xmlns:a="http://schemas.openxmlformats.org/drawingml/2006/main">
            <a:r>
              <a:t>High for personal income tax</a:t>
            </a:r>
          </a:p>
          <a:p xmlns:a="http://schemas.openxmlformats.org/drawingml/2006/main">
            <a:r>
              <a:t/>
            </a:r>
          </a:p>
          <a:p xmlns:a="http://schemas.openxmlformats.org/drawingml/2006/main">
            <a:r>
              <a:t>Tax Authority</a:t>
            </a:r>
          </a:p>
          <a:p xmlns:a="http://schemas.openxmlformats.org/drawingml/2006/main">
            <a:r>
              <a:t/>
            </a:r>
          </a:p>
          <a:p xmlns:a="http://schemas.openxmlformats.org/drawingml/2006/main">
            <a:r>
              <a:t>Challenges and Limitations</a:t>
            </a:r>
          </a:p>
          <a:p xmlns:a="http://schemas.openxmlformats.org/drawingml/2006/main">
            <a:r>
              <a:t/>
            </a:r>
          </a:p>
          <a:p xmlns:a="http://schemas.openxmlformats.org/drawingml/2006/main">
            <a:r>
              <a:t>Visual content: 2 images. Visible text and labels:</a:t>
            </a:r>
          </a:p>
          <a:p xmlns:a="http://schemas.openxmlformats.org/drawingml/2006/main">
            <a:r>
              <a:t>Tax Authority</a:t>
            </a:r>
          </a:p>
          <a:p xmlns:a="http://schemas.openxmlformats.org/drawingml/2006/main">
            <a:r>
              <a:t/>
            </a:r>
          </a:p>
          <a:p xmlns:a="http://schemas.openxmlformats.org/drawingml/2006/main">
            <a:r>
              <a:t>Challenges and Limitations</a:t>
            </a:r>
          </a:p>
          <a:p xmlns:a="http://schemas.openxmlformats.org/drawingml/2006/main">
            <a:r>
              <a:t/>
            </a:r>
          </a:p>
          <a:p xmlns:a="http://schemas.openxmlformats.org/drawingml/2006/main">
            <a:r>
              <a:t>Costs of administrative efficiency</a:t>
            </a:r>
          </a:p>
          <a:p xmlns:a="http://schemas.openxmlformats.org/drawingml/2006/main">
            <a:r>
              <a:t>* | Emphasis on | 2</a:t>
            </a:r>
          </a:p>
          <a:p xmlns:a="http://schemas.openxmlformats.org/drawingml/2006/main">
            <a:r>
              <a:t>— Tax equity</a:t>
            </a:r>
          </a:p>
          <a:p xmlns:a="http://schemas.openxmlformats.org/drawingml/2006/main">
            <a:r>
              <a:t>— Financing social security +</a:t>
            </a:r>
          </a:p>
          <a:p xmlns:a="http://schemas.openxmlformats.org/drawingml/2006/main">
            <a:r>
              <a:t>* Tax gaps —</a:t>
            </a:r>
          </a:p>
          <a:p xmlns:a="http://schemas.openxmlformats.org/drawingml/2006/main">
            <a:r>
              <a:t>— Low for VAT</a:t>
            </a:r>
          </a:p>
          <a:p xmlns:a="http://schemas.openxmlformats.org/drawingml/2006/main">
            <a:r>
              <a:t>— High for personal income tax</a:t>
            </a:r>
          </a:p>
          <a:p xmlns:a="http://schemas.openxmlformats.org/drawingml/2006/main">
            <a:r>
              <a:t/>
            </a:r>
          </a:p>
          <a:p xmlns:a="http://schemas.openxmlformats.org/drawingml/2006/main">
            <a:r>
              <a:t>SAT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Another cautionary note</a:t>
            </a:r>
          </a:p>
          <a:p xmlns:a="http://schemas.openxmlformats.org/drawingml/2006/main">
            <a:r>
              <a:t/>
            </a:r>
          </a:p>
          <a:p xmlns:a="http://schemas.openxmlformats.org/drawingml/2006/main">
            <a:r>
              <a:t>Slide text:</a:t>
            </a:r>
          </a:p>
          <a:p xmlns:a="http://schemas.openxmlformats.org/drawingml/2006/main">
            <a:r>
              <a:t>Another cautionary note</a:t>
            </a:r>
          </a:p>
          <a:p xmlns:a="http://schemas.openxmlformats.org/drawingml/2006/main">
            <a:r>
              <a:t>Organizational redesign may decrease small-scale corruption yet increase elite influence</a:t>
            </a:r>
          </a:p>
          <a:p xmlns:a="http://schemas.openxmlformats.org/drawingml/2006/main">
            <a:r>
              <a:t>Case of SAT centralization</a:t>
            </a:r>
          </a:p>
          <a:p xmlns:a="http://schemas.openxmlformats.org/drawingml/2006/main">
            <a:r>
              <a:t/>
            </a:r>
          </a:p>
          <a:p xmlns:a="http://schemas.openxmlformats.org/drawingml/2006/main">
            <a:r>
              <a:t>Tax Authority</a:t>
            </a:r>
          </a:p>
          <a:p xmlns:a="http://schemas.openxmlformats.org/drawingml/2006/main">
            <a:r>
              <a:t/>
            </a:r>
          </a:p>
          <a:p xmlns:a="http://schemas.openxmlformats.org/drawingml/2006/main">
            <a:r>
              <a:t>Challenges and Limitations</a:t>
            </a:r>
          </a:p>
          <a:p xmlns:a="http://schemas.openxmlformats.org/drawingml/2006/main">
            <a:r>
              <a:t/>
            </a:r>
          </a:p>
          <a:p xmlns:a="http://schemas.openxmlformats.org/drawingml/2006/main">
            <a:r>
              <a:t>Visual content: 2 images. Visible text and labels:</a:t>
            </a:r>
          </a:p>
          <a:p xmlns:a="http://schemas.openxmlformats.org/drawingml/2006/main">
            <a:r>
              <a:t>Another cautionary note</a:t>
            </a:r>
          </a:p>
          <a:p xmlns:a="http://schemas.openxmlformats.org/drawingml/2006/main">
            <a:r>
              <a:t/>
            </a:r>
          </a:p>
          <a:p xmlns:a="http://schemas.openxmlformats.org/drawingml/2006/main">
            <a:r>
              <a:t>* Organizational redesign</a:t>
            </a:r>
          </a:p>
          <a:p xmlns:a="http://schemas.openxmlformats.org/drawingml/2006/main">
            <a:r>
              <a:t>may decrease</a:t>
            </a:r>
          </a:p>
          <a:p xmlns:a="http://schemas.openxmlformats.org/drawingml/2006/main">
            <a:r>
              <a:t>small-scale corruption</a:t>
            </a:r>
          </a:p>
          <a:p xmlns:a="http://schemas.openxmlformats.org/drawingml/2006/main">
            <a:r>
              <a:t>yet increase elite</a:t>
            </a:r>
          </a:p>
          <a:p xmlns:a="http://schemas.openxmlformats.org/drawingml/2006/main">
            <a:r>
              <a:t>influence</a:t>
            </a:r>
          </a:p>
          <a:p xmlns:a="http://schemas.openxmlformats.org/drawingml/2006/main">
            <a:r>
              <a:t/>
            </a:r>
          </a:p>
          <a:p xmlns:a="http://schemas.openxmlformats.org/drawingml/2006/main">
            <a:r>
              <a:t>— Case of SAT</a:t>
            </a:r>
          </a:p>
          <a:p xmlns:a="http://schemas.openxmlformats.org/drawingml/2006/main">
            <a:r>
              <a:t>centralization</a:t>
            </a:r>
          </a:p>
          <a:p xmlns:a="http://schemas.openxmlformats.org/drawingml/2006/main">
            <a:r>
              <a:t/>
            </a:r>
          </a:p>
          <a:p xmlns:a="http://schemas.openxmlformats.org/drawingml/2006/main">
            <a:r>
              <a:t>SAT</a:t>
            </a:r>
          </a:p>
          <a:p xmlns:a="http://schemas.openxmlformats.org/drawingml/2006/main">
            <a:r>
              <a:t/>
            </a:r>
          </a:p>
          <a:p xmlns:a="http://schemas.openxmlformats.org/drawingml/2006/main">
            <a:r>
              <a:t>Tax Authority</a:t>
            </a:r>
          </a:p>
          <a:p xmlns:a="http://schemas.openxmlformats.org/drawingml/2006/main">
            <a:r>
              <a:t/>
            </a:r>
          </a:p>
          <a:p xmlns:a="http://schemas.openxmlformats.org/drawingml/2006/main">
            <a:r>
              <a:t>Challenges and Limitations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 sum, SAT can control and even terrorize small and middle-size taxpayers, b...</a:t>
            </a:r>
          </a:p>
          <a:p xmlns:a="http://schemas.openxmlformats.org/drawingml/2006/main">
            <a:r>
              <a:t/>
            </a:r>
          </a:p>
          <a:p xmlns:a="http://schemas.openxmlformats.org/drawingml/2006/main">
            <a:r>
              <a:t>Slide text:</a:t>
            </a:r>
          </a:p>
          <a:p xmlns:a="http://schemas.openxmlformats.org/drawingml/2006/main">
            <a:r>
              <a:t>In sum, SAT can control and even terrorize small and middle-size taxpayers, but it looks much weaker when facing the economic elite. These inequalities not only render the tax system unfair; they also imply severe reductions in the revenues of the state.</a:t>
            </a:r>
          </a:p>
          <a:p xmlns:a="http://schemas.openxmlformats.org/drawingml/2006/main">
            <a:r>
              <a:t/>
            </a:r>
          </a:p>
          <a:p xmlns:a="http://schemas.openxmlformats.org/drawingml/2006/main">
            <a:r>
              <a:t>Tax Authority</a:t>
            </a:r>
          </a:p>
          <a:p xmlns:a="http://schemas.openxmlformats.org/drawingml/2006/main">
            <a:r>
              <a:t/>
            </a:r>
          </a:p>
          <a:p xmlns:a="http://schemas.openxmlformats.org/drawingml/2006/main">
            <a:r>
              <a:t>Visual content: 1 image. Visible text and labels:</a:t>
            </a:r>
          </a:p>
          <a:p xmlns:a="http://schemas.openxmlformats.org/drawingml/2006/main">
            <a:r>
              <a:t>Tax Authority</a:t>
            </a:r>
          </a:p>
          <a:p xmlns:a="http://schemas.openxmlformats.org/drawingml/2006/main">
            <a:r>
              <a:t/>
            </a:r>
          </a:p>
          <a:p xmlns:a="http://schemas.openxmlformats.org/drawingml/2006/main">
            <a:r>
              <a:t>In sum, SAT can control and even terrorize small</a:t>
            </a:r>
          </a:p>
          <a:p xmlns:a="http://schemas.openxmlformats.org/drawingml/2006/main">
            <a:r>
              <a:t>and midadle-size taxpayers, but it looks much</a:t>
            </a:r>
          </a:p>
          <a:p xmlns:a="http://schemas.openxmlformats.org/drawingml/2006/main">
            <a:r>
              <a:t>weaker when facing the economic elite. These</a:t>
            </a:r>
          </a:p>
          <a:p xmlns:a="http://schemas.openxmlformats.org/drawingml/2006/main">
            <a:r>
              <a:t>inequalities not only render the tax system unfair;</a:t>
            </a:r>
          </a:p>
          <a:p xmlns:a="http://schemas.openxmlformats.org/drawingml/2006/main">
            <a:r>
              <a:t>they also imply severe reductions in the revenues</a:t>
            </a:r>
          </a:p>
          <a:p xmlns:a="http://schemas.openxmlformats.org/drawingml/2006/main">
            <a:r>
              <a:t>of the state.</a:t>
            </a:r>
          </a:p>
          <a:p xmlns:a="http://schemas.openxmlformats.org/drawingml/2006/main">
            <a:r>
              <a:t/>
            </a:r>
          </a:p>
          <a:p xmlns:a="http://schemas.openxmlformats.org/drawingml/2006/main">
            <a:r>
              <a:t>eo</a:t>
            </a:r>
          </a:p>
          <a:p xmlns:a="http://schemas.openxmlformats.org/drawingml/2006/main">
            <a:r>
              <a:t>ee</a:t>
            </a:r>
          </a:p>
          <a:p xmlns:a="http://schemas.openxmlformats.org/drawingml/2006/main">
            <a:r>
              <a:t>SAT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Civil Aviation Authority (DGAC)</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Visual content: 1 image. Visible text and labels:</a:t>
            </a:r>
          </a:p>
          <a:p xmlns:a="http://schemas.openxmlformats.org/drawingml/2006/main">
            <a:r>
              <a:t>Civil Aviation Authority (DGAC)</a:t>
            </a:r>
          </a:p>
          <a:p xmlns:a="http://schemas.openxmlformats.org/drawingml/2006/main">
            <a:r>
              <a:t/>
            </a:r>
          </a:p>
          <a:p xmlns:a="http://schemas.openxmlformats.org/drawingml/2006/main">
            <a:r>
              <a:t>Determinants Binary Score | Fuzzy Score</a:t>
            </a:r>
          </a:p>
          <a:p xmlns:a="http://schemas.openxmlformats.org/drawingml/2006/main">
            <a:r>
              <a:t/>
            </a:r>
          </a:p>
          <a:p xmlns:a="http://schemas.openxmlformats.org/drawingml/2006/main">
            <a:r>
              <a:t>Table transcription:</a:t>
            </a:r>
          </a:p>
          <a:p xmlns:a="http://schemas.openxmlformats.org/drawingml/2006/main">
            <a:r>
              <a:t>Table 1:</a:t>
            </a:r>
          </a:p>
          <a:p xmlns:a="http://schemas.openxmlformats.org/drawingml/2006/main">
            <a:r>
              <a:t>Determinants | Binary Score | Fuzzy Score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DGAC mission statement</a:t>
            </a:r>
          </a:p>
          <a:p xmlns:a="http://schemas.openxmlformats.org/drawingml/2006/main">
            <a:r>
              <a:t/>
            </a:r>
          </a:p>
          <a:p xmlns:a="http://schemas.openxmlformats.org/drawingml/2006/main">
            <a:r>
              <a:t>Slide text:</a:t>
            </a:r>
          </a:p>
          <a:p xmlns:a="http://schemas.openxmlformats.org/drawingml/2006/main">
            <a:r>
              <a:t>DGAC mission statement</a:t>
            </a:r>
          </a:p>
          <a:p xmlns:a="http://schemas.openxmlformats.org/drawingml/2006/main">
            <a:r>
              <a:t>“Ensure that air transportation contributes to sustainable growth, social well-being, regional development, the creation of jobs,</a:t>
            </a:r>
          </a:p>
          <a:p xmlns:a="http://schemas.openxmlformats.org/drawingml/2006/main">
            <a:r>
              <a:t>thereby contributing to the establishment of a better integrated and communicated society.”</a:t>
            </a:r>
          </a:p>
          <a:p xmlns:a="http://schemas.openxmlformats.org/drawingml/2006/main">
            <a:r>
              <a:t/>
            </a:r>
          </a:p>
          <a:p xmlns:a="http://schemas.openxmlformats.org/drawingml/2006/main">
            <a:r>
              <a:t>Civil Aviation Authority</a:t>
            </a:r>
          </a:p>
          <a:p xmlns:a="http://schemas.openxmlformats.org/drawingml/2006/main">
            <a:r>
              <a:t/>
            </a:r>
          </a:p>
          <a:p xmlns:a="http://schemas.openxmlformats.org/drawingml/2006/main">
            <a:r>
              <a:t>Context</a:t>
            </a:r>
          </a:p>
          <a:p xmlns:a="http://schemas.openxmlformats.org/drawingml/2006/main">
            <a:r>
              <a:t/>
            </a:r>
          </a:p>
          <a:p xmlns:a="http://schemas.openxmlformats.org/drawingml/2006/main">
            <a:r>
              <a:t>Visual content: 1 image. Visible text and labels:</a:t>
            </a:r>
          </a:p>
          <a:p xmlns:a="http://schemas.openxmlformats.org/drawingml/2006/main">
            <a:r>
              <a:t>Civil Aviation Authority</a:t>
            </a:r>
          </a:p>
          <a:p xmlns:a="http://schemas.openxmlformats.org/drawingml/2006/main">
            <a:r>
              <a:t/>
            </a:r>
          </a:p>
          <a:p xmlns:a="http://schemas.openxmlformats.org/drawingml/2006/main">
            <a:r>
              <a:t>Context</a:t>
            </a:r>
          </a:p>
          <a:p xmlns:a="http://schemas.openxmlformats.org/drawingml/2006/main">
            <a:r>
              <a:t/>
            </a:r>
          </a:p>
          <a:p xmlns:a="http://schemas.openxmlformats.org/drawingml/2006/main">
            <a:r>
              <a:t>DGAC mission</a:t>
            </a:r>
          </a:p>
          <a:p xmlns:a="http://schemas.openxmlformats.org/drawingml/2006/main">
            <a:r>
              <a:t>statement</a:t>
            </a:r>
          </a:p>
          <a:p xmlns:a="http://schemas.openxmlformats.org/drawingml/2006/main">
            <a:r>
              <a:t/>
            </a:r>
          </a:p>
          <a:p xmlns:a="http://schemas.openxmlformats.org/drawingml/2006/main">
            <a:r>
              <a:t>“Ensure that air transportation</a:t>
            </a:r>
          </a:p>
          <a:p xmlns:a="http://schemas.openxmlformats.org/drawingml/2006/main">
            <a:r>
              <a:t>contributes to sustainable</a:t>
            </a:r>
          </a:p>
          <a:p xmlns:a="http://schemas.openxmlformats.org/drawingml/2006/main">
            <a:r>
              <a:t>growth, social well-being,</a:t>
            </a:r>
          </a:p>
          <a:p xmlns:a="http://schemas.openxmlformats.org/drawingml/2006/main">
            <a:r>
              <a:t>regional development, the</a:t>
            </a:r>
          </a:p>
          <a:p xmlns:a="http://schemas.openxmlformats.org/drawingml/2006/main">
            <a:r>
              <a:t>creation of jobs,</a:t>
            </a:r>
          </a:p>
          <a:p xmlns:a="http://schemas.openxmlformats.org/drawingml/2006/main">
            <a:r>
              <a:t/>
            </a:r>
          </a:p>
          <a:p xmlns:a="http://schemas.openxmlformats.org/drawingml/2006/main">
            <a:r>
              <a:t>thereby contributing to the</a:t>
            </a:r>
          </a:p>
          <a:p xmlns:a="http://schemas.openxmlformats.org/drawingml/2006/main">
            <a:r>
              <a:t>establishment of a better</a:t>
            </a:r>
          </a:p>
          <a:p xmlns:a="http://schemas.openxmlformats.org/drawingml/2006/main">
            <a:r>
              <a:t>integrated and communicated</a:t>
            </a:r>
          </a:p>
          <a:p xmlns:a="http://schemas.openxmlformats.org/drawingml/2006/main">
            <a:r>
              <a:t>society.”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Ambitious Mission,</a:t>
            </a:r>
          </a:p>
          <a:p xmlns:a="http://schemas.openxmlformats.org/drawingml/2006/main">
            <a:r>
              <a:t/>
            </a:r>
          </a:p>
          <a:p xmlns:a="http://schemas.openxmlformats.org/drawingml/2006/main">
            <a:r>
              <a:t>Slide text:</a:t>
            </a:r>
          </a:p>
          <a:p xmlns:a="http://schemas.openxmlformats.org/drawingml/2006/main">
            <a:r>
              <a:t>Ambitious Mission,</a:t>
            </a:r>
          </a:p>
          <a:p xmlns:a="http://schemas.openxmlformats.org/drawingml/2006/main">
            <a:r>
              <a:t>Modest Competencies</a:t>
            </a:r>
          </a:p>
          <a:p xmlns:a="http://schemas.openxmlformats.org/drawingml/2006/main">
            <a:r>
              <a:t/>
            </a:r>
          </a:p>
          <a:p xmlns:a="http://schemas.openxmlformats.org/drawingml/2006/main">
            <a:r>
              <a:t>DGAC functions limited</a:t>
            </a:r>
          </a:p>
          <a:p xmlns:a="http://schemas.openxmlformats.org/drawingml/2006/main">
            <a:r>
              <a:t>Safety of airports and flights</a:t>
            </a:r>
          </a:p>
          <a:p xmlns:a="http://schemas.openxmlformats.org/drawingml/2006/main">
            <a:r>
              <a:t>coordination of airport services</a:t>
            </a:r>
          </a:p>
          <a:p xmlns:a="http://schemas.openxmlformats.org/drawingml/2006/main">
            <a:r>
              <a:t>Why?</a:t>
            </a:r>
          </a:p>
          <a:p xmlns:a="http://schemas.openxmlformats.org/drawingml/2006/main">
            <a:r>
              <a:t>DGAC subordinate position in bureaucracy (SCT)</a:t>
            </a:r>
          </a:p>
          <a:p xmlns:a="http://schemas.openxmlformats.org/drawingml/2006/main">
            <a:r>
              <a:t/>
            </a:r>
          </a:p>
          <a:p xmlns:a="http://schemas.openxmlformats.org/drawingml/2006/main">
            <a:r>
              <a:t>Context</a:t>
            </a:r>
          </a:p>
          <a:p xmlns:a="http://schemas.openxmlformats.org/drawingml/2006/main">
            <a:r>
              <a:t/>
            </a:r>
          </a:p>
          <a:p xmlns:a="http://schemas.openxmlformats.org/drawingml/2006/main">
            <a:r>
              <a:t>Civil Aviation Authority</a:t>
            </a:r>
          </a:p>
          <a:p xmlns:a="http://schemas.openxmlformats.org/drawingml/2006/main">
            <a:r>
              <a:t/>
            </a:r>
          </a:p>
          <a:p xmlns:a="http://schemas.openxmlformats.org/drawingml/2006/main">
            <a:r>
              <a:t>Visual content: 2 images. Visible text and labels:</a:t>
            </a:r>
          </a:p>
          <a:p xmlns:a="http://schemas.openxmlformats.org/drawingml/2006/main">
            <a:r>
              <a:t>Civil Aviation Authority</a:t>
            </a:r>
          </a:p>
          <a:p xmlns:a="http://schemas.openxmlformats.org/drawingml/2006/main">
            <a:r>
              <a:t/>
            </a:r>
          </a:p>
          <a:p xmlns:a="http://schemas.openxmlformats.org/drawingml/2006/main">
            <a:r>
              <a:t>Ambitious Mission,</a:t>
            </a:r>
          </a:p>
          <a:p xmlns:a="http://schemas.openxmlformats.org/drawingml/2006/main">
            <a:r>
              <a:t>Modest Competencies</a:t>
            </a:r>
          </a:p>
          <a:p xmlns:a="http://schemas.openxmlformats.org/drawingml/2006/main">
            <a:r>
              <a:t/>
            </a:r>
          </a:p>
          <a:p xmlns:a="http://schemas.openxmlformats.org/drawingml/2006/main">
            <a:r>
              <a:t>DGAC functions limited</a:t>
            </a:r>
          </a:p>
          <a:p xmlns:a="http://schemas.openxmlformats.org/drawingml/2006/main">
            <a:r>
              <a:t/>
            </a:r>
          </a:p>
          <a:p xmlns:a="http://schemas.openxmlformats.org/drawingml/2006/main">
            <a:r>
              <a:t>— Safety of airports and</a:t>
            </a:r>
          </a:p>
          <a:p xmlns:a="http://schemas.openxmlformats.org/drawingml/2006/main">
            <a:r>
              <a:t>flights</a:t>
            </a:r>
          </a:p>
          <a:p xmlns:a="http://schemas.openxmlformats.org/drawingml/2006/main">
            <a:r>
              <a:t/>
            </a:r>
          </a:p>
          <a:p xmlns:a="http://schemas.openxmlformats.org/drawingml/2006/main">
            <a:r>
              <a:t>— coordination of airport</a:t>
            </a:r>
          </a:p>
          <a:p xmlns:a="http://schemas.openxmlformats.org/drawingml/2006/main">
            <a:r>
              <a:t>services</a:t>
            </a:r>
          </a:p>
          <a:p xmlns:a="http://schemas.openxmlformats.org/drawingml/2006/main">
            <a:r>
              <a:t/>
            </a:r>
          </a:p>
          <a:p xmlns:a="http://schemas.openxmlformats.org/drawingml/2006/main">
            <a:r>
              <a:t>Why?</a:t>
            </a:r>
          </a:p>
          <a:p xmlns:a="http://schemas.openxmlformats.org/drawingml/2006/main">
            <a:r>
              <a:t>—DGAC subordinate</a:t>
            </a:r>
          </a:p>
          <a:p xmlns:a="http://schemas.openxmlformats.org/drawingml/2006/main">
            <a:r>
              <a:t/>
            </a:r>
          </a:p>
          <a:p xmlns:a="http://schemas.openxmlformats.org/drawingml/2006/main">
            <a:r>
              <a:t>position in bureaucracy [&gt;Sent</a:t>
            </a:r>
          </a:p>
          <a:p xmlns:a="http://schemas.openxmlformats.org/drawingml/2006/main">
            <a:r>
              <a:t/>
            </a:r>
          </a:p>
          <a:p xmlns:a="http://schemas.openxmlformats.org/drawingml/2006/main">
            <a:r>
              <a:t>(SCT) Y TRANSPORTES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DGAC personnel . . . fear that their resources—human and technological—may pr...</a:t>
            </a:r>
          </a:p>
          <a:p xmlns:a="http://schemas.openxmlformats.org/drawingml/2006/main">
            <a:r>
              <a:t/>
            </a:r>
          </a:p>
          <a:p xmlns:a="http://schemas.openxmlformats.org/drawingml/2006/main">
            <a:r>
              <a:t>Slide text:</a:t>
            </a:r>
          </a:p>
          <a:p xmlns:a="http://schemas.openxmlformats.org/drawingml/2006/main">
            <a:r>
              <a:t>DGAC personnel . . . fear that their resources—human and technological—may prove insufficient to meet new challenges. . . . They all . . . long for an autonomous and better-equipped agency.</a:t>
            </a:r>
          </a:p>
          <a:p xmlns:a="http://schemas.openxmlformats.org/drawingml/2006/main">
            <a:r>
              <a:t/>
            </a:r>
          </a:p>
          <a:p xmlns:a="http://schemas.openxmlformats.org/drawingml/2006/main">
            <a:r>
              <a:t>Performance</a:t>
            </a:r>
          </a:p>
          <a:p xmlns:a="http://schemas.openxmlformats.org/drawingml/2006/main">
            <a:r>
              <a:t/>
            </a:r>
          </a:p>
          <a:p xmlns:a="http://schemas.openxmlformats.org/drawingml/2006/main">
            <a:r>
              <a:t>Civil Aviation Authority</a:t>
            </a:r>
          </a:p>
          <a:p xmlns:a="http://schemas.openxmlformats.org/drawingml/2006/main">
            <a:r>
              <a:t/>
            </a:r>
          </a:p>
          <a:p xmlns:a="http://schemas.openxmlformats.org/drawingml/2006/main">
            <a:r>
              <a:t>Visual content: 1 image. Visible text and labels:</a:t>
            </a:r>
          </a:p>
          <a:p xmlns:a="http://schemas.openxmlformats.org/drawingml/2006/main">
            <a:r>
              <a:t>Civil Aviation Authority</a:t>
            </a:r>
          </a:p>
          <a:p xmlns:a="http://schemas.openxmlformats.org/drawingml/2006/main">
            <a:r>
              <a:t/>
            </a:r>
          </a:p>
          <a:p xmlns:a="http://schemas.openxmlformats.org/drawingml/2006/main">
            <a:r>
              <a:t>Performance</a:t>
            </a:r>
          </a:p>
          <a:p xmlns:a="http://schemas.openxmlformats.org/drawingml/2006/main">
            <a:r>
              <a:t/>
            </a:r>
          </a:p>
          <a:p xmlns:a="http://schemas.openxmlformats.org/drawingml/2006/main">
            <a:r>
              <a:t>DGAC personnel . . . fear</a:t>
            </a:r>
          </a:p>
          <a:p xmlns:a="http://schemas.openxmlformats.org/drawingml/2006/main">
            <a:r>
              <a:t>that their</a:t>
            </a:r>
          </a:p>
          <a:p xmlns:a="http://schemas.openxmlformats.org/drawingml/2006/main">
            <a:r>
              <a:t>resources—human and</a:t>
            </a:r>
          </a:p>
          <a:p xmlns:a="http://schemas.openxmlformats.org/drawingml/2006/main">
            <a:r>
              <a:t>technological—may prove</a:t>
            </a:r>
          </a:p>
          <a:p xmlns:a="http://schemas.openxmlformats.org/drawingml/2006/main">
            <a:r>
              <a:t/>
            </a:r>
          </a:p>
          <a:p xmlns:a="http://schemas.openxmlformats.org/drawingml/2006/main">
            <a:r>
              <a:t>insufficient to meet new</a:t>
            </a:r>
          </a:p>
          <a:p xmlns:a="http://schemas.openxmlformats.org/drawingml/2006/main">
            <a:r>
              <a:t/>
            </a:r>
          </a:p>
          <a:p xmlns:a="http://schemas.openxmlformats.org/drawingml/2006/main">
            <a:r>
              <a:t>challenges. ... They all..</a:t>
            </a:r>
          </a:p>
          <a:p xmlns:a="http://schemas.openxmlformats.org/drawingml/2006/main">
            <a:r>
              <a:t>. long for an autonomous</a:t>
            </a:r>
          </a:p>
          <a:p xmlns:a="http://schemas.openxmlformats.org/drawingml/2006/main">
            <a:r>
              <a:t>and better-equipped</a:t>
            </a:r>
          </a:p>
          <a:p xmlns:a="http://schemas.openxmlformats.org/drawingml/2006/main">
            <a:r>
              <a:t/>
            </a:r>
          </a:p>
          <a:p xmlns:a="http://schemas.openxmlformats.org/drawingml/2006/main">
            <a:r>
              <a:t>agency.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National Postal Service (SEPOMEX)</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 No visible body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National Postal Service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(SEPOMEX)</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Determinants Binary Score | Fuzzy Score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Table transcription: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Table 1:</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Determinants | Binary Score | Fuzzy Score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National Context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Political stability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Incremental institutional 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No need to transform bureaucracy to build new political order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National Context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Political stability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Incremental institutional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No need to transform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bureaucracy to build new</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political order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 the last decade</a:t>
            </a:r>
          </a:p>
          <a:p xmlns:a="http://schemas.openxmlformats.org/drawingml/2006/main">
            <a:r>
              <a:t/>
            </a:r>
          </a:p>
          <a:p xmlns:a="http://schemas.openxmlformats.org/drawingml/2006/main">
            <a:r>
              <a:t>Slide text:</a:t>
            </a:r>
          </a:p>
          <a:p xmlns:a="http://schemas.openxmlformats.org/drawingml/2006/main">
            <a:r>
              <a:t>In the last decade</a:t>
            </a:r>
          </a:p>
          <a:p xmlns:a="http://schemas.openxmlformats.org/drawingml/2006/main">
            <a:r>
              <a:t/>
            </a:r>
          </a:p>
          <a:p xmlns:a="http://schemas.openxmlformats.org/drawingml/2006/main">
            <a:r>
              <a:t>45% of rural Mexico no access to postal service</a:t>
            </a:r>
          </a:p>
          <a:p xmlns:a="http://schemas.openxmlformats.org/drawingml/2006/main">
            <a:r>
              <a:t/>
            </a:r>
          </a:p>
          <a:p xmlns:a="http://schemas.openxmlformats.org/drawingml/2006/main">
            <a:r>
              <a:t>27% of pieces delayed</a:t>
            </a:r>
          </a:p>
          <a:p xmlns:a="http://schemas.openxmlformats.org/drawingml/2006/main">
            <a:r>
              <a:t/>
            </a:r>
          </a:p>
          <a:p xmlns:a="http://schemas.openxmlformats.org/drawingml/2006/main">
            <a:r>
              <a:t>Growing financial deficit</a:t>
            </a:r>
          </a:p>
          <a:p xmlns:a="http://schemas.openxmlformats.org/drawingml/2006/main">
            <a:r>
              <a:t/>
            </a:r>
          </a:p>
          <a:p xmlns:a="http://schemas.openxmlformats.org/drawingml/2006/main">
            <a:r>
              <a:t>National Postal Service</a:t>
            </a:r>
          </a:p>
          <a:p xmlns:a="http://schemas.openxmlformats.org/drawingml/2006/main">
            <a:r>
              <a:t/>
            </a:r>
          </a:p>
          <a:p xmlns:a="http://schemas.openxmlformats.org/drawingml/2006/main">
            <a:r>
              <a:t>Institution in Crisis</a:t>
            </a:r>
          </a:p>
          <a:p xmlns:a="http://schemas.openxmlformats.org/drawingml/2006/main">
            <a:r>
              <a:t/>
            </a:r>
          </a:p>
          <a:p xmlns:a="http://schemas.openxmlformats.org/drawingml/2006/main">
            <a:r>
              <a:t>Visual content: 2 images. Visible text and labels:</a:t>
            </a:r>
          </a:p>
          <a:p xmlns:a="http://schemas.openxmlformats.org/drawingml/2006/main">
            <a:r>
              <a:t>National Postal Service</a:t>
            </a:r>
          </a:p>
          <a:p xmlns:a="http://schemas.openxmlformats.org/drawingml/2006/main">
            <a:r>
              <a:t/>
            </a:r>
          </a:p>
          <a:p xmlns:a="http://schemas.openxmlformats.org/drawingml/2006/main">
            <a:r>
              <a:t>Institution in Crisis</a:t>
            </a:r>
          </a:p>
          <a:p xmlns:a="http://schemas.openxmlformats.org/drawingml/2006/main">
            <a:r>
              <a:t/>
            </a:r>
          </a:p>
          <a:p xmlns:a="http://schemas.openxmlformats.org/drawingml/2006/main">
            <a:r>
              <a:t>In the last decade</a:t>
            </a:r>
          </a:p>
          <a:p xmlns:a="http://schemas.openxmlformats.org/drawingml/2006/main">
            <a:r>
              <a:t/>
            </a:r>
          </a:p>
          <a:p xmlns:a="http://schemas.openxmlformats.org/drawingml/2006/main">
            <a:r>
              <a:t>* 45% of rural Mexico no</a:t>
            </a:r>
          </a:p>
          <a:p xmlns:a="http://schemas.openxmlformats.org/drawingml/2006/main">
            <a:r>
              <a:t>access to postal service</a:t>
            </a:r>
          </a:p>
          <a:p xmlns:a="http://schemas.openxmlformats.org/drawingml/2006/main">
            <a:r>
              <a:t/>
            </a:r>
          </a:p>
          <a:p xmlns:a="http://schemas.openxmlformats.org/drawingml/2006/main">
            <a:r>
              <a:t>* 27% of pieces delayed</a:t>
            </a:r>
          </a:p>
          <a:p xmlns:a="http://schemas.openxmlformats.org/drawingml/2006/main">
            <a:r>
              <a:t/>
            </a:r>
          </a:p>
          <a:p xmlns:a="http://schemas.openxmlformats.org/drawingml/2006/main">
            <a:r>
              <a:t>* Growing financial deficit</a:t>
            </a:r>
          </a:p>
          <a:p xmlns:a="http://schemas.openxmlformats.org/drawingml/2006/main">
            <a:r>
              <a:t/>
            </a:r>
          </a:p>
          <a:p xmlns:a="http://schemas.openxmlformats.org/drawingml/2006/main">
            <a:r>
              <a:t>(Aconrcos</a:t>
            </a:r>
          </a:p>
          <a:p xmlns:a="http://schemas.openxmlformats.org/drawingml/2006/main">
            <a:r>
              <a:t>DE MEXICO</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“Never waste a crisis”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“Never waste a crisis”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President Calderón appoints new director to transform institution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Transformation plan, 2007–</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New image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Aggressive commercial methods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National Postal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2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National Postal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“Never waste a crisis”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President Calderén appoints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new director to transform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institution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Transformation plan,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2007-</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SERVICIO POSTAL MEXICANO.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New image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Aggressive commercial (Aconrcos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DE MEXICO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methods TE LLEGA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HR challenge remains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HR challenge remains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Low salaries and limited career opportunities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 exchange, employees enjoy “privilege” of short working hours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National Postal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National Postal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HR challenge RR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remains SS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lari nd limited = sotsens.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Low salaries and limited SS “a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career opportunities ——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In exchange, employees S=S=\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9 Ploy SS My 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enjoy “privilege” of short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working hours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SEPOMEX has clearly fallen behind its competitors, especially transnational c...</a:t>
            </a:r>
          </a:p>
          <a:p xmlns:a="http://schemas.openxmlformats.org/drawingml/2006/main">
            <a:r>
              <a:t/>
            </a:r>
          </a:p>
          <a:p xmlns:a="http://schemas.openxmlformats.org/drawingml/2006/main">
            <a:r>
              <a:t>Slide text:</a:t>
            </a:r>
          </a:p>
          <a:p xmlns:a="http://schemas.openxmlformats.org/drawingml/2006/main">
            <a:r>
              <a:t>SEPOMEX has clearly fallen behind its competitors, especially transnational courier companies that have heavily invested in new technologies. The first thing that the institution needs, if it is to reduce this technological gap, is better financing. But it also needs to surmount the resistance of its largely demoralized workforce.</a:t>
            </a:r>
          </a:p>
          <a:p xmlns:a="http://schemas.openxmlformats.org/drawingml/2006/main">
            <a:r>
              <a:t/>
            </a:r>
          </a:p>
          <a:p xmlns:a="http://schemas.openxmlformats.org/drawingml/2006/main">
            <a:r>
              <a:t>National Postal Service</a:t>
            </a:r>
          </a:p>
          <a:p xmlns:a="http://schemas.openxmlformats.org/drawingml/2006/main">
            <a:r>
              <a:t/>
            </a:r>
          </a:p>
          <a:p xmlns:a="http://schemas.openxmlformats.org/drawingml/2006/main">
            <a:r>
              <a:t>Visual content: 1 image. Visible text and labels:</a:t>
            </a:r>
          </a:p>
          <a:p xmlns:a="http://schemas.openxmlformats.org/drawingml/2006/main">
            <a:r>
              <a:t>National Postal Service</a:t>
            </a:r>
          </a:p>
          <a:p xmlns:a="http://schemas.openxmlformats.org/drawingml/2006/main">
            <a:r>
              <a:t/>
            </a:r>
          </a:p>
          <a:p xmlns:a="http://schemas.openxmlformats.org/drawingml/2006/main">
            <a:r>
              <a:t>SEPOMEX has clearly fallen behind its competitors,</a:t>
            </a:r>
          </a:p>
          <a:p xmlns:a="http://schemas.openxmlformats.org/drawingml/2006/main">
            <a:r>
              <a:t>especially transnational courier companies that have</a:t>
            </a:r>
          </a:p>
          <a:p xmlns:a="http://schemas.openxmlformats.org/drawingml/2006/main">
            <a:r>
              <a:t>heavily invested in new technologies. The first thing</a:t>
            </a:r>
          </a:p>
          <a:p xmlns:a="http://schemas.openxmlformats.org/drawingml/2006/main">
            <a:r>
              <a:t>that the institution needs, if it is to reduce this</a:t>
            </a:r>
          </a:p>
          <a:p xmlns:a="http://schemas.openxmlformats.org/drawingml/2006/main">
            <a:r>
              <a:t>technological gap, is better financing. But it also</a:t>
            </a:r>
          </a:p>
          <a:p xmlns:a="http://schemas.openxmlformats.org/drawingml/2006/main">
            <a:r>
              <a:t>needs to surmount the resistance of its largely</a:t>
            </a:r>
          </a:p>
          <a:p xmlns:a="http://schemas.openxmlformats.org/drawingml/2006/main">
            <a:r>
              <a:t/>
            </a:r>
          </a:p>
          <a:p xmlns:a="http://schemas.openxmlformats.org/drawingml/2006/main">
            <a:r>
              <a:t>demoralized workforce.</a:t>
            </a:r>
          </a:p>
          <a:p xmlns:a="http://schemas.openxmlformats.org/drawingml/2006/main">
            <a:r>
              <a:t/>
            </a:r>
          </a:p>
          <a:p xmlns:a="http://schemas.openxmlformats.org/drawingml/2006/main">
            <a:r>
              <a:t>Aeon</a:t>
            </a:r>
          </a:p>
          <a:p xmlns:a="http://schemas.openxmlformats.org/drawingml/2006/main">
            <a:r>
              <a:t>DE MEXICO</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Paths to Developmental Success</a:t>
            </a:r>
          </a:p>
          <a:p xmlns:a="http://schemas.openxmlformats.org/drawingml/2006/main">
            <a:r>
              <a:t/>
            </a:r>
          </a:p>
          <a:p xmlns:a="http://schemas.openxmlformats.org/drawingml/2006/main">
            <a:r>
              <a:t>Slide text:</a:t>
            </a:r>
          </a:p>
          <a:p xmlns:a="http://schemas.openxmlformats.org/drawingml/2006/main">
            <a:r>
              <a:t>All six determinants</a:t>
            </a:r>
          </a:p>
          <a:p xmlns:a="http://schemas.openxmlformats.org/drawingml/2006/main">
            <a:r>
              <a:t/>
            </a:r>
          </a:p>
          <a:p xmlns:a="http://schemas.openxmlformats.org/drawingml/2006/main">
            <a:r>
              <a:t>Proactivity +          external allies</a:t>
            </a:r>
          </a:p>
          <a:p xmlns:a="http://schemas.openxmlformats.org/drawingml/2006/main">
            <a:r>
              <a:t/>
            </a:r>
          </a:p>
          <a:p xmlns:a="http://schemas.openxmlformats.org/drawingml/2006/main">
            <a:r>
              <a:t>Technological flexibility</a:t>
            </a:r>
          </a:p>
          <a:p xmlns:a="http://schemas.openxmlformats.org/drawingml/2006/main">
            <a:r>
              <a:t>necessary condition for meeting institutional goals</a:t>
            </a:r>
          </a:p>
          <a:p xmlns:a="http://schemas.openxmlformats.org/drawingml/2006/main">
            <a:r>
              <a:t/>
            </a:r>
          </a:p>
          <a:p xmlns:a="http://schemas.openxmlformats.org/drawingml/2006/main">
            <a:r>
              <a:t>Visual content: 1 image. Visible text and labels:</a:t>
            </a:r>
          </a:p>
          <a:p xmlns:a="http://schemas.openxmlformats.org/drawingml/2006/main">
            <a:r>
              <a:t>Paths to Developmental Success</a:t>
            </a:r>
          </a:p>
          <a:p xmlns:a="http://schemas.openxmlformats.org/drawingml/2006/main">
            <a:r>
              <a:t/>
            </a:r>
          </a:p>
          <a:p xmlns:a="http://schemas.openxmlformats.org/drawingml/2006/main">
            <a:r>
              <a:t>1. All six determinants</a:t>
            </a:r>
          </a:p>
          <a:p xmlns:a="http://schemas.openxmlformats.org/drawingml/2006/main">
            <a:r>
              <a:t/>
            </a:r>
          </a:p>
          <a:p xmlns:a="http://schemas.openxmlformats.org/drawingml/2006/main">
            <a:r>
              <a:t>2. Proactivity +</a:t>
            </a:r>
          </a:p>
          <a:p xmlns:a="http://schemas.openxmlformats.org/drawingml/2006/main">
            <a:r>
              <a:t>external allies</a:t>
            </a:r>
          </a:p>
          <a:p xmlns:a="http://schemas.openxmlformats.org/drawingml/2006/main">
            <a:r>
              <a:t/>
            </a:r>
          </a:p>
          <a:p xmlns:a="http://schemas.openxmlformats.org/drawingml/2006/main">
            <a:r>
              <a:t>¢ Technological flexibility</a:t>
            </a:r>
          </a:p>
          <a:p xmlns:a="http://schemas.openxmlformats.org/drawingml/2006/main">
            <a:r>
              <a:t/>
            </a:r>
          </a:p>
          <a:p xmlns:a="http://schemas.openxmlformats.org/drawingml/2006/main">
            <a:r>
              <a:t>— necessary condition for</a:t>
            </a:r>
          </a:p>
          <a:p xmlns:a="http://schemas.openxmlformats.org/drawingml/2006/main">
            <a:r>
              <a:t>meeting institutional goals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Outcomes best when</a:t>
            </a:r>
          </a:p>
          <a:p xmlns:a="http://schemas.openxmlformats.org/drawingml/2006/main">
            <a:r>
              <a:t/>
            </a:r>
          </a:p>
          <a:p xmlns:a="http://schemas.openxmlformats.org/drawingml/2006/main">
            <a:r>
              <a:t>Slide text:</a:t>
            </a:r>
          </a:p>
          <a:p xmlns:a="http://schemas.openxmlformats.org/drawingml/2006/main">
            <a:r>
              <a:t>Outcomes best when</a:t>
            </a:r>
          </a:p>
          <a:p xmlns:a="http://schemas.openxmlformats.org/drawingml/2006/main">
            <a:r>
              <a:t>External allies structural, not personal (and aligned with public goals)</a:t>
            </a:r>
          </a:p>
          <a:p xmlns:a="http://schemas.openxmlformats.org/drawingml/2006/main">
            <a:r>
              <a:t/>
            </a:r>
          </a:p>
          <a:p xmlns:a="http://schemas.openxmlformats.org/drawingml/2006/main">
            <a:r>
              <a:t>Hence, an institution that aims at both achieving its own goals and making a significant contribution to development should seek to provide a service or perform a function that is valued by a large sector of the population, not just a closed elite.</a:t>
            </a:r>
          </a:p>
          <a:p xmlns:a="http://schemas.openxmlformats.org/drawingml/2006/main">
            <a:r>
              <a:t/>
            </a:r>
          </a:p>
          <a:p xmlns:a="http://schemas.openxmlformats.org/drawingml/2006/main">
            <a:r>
              <a:t>Conclusion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 developmental institution should have</a:t>
            </a:r>
          </a:p>
          <a:p xmlns:a="http://schemas.openxmlformats.org/drawingml/2006/main">
            <a:r>
              <a:t/>
            </a:r>
          </a:p>
          <a:p xmlns:a="http://schemas.openxmlformats.org/drawingml/2006/main">
            <a:r>
              <a:t>Slide text:</a:t>
            </a:r>
          </a:p>
          <a:p xmlns:a="http://schemas.openxmlformats.org/drawingml/2006/main">
            <a:r>
              <a:t>A developmental institution should have</a:t>
            </a:r>
          </a:p>
          <a:p xmlns:a="http://schemas.openxmlformats.org/drawingml/2006/main">
            <a:r>
              <a:t>SEPOMEX’s potential to serve even the poorest</a:t>
            </a:r>
          </a:p>
          <a:p xmlns:a="http://schemas.openxmlformats.org/drawingml/2006/main">
            <a:r>
              <a:t>Minus its inefficiency, technological backwardness, and vulnerability to corruption</a:t>
            </a:r>
          </a:p>
          <a:p xmlns:a="http://schemas.openxmlformats.org/drawingml/2006/main">
            <a:r>
              <a:t>BMV’s efficiency and flexibility</a:t>
            </a:r>
          </a:p>
          <a:p xmlns:a="http://schemas.openxmlformats.org/drawingml/2006/main">
            <a:r>
              <a:t>Minus its elitism</a:t>
            </a:r>
          </a:p>
          <a:p xmlns:a="http://schemas.openxmlformats.org/drawingml/2006/main">
            <a:r>
              <a:t>SAT’s efficiency</a:t>
            </a:r>
          </a:p>
          <a:p xmlns:a="http://schemas.openxmlformats.org/drawingml/2006/main">
            <a:r>
              <a:t>Minus the unfairness of its current system</a:t>
            </a:r>
          </a:p>
          <a:p xmlns:a="http://schemas.openxmlformats.org/drawingml/2006/main">
            <a:r>
              <a:t>DGAC’s technical competence</a:t>
            </a:r>
          </a:p>
          <a:p xmlns:a="http://schemas.openxmlformats.org/drawingml/2006/main">
            <a:r>
              <a:t>Minus its smallness and powerlessness</a:t>
            </a:r>
          </a:p>
          <a:p xmlns:a="http://schemas.openxmlformats.org/drawingml/2006/main">
            <a:r>
              <a:t>HGMGG’s high-quality services</a:t>
            </a:r>
          </a:p>
          <a:p xmlns:a="http://schemas.openxmlformats.org/drawingml/2006/main">
            <a:r>
              <a:t>Minus the limited reach of this elite hospital</a:t>
            </a:r>
          </a:p>
          <a:p xmlns:a="http://schemas.openxmlformats.org/drawingml/2006/main">
            <a:r>
              <a:t/>
            </a:r>
          </a:p>
          <a:p xmlns:a="http://schemas.openxmlformats.org/drawingml/2006/main">
            <a:r>
              <a:t>Summary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National Context</a:t>
            </a:r>
          </a:p>
          <a:p xmlns:a="http://schemas.openxmlformats.org/drawingml/2006/main">
            <a:r>
              <a:t/>
            </a:r>
          </a:p>
          <a:p xmlns:a="http://schemas.openxmlformats.org/drawingml/2006/main">
            <a:r>
              <a:t>Slide text:</a:t>
            </a:r>
          </a:p>
          <a:p xmlns:a="http://schemas.openxmlformats.org/drawingml/2006/main">
            <a:r>
              <a:t>Political and economic opening → new institutions</a:t>
            </a:r>
          </a:p>
          <a:p xmlns:a="http://schemas.openxmlformats.org/drawingml/2006/main">
            <a:r>
              <a:t>Federal Electoral Institute</a:t>
            </a:r>
          </a:p>
          <a:p xmlns:a="http://schemas.openxmlformats.org/drawingml/2006/main">
            <a:r>
              <a:t>Institute for access to public information</a:t>
            </a:r>
          </a:p>
          <a:p xmlns:a="http://schemas.openxmlformats.org/drawingml/2006/main">
            <a:r>
              <a:t/>
            </a:r>
          </a:p>
          <a:p xmlns:a="http://schemas.openxmlformats.org/drawingml/2006/main">
            <a:r>
              <a:t>↑ Autonomy of government agencies</a:t>
            </a:r>
          </a:p>
          <a:p xmlns:a="http://schemas.openxmlformats.org/drawingml/2006/main">
            <a:r>
              <a:t>Central bank</a:t>
            </a:r>
          </a:p>
          <a:p xmlns:a="http://schemas.openxmlformats.org/drawingml/2006/main">
            <a:r>
              <a:t>Tax authority</a:t>
            </a:r>
          </a:p>
          <a:p xmlns:a="http://schemas.openxmlformats.org/drawingml/2006/main">
            <a:r>
              <a:t/>
            </a:r>
          </a:p>
          <a:p xmlns:a="http://schemas.openxmlformats.org/drawingml/2006/main">
            <a:r>
              <a:t>Institutional and development consequences?</a:t>
            </a:r>
          </a:p>
          <a:p xmlns:a="http://schemas.openxmlformats.org/drawingml/2006/main">
            <a:r>
              <a:t/>
            </a:r>
          </a:p>
          <a:p xmlns:a="http://schemas.openxmlformats.org/drawingml/2006/main">
            <a:r>
              <a:t>Visual content: 2 images. Visible text and labels:</a:t>
            </a:r>
          </a:p>
          <a:p xmlns:a="http://schemas.openxmlformats.org/drawingml/2006/main">
            <a:r>
              <a:t>National Context</a:t>
            </a:r>
          </a:p>
          <a:p xmlns:a="http://schemas.openxmlformats.org/drawingml/2006/main">
            <a:r>
              <a:t/>
            </a:r>
          </a:p>
          <a:p xmlns:a="http://schemas.openxmlformats.org/drawingml/2006/main">
            <a:r>
              <a:t>Political and economic</a:t>
            </a:r>
          </a:p>
          <a:p xmlns:a="http://schemas.openxmlformats.org/drawingml/2006/main">
            <a:r>
              <a:t>opening — new</a:t>
            </a:r>
          </a:p>
          <a:p xmlns:a="http://schemas.openxmlformats.org/drawingml/2006/main">
            <a:r>
              <a:t>institutions</a:t>
            </a:r>
          </a:p>
          <a:p xmlns:a="http://schemas.openxmlformats.org/drawingml/2006/main">
            <a:r>
              <a:t/>
            </a:r>
          </a:p>
          <a:p xmlns:a="http://schemas.openxmlformats.org/drawingml/2006/main">
            <a:r>
              <a:t>¢ Federal Electoral Institute</a:t>
            </a:r>
          </a:p>
          <a:p xmlns:a="http://schemas.openxmlformats.org/drawingml/2006/main">
            <a:r>
              <a:t/>
            </a:r>
          </a:p>
          <a:p xmlns:a="http://schemas.openxmlformats.org/drawingml/2006/main">
            <a:r>
              <a:t>+ Institute for access to</a:t>
            </a:r>
          </a:p>
          <a:p xmlns:a="http://schemas.openxmlformats.org/drawingml/2006/main">
            <a:r>
              <a:t>public information</a:t>
            </a:r>
          </a:p>
          <a:p xmlns:a="http://schemas.openxmlformats.org/drawingml/2006/main">
            <a:r>
              <a:t/>
            </a:r>
          </a:p>
          <a:p xmlns:a="http://schemas.openxmlformats.org/drawingml/2006/main">
            <a:r>
              <a:t>Tt Autonomy of</a:t>
            </a:r>
          </a:p>
          <a:p xmlns:a="http://schemas.openxmlformats.org/drawingml/2006/main">
            <a:r>
              <a:t>government agencies</a:t>
            </a:r>
          </a:p>
          <a:p xmlns:a="http://schemas.openxmlformats.org/drawingml/2006/main">
            <a:r>
              <a:t/>
            </a:r>
          </a:p>
          <a:p xmlns:a="http://schemas.openxmlformats.org/drawingml/2006/main">
            <a:r>
              <a:t>* Central bank</a:t>
            </a:r>
          </a:p>
          <a:p xmlns:a="http://schemas.openxmlformats.org/drawingml/2006/main">
            <a:r>
              <a:t>* Tax authority</a:t>
            </a:r>
          </a:p>
          <a:p xmlns:a="http://schemas.openxmlformats.org/drawingml/2006/main">
            <a:r>
              <a:t/>
            </a:r>
          </a:p>
          <a:p xmlns:a="http://schemas.openxmlformats.org/drawingml/2006/main">
            <a:r>
              <a:t>Institutional and</a:t>
            </a:r>
          </a:p>
          <a:p xmlns:a="http://schemas.openxmlformats.org/drawingml/2006/main">
            <a:r>
              <a:t>development</a:t>
            </a:r>
          </a:p>
          <a:p xmlns:a="http://schemas.openxmlformats.org/drawingml/2006/main">
            <a:r>
              <a:t>consequences?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National Context</a:t>
            </a:r>
          </a:p>
          <a:p xmlns:a="http://schemas.openxmlformats.org/drawingml/2006/main">
            <a:r>
              <a:t/>
            </a:r>
          </a:p>
          <a:p xmlns:a="http://schemas.openxmlformats.org/drawingml/2006/main">
            <a:r>
              <a:t>Slide text:</a:t>
            </a:r>
          </a:p>
          <a:p xmlns:a="http://schemas.openxmlformats.org/drawingml/2006/main">
            <a:r>
              <a:t>New focus on social policy</a:t>
            </a:r>
          </a:p>
          <a:p xmlns:a="http://schemas.openxmlformats.org/drawingml/2006/main">
            <a:r>
              <a:t>Pension system reform</a:t>
            </a:r>
          </a:p>
          <a:p xmlns:a="http://schemas.openxmlformats.org/drawingml/2006/main">
            <a:r>
              <a:t>New antipoverty programs</a:t>
            </a:r>
          </a:p>
          <a:p xmlns:a="http://schemas.openxmlformats.org/drawingml/2006/main">
            <a:r>
              <a:t>Creation of the Ministry of Social Development</a:t>
            </a:r>
          </a:p>
          <a:p xmlns:a="http://schemas.openxmlformats.org/drawingml/2006/main">
            <a:r>
              <a:t/>
            </a:r>
          </a:p>
          <a:p xmlns:a="http://schemas.openxmlformats.org/drawingml/2006/main">
            <a:r>
              <a:t>Visual content: 2 images. Visible text and labels:</a:t>
            </a:r>
          </a:p>
          <a:p xmlns:a="http://schemas.openxmlformats.org/drawingml/2006/main">
            <a:r>
              <a:t>National Context</a:t>
            </a:r>
          </a:p>
          <a:p xmlns:a="http://schemas.openxmlformats.org/drawingml/2006/main">
            <a:r>
              <a:t/>
            </a:r>
          </a:p>
          <a:p xmlns:a="http://schemas.openxmlformats.org/drawingml/2006/main">
            <a:r>
              <a:t>New focus on social</a:t>
            </a:r>
          </a:p>
          <a:p xmlns:a="http://schemas.openxmlformats.org/drawingml/2006/main">
            <a:r>
              <a:t>policy</a:t>
            </a:r>
          </a:p>
          <a:p xmlns:a="http://schemas.openxmlformats.org/drawingml/2006/main">
            <a:r>
              <a:t>« Pension system reform</a:t>
            </a:r>
          </a:p>
          <a:p xmlns:a="http://schemas.openxmlformats.org/drawingml/2006/main">
            <a:r>
              <a:t/>
            </a:r>
          </a:p>
          <a:p xmlns:a="http://schemas.openxmlformats.org/drawingml/2006/main">
            <a:r>
              <a:t>* New antipoverty</a:t>
            </a:r>
          </a:p>
          <a:p xmlns:a="http://schemas.openxmlformats.org/drawingml/2006/main">
            <a:r>
              <a:t>programs</a:t>
            </a:r>
          </a:p>
          <a:p xmlns:a="http://schemas.openxmlformats.org/drawingml/2006/main">
            <a:r>
              <a:t/>
            </a:r>
          </a:p>
          <a:p xmlns:a="http://schemas.openxmlformats.org/drawingml/2006/main">
            <a:r>
              <a:t>* Creation of the Ministry</a:t>
            </a:r>
          </a:p>
          <a:p xmlns:a="http://schemas.openxmlformats.org/drawingml/2006/main">
            <a:r>
              <a:t>of Social Development</a:t>
            </a:r>
          </a:p>
          <a:p xmlns:a="http://schemas.openxmlformats.org/drawingml/2006/main">
            <a:r>
              <a:t/>
            </a:r>
          </a:p>
          <a:p xmlns:a="http://schemas.openxmlformats.org/drawingml/2006/main">
            <a:r>
              <a:t>SECRETARIA DE</a:t>
            </a:r>
          </a:p>
          <a:p xmlns:a="http://schemas.openxmlformats.org/drawingml/2006/main">
            <a:r>
              <a:t>DESARROLLO SOCIAL</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Mexico’s Institutional Performance</a:t>
            </a:r>
          </a:p>
          <a:p xmlns:a="http://schemas.openxmlformats.org/drawingml/2006/main">
            <a:r>
              <a:t/>
            </a:r>
          </a:p>
          <a:p xmlns:a="http://schemas.openxmlformats.org/drawingml/2006/main">
            <a:r>
              <a:t>Slide text:</a:t>
            </a:r>
          </a:p>
          <a:p xmlns:a="http://schemas.openxmlformats.org/drawingml/2006/main">
            <a:r>
              <a:t>Best-performing institutions after Chile</a:t>
            </a:r>
          </a:p>
          <a:p xmlns:a="http://schemas.openxmlformats.org/drawingml/2006/main">
            <a:r>
              <a:t/>
            </a:r>
          </a:p>
          <a:p xmlns:a="http://schemas.openxmlformats.org/drawingml/2006/main">
            <a:r>
              <a:t>Bias toward economic and fiscal institutions</a:t>
            </a:r>
          </a:p>
          <a:p xmlns:a="http://schemas.openxmlformats.org/drawingml/2006/main">
            <a:r>
              <a:t/>
            </a:r>
          </a:p>
          <a:p xmlns:a="http://schemas.openxmlformats.org/drawingml/2006/main">
            <a:r>
              <a:t>Visual content: 5 images. Visible text and labels:</a:t>
            </a:r>
          </a:p>
          <a:p xmlns:a="http://schemas.openxmlformats.org/drawingml/2006/main">
            <a:r>
              <a:t>Mexico’s</a:t>
            </a:r>
          </a:p>
          <a:p xmlns:a="http://schemas.openxmlformats.org/drawingml/2006/main">
            <a:r>
              <a:t>Institutional</a:t>
            </a:r>
          </a:p>
          <a:p xmlns:a="http://schemas.openxmlformats.org/drawingml/2006/main">
            <a:r>
              <a:t>Performance</a:t>
            </a:r>
          </a:p>
          <a:p xmlns:a="http://schemas.openxmlformats.org/drawingml/2006/main">
            <a:r>
              <a:t/>
            </a:r>
          </a:p>
          <a:p xmlns:a="http://schemas.openxmlformats.org/drawingml/2006/main">
            <a:r>
              <a:t>* Best-performing</a:t>
            </a:r>
          </a:p>
          <a:p xmlns:a="http://schemas.openxmlformats.org/drawingml/2006/main">
            <a:r>
              <a:t>institutions after Chile</a:t>
            </a:r>
          </a:p>
          <a:p xmlns:a="http://schemas.openxmlformats.org/drawingml/2006/main">
            <a:r>
              <a:t/>
            </a:r>
          </a:p>
          <a:p xmlns:a="http://schemas.openxmlformats.org/drawingml/2006/main">
            <a:r>
              <a:t>¢ Bias toward economic</a:t>
            </a:r>
          </a:p>
          <a:p xmlns:a="http://schemas.openxmlformats.org/drawingml/2006/main">
            <a:r>
              <a:t>and fiscal institutions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Stock 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Stock 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Bolsa Mexicana de Valores, BMV</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National Health Service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General Hospital HGMGG</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Tax Authority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Servicio de Administración Tributaria, SAT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Civil Aviation Authority</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Dirección General de Aeronáutica Civil,</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DGAC</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National Postal Service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Correos de México, SEPOMEX</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Cases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10 images.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Cases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Stock Exchange (BMV)</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Visual content: 1 image. Visible text and labels:</a:t>
            </a:r>
          </a:p>
          <a:p xmlns:a="http://schemas.openxmlformats.org/drawingml/2006/main">
            <a:r>
              <a:t>Stock Exchange (BMV)</a:t>
            </a:r>
          </a:p>
          <a:p xmlns:a="http://schemas.openxmlformats.org/drawingml/2006/main">
            <a:r>
              <a:t/>
            </a:r>
          </a:p>
          <a:p xmlns:a="http://schemas.openxmlformats.org/drawingml/2006/main">
            <a:r>
              <a:t>Determinants Binary Score | Fuzzy Score</a:t>
            </a:r>
          </a:p>
          <a:p xmlns:a="http://schemas.openxmlformats.org/drawingml/2006/main">
            <a:r>
              <a:t/>
            </a:r>
          </a:p>
          <a:p xmlns:a="http://schemas.openxmlformats.org/drawingml/2006/main">
            <a:r>
              <a:t>Table transcription:</a:t>
            </a:r>
          </a:p>
          <a:p xmlns:a="http://schemas.openxmlformats.org/drawingml/2006/main">
            <a:r>
              <a:t>Table 1:</a:t>
            </a:r>
          </a:p>
          <a:p xmlns:a="http://schemas.openxmlformats.org/drawingml/2006/main">
            <a:r>
              <a:t>Determinants | Binary Score | Fuzzy Score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Mexico’s only stock 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Mexico’s only stock 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Regional exchanges consolidated in 1975</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Second largest exchange in Latin America</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after Brazil’s BM&amp;F</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Stock 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Context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2 images.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Stock 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Context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Mexico’s only stock</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Regional exchanges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consolidated in 1975</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Second largest exchange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 Latin America</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after Brazil’s BM&amp;F</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aie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BOLSA MEXICANA DE VALORES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cdeeddaeb96a40b0"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e2ba52f9ca2f4880" /><Relationship Type="http://schemas.openxmlformats.org/officeDocument/2006/relationships/slideLayout" Target="/ppt/slideLayouts/slideLayout1.xml" Id="Rdc2fb5fdc87c4545"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20AA3272-DC5D-45FA-8CA5-430E80EEA0EF}"/>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6F874B7D-386B-41B0-86F8-76AD13ED0558}"/>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dc2fb5fdc87c4545"/>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9b72b3d40c4d41a1" /><Relationship Type="http://schemas.openxmlformats.org/officeDocument/2006/relationships/image" Target="/ppt/media/image.jpeg" Id="R28523a03da734261" /><Relationship Type="http://schemas.openxmlformats.org/officeDocument/2006/relationships/image" Target="/ppt/media/image2.jpeg" Id="Rada7c27d8bc04bc3" /><Relationship Type="http://schemas.openxmlformats.org/officeDocument/2006/relationships/notesSlide" Target="/ppt/notesSlides/notesSlide1.xml" Id="Rc6c8a32e501c47a0"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c906540c2dc84188" /><Relationship Type="http://schemas.openxmlformats.org/officeDocument/2006/relationships/image" Target="/ppt/media/image18.jpeg" Id="R4cc7f5443fdc480c" /><Relationship Type="http://schemas.openxmlformats.org/officeDocument/2006/relationships/image" Target="/ppt/media/image19.jpeg" Id="R64ab76889b404e54" /><Relationship Type="http://schemas.openxmlformats.org/officeDocument/2006/relationships/notesSlide" Target="/ppt/notesSlides/notesSlide10.xml" Id="R7f3f107dc1234363"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8430f7135d424e5b" /><Relationship Type="http://schemas.openxmlformats.org/officeDocument/2006/relationships/image" Target="/ppt/media/image18.jpeg" Id="Rd6b1f44f787f48b4" /><Relationship Type="http://schemas.openxmlformats.org/officeDocument/2006/relationships/image" Target="/ppt/media/image20.jpeg" Id="Re418ccb8c68e4f92" /><Relationship Type="http://schemas.openxmlformats.org/officeDocument/2006/relationships/notesSlide" Target="/ppt/notesSlides/notesSlide11.xml" Id="R82dd1bc0d37948ca"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834c2ec8ad194db1" /><Relationship Type="http://schemas.openxmlformats.org/officeDocument/2006/relationships/image" Target="/ppt/media/image4.png" Id="Rfb1d205676554e18" /><Relationship Type="http://schemas.openxmlformats.org/officeDocument/2006/relationships/notesSlide" Target="/ppt/notesSlides/notesSlide12.xml" Id="Rb3e77dc19baa49fa"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260e5a4350e94933" /><Relationship Type="http://schemas.openxmlformats.org/officeDocument/2006/relationships/image" Target="/ppt/media/image18.jpeg" Id="R6be8164ead934714" /><Relationship Type="http://schemas.openxmlformats.org/officeDocument/2006/relationships/notesSlide" Target="/ppt/notesSlides/notesSlide13.xml" Id="Rbf28e3b6b967423f"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56d3581b3fb7483e" /><Relationship Type="http://schemas.openxmlformats.org/officeDocument/2006/relationships/image" Target="/ppt/media/image21.jpeg" Id="Re58ebfd54f9f4214" /><Relationship Type="http://schemas.openxmlformats.org/officeDocument/2006/relationships/notesSlide" Target="/ppt/notesSlides/notesSlide14.xml" Id="R38a9b7ae2feb4172"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e8eae175b08244d0" /><Relationship Type="http://schemas.openxmlformats.org/officeDocument/2006/relationships/image" Target="/ppt/media/image5.png" Id="Rb22ee669af634f02" /><Relationship Type="http://schemas.openxmlformats.org/officeDocument/2006/relationships/image" Target="/ppt/media/image16.jpeg" Id="R8a4abdc5544941de" /><Relationship Type="http://schemas.openxmlformats.org/officeDocument/2006/relationships/image" Target="/ppt/media/image22.jpeg" Id="Rc1916d8f14a84d2a" /><Relationship Type="http://schemas.openxmlformats.org/officeDocument/2006/relationships/image" Target="/ppt/media/image23.jpeg" Id="R7e0051b06c9a4318" /><Relationship Type="http://schemas.openxmlformats.org/officeDocument/2006/relationships/notesSlide" Target="/ppt/notesSlides/notesSlide15.xml" Id="R0c97928442174e31"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2b93345adc1c4566" /><Relationship Type="http://schemas.openxmlformats.org/officeDocument/2006/relationships/image" Target="/ppt/media/image6.png" Id="R3ef580aa5cb14d00" /><Relationship Type="http://schemas.openxmlformats.org/officeDocument/2006/relationships/notesSlide" Target="/ppt/notesSlides/notesSlide16.xml" Id="R91bb2fc2547142cb"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b53f382550b04294" /><Relationship Type="http://schemas.openxmlformats.org/officeDocument/2006/relationships/image" Target="/ppt/media/image21.jpeg" Id="R41f1a0d15d4c4be3" /><Relationship Type="http://schemas.openxmlformats.org/officeDocument/2006/relationships/image" Target="/ppt/media/image16.jpeg" Id="Rb4d2cea3bb6d4545" /><Relationship Type="http://schemas.openxmlformats.org/officeDocument/2006/relationships/image" Target="/ppt/media/image22.jpeg" Id="Rddf63d14dd684a5a" /><Relationship Type="http://schemas.openxmlformats.org/officeDocument/2006/relationships/notesSlide" Target="/ppt/notesSlides/notesSlide17.xml" Id="R5f574748e92b4f73"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1bde43c8dfc545df" /><Relationship Type="http://schemas.openxmlformats.org/officeDocument/2006/relationships/image" Target="/ppt/media/image16.jpeg" Id="Rb8fb390ca6574fc6" /><Relationship Type="http://schemas.openxmlformats.org/officeDocument/2006/relationships/notesSlide" Target="/ppt/notesSlides/notesSlide18.xml" Id="R08a5f58bcbf94306"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1fa2cbd921e64886" /><Relationship Type="http://schemas.openxmlformats.org/officeDocument/2006/relationships/image" Target="/ppt/media/image11.jpeg" Id="Rc1d7c004a0fe4d2f" /><Relationship Type="http://schemas.openxmlformats.org/officeDocument/2006/relationships/notesSlide" Target="/ppt/notesSlides/notesSlide19.xml" Id="Rfad93c0a3c0b4156"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a83427b985af4d7d" /><Relationship Type="http://schemas.openxmlformats.org/officeDocument/2006/relationships/image" Target="/ppt/media/image3.jpeg" Id="R2718f7c8f1704a5c" /><Relationship Type="http://schemas.openxmlformats.org/officeDocument/2006/relationships/notesSlide" Target="/ppt/notesSlides/notesSlide2.xml" Id="R462692ebb6994472"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da3b9e7d60c141b8" /><Relationship Type="http://schemas.openxmlformats.org/officeDocument/2006/relationships/image" Target="/ppt/media/image12.jpeg" Id="R69634a87ee9341c8" /><Relationship Type="http://schemas.openxmlformats.org/officeDocument/2006/relationships/image" Target="/ppt/media/image7.png" Id="R87d3929930ba4eeb" /><Relationship Type="http://schemas.openxmlformats.org/officeDocument/2006/relationships/image" Target="/ppt/media/image24.jpeg" Id="Ra53033e229b94aa0" /><Relationship Type="http://schemas.openxmlformats.org/officeDocument/2006/relationships/notesSlide" Target="/ppt/notesSlides/notesSlide20.xml" Id="R14f84eca03a44c01"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4bb5f4911a224698" /><Relationship Type="http://schemas.openxmlformats.org/officeDocument/2006/relationships/image" Target="/ppt/media/image8.png" Id="R40907f4f161b4a34" /><Relationship Type="http://schemas.openxmlformats.org/officeDocument/2006/relationships/notesSlide" Target="/ppt/notesSlides/notesSlide21.xml" Id="R482f49d359594dae"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74be7afc787146ca" /><Relationship Type="http://schemas.openxmlformats.org/officeDocument/2006/relationships/image" Target="/ppt/media/image25.jpeg" Id="Re899b8f134424ed9" /><Relationship Type="http://schemas.openxmlformats.org/officeDocument/2006/relationships/image" Target="/ppt/media/image12.jpeg" Id="Racb6ec4378e643df" /><Relationship Type="http://schemas.openxmlformats.org/officeDocument/2006/relationships/notesSlide" Target="/ppt/notesSlides/notesSlide22.xml" Id="R8dcd857c6a694a26"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a0468fe3a97a40e9" /><Relationship Type="http://schemas.openxmlformats.org/officeDocument/2006/relationships/image" Target="/ppt/media/image12.jpeg" Id="Re68be12f45f04058" /><Relationship Type="http://schemas.openxmlformats.org/officeDocument/2006/relationships/image" Target="/ppt/media/image26.jpeg" Id="R36ea89b18bd946fd" /><Relationship Type="http://schemas.openxmlformats.org/officeDocument/2006/relationships/notesSlide" Target="/ppt/notesSlides/notesSlide23.xml" Id="R63d0bd78e2854b58"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bd843664ce384014" /><Relationship Type="http://schemas.openxmlformats.org/officeDocument/2006/relationships/image" Target="/ppt/media/image12.jpeg" Id="Rd93273fef2324615" /><Relationship Type="http://schemas.openxmlformats.org/officeDocument/2006/relationships/notesSlide" Target="/ppt/notesSlides/notesSlide24.xml" Id="Rb15fc4641e41418a"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737128748f114c5d" /><Relationship Type="http://schemas.openxmlformats.org/officeDocument/2006/relationships/image" Target="/ppt/media/image27.jpeg" Id="Rc582045672b74b91" /><Relationship Type="http://schemas.openxmlformats.org/officeDocument/2006/relationships/notesSlide" Target="/ppt/notesSlides/notesSlide25.xml" Id="Rd875649fd06946bc"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6d5bb77745834c6e" /><Relationship Type="http://schemas.openxmlformats.org/officeDocument/2006/relationships/image" Target="/ppt/media/image28.jpeg" Id="R1435b38f72494ec7" /><Relationship Type="http://schemas.openxmlformats.org/officeDocument/2006/relationships/notesSlide" Target="/ppt/notesSlides/notesSlide26.xml" Id="R55851fe155cb4ef6"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dd0d4a3365d1455b" /><Relationship Type="http://schemas.openxmlformats.org/officeDocument/2006/relationships/image" Target="/ppt/media/image29.jpeg" Id="R8a13263d95114e82" /><Relationship Type="http://schemas.openxmlformats.org/officeDocument/2006/relationships/image" Target="/ppt/media/image9.png" Id="R4e33be76f5014225" /><Relationship Type="http://schemas.openxmlformats.org/officeDocument/2006/relationships/notesSlide" Target="/ppt/notesSlides/notesSlide27.xml" Id="Rf3aa9bf8049748fc" /></Relationships>
</file>

<file path=ppt/slides/_rels/slide28.xml.rels>&#65279;<?xml version="1.0" encoding="utf-8"?><Relationships xmlns="http://schemas.openxmlformats.org/package/2006/relationships"><Relationship Type="http://schemas.openxmlformats.org/officeDocument/2006/relationships/slideLayout" Target="/ppt/slideLayouts/slideLayout1.xml" Id="R39556a38751b4e4b" /><Relationship Type="http://schemas.openxmlformats.org/officeDocument/2006/relationships/image" Target="/ppt/media/image30.jpeg" Id="R5491ffd975da4985" /><Relationship Type="http://schemas.openxmlformats.org/officeDocument/2006/relationships/notesSlide" Target="/ppt/notesSlides/notesSlide28.xml" Id="Rf2248d3484144023" /></Relationships>
</file>

<file path=ppt/slides/_rels/slide29.xml.rels>&#65279;<?xml version="1.0" encoding="utf-8"?><Relationships xmlns="http://schemas.openxmlformats.org/package/2006/relationships"><Relationship Type="http://schemas.openxmlformats.org/officeDocument/2006/relationships/slideLayout" Target="/ppt/slideLayouts/slideLayout1.xml" Id="R0b3e19e1480a4054" /><Relationship Type="http://schemas.openxmlformats.org/officeDocument/2006/relationships/image" Target="/ppt/media/image31.jpeg" Id="Rc3bb27ef5a5f43ca" /><Relationship Type="http://schemas.openxmlformats.org/officeDocument/2006/relationships/notesSlide" Target="/ppt/notesSlides/notesSlide29.xml" Id="R63fc0ba7687d4f35"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1129c0b0ba994b9d" /><Relationship Type="http://schemas.openxmlformats.org/officeDocument/2006/relationships/image" Target="/ppt/media/image4.jpeg" Id="Rd344532c4c2544fc" /><Relationship Type="http://schemas.openxmlformats.org/officeDocument/2006/relationships/image" Target="/ppt/media/image.png" Id="R4954196ff6f04677" /><Relationship Type="http://schemas.openxmlformats.org/officeDocument/2006/relationships/notesSlide" Target="/ppt/notesSlides/notesSlide3.xml" Id="Rc2eec7c823594fe9" /></Relationships>
</file>

<file path=ppt/slides/_rels/slide30.xml.rels>&#65279;<?xml version="1.0" encoding="utf-8"?><Relationships xmlns="http://schemas.openxmlformats.org/package/2006/relationships"><Relationship Type="http://schemas.openxmlformats.org/officeDocument/2006/relationships/slideLayout" Target="/ppt/slideLayouts/slideLayout1.xml" Id="R1adef0de1e0542d1" /><Relationship Type="http://schemas.openxmlformats.org/officeDocument/2006/relationships/image" Target="/ppt/media/image10.png" Id="R15ac2bc4f63d4dce" /><Relationship Type="http://schemas.openxmlformats.org/officeDocument/2006/relationships/image" Target="/ppt/media/image32.jpeg" Id="Ra49e13f15266479b" /><Relationship Type="http://schemas.openxmlformats.org/officeDocument/2006/relationships/notesSlide" Target="/ppt/notesSlides/notesSlide30.xml" Id="R5cf21a8b179f4ace" /></Relationships>
</file>

<file path=ppt/slides/_rels/slide31.xml.rels>&#65279;<?xml version="1.0" encoding="utf-8"?><Relationships xmlns="http://schemas.openxmlformats.org/package/2006/relationships"><Relationship Type="http://schemas.openxmlformats.org/officeDocument/2006/relationships/slideLayout" Target="/ppt/slideLayouts/slideLayout1.xml" Id="R24a02450a3d54a93" /><Relationship Type="http://schemas.openxmlformats.org/officeDocument/2006/relationships/image" Target="/ppt/media/image33.jpeg" Id="Rb9976c23cf8f4c92" /><Relationship Type="http://schemas.openxmlformats.org/officeDocument/2006/relationships/image" Target="/ppt/media/image34.jpeg" Id="R05d98096bc7845b7" /><Relationship Type="http://schemas.openxmlformats.org/officeDocument/2006/relationships/notesSlide" Target="/ppt/notesSlides/notesSlide31.xml" Id="R308d9622b0b445d2" /></Relationships>
</file>

<file path=ppt/slides/_rels/slide32.xml.rels>&#65279;<?xml version="1.0" encoding="utf-8"?><Relationships xmlns="http://schemas.openxmlformats.org/package/2006/relationships"><Relationship Type="http://schemas.openxmlformats.org/officeDocument/2006/relationships/slideLayout" Target="/ppt/slideLayouts/slideLayout1.xml" Id="R4f9e189f94114526" /><Relationship Type="http://schemas.openxmlformats.org/officeDocument/2006/relationships/image" Target="/ppt/media/image35.jpeg" Id="Rc856486af7a94b64" /><Relationship Type="http://schemas.openxmlformats.org/officeDocument/2006/relationships/notesSlide" Target="/ppt/notesSlides/notesSlide32.xml" Id="Rd435b0e98489468d" /></Relationships>
</file>

<file path=ppt/slides/_rels/slide33.xml.rels>&#65279;<?xml version="1.0" encoding="utf-8"?><Relationships xmlns="http://schemas.openxmlformats.org/package/2006/relationships"><Relationship Type="http://schemas.openxmlformats.org/officeDocument/2006/relationships/slideLayout" Target="/ppt/slideLayouts/slideLayout1.xml" Id="Rbc4f5b54b5504ab3" /><Relationship Type="http://schemas.openxmlformats.org/officeDocument/2006/relationships/image" Target="/ppt/media/image10.png" Id="Rb6a1844f7d274668" /><Relationship Type="http://schemas.openxmlformats.org/officeDocument/2006/relationships/notesSlide" Target="/ppt/notesSlides/notesSlide33.xml" Id="R2c716809013d4700" /></Relationships>
</file>

<file path=ppt/slides/_rels/slide34.xml.rels>&#65279;<?xml version="1.0" encoding="utf-8"?><Relationships xmlns="http://schemas.openxmlformats.org/package/2006/relationships"><Relationship Type="http://schemas.openxmlformats.org/officeDocument/2006/relationships/slideLayout" Target="/ppt/slideLayouts/slideLayout1.xml" Id="Rd9a0f3288a2e4f6e" /><Relationship Type="http://schemas.openxmlformats.org/officeDocument/2006/relationships/image" Target="/ppt/media/image36.jpeg" Id="Rede4c46090d64206" /><Relationship Type="http://schemas.openxmlformats.org/officeDocument/2006/relationships/notesSlide" Target="/ppt/notesSlides/notesSlide34.xml" Id="R230c301121564ab7" /></Relationships>
</file>

<file path=ppt/slides/_rels/slide35.xml.rels>&#65279;<?xml version="1.0" encoding="utf-8"?><Relationships xmlns="http://schemas.openxmlformats.org/package/2006/relationships"><Relationship Type="http://schemas.openxmlformats.org/officeDocument/2006/relationships/slideLayout" Target="/ppt/slideLayouts/slideLayout1.xml" Id="Ra9911ec4e4bf45a5" /><Relationship Type="http://schemas.openxmlformats.org/officeDocument/2006/relationships/notesSlide" Target="/ppt/notesSlides/notesSlide35.xml" Id="R4abdc1da5c70404e" /></Relationships>
</file>

<file path=ppt/slides/_rels/slide36.xml.rels>&#65279;<?xml version="1.0" encoding="utf-8"?><Relationships xmlns="http://schemas.openxmlformats.org/package/2006/relationships"><Relationship Type="http://schemas.openxmlformats.org/officeDocument/2006/relationships/slideLayout" Target="/ppt/slideLayouts/slideLayout1.xml" Id="R6541823b47f3473a" /><Relationship Type="http://schemas.openxmlformats.org/officeDocument/2006/relationships/notesSlide" Target="/ppt/notesSlides/notesSlide36.xml" Id="Rca0829772e7146e3"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c313dca28a634664" /><Relationship Type="http://schemas.openxmlformats.org/officeDocument/2006/relationships/image" Target="/ppt/media/image5.jpeg" Id="R849a931a9cc945c0" /><Relationship Type="http://schemas.openxmlformats.org/officeDocument/2006/relationships/image" Target="/ppt/media/image6.jpeg" Id="R2c186715676740e0" /><Relationship Type="http://schemas.openxmlformats.org/officeDocument/2006/relationships/notesSlide" Target="/ppt/notesSlides/notesSlide4.xml" Id="R7d692cc60cc140da"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6174c095074d4fa0" /><Relationship Type="http://schemas.openxmlformats.org/officeDocument/2006/relationships/image" Target="/ppt/media/image2.png" Id="R9e5e33a240ab41d1" /><Relationship Type="http://schemas.openxmlformats.org/officeDocument/2006/relationships/image" Target="/ppt/media/image7.jpeg" Id="R7ed8dfe23d9d4fa5" /><Relationship Type="http://schemas.openxmlformats.org/officeDocument/2006/relationships/notesSlide" Target="/ppt/notesSlides/notesSlide5.xml" Id="R9a8da9449621426b"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a0d31a2fabb74df9" /><Relationship Type="http://schemas.openxmlformats.org/officeDocument/2006/relationships/image" Target="/ppt/media/image8.jpeg" Id="R0af52e654dba4a6e" /><Relationship Type="http://schemas.openxmlformats.org/officeDocument/2006/relationships/image" Target="/ppt/media/image2.png" Id="Rc820b0ac5c264769" /><Relationship Type="http://schemas.openxmlformats.org/officeDocument/2006/relationships/image" Target="/ppt/media/image9.jpeg" Id="R9351418994244b5d" /><Relationship Type="http://schemas.openxmlformats.org/officeDocument/2006/relationships/image" Target="/ppt/media/image10.jpeg" Id="R83b9c32f33c44110" /><Relationship Type="http://schemas.openxmlformats.org/officeDocument/2006/relationships/image" Target="/ppt/media/image11.jpeg" Id="Rcb209b3b9f3f4d04" /><Relationship Type="http://schemas.openxmlformats.org/officeDocument/2006/relationships/notesSlide" Target="/ppt/notesSlides/notesSlide6.xml" Id="Ra34c61bff58c4001"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0c137226d39a4800" /><Relationship Type="http://schemas.openxmlformats.org/officeDocument/2006/relationships/image" Target="/ppt/media/image12.jpeg" Id="R4c9a4c57b99d4c84" /><Relationship Type="http://schemas.openxmlformats.org/officeDocument/2006/relationships/image" Target="/ppt/media/image11.jpeg" Id="R2987b492e0d94cb5" /><Relationship Type="http://schemas.openxmlformats.org/officeDocument/2006/relationships/image" Target="/ppt/media/image3.png" Id="R8a1c9c87556142e6" /><Relationship Type="http://schemas.openxmlformats.org/officeDocument/2006/relationships/image" Target="/ppt/media/image13.jpeg" Id="R4b937883ea0f49a1" /><Relationship Type="http://schemas.openxmlformats.org/officeDocument/2006/relationships/image" Target="/ppt/media/image14.jpeg" Id="R7dc9951ffeca4356" /><Relationship Type="http://schemas.openxmlformats.org/officeDocument/2006/relationships/image" Target="/ppt/media/image15.jpeg" Id="Rc66a202c5d264af2" /><Relationship Type="http://schemas.openxmlformats.org/officeDocument/2006/relationships/image" Target="/ppt/media/image16.jpeg" Id="R4ec85226da274fa0" /><Relationship Type="http://schemas.openxmlformats.org/officeDocument/2006/relationships/image" Target="/ppt/media/image17.jpeg" Id="R707b848e6cff4658" /><Relationship Type="http://schemas.openxmlformats.org/officeDocument/2006/relationships/image" Target="/ppt/media/image2.png" Id="Rc64b86cc8694487c" /><Relationship Type="http://schemas.openxmlformats.org/officeDocument/2006/relationships/image" Target="/ppt/media/image8.jpeg" Id="R9fa4faf4dc9f4b91" /><Relationship Type="http://schemas.openxmlformats.org/officeDocument/2006/relationships/notesSlide" Target="/ppt/notesSlides/notesSlide7.xml" Id="R68ee2c77a0c24c47"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765c291607384e39" /><Relationship Type="http://schemas.openxmlformats.org/officeDocument/2006/relationships/image" Target="/ppt/media/image8.jpeg" Id="Rab2a22d077d7487b" /><Relationship Type="http://schemas.openxmlformats.org/officeDocument/2006/relationships/notesSlide" Target="/ppt/notesSlides/notesSlide8.xml" Id="Rf456b1dda0f24732"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f9e33f2256ff459a" /><Relationship Type="http://schemas.openxmlformats.org/officeDocument/2006/relationships/image" Target="/ppt/media/image18.jpeg" Id="R89f50ad055dd474b" /><Relationship Type="http://schemas.openxmlformats.org/officeDocument/2006/relationships/image" Target="/ppt/media/image8.jpeg" Id="R627453694a8f46ab" /><Relationship Type="http://schemas.openxmlformats.org/officeDocument/2006/relationships/notesSlide" Target="/ppt/notesSlides/notesSlide9.xml" Id="R4fbb74af64c14a4f"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14" name="Slide title: Chapter 7&#10;The Uneven and Paradoxical Development of Mexico’s Institutions&#10;José Luis Velasco">
            <a:extLst xmlns:a="http://schemas.openxmlformats.org/drawingml/2006/main">
              <a:ext uri="{FF2B5EF4-FFF2-40B4-BE49-F238E27FC236}">
                <a16:creationId xmlns:a16="http://schemas.microsoft.com/office/drawing/2014/main" id="{1F26F5E6-60A5-40A8-82A0-C865C080657C}"/>
              </a:ext>
            </a:extLst>
          </p:cNvPr>
          <p:cNvSpPr>
            <a:spLocks xmlns:a="http://schemas.openxmlformats.org/drawingml/2006/main" noGrp="1"/>
          </p:cNvSpPr>
          <p:nvPr>
            <p:ph type="title" idx="0"/>
          </p:nvPr>
        </p:nvSpPr>
        <p:spPr>
          <a:xfrm xmlns:a="http://schemas.openxmlformats.org/drawingml/2006/main">
            <a:off x="457200" y="45684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000000"/>
                </a:solidFill>
                <a:latin typeface="Calibri"/>
                <a:ea typeface="Calibri"/>
                <a:cs typeface="Calibri"/>
              </a:rPr>
              <a:t>Chapter 7</a:t>
            </a:r>
            <a:br/>
            <a:r>
              <a:rPr sz="3200" b="1" u="none">
                <a:solidFill>
                  <a:srgbClr val="000000"/>
                </a:solidFill>
                <a:latin typeface="Calibri"/>
                <a:ea typeface="Calibri"/>
                <a:cs typeface="Calibri"/>
              </a:rPr>
              <a:t>The Uneven and Paradoxical Development of Mexico’s Institutions</a:t>
            </a:r>
            <a:br/>
            <a:r>
              <a:rPr sz="2800" b="0" i="1" u="none">
                <a:solidFill>
                  <a:srgbClr val="000000"/>
                </a:solidFill>
                <a:latin typeface="Calibri"/>
                <a:ea typeface="Calibri"/>
                <a:cs typeface="Calibri"/>
              </a:rPr>
              <a:t>José Luis Velasco</a:t>
            </a:r>
            <a:endParaRPr sz="2800" b="0" u="none">
              <a:solidFill>
                <a:srgbClr val="000000"/>
              </a:solidFill>
              <a:latin typeface="Calibri"/>
              <a:ea typeface="Calibri"/>
              <a:cs typeface="Calibri"/>
            </a:endParaRPr>
          </a:p>
        </p:txBody>
      </p:sp>
      <p:pic>
        <p:nvPicPr>
          <p:cNvPr id="20" name="Visual 1 of 2 on “Chapter 7 The Uneven and Paradoxical Development of Mexico’s Institutions José Luis Velasco.” Context: Chapter 7 The Uneven and Paradoxical Development of Mexico’s Institutions José Luis Velasco INSTITUTIONS COUNT THEIR R…"/>
          <p:cNvPicPr>
            <a:picLocks xmlns:a="http://schemas.openxmlformats.org/drawingml/2006/main" noChangeAspect="1"/>
          </p:cNvPicPr>
          <p:nvPr/>
        </p:nvPicPr>
        <p:blipFill>
          <a:blip xmlns:r="http://schemas.openxmlformats.org/officeDocument/2006/relationships" xmlns:a="http://schemas.openxmlformats.org/drawingml/2006/main" r:embed="R28523a03da734261"/>
          <a:stretch xmlns:a="http://schemas.openxmlformats.org/drawingml/2006/main"/>
        </p:blipFill>
        <p:spPr>
          <a:xfrm xmlns:a="http://schemas.openxmlformats.org/drawingml/2006/main">
            <a:off x="5038560" y="2286000"/>
            <a:ext cx="2971800" cy="4114800"/>
          </a:xfrm>
          <a:prstGeom xmlns:a="http://schemas.openxmlformats.org/drawingml/2006/main" prst="rect">
            <a:avLst/>
          </a:prstGeom>
          <a:ln xmlns:a="http://schemas.openxmlformats.org/drawingml/2006/main" w="38160">
            <a:noFill/>
          </a:ln>
        </p:spPr>
      </p:pic>
      <p:sp>
        <p:nvSpPr>
          <p:cNvPr id="16" name="Slide text 2: Chapter 7&#10;The Uneven and Paradoxical Development of Mexico’s Institutions&#10;José Luis Velasco">
            <a:extLst xmlns:a="http://schemas.openxmlformats.org/drawingml/2006/main">
              <a:ext uri="{FF2B5EF4-FFF2-40B4-BE49-F238E27FC236}">
                <a16:creationId xmlns:a16="http://schemas.microsoft.com/office/drawing/2014/main" id="{A6E227CF-F5FA-452F-A373-976260109741}"/>
              </a:ext>
            </a:extLst>
          </p:cNvPr>
          <p:cNvSpPr>
            <a:spLocks xmlns:a="http://schemas.openxmlformats.org/drawingml/2006/main" noGrp="1"/>
          </p:cNvSpPr>
          <p:nvPr/>
        </p:nvSpPr>
        <p:spPr>
          <a:xfrm xmlns:a="http://schemas.openxmlformats.org/drawingml/2006/main">
            <a:off x="1218960" y="2286000"/>
            <a:ext cx="2667240" cy="4113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Outline</a:t>
            </a:r>
            <a:endParaRPr sz="24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514080" indent="-514080">
              <a:buClr>
                <a:srgbClr val="000000"/>
              </a:buClr>
              <a:buFont typeface="Calibri"/>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Background</a:t>
            </a:r>
            <a:endParaRPr sz="2400" b="0" u="none">
              <a:solidFill>
                <a:srgbClr val="000000"/>
              </a:solidFill>
              <a:latin typeface="Calibri"/>
              <a:ea typeface="Calibri"/>
              <a:cs typeface="Calibri"/>
            </a:endParaRPr>
          </a:p>
          <a:p xmlns:a="http://schemas.openxmlformats.org/drawingml/2006/main">
            <a:pPr marL="514080" indent="-514080">
              <a:buClr>
                <a:srgbClr val="000000"/>
              </a:buClr>
              <a:buFont typeface="Calibri"/>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514080" indent="-514080">
              <a:buClr>
                <a:srgbClr val="000000"/>
              </a:buClr>
              <a:buFont typeface="Calibri"/>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The cases</a:t>
            </a:r>
            <a:endParaRPr sz="2400" b="0" u="none">
              <a:solidFill>
                <a:srgbClr val="000000"/>
              </a:solidFill>
              <a:latin typeface="Calibri"/>
              <a:ea typeface="Calibri"/>
              <a:cs typeface="Calibri"/>
            </a:endParaRPr>
          </a:p>
          <a:p xmlns:a="http://schemas.openxmlformats.org/drawingml/2006/main">
            <a:pPr marL="514080" indent="-514080">
              <a:buClr>
                <a:srgbClr val="000000"/>
              </a:buClr>
              <a:buFont typeface="Calibri"/>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514080" indent="-514080">
              <a:buClr>
                <a:srgbClr val="000000"/>
              </a:buClr>
              <a:buFont typeface="Calibri"/>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Institutional determinants</a:t>
            </a:r>
            <a:endParaRPr sz="2400" b="0" u="none">
              <a:solidFill>
                <a:srgbClr val="000000"/>
              </a:solidFill>
              <a:latin typeface="Calibri"/>
              <a:ea typeface="Calibri"/>
              <a:cs typeface="Calibri"/>
            </a:endParaRPr>
          </a:p>
          <a:p xmlns:a="http://schemas.openxmlformats.org/drawingml/2006/main">
            <a:pPr marL="514080" indent="-514080">
              <a:buClr>
                <a:srgbClr val="000000"/>
              </a:buClr>
              <a:buFont typeface="Calibri"/>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514080" indent="-514080">
              <a:buClr>
                <a:srgbClr val="000000"/>
              </a:buClr>
              <a:buFont typeface="Calibri"/>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Conclusion</a:t>
            </a:r>
            <a:endParaRPr sz="24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pic>
        <p:nvPicPr>
          <p:cNvPr id="22" name="Visual 2 of 2 on “Chapter 7 The Uneven and Paradoxical Development of Mexico’s Institutions José Luis Velasco.” Context: Chapter 7 The Uneven and Paradoxical Development of Mexico’s Institutions José Luis Velasco INSTITUTIONS COUNT THEIR R…"/>
          <p:cNvPicPr>
            <a:picLocks xmlns:a="http://schemas.openxmlformats.org/drawingml/2006/main" noChangeAspect="1"/>
          </p:cNvPicPr>
          <p:nvPr/>
        </p:nvPicPr>
        <p:blipFill>
          <a:blip xmlns:r="http://schemas.openxmlformats.org/officeDocument/2006/relationships" xmlns:a="http://schemas.openxmlformats.org/drawingml/2006/main" r:embed="Rada7c27d8bc04bc3"/>
          <a:stretch xmlns:a="http://schemas.openxmlformats.org/drawingml/2006/main"/>
        </p:blipFill>
        <p:spPr>
          <a:xfrm xmlns:a="http://schemas.openxmlformats.org/drawingml/2006/main">
            <a:off x="1242720" y="2286000"/>
            <a:ext cx="2739960" cy="41148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824009029"/>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pic>
        <p:nvPicPr>
          <p:cNvPr id="85" name="Visual 1 of 2 on “1982 bank nationalizations.” Context: Stock Exchange Context 1982 bank nationalizations ¢ Growth of national securities market and BMV * ft Entry of small investors Black Monday 1987 « Wiped out small investors BOLSA MEXI…"/>
          <p:cNvPicPr>
            <a:picLocks xmlns:a="http://schemas.openxmlformats.org/drawingml/2006/main" noChangeAspect="1"/>
          </p:cNvPicPr>
          <p:nvPr/>
        </p:nvPicPr>
        <p:blipFill>
          <a:blip xmlns:r="http://schemas.openxmlformats.org/officeDocument/2006/relationships" xmlns:a="http://schemas.openxmlformats.org/drawingml/2006/main" r:embed="R4cc7f5443fdc480c"/>
          <a:stretch xmlns:a="http://schemas.openxmlformats.org/drawingml/2006/main"/>
        </p:blipFill>
        <p:spPr>
          <a:xfrm xmlns:a="http://schemas.openxmlformats.org/drawingml/2006/main">
            <a:off x="6721200" y="5290920"/>
            <a:ext cx="2210040" cy="1343160"/>
          </a:xfrm>
          <a:prstGeom xmlns:a="http://schemas.openxmlformats.org/drawingml/2006/main" prst="rect">
            <a:avLst/>
          </a:prstGeom>
          <a:ln xmlns:a="http://schemas.openxmlformats.org/drawingml/2006/main" w="38160">
            <a:noFill/>
          </a:ln>
        </p:spPr>
      </p:pic>
      <p:sp>
        <p:nvSpPr>
          <p:cNvPr id="76" name="Slide text 1: 1982 bank nationalizations">
            <a:extLst xmlns:a="http://schemas.openxmlformats.org/drawingml/2006/main">
              <a:ext uri="{FF2B5EF4-FFF2-40B4-BE49-F238E27FC236}">
                <a16:creationId xmlns:a16="http://schemas.microsoft.com/office/drawing/2014/main" id="{CD455DEC-0D53-49A0-8A65-5C5B61A511D8}"/>
              </a:ext>
            </a:extLst>
          </p:cNvPr>
          <p:cNvSpPr>
            <a:spLocks xmlns:a="http://schemas.openxmlformats.org/drawingml/2006/main" noGrp="1"/>
          </p:cNvSpPr>
          <p:nvPr/>
        </p:nvSpPr>
        <p:spPr>
          <a:xfrm xmlns:a="http://schemas.openxmlformats.org/drawingml/2006/main">
            <a:off x="609480" y="1142640"/>
            <a:ext cx="4191120" cy="4647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9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1982 bank nationalizations </a:t>
            </a:r>
            <a:endParaRPr sz="2800" b="0" u="none">
              <a:solidFill>
                <a:srgbClr val="000000"/>
              </a:solidFill>
              <a:latin typeface="Calibri"/>
              <a:ea typeface="Calibri"/>
              <a:cs typeface="Calibri"/>
            </a:endParaRPr>
          </a:p>
          <a:p xmlns:a="http://schemas.openxmlformats.org/drawingml/2006/main">
            <a:pPr marL="342720" indent="-342720">
              <a:lnSpc>
                <a:spcPct val="90000"/>
              </a:lnSpc>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Growth of national securities market and BMV</a:t>
            </a:r>
            <a:endParaRPr sz="2800" b="0" u="none">
              <a:solidFill>
                <a:srgbClr val="000000"/>
              </a:solidFill>
              <a:latin typeface="Calibri"/>
              <a:ea typeface="Calibri"/>
              <a:cs typeface="Calibri"/>
            </a:endParaRPr>
          </a:p>
          <a:p xmlns:a="http://schemas.openxmlformats.org/drawingml/2006/main">
            <a:pPr marL="342720" indent="-342720">
              <a:lnSpc>
                <a:spcPct val="90000"/>
              </a:lnSpc>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 Entry of small investors</a:t>
            </a:r>
            <a:endParaRPr sz="2800" b="0" u="none">
              <a:solidFill>
                <a:srgbClr val="000000"/>
              </a:solidFill>
              <a:latin typeface="Calibri"/>
              <a:ea typeface="Calibri"/>
              <a:cs typeface="Calibri"/>
            </a:endParaRPr>
          </a:p>
          <a:p xmlns:a="http://schemas.openxmlformats.org/drawingml/2006/main">
            <a:pPr>
              <a:lnSpc>
                <a:spcPct val="9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lnSpc>
                <a:spcPct val="9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Black Monday 1987</a:t>
            </a:r>
            <a:endParaRPr sz="2800" b="0" u="none">
              <a:solidFill>
                <a:srgbClr val="000000"/>
              </a:solidFill>
              <a:latin typeface="Calibri"/>
              <a:ea typeface="Calibri"/>
              <a:cs typeface="Calibri"/>
            </a:endParaRPr>
          </a:p>
          <a:p xmlns:a="http://schemas.openxmlformats.org/drawingml/2006/main">
            <a:pPr marL="342720" indent="-342720">
              <a:lnSpc>
                <a:spcPct val="90000"/>
              </a:lnSpc>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Wiped out small investors</a:t>
            </a:r>
            <a:endParaRPr sz="2800" b="0" u="none">
              <a:solidFill>
                <a:srgbClr val="000000"/>
              </a:solidFill>
              <a:latin typeface="Calibri"/>
              <a:ea typeface="Calibri"/>
              <a:cs typeface="Calibri"/>
            </a:endParaRPr>
          </a:p>
          <a:p xmlns:a="http://schemas.openxmlformats.org/drawingml/2006/main">
            <a:pPr>
              <a:lnSpc>
                <a:spcPct val="9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77" name="AutoShape 2">
            <a:extLst xmlns:a="http://schemas.openxmlformats.org/drawingml/2006/main">
              <a:ext uri="{FF2B5EF4-FFF2-40B4-BE49-F238E27FC236}">
                <a16:creationId xmlns:a16="http://schemas.microsoft.com/office/drawing/2014/main" id="{2FA4E3DA-D152-42C2-9BC0-B7F6F1AC5927}"/>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78" name="Rectangle 2">
            <a:extLst xmlns:a="http://schemas.openxmlformats.org/drawingml/2006/main">
              <a:ext uri="{FF2B5EF4-FFF2-40B4-BE49-F238E27FC236}">
                <a16:creationId xmlns:a16="http://schemas.microsoft.com/office/drawing/2014/main" id="{B939CE48-81C5-4DDF-B5ED-ED7333B6E861}"/>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79" name="Slide text 2: 1982 bank nationalizations">
            <a:extLst xmlns:a="http://schemas.openxmlformats.org/drawingml/2006/main">
              <a:ext uri="{FF2B5EF4-FFF2-40B4-BE49-F238E27FC236}">
                <a16:creationId xmlns:a16="http://schemas.microsoft.com/office/drawing/2014/main" id="{BBE9EDEC-ACF5-46A2-A9A6-5E86AF797DCF}"/>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Context</a:t>
            </a:r>
            <a:endParaRPr sz="2000" b="0" u="none">
              <a:solidFill>
                <a:srgbClr val="000000"/>
              </a:solidFill>
              <a:latin typeface="Calibri"/>
              <a:ea typeface="Calibri"/>
              <a:cs typeface="Calibri"/>
            </a:endParaRPr>
          </a:p>
        </p:txBody>
      </p:sp>
      <p:sp>
        <p:nvSpPr>
          <p:cNvPr id="80" name="Rectangle 9">
            <a:extLst xmlns:a="http://schemas.openxmlformats.org/drawingml/2006/main">
              <a:ext uri="{FF2B5EF4-FFF2-40B4-BE49-F238E27FC236}">
                <a16:creationId xmlns:a16="http://schemas.microsoft.com/office/drawing/2014/main" id="{D30CC6E6-6FA7-4DC1-97D0-C4FA28577F36}"/>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81" name="Slide text 3: 1982 bank nationalizations">
            <a:extLst xmlns:a="http://schemas.openxmlformats.org/drawingml/2006/main">
              <a:ext uri="{FF2B5EF4-FFF2-40B4-BE49-F238E27FC236}">
                <a16:creationId xmlns:a16="http://schemas.microsoft.com/office/drawing/2014/main" id="{973896B3-BFFE-4E6C-B5B5-E028A1F56B58}"/>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Stock Exchange</a:t>
            </a:r>
            <a:endParaRPr sz="2400" b="0" u="none">
              <a:solidFill>
                <a:srgbClr val="000000"/>
              </a:solidFill>
              <a:latin typeface="Calibri"/>
              <a:ea typeface="Calibri"/>
              <a:cs typeface="Calibri"/>
            </a:endParaRPr>
          </a:p>
        </p:txBody>
      </p:sp>
      <p:pic>
        <p:nvPicPr>
          <p:cNvPr id="92" name="Visual 2 of 2 on “1982 bank nationalizations.” Context: Stock Exchange Context 1982 bank nationalizations ¢ Growth of national securities market and BMV * ft Entry of small investors Black Monday 1987 « Wiped out small investors BOLSA MEXI…"/>
          <p:cNvPicPr>
            <a:picLocks xmlns:a="http://schemas.openxmlformats.org/drawingml/2006/main" noChangeAspect="1"/>
          </p:cNvPicPr>
          <p:nvPr/>
        </p:nvPicPr>
        <p:blipFill>
          <a:blip xmlns:r="http://schemas.openxmlformats.org/officeDocument/2006/relationships" xmlns:a="http://schemas.openxmlformats.org/drawingml/2006/main" r:embed="R64ab76889b404e54"/>
          <a:stretch xmlns:a="http://schemas.openxmlformats.org/drawingml/2006/main"/>
        </p:blipFill>
        <p:spPr>
          <a:xfrm xmlns:a="http://schemas.openxmlformats.org/drawingml/2006/main">
            <a:off x="4876560" y="1600200"/>
            <a:ext cx="3835440" cy="3200400"/>
          </a:xfrm>
          <a:prstGeom xmlns:a="http://schemas.openxmlformats.org/drawingml/2006/main" prst="rect">
            <a:avLst/>
          </a:prstGeom>
          <a:ln xmlns:a="http://schemas.openxmlformats.org/drawingml/2006/main" w="38160">
            <a:noFill/>
          </a:ln>
        </p:spPr>
      </p:pic>
      <p:sp>
        <p:nvSpPr>
          <p:cNvPr id="84" name="Accessible slide title: 1982 bank nationalizations">
            <a:extLst xmlns:a="http://schemas.openxmlformats.org/drawingml/2006/main">
              <a:ext uri="{FF2B5EF4-FFF2-40B4-BE49-F238E27FC236}">
                <a16:creationId xmlns:a16="http://schemas.microsoft.com/office/drawing/2014/main" id="{AB20FB74-1960-4DC2-B0C6-71E20944114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1982 bank nationalizations</a:t>
            </a:r>
          </a:p>
        </p:txBody>
      </p:sp>
    </p:spTree>
    <p:extLst>
      <p:ext uri="{BB962C8B-B14F-4D97-AF65-F5344CB8AC3E}">
        <p14:creationId xmlns:p14="http://schemas.microsoft.com/office/powerpoint/2010/main" val="1200435165"/>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83" name="Slide text 1: Financial liberalization and 1995 financial crisis">
            <a:extLst xmlns:a="http://schemas.openxmlformats.org/drawingml/2006/main">
              <a:ext uri="{FF2B5EF4-FFF2-40B4-BE49-F238E27FC236}">
                <a16:creationId xmlns:a16="http://schemas.microsoft.com/office/drawing/2014/main" id="{3717C902-C205-4F2B-9E49-075B57F18E43}"/>
              </a:ext>
            </a:extLst>
          </p:cNvPr>
          <p:cNvSpPr>
            <a:spLocks xmlns:a="http://schemas.openxmlformats.org/drawingml/2006/main" noGrp="1"/>
          </p:cNvSpPr>
          <p:nvPr/>
        </p:nvSpPr>
        <p:spPr>
          <a:xfrm xmlns:a="http://schemas.openxmlformats.org/drawingml/2006/main">
            <a:off x="532800" y="1371600"/>
            <a:ext cx="4343400" cy="49240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Financial liberalization and 1995 financial crisis</a:t>
            </a: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 Integration with international markets</a:t>
            </a: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 Automation and transparency of transactions</a:t>
            </a: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 Concentration of investors</a:t>
            </a: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84" name="AutoShape 2">
            <a:extLst xmlns:a="http://schemas.openxmlformats.org/drawingml/2006/main">
              <a:ext uri="{FF2B5EF4-FFF2-40B4-BE49-F238E27FC236}">
                <a16:creationId xmlns:a16="http://schemas.microsoft.com/office/drawing/2014/main" id="{FA3C597B-01FA-47FB-BE05-C46498BB0973}"/>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85" name="Rectangle 2">
            <a:extLst xmlns:a="http://schemas.openxmlformats.org/drawingml/2006/main">
              <a:ext uri="{FF2B5EF4-FFF2-40B4-BE49-F238E27FC236}">
                <a16:creationId xmlns:a16="http://schemas.microsoft.com/office/drawing/2014/main" id="{0A8C11D8-A192-4AD7-B2C3-D88356C1E4AE}"/>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86" name="Slide text 2: Financial liberalization and 1995 financial crisis">
            <a:extLst xmlns:a="http://schemas.openxmlformats.org/drawingml/2006/main">
              <a:ext uri="{FF2B5EF4-FFF2-40B4-BE49-F238E27FC236}">
                <a16:creationId xmlns:a16="http://schemas.microsoft.com/office/drawing/2014/main" id="{608D2A0E-8F03-406E-8FA3-31B343D53BF1}"/>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Context</a:t>
            </a:r>
            <a:endParaRPr sz="2000" b="0" u="none">
              <a:solidFill>
                <a:srgbClr val="000000"/>
              </a:solidFill>
              <a:latin typeface="Calibri"/>
              <a:ea typeface="Calibri"/>
              <a:cs typeface="Calibri"/>
            </a:endParaRPr>
          </a:p>
        </p:txBody>
      </p:sp>
      <p:sp>
        <p:nvSpPr>
          <p:cNvPr id="87" name="Rectangle 9">
            <a:extLst xmlns:a="http://schemas.openxmlformats.org/drawingml/2006/main">
              <a:ext uri="{FF2B5EF4-FFF2-40B4-BE49-F238E27FC236}">
                <a16:creationId xmlns:a16="http://schemas.microsoft.com/office/drawing/2014/main" id="{6517AC56-C0E2-43AB-B21F-F8235AAAB115}"/>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98" name="Visual 1 of 2 on “Financial liberalization and 1995 financial crisis.” Context: Stock Exchange Context Financial liberalization and 1995 financial crisis * Tf Integration with international markets * ft Automation and transparency of trans…"/>
          <p:cNvPicPr>
            <a:picLocks xmlns:a="http://schemas.openxmlformats.org/drawingml/2006/main" noChangeAspect="1"/>
          </p:cNvPicPr>
          <p:nvPr/>
        </p:nvPicPr>
        <p:blipFill>
          <a:blip xmlns:r="http://schemas.openxmlformats.org/officeDocument/2006/relationships" xmlns:a="http://schemas.openxmlformats.org/drawingml/2006/main" r:embed="Rd6b1f44f787f48b4"/>
          <a:stretch xmlns:a="http://schemas.openxmlformats.org/drawingml/2006/main"/>
        </p:blipFill>
        <p:spPr>
          <a:xfrm xmlns:a="http://schemas.openxmlformats.org/drawingml/2006/main">
            <a:off x="6721200" y="5290920"/>
            <a:ext cx="2210040" cy="1343160"/>
          </a:xfrm>
          <a:prstGeom xmlns:a="http://schemas.openxmlformats.org/drawingml/2006/main" prst="rect">
            <a:avLst/>
          </a:prstGeom>
          <a:ln xmlns:a="http://schemas.openxmlformats.org/drawingml/2006/main" w="38160">
            <a:noFill/>
          </a:ln>
        </p:spPr>
      </p:pic>
      <p:sp>
        <p:nvSpPr>
          <p:cNvPr id="89" name="Slide text 3: Financial liberalization and 1995 financial crisis">
            <a:extLst xmlns:a="http://schemas.openxmlformats.org/drawingml/2006/main">
              <a:ext uri="{FF2B5EF4-FFF2-40B4-BE49-F238E27FC236}">
                <a16:creationId xmlns:a16="http://schemas.microsoft.com/office/drawing/2014/main" id="{D677AD1A-9DBE-4A23-99AD-E5A7858B10BA}"/>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Stock Exchange</a:t>
            </a:r>
            <a:endParaRPr sz="2400" b="0" u="none">
              <a:solidFill>
                <a:srgbClr val="000000"/>
              </a:solidFill>
              <a:latin typeface="Calibri"/>
              <a:ea typeface="Calibri"/>
              <a:cs typeface="Calibri"/>
            </a:endParaRPr>
          </a:p>
        </p:txBody>
      </p:sp>
      <p:pic>
        <p:nvPicPr>
          <p:cNvPr id="100" name="Visual 2 of 2 on “Financial liberalization and 1995 financial crisis.” Context: Stock Exchange Context Financial liberalization and 1995 financial crisis * Tf Integration with international markets * ft Automation and transparency of trans…"/>
          <p:cNvPicPr>
            <a:picLocks xmlns:a="http://schemas.openxmlformats.org/drawingml/2006/main" noChangeAspect="1"/>
          </p:cNvPicPr>
          <p:nvPr/>
        </p:nvPicPr>
        <p:blipFill>
          <a:blip xmlns:r="http://schemas.openxmlformats.org/officeDocument/2006/relationships" xmlns:a="http://schemas.openxmlformats.org/drawingml/2006/main" r:embed="Re418ccb8c68e4f92"/>
          <a:stretch xmlns:a="http://schemas.openxmlformats.org/drawingml/2006/main"/>
        </p:blipFill>
        <p:spPr>
          <a:xfrm xmlns:a="http://schemas.openxmlformats.org/drawingml/2006/main">
            <a:off x="4876560" y="1600200"/>
            <a:ext cx="3854520" cy="3200400"/>
          </a:xfrm>
          <a:prstGeom xmlns:a="http://schemas.openxmlformats.org/drawingml/2006/main" prst="rect">
            <a:avLst/>
          </a:prstGeom>
          <a:ln xmlns:a="http://schemas.openxmlformats.org/drawingml/2006/main" w="38160">
            <a:noFill/>
          </a:ln>
        </p:spPr>
      </p:pic>
      <p:sp>
        <p:nvSpPr>
          <p:cNvPr id="92" name="Accessible slide title: Financial liberalization and 1995 financial crisis">
            <a:extLst xmlns:a="http://schemas.openxmlformats.org/drawingml/2006/main">
              <a:ext uri="{FF2B5EF4-FFF2-40B4-BE49-F238E27FC236}">
                <a16:creationId xmlns:a16="http://schemas.microsoft.com/office/drawing/2014/main" id="{9FAAD7EC-29CC-475E-8660-8677B057072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Financial liberalization and 1995 financial crisis</a:t>
            </a:r>
          </a:p>
        </p:txBody>
      </p:sp>
    </p:spTree>
    <p:extLst>
      <p:ext uri="{BB962C8B-B14F-4D97-AF65-F5344CB8AC3E}">
        <p14:creationId xmlns:p14="http://schemas.microsoft.com/office/powerpoint/2010/main" val="2027646123"/>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91" name="Slide title: Market Capitalization of Listed Companies (percent of GDP)">
            <a:extLst xmlns:a="http://schemas.openxmlformats.org/drawingml/2006/main">
              <a:ext uri="{FF2B5EF4-FFF2-40B4-BE49-F238E27FC236}">
                <a16:creationId xmlns:a16="http://schemas.microsoft.com/office/drawing/2014/main" id="{921C5A37-0D25-46E8-81AA-46ADB67520E4}"/>
              </a:ext>
            </a:extLst>
          </p:cNvPr>
          <p:cNvSpPr>
            <a:spLocks xmlns:a="http://schemas.openxmlformats.org/drawingml/2006/main" noGrp="1"/>
          </p:cNvSpPr>
          <p:nvPr>
            <p:ph type="title" idx="0"/>
          </p:nvPr>
        </p:nvSpPr>
        <p:spPr>
          <a:xfrm xmlns:a="http://schemas.openxmlformats.org/drawingml/2006/main">
            <a:off x="457200" y="274320"/>
            <a:ext cx="8229600" cy="1554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000000"/>
                </a:solidFill>
                <a:latin typeface="Calibri"/>
                <a:ea typeface="Calibri"/>
                <a:cs typeface="Calibri"/>
              </a:rPr>
              <a:t>Market Capitalization of Listed Companies (percent of GDP)</a:t>
            </a:r>
            <a:br/>
            <a:endParaRPr sz="4000" b="0" u="none">
              <a:solidFill>
                <a:srgbClr val="000000"/>
              </a:solidFill>
              <a:latin typeface="Calibri"/>
              <a:ea typeface="Calibri"/>
              <a:cs typeface="Calibri"/>
            </a:endParaRPr>
          </a:p>
        </p:txBody>
      </p:sp>
      <p:pic>
        <p:nvPicPr>
          <p:cNvPr id="94" name="Visual 1 of 1 on “Market Capitalization of Listed Companies (percent of GDP).” Context: Market Capitalization of Listed Companies (percent of GDP) 200 —Brazil 180) © “Chile te, 760 #—Mexico o *, ef Fee 140 | +** United States ae ™ en a 120…"/>
          <p:cNvPicPr>
            <a:picLocks xmlns:a="http://schemas.openxmlformats.org/drawingml/2006/main" noChangeAspect="1"/>
          </p:cNvPicPr>
          <p:nvPr/>
        </p:nvPicPr>
        <p:blipFill>
          <a:blip xmlns:r="http://schemas.openxmlformats.org/officeDocument/2006/relationships" xmlns:a="http://schemas.openxmlformats.org/drawingml/2006/main" r:embed="Rfb1d205676554e18"/>
          <a:stretch xmlns:a="http://schemas.openxmlformats.org/drawingml/2006/main"/>
        </p:blipFill>
        <p:spPr>
          <a:xfrm xmlns:a="http://schemas.openxmlformats.org/drawingml/2006/main">
            <a:off x="152280" y="1444320"/>
            <a:ext cx="8839080" cy="518796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451070539"/>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pic>
        <p:nvPicPr>
          <p:cNvPr id="102" name="Visual 1 of 1 on “BMV has facilitated financial operations in the country. It has done little, ....” Context: Stock Exchange Challenges and Limitations BMV has facilitated financial operations in the country. It has done little, however, t…"/>
          <p:cNvPicPr>
            <a:picLocks xmlns:a="http://schemas.openxmlformats.org/drawingml/2006/main" noChangeAspect="1"/>
          </p:cNvPicPr>
          <p:nvPr/>
        </p:nvPicPr>
        <p:blipFill>
          <a:blip xmlns:r="http://schemas.openxmlformats.org/officeDocument/2006/relationships" xmlns:a="http://schemas.openxmlformats.org/drawingml/2006/main" r:embed="R6be8164ead934714"/>
          <a:stretch xmlns:a="http://schemas.openxmlformats.org/drawingml/2006/main"/>
        </p:blipFill>
        <p:spPr>
          <a:xfrm xmlns:a="http://schemas.openxmlformats.org/drawingml/2006/main">
            <a:off x="6721200" y="5290920"/>
            <a:ext cx="2210040" cy="1343160"/>
          </a:xfrm>
          <a:prstGeom xmlns:a="http://schemas.openxmlformats.org/drawingml/2006/main" prst="rect">
            <a:avLst/>
          </a:prstGeom>
          <a:ln xmlns:a="http://schemas.openxmlformats.org/drawingml/2006/main" w="38160">
            <a:noFill/>
          </a:ln>
        </p:spPr>
      </p:pic>
      <p:sp>
        <p:nvSpPr>
          <p:cNvPr id="94" name="Slide text 1: BMV has facilitated financial operations in the country. It has done little, ...">
            <a:extLst xmlns:a="http://schemas.openxmlformats.org/drawingml/2006/main">
              <a:ext uri="{FF2B5EF4-FFF2-40B4-BE49-F238E27FC236}">
                <a16:creationId xmlns:a16="http://schemas.microsoft.com/office/drawing/2014/main" id="{7B84DE64-58F4-45DB-90B0-0534997FC3FA}"/>
              </a:ext>
            </a:extLst>
          </p:cNvPr>
          <p:cNvSpPr>
            <a:spLocks xmlns:a="http://schemas.openxmlformats.org/drawingml/2006/main" noGrp="1"/>
          </p:cNvSpPr>
          <p:nvPr/>
        </p:nvSpPr>
        <p:spPr>
          <a:xfrm xmlns:a="http://schemas.openxmlformats.org/drawingml/2006/main">
            <a:off x="761400" y="1675800"/>
            <a:ext cx="8001000" cy="388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5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i="1" u="none">
                <a:solidFill>
                  <a:srgbClr val="000000"/>
                </a:solidFill>
                <a:latin typeface="Calibri"/>
                <a:ea typeface="Calibri"/>
                <a:cs typeface="Calibri"/>
              </a:rPr>
              <a:t>BMV has facilitated financial operations in the country. It has done little, however, to democratize access to the securities market, which has remained thin and elitist.</a:t>
            </a: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95" name="AutoShape 2">
            <a:extLst xmlns:a="http://schemas.openxmlformats.org/drawingml/2006/main">
              <a:ext uri="{FF2B5EF4-FFF2-40B4-BE49-F238E27FC236}">
                <a16:creationId xmlns:a16="http://schemas.microsoft.com/office/drawing/2014/main" id="{5EA1B03D-68A0-472C-A622-BD927D5FD12D}"/>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96" name="Rectangle 2">
            <a:extLst xmlns:a="http://schemas.openxmlformats.org/drawingml/2006/main">
              <a:ext uri="{FF2B5EF4-FFF2-40B4-BE49-F238E27FC236}">
                <a16:creationId xmlns:a16="http://schemas.microsoft.com/office/drawing/2014/main" id="{7DC26C2F-CA9A-4946-A5B3-CAC6C36ED53D}"/>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97" name="Slide text 2: BMV has facilitated financial operations in the country. It has done little, ...">
            <a:extLst xmlns:a="http://schemas.openxmlformats.org/drawingml/2006/main">
              <a:ext uri="{FF2B5EF4-FFF2-40B4-BE49-F238E27FC236}">
                <a16:creationId xmlns:a16="http://schemas.microsoft.com/office/drawing/2014/main" id="{EC9F5320-E5FB-4F53-B12A-4753C62087D3}"/>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Challenges and Limitations </a:t>
            </a:r>
            <a:endParaRPr sz="2000" b="0" u="none">
              <a:solidFill>
                <a:srgbClr val="000000"/>
              </a:solidFill>
              <a:latin typeface="Calibri"/>
              <a:ea typeface="Calibri"/>
              <a:cs typeface="Calibri"/>
            </a:endParaRPr>
          </a:p>
        </p:txBody>
      </p:sp>
      <p:sp>
        <p:nvSpPr>
          <p:cNvPr id="98" name="Rectangle 9">
            <a:extLst xmlns:a="http://schemas.openxmlformats.org/drawingml/2006/main">
              <a:ext uri="{FF2B5EF4-FFF2-40B4-BE49-F238E27FC236}">
                <a16:creationId xmlns:a16="http://schemas.microsoft.com/office/drawing/2014/main" id="{744F70CB-E408-44E6-849F-2ADC4F669814}"/>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99" name="Slide text 3: BMV has facilitated financial operations in the country. It has done little, ...">
            <a:extLst xmlns:a="http://schemas.openxmlformats.org/drawingml/2006/main">
              <a:ext uri="{FF2B5EF4-FFF2-40B4-BE49-F238E27FC236}">
                <a16:creationId xmlns:a16="http://schemas.microsoft.com/office/drawing/2014/main" id="{155DAF09-050F-4459-8AB0-1E51DF5EF38D}"/>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Stock Exchange</a:t>
            </a:r>
            <a:endParaRPr sz="2400" b="0" u="none">
              <a:solidFill>
                <a:srgbClr val="000000"/>
              </a:solidFill>
              <a:latin typeface="Calibri"/>
              <a:ea typeface="Calibri"/>
              <a:cs typeface="Calibri"/>
            </a:endParaRPr>
          </a:p>
        </p:txBody>
      </p:sp>
      <p:sp>
        <p:nvSpPr>
          <p:cNvPr id="101" name="Accessible slide title: BMV has facilitated financial operations in the country. It has done little, ...">
            <a:extLst xmlns:a="http://schemas.openxmlformats.org/drawingml/2006/main">
              <a:ext uri="{FF2B5EF4-FFF2-40B4-BE49-F238E27FC236}">
                <a16:creationId xmlns:a16="http://schemas.microsoft.com/office/drawing/2014/main" id="{A1CDAECE-5EF5-47A7-8573-98A741C91A4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BMV has facilitated financial operations in the country. It has done little, ...</a:t>
            </a:r>
          </a:p>
        </p:txBody>
      </p:sp>
    </p:spTree>
    <p:extLst>
      <p:ext uri="{BB962C8B-B14F-4D97-AF65-F5344CB8AC3E}">
        <p14:creationId xmlns:p14="http://schemas.microsoft.com/office/powerpoint/2010/main" val="972321719"/>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100" name="Slide title: National Health Service">
            <a:extLst xmlns:a="http://schemas.openxmlformats.org/drawingml/2006/main">
              <a:ext uri="{FF2B5EF4-FFF2-40B4-BE49-F238E27FC236}">
                <a16:creationId xmlns:a16="http://schemas.microsoft.com/office/drawing/2014/main" id="{0901BAA9-2DD2-4B7B-A5F4-A86D76D036CF}"/>
              </a:ext>
            </a:extLst>
          </p:cNvPr>
          <p:cNvSpPr>
            <a:spLocks xmlns:a="http://schemas.openxmlformats.org/drawingml/2006/main" noGrp="1"/>
          </p:cNvSpPr>
          <p:nvPr>
            <p:ph type="title" idx="0"/>
          </p:nvPr>
        </p:nvSpPr>
        <p:spPr>
          <a:xfrm xmlns:a="http://schemas.openxmlformats.org/drawingml/2006/main">
            <a:off x="3051000" y="761400"/>
            <a:ext cx="6068880" cy="93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lnSpc>
                <a:spcPct val="9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000" b="1" u="none">
                <a:solidFill>
                  <a:srgbClr val="000000"/>
                </a:solidFill>
                <a:latin typeface="Verdana"/>
                <a:ea typeface="Verdana"/>
                <a:cs typeface="Verdana"/>
              </a:rPr>
              <a:t>National Health Service</a:t>
            </a:r>
            <a:br/>
            <a:endParaRPr sz="3000" b="0" u="none">
              <a:solidFill>
                <a:srgbClr val="000000"/>
              </a:solidFill>
              <a:latin typeface="Calibri"/>
              <a:ea typeface="Calibri"/>
              <a:cs typeface="Calibri"/>
            </a:endParaRPr>
          </a:p>
        </p:txBody>
      </p:sp>
      <p:sp>
        <p:nvSpPr>
          <p:cNvPr id="101" name="7 Conector recto">
            <a:extLst xmlns:a="http://schemas.openxmlformats.org/drawingml/2006/main">
              <a:ext uri="{FF2B5EF4-FFF2-40B4-BE49-F238E27FC236}">
                <a16:creationId xmlns:a16="http://schemas.microsoft.com/office/drawing/2014/main" id="{B46D3DA8-67B5-43CC-B97E-3A2BEF77309E}"/>
              </a:ext>
            </a:extLst>
          </p:cNvPr>
          <p:cNvSpPr>
            <a:spLocks xmlns:a="http://schemas.openxmlformats.org/drawingml/2006/main" noGrp="1"/>
          </p:cNvSpPr>
          <p:nvPr/>
        </p:nvSpPr>
        <p:spPr>
          <a:xfrm xmlns:a="http://schemas.openxmlformats.org/drawingml/2006/main" flipH="1" flipV="1">
            <a:off x="8627400" y="3301560"/>
            <a:ext cx="11160" cy="12600"/>
          </a:xfrm>
          <a:prstGeom xmlns:a="http://schemas.openxmlformats.org/drawingml/2006/main" prst="line">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34200" rIns="90000" bIns="-342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pic>
        <p:nvPicPr>
          <p:cNvPr id="106" name="Visual 1 of 1 on “National Health Service.” Context: } sau &amp; National Health Service Determinants Binary Score | Fuzzy Score"/>
          <p:cNvPicPr>
            <a:picLocks xmlns:a="http://schemas.openxmlformats.org/drawingml/2006/main" noChangeAspect="1"/>
          </p:cNvPicPr>
          <p:nvPr/>
        </p:nvPicPr>
        <p:blipFill>
          <a:blip xmlns:r="http://schemas.openxmlformats.org/officeDocument/2006/relationships" xmlns:a="http://schemas.openxmlformats.org/drawingml/2006/main" r:embed="Re58ebfd54f9f4214"/>
          <a:stretch xmlns:a="http://schemas.openxmlformats.org/drawingml/2006/main"/>
        </p:blipFill>
        <p:spPr>
          <a:xfrm xmlns:a="http://schemas.openxmlformats.org/drawingml/2006/main">
            <a:off x="88560" y="284040"/>
            <a:ext cx="2865600" cy="1544760"/>
          </a:xfrm>
          <a:prstGeom xmlns:a="http://schemas.openxmlformats.org/drawingml/2006/main" prst="rect">
            <a:avLst/>
          </a:prstGeom>
          <a:ln xmlns:a="http://schemas.openxmlformats.org/drawingml/2006/main" w="38160">
            <a:noFill/>
          </a:ln>
        </p:spPr>
      </p:pic>
      <p:graphicFrame>
        <p:nvGraphicFramePr>
          <p:cNvPr id="107" name="Data table 1 of 1: National Health Service"/>
          <p:cNvGraphicFramePr/>
          <p:nvPr/>
        </p:nvGraphicFramePr>
        <p:xfrm>
          <a:off xmlns:a="http://schemas.openxmlformats.org/drawingml/2006/main" x="1371600" y="2057400"/>
          <a:ext xmlns:a="http://schemas.openxmlformats.org/drawingml/2006/main" cx="6324480" cy="4462200"/>
        </p:xfrm>
        <a:graphic xmlns:a="http://schemas.openxmlformats.org/drawingml/2006/main">
          <a:graphicData uri="http://schemas.openxmlformats.org/drawingml/2006/table">
            <a:tbl>
              <a:tblPr/>
              <a:tblGrid>
                <a:gridCol w="3200400"/>
                <a:gridCol w="1600200"/>
                <a:gridCol w="1523880"/>
              </a:tblGrid>
              <a:tr h="51408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Determinants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Binary Score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Fuzzy Score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r>
              <a:tr h="4399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Meritocracy</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Immunity to Corruption</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No Islands of Power</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Proactivity</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95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Tech Flexibility </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48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External Allies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Results</a:t>
                      </a: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Institutional Adequacy</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r>
              <a:tr h="4395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Contribution to Development</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r>
            </a:tbl>
          </a:graphicData>
        </a:graphic>
      </p:graphicFrame>
    </p:spTree>
    <p:extLst>
      <p:ext uri="{BB962C8B-B14F-4D97-AF65-F5344CB8AC3E}">
        <p14:creationId xmlns:p14="http://schemas.microsoft.com/office/powerpoint/2010/main" val="2103593659"/>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104" name="Slide text 1: National healthcare—two branches">
            <a:extLst xmlns:a="http://schemas.openxmlformats.org/drawingml/2006/main">
              <a:ext uri="{FF2B5EF4-FFF2-40B4-BE49-F238E27FC236}">
                <a16:creationId xmlns:a16="http://schemas.microsoft.com/office/drawing/2014/main" id="{F4790856-0785-427D-9A6D-089B25CC48CE}"/>
              </a:ext>
            </a:extLst>
          </p:cNvPr>
          <p:cNvSpPr>
            <a:spLocks xmlns:a="http://schemas.openxmlformats.org/drawingml/2006/main" noGrp="1"/>
          </p:cNvSpPr>
          <p:nvPr/>
        </p:nvSpPr>
        <p:spPr>
          <a:xfrm xmlns:a="http://schemas.openxmlformats.org/drawingml/2006/main">
            <a:off x="456840" y="1142640"/>
            <a:ext cx="8305560" cy="37335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8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National healthcare—two branches</a:t>
            </a:r>
            <a:endParaRPr sz="2800" b="0" u="none">
              <a:solidFill>
                <a:srgbClr val="000000"/>
              </a:solidFill>
              <a:latin typeface="Calibri"/>
              <a:ea typeface="Calibri"/>
              <a:cs typeface="Calibri"/>
            </a:endParaRPr>
          </a:p>
          <a:p xmlns:a="http://schemas.openxmlformats.org/drawingml/2006/main">
            <a:pPr marL="514080" indent="-514080">
              <a:lnSpc>
                <a:spcPct val="80000"/>
              </a:lnSpc>
              <a:spcBef>
                <a:spcPts val="700"/>
              </a:spcBef>
              <a:buClr>
                <a:srgbClr val="000000"/>
              </a:buClr>
              <a:buFont typeface="Calibri"/>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Social Security </a:t>
            </a:r>
            <a:endParaRPr sz="2800" b="0" u="none">
              <a:solidFill>
                <a:srgbClr val="000000"/>
              </a:solidFill>
              <a:latin typeface="Calibri"/>
              <a:ea typeface="Calibri"/>
              <a:cs typeface="Calibri"/>
            </a:endParaRPr>
          </a:p>
          <a:p xmlns:a="http://schemas.openxmlformats.org/drawingml/2006/main">
            <a:pPr marL="857160" lvl="1" indent="-457200">
              <a:lnSpc>
                <a:spcPct val="80000"/>
              </a:lnSpc>
              <a:spcBef>
                <a:spcPts val="601"/>
              </a:spcBef>
              <a:buClr>
                <a:srgbClr val="000000"/>
              </a:buClr>
              <a:buFont typeface="Calibri"/>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Covers formal sector workers and dependents</a:t>
            </a:r>
            <a:endParaRPr sz="2400" b="0" u="none">
              <a:solidFill>
                <a:srgbClr val="000000"/>
              </a:solidFill>
              <a:latin typeface="Calibri"/>
              <a:ea typeface="Calibri"/>
              <a:cs typeface="Calibri"/>
            </a:endParaRPr>
          </a:p>
          <a:p xmlns:a="http://schemas.openxmlformats.org/drawingml/2006/main">
            <a:pPr marL="514080" indent="-514080">
              <a:lnSpc>
                <a:spcPct val="80000"/>
              </a:lnSpc>
              <a:spcBef>
                <a:spcPts val="700"/>
              </a:spcBef>
              <a:buClr>
                <a:srgbClr val="000000"/>
              </a:buClr>
              <a:buFont typeface="Calibri"/>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Public assistance</a:t>
            </a:r>
            <a:endParaRPr sz="2800" b="0" u="none">
              <a:solidFill>
                <a:srgbClr val="000000"/>
              </a:solidFill>
              <a:latin typeface="Calibri"/>
              <a:ea typeface="Calibri"/>
              <a:cs typeface="Calibri"/>
            </a:endParaRPr>
          </a:p>
          <a:p xmlns:a="http://schemas.openxmlformats.org/drawingml/2006/main">
            <a:pPr marL="857160" lvl="1" indent="-457200">
              <a:lnSpc>
                <a:spcPct val="80000"/>
              </a:lnSpc>
              <a:spcBef>
                <a:spcPts val="601"/>
              </a:spcBef>
              <a:buClr>
                <a:srgbClr val="000000"/>
              </a:buClr>
              <a:buFont typeface="Calibri"/>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Covers uninsured population</a:t>
            </a:r>
            <a:endParaRPr sz="2400" b="0" u="none">
              <a:solidFill>
                <a:srgbClr val="000000"/>
              </a:solidFill>
              <a:latin typeface="Calibri"/>
              <a:ea typeface="Calibri"/>
              <a:cs typeface="Calibri"/>
            </a:endParaRPr>
          </a:p>
          <a:p xmlns:a="http://schemas.openxmlformats.org/drawingml/2006/main">
            <a:pPr marL="857160" lvl="1" indent="-457200">
              <a:lnSpc>
                <a:spcPct val="80000"/>
              </a:lnSpc>
              <a:spcBef>
                <a:spcPts val="601"/>
              </a:spcBef>
              <a:buClr>
                <a:srgbClr val="000000"/>
              </a:buClr>
              <a:buFont typeface="Calibri"/>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HGMGG is a general hospital serving uninsured population</a:t>
            </a:r>
            <a:endParaRPr sz="2400" b="0" u="none">
              <a:solidFill>
                <a:srgbClr val="000000"/>
              </a:solidFill>
              <a:latin typeface="Calibri"/>
              <a:ea typeface="Calibri"/>
              <a:cs typeface="Calibri"/>
            </a:endParaRPr>
          </a:p>
          <a:p xmlns:a="http://schemas.openxmlformats.org/drawingml/2006/main">
            <a:pPr>
              <a:lnSpc>
                <a:spcPct val="80000"/>
              </a:lnSpc>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500" b="0" u="none">
              <a:solidFill>
                <a:srgbClr val="000000"/>
              </a:solidFill>
              <a:latin typeface="Calibri"/>
              <a:ea typeface="Calibri"/>
              <a:cs typeface="Calibri"/>
            </a:endParaRPr>
          </a:p>
          <a:p xmlns:a="http://schemas.openxmlformats.org/drawingml/2006/main">
            <a:pPr>
              <a:lnSpc>
                <a:spcPct val="8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Universal coverage, but low public expenditure</a:t>
            </a:r>
            <a:endParaRPr sz="2800" b="0" u="none">
              <a:solidFill>
                <a:srgbClr val="000000"/>
              </a:solidFill>
              <a:latin typeface="Calibri"/>
              <a:ea typeface="Calibri"/>
              <a:cs typeface="Calibri"/>
            </a:endParaRPr>
          </a:p>
          <a:p xmlns:a="http://schemas.openxmlformats.org/drawingml/2006/main">
            <a:pPr>
              <a:lnSpc>
                <a:spcPct val="8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105" name="AutoShape 2">
            <a:extLst xmlns:a="http://schemas.openxmlformats.org/drawingml/2006/main">
              <a:ext uri="{FF2B5EF4-FFF2-40B4-BE49-F238E27FC236}">
                <a16:creationId xmlns:a16="http://schemas.microsoft.com/office/drawing/2014/main" id="{71A9BA65-3D6B-48CD-8B51-8190102C38D0}"/>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106" name="Slide text 2: National healthcare—two branches">
            <a:extLst xmlns:a="http://schemas.openxmlformats.org/drawingml/2006/main">
              <a:ext uri="{FF2B5EF4-FFF2-40B4-BE49-F238E27FC236}">
                <a16:creationId xmlns:a16="http://schemas.microsoft.com/office/drawing/2014/main" id="{1E1D9DA2-3B76-4830-BCFF-15CDCF77AFE2}"/>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National Health Service</a:t>
            </a:r>
            <a:endParaRPr sz="2400" b="0" u="none">
              <a:solidFill>
                <a:srgbClr val="000000"/>
              </a:solidFill>
              <a:latin typeface="Calibri"/>
              <a:ea typeface="Calibri"/>
              <a:cs typeface="Calibri"/>
            </a:endParaRPr>
          </a:p>
        </p:txBody>
      </p:sp>
      <p:sp>
        <p:nvSpPr>
          <p:cNvPr id="107" name="Rectangle 2">
            <a:extLst xmlns:a="http://schemas.openxmlformats.org/drawingml/2006/main">
              <a:ext uri="{FF2B5EF4-FFF2-40B4-BE49-F238E27FC236}">
                <a16:creationId xmlns:a16="http://schemas.microsoft.com/office/drawing/2014/main" id="{B79911D6-B173-442F-9F9C-F0DEB0802865}"/>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122" name="Visual 1 of 4 on “National healthcare—two branches.” Context: National Health Service Context National healthcare—two branches 1. Social Security - Covers formal sector workers and dependents 2. Public assistance - Covers uninsured populat…"/>
          <p:cNvPicPr>
            <a:picLocks xmlns:a="http://schemas.openxmlformats.org/drawingml/2006/main" noChangeAspect="1"/>
          </p:cNvPicPr>
          <p:nvPr/>
        </p:nvPicPr>
        <p:blipFill>
          <a:blip xmlns:r="http://schemas.openxmlformats.org/officeDocument/2006/relationships" xmlns:a="http://schemas.openxmlformats.org/drawingml/2006/main" r:embed="Rb22ee669af634f02"/>
          <a:stretch xmlns:a="http://schemas.openxmlformats.org/drawingml/2006/main"/>
        </p:blipFill>
        <p:spPr>
          <a:xfrm xmlns:a="http://schemas.openxmlformats.org/drawingml/2006/main">
            <a:off x="152280" y="4776480"/>
            <a:ext cx="1447920" cy="1928880"/>
          </a:xfrm>
          <a:prstGeom xmlns:a="http://schemas.openxmlformats.org/drawingml/2006/main" prst="rect">
            <a:avLst/>
          </a:prstGeom>
          <a:ln xmlns:a="http://schemas.openxmlformats.org/drawingml/2006/main" w="38160">
            <a:noFill/>
          </a:ln>
        </p:spPr>
      </p:pic>
      <p:pic>
        <p:nvPicPr>
          <p:cNvPr id="123" name="Visual 2 of 4 on “National healthcare—two branches.” Context: National Health Service Context National healthcare—two branches 1. Social Security - Covers formal sector workers and dependents 2. Public assistance - Covers uninsured populat…"/>
          <p:cNvPicPr>
            <a:picLocks xmlns:a="http://schemas.openxmlformats.org/drawingml/2006/main" noChangeAspect="1"/>
          </p:cNvPicPr>
          <p:nvPr/>
        </p:nvPicPr>
        <p:blipFill>
          <a:blip xmlns:r="http://schemas.openxmlformats.org/officeDocument/2006/relationships" xmlns:a="http://schemas.openxmlformats.org/drawingml/2006/main" r:embed="R8a4abdc5544941de"/>
          <a:stretch xmlns:a="http://schemas.openxmlformats.org/drawingml/2006/main"/>
        </p:blipFill>
        <p:spPr>
          <a:xfrm xmlns:a="http://schemas.openxmlformats.org/drawingml/2006/main">
            <a:off x="7086600" y="4792320"/>
            <a:ext cx="1828800" cy="1903680"/>
          </a:xfrm>
          <a:prstGeom xmlns:a="http://schemas.openxmlformats.org/drawingml/2006/main" prst="rect">
            <a:avLst/>
          </a:prstGeom>
          <a:ln xmlns:a="http://schemas.openxmlformats.org/drawingml/2006/main" w="38160">
            <a:noFill/>
          </a:ln>
        </p:spPr>
      </p:pic>
      <p:pic>
        <p:nvPicPr>
          <p:cNvPr id="124" name="Visual 3 of 4 on “National healthcare—two branches.” Context: National Health Service Context National healthcare—two branches 1. Social Security - Covers formal sector workers and dependents 2. Public assistance - Covers uninsured populat…"/>
          <p:cNvPicPr>
            <a:picLocks xmlns:a="http://schemas.openxmlformats.org/drawingml/2006/main" noChangeAspect="1"/>
          </p:cNvPicPr>
          <p:nvPr/>
        </p:nvPicPr>
        <p:blipFill>
          <a:blip xmlns:r="http://schemas.openxmlformats.org/officeDocument/2006/relationships" xmlns:a="http://schemas.openxmlformats.org/drawingml/2006/main" r:embed="Rc1916d8f14a84d2a"/>
          <a:stretch xmlns:a="http://schemas.openxmlformats.org/drawingml/2006/main"/>
        </p:blipFill>
        <p:spPr>
          <a:xfrm xmlns:a="http://schemas.openxmlformats.org/drawingml/2006/main">
            <a:off x="4343400" y="4792320"/>
            <a:ext cx="2590560" cy="1873440"/>
          </a:xfrm>
          <a:prstGeom xmlns:a="http://schemas.openxmlformats.org/drawingml/2006/main" prst="rect">
            <a:avLst/>
          </a:prstGeom>
          <a:ln xmlns:a="http://schemas.openxmlformats.org/drawingml/2006/main" w="38160">
            <a:noFill/>
          </a:ln>
        </p:spPr>
      </p:pic>
      <p:pic>
        <p:nvPicPr>
          <p:cNvPr id="125" name="Visual 4 of 4 on “National healthcare—two branches.” Context: National Health Service Context National healthcare—two branches 1. Social Security - Covers formal sector workers and dependents 2. Public assistance - Covers uninsured populat…"/>
          <p:cNvPicPr>
            <a:picLocks xmlns:a="http://schemas.openxmlformats.org/drawingml/2006/main" noChangeAspect="1"/>
          </p:cNvPicPr>
          <p:nvPr/>
        </p:nvPicPr>
        <p:blipFill>
          <a:blip xmlns:r="http://schemas.openxmlformats.org/officeDocument/2006/relationships" xmlns:a="http://schemas.openxmlformats.org/drawingml/2006/main" r:embed="R7e0051b06c9a4318"/>
          <a:stretch xmlns:a="http://schemas.openxmlformats.org/drawingml/2006/main"/>
        </p:blipFill>
        <p:spPr>
          <a:xfrm xmlns:a="http://schemas.openxmlformats.org/drawingml/2006/main">
            <a:off x="1676160" y="4776480"/>
            <a:ext cx="2565360" cy="1928880"/>
          </a:xfrm>
          <a:prstGeom xmlns:a="http://schemas.openxmlformats.org/drawingml/2006/main" prst="rect">
            <a:avLst/>
          </a:prstGeom>
          <a:ln xmlns:a="http://schemas.openxmlformats.org/drawingml/2006/main" w="38160">
            <a:noFill/>
          </a:ln>
        </p:spPr>
      </p:pic>
      <p:sp>
        <p:nvSpPr>
          <p:cNvPr id="112" name="Slide text 3: National healthcare—two branches">
            <a:extLst xmlns:a="http://schemas.openxmlformats.org/drawingml/2006/main">
              <a:ext uri="{FF2B5EF4-FFF2-40B4-BE49-F238E27FC236}">
                <a16:creationId xmlns:a16="http://schemas.microsoft.com/office/drawing/2014/main" id="{313E2921-D8D9-46B1-8F37-405DF4ED11ED}"/>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Context</a:t>
            </a:r>
            <a:endParaRPr sz="2000" b="0" u="none">
              <a:solidFill>
                <a:srgbClr val="000000"/>
              </a:solidFill>
              <a:latin typeface="Calibri"/>
              <a:ea typeface="Calibri"/>
              <a:cs typeface="Calibri"/>
            </a:endParaRPr>
          </a:p>
        </p:txBody>
      </p:sp>
      <p:sp>
        <p:nvSpPr>
          <p:cNvPr id="117" name="Accessible slide title: National healthcare—two branches">
            <a:extLst xmlns:a="http://schemas.openxmlformats.org/drawingml/2006/main">
              <a:ext uri="{FF2B5EF4-FFF2-40B4-BE49-F238E27FC236}">
                <a16:creationId xmlns:a16="http://schemas.microsoft.com/office/drawing/2014/main" id="{335029DF-0217-4528-A28A-97230CF65EC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National healthcare—two branches</a:t>
            </a:r>
          </a:p>
        </p:txBody>
      </p:sp>
    </p:spTree>
    <p:extLst>
      <p:ext uri="{BB962C8B-B14F-4D97-AF65-F5344CB8AC3E}">
        <p14:creationId xmlns:p14="http://schemas.microsoft.com/office/powerpoint/2010/main" val="1611350856"/>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pic>
        <p:nvPicPr>
          <p:cNvPr id="120" name="Visual 1 of 1 on “Per Capita Total Expenditure on Health (PPP int. $). 2000–2006.” Context: Per Capita Total Expenditure on Health (PPP int. $). 2000-2006 1400 1200 1000 800 600 400 200 TT eas SPP RE Og See j j | | 5 FES eK SP OS SO So FS …"/>
          <p:cNvPicPr>
            <a:picLocks xmlns:a="http://schemas.openxmlformats.org/drawingml/2006/main" noChangeAspect="1"/>
          </p:cNvPicPr>
          <p:nvPr/>
        </p:nvPicPr>
        <p:blipFill>
          <a:blip xmlns:r="http://schemas.openxmlformats.org/officeDocument/2006/relationships" xmlns:a="http://schemas.openxmlformats.org/drawingml/2006/main" r:embed="R3ef580aa5cb14d00"/>
          <a:stretch xmlns:a="http://schemas.openxmlformats.org/drawingml/2006/main"/>
        </p:blipFill>
        <p:spPr>
          <a:xfrm xmlns:a="http://schemas.openxmlformats.org/drawingml/2006/main">
            <a:off x="72720" y="1444320"/>
            <a:ext cx="8918640" cy="5261040"/>
          </a:xfrm>
          <a:prstGeom xmlns:a="http://schemas.openxmlformats.org/drawingml/2006/main" prst="rect">
            <a:avLst/>
          </a:prstGeom>
          <a:ln xmlns:a="http://schemas.openxmlformats.org/drawingml/2006/main" w="38160">
            <a:noFill/>
          </a:ln>
        </p:spPr>
      </p:pic>
      <p:sp>
        <p:nvSpPr>
          <p:cNvPr id="114" name="Slide title: Per  Capita Total Expenditure on Health (PPP int. $). 2000–2006">
            <a:extLst xmlns:a="http://schemas.openxmlformats.org/drawingml/2006/main">
              <a:ext uri="{FF2B5EF4-FFF2-40B4-BE49-F238E27FC236}">
                <a16:creationId xmlns:a16="http://schemas.microsoft.com/office/drawing/2014/main" id="{2F3C1C78-67F2-4AE9-8DE7-6774FEE5F60E}"/>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000000"/>
                </a:solidFill>
                <a:latin typeface="Calibri"/>
                <a:ea typeface="Calibri"/>
                <a:cs typeface="Calibri"/>
              </a:rPr>
              <a:t>Per  Capita Total Expenditure on Health (PPP int. $). 2000–2006</a:t>
            </a:r>
            <a:endParaRPr sz="4000" b="0" u="none">
              <a:solidFill>
                <a:srgbClr val="000000"/>
              </a:solidFill>
              <a:latin typeface="Calibri"/>
              <a:ea typeface="Calibri"/>
              <a:cs typeface="Calibri"/>
            </a:endParaRPr>
          </a:p>
        </p:txBody>
      </p:sp>
      <p:sp>
        <p:nvSpPr>
          <p:cNvPr id="115" name="Slide text 2: Per  Capita Total Expenditure on Health (PPP int. $). 2000–2006">
            <a:extLst xmlns:a="http://schemas.openxmlformats.org/drawingml/2006/main">
              <a:ext uri="{FF2B5EF4-FFF2-40B4-BE49-F238E27FC236}">
                <a16:creationId xmlns:a16="http://schemas.microsoft.com/office/drawing/2014/main" id="{AA382CCF-7789-4585-B218-0561569F0EA5}"/>
              </a:ext>
            </a:extLst>
          </p:cNvPr>
          <p:cNvSpPr>
            <a:spLocks xmlns:a="http://schemas.openxmlformats.org/drawingml/2006/main" noGrp="1"/>
          </p:cNvSpPr>
          <p:nvPr/>
        </p:nvSpPr>
        <p:spPr>
          <a:xfrm xmlns:a="http://schemas.openxmlformats.org/drawingml/2006/main">
            <a:off x="2057400" y="2210760"/>
            <a:ext cx="1331640" cy="581760"/>
          </a:xfrm>
          <a:prstGeom xmlns:a="http://schemas.openxmlformats.org/drawingml/2006/main" prst="wedgeRectCallout">
            <a:avLst>
              <a:gd name="adj1" fmla="val -2703"/>
              <a:gd name="adj2" fmla="val 214870"/>
            </a:avLst>
          </a:prstGeom>
          <a:solidFill xmlns:a="http://schemas.openxmlformats.org/drawingml/2006/main">
            <a:srgbClr val="FFFFFF"/>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CHILE</a:t>
            </a:r>
            <a:endParaRPr sz="3200" b="0" u="none">
              <a:solidFill>
                <a:srgbClr val="000000"/>
              </a:solidFill>
              <a:latin typeface="Calibri"/>
              <a:ea typeface="Calibri"/>
              <a:cs typeface="Calibri"/>
            </a:endParaRPr>
          </a:p>
        </p:txBody>
      </p:sp>
      <p:sp>
        <p:nvSpPr>
          <p:cNvPr id="116" name="Slide text 3: Per  Capita Total Expenditure on Health (PPP int. $). 2000–2006">
            <a:extLst xmlns:a="http://schemas.openxmlformats.org/drawingml/2006/main">
              <a:ext uri="{FF2B5EF4-FFF2-40B4-BE49-F238E27FC236}">
                <a16:creationId xmlns:a16="http://schemas.microsoft.com/office/drawing/2014/main" id="{4874F190-8875-4EB0-82E3-1B479DA8DC58}"/>
              </a:ext>
            </a:extLst>
          </p:cNvPr>
          <p:cNvSpPr>
            <a:spLocks xmlns:a="http://schemas.openxmlformats.org/drawingml/2006/main" noGrp="1"/>
          </p:cNvSpPr>
          <p:nvPr/>
        </p:nvSpPr>
        <p:spPr>
          <a:xfrm xmlns:a="http://schemas.openxmlformats.org/drawingml/2006/main">
            <a:off x="3543120" y="1918440"/>
            <a:ext cx="1676520" cy="581760"/>
          </a:xfrm>
          <a:prstGeom xmlns:a="http://schemas.openxmlformats.org/drawingml/2006/main" prst="wedgeRectCallout">
            <a:avLst>
              <a:gd name="adj1" fmla="val -83898"/>
              <a:gd name="adj2" fmla="val 267189"/>
            </a:avLst>
          </a:prstGeom>
          <a:solidFill xmlns:a="http://schemas.openxmlformats.org/drawingml/2006/main">
            <a:srgbClr val="FFFFFF"/>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MEXICO</a:t>
            </a:r>
            <a:endParaRPr sz="3200" b="0" u="none">
              <a:solidFill>
                <a:srgbClr val="000000"/>
              </a:solidFill>
              <a:latin typeface="Calibri"/>
              <a:ea typeface="Calibri"/>
              <a:cs typeface="Calibri"/>
            </a:endParaRPr>
          </a:p>
        </p:txBody>
      </p:sp>
      <p:sp>
        <p:nvSpPr>
          <p:cNvPr id="117" name="Slide text 4: Per  Capita Total Expenditure on Health (PPP int. $). 2000–2006">
            <a:extLst xmlns:a="http://schemas.openxmlformats.org/drawingml/2006/main">
              <a:ext uri="{FF2B5EF4-FFF2-40B4-BE49-F238E27FC236}">
                <a16:creationId xmlns:a16="http://schemas.microsoft.com/office/drawing/2014/main" id="{14DC6CD6-1750-4A10-A55C-CC609FA9C035}"/>
              </a:ext>
            </a:extLst>
          </p:cNvPr>
          <p:cNvSpPr>
            <a:spLocks xmlns:a="http://schemas.openxmlformats.org/drawingml/2006/main" noGrp="1"/>
          </p:cNvSpPr>
          <p:nvPr/>
        </p:nvSpPr>
        <p:spPr>
          <a:xfrm xmlns:a="http://schemas.openxmlformats.org/drawingml/2006/main">
            <a:off x="4267080" y="2805120"/>
            <a:ext cx="2093760" cy="581760"/>
          </a:xfrm>
          <a:prstGeom xmlns:a="http://schemas.openxmlformats.org/drawingml/2006/main" prst="wedgeRectCallout">
            <a:avLst>
              <a:gd name="adj1" fmla="val -69009"/>
              <a:gd name="adj2" fmla="val 166199"/>
            </a:avLst>
          </a:prstGeom>
          <a:solidFill xmlns:a="http://schemas.openxmlformats.org/drawingml/2006/main">
            <a:srgbClr val="FFFFFF"/>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COLUMBIA</a:t>
            </a:r>
            <a:endParaRPr sz="3200" b="0" u="none">
              <a:solidFill>
                <a:srgbClr val="000000"/>
              </a:solidFill>
              <a:latin typeface="Calibri"/>
              <a:ea typeface="Calibri"/>
              <a:cs typeface="Calibri"/>
            </a:endParaRPr>
          </a:p>
        </p:txBody>
      </p:sp>
      <p:sp>
        <p:nvSpPr>
          <p:cNvPr id="118" name="Slide text 5: Per  Capita Total Expenditure on Health (PPP int. $). 2000–2006">
            <a:extLst xmlns:a="http://schemas.openxmlformats.org/drawingml/2006/main">
              <a:ext uri="{FF2B5EF4-FFF2-40B4-BE49-F238E27FC236}">
                <a16:creationId xmlns:a16="http://schemas.microsoft.com/office/drawing/2014/main" id="{29B43561-40C5-4251-9A0F-9B39A531459D}"/>
              </a:ext>
            </a:extLst>
          </p:cNvPr>
          <p:cNvSpPr>
            <a:spLocks xmlns:a="http://schemas.openxmlformats.org/drawingml/2006/main" noGrp="1"/>
          </p:cNvSpPr>
          <p:nvPr/>
        </p:nvSpPr>
        <p:spPr>
          <a:xfrm xmlns:a="http://schemas.openxmlformats.org/drawingml/2006/main">
            <a:off x="5486400" y="3888000"/>
            <a:ext cx="2819160" cy="520200"/>
          </a:xfrm>
          <a:prstGeom xmlns:a="http://schemas.openxmlformats.org/drawingml/2006/main" prst="wedgeRectCallout">
            <a:avLst>
              <a:gd name="adj1" fmla="val -85939"/>
              <a:gd name="adj2" fmla="val 82777"/>
            </a:avLst>
          </a:prstGeom>
          <a:solidFill xmlns:a="http://schemas.openxmlformats.org/drawingml/2006/main">
            <a:srgbClr val="FFFFFF"/>
          </a:solidFill>
          <a:ln xmlns:a="http://schemas.openxmlformats.org/drawingml/2006/main" w="25200">
            <a:solidFill>
              <a:srgbClr val="385D8A"/>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DOMINICAN REP.</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610379969"/>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119" name="Slide text 1: Case of HGMGG">
            <a:extLst xmlns:a="http://schemas.openxmlformats.org/drawingml/2006/main">
              <a:ext uri="{FF2B5EF4-FFF2-40B4-BE49-F238E27FC236}">
                <a16:creationId xmlns:a16="http://schemas.microsoft.com/office/drawing/2014/main" id="{7E35AD83-AF75-43E2-9B08-8FBF43086EE5}"/>
              </a:ext>
            </a:extLst>
          </p:cNvPr>
          <p:cNvSpPr>
            <a:spLocks xmlns:a="http://schemas.openxmlformats.org/drawingml/2006/main" noGrp="1"/>
          </p:cNvSpPr>
          <p:nvPr/>
        </p:nvSpPr>
        <p:spPr>
          <a:xfrm xmlns:a="http://schemas.openxmlformats.org/drawingml/2006/main">
            <a:off x="457200" y="1066680"/>
            <a:ext cx="7619760" cy="3781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lnSpcReduction="9999"/>
          </a:bodyPr>
          <a:lstStyle xmlns:a="http://schemas.openxmlformats.org/drawingml/2006/main"/>
          <a:p xmlns:a="http://schemas.openxmlformats.org/drawingml/2006/main">
            <a:pPr>
              <a:lnSpc>
                <a:spcPct val="9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Case of HGMGG</a:t>
            </a:r>
            <a:endParaRPr sz="2800" b="0" u="none">
              <a:solidFill>
                <a:srgbClr val="000000"/>
              </a:solidFill>
              <a:latin typeface="Calibri"/>
              <a:ea typeface="Calibri"/>
              <a:cs typeface="Calibri"/>
            </a:endParaRPr>
          </a:p>
          <a:p xmlns:a="http://schemas.openxmlformats.org/drawingml/2006/main">
            <a:pPr marL="342720" indent="-342720">
              <a:lnSpc>
                <a:spcPct val="90000"/>
              </a:lnSpc>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HGMGG provides specialty service to patients from Mexico City and nearby states</a:t>
            </a:r>
            <a:endParaRPr sz="2800" b="0" u="none">
              <a:solidFill>
                <a:srgbClr val="000000"/>
              </a:solidFill>
              <a:latin typeface="Calibri"/>
              <a:ea typeface="Calibri"/>
              <a:cs typeface="Calibri"/>
            </a:endParaRPr>
          </a:p>
          <a:p xmlns:a="http://schemas.openxmlformats.org/drawingml/2006/main">
            <a:pPr marL="743040" lvl="1" indent="-285840">
              <a:lnSpc>
                <a:spcPct val="90000"/>
              </a:lnSpc>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500" b="0" u="none">
              <a:solidFill>
                <a:srgbClr val="000000"/>
              </a:solidFill>
              <a:latin typeface="Calibri"/>
              <a:ea typeface="Calibri"/>
              <a:cs typeface="Calibri"/>
            </a:endParaRPr>
          </a:p>
          <a:p xmlns:a="http://schemas.openxmlformats.org/drawingml/2006/main">
            <a:pPr marL="743040" lvl="1" indent="-285840">
              <a:lnSpc>
                <a:spcPct val="90000"/>
              </a:lnSpc>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Efficient and transparent administration</a:t>
            </a:r>
            <a:endParaRPr sz="2400" b="0" u="none">
              <a:solidFill>
                <a:srgbClr val="000000"/>
              </a:solidFill>
              <a:latin typeface="Calibri"/>
              <a:ea typeface="Calibri"/>
              <a:cs typeface="Calibri"/>
            </a:endParaRPr>
          </a:p>
          <a:p xmlns:a="http://schemas.openxmlformats.org/drawingml/2006/main">
            <a:pPr marL="743040" lvl="1" indent="-285840">
              <a:lnSpc>
                <a:spcPct val="90000"/>
              </a:lnSpc>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743040" lvl="1" indent="-285840">
              <a:lnSpc>
                <a:spcPct val="90000"/>
              </a:lnSpc>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High patient satisfaction</a:t>
            </a:r>
            <a:endParaRPr sz="2400" b="0" u="none">
              <a:solidFill>
                <a:srgbClr val="000000"/>
              </a:solidFill>
              <a:latin typeface="Calibri"/>
              <a:ea typeface="Calibri"/>
              <a:cs typeface="Calibri"/>
            </a:endParaRPr>
          </a:p>
          <a:p xmlns:a="http://schemas.openxmlformats.org/drawingml/2006/main">
            <a:pPr marL="259200" lvl="1">
              <a:lnSpc>
                <a:spcPct val="90000"/>
              </a:lnSpc>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743040" lvl="1" indent="-285840">
              <a:lnSpc>
                <a:spcPct val="90000"/>
              </a:lnSpc>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Relative accessibility</a:t>
            </a:r>
            <a:endParaRPr sz="2400" b="0" u="none">
              <a:solidFill>
                <a:srgbClr val="000000"/>
              </a:solidFill>
              <a:latin typeface="Calibri"/>
              <a:ea typeface="Calibri"/>
              <a:cs typeface="Calibri"/>
            </a:endParaRPr>
          </a:p>
          <a:p xmlns:a="http://schemas.openxmlformats.org/drawingml/2006/main">
            <a:pPr marL="743040" lvl="1" indent="-285840">
              <a:lnSpc>
                <a:spcPct val="90000"/>
              </a:lnSpc>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120" name="AutoShape 2">
            <a:extLst xmlns:a="http://schemas.openxmlformats.org/drawingml/2006/main">
              <a:ext uri="{FF2B5EF4-FFF2-40B4-BE49-F238E27FC236}">
                <a16:creationId xmlns:a16="http://schemas.microsoft.com/office/drawing/2014/main" id="{13C5F784-D605-44FE-BF62-E46E4C53596A}"/>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121" name="Slide text 2: Case of HGMGG">
            <a:extLst xmlns:a="http://schemas.openxmlformats.org/drawingml/2006/main">
              <a:ext uri="{FF2B5EF4-FFF2-40B4-BE49-F238E27FC236}">
                <a16:creationId xmlns:a16="http://schemas.microsoft.com/office/drawing/2014/main" id="{92F1CCEA-1F2B-43ED-92A6-4713A4DAC230}"/>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National Health Service</a:t>
            </a:r>
            <a:endParaRPr sz="2400" b="0" u="none">
              <a:solidFill>
                <a:srgbClr val="000000"/>
              </a:solidFill>
              <a:latin typeface="Calibri"/>
              <a:ea typeface="Calibri"/>
              <a:cs typeface="Calibri"/>
            </a:endParaRPr>
          </a:p>
        </p:txBody>
      </p:sp>
      <p:sp>
        <p:nvSpPr>
          <p:cNvPr id="122" name="Rectangle 9">
            <a:extLst xmlns:a="http://schemas.openxmlformats.org/drawingml/2006/main">
              <a:ext uri="{FF2B5EF4-FFF2-40B4-BE49-F238E27FC236}">
                <a16:creationId xmlns:a16="http://schemas.microsoft.com/office/drawing/2014/main" id="{05C9CEC4-8041-4DC9-9273-67835F7F0695}"/>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131" name="Visual 1 of 3 on “Case of HGMGG.” Context: National Health Service Case of HGMGG * HGMGG provides specialty service to patients from Mexico City and nearby states — Efficient and transparent administration — High patient satisfaction — Rel…"/>
          <p:cNvPicPr>
            <a:picLocks xmlns:a="http://schemas.openxmlformats.org/drawingml/2006/main" noChangeAspect="1"/>
          </p:cNvPicPr>
          <p:nvPr/>
        </p:nvPicPr>
        <p:blipFill>
          <a:blip xmlns:r="http://schemas.openxmlformats.org/officeDocument/2006/relationships" xmlns:a="http://schemas.openxmlformats.org/drawingml/2006/main" r:embed="R41f1a0d15d4c4be3"/>
          <a:stretch xmlns:a="http://schemas.openxmlformats.org/drawingml/2006/main"/>
        </p:blipFill>
        <p:spPr>
          <a:xfrm xmlns:a="http://schemas.openxmlformats.org/drawingml/2006/main">
            <a:off x="380880" y="5225760"/>
            <a:ext cx="2743200" cy="1479600"/>
          </a:xfrm>
          <a:prstGeom xmlns:a="http://schemas.openxmlformats.org/drawingml/2006/main" prst="rect">
            <a:avLst/>
          </a:prstGeom>
          <a:ln xmlns:a="http://schemas.openxmlformats.org/drawingml/2006/main" w="38160">
            <a:noFill/>
          </a:ln>
        </p:spPr>
      </p:pic>
      <p:pic>
        <p:nvPicPr>
          <p:cNvPr id="132" name="Visual 2 of 3 on “Case of HGMGG.” Context: National Health Service Case of HGMGG * HGMGG provides specialty service to patients from Mexico City and nearby states — Efficient and transparent administration — High patient satisfaction — Rel…"/>
          <p:cNvPicPr>
            <a:picLocks xmlns:a="http://schemas.openxmlformats.org/drawingml/2006/main" noChangeAspect="1"/>
          </p:cNvPicPr>
          <p:nvPr/>
        </p:nvPicPr>
        <p:blipFill>
          <a:blip xmlns:r="http://schemas.openxmlformats.org/officeDocument/2006/relationships" xmlns:a="http://schemas.openxmlformats.org/drawingml/2006/main" r:embed="Rb4d2cea3bb6d4545"/>
          <a:stretch xmlns:a="http://schemas.openxmlformats.org/drawingml/2006/main"/>
        </p:blipFill>
        <p:spPr>
          <a:xfrm xmlns:a="http://schemas.openxmlformats.org/drawingml/2006/main">
            <a:off x="7086600" y="4792320"/>
            <a:ext cx="1828800" cy="1903680"/>
          </a:xfrm>
          <a:prstGeom xmlns:a="http://schemas.openxmlformats.org/drawingml/2006/main" prst="rect">
            <a:avLst/>
          </a:prstGeom>
          <a:ln xmlns:a="http://schemas.openxmlformats.org/drawingml/2006/main" w="38160">
            <a:noFill/>
          </a:ln>
        </p:spPr>
      </p:pic>
      <p:pic>
        <p:nvPicPr>
          <p:cNvPr id="133" name="Visual 3 of 3 on “Case of HGMGG.” Context: National Health Service Case of HGMGG * HGMGG provides specialty service to patients from Mexico City and nearby states — Efficient and transparent administration — High patient satisfaction — Rel…"/>
          <p:cNvPicPr>
            <a:picLocks xmlns:a="http://schemas.openxmlformats.org/drawingml/2006/main" noChangeAspect="1"/>
          </p:cNvPicPr>
          <p:nvPr/>
        </p:nvPicPr>
        <p:blipFill>
          <a:blip xmlns:r="http://schemas.openxmlformats.org/officeDocument/2006/relationships" xmlns:a="http://schemas.openxmlformats.org/drawingml/2006/main" r:embed="Rddf63d14dd684a5a"/>
          <a:stretch xmlns:a="http://schemas.openxmlformats.org/drawingml/2006/main"/>
        </p:blipFill>
        <p:spPr>
          <a:xfrm xmlns:a="http://schemas.openxmlformats.org/drawingml/2006/main">
            <a:off x="3429000" y="5233680"/>
            <a:ext cx="1981080" cy="1432080"/>
          </a:xfrm>
          <a:prstGeom xmlns:a="http://schemas.openxmlformats.org/drawingml/2006/main" prst="rect">
            <a:avLst/>
          </a:prstGeom>
          <a:ln xmlns:a="http://schemas.openxmlformats.org/drawingml/2006/main" w="38160">
            <a:noFill/>
          </a:ln>
        </p:spPr>
      </p:pic>
      <p:sp>
        <p:nvSpPr>
          <p:cNvPr id="126" name="Accessible slide title: Case of HGMGG">
            <a:extLst xmlns:a="http://schemas.openxmlformats.org/drawingml/2006/main">
              <a:ext uri="{FF2B5EF4-FFF2-40B4-BE49-F238E27FC236}">
                <a16:creationId xmlns:a16="http://schemas.microsoft.com/office/drawing/2014/main" id="{6C62FA3F-CEC3-4662-BD18-658EC1986CC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Case of HGMGG</a:t>
            </a:r>
          </a:p>
        </p:txBody>
      </p:sp>
    </p:spTree>
    <p:extLst>
      <p:ext uri="{BB962C8B-B14F-4D97-AF65-F5344CB8AC3E}">
        <p14:creationId xmlns:p14="http://schemas.microsoft.com/office/powerpoint/2010/main" val="529468162"/>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126" name="Slide text 1: HGMGG an “island of excellence” in troubled public health care sector">
            <a:extLst xmlns:a="http://schemas.openxmlformats.org/drawingml/2006/main">
              <a:ext uri="{FF2B5EF4-FFF2-40B4-BE49-F238E27FC236}">
                <a16:creationId xmlns:a16="http://schemas.microsoft.com/office/drawing/2014/main" id="{45C60B19-1E60-4429-9FFC-027C6EE9C38B}"/>
              </a:ext>
            </a:extLst>
          </p:cNvPr>
          <p:cNvSpPr>
            <a:spLocks xmlns:a="http://schemas.openxmlformats.org/drawingml/2006/main" noGrp="1"/>
          </p:cNvSpPr>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7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HGMGG an “island of excellence” in troubled public health care sector</a:t>
            </a:r>
            <a:endParaRPr sz="2800" b="0" u="none">
              <a:solidFill>
                <a:srgbClr val="000000"/>
              </a:solidFill>
              <a:latin typeface="Calibri"/>
              <a:ea typeface="Calibri"/>
              <a:cs typeface="Calibri"/>
            </a:endParaRPr>
          </a:p>
          <a:p xmlns:a="http://schemas.openxmlformats.org/drawingml/2006/main">
            <a:pPr marL="342720" indent="-342720">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000000"/>
              </a:solidFill>
              <a:latin typeface="Calibri"/>
              <a:ea typeface="Calibri"/>
              <a:cs typeface="Calibri"/>
            </a:endParaRPr>
          </a:p>
          <a:p xmlns:a="http://schemas.openxmlformats.org/drawingml/2006/main">
            <a:pPr>
              <a:spcBef>
                <a:spcPts val="7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3200" b="0" u="none">
              <a:solidFill>
                <a:srgbClr val="000000"/>
              </a:solidFill>
              <a:latin typeface="Calibri"/>
              <a:ea typeface="Calibri"/>
              <a:cs typeface="Calibri"/>
            </a:endParaRPr>
          </a:p>
        </p:txBody>
      </p:sp>
      <p:sp>
        <p:nvSpPr>
          <p:cNvPr id="127" name="AutoShape 2">
            <a:extLst xmlns:a="http://schemas.openxmlformats.org/drawingml/2006/main">
              <a:ext uri="{FF2B5EF4-FFF2-40B4-BE49-F238E27FC236}">
                <a16:creationId xmlns:a16="http://schemas.microsoft.com/office/drawing/2014/main" id="{7300F3EA-CFE2-4040-AC57-B930CA65AB19}"/>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128" name="Slide text 2: HGMGG an “island of excellence” in troubled public health care sector">
            <a:extLst xmlns:a="http://schemas.openxmlformats.org/drawingml/2006/main">
              <a:ext uri="{FF2B5EF4-FFF2-40B4-BE49-F238E27FC236}">
                <a16:creationId xmlns:a16="http://schemas.microsoft.com/office/drawing/2014/main" id="{A768F069-762C-4AFD-A183-C5447F15D915}"/>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National Health Service</a:t>
            </a:r>
            <a:endParaRPr sz="2400" b="0" u="none">
              <a:solidFill>
                <a:srgbClr val="000000"/>
              </a:solidFill>
              <a:latin typeface="Calibri"/>
              <a:ea typeface="Calibri"/>
              <a:cs typeface="Calibri"/>
            </a:endParaRPr>
          </a:p>
        </p:txBody>
      </p:sp>
      <p:sp>
        <p:nvSpPr>
          <p:cNvPr id="129" name="Rectangle 2">
            <a:extLst xmlns:a="http://schemas.openxmlformats.org/drawingml/2006/main">
              <a:ext uri="{FF2B5EF4-FFF2-40B4-BE49-F238E27FC236}">
                <a16:creationId xmlns:a16="http://schemas.microsoft.com/office/drawing/2014/main" id="{ACCA80FE-0274-4175-9B7B-8C825BF0204D}"/>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130" name="Slide text 3: HGMGG an “island of excellence” in troubled public health care sector">
            <a:extLst xmlns:a="http://schemas.openxmlformats.org/drawingml/2006/main">
              <a:ext uri="{FF2B5EF4-FFF2-40B4-BE49-F238E27FC236}">
                <a16:creationId xmlns:a16="http://schemas.microsoft.com/office/drawing/2014/main" id="{9D43007D-6D1F-4612-BF8D-E53790A93B2E}"/>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Challenges and Limitations</a:t>
            </a:r>
            <a:endParaRPr sz="2000" b="0" u="none">
              <a:solidFill>
                <a:srgbClr val="000000"/>
              </a:solidFill>
              <a:latin typeface="Calibri"/>
              <a:ea typeface="Calibri"/>
              <a:cs typeface="Calibri"/>
            </a:endParaRPr>
          </a:p>
        </p:txBody>
      </p:sp>
      <p:sp>
        <p:nvSpPr>
          <p:cNvPr id="131" name="Rectangle 9">
            <a:extLst xmlns:a="http://schemas.openxmlformats.org/drawingml/2006/main">
              <a:ext uri="{FF2B5EF4-FFF2-40B4-BE49-F238E27FC236}">
                <a16:creationId xmlns:a16="http://schemas.microsoft.com/office/drawing/2014/main" id="{7568DFF1-FC75-4586-B42C-B185D39D3408}"/>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140" name="Visual 1 of 1 on “HGMGG an “island of excellence” in troubled public health care sector.” Context: National Health Service Challenges and Limitations * HGMGG an “island of excellence” in troubled public health care sector"/>
          <p:cNvPicPr>
            <a:picLocks xmlns:a="http://schemas.openxmlformats.org/drawingml/2006/main" noChangeAspect="1"/>
          </p:cNvPicPr>
          <p:nvPr/>
        </p:nvPicPr>
        <p:blipFill>
          <a:blip xmlns:r="http://schemas.openxmlformats.org/officeDocument/2006/relationships" xmlns:a="http://schemas.openxmlformats.org/drawingml/2006/main" r:embed="Rb8fb390ca6574fc6"/>
          <a:stretch xmlns:a="http://schemas.openxmlformats.org/drawingml/2006/main"/>
        </p:blipFill>
        <p:spPr>
          <a:xfrm xmlns:a="http://schemas.openxmlformats.org/drawingml/2006/main">
            <a:off x="7086600" y="4792320"/>
            <a:ext cx="1828800" cy="1903680"/>
          </a:xfrm>
          <a:prstGeom xmlns:a="http://schemas.openxmlformats.org/drawingml/2006/main" prst="rect">
            <a:avLst/>
          </a:prstGeom>
          <a:ln xmlns:a="http://schemas.openxmlformats.org/drawingml/2006/main" w="38160">
            <a:noFill/>
          </a:ln>
        </p:spPr>
      </p:pic>
      <p:sp>
        <p:nvSpPr>
          <p:cNvPr id="133" name="Accessible slide title: HGMGG an “island of excellence” in troubled public health care sector">
            <a:extLst xmlns:a="http://schemas.openxmlformats.org/drawingml/2006/main">
              <a:ext uri="{FF2B5EF4-FFF2-40B4-BE49-F238E27FC236}">
                <a16:creationId xmlns:a16="http://schemas.microsoft.com/office/drawing/2014/main" id="{379C72C8-9D78-42B6-BD02-1411231603F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HGMGG an “island of excellence” in troubled public health care sector</a:t>
            </a:r>
          </a:p>
        </p:txBody>
      </p:sp>
    </p:spTree>
    <p:extLst>
      <p:ext uri="{BB962C8B-B14F-4D97-AF65-F5344CB8AC3E}">
        <p14:creationId xmlns:p14="http://schemas.microsoft.com/office/powerpoint/2010/main" val="1649385650"/>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133" name="Slide title: Tax Authority (SAT)">
            <a:extLst xmlns:a="http://schemas.openxmlformats.org/drawingml/2006/main">
              <a:ext uri="{FF2B5EF4-FFF2-40B4-BE49-F238E27FC236}">
                <a16:creationId xmlns:a16="http://schemas.microsoft.com/office/drawing/2014/main" id="{4DADF0A2-25BB-4B29-924D-153067AF7C56}"/>
              </a:ext>
            </a:extLst>
          </p:cNvPr>
          <p:cNvSpPr>
            <a:spLocks xmlns:a="http://schemas.openxmlformats.org/drawingml/2006/main" noGrp="1"/>
          </p:cNvSpPr>
          <p:nvPr>
            <p:ph type="title" idx="0"/>
          </p:nvPr>
        </p:nvSpPr>
        <p:spPr>
          <a:xfrm xmlns:a="http://schemas.openxmlformats.org/drawingml/2006/main">
            <a:off x="3044160" y="914400"/>
            <a:ext cx="6069240" cy="939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lnSpc>
                <a:spcPct val="9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000" b="1" u="none">
                <a:solidFill>
                  <a:srgbClr val="000000"/>
                </a:solidFill>
                <a:latin typeface="Verdana"/>
                <a:ea typeface="Verdana"/>
                <a:cs typeface="Verdana"/>
              </a:rPr>
              <a:t>Tax Authority (SAT)</a:t>
            </a:r>
            <a:br/>
            <a:endParaRPr sz="3000" b="0" u="none">
              <a:solidFill>
                <a:srgbClr val="000000"/>
              </a:solidFill>
              <a:latin typeface="Calibri"/>
              <a:ea typeface="Calibri"/>
              <a:cs typeface="Calibri"/>
            </a:endParaRPr>
          </a:p>
        </p:txBody>
      </p:sp>
      <p:sp>
        <p:nvSpPr>
          <p:cNvPr id="134" name="7 Conector recto">
            <a:extLst xmlns:a="http://schemas.openxmlformats.org/drawingml/2006/main">
              <a:ext uri="{FF2B5EF4-FFF2-40B4-BE49-F238E27FC236}">
                <a16:creationId xmlns:a16="http://schemas.microsoft.com/office/drawing/2014/main" id="{F747D46B-F861-40E1-A2DE-D47AB0A66527}"/>
              </a:ext>
            </a:extLst>
          </p:cNvPr>
          <p:cNvSpPr>
            <a:spLocks xmlns:a="http://schemas.openxmlformats.org/drawingml/2006/main" noGrp="1"/>
          </p:cNvSpPr>
          <p:nvPr/>
        </p:nvSpPr>
        <p:spPr>
          <a:xfrm xmlns:a="http://schemas.openxmlformats.org/drawingml/2006/main" flipH="1" flipV="1">
            <a:off x="8627400" y="3301560"/>
            <a:ext cx="11160" cy="12600"/>
          </a:xfrm>
          <a:prstGeom xmlns:a="http://schemas.openxmlformats.org/drawingml/2006/main" prst="line">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34200" rIns="90000" bIns="-342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pic>
        <p:nvPicPr>
          <p:cNvPr id="139" name="Visual 1 of 1 on “Tax Authority (SAT).” Context: Tax Authority (SAT) Determinants Binary Score | Fuzzy Score"/>
          <p:cNvPicPr>
            <a:picLocks xmlns:a="http://schemas.openxmlformats.org/drawingml/2006/main" noChangeAspect="1"/>
          </p:cNvPicPr>
          <p:nvPr/>
        </p:nvPicPr>
        <p:blipFill>
          <a:blip xmlns:r="http://schemas.openxmlformats.org/officeDocument/2006/relationships" xmlns:a="http://schemas.openxmlformats.org/drawingml/2006/main" r:embed="Rc1d7c004a0fe4d2f"/>
          <a:stretch xmlns:a="http://schemas.openxmlformats.org/drawingml/2006/main"/>
        </p:blipFill>
        <p:spPr>
          <a:xfrm xmlns:a="http://schemas.openxmlformats.org/drawingml/2006/main">
            <a:off x="304560" y="75960"/>
            <a:ext cx="2643120" cy="2084400"/>
          </a:xfrm>
          <a:prstGeom xmlns:a="http://schemas.openxmlformats.org/drawingml/2006/main" prst="rect">
            <a:avLst/>
          </a:prstGeom>
          <a:ln xmlns:a="http://schemas.openxmlformats.org/drawingml/2006/main" w="38160">
            <a:noFill/>
          </a:ln>
        </p:spPr>
      </p:pic>
      <p:graphicFrame>
        <p:nvGraphicFramePr>
          <p:cNvPr id="140" name="Data table 1 of 1: Tax Authority (SAT)"/>
          <p:cNvGraphicFramePr/>
          <p:nvPr/>
        </p:nvGraphicFramePr>
        <p:xfrm>
          <a:off xmlns:a="http://schemas.openxmlformats.org/drawingml/2006/main" x="1371600" y="2286000"/>
          <a:ext xmlns:a="http://schemas.openxmlformats.org/drawingml/2006/main" cx="6324480" cy="4462200"/>
        </p:xfrm>
        <a:graphic xmlns:a="http://schemas.openxmlformats.org/drawingml/2006/main">
          <a:graphicData uri="http://schemas.openxmlformats.org/drawingml/2006/table">
            <a:tbl>
              <a:tblPr/>
              <a:tblGrid>
                <a:gridCol w="3200400"/>
                <a:gridCol w="1600200"/>
                <a:gridCol w="1523880"/>
              </a:tblGrid>
              <a:tr h="51408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Determinants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Binary Score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Fuzzy Score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r>
              <a:tr h="4399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Meritocracy</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0</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2</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Immunity to Corruption</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No Islands of Power</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Proactivity</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95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Tech Flexibility </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48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External Allies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Results</a:t>
                      </a: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Institutional Adequacy</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r>
              <a:tr h="4395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Contribution to Development</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r>
            </a:tbl>
          </a:graphicData>
        </a:graphic>
      </p:graphicFrame>
    </p:spTree>
    <p:extLst>
      <p:ext uri="{BB962C8B-B14F-4D97-AF65-F5344CB8AC3E}">
        <p14:creationId xmlns:p14="http://schemas.microsoft.com/office/powerpoint/2010/main" val="1963003408"/>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18" name="Slide title: National Context">
            <a:extLst xmlns:a="http://schemas.openxmlformats.org/drawingml/2006/main">
              <a:ext uri="{FF2B5EF4-FFF2-40B4-BE49-F238E27FC236}">
                <a16:creationId xmlns:a16="http://schemas.microsoft.com/office/drawing/2014/main" id="{738935D2-A16A-4C15-859A-35F93A66C142}"/>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0" u="none">
                <a:solidFill>
                  <a:srgbClr val="000000"/>
                </a:solidFill>
                <a:latin typeface="Calibri"/>
                <a:ea typeface="Calibri"/>
                <a:cs typeface="Calibri"/>
              </a:rPr>
              <a:t>National Context</a:t>
            </a:r>
            <a:endParaRPr sz="4400" b="0" u="none">
              <a:solidFill>
                <a:srgbClr val="000000"/>
              </a:solidFill>
              <a:latin typeface="Calibri"/>
              <a:ea typeface="Calibri"/>
              <a:cs typeface="Calibri"/>
            </a:endParaRPr>
          </a:p>
        </p:txBody>
      </p:sp>
      <p:pic>
        <p:nvPicPr>
          <p:cNvPr id="23" name="Visual 1 of 1 on “National Context.” Context: National Context Wealth *« World’s eleventh economy High inequality * Half of Mexicans live in poverty * Limited formal jobs Institutional consequences?"/>
          <p:cNvPicPr>
            <a:picLocks xmlns:a="http://schemas.openxmlformats.org/drawingml/2006/main" noChangeAspect="1"/>
          </p:cNvPicPr>
          <p:nvPr/>
        </p:nvPicPr>
        <p:blipFill>
          <a:blip xmlns:r="http://schemas.openxmlformats.org/officeDocument/2006/relationships" xmlns:a="http://schemas.openxmlformats.org/drawingml/2006/main" r:embed="R2718f7c8f1704a5c"/>
          <a:stretch xmlns:a="http://schemas.openxmlformats.org/drawingml/2006/main"/>
        </p:blipFill>
        <p:spPr>
          <a:xfrm xmlns:a="http://schemas.openxmlformats.org/drawingml/2006/main">
            <a:off x="457200" y="1600200"/>
            <a:ext cx="4024080" cy="4495680"/>
          </a:xfrm>
          <a:prstGeom xmlns:a="http://schemas.openxmlformats.org/drawingml/2006/main" prst="rect">
            <a:avLst/>
          </a:prstGeom>
          <a:ln xmlns:a="http://schemas.openxmlformats.org/drawingml/2006/main" w="38160">
            <a:noFill/>
          </a:ln>
        </p:spPr>
      </p:pic>
      <p:sp>
        <p:nvSpPr>
          <p:cNvPr id="20" name="Slide text 2: National Context">
            <a:extLst xmlns:a="http://schemas.openxmlformats.org/drawingml/2006/main">
              <a:ext uri="{FF2B5EF4-FFF2-40B4-BE49-F238E27FC236}">
                <a16:creationId xmlns:a16="http://schemas.microsoft.com/office/drawing/2014/main" id="{9A51314A-4609-4089-B1F3-CF56F4646193}"/>
              </a:ext>
            </a:extLst>
          </p:cNvPr>
          <p:cNvSpPr>
            <a:spLocks xmlns:a="http://schemas.openxmlformats.org/drawingml/2006/main" noGrp="1"/>
          </p:cNvSpPr>
          <p:nvPr/>
        </p:nvSpPr>
        <p:spPr>
          <a:xfrm xmlns:a="http://schemas.openxmlformats.org/drawingml/2006/main">
            <a:off x="4647600" y="1600200"/>
            <a:ext cx="403884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90000"/>
              </a:lnSpc>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600" b="1" u="none">
                <a:solidFill>
                  <a:srgbClr val="000000"/>
                </a:solidFill>
                <a:latin typeface="Calibri"/>
                <a:ea typeface="Calibri"/>
                <a:cs typeface="Calibri"/>
              </a:rPr>
              <a:t>Wealth</a:t>
            </a:r>
            <a:endParaRPr sz="2600" b="0" u="none">
              <a:solidFill>
                <a:srgbClr val="000000"/>
              </a:solidFill>
              <a:latin typeface="Calibri"/>
              <a:ea typeface="Calibri"/>
              <a:cs typeface="Calibri"/>
            </a:endParaRPr>
          </a:p>
          <a:p xmlns:a="http://schemas.openxmlformats.org/drawingml/2006/main">
            <a:pPr marL="342720" indent="-342720">
              <a:lnSpc>
                <a:spcPct val="90000"/>
              </a:lnSpc>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World’s eleventh economy</a:t>
            </a:r>
            <a:endParaRPr sz="2600" b="0" u="none">
              <a:solidFill>
                <a:srgbClr val="000000"/>
              </a:solidFill>
              <a:latin typeface="Calibri"/>
              <a:ea typeface="Calibri"/>
              <a:cs typeface="Calibri"/>
            </a:endParaRPr>
          </a:p>
          <a:p xmlns:a="http://schemas.openxmlformats.org/drawingml/2006/main">
            <a:pPr>
              <a:lnSpc>
                <a:spcPct val="90000"/>
              </a:lnSpc>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a:lnSpc>
                <a:spcPct val="90000"/>
              </a:lnSpc>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600" b="1" u="none">
                <a:solidFill>
                  <a:srgbClr val="000000"/>
                </a:solidFill>
                <a:latin typeface="Calibri"/>
                <a:ea typeface="Calibri"/>
                <a:cs typeface="Calibri"/>
              </a:rPr>
              <a:t>High inequality</a:t>
            </a:r>
            <a:endParaRPr sz="2600" b="0" u="none">
              <a:solidFill>
                <a:srgbClr val="000000"/>
              </a:solidFill>
              <a:latin typeface="Calibri"/>
              <a:ea typeface="Calibri"/>
              <a:cs typeface="Calibri"/>
            </a:endParaRPr>
          </a:p>
          <a:p xmlns:a="http://schemas.openxmlformats.org/drawingml/2006/main">
            <a:pPr marL="342720" indent="-342720">
              <a:lnSpc>
                <a:spcPct val="90000"/>
              </a:lnSpc>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Half of Mexicans live in poverty </a:t>
            </a:r>
            <a:endParaRPr sz="2600" b="0" u="none">
              <a:solidFill>
                <a:srgbClr val="000000"/>
              </a:solidFill>
              <a:latin typeface="Calibri"/>
              <a:ea typeface="Calibri"/>
              <a:cs typeface="Calibri"/>
            </a:endParaRPr>
          </a:p>
          <a:p xmlns:a="http://schemas.openxmlformats.org/drawingml/2006/main">
            <a:pPr marL="342720" indent="-342720">
              <a:lnSpc>
                <a:spcPct val="90000"/>
              </a:lnSpc>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Limited formal jobs</a:t>
            </a:r>
            <a:endParaRPr sz="2600" b="0" u="none">
              <a:solidFill>
                <a:srgbClr val="000000"/>
              </a:solidFill>
              <a:latin typeface="Calibri"/>
              <a:ea typeface="Calibri"/>
              <a:cs typeface="Calibri"/>
            </a:endParaRPr>
          </a:p>
          <a:p xmlns:a="http://schemas.openxmlformats.org/drawingml/2006/main">
            <a:pPr>
              <a:lnSpc>
                <a:spcPct val="90000"/>
              </a:lnSpc>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a:lnSpc>
                <a:spcPct val="90000"/>
              </a:lnSpc>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600" b="1" u="none">
                <a:solidFill>
                  <a:srgbClr val="000000"/>
                </a:solidFill>
                <a:latin typeface="Calibri"/>
                <a:ea typeface="Calibri"/>
                <a:cs typeface="Calibri"/>
              </a:rPr>
              <a:t>Institutional consequences?</a:t>
            </a:r>
            <a:endParaRPr sz="2600" b="0" u="none">
              <a:solidFill>
                <a:srgbClr val="000000"/>
              </a:solidFill>
              <a:latin typeface="Calibri"/>
              <a:ea typeface="Calibri"/>
              <a:cs typeface="Calibri"/>
            </a:endParaRPr>
          </a:p>
          <a:p xmlns:a="http://schemas.openxmlformats.org/drawingml/2006/main">
            <a:pPr>
              <a:lnSpc>
                <a:spcPct val="90000"/>
              </a:lnSpc>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p:txBody>
      </p:sp>
    </p:spTree>
    <p:extLst>
      <p:ext uri="{BB962C8B-B14F-4D97-AF65-F5344CB8AC3E}">
        <p14:creationId xmlns:p14="http://schemas.microsoft.com/office/powerpoint/2010/main" val="408253502"/>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pic>
        <p:nvPicPr>
          <p:cNvPr id="148" name="Visual 1 of 3 on “Modern tax structure promoted by IMF and IOs.” Context: Tax Authority Context Modern tax structure promoted by IMF and IOs « t Fiscal support for economic liberalization * t Administrative efficiency — ft Consumption taxe…"/>
          <p:cNvPicPr>
            <a:picLocks xmlns:a="http://schemas.openxmlformats.org/drawingml/2006/main" noChangeAspect="1"/>
          </p:cNvPicPr>
          <p:nvPr/>
        </p:nvPicPr>
        <p:blipFill>
          <a:blip xmlns:r="http://schemas.openxmlformats.org/officeDocument/2006/relationships" xmlns:a="http://schemas.openxmlformats.org/drawingml/2006/main" r:embed="R69634a87ee9341c8"/>
          <a:stretch xmlns:a="http://schemas.openxmlformats.org/drawingml/2006/main"/>
        </p:blipFill>
        <p:spPr>
          <a:xfrm xmlns:a="http://schemas.openxmlformats.org/drawingml/2006/main">
            <a:off x="304560" y="5508360"/>
            <a:ext cx="1565280" cy="1173240"/>
          </a:xfrm>
          <a:prstGeom xmlns:a="http://schemas.openxmlformats.org/drawingml/2006/main" prst="rect">
            <a:avLst/>
          </a:prstGeom>
          <a:ln xmlns:a="http://schemas.openxmlformats.org/drawingml/2006/main" w="38160">
            <a:noFill/>
          </a:ln>
        </p:spPr>
      </p:pic>
      <p:sp>
        <p:nvSpPr>
          <p:cNvPr id="138" name="Slide text 1: Modern tax structure promoted by IMF and IOs">
            <a:extLst xmlns:a="http://schemas.openxmlformats.org/drawingml/2006/main">
              <a:ext uri="{FF2B5EF4-FFF2-40B4-BE49-F238E27FC236}">
                <a16:creationId xmlns:a16="http://schemas.microsoft.com/office/drawing/2014/main" id="{84E01475-DECB-4FF6-AFC8-C09FA8F3FA94}"/>
              </a:ext>
            </a:extLst>
          </p:cNvPr>
          <p:cNvSpPr>
            <a:spLocks xmlns:a="http://schemas.openxmlformats.org/drawingml/2006/main" noGrp="1"/>
          </p:cNvSpPr>
          <p:nvPr/>
        </p:nvSpPr>
        <p:spPr>
          <a:xfrm xmlns:a="http://schemas.openxmlformats.org/drawingml/2006/main">
            <a:off x="380880" y="877680"/>
            <a:ext cx="5371920" cy="5811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Modern tax structure promoted by IMF and IOs</a:t>
            </a: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 Fiscal support for economic liberalization</a:t>
            </a: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 Administrative efficiency</a:t>
            </a:r>
            <a:endParaRPr sz="28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 Consumption taxes (easy to administer)</a:t>
            </a:r>
            <a:endParaRPr sz="24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139" name="AutoShape 2">
            <a:extLst xmlns:a="http://schemas.openxmlformats.org/drawingml/2006/main">
              <a:ext uri="{FF2B5EF4-FFF2-40B4-BE49-F238E27FC236}">
                <a16:creationId xmlns:a16="http://schemas.microsoft.com/office/drawing/2014/main" id="{9628E286-C7F0-4A64-BB44-24C338DDAF91}"/>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140" name="Slide text 2: Modern tax structure promoted by IMF and IOs">
            <a:extLst xmlns:a="http://schemas.openxmlformats.org/drawingml/2006/main">
              <a:ext uri="{FF2B5EF4-FFF2-40B4-BE49-F238E27FC236}">
                <a16:creationId xmlns:a16="http://schemas.microsoft.com/office/drawing/2014/main" id="{025DB264-9659-464E-91A6-BE119F2B94BC}"/>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Tax Authority</a:t>
            </a:r>
            <a:endParaRPr sz="2400" b="0" u="none">
              <a:solidFill>
                <a:srgbClr val="000000"/>
              </a:solidFill>
              <a:latin typeface="Calibri"/>
              <a:ea typeface="Calibri"/>
              <a:cs typeface="Calibri"/>
            </a:endParaRPr>
          </a:p>
        </p:txBody>
      </p:sp>
      <p:sp>
        <p:nvSpPr>
          <p:cNvPr id="141" name="Rectangle 2">
            <a:extLst xmlns:a="http://schemas.openxmlformats.org/drawingml/2006/main">
              <a:ext uri="{FF2B5EF4-FFF2-40B4-BE49-F238E27FC236}">
                <a16:creationId xmlns:a16="http://schemas.microsoft.com/office/drawing/2014/main" id="{ABAD2A58-66BD-44C4-A77F-16B47B2F37D0}"/>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142" name="Slide text 3: Modern tax structure promoted by IMF and IOs">
            <a:extLst xmlns:a="http://schemas.openxmlformats.org/drawingml/2006/main">
              <a:ext uri="{FF2B5EF4-FFF2-40B4-BE49-F238E27FC236}">
                <a16:creationId xmlns:a16="http://schemas.microsoft.com/office/drawing/2014/main" id="{3D1CC50D-E074-4E0C-B80B-6A145AC30ADD}"/>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Context </a:t>
            </a:r>
            <a:endParaRPr sz="2000" b="0" u="none">
              <a:solidFill>
                <a:srgbClr val="000000"/>
              </a:solidFill>
              <a:latin typeface="Calibri"/>
              <a:ea typeface="Calibri"/>
              <a:cs typeface="Calibri"/>
            </a:endParaRPr>
          </a:p>
        </p:txBody>
      </p:sp>
      <p:sp>
        <p:nvSpPr>
          <p:cNvPr id="143" name="Rectangle 9">
            <a:extLst xmlns:a="http://schemas.openxmlformats.org/drawingml/2006/main">
              <a:ext uri="{FF2B5EF4-FFF2-40B4-BE49-F238E27FC236}">
                <a16:creationId xmlns:a16="http://schemas.microsoft.com/office/drawing/2014/main" id="{4F2301C3-4620-4AAA-9D97-7295ABCD6FC4}"/>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155" name="Visual 2 of 3 on “Modern tax structure promoted by IMF and IOs.” Context: Tax Authority Context Modern tax structure promoted by IMF and IOs « t Fiscal support for economic liberalization * t Administrative efficiency — ft Consumption taxe…"/>
          <p:cNvPicPr>
            <a:picLocks xmlns:a="http://schemas.openxmlformats.org/drawingml/2006/main" noChangeAspect="1"/>
          </p:cNvPicPr>
          <p:nvPr/>
        </p:nvPicPr>
        <p:blipFill>
          <a:blip xmlns:r="http://schemas.openxmlformats.org/officeDocument/2006/relationships" xmlns:a="http://schemas.openxmlformats.org/drawingml/2006/main" r:embed="R87d3929930ba4eeb"/>
          <a:stretch xmlns:a="http://schemas.openxmlformats.org/drawingml/2006/main"/>
        </p:blipFill>
        <p:spPr>
          <a:xfrm xmlns:a="http://schemas.openxmlformats.org/drawingml/2006/main">
            <a:off x="5943600" y="1890360"/>
            <a:ext cx="2368440" cy="2338560"/>
          </a:xfrm>
          <a:prstGeom xmlns:a="http://schemas.openxmlformats.org/drawingml/2006/main" prst="rect">
            <a:avLst/>
          </a:prstGeom>
          <a:ln xmlns:a="http://schemas.openxmlformats.org/drawingml/2006/main" w="38160">
            <a:noFill/>
          </a:ln>
        </p:spPr>
      </p:pic>
      <p:pic>
        <p:nvPicPr>
          <p:cNvPr id="156" name="Visual 3 of 3 on “Modern tax structure promoted by IMF and IOs.” Context: Tax Authority Context Modern tax structure promoted by IMF and IOs « t Fiscal support for economic liberalization * t Administrative efficiency — ft Consumption taxe…"/>
          <p:cNvPicPr>
            <a:picLocks xmlns:a="http://schemas.openxmlformats.org/drawingml/2006/main" noChangeAspect="1"/>
          </p:cNvPicPr>
          <p:nvPr/>
        </p:nvPicPr>
        <p:blipFill>
          <a:blip xmlns:r="http://schemas.openxmlformats.org/officeDocument/2006/relationships" xmlns:a="http://schemas.openxmlformats.org/drawingml/2006/main" r:embed="Ra53033e229b94aa0"/>
          <a:stretch xmlns:a="http://schemas.openxmlformats.org/drawingml/2006/main"/>
        </p:blipFill>
        <p:spPr>
          <a:xfrm xmlns:a="http://schemas.openxmlformats.org/drawingml/2006/main">
            <a:off x="5181480" y="4703760"/>
            <a:ext cx="3962520" cy="2154240"/>
          </a:xfrm>
          <a:prstGeom xmlns:a="http://schemas.openxmlformats.org/drawingml/2006/main" prst="rect">
            <a:avLst/>
          </a:prstGeom>
          <a:ln xmlns:a="http://schemas.openxmlformats.org/drawingml/2006/main" w="38160">
            <a:noFill/>
          </a:ln>
        </p:spPr>
      </p:pic>
      <p:sp>
        <p:nvSpPr>
          <p:cNvPr id="147" name="Accessible slide title: Modern tax structure promoted by IMF and IOs">
            <a:extLst xmlns:a="http://schemas.openxmlformats.org/drawingml/2006/main">
              <a:ext uri="{FF2B5EF4-FFF2-40B4-BE49-F238E27FC236}">
                <a16:creationId xmlns:a16="http://schemas.microsoft.com/office/drawing/2014/main" id="{421DA1E6-4298-4493-ACCB-A2412644261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Modern tax structure promoted by IMF and IOs</a:t>
            </a:r>
          </a:p>
        </p:txBody>
      </p:sp>
    </p:spTree>
    <p:extLst>
      <p:ext uri="{BB962C8B-B14F-4D97-AF65-F5344CB8AC3E}">
        <p14:creationId xmlns:p14="http://schemas.microsoft.com/office/powerpoint/2010/main" val="202590006"/>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146" name="Slide title: SAT's Efficiency:&#10;&#10;Cents Spent for Every Peso Collected_x000b_">
            <a:extLst xmlns:a="http://schemas.openxmlformats.org/drawingml/2006/main">
              <a:ext uri="{FF2B5EF4-FFF2-40B4-BE49-F238E27FC236}">
                <a16:creationId xmlns:a16="http://schemas.microsoft.com/office/drawing/2014/main" id="{84107DFA-910A-4D82-AD92-86D8087083AC}"/>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000000"/>
                </a:solidFill>
                <a:latin typeface="Calibri"/>
                <a:ea typeface="Calibri"/>
                <a:cs typeface="Calibri"/>
              </a:rPr>
              <a:t>SAT's Efficiency:</a:t>
            </a:r>
            <a:br/>
            <a:endParaRPr sz="4000" b="0" u="none">
              <a:solidFill>
                <a:srgbClr val="000000"/>
              </a:solidFill>
              <a:latin typeface="Calibri"/>
              <a:ea typeface="Calibri"/>
              <a:cs typeface="Calibri"/>
            </a:endParaRPr>
          </a:p>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0" u="none">
                <a:solidFill>
                  <a:srgbClr val="000000"/>
                </a:solidFill>
                <a:latin typeface="Calibri"/>
                <a:ea typeface="Calibri"/>
                <a:cs typeface="Calibri"/>
              </a:rPr>
              <a:t>Cents Spent for Every Peso Collected_x000b_</a:t>
            </a:r>
            <a:endParaRPr sz="4400" b="0" u="none">
              <a:solidFill>
                <a:srgbClr val="000000"/>
              </a:solidFill>
              <a:latin typeface="Calibri"/>
              <a:ea typeface="Calibri"/>
              <a:cs typeface="Calibri"/>
            </a:endParaRPr>
          </a:p>
        </p:txBody>
      </p:sp>
      <p:pic>
        <p:nvPicPr>
          <p:cNvPr id="149" name="Visual 1 of 1 on “SAT's Efficiency: Cents Spent for Every Peso Collected_x000b_.” Context: EE NR Ree EE OE DEE AL Cents Spent for Every Peso J2 1.07 2000 2001 2002 2003 2004 2005 2006"/>
          <p:cNvPicPr>
            <a:picLocks xmlns:a="http://schemas.openxmlformats.org/drawingml/2006/main" noChangeAspect="1"/>
          </p:cNvPicPr>
          <p:nvPr/>
        </p:nvPicPr>
        <p:blipFill>
          <a:blip xmlns:r="http://schemas.openxmlformats.org/officeDocument/2006/relationships" xmlns:a="http://schemas.openxmlformats.org/drawingml/2006/main" r:embed="R40907f4f161b4a34"/>
          <a:stretch xmlns:a="http://schemas.openxmlformats.org/drawingml/2006/main"/>
        </p:blipFill>
        <p:spPr>
          <a:xfrm xmlns:a="http://schemas.openxmlformats.org/drawingml/2006/main">
            <a:off x="225360" y="1444320"/>
            <a:ext cx="8613720" cy="518796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201434492"/>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148" name="Slide text 1: Costs of administrative efficiency">
            <a:extLst xmlns:a="http://schemas.openxmlformats.org/drawingml/2006/main">
              <a:ext uri="{FF2B5EF4-FFF2-40B4-BE49-F238E27FC236}">
                <a16:creationId xmlns:a16="http://schemas.microsoft.com/office/drawing/2014/main" id="{0594C0DC-5A6D-47B2-B7CC-5834CAB97D25}"/>
              </a:ext>
            </a:extLst>
          </p:cNvPr>
          <p:cNvSpPr>
            <a:spLocks xmlns:a="http://schemas.openxmlformats.org/drawingml/2006/main" noGrp="1"/>
          </p:cNvSpPr>
          <p:nvPr/>
        </p:nvSpPr>
        <p:spPr>
          <a:xfrm xmlns:a="http://schemas.openxmlformats.org/drawingml/2006/main">
            <a:off x="380880" y="1371240"/>
            <a:ext cx="5943600" cy="4881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Costs of administrative efficiency</a:t>
            </a: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 Emphasis on</a:t>
            </a:r>
            <a:endParaRPr sz="28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Tax equity</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Financing social security </a:t>
            </a:r>
            <a:endParaRPr sz="24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Tax gaps</a:t>
            </a:r>
            <a:endParaRPr sz="28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Low for VAT</a:t>
            </a:r>
            <a:endParaRPr sz="24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High for personal income tax</a:t>
            </a:r>
            <a:endParaRPr sz="24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149" name="AutoShape 2">
            <a:extLst xmlns:a="http://schemas.openxmlformats.org/drawingml/2006/main">
              <a:ext uri="{FF2B5EF4-FFF2-40B4-BE49-F238E27FC236}">
                <a16:creationId xmlns:a16="http://schemas.microsoft.com/office/drawing/2014/main" id="{78F801FF-9516-4D6C-9280-53B24FC34A5B}"/>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150" name="Slide text 2: Costs of administrative efficiency">
            <a:extLst xmlns:a="http://schemas.openxmlformats.org/drawingml/2006/main">
              <a:ext uri="{FF2B5EF4-FFF2-40B4-BE49-F238E27FC236}">
                <a16:creationId xmlns:a16="http://schemas.microsoft.com/office/drawing/2014/main" id="{7F804ECF-3A69-4592-8E9A-EBCE9C4C158D}"/>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Tax Authority</a:t>
            </a:r>
            <a:endParaRPr sz="2400" b="0" u="none">
              <a:solidFill>
                <a:srgbClr val="000000"/>
              </a:solidFill>
              <a:latin typeface="Calibri"/>
              <a:ea typeface="Calibri"/>
              <a:cs typeface="Calibri"/>
            </a:endParaRPr>
          </a:p>
        </p:txBody>
      </p:sp>
      <p:sp>
        <p:nvSpPr>
          <p:cNvPr id="151" name="Rectangle 2">
            <a:extLst xmlns:a="http://schemas.openxmlformats.org/drawingml/2006/main">
              <a:ext uri="{FF2B5EF4-FFF2-40B4-BE49-F238E27FC236}">
                <a16:creationId xmlns:a16="http://schemas.microsoft.com/office/drawing/2014/main" id="{9AF84D16-BC40-48A5-AA2D-5FF679ED6487}"/>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152" name="Slide text 3: Costs of administrative efficiency">
            <a:extLst xmlns:a="http://schemas.openxmlformats.org/drawingml/2006/main">
              <a:ext uri="{FF2B5EF4-FFF2-40B4-BE49-F238E27FC236}">
                <a16:creationId xmlns:a16="http://schemas.microsoft.com/office/drawing/2014/main" id="{5402910D-75CB-4278-BC7B-CDB0C28B5E06}"/>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Challenges and Limitations</a:t>
            </a:r>
            <a:endParaRPr sz="2000" b="0" u="none">
              <a:solidFill>
                <a:srgbClr val="000000"/>
              </a:solidFill>
              <a:latin typeface="Calibri"/>
              <a:ea typeface="Calibri"/>
              <a:cs typeface="Calibri"/>
            </a:endParaRPr>
          </a:p>
        </p:txBody>
      </p:sp>
      <p:sp>
        <p:nvSpPr>
          <p:cNvPr id="153" name="Rectangle 9">
            <a:extLst xmlns:a="http://schemas.openxmlformats.org/drawingml/2006/main">
              <a:ext uri="{FF2B5EF4-FFF2-40B4-BE49-F238E27FC236}">
                <a16:creationId xmlns:a16="http://schemas.microsoft.com/office/drawing/2014/main" id="{D427E37B-7F6C-4D14-AB7E-C7989E5204B2}"/>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163" name="Visual 1 of 2 on “Costs of administrative efficiency.” Context: Tax Authority Challenges and Limitations Costs of administrative efficiency * | Emphasis on | 2 — Tax equity — Financing social security + * Tax gaps — — Low for VAT — High fo…"/>
          <p:cNvPicPr>
            <a:picLocks xmlns:a="http://schemas.openxmlformats.org/drawingml/2006/main" noChangeAspect="1"/>
          </p:cNvPicPr>
          <p:nvPr/>
        </p:nvPicPr>
        <p:blipFill>
          <a:blip xmlns:r="http://schemas.openxmlformats.org/officeDocument/2006/relationships" xmlns:a="http://schemas.openxmlformats.org/drawingml/2006/main" r:embed="Re899b8f134424ed9"/>
          <a:stretch xmlns:a="http://schemas.openxmlformats.org/drawingml/2006/main"/>
        </p:blipFill>
        <p:spPr>
          <a:xfrm xmlns:a="http://schemas.openxmlformats.org/drawingml/2006/main">
            <a:off x="5181480" y="2057400"/>
            <a:ext cx="3387600" cy="2557440"/>
          </a:xfrm>
          <a:prstGeom xmlns:a="http://schemas.openxmlformats.org/drawingml/2006/main" prst="rect">
            <a:avLst/>
          </a:prstGeom>
          <a:ln xmlns:a="http://schemas.openxmlformats.org/drawingml/2006/main" w="38160">
            <a:noFill/>
          </a:ln>
        </p:spPr>
      </p:pic>
      <p:pic>
        <p:nvPicPr>
          <p:cNvPr id="164" name="Visual 2 of 2 on “Costs of administrative efficiency.” Context: Tax Authority Challenges and Limitations Costs of administrative efficiency * | Emphasis on | 2 — Tax equity — Financing social security + * Tax gaps — — Low for VAT — High fo…"/>
          <p:cNvPicPr>
            <a:picLocks xmlns:a="http://schemas.openxmlformats.org/drawingml/2006/main" noChangeAspect="1"/>
          </p:cNvPicPr>
          <p:nvPr/>
        </p:nvPicPr>
        <p:blipFill>
          <a:blip xmlns:r="http://schemas.openxmlformats.org/officeDocument/2006/relationships" xmlns:a="http://schemas.openxmlformats.org/drawingml/2006/main" r:embed="Racb6ec4378e643df"/>
          <a:stretch xmlns:a="http://schemas.openxmlformats.org/drawingml/2006/main"/>
        </p:blipFill>
        <p:spPr>
          <a:xfrm xmlns:a="http://schemas.openxmlformats.org/drawingml/2006/main">
            <a:off x="304560" y="5508360"/>
            <a:ext cx="1565280" cy="1173240"/>
          </a:xfrm>
          <a:prstGeom xmlns:a="http://schemas.openxmlformats.org/drawingml/2006/main" prst="rect">
            <a:avLst/>
          </a:prstGeom>
          <a:ln xmlns:a="http://schemas.openxmlformats.org/drawingml/2006/main" w="38160">
            <a:noFill/>
          </a:ln>
        </p:spPr>
      </p:pic>
      <p:sp>
        <p:nvSpPr>
          <p:cNvPr id="156" name="Accessible slide title: Costs of administrative efficiency">
            <a:extLst xmlns:a="http://schemas.openxmlformats.org/drawingml/2006/main">
              <a:ext uri="{FF2B5EF4-FFF2-40B4-BE49-F238E27FC236}">
                <a16:creationId xmlns:a16="http://schemas.microsoft.com/office/drawing/2014/main" id="{D39F692A-F550-4FA4-A689-7B4FE066EB6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Costs of administrative efficiency</a:t>
            </a:r>
          </a:p>
        </p:txBody>
      </p:sp>
    </p:spTree>
    <p:extLst>
      <p:ext uri="{BB962C8B-B14F-4D97-AF65-F5344CB8AC3E}">
        <p14:creationId xmlns:p14="http://schemas.microsoft.com/office/powerpoint/2010/main" val="893403133"/>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156" name="Slide text 1: Another cautionary note">
            <a:extLst xmlns:a="http://schemas.openxmlformats.org/drawingml/2006/main">
              <a:ext uri="{FF2B5EF4-FFF2-40B4-BE49-F238E27FC236}">
                <a16:creationId xmlns:a16="http://schemas.microsoft.com/office/drawing/2014/main" id="{DCF27D39-C171-49D6-837E-3B8EE48D5204}"/>
              </a:ext>
            </a:extLst>
          </p:cNvPr>
          <p:cNvSpPr>
            <a:spLocks xmlns:a="http://schemas.openxmlformats.org/drawingml/2006/main" noGrp="1"/>
          </p:cNvSpPr>
          <p:nvPr/>
        </p:nvSpPr>
        <p:spPr>
          <a:xfrm xmlns:a="http://schemas.openxmlformats.org/drawingml/2006/main">
            <a:off x="380520" y="1061640"/>
            <a:ext cx="4419720" cy="5462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Another cautionary note</a:t>
            </a:r>
            <a:endParaRPr sz="2800" b="0" u="none">
              <a:solidFill>
                <a:srgbClr val="000000"/>
              </a:solidFill>
              <a:latin typeface="Calibri"/>
              <a:ea typeface="Calibri"/>
              <a:cs typeface="Calibri"/>
            </a:endParaRPr>
          </a:p>
          <a:p xmlns:a="http://schemas.openxmlformats.org/drawingml/2006/main">
            <a:pPr marL="342720" indent="-342720">
              <a:lnSpc>
                <a:spcPct val="120000"/>
              </a:lnSpc>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Organizational redesign may decrease small-scale corruption yet increase elite influence</a:t>
            </a:r>
            <a:endParaRPr sz="2800" b="0" u="none">
              <a:solidFill>
                <a:srgbClr val="000000"/>
              </a:solidFill>
              <a:latin typeface="Calibri"/>
              <a:ea typeface="Calibri"/>
              <a:cs typeface="Calibri"/>
            </a:endParaRPr>
          </a:p>
          <a:p xmlns:a="http://schemas.openxmlformats.org/drawingml/2006/main">
            <a:pPr marL="743040" lvl="1" indent="-285840">
              <a:lnSpc>
                <a:spcPct val="120000"/>
              </a:lnSpc>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Case of SAT centralization</a:t>
            </a:r>
            <a:endParaRPr sz="24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157" name="AutoShape 2">
            <a:extLst xmlns:a="http://schemas.openxmlformats.org/drawingml/2006/main">
              <a:ext uri="{FF2B5EF4-FFF2-40B4-BE49-F238E27FC236}">
                <a16:creationId xmlns:a16="http://schemas.microsoft.com/office/drawing/2014/main" id="{1196FEC8-67AF-4CB9-B23A-28ED157B7BA5}"/>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158" name="Slide text 2: Another cautionary note">
            <a:extLst xmlns:a="http://schemas.openxmlformats.org/drawingml/2006/main">
              <a:ext uri="{FF2B5EF4-FFF2-40B4-BE49-F238E27FC236}">
                <a16:creationId xmlns:a16="http://schemas.microsoft.com/office/drawing/2014/main" id="{EB4FCA2F-6C3D-415B-8A33-7A62B1DC8ADC}"/>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Tax Authority</a:t>
            </a:r>
            <a:endParaRPr sz="2400" b="0" u="none">
              <a:solidFill>
                <a:srgbClr val="000000"/>
              </a:solidFill>
              <a:latin typeface="Calibri"/>
              <a:ea typeface="Calibri"/>
              <a:cs typeface="Calibri"/>
            </a:endParaRPr>
          </a:p>
        </p:txBody>
      </p:sp>
      <p:sp>
        <p:nvSpPr>
          <p:cNvPr id="159" name="Rectangle 2">
            <a:extLst xmlns:a="http://schemas.openxmlformats.org/drawingml/2006/main">
              <a:ext uri="{FF2B5EF4-FFF2-40B4-BE49-F238E27FC236}">
                <a16:creationId xmlns:a16="http://schemas.microsoft.com/office/drawing/2014/main" id="{93226694-D400-49A1-B3E2-E9689209E699}"/>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160" name="Slide text 3: Another cautionary note">
            <a:extLst xmlns:a="http://schemas.openxmlformats.org/drawingml/2006/main">
              <a:ext uri="{FF2B5EF4-FFF2-40B4-BE49-F238E27FC236}">
                <a16:creationId xmlns:a16="http://schemas.microsoft.com/office/drawing/2014/main" id="{913F5E9E-EC86-40C4-BDAE-F72C4D5B9B9C}"/>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Challenges and Limitations</a:t>
            </a:r>
            <a:endParaRPr sz="2000" b="0" u="none">
              <a:solidFill>
                <a:srgbClr val="000000"/>
              </a:solidFill>
              <a:latin typeface="Calibri"/>
              <a:ea typeface="Calibri"/>
              <a:cs typeface="Calibri"/>
            </a:endParaRPr>
          </a:p>
        </p:txBody>
      </p:sp>
      <p:sp>
        <p:nvSpPr>
          <p:cNvPr id="161" name="Rectangle 9">
            <a:extLst xmlns:a="http://schemas.openxmlformats.org/drawingml/2006/main">
              <a:ext uri="{FF2B5EF4-FFF2-40B4-BE49-F238E27FC236}">
                <a16:creationId xmlns:a16="http://schemas.microsoft.com/office/drawing/2014/main" id="{C91F2A36-E285-4C74-B376-E011675358E4}"/>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171" name="Visual 1 of 2 on “Another cautionary note.” Context: Another cautionary note * Organizational redesign may decrease small-scale corruption yet increase elite influence — Case of SAT centralization SAT Tax Authority Challenges and Limitatio…"/>
          <p:cNvPicPr>
            <a:picLocks xmlns:a="http://schemas.openxmlformats.org/drawingml/2006/main" noChangeAspect="1"/>
          </p:cNvPicPr>
          <p:nvPr/>
        </p:nvPicPr>
        <p:blipFill>
          <a:blip xmlns:r="http://schemas.openxmlformats.org/officeDocument/2006/relationships" xmlns:a="http://schemas.openxmlformats.org/drawingml/2006/main" r:embed="Re68be12f45f04058"/>
          <a:stretch xmlns:a="http://schemas.openxmlformats.org/drawingml/2006/main"/>
        </p:blipFill>
        <p:spPr>
          <a:xfrm xmlns:a="http://schemas.openxmlformats.org/drawingml/2006/main">
            <a:off x="304560" y="5508360"/>
            <a:ext cx="1565280" cy="1173240"/>
          </a:xfrm>
          <a:prstGeom xmlns:a="http://schemas.openxmlformats.org/drawingml/2006/main" prst="rect">
            <a:avLst/>
          </a:prstGeom>
          <a:ln xmlns:a="http://schemas.openxmlformats.org/drawingml/2006/main" w="38160">
            <a:noFill/>
          </a:ln>
        </p:spPr>
      </p:pic>
      <p:pic>
        <p:nvPicPr>
          <p:cNvPr id="172" name="Visual 2 of 2 on “Another cautionary note.” Context: Another cautionary note * Organizational redesign may decrease small-scale corruption yet increase elite influence — Case of SAT centralization SAT Tax Authority Challenges and Limitatio…"/>
          <p:cNvPicPr>
            <a:picLocks xmlns:a="http://schemas.openxmlformats.org/drawingml/2006/main" noChangeAspect="1"/>
          </p:cNvPicPr>
          <p:nvPr/>
        </p:nvPicPr>
        <p:blipFill>
          <a:blip xmlns:r="http://schemas.openxmlformats.org/officeDocument/2006/relationships" xmlns:a="http://schemas.openxmlformats.org/drawingml/2006/main" r:embed="R36ea89b18bd946fd"/>
          <a:stretch xmlns:a="http://schemas.openxmlformats.org/drawingml/2006/main"/>
        </p:blipFill>
        <p:spPr>
          <a:xfrm xmlns:a="http://schemas.openxmlformats.org/drawingml/2006/main">
            <a:off x="5313240" y="1904760"/>
            <a:ext cx="3373560" cy="2486160"/>
          </a:xfrm>
          <a:prstGeom xmlns:a="http://schemas.openxmlformats.org/drawingml/2006/main" prst="rect">
            <a:avLst/>
          </a:prstGeom>
          <a:ln xmlns:a="http://schemas.openxmlformats.org/drawingml/2006/main" w="38160">
            <a:noFill/>
          </a:ln>
        </p:spPr>
      </p:pic>
      <p:sp>
        <p:nvSpPr>
          <p:cNvPr id="164" name="Accessible slide title: Another cautionary note">
            <a:extLst xmlns:a="http://schemas.openxmlformats.org/drawingml/2006/main">
              <a:ext uri="{FF2B5EF4-FFF2-40B4-BE49-F238E27FC236}">
                <a16:creationId xmlns:a16="http://schemas.microsoft.com/office/drawing/2014/main" id="{37B8C7DA-84B2-4144-A949-8622945A367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Another cautionary note</a:t>
            </a:r>
          </a:p>
        </p:txBody>
      </p:sp>
    </p:spTree>
    <p:extLst>
      <p:ext uri="{BB962C8B-B14F-4D97-AF65-F5344CB8AC3E}">
        <p14:creationId xmlns:p14="http://schemas.microsoft.com/office/powerpoint/2010/main" val="1476558421"/>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164" name="Slide text 1: In sum, SAT can control and even terrorize small and middle-size taxpayers, b...">
            <a:extLst xmlns:a="http://schemas.openxmlformats.org/drawingml/2006/main">
              <a:ext uri="{FF2B5EF4-FFF2-40B4-BE49-F238E27FC236}">
                <a16:creationId xmlns:a16="http://schemas.microsoft.com/office/drawing/2014/main" id="{0696044C-1891-42E4-A64B-D99C6E78081D}"/>
              </a:ext>
            </a:extLst>
          </p:cNvPr>
          <p:cNvSpPr>
            <a:spLocks xmlns:a="http://schemas.openxmlformats.org/drawingml/2006/main" noGrp="1"/>
          </p:cNvSpPr>
          <p:nvPr/>
        </p:nvSpPr>
        <p:spPr>
          <a:xfrm xmlns:a="http://schemas.openxmlformats.org/drawingml/2006/main">
            <a:off x="380880" y="1447200"/>
            <a:ext cx="8305920" cy="4496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5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i="1" u="none">
                <a:solidFill>
                  <a:srgbClr val="000000"/>
                </a:solidFill>
                <a:latin typeface="Calibri"/>
                <a:ea typeface="Calibri"/>
                <a:cs typeface="Calibri"/>
              </a:rPr>
              <a:t>In sum, SAT can control and even terrorize small and middle-size taxpayers, but it looks much weaker when facing the economic elite. These inequalities not only render the tax system unfair; they also imply severe reductions in the revenues of the state.</a:t>
            </a:r>
            <a:endParaRPr sz="2800" b="0" u="none">
              <a:solidFill>
                <a:srgbClr val="000000"/>
              </a:solidFill>
              <a:latin typeface="Calibri"/>
              <a:ea typeface="Calibri"/>
              <a:cs typeface="Calibri"/>
            </a:endParaRPr>
          </a:p>
        </p:txBody>
      </p:sp>
      <p:sp>
        <p:nvSpPr>
          <p:cNvPr id="165" name="AutoShape 2">
            <a:extLst xmlns:a="http://schemas.openxmlformats.org/drawingml/2006/main">
              <a:ext uri="{FF2B5EF4-FFF2-40B4-BE49-F238E27FC236}">
                <a16:creationId xmlns:a16="http://schemas.microsoft.com/office/drawing/2014/main" id="{FFFB7569-6ED7-40F7-9C0B-0649B4EEDB9C}"/>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166" name="Slide text 2: In sum, SAT can control and even terrorize small and middle-size taxpayers, b...">
            <a:extLst xmlns:a="http://schemas.openxmlformats.org/drawingml/2006/main">
              <a:ext uri="{FF2B5EF4-FFF2-40B4-BE49-F238E27FC236}">
                <a16:creationId xmlns:a16="http://schemas.microsoft.com/office/drawing/2014/main" id="{1E318214-F7EC-49A8-A273-0B2AE66475A6}"/>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Tax Authority</a:t>
            </a:r>
            <a:endParaRPr sz="2400" b="0" u="none">
              <a:solidFill>
                <a:srgbClr val="000000"/>
              </a:solidFill>
              <a:latin typeface="Calibri"/>
              <a:ea typeface="Calibri"/>
              <a:cs typeface="Calibri"/>
            </a:endParaRPr>
          </a:p>
        </p:txBody>
      </p:sp>
      <p:sp>
        <p:nvSpPr>
          <p:cNvPr id="167" name="Rectangle 2">
            <a:extLst xmlns:a="http://schemas.openxmlformats.org/drawingml/2006/main">
              <a:ext uri="{FF2B5EF4-FFF2-40B4-BE49-F238E27FC236}">
                <a16:creationId xmlns:a16="http://schemas.microsoft.com/office/drawing/2014/main" id="{CCEEE6BB-E3D4-4821-9D95-2014344D12F9}"/>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168" name="Rectangle 9">
            <a:extLst xmlns:a="http://schemas.openxmlformats.org/drawingml/2006/main">
              <a:ext uri="{FF2B5EF4-FFF2-40B4-BE49-F238E27FC236}">
                <a16:creationId xmlns:a16="http://schemas.microsoft.com/office/drawing/2014/main" id="{382E8AEA-C86A-46AB-9274-C90AEAC90EA2}"/>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176" name="Visual 1 of 1 on “In sum, SAT can control and even terrorize small and middle-size taxpayers, b....” Context: Tax Authority In sum, SAT can control and even terrorize small and midadle-size taxpayers, but it looks much weaker when facing t…"/>
          <p:cNvPicPr>
            <a:picLocks xmlns:a="http://schemas.openxmlformats.org/drawingml/2006/main" noChangeAspect="1"/>
          </p:cNvPicPr>
          <p:nvPr/>
        </p:nvPicPr>
        <p:blipFill>
          <a:blip xmlns:r="http://schemas.openxmlformats.org/officeDocument/2006/relationships" xmlns:a="http://schemas.openxmlformats.org/drawingml/2006/main" r:embed="Rd93273fef2324615"/>
          <a:stretch xmlns:a="http://schemas.openxmlformats.org/drawingml/2006/main"/>
        </p:blipFill>
        <p:spPr>
          <a:xfrm xmlns:a="http://schemas.openxmlformats.org/drawingml/2006/main">
            <a:off x="304560" y="5508360"/>
            <a:ext cx="1565280" cy="1173240"/>
          </a:xfrm>
          <a:prstGeom xmlns:a="http://schemas.openxmlformats.org/drawingml/2006/main" prst="rect">
            <a:avLst/>
          </a:prstGeom>
          <a:ln xmlns:a="http://schemas.openxmlformats.org/drawingml/2006/main" w="38160">
            <a:noFill/>
          </a:ln>
        </p:spPr>
      </p:pic>
      <p:sp>
        <p:nvSpPr>
          <p:cNvPr id="170" name="Accessible slide title: In sum, SAT can control and even terrorize small and middle-size taxpayers, b...">
            <a:extLst xmlns:a="http://schemas.openxmlformats.org/drawingml/2006/main">
              <a:ext uri="{FF2B5EF4-FFF2-40B4-BE49-F238E27FC236}">
                <a16:creationId xmlns:a16="http://schemas.microsoft.com/office/drawing/2014/main" id="{EEDF0795-DB10-4FBB-9C9D-461B7F3BC2B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 sum, SAT can control and even terrorize small and middle-size taxpayers, b...</a:t>
            </a:r>
          </a:p>
        </p:txBody>
      </p:sp>
    </p:spTree>
    <p:extLst>
      <p:ext uri="{BB962C8B-B14F-4D97-AF65-F5344CB8AC3E}">
        <p14:creationId xmlns:p14="http://schemas.microsoft.com/office/powerpoint/2010/main" val="264182469"/>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170" name="Slide title: Civil Aviation Authority (DGAC)">
            <a:extLst xmlns:a="http://schemas.openxmlformats.org/drawingml/2006/main">
              <a:ext uri="{FF2B5EF4-FFF2-40B4-BE49-F238E27FC236}">
                <a16:creationId xmlns:a16="http://schemas.microsoft.com/office/drawing/2014/main" id="{C846F344-5FAF-466E-AAB6-3AE2F9B64C26}"/>
              </a:ext>
            </a:extLst>
          </p:cNvPr>
          <p:cNvSpPr>
            <a:spLocks xmlns:a="http://schemas.openxmlformats.org/drawingml/2006/main" noGrp="1"/>
          </p:cNvSpPr>
          <p:nvPr>
            <p:ph type="title" idx="0"/>
          </p:nvPr>
        </p:nvSpPr>
        <p:spPr>
          <a:xfrm xmlns:a="http://schemas.openxmlformats.org/drawingml/2006/main">
            <a:off x="3074400" y="990000"/>
            <a:ext cx="6069240" cy="93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lnSpc>
                <a:spcPct val="9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Verdana"/>
                <a:ea typeface="Verdana"/>
                <a:cs typeface="Verdana"/>
              </a:rPr>
              <a:t>Civil Aviation Authority (DGAC)</a:t>
            </a:r>
            <a:br/>
            <a:endParaRPr sz="2800" b="0" u="none">
              <a:solidFill>
                <a:srgbClr val="000000"/>
              </a:solidFill>
              <a:latin typeface="Calibri"/>
              <a:ea typeface="Calibri"/>
              <a:cs typeface="Calibri"/>
            </a:endParaRPr>
          </a:p>
        </p:txBody>
      </p:sp>
      <p:sp>
        <p:nvSpPr>
          <p:cNvPr id="171" name="7 Conector recto">
            <a:extLst xmlns:a="http://schemas.openxmlformats.org/drawingml/2006/main">
              <a:ext uri="{FF2B5EF4-FFF2-40B4-BE49-F238E27FC236}">
                <a16:creationId xmlns:a16="http://schemas.microsoft.com/office/drawing/2014/main" id="{E01263B6-9929-419B-90E9-403A1EF04AF4}"/>
              </a:ext>
            </a:extLst>
          </p:cNvPr>
          <p:cNvSpPr>
            <a:spLocks xmlns:a="http://schemas.openxmlformats.org/drawingml/2006/main" noGrp="1"/>
          </p:cNvSpPr>
          <p:nvPr/>
        </p:nvSpPr>
        <p:spPr>
          <a:xfrm xmlns:a="http://schemas.openxmlformats.org/drawingml/2006/main" flipH="1" flipV="1">
            <a:off x="8627400" y="3301560"/>
            <a:ext cx="11160" cy="12600"/>
          </a:xfrm>
          <a:prstGeom xmlns:a="http://schemas.openxmlformats.org/drawingml/2006/main" prst="line">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34200" rIns="90000" bIns="-342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pic>
        <p:nvPicPr>
          <p:cNvPr id="176" name="Visual 1 of 1 on “Civil Aviation Authority (DGAC).” Context: Civil Aviation Authority (DGAC) Determinants Binary Score | Fuzzy Score"/>
          <p:cNvPicPr>
            <a:picLocks xmlns:a="http://schemas.openxmlformats.org/drawingml/2006/main" noChangeAspect="1"/>
          </p:cNvPicPr>
          <p:nvPr/>
        </p:nvPicPr>
        <p:blipFill>
          <a:blip xmlns:r="http://schemas.openxmlformats.org/officeDocument/2006/relationships" xmlns:a="http://schemas.openxmlformats.org/drawingml/2006/main" r:embed="Rc582045672b74b91"/>
          <a:stretch xmlns:a="http://schemas.openxmlformats.org/drawingml/2006/main"/>
        </p:blipFill>
        <p:spPr>
          <a:xfrm xmlns:a="http://schemas.openxmlformats.org/drawingml/2006/main">
            <a:off x="228600" y="120600"/>
            <a:ext cx="2646360" cy="2089080"/>
          </a:xfrm>
          <a:prstGeom xmlns:a="http://schemas.openxmlformats.org/drawingml/2006/main" prst="rect">
            <a:avLst/>
          </a:prstGeom>
          <a:ln xmlns:a="http://schemas.openxmlformats.org/drawingml/2006/main" w="38160">
            <a:noFill/>
          </a:ln>
        </p:spPr>
      </p:pic>
      <p:graphicFrame>
        <p:nvGraphicFramePr>
          <p:cNvPr id="177" name="Data table 1 of 1: Civil Aviation Authority (DGAC)"/>
          <p:cNvGraphicFramePr/>
          <p:nvPr/>
        </p:nvGraphicFramePr>
        <p:xfrm>
          <a:off xmlns:a="http://schemas.openxmlformats.org/drawingml/2006/main" x="1371600" y="2286000"/>
          <a:ext xmlns:a="http://schemas.openxmlformats.org/drawingml/2006/main" cx="6324480" cy="4462200"/>
        </p:xfrm>
        <a:graphic xmlns:a="http://schemas.openxmlformats.org/drawingml/2006/main">
          <a:graphicData uri="http://schemas.openxmlformats.org/drawingml/2006/table">
            <a:tbl>
              <a:tblPr/>
              <a:tblGrid>
                <a:gridCol w="3200400"/>
                <a:gridCol w="1600200"/>
                <a:gridCol w="1523880"/>
              </a:tblGrid>
              <a:tr h="51408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Determinants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Binary Score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Fuzzy Score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r>
              <a:tr h="4399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Meritocracy</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Immunity to Corruption</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No Islands of Power</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Proactivity</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0</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95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Tech Flexibility </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48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External Allies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0</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Results</a:t>
                      </a: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Institutional Adequacy</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r>
              <a:tr h="4395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Contribution to Development</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0</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2.5</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r>
            </a:tbl>
          </a:graphicData>
        </a:graphic>
      </p:graphicFrame>
    </p:spTree>
    <p:extLst>
      <p:ext uri="{BB962C8B-B14F-4D97-AF65-F5344CB8AC3E}">
        <p14:creationId xmlns:p14="http://schemas.microsoft.com/office/powerpoint/2010/main" val="1256957242"/>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sp>
        <p:nvSpPr>
          <p:cNvPr id="174" name="Slide text 1: DGAC mission statement">
            <a:extLst xmlns:a="http://schemas.openxmlformats.org/drawingml/2006/main">
              <a:ext uri="{FF2B5EF4-FFF2-40B4-BE49-F238E27FC236}">
                <a16:creationId xmlns:a16="http://schemas.microsoft.com/office/drawing/2014/main" id="{DD44DDEB-74D1-4201-80A7-6622E1376BA4}"/>
              </a:ext>
            </a:extLst>
          </p:cNvPr>
          <p:cNvSpPr>
            <a:spLocks xmlns:a="http://schemas.openxmlformats.org/drawingml/2006/main" noGrp="1"/>
          </p:cNvSpPr>
          <p:nvPr/>
        </p:nvSpPr>
        <p:spPr>
          <a:xfrm xmlns:a="http://schemas.openxmlformats.org/drawingml/2006/main">
            <a:off x="456840" y="990000"/>
            <a:ext cx="4724280" cy="5675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30000"/>
              </a:lnSpc>
              <a:spcBef>
                <a:spcPts val="77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100" b="1" u="none">
                <a:solidFill>
                  <a:srgbClr val="000000"/>
                </a:solidFill>
                <a:latin typeface="Calibri"/>
                <a:ea typeface="Calibri"/>
                <a:cs typeface="Calibri"/>
              </a:rPr>
              <a:t>DGAC mission statement</a:t>
            </a:r>
            <a:endParaRPr sz="3100" b="0" u="none">
              <a:solidFill>
                <a:srgbClr val="000000"/>
              </a:solidFill>
              <a:latin typeface="Calibri"/>
              <a:ea typeface="Calibri"/>
              <a:cs typeface="Calibri"/>
            </a:endParaRPr>
          </a:p>
          <a:p xmlns:a="http://schemas.openxmlformats.org/drawingml/2006/main">
            <a:pPr marL="61920" indent="-61920">
              <a:lnSpc>
                <a:spcPct val="130000"/>
              </a:lnSpc>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i="1" u="none">
                <a:solidFill>
                  <a:srgbClr val="000000"/>
                </a:solidFill>
                <a:latin typeface="Calibri"/>
                <a:ea typeface="Calibri"/>
                <a:cs typeface="Calibri"/>
              </a:rPr>
              <a:t>“Ensure that air transportation contributes to sustainable growth, social well-being, regional development, the creation of jobs,</a:t>
            </a:r>
            <a:endParaRPr sz="2500" b="0" u="none">
              <a:solidFill>
                <a:srgbClr val="000000"/>
              </a:solidFill>
              <a:latin typeface="Calibri"/>
              <a:ea typeface="Calibri"/>
              <a:cs typeface="Calibri"/>
            </a:endParaRPr>
          </a:p>
          <a:p xmlns:a="http://schemas.openxmlformats.org/drawingml/2006/main">
            <a:pPr marL="61920">
              <a:lnSpc>
                <a:spcPct val="130000"/>
              </a:lnSpc>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i="1" u="none">
                <a:solidFill>
                  <a:srgbClr val="000000"/>
                </a:solidFill>
                <a:latin typeface="Calibri"/>
                <a:ea typeface="Calibri"/>
                <a:cs typeface="Calibri"/>
              </a:rPr>
              <a:t>thereby contributing to the establishment of a better integrated and communicated society.”</a:t>
            </a:r>
            <a:endParaRPr sz="2500" b="0" u="none">
              <a:solidFill>
                <a:srgbClr val="000000"/>
              </a:solidFill>
              <a:latin typeface="Calibri"/>
              <a:ea typeface="Calibri"/>
              <a:cs typeface="Calibri"/>
            </a:endParaRPr>
          </a:p>
          <a:p xmlns:a="http://schemas.openxmlformats.org/drawingml/2006/main">
            <a:pPr marL="342720" indent="-342720">
              <a:lnSpc>
                <a:spcPct val="80000"/>
              </a:lnSpc>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500" b="0" u="none">
              <a:solidFill>
                <a:srgbClr val="000000"/>
              </a:solidFill>
              <a:latin typeface="Calibri"/>
              <a:ea typeface="Calibri"/>
              <a:cs typeface="Calibri"/>
            </a:endParaRPr>
          </a:p>
        </p:txBody>
      </p:sp>
      <p:sp>
        <p:nvSpPr>
          <p:cNvPr id="175" name="AutoShape 2">
            <a:extLst xmlns:a="http://schemas.openxmlformats.org/drawingml/2006/main">
              <a:ext uri="{FF2B5EF4-FFF2-40B4-BE49-F238E27FC236}">
                <a16:creationId xmlns:a16="http://schemas.microsoft.com/office/drawing/2014/main" id="{40E3D3B5-7989-4504-965B-D5E636D30C2F}"/>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176" name="Rectangle 2">
            <a:extLst xmlns:a="http://schemas.openxmlformats.org/drawingml/2006/main">
              <a:ext uri="{FF2B5EF4-FFF2-40B4-BE49-F238E27FC236}">
                <a16:creationId xmlns:a16="http://schemas.microsoft.com/office/drawing/2014/main" id="{4E69BC4F-9CEF-4897-B5E8-1647C6F5BB48}"/>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177" name="Rectangle 9">
            <a:extLst xmlns:a="http://schemas.openxmlformats.org/drawingml/2006/main">
              <a:ext uri="{FF2B5EF4-FFF2-40B4-BE49-F238E27FC236}">
                <a16:creationId xmlns:a16="http://schemas.microsoft.com/office/drawing/2014/main" id="{A5F35BD4-50C2-49EC-97F1-B6717DFBEABE}"/>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178" name="Slide text 2: DGAC mission statement">
            <a:extLst xmlns:a="http://schemas.openxmlformats.org/drawingml/2006/main">
              <a:ext uri="{FF2B5EF4-FFF2-40B4-BE49-F238E27FC236}">
                <a16:creationId xmlns:a16="http://schemas.microsoft.com/office/drawing/2014/main" id="{8EB78D52-7420-48E5-9A47-3BE532E1ED45}"/>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Civil Aviation Authority</a:t>
            </a:r>
            <a:endParaRPr sz="2400" b="0" u="none">
              <a:solidFill>
                <a:srgbClr val="000000"/>
              </a:solidFill>
              <a:latin typeface="Calibri"/>
              <a:ea typeface="Calibri"/>
              <a:cs typeface="Calibri"/>
            </a:endParaRPr>
          </a:p>
        </p:txBody>
      </p:sp>
      <p:sp>
        <p:nvSpPr>
          <p:cNvPr id="179" name="Slide text 3: DGAC mission statement">
            <a:extLst xmlns:a="http://schemas.openxmlformats.org/drawingml/2006/main">
              <a:ext uri="{FF2B5EF4-FFF2-40B4-BE49-F238E27FC236}">
                <a16:creationId xmlns:a16="http://schemas.microsoft.com/office/drawing/2014/main" id="{CA7658A3-09D8-4635-B6C0-232A12C27968}"/>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Context</a:t>
            </a:r>
            <a:endParaRPr sz="2000" b="0" u="none">
              <a:solidFill>
                <a:srgbClr val="000000"/>
              </a:solidFill>
              <a:latin typeface="Calibri"/>
              <a:ea typeface="Calibri"/>
              <a:cs typeface="Calibri"/>
            </a:endParaRPr>
          </a:p>
        </p:txBody>
      </p:sp>
      <p:pic>
        <p:nvPicPr>
          <p:cNvPr id="188" name="Visual 1 of 1 on “DGAC mission statement.” Context: Civil Aviation Authority Context DGAC mission statement “Ensure that air transportation contributes to sustainable growth, social well-being, regional development, the creation of jobs, t…"/>
          <p:cNvPicPr>
            <a:picLocks xmlns:a="http://schemas.openxmlformats.org/drawingml/2006/main" noChangeAspect="1"/>
          </p:cNvPicPr>
          <p:nvPr/>
        </p:nvPicPr>
        <p:blipFill>
          <a:blip xmlns:r="http://schemas.openxmlformats.org/officeDocument/2006/relationships" xmlns:a="http://schemas.openxmlformats.org/drawingml/2006/main" r:embed="R1435b38f72494ec7"/>
          <a:stretch xmlns:a="http://schemas.openxmlformats.org/drawingml/2006/main"/>
        </p:blipFill>
        <p:spPr>
          <a:xfrm xmlns:a="http://schemas.openxmlformats.org/drawingml/2006/main">
            <a:off x="5333760" y="1295280"/>
            <a:ext cx="3314880" cy="4362480"/>
          </a:xfrm>
          <a:prstGeom xmlns:a="http://schemas.openxmlformats.org/drawingml/2006/main" prst="rect">
            <a:avLst/>
          </a:prstGeom>
          <a:ln xmlns:a="http://schemas.openxmlformats.org/drawingml/2006/main" w="38160">
            <a:noFill/>
          </a:ln>
        </p:spPr>
      </p:pic>
      <p:sp>
        <p:nvSpPr>
          <p:cNvPr id="181" name="Accessible slide title: DGAC mission statement">
            <a:extLst xmlns:a="http://schemas.openxmlformats.org/drawingml/2006/main">
              <a:ext uri="{FF2B5EF4-FFF2-40B4-BE49-F238E27FC236}">
                <a16:creationId xmlns:a16="http://schemas.microsoft.com/office/drawing/2014/main" id="{FC000F14-858C-439E-8BB9-A4EC5CF0E80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DGAC mission statement</a:t>
            </a:r>
          </a:p>
        </p:txBody>
      </p:sp>
    </p:spTree>
    <p:extLst>
      <p:ext uri="{BB962C8B-B14F-4D97-AF65-F5344CB8AC3E}">
        <p14:creationId xmlns:p14="http://schemas.microsoft.com/office/powerpoint/2010/main" val="401031077"/>
      </p:ext>
    </p:extLst>
  </p:cSld>
</p:sld>
</file>

<file path=ppt/slides/slide27.xml><?xml version="1.0" encoding="utf-8"?>
<p:sld xmlns:p="http://schemas.openxmlformats.org/presentationml/2006/main">
  <p:cSld>
    <p:spTree>
      <p:nvGrpSpPr>
        <p:cNvPr id="1" name=""/>
        <p:cNvGrpSpPr/>
        <p:nvPr/>
      </p:nvGrpSpPr>
      <p:grpSpPr>
        <a:xfrm xmlns:a="http://schemas.openxmlformats.org/drawingml/2006/main"/>
      </p:grpSpPr>
      <p:sp>
        <p:nvSpPr>
          <p:cNvPr id="181" name="Slide text 1: Ambitious Mission,">
            <a:extLst xmlns:a="http://schemas.openxmlformats.org/drawingml/2006/main">
              <a:ext uri="{FF2B5EF4-FFF2-40B4-BE49-F238E27FC236}">
                <a16:creationId xmlns:a16="http://schemas.microsoft.com/office/drawing/2014/main" id="{F3DBED7E-D0AC-4216-95EF-8E7BE2296A7F}"/>
              </a:ext>
            </a:extLst>
          </p:cNvPr>
          <p:cNvSpPr>
            <a:spLocks xmlns:a="http://schemas.openxmlformats.org/drawingml/2006/main" noGrp="1"/>
          </p:cNvSpPr>
          <p:nvPr/>
        </p:nvSpPr>
        <p:spPr>
          <a:xfrm xmlns:a="http://schemas.openxmlformats.org/drawingml/2006/main">
            <a:off x="456840" y="807480"/>
            <a:ext cx="4724280" cy="5745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lnSpcReduction="9999"/>
          </a:bodyPr>
          <a:lstStyle xmlns:a="http://schemas.openxmlformats.org/drawingml/2006/main"/>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Ambitious Mission,         </a:t>
            </a: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Modest Competencies</a:t>
            </a:r>
            <a:endParaRPr sz="28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DGAC functions limited</a:t>
            </a:r>
            <a:endParaRPr sz="2800" b="0" u="none">
              <a:solidFill>
                <a:srgbClr val="000000"/>
              </a:solidFill>
              <a:latin typeface="Calibri"/>
              <a:ea typeface="Calibri"/>
              <a:cs typeface="Calibri"/>
            </a:endParaRPr>
          </a:p>
          <a:p xmlns:a="http://schemas.openxmlformats.org/drawingml/2006/main">
            <a:pPr marL="743040" lvl="1" indent="-28584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Safety of airports and flights</a:t>
            </a:r>
            <a:endParaRPr sz="2800" b="0" u="none">
              <a:solidFill>
                <a:srgbClr val="000000"/>
              </a:solidFill>
              <a:latin typeface="Calibri"/>
              <a:ea typeface="Calibri"/>
              <a:cs typeface="Calibri"/>
            </a:endParaRPr>
          </a:p>
          <a:p xmlns:a="http://schemas.openxmlformats.org/drawingml/2006/main">
            <a:pPr marL="743040" lvl="1" indent="-28584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coordination of airport services</a:t>
            </a: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Why?</a:t>
            </a:r>
            <a:endParaRPr sz="2800" b="0" u="none">
              <a:solidFill>
                <a:srgbClr val="000000"/>
              </a:solidFill>
              <a:latin typeface="Calibri"/>
              <a:ea typeface="Calibri"/>
              <a:cs typeface="Calibri"/>
            </a:endParaRPr>
          </a:p>
          <a:p xmlns:a="http://schemas.openxmlformats.org/drawingml/2006/main">
            <a:pPr marL="743040" lvl="1" indent="-28584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DGAC subordinate position in bureaucracy (SCT)</a:t>
            </a:r>
            <a:endParaRPr sz="2800" b="0" u="none">
              <a:solidFill>
                <a:srgbClr val="000000"/>
              </a:solidFill>
              <a:latin typeface="Calibri"/>
              <a:ea typeface="Calibri"/>
              <a:cs typeface="Calibri"/>
            </a:endParaRPr>
          </a:p>
          <a:p xmlns:a="http://schemas.openxmlformats.org/drawingml/2006/main">
            <a:pPr marL="342720" lvl="1"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259200" lvl="1">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182" name="AutoShape 2">
            <a:extLst xmlns:a="http://schemas.openxmlformats.org/drawingml/2006/main">
              <a:ext uri="{FF2B5EF4-FFF2-40B4-BE49-F238E27FC236}">
                <a16:creationId xmlns:a16="http://schemas.microsoft.com/office/drawing/2014/main" id="{43FF6F19-7589-409E-AEA7-D6040B2FF54F}"/>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183" name="Rectangle 2">
            <a:extLst xmlns:a="http://schemas.openxmlformats.org/drawingml/2006/main">
              <a:ext uri="{FF2B5EF4-FFF2-40B4-BE49-F238E27FC236}">
                <a16:creationId xmlns:a16="http://schemas.microsoft.com/office/drawing/2014/main" id="{6E0EF768-3997-4CBE-BA19-2C4A18E54807}"/>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184" name="Rectangle 9">
            <a:extLst xmlns:a="http://schemas.openxmlformats.org/drawingml/2006/main">
              <a:ext uri="{FF2B5EF4-FFF2-40B4-BE49-F238E27FC236}">
                <a16:creationId xmlns:a16="http://schemas.microsoft.com/office/drawing/2014/main" id="{1FF95DED-E448-4882-BC88-09712B21CAB5}"/>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185" name="Slide text 2: Ambitious Mission,">
            <a:extLst xmlns:a="http://schemas.openxmlformats.org/drawingml/2006/main">
              <a:ext uri="{FF2B5EF4-FFF2-40B4-BE49-F238E27FC236}">
                <a16:creationId xmlns:a16="http://schemas.microsoft.com/office/drawing/2014/main" id="{CDD54D78-8E27-4FB3-875C-200D05EADD28}"/>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Context</a:t>
            </a:r>
            <a:endParaRPr sz="2000" b="0" u="none">
              <a:solidFill>
                <a:srgbClr val="000000"/>
              </a:solidFill>
              <a:latin typeface="Calibri"/>
              <a:ea typeface="Calibri"/>
              <a:cs typeface="Calibri"/>
            </a:endParaRPr>
          </a:p>
        </p:txBody>
      </p:sp>
      <p:pic>
        <p:nvPicPr>
          <p:cNvPr id="197" name="Visual 1 of 2 on “Ambitious Mission,.” Context: Civil Aviation Authority Ambitious Mission, Modest Competencies DGAC functions limited — Safety of airports and flights — coordination of airport services Why? —DGAC subordinate position in b…"/>
          <p:cNvPicPr>
            <a:picLocks xmlns:a="http://schemas.openxmlformats.org/drawingml/2006/main" noChangeAspect="1"/>
          </p:cNvPicPr>
          <p:nvPr/>
        </p:nvPicPr>
        <p:blipFill>
          <a:blip xmlns:r="http://schemas.openxmlformats.org/officeDocument/2006/relationships" xmlns:a="http://schemas.openxmlformats.org/drawingml/2006/main" r:embed="R8a13263d95114e82"/>
          <a:stretch xmlns:a="http://schemas.openxmlformats.org/drawingml/2006/main"/>
        </p:blipFill>
        <p:spPr>
          <a:xfrm xmlns:a="http://schemas.openxmlformats.org/drawingml/2006/main">
            <a:off x="5181480" y="1066680"/>
            <a:ext cx="3657600" cy="2851200"/>
          </a:xfrm>
          <a:prstGeom xmlns:a="http://schemas.openxmlformats.org/drawingml/2006/main" prst="rect">
            <a:avLst/>
          </a:prstGeom>
          <a:ln xmlns:a="http://schemas.openxmlformats.org/drawingml/2006/main" w="38160">
            <a:noFill/>
          </a:ln>
        </p:spPr>
      </p:pic>
      <p:pic>
        <p:nvPicPr>
          <p:cNvPr id="198" name="Visual 2 of 2 on “Ambitious Mission,.” Context: Civil Aviation Authority Ambitious Mission, Modest Competencies DGAC functions limited — Safety of airports and flights — coordination of airport services Why? —DGAC subordinate position in b…"/>
          <p:cNvPicPr>
            <a:picLocks xmlns:a="http://schemas.openxmlformats.org/drawingml/2006/main" noChangeAspect="1"/>
          </p:cNvPicPr>
          <p:nvPr/>
        </p:nvPicPr>
        <p:blipFill>
          <a:blip xmlns:r="http://schemas.openxmlformats.org/officeDocument/2006/relationships" xmlns:a="http://schemas.openxmlformats.org/drawingml/2006/main" r:embed="R4e33be76f5014225"/>
          <a:stretch xmlns:a="http://schemas.openxmlformats.org/drawingml/2006/main"/>
        </p:blipFill>
        <p:spPr>
          <a:xfrm xmlns:a="http://schemas.openxmlformats.org/drawingml/2006/main">
            <a:off x="5181480" y="4170240"/>
            <a:ext cx="3654360" cy="2503440"/>
          </a:xfrm>
          <a:prstGeom xmlns:a="http://schemas.openxmlformats.org/drawingml/2006/main" prst="rect">
            <a:avLst/>
          </a:prstGeom>
          <a:ln xmlns:a="http://schemas.openxmlformats.org/drawingml/2006/main" w="38160">
            <a:noFill/>
          </a:ln>
        </p:spPr>
      </p:pic>
      <p:sp>
        <p:nvSpPr>
          <p:cNvPr id="188" name="Slide text 3: Ambitious Mission,">
            <a:extLst xmlns:a="http://schemas.openxmlformats.org/drawingml/2006/main">
              <a:ext uri="{FF2B5EF4-FFF2-40B4-BE49-F238E27FC236}">
                <a16:creationId xmlns:a16="http://schemas.microsoft.com/office/drawing/2014/main" id="{19CE66B3-25FE-4B8D-BDDF-BD1E4FA7582D}"/>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Civil Aviation Authority</a:t>
            </a:r>
            <a:endParaRPr sz="2400" b="0" u="none">
              <a:solidFill>
                <a:srgbClr val="000000"/>
              </a:solidFill>
              <a:latin typeface="Calibri"/>
              <a:ea typeface="Calibri"/>
              <a:cs typeface="Calibri"/>
            </a:endParaRPr>
          </a:p>
        </p:txBody>
      </p:sp>
      <p:sp>
        <p:nvSpPr>
          <p:cNvPr id="191" name="Accessible slide title: Ambitious Mission,">
            <a:extLst xmlns:a="http://schemas.openxmlformats.org/drawingml/2006/main">
              <a:ext uri="{FF2B5EF4-FFF2-40B4-BE49-F238E27FC236}">
                <a16:creationId xmlns:a16="http://schemas.microsoft.com/office/drawing/2014/main" id="{C1ABA5DE-A7E7-48B8-9A86-8D2AF642559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Ambitious Mission,</a:t>
            </a:r>
          </a:p>
        </p:txBody>
      </p:sp>
    </p:spTree>
    <p:extLst>
      <p:ext uri="{BB962C8B-B14F-4D97-AF65-F5344CB8AC3E}">
        <p14:creationId xmlns:p14="http://schemas.microsoft.com/office/powerpoint/2010/main" val="1861737575"/>
      </p:ext>
    </p:extLst>
  </p:cSld>
</p:sld>
</file>

<file path=ppt/slides/slide28.xml><?xml version="1.0" encoding="utf-8"?>
<p:sld xmlns:p="http://schemas.openxmlformats.org/presentationml/2006/main">
  <p:cSld>
    <p:spTree>
      <p:nvGrpSpPr>
        <p:cNvPr id="1" name=""/>
        <p:cNvGrpSpPr/>
        <p:nvPr/>
      </p:nvGrpSpPr>
      <p:grpSpPr>
        <a:xfrm xmlns:a="http://schemas.openxmlformats.org/drawingml/2006/main"/>
      </p:grpSpPr>
      <p:sp>
        <p:nvSpPr>
          <p:cNvPr id="189" name="Slide text 1: DGAC personnel . . . fear that their resources—human and technological—may pr...">
            <a:extLst xmlns:a="http://schemas.openxmlformats.org/drawingml/2006/main">
              <a:ext uri="{FF2B5EF4-FFF2-40B4-BE49-F238E27FC236}">
                <a16:creationId xmlns:a16="http://schemas.microsoft.com/office/drawing/2014/main" id="{4F29C59E-DE0D-46EB-9B82-6783821E6029}"/>
              </a:ext>
            </a:extLst>
          </p:cNvPr>
          <p:cNvSpPr>
            <a:spLocks xmlns:a="http://schemas.openxmlformats.org/drawingml/2006/main" noGrp="1"/>
          </p:cNvSpPr>
          <p:nvPr/>
        </p:nvSpPr>
        <p:spPr>
          <a:xfrm xmlns:a="http://schemas.openxmlformats.org/drawingml/2006/main">
            <a:off x="457200" y="1029600"/>
            <a:ext cx="4419360" cy="5370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5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i="1" u="none">
                <a:solidFill>
                  <a:srgbClr val="000000"/>
                </a:solidFill>
                <a:latin typeface="Calibri"/>
                <a:ea typeface="Calibri"/>
                <a:cs typeface="Calibri"/>
              </a:rPr>
              <a:t>DGAC personnel . . . fear that their resources—human and technological—may prove insufficient to meet new challenges. . . . They all . . . long for an autonomous and better-equipped agency.</a:t>
            </a:r>
            <a:endParaRPr sz="2800" b="0" u="none">
              <a:solidFill>
                <a:srgbClr val="000000"/>
              </a:solidFill>
              <a:latin typeface="Calibri"/>
              <a:ea typeface="Calibri"/>
              <a:cs typeface="Calibri"/>
            </a:endParaRPr>
          </a:p>
        </p:txBody>
      </p:sp>
      <p:sp>
        <p:nvSpPr>
          <p:cNvPr id="190" name="AutoShape 2">
            <a:extLst xmlns:a="http://schemas.openxmlformats.org/drawingml/2006/main">
              <a:ext uri="{FF2B5EF4-FFF2-40B4-BE49-F238E27FC236}">
                <a16:creationId xmlns:a16="http://schemas.microsoft.com/office/drawing/2014/main" id="{ECF170CD-4AD4-4E49-908B-B1FE14531BA2}"/>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191" name="Rectangle 2">
            <a:extLst xmlns:a="http://schemas.openxmlformats.org/drawingml/2006/main">
              <a:ext uri="{FF2B5EF4-FFF2-40B4-BE49-F238E27FC236}">
                <a16:creationId xmlns:a16="http://schemas.microsoft.com/office/drawing/2014/main" id="{5DF2E6A2-81C8-4D7C-B478-34BF931B33A6}"/>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192" name="Slide text 2: DGAC personnel . . . fear that their resources—human and technological—may pr...">
            <a:extLst xmlns:a="http://schemas.openxmlformats.org/drawingml/2006/main">
              <a:ext uri="{FF2B5EF4-FFF2-40B4-BE49-F238E27FC236}">
                <a16:creationId xmlns:a16="http://schemas.microsoft.com/office/drawing/2014/main" id="{E5221616-BCFC-423B-AF6B-C8DC629AB037}"/>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Performance</a:t>
            </a:r>
            <a:endParaRPr sz="2000" b="0" u="none">
              <a:solidFill>
                <a:srgbClr val="000000"/>
              </a:solidFill>
              <a:latin typeface="Calibri"/>
              <a:ea typeface="Calibri"/>
              <a:cs typeface="Calibri"/>
            </a:endParaRPr>
          </a:p>
        </p:txBody>
      </p:sp>
      <p:pic>
        <p:nvPicPr>
          <p:cNvPr id="201" name="Visual 1 of 1 on “DGAC personnel . . . fear that their resources—human and technological—may pr....” Context: Civil Aviation Authority Performance DGAC personnel . . . fear that their resources—human and technological—may prove insufficien…"/>
          <p:cNvPicPr>
            <a:picLocks xmlns:a="http://schemas.openxmlformats.org/drawingml/2006/main" noChangeAspect="1"/>
          </p:cNvPicPr>
          <p:nvPr/>
        </p:nvPicPr>
        <p:blipFill>
          <a:blip xmlns:r="http://schemas.openxmlformats.org/officeDocument/2006/relationships" xmlns:a="http://schemas.openxmlformats.org/drawingml/2006/main" r:embed="R5491ffd975da4985"/>
          <a:stretch xmlns:a="http://schemas.openxmlformats.org/drawingml/2006/main"/>
        </p:blipFill>
        <p:spPr>
          <a:xfrm xmlns:a="http://schemas.openxmlformats.org/drawingml/2006/main">
            <a:off x="4862160" y="2286000"/>
            <a:ext cx="3976920" cy="2438280"/>
          </a:xfrm>
          <a:prstGeom xmlns:a="http://schemas.openxmlformats.org/drawingml/2006/main" prst="rect">
            <a:avLst/>
          </a:prstGeom>
          <a:ln xmlns:a="http://schemas.openxmlformats.org/drawingml/2006/main" w="38160">
            <a:noFill/>
          </a:ln>
        </p:spPr>
      </p:pic>
      <p:sp>
        <p:nvSpPr>
          <p:cNvPr id="194" name="Slide text 3: DGAC personnel . . . fear that their resources—human and technological—may pr...">
            <a:extLst xmlns:a="http://schemas.openxmlformats.org/drawingml/2006/main">
              <a:ext uri="{FF2B5EF4-FFF2-40B4-BE49-F238E27FC236}">
                <a16:creationId xmlns:a16="http://schemas.microsoft.com/office/drawing/2014/main" id="{9D54E9B7-0CB1-48BE-ABA8-FA929C47147C}"/>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Civil Aviation Authority</a:t>
            </a:r>
            <a:endParaRPr sz="2400" b="0" u="none">
              <a:solidFill>
                <a:srgbClr val="000000"/>
              </a:solidFill>
              <a:latin typeface="Calibri"/>
              <a:ea typeface="Calibri"/>
              <a:cs typeface="Calibri"/>
            </a:endParaRPr>
          </a:p>
        </p:txBody>
      </p:sp>
      <p:sp>
        <p:nvSpPr>
          <p:cNvPr id="196" name="Accessible slide title: DGAC personnel . . . fear that their resources—human and technological—may pr...">
            <a:extLst xmlns:a="http://schemas.openxmlformats.org/drawingml/2006/main">
              <a:ext uri="{FF2B5EF4-FFF2-40B4-BE49-F238E27FC236}">
                <a16:creationId xmlns:a16="http://schemas.microsoft.com/office/drawing/2014/main" id="{F82F36F3-7BF1-4B17-B41D-D594B6E6271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DGAC personnel . . . fear that their resources—human and technological—may pr...</a:t>
            </a:r>
          </a:p>
        </p:txBody>
      </p:sp>
    </p:spTree>
    <p:extLst>
      <p:ext uri="{BB962C8B-B14F-4D97-AF65-F5344CB8AC3E}">
        <p14:creationId xmlns:p14="http://schemas.microsoft.com/office/powerpoint/2010/main" val="1931139603"/>
      </p:ext>
    </p:extLst>
  </p:cSld>
</p:sld>
</file>

<file path=ppt/slides/slide29.xml><?xml version="1.0" encoding="utf-8"?>
<p:sld xmlns:p="http://schemas.openxmlformats.org/presentationml/2006/main">
  <p:cSld>
    <p:spTree>
      <p:nvGrpSpPr>
        <p:cNvPr id="1" name=""/>
        <p:cNvGrpSpPr/>
        <p:nvPr/>
      </p:nvGrpSpPr>
      <p:grpSpPr>
        <a:xfrm xmlns:a="http://schemas.openxmlformats.org/drawingml/2006/main"/>
      </p:grpSpPr>
      <p:sp>
        <p:nvSpPr>
          <p:cNvPr id="195" name="7 Conector recto">
            <a:extLst xmlns:a="http://schemas.openxmlformats.org/drawingml/2006/main">
              <a:ext uri="{FF2B5EF4-FFF2-40B4-BE49-F238E27FC236}">
                <a16:creationId xmlns:a16="http://schemas.microsoft.com/office/drawing/2014/main" id="{C770C16D-AAFA-412C-B1E1-762E1DFCE1C1}"/>
              </a:ext>
            </a:extLst>
          </p:cNvPr>
          <p:cNvSpPr>
            <a:spLocks xmlns:a="http://schemas.openxmlformats.org/drawingml/2006/main" noGrp="1"/>
          </p:cNvSpPr>
          <p:nvPr/>
        </p:nvSpPr>
        <p:spPr>
          <a:xfrm xmlns:a="http://schemas.openxmlformats.org/drawingml/2006/main" flipH="1" flipV="1">
            <a:off x="8627400" y="3301560"/>
            <a:ext cx="11160" cy="12600"/>
          </a:xfrm>
          <a:prstGeom xmlns:a="http://schemas.openxmlformats.org/drawingml/2006/main" prst="line">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34200" rIns="90000" bIns="-342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196" name="14 Conector recto">
            <a:extLst xmlns:a="http://schemas.openxmlformats.org/drawingml/2006/main">
              <a:ext uri="{FF2B5EF4-FFF2-40B4-BE49-F238E27FC236}">
                <a16:creationId xmlns:a16="http://schemas.microsoft.com/office/drawing/2014/main" id="{2121856A-3455-458D-860B-A9ECC36F4DA0}"/>
              </a:ext>
            </a:extLst>
          </p:cNvPr>
          <p:cNvSpPr>
            <a:spLocks xmlns:a="http://schemas.openxmlformats.org/drawingml/2006/main" noGrp="1"/>
          </p:cNvSpPr>
          <p:nvPr/>
        </p:nvSpPr>
        <p:spPr>
          <a:xfrm xmlns:a="http://schemas.openxmlformats.org/drawingml/2006/main">
            <a:off x="2946960" y="2209680"/>
            <a:ext cx="6162840" cy="0"/>
          </a:xfrm>
          <a:prstGeom xmlns:a="http://schemas.openxmlformats.org/drawingml/2006/main" prst="line">
            <a:avLst/>
          </a:prstGeom>
          <a:ln xmlns:a="http://schemas.openxmlformats.org/drawingml/2006/main" w="9360">
            <a:solidFill>
              <a:srgbClr val="000000"/>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pic>
        <p:nvPicPr>
          <p:cNvPr id="204" name="Visual 1 of 1 on “National Postal Service (SEPOMEX).” Context: National Postal Service (SEPOMEX) Determinants Binary Score | Fuzzy Score"/>
          <p:cNvPicPr>
            <a:picLocks xmlns:a="http://schemas.openxmlformats.org/drawingml/2006/main" noChangeAspect="1"/>
          </p:cNvPicPr>
          <p:nvPr/>
        </p:nvPicPr>
        <p:blipFill>
          <a:blip xmlns:r="http://schemas.openxmlformats.org/officeDocument/2006/relationships" xmlns:a="http://schemas.openxmlformats.org/drawingml/2006/main" r:embed="Rc3bb27ef5a5f43ca"/>
          <a:stretch xmlns:a="http://schemas.openxmlformats.org/drawingml/2006/main"/>
        </p:blipFill>
        <p:spPr>
          <a:xfrm xmlns:a="http://schemas.openxmlformats.org/drawingml/2006/main">
            <a:off x="153720" y="152280"/>
            <a:ext cx="2816280" cy="2089080"/>
          </a:xfrm>
          <a:prstGeom xmlns:a="http://schemas.openxmlformats.org/drawingml/2006/main" prst="rect">
            <a:avLst/>
          </a:prstGeom>
          <a:ln xmlns:a="http://schemas.openxmlformats.org/drawingml/2006/main" w="38160">
            <a:noFill/>
          </a:ln>
        </p:spPr>
      </p:pic>
      <p:graphicFrame>
        <p:nvGraphicFramePr>
          <p:cNvPr id="205" name="Data table 1 of 1: National Postal Service (SEPOMEX)"/>
          <p:cNvGraphicFramePr/>
          <p:nvPr/>
        </p:nvGraphicFramePr>
        <p:xfrm>
          <a:off xmlns:a="http://schemas.openxmlformats.org/drawingml/2006/main" x="1371600" y="2286000"/>
          <a:ext xmlns:a="http://schemas.openxmlformats.org/drawingml/2006/main" cx="6324480" cy="4462200"/>
        </p:xfrm>
        <a:graphic xmlns:a="http://schemas.openxmlformats.org/drawingml/2006/main">
          <a:graphicData uri="http://schemas.openxmlformats.org/drawingml/2006/table">
            <a:tbl>
              <a:tblPr/>
              <a:tblGrid>
                <a:gridCol w="3200400"/>
                <a:gridCol w="1600200"/>
                <a:gridCol w="1523880"/>
              </a:tblGrid>
              <a:tr h="51408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Determinants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Binary Score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Fuzzy Score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r>
              <a:tr h="4399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Meritocracy</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0</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Immunity to Corruption</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0</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2</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No Islands of Power</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0</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Proactivity</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95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Tech Flexibility </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0</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48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External Allies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Results</a:t>
                      </a: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Institutional Adequacy</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0</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r>
              <a:tr h="4395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Contribution to Development</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3.5</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r>
            </a:tbl>
          </a:graphicData>
        </a:graphic>
      </p:graphicFrame>
      <p:sp>
        <p:nvSpPr>
          <p:cNvPr id="199" name="Slide title: National Postal Service (SEPOMEX)">
            <a:extLst xmlns:a="http://schemas.openxmlformats.org/drawingml/2006/main">
              <a:ext uri="{FF2B5EF4-FFF2-40B4-BE49-F238E27FC236}">
                <a16:creationId xmlns:a16="http://schemas.microsoft.com/office/drawing/2014/main" id="{686D75D5-C482-4AD4-9AC2-9B9EFFAF0BB4}"/>
              </a:ext>
            </a:extLst>
          </p:cNvPr>
          <p:cNvSpPr>
            <a:spLocks xmlns:a="http://schemas.openxmlformats.org/drawingml/2006/main" noGrp="1"/>
          </p:cNvSpPr>
          <p:nvPr>
            <p:ph type="title" idx="0"/>
          </p:nvPr>
        </p:nvSpPr>
        <p:spPr>
          <a:xfrm xmlns:a="http://schemas.openxmlformats.org/drawingml/2006/main">
            <a:off x="3047400" y="838080"/>
            <a:ext cx="6069240" cy="939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lnSpc>
                <a:spcPct val="9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Verdana"/>
                <a:ea typeface="Verdana"/>
                <a:cs typeface="Verdana"/>
              </a:rPr>
              <a:t>National Postal Service (SEPOMEX)</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1528592525"/>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21" name="Slide title: National Context">
            <a:extLst xmlns:a="http://schemas.openxmlformats.org/drawingml/2006/main">
              <a:ext uri="{FF2B5EF4-FFF2-40B4-BE49-F238E27FC236}">
                <a16:creationId xmlns:a16="http://schemas.microsoft.com/office/drawing/2014/main" id="{B9B05CDB-802A-4A2C-86F8-FEF5F255A185}"/>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000000"/>
                </a:solidFill>
                <a:latin typeface="Calibri"/>
                <a:ea typeface="Calibri"/>
                <a:cs typeface="Calibri"/>
              </a:rPr>
              <a:t>National Context</a:t>
            </a:r>
            <a:br/>
            <a:endParaRPr sz="3200" b="0" u="none">
              <a:solidFill>
                <a:srgbClr val="000000"/>
              </a:solidFill>
              <a:latin typeface="Calibri"/>
              <a:ea typeface="Calibri"/>
              <a:cs typeface="Calibri"/>
            </a:endParaRPr>
          </a:p>
        </p:txBody>
      </p:sp>
      <p:sp>
        <p:nvSpPr>
          <p:cNvPr id="22" name="Slide text 2: National Context">
            <a:extLst xmlns:a="http://schemas.openxmlformats.org/drawingml/2006/main">
              <a:ext uri="{FF2B5EF4-FFF2-40B4-BE49-F238E27FC236}">
                <a16:creationId xmlns:a16="http://schemas.microsoft.com/office/drawing/2014/main" id="{DC6FB3FA-56D9-4167-9606-0ADF51BEE1D9}"/>
              </a:ext>
            </a:extLst>
          </p:cNvPr>
          <p:cNvSpPr>
            <a:spLocks xmlns:a="http://schemas.openxmlformats.org/drawingml/2006/main" noGrp="1"/>
          </p:cNvSpPr>
          <p:nvPr/>
        </p:nvSpPr>
        <p:spPr>
          <a:xfrm xmlns:a="http://schemas.openxmlformats.org/drawingml/2006/main">
            <a:off x="456840" y="1752120"/>
            <a:ext cx="4343400" cy="3809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Political stability</a:t>
            </a:r>
            <a:endParaRPr sz="2800" b="0" u="none">
              <a:solidFill>
                <a:srgbClr val="000000"/>
              </a:solidFill>
              <a:latin typeface="Calibri"/>
              <a:ea typeface="Calibri"/>
              <a:cs typeface="Calibri"/>
            </a:endParaRPr>
          </a:p>
          <a:p xmlns:a="http://schemas.openxmlformats.org/drawingml/2006/main">
            <a:pPr marL="342720" indent="-34272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Incremental institutional change</a:t>
            </a:r>
            <a:endParaRPr sz="2600" b="0" u="none">
              <a:solidFill>
                <a:srgbClr val="000000"/>
              </a:solidFill>
              <a:latin typeface="Calibri"/>
              <a:ea typeface="Calibri"/>
              <a:cs typeface="Calibri"/>
            </a:endParaRPr>
          </a:p>
          <a:p xmlns:a="http://schemas.openxmlformats.org/drawingml/2006/main">
            <a:pPr marL="342720" indent="-34272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No need to transform bureaucracy to build new political order</a:t>
            </a:r>
            <a:endParaRPr sz="2600" b="0" u="none">
              <a:solidFill>
                <a:srgbClr val="000000"/>
              </a:solidFill>
              <a:latin typeface="Calibri"/>
              <a:ea typeface="Calibri"/>
              <a:cs typeface="Calibri"/>
            </a:endParaRPr>
          </a:p>
        </p:txBody>
      </p:sp>
      <p:pic>
        <p:nvPicPr>
          <p:cNvPr id="27" name="Visual 1 of 2 on “National Context.” Context: National Context Political stability * Incremental institutional change « No need to transform bureaucracy to build new political order"/>
          <p:cNvPicPr>
            <a:picLocks xmlns:a="http://schemas.openxmlformats.org/drawingml/2006/main" noChangeAspect="1"/>
          </p:cNvPicPr>
          <p:nvPr/>
        </p:nvPicPr>
        <p:blipFill>
          <a:blip xmlns:r="http://schemas.openxmlformats.org/officeDocument/2006/relationships" xmlns:a="http://schemas.openxmlformats.org/drawingml/2006/main" r:embed="Rd344532c4c2544fc"/>
          <a:stretch xmlns:a="http://schemas.openxmlformats.org/drawingml/2006/main"/>
        </p:blipFill>
        <p:spPr>
          <a:xfrm xmlns:a="http://schemas.openxmlformats.org/drawingml/2006/main">
            <a:off x="5238720" y="304560"/>
            <a:ext cx="3657600" cy="2745000"/>
          </a:xfrm>
          <a:prstGeom xmlns:a="http://schemas.openxmlformats.org/drawingml/2006/main" prst="rect">
            <a:avLst/>
          </a:prstGeom>
          <a:ln xmlns:a="http://schemas.openxmlformats.org/drawingml/2006/main" w="38160">
            <a:noFill/>
          </a:ln>
        </p:spPr>
      </p:pic>
      <p:pic>
        <p:nvPicPr>
          <p:cNvPr id="28" name="Visual 2 of 2 on “National Context.” Context: National Context Political stability * Incremental institutional change « No need to transform bureaucracy to build new political order"/>
          <p:cNvPicPr>
            <a:picLocks xmlns:a="http://schemas.openxmlformats.org/drawingml/2006/main" noChangeAspect="1"/>
          </p:cNvPicPr>
          <p:nvPr/>
        </p:nvPicPr>
        <p:blipFill>
          <a:blip xmlns:r="http://schemas.openxmlformats.org/officeDocument/2006/relationships" xmlns:a="http://schemas.openxmlformats.org/drawingml/2006/main" r:embed="R4954196ff6f04677"/>
          <a:stretch xmlns:a="http://schemas.openxmlformats.org/drawingml/2006/main"/>
        </p:blipFill>
        <p:spPr>
          <a:xfrm xmlns:a="http://schemas.openxmlformats.org/drawingml/2006/main">
            <a:off x="5448240" y="3238200"/>
            <a:ext cx="3314520" cy="33148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452921959"/>
      </p:ext>
    </p:extLst>
  </p:cSld>
</p:sld>
</file>

<file path=ppt/slides/slide30.xml><?xml version="1.0" encoding="utf-8"?>
<p:sld xmlns:p="http://schemas.openxmlformats.org/presentationml/2006/main">
  <p:cSld>
    <p:spTree>
      <p:nvGrpSpPr>
        <p:cNvPr id="1" name=""/>
        <p:cNvGrpSpPr/>
        <p:nvPr/>
      </p:nvGrpSpPr>
      <p:grpSpPr>
        <a:xfrm xmlns:a="http://schemas.openxmlformats.org/drawingml/2006/main"/>
      </p:grpSpPr>
      <p:sp>
        <p:nvSpPr>
          <p:cNvPr id="200" name="Slide text 1: In the last decade">
            <a:extLst xmlns:a="http://schemas.openxmlformats.org/drawingml/2006/main">
              <a:ext uri="{FF2B5EF4-FFF2-40B4-BE49-F238E27FC236}">
                <a16:creationId xmlns:a16="http://schemas.microsoft.com/office/drawing/2014/main" id="{EE252932-1C95-4FAD-A57A-5AC385338673}"/>
              </a:ext>
            </a:extLst>
          </p:cNvPr>
          <p:cNvSpPr>
            <a:spLocks xmlns:a="http://schemas.openxmlformats.org/drawingml/2006/main" noGrp="1"/>
          </p:cNvSpPr>
          <p:nvPr/>
        </p:nvSpPr>
        <p:spPr>
          <a:xfrm xmlns:a="http://schemas.openxmlformats.org/drawingml/2006/main">
            <a:off x="532800" y="1066320"/>
            <a:ext cx="4343400" cy="5305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In the last decade</a:t>
            </a: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45% of rural Mexico no access to postal service</a:t>
            </a: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27% of pieces delayed</a:t>
            </a: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Growing financial deficit</a:t>
            </a: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201" name="AutoShape 2">
            <a:extLst xmlns:a="http://schemas.openxmlformats.org/drawingml/2006/main">
              <a:ext uri="{FF2B5EF4-FFF2-40B4-BE49-F238E27FC236}">
                <a16:creationId xmlns:a16="http://schemas.microsoft.com/office/drawing/2014/main" id="{7944B011-9DA1-43FF-AD20-C66FEA2F4182}"/>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202" name="Slide text 2: In the last decade">
            <a:extLst xmlns:a="http://schemas.openxmlformats.org/drawingml/2006/main">
              <a:ext uri="{FF2B5EF4-FFF2-40B4-BE49-F238E27FC236}">
                <a16:creationId xmlns:a16="http://schemas.microsoft.com/office/drawing/2014/main" id="{FE90440B-1770-4ED5-B8C4-89C1C4C7E87C}"/>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National Postal Service</a:t>
            </a:r>
            <a:endParaRPr sz="2400" b="0" u="none">
              <a:solidFill>
                <a:srgbClr val="000000"/>
              </a:solidFill>
              <a:latin typeface="Calibri"/>
              <a:ea typeface="Calibri"/>
              <a:cs typeface="Calibri"/>
            </a:endParaRPr>
          </a:p>
        </p:txBody>
      </p:sp>
      <p:sp>
        <p:nvSpPr>
          <p:cNvPr id="203" name="Rectangle 2">
            <a:extLst xmlns:a="http://schemas.openxmlformats.org/drawingml/2006/main">
              <a:ext uri="{FF2B5EF4-FFF2-40B4-BE49-F238E27FC236}">
                <a16:creationId xmlns:a16="http://schemas.microsoft.com/office/drawing/2014/main" id="{711E2AC8-AFC7-404B-A0DE-D3B828293068}"/>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204" name="Slide text 3: In the last decade">
            <a:extLst xmlns:a="http://schemas.openxmlformats.org/drawingml/2006/main">
              <a:ext uri="{FF2B5EF4-FFF2-40B4-BE49-F238E27FC236}">
                <a16:creationId xmlns:a16="http://schemas.microsoft.com/office/drawing/2014/main" id="{CAA85AA5-24B5-44C0-9A62-3803EA9EA7CB}"/>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Institution in Crisis</a:t>
            </a:r>
            <a:endParaRPr sz="2000" b="0" u="none">
              <a:solidFill>
                <a:srgbClr val="000000"/>
              </a:solidFill>
              <a:latin typeface="Calibri"/>
              <a:ea typeface="Calibri"/>
              <a:cs typeface="Calibri"/>
            </a:endParaRPr>
          </a:p>
        </p:txBody>
      </p:sp>
      <p:sp>
        <p:nvSpPr>
          <p:cNvPr id="205" name="Rectangle 9">
            <a:extLst xmlns:a="http://schemas.openxmlformats.org/drawingml/2006/main">
              <a:ext uri="{FF2B5EF4-FFF2-40B4-BE49-F238E27FC236}">
                <a16:creationId xmlns:a16="http://schemas.microsoft.com/office/drawing/2014/main" id="{8213E1BD-8E76-421E-B7FF-6861E44B2D7C}"/>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215" name="Visual 1 of 2 on “In the last decade.” Context: National Postal Service Institution in Crisis In the last decade * 45% of rural Mexico no access to postal service * 27% of pieces delayed * Growing financial deficit (Aconrcos DE MEXICO"/>
          <p:cNvPicPr>
            <a:picLocks xmlns:a="http://schemas.openxmlformats.org/drawingml/2006/main" noChangeAspect="1"/>
          </p:cNvPicPr>
          <p:nvPr/>
        </p:nvPicPr>
        <p:blipFill>
          <a:blip xmlns:r="http://schemas.openxmlformats.org/officeDocument/2006/relationships" xmlns:a="http://schemas.openxmlformats.org/drawingml/2006/main" r:embed="R15ac2bc4f63d4dce"/>
          <a:stretch xmlns:a="http://schemas.openxmlformats.org/drawingml/2006/main"/>
        </p:blipFill>
        <p:spPr>
          <a:xfrm xmlns:a="http://schemas.openxmlformats.org/drawingml/2006/main">
            <a:off x="228600" y="5715000"/>
            <a:ext cx="2995560" cy="990360"/>
          </a:xfrm>
          <a:prstGeom xmlns:a="http://schemas.openxmlformats.org/drawingml/2006/main" prst="rect">
            <a:avLst/>
          </a:prstGeom>
          <a:ln xmlns:a="http://schemas.openxmlformats.org/drawingml/2006/main" w="38160">
            <a:noFill/>
          </a:ln>
        </p:spPr>
      </p:pic>
      <p:pic>
        <p:nvPicPr>
          <p:cNvPr id="216" name="Visual 2 of 2 on “In the last decade.” Context: National Postal Service Institution in Crisis In the last decade * 45% of rural Mexico no access to postal service * 27% of pieces delayed * Growing financial deficit (Aconrcos DE MEXICO"/>
          <p:cNvPicPr>
            <a:picLocks xmlns:a="http://schemas.openxmlformats.org/drawingml/2006/main" noChangeAspect="1"/>
          </p:cNvPicPr>
          <p:nvPr/>
        </p:nvPicPr>
        <p:blipFill>
          <a:blip xmlns:r="http://schemas.openxmlformats.org/officeDocument/2006/relationships" xmlns:a="http://schemas.openxmlformats.org/drawingml/2006/main" r:embed="Ra49e13f15266479b"/>
          <a:stretch xmlns:a="http://schemas.openxmlformats.org/drawingml/2006/main"/>
        </p:blipFill>
        <p:spPr>
          <a:xfrm xmlns:a="http://schemas.openxmlformats.org/drawingml/2006/main">
            <a:off x="5105160" y="1828800"/>
            <a:ext cx="3387960" cy="3103560"/>
          </a:xfrm>
          <a:prstGeom xmlns:a="http://schemas.openxmlformats.org/drawingml/2006/main" prst="rect">
            <a:avLst/>
          </a:prstGeom>
          <a:ln xmlns:a="http://schemas.openxmlformats.org/drawingml/2006/main" w="38160">
            <a:noFill/>
          </a:ln>
        </p:spPr>
      </p:pic>
      <p:sp>
        <p:nvSpPr>
          <p:cNvPr id="208" name="Accessible slide title: In the last decade">
            <a:extLst xmlns:a="http://schemas.openxmlformats.org/drawingml/2006/main">
              <a:ext uri="{FF2B5EF4-FFF2-40B4-BE49-F238E27FC236}">
                <a16:creationId xmlns:a16="http://schemas.microsoft.com/office/drawing/2014/main" id="{39963186-42D0-4345-B24F-4FB815918BC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 the last decade</a:t>
            </a:r>
          </a:p>
        </p:txBody>
      </p:sp>
    </p:spTree>
    <p:extLst>
      <p:ext uri="{BB962C8B-B14F-4D97-AF65-F5344CB8AC3E}">
        <p14:creationId xmlns:p14="http://schemas.microsoft.com/office/powerpoint/2010/main" val="1127288789"/>
      </p:ext>
    </p:extLst>
  </p:cSld>
</p:sld>
</file>

<file path=ppt/slides/slide31.xml><?xml version="1.0" encoding="utf-8"?>
<p:sld xmlns:p="http://schemas.openxmlformats.org/presentationml/2006/main">
  <p:cSld>
    <p:spTree>
      <p:nvGrpSpPr>
        <p:cNvPr id="1" name=""/>
        <p:cNvGrpSpPr/>
        <p:nvPr/>
      </p:nvGrpSpPr>
      <p:grpSpPr>
        <a:xfrm xmlns:a="http://schemas.openxmlformats.org/drawingml/2006/main"/>
      </p:grpSpPr>
      <p:sp>
        <p:nvSpPr>
          <p:cNvPr id="208" name="Slide text 1: “Never waste a crisis”">
            <a:extLst xmlns:a="http://schemas.openxmlformats.org/drawingml/2006/main">
              <a:ext uri="{FF2B5EF4-FFF2-40B4-BE49-F238E27FC236}">
                <a16:creationId xmlns:a16="http://schemas.microsoft.com/office/drawing/2014/main" id="{6D19F5DC-5295-407A-9D11-47DDE879BC95}"/>
              </a:ext>
            </a:extLst>
          </p:cNvPr>
          <p:cNvSpPr>
            <a:spLocks xmlns:a="http://schemas.openxmlformats.org/drawingml/2006/main" noGrp="1"/>
          </p:cNvSpPr>
          <p:nvPr/>
        </p:nvSpPr>
        <p:spPr>
          <a:xfrm xmlns:a="http://schemas.openxmlformats.org/drawingml/2006/main">
            <a:off x="380880" y="685800"/>
            <a:ext cx="4495680" cy="5486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4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“Never waste a crisis”</a:t>
            </a:r>
            <a:endParaRPr sz="2800" b="0" u="none">
              <a:solidFill>
                <a:srgbClr val="000000"/>
              </a:solidFill>
              <a:latin typeface="Calibri"/>
              <a:ea typeface="Calibri"/>
              <a:cs typeface="Calibri"/>
            </a:endParaRPr>
          </a:p>
          <a:p xmlns:a="http://schemas.openxmlformats.org/drawingml/2006/main">
            <a:pPr marL="342720" indent="-342720">
              <a:lnSpc>
                <a:spcPct val="140000"/>
              </a:lnSpc>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President Calder</a:t>
            </a:r>
            <a:r>
              <a:rPr sz="2400" b="0" u="none">
                <a:solidFill>
                  <a:srgbClr val="000000"/>
                </a:solidFill>
                <a:latin typeface="Calibri"/>
                <a:ea typeface="Calibri"/>
                <a:cs typeface="Calibri"/>
              </a:rPr>
              <a:t>ó</a:t>
            </a:r>
            <a:r>
              <a:rPr sz="2400" b="0" u="none">
                <a:solidFill>
                  <a:srgbClr val="000000"/>
                </a:solidFill>
                <a:latin typeface="Calibri"/>
                <a:ea typeface="Calibri"/>
                <a:cs typeface="Calibri"/>
              </a:rPr>
              <a:t>n appoints new director to transform institution</a:t>
            </a:r>
            <a:endParaRPr sz="2400" b="0" u="none">
              <a:solidFill>
                <a:srgbClr val="000000"/>
              </a:solidFill>
              <a:latin typeface="Calibri"/>
              <a:ea typeface="Calibri"/>
              <a:cs typeface="Calibri"/>
            </a:endParaRPr>
          </a:p>
          <a:p xmlns:a="http://schemas.openxmlformats.org/drawingml/2006/main">
            <a:pPr>
              <a:lnSpc>
                <a:spcPct val="140000"/>
              </a:lnSpc>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lnSpc>
                <a:spcPct val="14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Transformation plan, 2007–</a:t>
            </a:r>
            <a:endParaRPr sz="2800" b="0" u="none">
              <a:solidFill>
                <a:srgbClr val="000000"/>
              </a:solidFill>
              <a:latin typeface="Calibri"/>
              <a:ea typeface="Calibri"/>
              <a:cs typeface="Calibri"/>
            </a:endParaRPr>
          </a:p>
          <a:p xmlns:a="http://schemas.openxmlformats.org/drawingml/2006/main">
            <a:pPr marL="342720" indent="-342720">
              <a:lnSpc>
                <a:spcPct val="140000"/>
              </a:lnSpc>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New image</a:t>
            </a:r>
            <a:endParaRPr sz="2400" b="0" u="none">
              <a:solidFill>
                <a:srgbClr val="000000"/>
              </a:solidFill>
              <a:latin typeface="Calibri"/>
              <a:ea typeface="Calibri"/>
              <a:cs typeface="Calibri"/>
            </a:endParaRPr>
          </a:p>
          <a:p xmlns:a="http://schemas.openxmlformats.org/drawingml/2006/main">
            <a:pPr marL="342720" indent="-342720">
              <a:lnSpc>
                <a:spcPct val="140000"/>
              </a:lnSpc>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Aggressive commercial methods</a:t>
            </a:r>
            <a:endParaRPr sz="2400" b="0" u="none">
              <a:solidFill>
                <a:srgbClr val="000000"/>
              </a:solidFill>
              <a:latin typeface="Calibri"/>
              <a:ea typeface="Calibri"/>
              <a:cs typeface="Calibri"/>
            </a:endParaRPr>
          </a:p>
          <a:p xmlns:a="http://schemas.openxmlformats.org/drawingml/2006/main">
            <a:pPr>
              <a:lnSpc>
                <a:spcPct val="140000"/>
              </a:lnSpc>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lnSpc>
                <a:spcPct val="90000"/>
              </a:lnSpc>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342720" indent="-342720">
              <a:lnSpc>
                <a:spcPct val="90000"/>
              </a:lnSpc>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209" name="AutoShape 2">
            <a:extLst xmlns:a="http://schemas.openxmlformats.org/drawingml/2006/main">
              <a:ext uri="{FF2B5EF4-FFF2-40B4-BE49-F238E27FC236}">
                <a16:creationId xmlns:a16="http://schemas.microsoft.com/office/drawing/2014/main" id="{BBB634D6-E933-45E4-A479-C040F3DB714E}"/>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210" name="Slide text 2: “Never waste a crisis”">
            <a:extLst xmlns:a="http://schemas.openxmlformats.org/drawingml/2006/main">
              <a:ext uri="{FF2B5EF4-FFF2-40B4-BE49-F238E27FC236}">
                <a16:creationId xmlns:a16="http://schemas.microsoft.com/office/drawing/2014/main" id="{AB335673-790F-498E-8A8F-D7739E2D4A9F}"/>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National Postal Service</a:t>
            </a:r>
            <a:endParaRPr sz="2400" b="0" u="none">
              <a:solidFill>
                <a:srgbClr val="000000"/>
              </a:solidFill>
              <a:latin typeface="Calibri"/>
              <a:ea typeface="Calibri"/>
              <a:cs typeface="Calibri"/>
            </a:endParaRPr>
          </a:p>
        </p:txBody>
      </p:sp>
      <p:sp>
        <p:nvSpPr>
          <p:cNvPr id="211" name="Rectangle 9">
            <a:extLst xmlns:a="http://schemas.openxmlformats.org/drawingml/2006/main">
              <a:ext uri="{FF2B5EF4-FFF2-40B4-BE49-F238E27FC236}">
                <a16:creationId xmlns:a16="http://schemas.microsoft.com/office/drawing/2014/main" id="{F0CD2D0F-441C-4A8E-8001-7EC92353FE04}"/>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219" name="Visual 1 of 2 on ““Never waste a crisis”.” Context: National Postal Service “Never waste a crisis” * President Calderén appoints new director to transform institution Transformation plan, 2007- SERVICIO POSTAL MEXICANO. + New image + Aggre…"/>
          <p:cNvPicPr>
            <a:picLocks xmlns:a="http://schemas.openxmlformats.org/drawingml/2006/main" noChangeAspect="1"/>
          </p:cNvPicPr>
          <p:nvPr/>
        </p:nvPicPr>
        <p:blipFill>
          <a:blip xmlns:r="http://schemas.openxmlformats.org/officeDocument/2006/relationships" xmlns:a="http://schemas.openxmlformats.org/drawingml/2006/main" r:embed="Rb9976c23cf8f4c92"/>
          <a:stretch xmlns:a="http://schemas.openxmlformats.org/drawingml/2006/main"/>
        </p:blipFill>
        <p:spPr>
          <a:xfrm xmlns:a="http://schemas.openxmlformats.org/drawingml/2006/main">
            <a:off x="5486400" y="1295280"/>
            <a:ext cx="3465360" cy="2600280"/>
          </a:xfrm>
          <a:prstGeom xmlns:a="http://schemas.openxmlformats.org/drawingml/2006/main" prst="rect">
            <a:avLst/>
          </a:prstGeom>
          <a:ln xmlns:a="http://schemas.openxmlformats.org/drawingml/2006/main" w="38160">
            <a:noFill/>
          </a:ln>
        </p:spPr>
      </p:pic>
      <p:pic>
        <p:nvPicPr>
          <p:cNvPr id="220" name="Visual 2 of 2 on ““Never waste a crisis”.” Context: National Postal Service “Never waste a crisis” * President Calderén appoints new director to transform institution Transformation plan, 2007- SERVICIO POSTAL MEXICANO. + New image + Aggre…"/>
          <p:cNvPicPr>
            <a:picLocks xmlns:a="http://schemas.openxmlformats.org/drawingml/2006/main" noChangeAspect="1"/>
          </p:cNvPicPr>
          <p:nvPr/>
        </p:nvPicPr>
        <p:blipFill>
          <a:blip xmlns:r="http://schemas.openxmlformats.org/officeDocument/2006/relationships" xmlns:a="http://schemas.openxmlformats.org/drawingml/2006/main" r:embed="R05d98096bc7845b7"/>
          <a:stretch xmlns:a="http://schemas.openxmlformats.org/drawingml/2006/main"/>
        </p:blipFill>
        <p:spPr>
          <a:xfrm xmlns:a="http://schemas.openxmlformats.org/drawingml/2006/main">
            <a:off x="5486400" y="4103640"/>
            <a:ext cx="3465360" cy="2652480"/>
          </a:xfrm>
          <a:prstGeom xmlns:a="http://schemas.openxmlformats.org/drawingml/2006/main" prst="rect">
            <a:avLst/>
          </a:prstGeom>
          <a:ln xmlns:a="http://schemas.openxmlformats.org/drawingml/2006/main" w="38160">
            <a:noFill/>
          </a:ln>
        </p:spPr>
      </p:pic>
      <p:sp>
        <p:nvSpPr>
          <p:cNvPr id="214" name="Accessible slide title: “Never waste a crisis”">
            <a:extLst xmlns:a="http://schemas.openxmlformats.org/drawingml/2006/main">
              <a:ext uri="{FF2B5EF4-FFF2-40B4-BE49-F238E27FC236}">
                <a16:creationId xmlns:a16="http://schemas.microsoft.com/office/drawing/2014/main" id="{4BEAE95C-2AAF-4FA1-8E49-9B67BCE0F39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“Never waste a crisis”</a:t>
            </a:r>
          </a:p>
        </p:txBody>
      </p:sp>
    </p:spTree>
    <p:extLst>
      <p:ext uri="{BB962C8B-B14F-4D97-AF65-F5344CB8AC3E}">
        <p14:creationId xmlns:p14="http://schemas.microsoft.com/office/powerpoint/2010/main" val="1394197653"/>
      </p:ext>
    </p:extLst>
  </p:cSld>
</p:sld>
</file>

<file path=ppt/slides/slide32.xml><?xml version="1.0" encoding="utf-8"?>
<p:sld xmlns:p="http://schemas.openxmlformats.org/presentationml/2006/main">
  <p:cSld>
    <p:spTree>
      <p:nvGrpSpPr>
        <p:cNvPr id="1" name=""/>
        <p:cNvGrpSpPr/>
        <p:nvPr/>
      </p:nvGrpSpPr>
      <p:grpSpPr>
        <a:xfrm xmlns:a="http://schemas.openxmlformats.org/drawingml/2006/main"/>
      </p:grpSpPr>
      <p:sp>
        <p:nvSpPr>
          <p:cNvPr id="214" name="Slide text 1: HR challenge remains">
            <a:extLst xmlns:a="http://schemas.openxmlformats.org/drawingml/2006/main">
              <a:ext uri="{FF2B5EF4-FFF2-40B4-BE49-F238E27FC236}">
                <a16:creationId xmlns:a16="http://schemas.microsoft.com/office/drawing/2014/main" id="{9006121E-F98F-44A2-828B-FACC5411A53B}"/>
              </a:ext>
            </a:extLst>
          </p:cNvPr>
          <p:cNvSpPr>
            <a:spLocks xmlns:a="http://schemas.openxmlformats.org/drawingml/2006/main" noGrp="1"/>
          </p:cNvSpPr>
          <p:nvPr/>
        </p:nvSpPr>
        <p:spPr>
          <a:xfrm xmlns:a="http://schemas.openxmlformats.org/drawingml/2006/main">
            <a:off x="380880" y="990360"/>
            <a:ext cx="4495680" cy="5486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50000"/>
              </a:lnSpc>
              <a:spcBef>
                <a:spcPts val="8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300" b="1" u="none">
                <a:solidFill>
                  <a:srgbClr val="000000"/>
                </a:solidFill>
                <a:latin typeface="Calibri"/>
                <a:ea typeface="Calibri"/>
                <a:cs typeface="Calibri"/>
              </a:rPr>
              <a:t>HR challenge remains</a:t>
            </a:r>
            <a:endParaRPr sz="3300" b="0" u="none">
              <a:solidFill>
                <a:srgbClr val="000000"/>
              </a:solidFill>
              <a:latin typeface="Calibri"/>
              <a:ea typeface="Calibri"/>
              <a:cs typeface="Calibri"/>
            </a:endParaRPr>
          </a:p>
          <a:p xmlns:a="http://schemas.openxmlformats.org/drawingml/2006/main">
            <a:pPr marL="342720" indent="-342720">
              <a:lnSpc>
                <a:spcPct val="150000"/>
              </a:lnSpc>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Low salaries and limited career opportunities</a:t>
            </a:r>
            <a:endParaRPr sz="2800" b="0" u="none">
              <a:solidFill>
                <a:srgbClr val="000000"/>
              </a:solidFill>
              <a:latin typeface="Calibri"/>
              <a:ea typeface="Calibri"/>
              <a:cs typeface="Calibri"/>
            </a:endParaRPr>
          </a:p>
          <a:p xmlns:a="http://schemas.openxmlformats.org/drawingml/2006/main">
            <a:pPr marL="342720" indent="-342720">
              <a:lnSpc>
                <a:spcPct val="150000"/>
              </a:lnSpc>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In exchange, employees enjoy “privilege” of short working hours </a:t>
            </a:r>
            <a:endParaRPr sz="2800" b="0" u="none">
              <a:solidFill>
                <a:srgbClr val="000000"/>
              </a:solidFill>
              <a:latin typeface="Calibri"/>
              <a:ea typeface="Calibri"/>
              <a:cs typeface="Calibri"/>
            </a:endParaRPr>
          </a:p>
          <a:p xmlns:a="http://schemas.openxmlformats.org/drawingml/2006/main">
            <a:pPr>
              <a:lnSpc>
                <a:spcPct val="15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lnSpc>
                <a:spcPct val="15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215" name="AutoShape 2">
            <a:extLst xmlns:a="http://schemas.openxmlformats.org/drawingml/2006/main">
              <a:ext uri="{FF2B5EF4-FFF2-40B4-BE49-F238E27FC236}">
                <a16:creationId xmlns:a16="http://schemas.microsoft.com/office/drawing/2014/main" id="{52310789-4109-4BAC-976E-AEECFB53DF5E}"/>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216" name="Slide text 2: HR challenge remains">
            <a:extLst xmlns:a="http://schemas.openxmlformats.org/drawingml/2006/main">
              <a:ext uri="{FF2B5EF4-FFF2-40B4-BE49-F238E27FC236}">
                <a16:creationId xmlns:a16="http://schemas.microsoft.com/office/drawing/2014/main" id="{D8AF3CAB-ACED-4396-B259-EDE87A4A385E}"/>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National Postal Service</a:t>
            </a:r>
            <a:endParaRPr sz="2400" b="0" u="none">
              <a:solidFill>
                <a:srgbClr val="000000"/>
              </a:solidFill>
              <a:latin typeface="Calibri"/>
              <a:ea typeface="Calibri"/>
              <a:cs typeface="Calibri"/>
            </a:endParaRPr>
          </a:p>
        </p:txBody>
      </p:sp>
      <p:sp>
        <p:nvSpPr>
          <p:cNvPr id="217" name="Rectangle 9">
            <a:extLst xmlns:a="http://schemas.openxmlformats.org/drawingml/2006/main">
              <a:ext uri="{FF2B5EF4-FFF2-40B4-BE49-F238E27FC236}">
                <a16:creationId xmlns:a16="http://schemas.microsoft.com/office/drawing/2014/main" id="{76B44726-51AF-4361-AEBB-F7B3AA64AA19}"/>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224" name="Visual 1 of 1 on “HR challenge remains.” Context: National Postal Service HR challenge RR remains SS ° lari nd limited = sotsens. Low salaries and limited SS “a career opportunities —— ° * In exchange, employees S=S=\ 9 Ploy SS My s enjoy …"/>
          <p:cNvPicPr>
            <a:picLocks xmlns:a="http://schemas.openxmlformats.org/drawingml/2006/main" noChangeAspect="1"/>
          </p:cNvPicPr>
          <p:nvPr/>
        </p:nvPicPr>
        <p:blipFill>
          <a:blip xmlns:r="http://schemas.openxmlformats.org/officeDocument/2006/relationships" xmlns:a="http://schemas.openxmlformats.org/drawingml/2006/main" r:embed="Rc856486af7a94b64"/>
          <a:stretch xmlns:a="http://schemas.openxmlformats.org/drawingml/2006/main"/>
        </p:blipFill>
        <p:spPr>
          <a:xfrm xmlns:a="http://schemas.openxmlformats.org/drawingml/2006/main">
            <a:off x="4647960" y="1447560"/>
            <a:ext cx="4267440" cy="4267440"/>
          </a:xfrm>
          <a:prstGeom xmlns:a="http://schemas.openxmlformats.org/drawingml/2006/main" prst="rect">
            <a:avLst/>
          </a:prstGeom>
          <a:ln xmlns:a="http://schemas.openxmlformats.org/drawingml/2006/main" w="38160">
            <a:noFill/>
          </a:ln>
        </p:spPr>
      </p:pic>
      <p:sp>
        <p:nvSpPr>
          <p:cNvPr id="219" name="Accessible slide title: HR challenge remains">
            <a:extLst xmlns:a="http://schemas.openxmlformats.org/drawingml/2006/main">
              <a:ext uri="{FF2B5EF4-FFF2-40B4-BE49-F238E27FC236}">
                <a16:creationId xmlns:a16="http://schemas.microsoft.com/office/drawing/2014/main" id="{27A9E754-3934-483E-A7A1-55204D9AEF4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HR challenge remains</a:t>
            </a:r>
          </a:p>
        </p:txBody>
      </p:sp>
    </p:spTree>
    <p:extLst>
      <p:ext uri="{BB962C8B-B14F-4D97-AF65-F5344CB8AC3E}">
        <p14:creationId xmlns:p14="http://schemas.microsoft.com/office/powerpoint/2010/main" val="636308843"/>
      </p:ext>
    </p:extLst>
  </p:cSld>
</p:sld>
</file>

<file path=ppt/slides/slide33.xml><?xml version="1.0" encoding="utf-8"?>
<p:sld xmlns:p="http://schemas.openxmlformats.org/presentationml/2006/main">
  <p:cSld>
    <p:spTree>
      <p:nvGrpSpPr>
        <p:cNvPr id="1" name=""/>
        <p:cNvGrpSpPr/>
        <p:nvPr/>
      </p:nvGrpSpPr>
      <p:grpSpPr>
        <a:xfrm xmlns:a="http://schemas.openxmlformats.org/drawingml/2006/main"/>
      </p:grpSpPr>
      <p:sp>
        <p:nvSpPr>
          <p:cNvPr id="219" name="Slide text 1: SEPOMEX has clearly fallen behind its competitors, especially transnational c...">
            <a:extLst xmlns:a="http://schemas.openxmlformats.org/drawingml/2006/main">
              <a:ext uri="{FF2B5EF4-FFF2-40B4-BE49-F238E27FC236}">
                <a16:creationId xmlns:a16="http://schemas.microsoft.com/office/drawing/2014/main" id="{0252D12F-BBC5-41F0-820A-91C4938AA986}"/>
              </a:ext>
            </a:extLst>
          </p:cNvPr>
          <p:cNvSpPr>
            <a:spLocks xmlns:a="http://schemas.openxmlformats.org/drawingml/2006/main" noGrp="1"/>
          </p:cNvSpPr>
          <p:nvPr/>
        </p:nvSpPr>
        <p:spPr>
          <a:xfrm xmlns:a="http://schemas.openxmlformats.org/drawingml/2006/main">
            <a:off x="609480" y="1218600"/>
            <a:ext cx="8153280" cy="4038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50000"/>
              </a:lnSpc>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600" b="0" i="1" u="none">
                <a:solidFill>
                  <a:srgbClr val="000000"/>
                </a:solidFill>
                <a:latin typeface="Calibri"/>
                <a:ea typeface="Calibri"/>
                <a:cs typeface="Calibri"/>
              </a:rPr>
              <a:t>SEPOMEX has clearly fallen behind its competitors, especially transnational courier companies that have heavily invested in new technologies. The first thing that the institution needs, if it is to reduce this technological gap, is better financing. But it also needs to surmount the resistance of its largely demoralized workforce.</a:t>
            </a:r>
            <a:endParaRPr sz="26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220" name="AutoShape 2">
            <a:extLst xmlns:a="http://schemas.openxmlformats.org/drawingml/2006/main">
              <a:ext uri="{FF2B5EF4-FFF2-40B4-BE49-F238E27FC236}">
                <a16:creationId xmlns:a16="http://schemas.microsoft.com/office/drawing/2014/main" id="{E3317FFA-51EC-40CE-ACFF-3CD61EABEE7F}"/>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221" name="Slide text 2: SEPOMEX has clearly fallen behind its competitors, especially transnational c...">
            <a:extLst xmlns:a="http://schemas.openxmlformats.org/drawingml/2006/main">
              <a:ext uri="{FF2B5EF4-FFF2-40B4-BE49-F238E27FC236}">
                <a16:creationId xmlns:a16="http://schemas.microsoft.com/office/drawing/2014/main" id="{930AA97D-78AD-4DC5-ADB6-03DADABEF2A8}"/>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National Postal Service</a:t>
            </a:r>
            <a:endParaRPr sz="2400" b="0" u="none">
              <a:solidFill>
                <a:srgbClr val="000000"/>
              </a:solidFill>
              <a:latin typeface="Calibri"/>
              <a:ea typeface="Calibri"/>
              <a:cs typeface="Calibri"/>
            </a:endParaRPr>
          </a:p>
        </p:txBody>
      </p:sp>
      <p:sp>
        <p:nvSpPr>
          <p:cNvPr id="222" name="Rectangle 2">
            <a:extLst xmlns:a="http://schemas.openxmlformats.org/drawingml/2006/main">
              <a:ext uri="{FF2B5EF4-FFF2-40B4-BE49-F238E27FC236}">
                <a16:creationId xmlns:a16="http://schemas.microsoft.com/office/drawing/2014/main" id="{961A0033-58CF-4DEC-A604-8CA453264431}"/>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229" name="Visual 1 of 1 on “SEPOMEX has clearly fallen behind its competitors, especially transnational c....” Context: National Postal Service SEPOMEX has clearly fallen behind its competitors, especially transnational courier companies that have h…"/>
          <p:cNvPicPr>
            <a:picLocks xmlns:a="http://schemas.openxmlformats.org/drawingml/2006/main" noChangeAspect="1"/>
          </p:cNvPicPr>
          <p:nvPr/>
        </p:nvPicPr>
        <p:blipFill>
          <a:blip xmlns:r="http://schemas.openxmlformats.org/officeDocument/2006/relationships" xmlns:a="http://schemas.openxmlformats.org/drawingml/2006/main" r:embed="Rb6a1844f7d274668"/>
          <a:stretch xmlns:a="http://schemas.openxmlformats.org/drawingml/2006/main"/>
        </p:blipFill>
        <p:spPr>
          <a:xfrm xmlns:a="http://schemas.openxmlformats.org/drawingml/2006/main">
            <a:off x="228600" y="5715000"/>
            <a:ext cx="2995560" cy="990360"/>
          </a:xfrm>
          <a:prstGeom xmlns:a="http://schemas.openxmlformats.org/drawingml/2006/main" prst="rect">
            <a:avLst/>
          </a:prstGeom>
          <a:ln xmlns:a="http://schemas.openxmlformats.org/drawingml/2006/main" w="38160">
            <a:noFill/>
          </a:ln>
        </p:spPr>
      </p:pic>
      <p:sp>
        <p:nvSpPr>
          <p:cNvPr id="224" name="Accessible slide title: SEPOMEX has clearly fallen behind its competitors, especially transnational c...">
            <a:extLst xmlns:a="http://schemas.openxmlformats.org/drawingml/2006/main">
              <a:ext uri="{FF2B5EF4-FFF2-40B4-BE49-F238E27FC236}">
                <a16:creationId xmlns:a16="http://schemas.microsoft.com/office/drawing/2014/main" id="{FFCFC4F9-F0C2-4ACD-9B1F-61A975B0DD4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SEPOMEX has clearly fallen behind its competitors, especially transnational c...</a:t>
            </a:r>
          </a:p>
        </p:txBody>
      </p:sp>
    </p:spTree>
    <p:extLst>
      <p:ext uri="{BB962C8B-B14F-4D97-AF65-F5344CB8AC3E}">
        <p14:creationId xmlns:p14="http://schemas.microsoft.com/office/powerpoint/2010/main" val="1333602674"/>
      </p:ext>
    </p:extLst>
  </p:cSld>
</p:sld>
</file>

<file path=ppt/slides/slide34.xml><?xml version="1.0" encoding="utf-8"?>
<p:sld xmlns:p="http://schemas.openxmlformats.org/presentationml/2006/main">
  <p:cSld>
    <p:spTree>
      <p:nvGrpSpPr>
        <p:cNvPr id="1" name=""/>
        <p:cNvGrpSpPr/>
        <p:nvPr/>
      </p:nvGrpSpPr>
      <p:grpSpPr>
        <a:xfrm xmlns:a="http://schemas.openxmlformats.org/drawingml/2006/main"/>
      </p:grpSpPr>
      <p:sp>
        <p:nvSpPr>
          <p:cNvPr id="224" name="Slide title: Paths to Developmental Success">
            <a:extLst xmlns:a="http://schemas.openxmlformats.org/drawingml/2006/main">
              <a:ext uri="{FF2B5EF4-FFF2-40B4-BE49-F238E27FC236}">
                <a16:creationId xmlns:a16="http://schemas.microsoft.com/office/drawing/2014/main" id="{CBC6A078-0462-478A-AD09-7BBFC185DDC5}"/>
              </a:ext>
            </a:extLst>
          </p:cNvPr>
          <p:cNvSpPr>
            <a:spLocks xmlns:a="http://schemas.openxmlformats.org/drawingml/2006/main" noGrp="1"/>
          </p:cNvSpPr>
          <p:nvPr>
            <p:ph type="title" idx="0"/>
          </p:nvPr>
        </p:nvSpPr>
        <p:spPr>
          <a:xfrm xmlns:a="http://schemas.openxmlformats.org/drawingml/2006/main">
            <a:off x="75600" y="274320"/>
            <a:ext cx="8610840" cy="944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0" u="none">
                <a:solidFill>
                  <a:srgbClr val="000000"/>
                </a:solidFill>
                <a:latin typeface="Calibri"/>
                <a:ea typeface="Calibri"/>
                <a:cs typeface="Calibri"/>
              </a:rPr>
              <a:t>Paths to Developmental Success</a:t>
            </a:r>
            <a:endParaRPr sz="4400" b="0" u="none">
              <a:solidFill>
                <a:srgbClr val="000000"/>
              </a:solidFill>
              <a:latin typeface="Calibri"/>
              <a:ea typeface="Calibri"/>
              <a:cs typeface="Calibri"/>
            </a:endParaRPr>
          </a:p>
        </p:txBody>
      </p:sp>
      <p:sp>
        <p:nvSpPr>
          <p:cNvPr id="225" name="Slide text 2: Paths to Developmental Success">
            <a:extLst xmlns:a="http://schemas.openxmlformats.org/drawingml/2006/main">
              <a:ext uri="{FF2B5EF4-FFF2-40B4-BE49-F238E27FC236}">
                <a16:creationId xmlns:a16="http://schemas.microsoft.com/office/drawing/2014/main" id="{0E829D4C-7619-4739-AF9A-67CCA2105C3C}"/>
              </a:ext>
            </a:extLst>
          </p:cNvPr>
          <p:cNvSpPr>
            <a:spLocks xmlns:a="http://schemas.openxmlformats.org/drawingml/2006/main" noGrp="1"/>
          </p:cNvSpPr>
          <p:nvPr/>
        </p:nvSpPr>
        <p:spPr>
          <a:xfrm xmlns:a="http://schemas.openxmlformats.org/drawingml/2006/main">
            <a:off x="304200" y="1142640"/>
            <a:ext cx="4800600" cy="5562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914400" lvl="1" indent="-514080">
              <a:spcBef>
                <a:spcPts val="700"/>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914400" lvl="1" indent="-514080">
              <a:spcBef>
                <a:spcPts val="700"/>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All six determinants</a:t>
            </a:r>
            <a:endParaRPr sz="2800" b="0" u="none">
              <a:solidFill>
                <a:srgbClr val="000000"/>
              </a:solidFill>
              <a:latin typeface="Calibri"/>
              <a:ea typeface="Calibri"/>
              <a:cs typeface="Calibri"/>
            </a:endParaRPr>
          </a:p>
          <a:p xmlns:a="http://schemas.openxmlformats.org/drawingml/2006/main">
            <a:pPr marL="914400" lvl="1" indent="-514080">
              <a:spcBef>
                <a:spcPts val="700"/>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914400" lvl="1" indent="-514080">
              <a:spcBef>
                <a:spcPts val="700"/>
              </a:spcBef>
              <a:buClr>
                <a:srgbClr val="000000"/>
              </a:buClr>
              <a:buFont typeface="Calibri"/>
              <a:buAutoNum type="arabicPeriod"/>
              <a:tabLst>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Proactivity +          external allies</a:t>
            </a:r>
            <a:endParaRPr sz="2800" b="0" u="none">
              <a:solidFill>
                <a:srgbClr val="000000"/>
              </a:solidFill>
              <a:latin typeface="Calibri"/>
              <a:ea typeface="Calibri"/>
              <a:cs typeface="Calibri"/>
            </a:endParaRPr>
          </a:p>
          <a:p xmlns:a="http://schemas.openxmlformats.org/drawingml/2006/main">
            <a:pPr marL="343080" indent="-34308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3080" indent="-34308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Technological flexibility</a:t>
            </a:r>
            <a:endParaRPr sz="2800" b="0" u="none">
              <a:solidFill>
                <a:srgbClr val="000000"/>
              </a:solidFill>
              <a:latin typeface="Calibri"/>
              <a:ea typeface="Calibri"/>
              <a:cs typeface="Calibri"/>
            </a:endParaRPr>
          </a:p>
          <a:p xmlns:a="http://schemas.openxmlformats.org/drawingml/2006/main">
            <a:pPr marL="742680" lvl="1" indent="-285480">
              <a:spcBef>
                <a:spcPts val="601"/>
              </a:spcBef>
              <a:buClr>
                <a:srgbClr val="000000"/>
              </a:buClr>
              <a:buFont typeface="Arial"/>
              <a:buChar char="–"/>
              <a:tabLst>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necessary condition for meeting institutional goals</a:t>
            </a:r>
            <a:endParaRPr sz="2400" b="0" u="none">
              <a:solidFill>
                <a:srgbClr val="000000"/>
              </a:solidFill>
              <a:latin typeface="Calibri"/>
              <a:ea typeface="Calibri"/>
              <a:cs typeface="Calibri"/>
            </a:endParaRPr>
          </a:p>
        </p:txBody>
      </p:sp>
      <p:pic>
        <p:nvPicPr>
          <p:cNvPr id="229" name="Visual 1 of 1 on “Paths to Developmental Success.” Context: Paths to Developmental Success 1. All six determinants 2. Proactivity + external allies ¢ Technological flexibility — necessary condition for meeting institutional goals"/>
          <p:cNvPicPr>
            <a:picLocks xmlns:a="http://schemas.openxmlformats.org/drawingml/2006/main" noChangeAspect="1"/>
          </p:cNvPicPr>
          <p:nvPr/>
        </p:nvPicPr>
        <p:blipFill>
          <a:blip xmlns:r="http://schemas.openxmlformats.org/officeDocument/2006/relationships" xmlns:a="http://schemas.openxmlformats.org/drawingml/2006/main" r:embed="Rede4c46090d64206"/>
          <a:stretch xmlns:a="http://schemas.openxmlformats.org/drawingml/2006/main"/>
        </p:blipFill>
        <p:spPr>
          <a:xfrm xmlns:a="http://schemas.openxmlformats.org/drawingml/2006/main">
            <a:off x="4800600" y="1828800"/>
            <a:ext cx="3628800" cy="36288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519538527"/>
      </p:ext>
    </p:extLst>
  </p:cSld>
</p:sld>
</file>

<file path=ppt/slides/slide35.xml><?xml version="1.0" encoding="utf-8"?>
<p:sld xmlns:p="http://schemas.openxmlformats.org/presentationml/2006/main">
  <p:cSld>
    <p:spTree>
      <p:nvGrpSpPr>
        <p:cNvPr id="1" name=""/>
        <p:cNvGrpSpPr/>
        <p:nvPr/>
      </p:nvGrpSpPr>
      <p:grpSpPr>
        <a:xfrm xmlns:a="http://schemas.openxmlformats.org/drawingml/2006/main"/>
      </p:grpSpPr>
      <p:sp>
        <p:nvSpPr>
          <p:cNvPr id="227" name="Slide text 1: Outcomes best when">
            <a:extLst xmlns:a="http://schemas.openxmlformats.org/drawingml/2006/main">
              <a:ext uri="{FF2B5EF4-FFF2-40B4-BE49-F238E27FC236}">
                <a16:creationId xmlns:a16="http://schemas.microsoft.com/office/drawing/2014/main" id="{E4EF1C49-BE69-4347-81FF-6B779B585A16}"/>
              </a:ext>
            </a:extLst>
          </p:cNvPr>
          <p:cNvSpPr>
            <a:spLocks xmlns:a="http://schemas.openxmlformats.org/drawingml/2006/main" noGrp="1"/>
          </p:cNvSpPr>
          <p:nvPr/>
        </p:nvSpPr>
        <p:spPr>
          <a:xfrm xmlns:a="http://schemas.openxmlformats.org/drawingml/2006/main">
            <a:off x="533160" y="837720"/>
            <a:ext cx="8229600" cy="5791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50000"/>
              </a:lnSpc>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1" u="none">
                <a:solidFill>
                  <a:srgbClr val="000000"/>
                </a:solidFill>
                <a:latin typeface="Calibri"/>
                <a:ea typeface="Calibri"/>
                <a:cs typeface="Calibri"/>
              </a:rPr>
              <a:t>Outcomes best when</a:t>
            </a:r>
            <a:endParaRPr sz="2500" b="0" u="none">
              <a:solidFill>
                <a:srgbClr val="000000"/>
              </a:solidFill>
              <a:latin typeface="Calibri"/>
              <a:ea typeface="Calibri"/>
              <a:cs typeface="Calibri"/>
            </a:endParaRPr>
          </a:p>
          <a:p xmlns:a="http://schemas.openxmlformats.org/drawingml/2006/main">
            <a:pPr marL="342720" indent="-342720">
              <a:lnSpc>
                <a:spcPct val="150000"/>
              </a:lnSpc>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500" b="0" u="none">
                <a:solidFill>
                  <a:srgbClr val="000000"/>
                </a:solidFill>
                <a:latin typeface="Calibri"/>
                <a:ea typeface="Calibri"/>
                <a:cs typeface="Calibri"/>
              </a:rPr>
              <a:t>External allies structural, not personal (and aligned with public goals)</a:t>
            </a:r>
            <a:endParaRPr sz="2500" b="0" u="none">
              <a:solidFill>
                <a:srgbClr val="000000"/>
              </a:solidFill>
              <a:latin typeface="Calibri"/>
              <a:ea typeface="Calibri"/>
              <a:cs typeface="Calibri"/>
            </a:endParaRPr>
          </a:p>
          <a:p xmlns:a="http://schemas.openxmlformats.org/drawingml/2006/main">
            <a:pPr marL="342720" indent="-342720">
              <a:lnSpc>
                <a:spcPct val="150000"/>
              </a:lnSpc>
              <a:spcBef>
                <a:spcPts val="624"/>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500" b="0" u="none">
              <a:solidFill>
                <a:srgbClr val="000000"/>
              </a:solidFill>
              <a:latin typeface="Calibri"/>
              <a:ea typeface="Calibri"/>
              <a:cs typeface="Calibri"/>
            </a:endParaRPr>
          </a:p>
          <a:p xmlns:a="http://schemas.openxmlformats.org/drawingml/2006/main">
            <a:pPr>
              <a:lnSpc>
                <a:spcPct val="150000"/>
              </a:lnSpc>
              <a:spcBef>
                <a:spcPts val="62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500" b="0" i="1" u="none">
                <a:solidFill>
                  <a:srgbClr val="000000"/>
                </a:solidFill>
                <a:latin typeface="Calibri"/>
                <a:ea typeface="Calibri"/>
                <a:cs typeface="Calibri"/>
              </a:rPr>
              <a:t>Hence, an institution that aims at both achieving its own goals and making a significant contribution to development should seek to provide a service or perform a function that is valued by a large sector of the population, not just a closed elite.</a:t>
            </a:r>
            <a:endParaRPr sz="2500" b="0" u="none">
              <a:solidFill>
                <a:srgbClr val="000000"/>
              </a:solidFill>
              <a:latin typeface="Calibri"/>
              <a:ea typeface="Calibri"/>
              <a:cs typeface="Calibri"/>
            </a:endParaRPr>
          </a:p>
        </p:txBody>
      </p:sp>
      <p:sp>
        <p:nvSpPr>
          <p:cNvPr id="228" name="Slide text 2: Outcomes best when">
            <a:extLst xmlns:a="http://schemas.openxmlformats.org/drawingml/2006/main">
              <a:ext uri="{FF2B5EF4-FFF2-40B4-BE49-F238E27FC236}">
                <a16:creationId xmlns:a16="http://schemas.microsoft.com/office/drawing/2014/main" id="{371B3AB8-5470-438F-A07E-160CFFDAE9AF}"/>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Conclusion</a:t>
            </a:r>
            <a:endParaRPr sz="2400" b="0" u="none">
              <a:solidFill>
                <a:srgbClr val="000000"/>
              </a:solidFill>
              <a:latin typeface="Calibri"/>
              <a:ea typeface="Calibri"/>
              <a:cs typeface="Calibri"/>
            </a:endParaRPr>
          </a:p>
        </p:txBody>
      </p:sp>
      <p:sp>
        <p:nvSpPr>
          <p:cNvPr id="229" name="Rectangle 9">
            <a:extLst xmlns:a="http://schemas.openxmlformats.org/drawingml/2006/main">
              <a:ext uri="{FF2B5EF4-FFF2-40B4-BE49-F238E27FC236}">
                <a16:creationId xmlns:a16="http://schemas.microsoft.com/office/drawing/2014/main" id="{322DF2CE-84CA-403B-9847-AA061912910C}"/>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230" name="Accessible slide title: Outcomes best when">
            <a:extLst xmlns:a="http://schemas.openxmlformats.org/drawingml/2006/main">
              <a:ext uri="{FF2B5EF4-FFF2-40B4-BE49-F238E27FC236}">
                <a16:creationId xmlns:a16="http://schemas.microsoft.com/office/drawing/2014/main" id="{535BF72F-9EB1-4B27-B388-35AD5560395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Outcomes best when</a:t>
            </a:r>
          </a:p>
        </p:txBody>
      </p:sp>
    </p:spTree>
    <p:extLst>
      <p:ext uri="{BB962C8B-B14F-4D97-AF65-F5344CB8AC3E}">
        <p14:creationId xmlns:p14="http://schemas.microsoft.com/office/powerpoint/2010/main" val="1424842625"/>
      </p:ext>
    </p:extLst>
  </p:cSld>
</p:sld>
</file>

<file path=ppt/slides/slide36.xml><?xml version="1.0" encoding="utf-8"?>
<p:sld xmlns:p="http://schemas.openxmlformats.org/presentationml/2006/main">
  <p:cSld>
    <p:spTree>
      <p:nvGrpSpPr>
        <p:cNvPr id="1" name=""/>
        <p:cNvGrpSpPr/>
        <p:nvPr/>
      </p:nvGrpSpPr>
      <p:grpSpPr>
        <a:xfrm xmlns:a="http://schemas.openxmlformats.org/drawingml/2006/main"/>
      </p:grpSpPr>
      <p:sp>
        <p:nvSpPr>
          <p:cNvPr id="230" name="Slide text 1: A developmental institution should have">
            <a:extLst xmlns:a="http://schemas.openxmlformats.org/drawingml/2006/main">
              <a:ext uri="{FF2B5EF4-FFF2-40B4-BE49-F238E27FC236}">
                <a16:creationId xmlns:a16="http://schemas.microsoft.com/office/drawing/2014/main" id="{3FCB89F1-B96A-4172-BD2D-7A8280C90B29}"/>
              </a:ext>
            </a:extLst>
          </p:cNvPr>
          <p:cNvSpPr>
            <a:spLocks xmlns:a="http://schemas.openxmlformats.org/drawingml/2006/main" noGrp="1"/>
          </p:cNvSpPr>
          <p:nvPr/>
        </p:nvSpPr>
        <p:spPr>
          <a:xfrm xmlns:a="http://schemas.openxmlformats.org/drawingml/2006/main">
            <a:off x="457200" y="533160"/>
            <a:ext cx="8229600" cy="5943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50000"/>
              </a:lnSpc>
              <a:spcBef>
                <a:spcPts val="7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A developmental institution should have</a:t>
            </a:r>
            <a:endParaRPr sz="3200" b="0" u="none">
              <a:solidFill>
                <a:srgbClr val="000000"/>
              </a:solidFill>
              <a:latin typeface="Calibri"/>
              <a:ea typeface="Calibri"/>
              <a:cs typeface="Calibri"/>
            </a:endParaRPr>
          </a:p>
          <a:p xmlns:a="http://schemas.openxmlformats.org/drawingml/2006/main">
            <a:pPr marL="342720" indent="-342720">
              <a:spcBef>
                <a:spcPts val="67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700" b="0" u="none">
                <a:solidFill>
                  <a:srgbClr val="000000"/>
                </a:solidFill>
                <a:latin typeface="Calibri"/>
                <a:ea typeface="Calibri"/>
                <a:cs typeface="Calibri"/>
              </a:rPr>
              <a:t>SEPOMEX’s potential to serve even the poorest</a:t>
            </a:r>
            <a:endParaRPr sz="27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Minus its inefficiency, technological backwardness, and vulnerability to corruption</a:t>
            </a:r>
            <a:endParaRPr sz="2400" b="0" u="none">
              <a:solidFill>
                <a:srgbClr val="000000"/>
              </a:solidFill>
              <a:latin typeface="Calibri"/>
              <a:ea typeface="Calibri"/>
              <a:cs typeface="Calibri"/>
            </a:endParaRPr>
          </a:p>
          <a:p xmlns:a="http://schemas.openxmlformats.org/drawingml/2006/main">
            <a:pPr marL="342720" indent="-342720">
              <a:spcBef>
                <a:spcPts val="67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700" b="0" u="none">
                <a:solidFill>
                  <a:srgbClr val="000000"/>
                </a:solidFill>
                <a:latin typeface="Calibri"/>
                <a:ea typeface="Calibri"/>
                <a:cs typeface="Calibri"/>
              </a:rPr>
              <a:t>BMV’s efficiency and flexibility</a:t>
            </a:r>
            <a:endParaRPr sz="27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Minus its elitism</a:t>
            </a:r>
            <a:endParaRPr sz="2400" b="0" u="none">
              <a:solidFill>
                <a:srgbClr val="000000"/>
              </a:solidFill>
              <a:latin typeface="Calibri"/>
              <a:ea typeface="Calibri"/>
              <a:cs typeface="Calibri"/>
            </a:endParaRPr>
          </a:p>
          <a:p xmlns:a="http://schemas.openxmlformats.org/drawingml/2006/main">
            <a:pPr marL="342720" indent="-342720">
              <a:spcBef>
                <a:spcPts val="67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700" b="0" u="none">
                <a:solidFill>
                  <a:srgbClr val="000000"/>
                </a:solidFill>
                <a:latin typeface="Calibri"/>
                <a:ea typeface="Calibri"/>
                <a:cs typeface="Calibri"/>
              </a:rPr>
              <a:t>SAT’s efficiency</a:t>
            </a:r>
            <a:endParaRPr sz="27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Minus the unfairness of its current system</a:t>
            </a:r>
            <a:endParaRPr sz="2400" b="0" u="none">
              <a:solidFill>
                <a:srgbClr val="000000"/>
              </a:solidFill>
              <a:latin typeface="Calibri"/>
              <a:ea typeface="Calibri"/>
              <a:cs typeface="Calibri"/>
            </a:endParaRPr>
          </a:p>
          <a:p xmlns:a="http://schemas.openxmlformats.org/drawingml/2006/main">
            <a:pPr marL="342720" indent="-342720">
              <a:spcBef>
                <a:spcPts val="67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700" b="0" u="none">
                <a:solidFill>
                  <a:srgbClr val="000000"/>
                </a:solidFill>
                <a:latin typeface="Calibri"/>
                <a:ea typeface="Calibri"/>
                <a:cs typeface="Calibri"/>
              </a:rPr>
              <a:t>DGAC’s technical competence</a:t>
            </a:r>
            <a:endParaRPr sz="27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Minus its smallness and powerlessness</a:t>
            </a:r>
            <a:endParaRPr sz="2400" b="0" u="none">
              <a:solidFill>
                <a:srgbClr val="000000"/>
              </a:solidFill>
              <a:latin typeface="Calibri"/>
              <a:ea typeface="Calibri"/>
              <a:cs typeface="Calibri"/>
            </a:endParaRPr>
          </a:p>
          <a:p xmlns:a="http://schemas.openxmlformats.org/drawingml/2006/main">
            <a:pPr marL="342720" indent="-342720">
              <a:spcBef>
                <a:spcPts val="675"/>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700" b="0" u="none">
                <a:solidFill>
                  <a:srgbClr val="000000"/>
                </a:solidFill>
                <a:latin typeface="Calibri"/>
                <a:ea typeface="Calibri"/>
                <a:cs typeface="Calibri"/>
              </a:rPr>
              <a:t>HGMGG’s high-quality services</a:t>
            </a:r>
            <a:endParaRPr sz="27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Minus the limited reach of this elite hospital</a:t>
            </a:r>
            <a:endParaRPr sz="2400" b="0" u="none">
              <a:solidFill>
                <a:srgbClr val="000000"/>
              </a:solidFill>
              <a:latin typeface="Calibri"/>
              <a:ea typeface="Calibri"/>
              <a:cs typeface="Calibri"/>
            </a:endParaRPr>
          </a:p>
        </p:txBody>
      </p:sp>
      <p:sp>
        <p:nvSpPr>
          <p:cNvPr id="231" name="AutoShape 2">
            <a:extLst xmlns:a="http://schemas.openxmlformats.org/drawingml/2006/main">
              <a:ext uri="{FF2B5EF4-FFF2-40B4-BE49-F238E27FC236}">
                <a16:creationId xmlns:a16="http://schemas.microsoft.com/office/drawing/2014/main" id="{944C4E74-D38F-4FE7-875F-4189D5CD0084}"/>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232" name="Slide text 2: A developmental institution should have">
            <a:extLst xmlns:a="http://schemas.openxmlformats.org/drawingml/2006/main">
              <a:ext uri="{FF2B5EF4-FFF2-40B4-BE49-F238E27FC236}">
                <a16:creationId xmlns:a16="http://schemas.microsoft.com/office/drawing/2014/main" id="{5518D3D6-7161-4B89-862D-5EA44E06057A}"/>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Summary</a:t>
            </a:r>
            <a:endParaRPr sz="2400" b="0" u="none">
              <a:solidFill>
                <a:srgbClr val="000000"/>
              </a:solidFill>
              <a:latin typeface="Calibri"/>
              <a:ea typeface="Calibri"/>
              <a:cs typeface="Calibri"/>
            </a:endParaRPr>
          </a:p>
        </p:txBody>
      </p:sp>
      <p:sp>
        <p:nvSpPr>
          <p:cNvPr id="233" name="Accessible slide title: A developmental institution should have">
            <a:extLst xmlns:a="http://schemas.openxmlformats.org/drawingml/2006/main">
              <a:ext uri="{FF2B5EF4-FFF2-40B4-BE49-F238E27FC236}">
                <a16:creationId xmlns:a16="http://schemas.microsoft.com/office/drawing/2014/main" id="{10E5101E-C974-45DA-83D0-8B85838E440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 developmental institution should have</a:t>
            </a:r>
          </a:p>
        </p:txBody>
      </p:sp>
    </p:spTree>
    <p:extLst>
      <p:ext uri="{BB962C8B-B14F-4D97-AF65-F5344CB8AC3E}">
        <p14:creationId xmlns:p14="http://schemas.microsoft.com/office/powerpoint/2010/main" val="743390532"/>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25" name="Slide title: National Context">
            <a:extLst xmlns:a="http://schemas.openxmlformats.org/drawingml/2006/main">
              <a:ext uri="{FF2B5EF4-FFF2-40B4-BE49-F238E27FC236}">
                <a16:creationId xmlns:a16="http://schemas.microsoft.com/office/drawing/2014/main" id="{6C1D7875-F92A-4391-A093-DE8C771E7534}"/>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000000"/>
                </a:solidFill>
                <a:latin typeface="Calibri"/>
                <a:ea typeface="Calibri"/>
                <a:cs typeface="Calibri"/>
              </a:rPr>
              <a:t>National Context</a:t>
            </a:r>
            <a:br/>
            <a:endParaRPr sz="3200" b="0" u="none">
              <a:solidFill>
                <a:srgbClr val="000000"/>
              </a:solidFill>
              <a:latin typeface="Calibri"/>
              <a:ea typeface="Calibri"/>
              <a:cs typeface="Calibri"/>
            </a:endParaRPr>
          </a:p>
        </p:txBody>
      </p:sp>
      <p:sp>
        <p:nvSpPr>
          <p:cNvPr id="26" name="Slide text 2: National Context">
            <a:extLst xmlns:a="http://schemas.openxmlformats.org/drawingml/2006/main">
              <a:ext uri="{FF2B5EF4-FFF2-40B4-BE49-F238E27FC236}">
                <a16:creationId xmlns:a16="http://schemas.microsoft.com/office/drawing/2014/main" id="{3AC77C07-86B7-49EA-9ECF-A1977FC9005A}"/>
              </a:ext>
            </a:extLst>
          </p:cNvPr>
          <p:cNvSpPr>
            <a:spLocks xmlns:a="http://schemas.openxmlformats.org/drawingml/2006/main" noGrp="1"/>
          </p:cNvSpPr>
          <p:nvPr/>
        </p:nvSpPr>
        <p:spPr>
          <a:xfrm xmlns:a="http://schemas.openxmlformats.org/drawingml/2006/main">
            <a:off x="4114440" y="1371600"/>
            <a:ext cx="4724280" cy="502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8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Political and economic opening → new institutions</a:t>
            </a:r>
            <a:endParaRPr sz="2800" b="0" u="none">
              <a:solidFill>
                <a:srgbClr val="000000"/>
              </a:solidFill>
              <a:latin typeface="Calibri"/>
              <a:ea typeface="Calibri"/>
              <a:cs typeface="Calibri"/>
            </a:endParaRPr>
          </a:p>
          <a:p xmlns:a="http://schemas.openxmlformats.org/drawingml/2006/main">
            <a:pPr marL="742680" lvl="1" indent="-285480">
              <a:lnSpc>
                <a:spcPct val="80000"/>
              </a:lnSpc>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Federal Electoral Institute</a:t>
            </a:r>
            <a:endParaRPr sz="2600" b="0" u="none">
              <a:solidFill>
                <a:srgbClr val="000000"/>
              </a:solidFill>
              <a:latin typeface="Calibri"/>
              <a:ea typeface="Calibri"/>
              <a:cs typeface="Calibri"/>
            </a:endParaRPr>
          </a:p>
          <a:p xmlns:a="http://schemas.openxmlformats.org/drawingml/2006/main">
            <a:pPr marL="742680" lvl="1" indent="-285480">
              <a:lnSpc>
                <a:spcPct val="80000"/>
              </a:lnSpc>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Institute for access to public information</a:t>
            </a:r>
            <a:endParaRPr sz="2600" b="0" u="none">
              <a:solidFill>
                <a:srgbClr val="000000"/>
              </a:solidFill>
              <a:latin typeface="Calibri"/>
              <a:ea typeface="Calibri"/>
              <a:cs typeface="Calibri"/>
            </a:endParaRPr>
          </a:p>
          <a:p xmlns:a="http://schemas.openxmlformats.org/drawingml/2006/main">
            <a:pPr>
              <a:lnSpc>
                <a:spcPct val="80000"/>
              </a:lnSpc>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600" b="0" u="none">
              <a:solidFill>
                <a:srgbClr val="000000"/>
              </a:solidFill>
              <a:latin typeface="Calibri"/>
              <a:ea typeface="Calibri"/>
              <a:cs typeface="Calibri"/>
            </a:endParaRPr>
          </a:p>
          <a:p xmlns:a="http://schemas.openxmlformats.org/drawingml/2006/main">
            <a:pPr>
              <a:lnSpc>
                <a:spcPct val="8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 Autonomy of government agencies </a:t>
            </a:r>
            <a:endParaRPr sz="2800" b="0" u="none">
              <a:solidFill>
                <a:srgbClr val="000000"/>
              </a:solidFill>
              <a:latin typeface="Calibri"/>
              <a:ea typeface="Calibri"/>
              <a:cs typeface="Calibri"/>
            </a:endParaRPr>
          </a:p>
          <a:p xmlns:a="http://schemas.openxmlformats.org/drawingml/2006/main">
            <a:pPr marL="742680" lvl="1" indent="-285480">
              <a:lnSpc>
                <a:spcPct val="80000"/>
              </a:lnSpc>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Central bank </a:t>
            </a:r>
            <a:endParaRPr sz="2600" b="0" u="none">
              <a:solidFill>
                <a:srgbClr val="000000"/>
              </a:solidFill>
              <a:latin typeface="Calibri"/>
              <a:ea typeface="Calibri"/>
              <a:cs typeface="Calibri"/>
            </a:endParaRPr>
          </a:p>
          <a:p xmlns:a="http://schemas.openxmlformats.org/drawingml/2006/main">
            <a:pPr marL="742680" lvl="1" indent="-285480">
              <a:lnSpc>
                <a:spcPct val="80000"/>
              </a:lnSpc>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Tax authority</a:t>
            </a:r>
            <a:endParaRPr sz="2600" b="0" u="none">
              <a:solidFill>
                <a:srgbClr val="000000"/>
              </a:solidFill>
              <a:latin typeface="Calibri"/>
              <a:ea typeface="Calibri"/>
              <a:cs typeface="Calibri"/>
            </a:endParaRPr>
          </a:p>
          <a:p xmlns:a="http://schemas.openxmlformats.org/drawingml/2006/main">
            <a:pPr marL="743040" lvl="1" indent="-285840">
              <a:lnSpc>
                <a:spcPct val="80000"/>
              </a:lnSpc>
              <a:spcBef>
                <a:spcPts val="4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lnSpc>
                <a:spcPct val="80000"/>
              </a:lnSpc>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Institutional and development consequences?</a:t>
            </a:r>
            <a:endParaRPr sz="2800" b="0" u="none">
              <a:solidFill>
                <a:srgbClr val="000000"/>
              </a:solidFill>
              <a:latin typeface="Calibri"/>
              <a:ea typeface="Calibri"/>
              <a:cs typeface="Calibri"/>
            </a:endParaRPr>
          </a:p>
        </p:txBody>
      </p:sp>
      <p:pic>
        <p:nvPicPr>
          <p:cNvPr id="31" name="Visual 1 of 2 on “National Context.” Context: National Context Political and economic opening — new institutions ¢ Federal Electoral Institute + Institute for access to public information Tt Autonomy of government agencies * Central bank *…"/>
          <p:cNvPicPr>
            <a:picLocks xmlns:a="http://schemas.openxmlformats.org/drawingml/2006/main" noChangeAspect="1"/>
          </p:cNvPicPr>
          <p:nvPr/>
        </p:nvPicPr>
        <p:blipFill>
          <a:blip xmlns:r="http://schemas.openxmlformats.org/officeDocument/2006/relationships" xmlns:a="http://schemas.openxmlformats.org/drawingml/2006/main" r:embed="R849a931a9cc945c0"/>
          <a:stretch xmlns:a="http://schemas.openxmlformats.org/drawingml/2006/main"/>
        </p:blipFill>
        <p:spPr>
          <a:xfrm xmlns:a="http://schemas.openxmlformats.org/drawingml/2006/main">
            <a:off x="457200" y="4186080"/>
            <a:ext cx="3396960" cy="1986120"/>
          </a:xfrm>
          <a:prstGeom xmlns:a="http://schemas.openxmlformats.org/drawingml/2006/main" prst="rect">
            <a:avLst/>
          </a:prstGeom>
          <a:ln xmlns:a="http://schemas.openxmlformats.org/drawingml/2006/main" w="38160">
            <a:noFill/>
          </a:ln>
        </p:spPr>
      </p:pic>
      <p:pic>
        <p:nvPicPr>
          <p:cNvPr id="32" name="Visual 2 of 2 on “National Context.” Context: National Context Political and economic opening — new institutions ¢ Federal Electoral Institute + Institute for access to public information Tt Autonomy of government agencies * Central bank *…"/>
          <p:cNvPicPr>
            <a:picLocks xmlns:a="http://schemas.openxmlformats.org/drawingml/2006/main" noChangeAspect="1"/>
          </p:cNvPicPr>
          <p:nvPr/>
        </p:nvPicPr>
        <p:blipFill>
          <a:blip xmlns:r="http://schemas.openxmlformats.org/officeDocument/2006/relationships" xmlns:a="http://schemas.openxmlformats.org/drawingml/2006/main" r:embed="R2c186715676740e0"/>
          <a:stretch xmlns:a="http://schemas.openxmlformats.org/drawingml/2006/main"/>
        </p:blipFill>
        <p:spPr>
          <a:xfrm xmlns:a="http://schemas.openxmlformats.org/drawingml/2006/main">
            <a:off x="438120" y="1447560"/>
            <a:ext cx="3396960" cy="244476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067144569"/>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29" name="Slide title: National Context">
            <a:extLst xmlns:a="http://schemas.openxmlformats.org/drawingml/2006/main">
              <a:ext uri="{FF2B5EF4-FFF2-40B4-BE49-F238E27FC236}">
                <a16:creationId xmlns:a16="http://schemas.microsoft.com/office/drawing/2014/main" id="{1E9E5C59-3CE0-4519-89D7-7642DE1A4D61}"/>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000000"/>
                </a:solidFill>
                <a:latin typeface="Calibri"/>
                <a:ea typeface="Calibri"/>
                <a:cs typeface="Calibri"/>
              </a:rPr>
              <a:t>National Context</a:t>
            </a:r>
            <a:br/>
            <a:endParaRPr sz="3200" b="0" u="none">
              <a:solidFill>
                <a:srgbClr val="000000"/>
              </a:solidFill>
              <a:latin typeface="Calibri"/>
              <a:ea typeface="Calibri"/>
              <a:cs typeface="Calibri"/>
            </a:endParaRPr>
          </a:p>
        </p:txBody>
      </p:sp>
      <p:sp>
        <p:nvSpPr>
          <p:cNvPr id="30" name="Slide text 2: National Context">
            <a:extLst xmlns:a="http://schemas.openxmlformats.org/drawingml/2006/main">
              <a:ext uri="{FF2B5EF4-FFF2-40B4-BE49-F238E27FC236}">
                <a16:creationId xmlns:a16="http://schemas.microsoft.com/office/drawing/2014/main" id="{138CCFDD-5997-4616-BA9E-45F68520F931}"/>
              </a:ext>
            </a:extLst>
          </p:cNvPr>
          <p:cNvSpPr>
            <a:spLocks xmlns:a="http://schemas.openxmlformats.org/drawingml/2006/main" noGrp="1"/>
          </p:cNvSpPr>
          <p:nvPr/>
        </p:nvSpPr>
        <p:spPr>
          <a:xfrm xmlns:a="http://schemas.openxmlformats.org/drawingml/2006/main">
            <a:off x="4647600" y="1600200"/>
            <a:ext cx="403884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New focus on social policy</a:t>
            </a:r>
            <a:endParaRPr sz="2800" b="0" u="none">
              <a:solidFill>
                <a:srgbClr val="000000"/>
              </a:solidFill>
              <a:latin typeface="Calibri"/>
              <a:ea typeface="Calibri"/>
              <a:cs typeface="Calibri"/>
            </a:endParaRPr>
          </a:p>
          <a:p xmlns:a="http://schemas.openxmlformats.org/drawingml/2006/main">
            <a:pPr marL="342720" indent="-34272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Pension system reform</a:t>
            </a:r>
            <a:endParaRPr sz="2600" b="0" u="none">
              <a:solidFill>
                <a:srgbClr val="000000"/>
              </a:solidFill>
              <a:latin typeface="Calibri"/>
              <a:ea typeface="Calibri"/>
              <a:cs typeface="Calibri"/>
            </a:endParaRPr>
          </a:p>
          <a:p xmlns:a="http://schemas.openxmlformats.org/drawingml/2006/main">
            <a:pPr marL="342720" indent="-34272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New antipoverty programs</a:t>
            </a:r>
            <a:endParaRPr sz="2600" b="0" u="none">
              <a:solidFill>
                <a:srgbClr val="000000"/>
              </a:solidFill>
              <a:latin typeface="Calibri"/>
              <a:ea typeface="Calibri"/>
              <a:cs typeface="Calibri"/>
            </a:endParaRPr>
          </a:p>
          <a:p xmlns:a="http://schemas.openxmlformats.org/drawingml/2006/main">
            <a:pPr marL="342720" indent="-342720">
              <a:spcBef>
                <a:spcPts val="64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000000"/>
                </a:solidFill>
                <a:latin typeface="Calibri"/>
                <a:ea typeface="Calibri"/>
                <a:cs typeface="Calibri"/>
              </a:rPr>
              <a:t>Creation of the Ministry of Social Development</a:t>
            </a:r>
            <a:endParaRPr sz="2600" b="0" u="none">
              <a:solidFill>
                <a:srgbClr val="000000"/>
              </a:solidFill>
              <a:latin typeface="Calibri"/>
              <a:ea typeface="Calibri"/>
              <a:cs typeface="Calibri"/>
            </a:endParaRPr>
          </a:p>
          <a:p xmlns:a="http://schemas.openxmlformats.org/drawingml/2006/main">
            <a:pPr marL="342720" indent="-34272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spcBef>
                <a:spcPts val="7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pic>
        <p:nvPicPr>
          <p:cNvPr id="35" name="Visual 1 of 2 on “National Context.” Context: National Context New focus on social policy « Pension system reform * New antipoverty programs * Creation of the Ministry of Social Development SECRETARIA DE DESARROLLO SOCIAL"/>
          <p:cNvPicPr>
            <a:picLocks xmlns:a="http://schemas.openxmlformats.org/drawingml/2006/main" noChangeAspect="1"/>
          </p:cNvPicPr>
          <p:nvPr/>
        </p:nvPicPr>
        <p:blipFill>
          <a:blip xmlns:r="http://schemas.openxmlformats.org/officeDocument/2006/relationships" xmlns:a="http://schemas.openxmlformats.org/drawingml/2006/main" r:embed="R9e5e33a240ab41d1"/>
          <a:stretch xmlns:a="http://schemas.openxmlformats.org/drawingml/2006/main"/>
        </p:blipFill>
        <p:spPr>
          <a:xfrm xmlns:a="http://schemas.openxmlformats.org/drawingml/2006/main">
            <a:off x="761760" y="1371600"/>
            <a:ext cx="3394080" cy="4525920"/>
          </a:xfrm>
          <a:prstGeom xmlns:a="http://schemas.openxmlformats.org/drawingml/2006/main" prst="rect">
            <a:avLst/>
          </a:prstGeom>
          <a:ln xmlns:a="http://schemas.openxmlformats.org/drawingml/2006/main" w="38160">
            <a:noFill/>
          </a:ln>
        </p:spPr>
      </p:pic>
      <p:pic>
        <p:nvPicPr>
          <p:cNvPr id="36" name="Visual 2 of 2 on “National Context.” Context: National Context New focus on social policy « Pension system reform * New antipoverty programs * Creation of the Ministry of Social Development SECRETARIA DE DESARROLLO SOCIAL"/>
          <p:cNvPicPr>
            <a:picLocks xmlns:a="http://schemas.openxmlformats.org/drawingml/2006/main" noChangeAspect="1"/>
          </p:cNvPicPr>
          <p:nvPr/>
        </p:nvPicPr>
        <p:blipFill>
          <a:blip xmlns:r="http://schemas.openxmlformats.org/officeDocument/2006/relationships" xmlns:a="http://schemas.openxmlformats.org/drawingml/2006/main" r:embed="R7ed8dfe23d9d4fa5"/>
          <a:stretch xmlns:a="http://schemas.openxmlformats.org/drawingml/2006/main"/>
        </p:blipFill>
        <p:spPr>
          <a:xfrm xmlns:a="http://schemas.openxmlformats.org/drawingml/2006/main">
            <a:off x="744480" y="4038480"/>
            <a:ext cx="3429000" cy="235116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574809328"/>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33" name="Slide title: Mexico’s Institutional Performance">
            <a:extLst xmlns:a="http://schemas.openxmlformats.org/drawingml/2006/main">
              <a:ext uri="{FF2B5EF4-FFF2-40B4-BE49-F238E27FC236}">
                <a16:creationId xmlns:a16="http://schemas.microsoft.com/office/drawing/2014/main" id="{AF3DCB58-0118-4141-8B80-E96479810F63}"/>
              </a:ext>
            </a:extLst>
          </p:cNvPr>
          <p:cNvSpPr>
            <a:spLocks xmlns:a="http://schemas.openxmlformats.org/drawingml/2006/main" noGrp="1"/>
          </p:cNvSpPr>
          <p:nvPr>
            <p:ph type="title" idx="0"/>
          </p:nvPr>
        </p:nvSpPr>
        <p:spPr>
          <a:xfrm xmlns:a="http://schemas.openxmlformats.org/drawingml/2006/main">
            <a:off x="4647600" y="273960"/>
            <a:ext cx="4038840" cy="1706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000000"/>
                </a:solidFill>
                <a:latin typeface="Calibri"/>
                <a:ea typeface="Calibri"/>
                <a:cs typeface="Calibri"/>
              </a:rPr>
              <a:t>Mexico’s Institutional Performance</a:t>
            </a:r>
            <a:endParaRPr sz="3200" b="0" u="none">
              <a:solidFill>
                <a:srgbClr val="000000"/>
              </a:solidFill>
              <a:latin typeface="Calibri"/>
              <a:ea typeface="Calibri"/>
              <a:cs typeface="Calibri"/>
            </a:endParaRPr>
          </a:p>
        </p:txBody>
      </p:sp>
      <p:sp>
        <p:nvSpPr>
          <p:cNvPr id="34" name="Slide text 2: Mexico’s Institutional Performance">
            <a:extLst xmlns:a="http://schemas.openxmlformats.org/drawingml/2006/main">
              <a:ext uri="{FF2B5EF4-FFF2-40B4-BE49-F238E27FC236}">
                <a16:creationId xmlns:a16="http://schemas.microsoft.com/office/drawing/2014/main" id="{B2F997AC-65C7-42F4-8BD5-E61C7B3D85AF}"/>
              </a:ext>
            </a:extLst>
          </p:cNvPr>
          <p:cNvSpPr>
            <a:spLocks xmlns:a="http://schemas.openxmlformats.org/drawingml/2006/main" noGrp="1"/>
          </p:cNvSpPr>
          <p:nvPr/>
        </p:nvSpPr>
        <p:spPr>
          <a:xfrm xmlns:a="http://schemas.openxmlformats.org/drawingml/2006/main">
            <a:off x="4647600" y="2209320"/>
            <a:ext cx="4038840" cy="3916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3080" indent="-34308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Best-performing institutions after Chile</a:t>
            </a:r>
            <a:endParaRPr sz="2800" b="0" u="none">
              <a:solidFill>
                <a:srgbClr val="000000"/>
              </a:solidFill>
              <a:latin typeface="Calibri"/>
              <a:ea typeface="Calibri"/>
              <a:cs typeface="Calibri"/>
            </a:endParaRPr>
          </a:p>
          <a:p xmlns:a="http://schemas.openxmlformats.org/drawingml/2006/main">
            <a:pPr marL="343080" indent="-34308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marL="343080" indent="-34308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Bias toward economic and fiscal institutions</a:t>
            </a:r>
            <a:endParaRPr sz="2800" b="0" u="none">
              <a:solidFill>
                <a:srgbClr val="000000"/>
              </a:solidFill>
              <a:latin typeface="Calibri"/>
              <a:ea typeface="Calibri"/>
              <a:cs typeface="Calibri"/>
            </a:endParaRPr>
          </a:p>
          <a:p xmlns:a="http://schemas.openxmlformats.org/drawingml/2006/main">
            <a:pPr marL="343080" indent="-34308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p:txBody>
      </p:sp>
      <p:sp>
        <p:nvSpPr>
          <p:cNvPr id="35" name="AutoShape 2">
            <a:extLst xmlns:a="http://schemas.openxmlformats.org/drawingml/2006/main">
              <a:ext uri="{FF2B5EF4-FFF2-40B4-BE49-F238E27FC236}">
                <a16:creationId xmlns:a16="http://schemas.microsoft.com/office/drawing/2014/main" id="{BCAFE474-3624-4770-9F78-3021E4F27745}"/>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pic>
        <p:nvPicPr>
          <p:cNvPr id="44" name="Visual 1 of 5 on “Mexico’s Institutional Performance.” Context: Mexico’s Institutional Performance * Best-performing institutions after Chile ¢ Bias toward economic and fiscal institutions"/>
          <p:cNvPicPr>
            <a:picLocks xmlns:a="http://schemas.openxmlformats.org/drawingml/2006/main" noChangeAspect="1"/>
          </p:cNvPicPr>
          <p:nvPr/>
        </p:nvPicPr>
        <p:blipFill>
          <a:blip xmlns:r="http://schemas.openxmlformats.org/officeDocument/2006/relationships" xmlns:a="http://schemas.openxmlformats.org/drawingml/2006/main" r:embed="R0af52e654dba4a6e"/>
          <a:stretch xmlns:a="http://schemas.openxmlformats.org/drawingml/2006/main"/>
        </p:blipFill>
        <p:spPr>
          <a:xfrm xmlns:a="http://schemas.openxmlformats.org/drawingml/2006/main">
            <a:off x="182520" y="75960"/>
            <a:ext cx="4008240" cy="2671920"/>
          </a:xfrm>
          <a:prstGeom xmlns:a="http://schemas.openxmlformats.org/drawingml/2006/main" prst="rect">
            <a:avLst/>
          </a:prstGeom>
          <a:ln xmlns:a="http://schemas.openxmlformats.org/drawingml/2006/main" w="38160">
            <a:noFill/>
          </a:ln>
        </p:spPr>
      </p:pic>
      <p:pic>
        <p:nvPicPr>
          <p:cNvPr id="45" name="Visual 2 of 5 on “Mexico’s Institutional Performance.” Context: Mexico’s Institutional Performance * Best-performing institutions after Chile ¢ Bias toward economic and fiscal institutions"/>
          <p:cNvPicPr>
            <a:picLocks xmlns:a="http://schemas.openxmlformats.org/drawingml/2006/main" noChangeAspect="1"/>
          </p:cNvPicPr>
          <p:nvPr/>
        </p:nvPicPr>
        <p:blipFill>
          <a:blip xmlns:r="http://schemas.openxmlformats.org/officeDocument/2006/relationships" xmlns:a="http://schemas.openxmlformats.org/drawingml/2006/main" r:embed="Rc820b0ac5c264769"/>
          <a:stretch xmlns:a="http://schemas.openxmlformats.org/drawingml/2006/main"/>
        </p:blipFill>
        <p:spPr>
          <a:xfrm xmlns:a="http://schemas.openxmlformats.org/drawingml/2006/main">
            <a:off x="182520" y="2895480"/>
            <a:ext cx="2103480" cy="1828800"/>
          </a:xfrm>
          <a:prstGeom xmlns:a="http://schemas.openxmlformats.org/drawingml/2006/main" prst="rect">
            <a:avLst/>
          </a:prstGeom>
          <a:ln xmlns:a="http://schemas.openxmlformats.org/drawingml/2006/main" w="38160">
            <a:noFill/>
          </a:ln>
        </p:spPr>
      </p:pic>
      <p:pic>
        <p:nvPicPr>
          <p:cNvPr id="46" name="Visual 3 of 5 on “Mexico’s Institutional Performance.” Context: Mexico’s Institutional Performance * Best-performing institutions after Chile ¢ Bias toward economic and fiscal institutions"/>
          <p:cNvPicPr>
            <a:picLocks xmlns:a="http://schemas.openxmlformats.org/drawingml/2006/main" noChangeAspect="1"/>
          </p:cNvPicPr>
          <p:nvPr/>
        </p:nvPicPr>
        <p:blipFill>
          <a:blip xmlns:r="http://schemas.openxmlformats.org/officeDocument/2006/relationships" xmlns:a="http://schemas.openxmlformats.org/drawingml/2006/main" r:embed="R9351418994244b5d"/>
          <a:stretch xmlns:a="http://schemas.openxmlformats.org/drawingml/2006/main"/>
        </p:blipFill>
        <p:spPr>
          <a:xfrm xmlns:a="http://schemas.openxmlformats.org/drawingml/2006/main">
            <a:off x="2438280" y="4859280"/>
            <a:ext cx="1774800" cy="1846080"/>
          </a:xfrm>
          <a:prstGeom xmlns:a="http://schemas.openxmlformats.org/drawingml/2006/main" prst="rect">
            <a:avLst/>
          </a:prstGeom>
          <a:ln xmlns:a="http://schemas.openxmlformats.org/drawingml/2006/main" w="38160">
            <a:noFill/>
          </a:ln>
        </p:spPr>
      </p:pic>
      <p:pic>
        <p:nvPicPr>
          <p:cNvPr id="47" name="Visual 4 of 5 on “Mexico’s Institutional Performance.” Context: Mexico’s Institutional Performance * Best-performing institutions after Chile ¢ Bias toward economic and fiscal institutions"/>
          <p:cNvPicPr>
            <a:picLocks xmlns:a="http://schemas.openxmlformats.org/drawingml/2006/main" noChangeAspect="1"/>
          </p:cNvPicPr>
          <p:nvPr/>
        </p:nvPicPr>
        <p:blipFill>
          <a:blip xmlns:r="http://schemas.openxmlformats.org/officeDocument/2006/relationships" xmlns:a="http://schemas.openxmlformats.org/drawingml/2006/main" r:embed="R83b9c32f33c44110"/>
          <a:stretch xmlns:a="http://schemas.openxmlformats.org/drawingml/2006/main"/>
        </p:blipFill>
        <p:spPr>
          <a:xfrm xmlns:a="http://schemas.openxmlformats.org/drawingml/2006/main">
            <a:off x="182520" y="4859280"/>
            <a:ext cx="2103480" cy="1846080"/>
          </a:xfrm>
          <a:prstGeom xmlns:a="http://schemas.openxmlformats.org/drawingml/2006/main" prst="rect">
            <a:avLst/>
          </a:prstGeom>
          <a:ln xmlns:a="http://schemas.openxmlformats.org/drawingml/2006/main" w="38160">
            <a:noFill/>
          </a:ln>
        </p:spPr>
      </p:pic>
      <p:pic>
        <p:nvPicPr>
          <p:cNvPr id="48" name="Visual 5 of 5 on “Mexico’s Institutional Performance.” Context: Mexico’s Institutional Performance * Best-performing institutions after Chile ¢ Bias toward economic and fiscal institutions"/>
          <p:cNvPicPr>
            <a:picLocks xmlns:a="http://schemas.openxmlformats.org/drawingml/2006/main" noChangeAspect="1"/>
          </p:cNvPicPr>
          <p:nvPr/>
        </p:nvPicPr>
        <p:blipFill>
          <a:blip xmlns:r="http://schemas.openxmlformats.org/officeDocument/2006/relationships" xmlns:a="http://schemas.openxmlformats.org/drawingml/2006/main" r:embed="Rcb209b3b9f3f4d04"/>
          <a:stretch xmlns:a="http://schemas.openxmlformats.org/drawingml/2006/main"/>
        </p:blipFill>
        <p:spPr>
          <a:xfrm xmlns:a="http://schemas.openxmlformats.org/drawingml/2006/main">
            <a:off x="2438280" y="2895480"/>
            <a:ext cx="1752480" cy="18288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582621569"/>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pic>
        <p:nvPicPr>
          <p:cNvPr id="74" name="Visual 1 of 10 on “Stock Exchange.” Context: The Cases"/>
          <p:cNvPicPr>
            <a:picLocks xmlns:a="http://schemas.openxmlformats.org/drawingml/2006/main" noChangeAspect="1"/>
          </p:cNvPicPr>
          <p:nvPr/>
        </p:nvPicPr>
        <p:blipFill>
          <a:blip xmlns:r="http://schemas.openxmlformats.org/officeDocument/2006/relationships" xmlns:a="http://schemas.openxmlformats.org/drawingml/2006/main" r:embed="R4c9a4c57b99d4c84"/>
          <a:stretch xmlns:a="http://schemas.openxmlformats.org/drawingml/2006/main"/>
        </p:blipFill>
        <p:spPr>
          <a:xfrm xmlns:a="http://schemas.openxmlformats.org/drawingml/2006/main">
            <a:off x="7781760" y="2833560"/>
            <a:ext cx="1189080" cy="890640"/>
          </a:xfrm>
          <a:prstGeom xmlns:a="http://schemas.openxmlformats.org/drawingml/2006/main" prst="rect">
            <a:avLst/>
          </a:prstGeom>
          <a:ln xmlns:a="http://schemas.openxmlformats.org/drawingml/2006/main" w="38160">
            <a:noFill/>
          </a:ln>
        </p:spPr>
      </p:pic>
      <p:pic>
        <p:nvPicPr>
          <p:cNvPr id="75" name="Visual 2 of 10 on “Stock Exchange.” Context: The Cases"/>
          <p:cNvPicPr>
            <a:picLocks xmlns:a="http://schemas.openxmlformats.org/drawingml/2006/main" noChangeAspect="1"/>
          </p:cNvPicPr>
          <p:nvPr/>
        </p:nvPicPr>
        <p:blipFill>
          <a:blip xmlns:r="http://schemas.openxmlformats.org/officeDocument/2006/relationships" xmlns:a="http://schemas.openxmlformats.org/drawingml/2006/main" r:embed="R2987b492e0d94cb5"/>
          <a:stretch xmlns:a="http://schemas.openxmlformats.org/drawingml/2006/main"/>
        </p:blipFill>
        <p:spPr>
          <a:xfrm xmlns:a="http://schemas.openxmlformats.org/drawingml/2006/main">
            <a:off x="6476760" y="1218960"/>
            <a:ext cx="2519280" cy="2514600"/>
          </a:xfrm>
          <a:prstGeom xmlns:a="http://schemas.openxmlformats.org/drawingml/2006/main" prst="rect">
            <a:avLst/>
          </a:prstGeom>
          <a:ln xmlns:a="http://schemas.openxmlformats.org/drawingml/2006/main" w="38160">
            <a:noFill/>
          </a:ln>
        </p:spPr>
      </p:pic>
      <p:pic>
        <p:nvPicPr>
          <p:cNvPr id="76" name="Visual 3 of 10 on “Stock Exchange.” Context: The Cases"/>
          <p:cNvPicPr>
            <a:picLocks xmlns:a="http://schemas.openxmlformats.org/drawingml/2006/main" noChangeAspect="1"/>
          </p:cNvPicPr>
          <p:nvPr/>
        </p:nvPicPr>
        <p:blipFill>
          <a:blip xmlns:r="http://schemas.openxmlformats.org/officeDocument/2006/relationships" xmlns:a="http://schemas.openxmlformats.org/drawingml/2006/main" r:embed="R8a1c9c87556142e6"/>
          <a:stretch xmlns:a="http://schemas.openxmlformats.org/drawingml/2006/main"/>
        </p:blipFill>
        <p:spPr>
          <a:xfrm xmlns:a="http://schemas.openxmlformats.org/drawingml/2006/main">
            <a:off x="5238720" y="5430600"/>
            <a:ext cx="2381040" cy="798480"/>
          </a:xfrm>
          <a:prstGeom xmlns:a="http://schemas.openxmlformats.org/drawingml/2006/main" prst="rect">
            <a:avLst/>
          </a:prstGeom>
          <a:ln xmlns:a="http://schemas.openxmlformats.org/drawingml/2006/main" w="38160">
            <a:noFill/>
          </a:ln>
        </p:spPr>
      </p:pic>
      <p:pic>
        <p:nvPicPr>
          <p:cNvPr id="77" name="Visual 4 of 10 on “Stock Exchange.” Context: The Cases"/>
          <p:cNvPicPr>
            <a:picLocks xmlns:a="http://schemas.openxmlformats.org/drawingml/2006/main" noChangeAspect="1"/>
          </p:cNvPicPr>
          <p:nvPr/>
        </p:nvPicPr>
        <p:blipFill>
          <a:blip xmlns:r="http://schemas.openxmlformats.org/officeDocument/2006/relationships" xmlns:a="http://schemas.openxmlformats.org/drawingml/2006/main" r:embed="R4b937883ea0f49a1"/>
          <a:stretch xmlns:a="http://schemas.openxmlformats.org/drawingml/2006/main"/>
        </p:blipFill>
        <p:spPr>
          <a:xfrm xmlns:a="http://schemas.openxmlformats.org/drawingml/2006/main">
            <a:off x="5105160" y="3886200"/>
            <a:ext cx="2514600" cy="2514600"/>
          </a:xfrm>
          <a:prstGeom xmlns:a="http://schemas.openxmlformats.org/drawingml/2006/main" prst="rect">
            <a:avLst/>
          </a:prstGeom>
          <a:ln xmlns:a="http://schemas.openxmlformats.org/drawingml/2006/main" w="38160">
            <a:noFill/>
          </a:ln>
        </p:spPr>
      </p:pic>
      <p:pic>
        <p:nvPicPr>
          <p:cNvPr id="78" name="Visual 5 of 10 on “Stock Exchange.” Context: The Cases"/>
          <p:cNvPicPr>
            <a:picLocks xmlns:a="http://schemas.openxmlformats.org/drawingml/2006/main" noChangeAspect="1"/>
          </p:cNvPicPr>
          <p:nvPr/>
        </p:nvPicPr>
        <p:blipFill>
          <a:blip xmlns:r="http://schemas.openxmlformats.org/officeDocument/2006/relationships" xmlns:a="http://schemas.openxmlformats.org/drawingml/2006/main" r:embed="R7dc9951ffeca4356"/>
          <a:stretch xmlns:a="http://schemas.openxmlformats.org/drawingml/2006/main"/>
        </p:blipFill>
        <p:spPr>
          <a:xfrm xmlns:a="http://schemas.openxmlformats.org/drawingml/2006/main">
            <a:off x="3314520" y="5254560"/>
            <a:ext cx="1171440" cy="1146240"/>
          </a:xfrm>
          <a:prstGeom xmlns:a="http://schemas.openxmlformats.org/drawingml/2006/main" prst="rect">
            <a:avLst/>
          </a:prstGeom>
          <a:ln xmlns:a="http://schemas.openxmlformats.org/drawingml/2006/main" w="38160">
            <a:noFill/>
          </a:ln>
        </p:spPr>
      </p:pic>
      <p:pic>
        <p:nvPicPr>
          <p:cNvPr id="79" name="Visual 6 of 10 on “Stock Exchange.” Context: The Cases"/>
          <p:cNvPicPr>
            <a:picLocks xmlns:a="http://schemas.openxmlformats.org/drawingml/2006/main" noChangeAspect="1"/>
          </p:cNvPicPr>
          <p:nvPr/>
        </p:nvPicPr>
        <p:blipFill>
          <a:blip xmlns:r="http://schemas.openxmlformats.org/officeDocument/2006/relationships" xmlns:a="http://schemas.openxmlformats.org/drawingml/2006/main" r:embed="Rc66a202c5d264af2"/>
          <a:stretch xmlns:a="http://schemas.openxmlformats.org/drawingml/2006/main"/>
        </p:blipFill>
        <p:spPr>
          <a:xfrm xmlns:a="http://schemas.openxmlformats.org/drawingml/2006/main">
            <a:off x="1981080" y="3886200"/>
            <a:ext cx="2514600" cy="2514600"/>
          </a:xfrm>
          <a:prstGeom xmlns:a="http://schemas.openxmlformats.org/drawingml/2006/main" prst="rect">
            <a:avLst/>
          </a:prstGeom>
          <a:ln xmlns:a="http://schemas.openxmlformats.org/drawingml/2006/main" w="38160">
            <a:noFill/>
          </a:ln>
        </p:spPr>
      </p:pic>
      <p:pic>
        <p:nvPicPr>
          <p:cNvPr id="80" name="Visual 7 of 10 on “Stock Exchange.” Context: The Cases"/>
          <p:cNvPicPr>
            <a:picLocks xmlns:a="http://schemas.openxmlformats.org/drawingml/2006/main" noChangeAspect="1"/>
          </p:cNvPicPr>
          <p:nvPr/>
        </p:nvPicPr>
        <p:blipFill>
          <a:blip xmlns:r="http://schemas.openxmlformats.org/officeDocument/2006/relationships" xmlns:a="http://schemas.openxmlformats.org/drawingml/2006/main" r:embed="R4ec85226da274fa0"/>
          <a:stretch xmlns:a="http://schemas.openxmlformats.org/drawingml/2006/main"/>
        </p:blipFill>
        <p:spPr>
          <a:xfrm xmlns:a="http://schemas.openxmlformats.org/drawingml/2006/main">
            <a:off x="4647960" y="2535120"/>
            <a:ext cx="1143000" cy="1189080"/>
          </a:xfrm>
          <a:prstGeom xmlns:a="http://schemas.openxmlformats.org/drawingml/2006/main" prst="rect">
            <a:avLst/>
          </a:prstGeom>
          <a:ln xmlns:a="http://schemas.openxmlformats.org/drawingml/2006/main" w="38160">
            <a:noFill/>
          </a:ln>
        </p:spPr>
      </p:pic>
      <p:pic>
        <p:nvPicPr>
          <p:cNvPr id="81" name="Visual 8 of 10 on “Stock Exchange.” Context: The Cases"/>
          <p:cNvPicPr>
            <a:picLocks xmlns:a="http://schemas.openxmlformats.org/drawingml/2006/main" noChangeAspect="1"/>
          </p:cNvPicPr>
          <p:nvPr/>
        </p:nvPicPr>
        <p:blipFill>
          <a:blip xmlns:r="http://schemas.openxmlformats.org/officeDocument/2006/relationships" xmlns:a="http://schemas.openxmlformats.org/drawingml/2006/main" r:embed="R707b848e6cff4658"/>
          <a:stretch xmlns:a="http://schemas.openxmlformats.org/drawingml/2006/main"/>
        </p:blipFill>
        <p:spPr>
          <a:xfrm xmlns:a="http://schemas.openxmlformats.org/drawingml/2006/main">
            <a:off x="792000" y="2612880"/>
            <a:ext cx="1844640" cy="1120680"/>
          </a:xfrm>
          <a:prstGeom xmlns:a="http://schemas.openxmlformats.org/drawingml/2006/main" prst="rect">
            <a:avLst/>
          </a:prstGeom>
          <a:ln xmlns:a="http://schemas.openxmlformats.org/drawingml/2006/main" w="38160">
            <a:noFill/>
          </a:ln>
        </p:spPr>
      </p:pic>
      <p:pic>
        <p:nvPicPr>
          <p:cNvPr id="82" name="Visual 9 of 10 on “Stock Exchange.” Context: The Cases"/>
          <p:cNvPicPr>
            <a:picLocks xmlns:a="http://schemas.openxmlformats.org/drawingml/2006/main" noChangeAspect="1"/>
          </p:cNvPicPr>
          <p:nvPr/>
        </p:nvPicPr>
        <p:blipFill>
          <a:blip xmlns:r="http://schemas.openxmlformats.org/officeDocument/2006/relationships" xmlns:a="http://schemas.openxmlformats.org/drawingml/2006/main" r:embed="Rc64b86cc8694487c"/>
          <a:stretch xmlns:a="http://schemas.openxmlformats.org/drawingml/2006/main"/>
        </p:blipFill>
        <p:spPr>
          <a:xfrm xmlns:a="http://schemas.openxmlformats.org/drawingml/2006/main">
            <a:off x="3429000" y="1225440"/>
            <a:ext cx="2514600" cy="2508120"/>
          </a:xfrm>
          <a:prstGeom xmlns:a="http://schemas.openxmlformats.org/drawingml/2006/main" prst="rect">
            <a:avLst/>
          </a:prstGeom>
          <a:ln xmlns:a="http://schemas.openxmlformats.org/drawingml/2006/main" w="38160">
            <a:noFill/>
          </a:ln>
        </p:spPr>
      </p:pic>
      <p:pic>
        <p:nvPicPr>
          <p:cNvPr id="83" name="Visual 10 of 10 on “Stock Exchange.” Context: The Cases"/>
          <p:cNvPicPr>
            <a:picLocks xmlns:a="http://schemas.openxmlformats.org/drawingml/2006/main" noChangeAspect="1"/>
          </p:cNvPicPr>
          <p:nvPr/>
        </p:nvPicPr>
        <p:blipFill>
          <a:blip xmlns:r="http://schemas.openxmlformats.org/officeDocument/2006/relationships" xmlns:a="http://schemas.openxmlformats.org/drawingml/2006/main" r:embed="R9fa4faf4dc9f4b91"/>
          <a:stretch xmlns:a="http://schemas.openxmlformats.org/drawingml/2006/main"/>
        </p:blipFill>
        <p:spPr>
          <a:xfrm xmlns:a="http://schemas.openxmlformats.org/drawingml/2006/main">
            <a:off x="457200" y="1228680"/>
            <a:ext cx="2514600" cy="2514600"/>
          </a:xfrm>
          <a:prstGeom xmlns:a="http://schemas.openxmlformats.org/drawingml/2006/main" prst="rect">
            <a:avLst/>
          </a:prstGeom>
          <a:ln xmlns:a="http://schemas.openxmlformats.org/drawingml/2006/main" w="38160">
            <a:noFill/>
          </a:ln>
        </p:spPr>
      </p:pic>
      <p:sp>
        <p:nvSpPr>
          <p:cNvPr id="51" name="Rectangle 40">
            <a:extLst xmlns:a="http://schemas.openxmlformats.org/drawingml/2006/main">
              <a:ext uri="{FF2B5EF4-FFF2-40B4-BE49-F238E27FC236}">
                <a16:creationId xmlns:a16="http://schemas.microsoft.com/office/drawing/2014/main" id="{BD8AF6C1-4442-4673-AB1E-B2507E6FC093}"/>
              </a:ext>
            </a:extLst>
          </p:cNvPr>
          <p:cNvSpPr>
            <a:spLocks xmlns:a="http://schemas.openxmlformats.org/drawingml/2006/main" noGrp="1"/>
          </p:cNvSpPr>
          <p:nvPr/>
        </p:nvSpPr>
        <p:spPr>
          <a:xfrm xmlns:a="http://schemas.openxmlformats.org/drawingml/2006/main">
            <a:off x="3429000" y="1218960"/>
            <a:ext cx="2514600" cy="2514600"/>
          </a:xfrm>
          <a:prstGeom xmlns:a="http://schemas.openxmlformats.org/drawingml/2006/main" prst="rect">
            <a:avLst/>
          </a:prstGeom>
          <a:noFill xmlns:a="http://schemas.openxmlformats.org/drawingml/2006/main"/>
          <a:ln xmlns:a="http://schemas.openxmlformats.org/drawingml/2006/main" w="9360">
            <a:solidFill>
              <a:srgbClr val="000000"/>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52" name="Rectangle 39">
            <a:extLst xmlns:a="http://schemas.openxmlformats.org/drawingml/2006/main">
              <a:ext uri="{FF2B5EF4-FFF2-40B4-BE49-F238E27FC236}">
                <a16:creationId xmlns:a16="http://schemas.microsoft.com/office/drawing/2014/main" id="{7252F561-303F-42F1-B94E-181B2DB69585}"/>
              </a:ext>
            </a:extLst>
          </p:cNvPr>
          <p:cNvSpPr>
            <a:spLocks xmlns:a="http://schemas.openxmlformats.org/drawingml/2006/main" noGrp="1"/>
          </p:cNvSpPr>
          <p:nvPr/>
        </p:nvSpPr>
        <p:spPr>
          <a:xfrm xmlns:a="http://schemas.openxmlformats.org/drawingml/2006/main">
            <a:off x="457200" y="1218960"/>
            <a:ext cx="2514600" cy="2514600"/>
          </a:xfrm>
          <a:prstGeom xmlns:a="http://schemas.openxmlformats.org/drawingml/2006/main" prst="rect">
            <a:avLst/>
          </a:prstGeom>
          <a:noFill xmlns:a="http://schemas.openxmlformats.org/drawingml/2006/main"/>
          <a:ln xmlns:a="http://schemas.openxmlformats.org/drawingml/2006/main" w="9360">
            <a:solidFill>
              <a:srgbClr val="000000"/>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53" name="Rectangle 41">
            <a:extLst xmlns:a="http://schemas.openxmlformats.org/drawingml/2006/main">
              <a:ext uri="{FF2B5EF4-FFF2-40B4-BE49-F238E27FC236}">
                <a16:creationId xmlns:a16="http://schemas.microsoft.com/office/drawing/2014/main" id="{4409A6B4-6695-412D-B77F-96608994176C}"/>
              </a:ext>
            </a:extLst>
          </p:cNvPr>
          <p:cNvSpPr>
            <a:spLocks xmlns:a="http://schemas.openxmlformats.org/drawingml/2006/main" noGrp="1"/>
          </p:cNvSpPr>
          <p:nvPr/>
        </p:nvSpPr>
        <p:spPr>
          <a:xfrm xmlns:a="http://schemas.openxmlformats.org/drawingml/2006/main">
            <a:off x="6476760" y="1218960"/>
            <a:ext cx="2514600" cy="2514600"/>
          </a:xfrm>
          <a:prstGeom xmlns:a="http://schemas.openxmlformats.org/drawingml/2006/main" prst="rect">
            <a:avLst/>
          </a:prstGeom>
          <a:noFill xmlns:a="http://schemas.openxmlformats.org/drawingml/2006/main"/>
          <a:ln xmlns:a="http://schemas.openxmlformats.org/drawingml/2006/main" w="9360">
            <a:solidFill>
              <a:srgbClr val="000000"/>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54" name="Rectangle 42">
            <a:extLst xmlns:a="http://schemas.openxmlformats.org/drawingml/2006/main">
              <a:ext uri="{FF2B5EF4-FFF2-40B4-BE49-F238E27FC236}">
                <a16:creationId xmlns:a16="http://schemas.microsoft.com/office/drawing/2014/main" id="{36DC5852-E758-4B9B-871F-D107C931915C}"/>
              </a:ext>
            </a:extLst>
          </p:cNvPr>
          <p:cNvSpPr>
            <a:spLocks xmlns:a="http://schemas.openxmlformats.org/drawingml/2006/main" noGrp="1"/>
          </p:cNvSpPr>
          <p:nvPr/>
        </p:nvSpPr>
        <p:spPr>
          <a:xfrm xmlns:a="http://schemas.openxmlformats.org/drawingml/2006/main">
            <a:off x="1981080" y="3886200"/>
            <a:ext cx="2514600" cy="2514600"/>
          </a:xfrm>
          <a:prstGeom xmlns:a="http://schemas.openxmlformats.org/drawingml/2006/main" prst="rect">
            <a:avLst/>
          </a:prstGeom>
          <a:noFill xmlns:a="http://schemas.openxmlformats.org/drawingml/2006/main"/>
          <a:ln xmlns:a="http://schemas.openxmlformats.org/drawingml/2006/main" w="9360">
            <a:solidFill>
              <a:srgbClr val="000000"/>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55" name="Text Box 46">
            <a:extLst xmlns:a="http://schemas.openxmlformats.org/drawingml/2006/main">
              <a:ext uri="{FF2B5EF4-FFF2-40B4-BE49-F238E27FC236}">
                <a16:creationId xmlns:a16="http://schemas.microsoft.com/office/drawing/2014/main" id="{6692D844-EEF0-4FD2-B284-D41F7B8E2B12}"/>
              </a:ext>
            </a:extLst>
          </p:cNvPr>
          <p:cNvSpPr>
            <a:spLocks xmlns:a="http://schemas.openxmlformats.org/drawingml/2006/main" noGrp="1"/>
          </p:cNvSpPr>
          <p:nvPr/>
        </p:nvSpPr>
        <p:spPr>
          <a:xfrm xmlns:a="http://schemas.openxmlformats.org/drawingml/2006/main">
            <a:off x="457200" y="1218960"/>
            <a:ext cx="2438280" cy="23781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9374"/>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56" name="Rectangle 43">
            <a:extLst xmlns:a="http://schemas.openxmlformats.org/drawingml/2006/main">
              <a:ext uri="{FF2B5EF4-FFF2-40B4-BE49-F238E27FC236}">
                <a16:creationId xmlns:a16="http://schemas.microsoft.com/office/drawing/2014/main" id="{00FCEDB1-6445-4CDD-AE58-FCF104E8E189}"/>
              </a:ext>
            </a:extLst>
          </p:cNvPr>
          <p:cNvSpPr>
            <a:spLocks xmlns:a="http://schemas.openxmlformats.org/drawingml/2006/main" noGrp="1"/>
          </p:cNvSpPr>
          <p:nvPr/>
        </p:nvSpPr>
        <p:spPr>
          <a:xfrm xmlns:a="http://schemas.openxmlformats.org/drawingml/2006/main">
            <a:off x="5105160" y="3886200"/>
            <a:ext cx="2514600" cy="2514600"/>
          </a:xfrm>
          <a:prstGeom xmlns:a="http://schemas.openxmlformats.org/drawingml/2006/main" prst="rect">
            <a:avLst/>
          </a:prstGeom>
          <a:noFill xmlns:a="http://schemas.openxmlformats.org/drawingml/2006/main"/>
          <a:ln xmlns:a="http://schemas.openxmlformats.org/drawingml/2006/main" w="9360">
            <a:solidFill>
              <a:srgbClr val="000000"/>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57" name="Slide text 1: Stock Exchange">
            <a:extLst xmlns:a="http://schemas.openxmlformats.org/drawingml/2006/main">
              <a:ext uri="{FF2B5EF4-FFF2-40B4-BE49-F238E27FC236}">
                <a16:creationId xmlns:a16="http://schemas.microsoft.com/office/drawing/2014/main" id="{97C27456-4659-4DD6-BC2D-9793FF934017}"/>
              </a:ext>
            </a:extLst>
          </p:cNvPr>
          <p:cNvSpPr>
            <a:spLocks xmlns:a="http://schemas.openxmlformats.org/drawingml/2006/main" noGrp="1"/>
          </p:cNvSpPr>
          <p:nvPr/>
        </p:nvSpPr>
        <p:spPr>
          <a:xfrm xmlns:a="http://schemas.openxmlformats.org/drawingml/2006/main">
            <a:off x="533160" y="1199880"/>
            <a:ext cx="2514600" cy="10598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Verdana"/>
                <a:ea typeface="Verdana"/>
                <a:cs typeface="Verdana"/>
              </a:rPr>
              <a:t>Stock Exchange</a:t>
            </a:r>
            <a:endParaRPr sz="1800" b="0" u="none">
              <a:solidFill>
                <a:srgbClr val="000000"/>
              </a:solidFill>
              <a:latin typeface="Calibri"/>
              <a:ea typeface="Calibri"/>
              <a:cs typeface="Calibri"/>
            </a:endParaRPr>
          </a:p>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Verdana"/>
                <a:ea typeface="Verdana"/>
                <a:cs typeface="Verdana"/>
              </a:rPr>
              <a:t>Bolsa Mexicana de Valores, </a:t>
            </a:r>
            <a:r>
              <a:rPr sz="1800" b="1" i="1" u="none">
                <a:solidFill>
                  <a:srgbClr val="000000"/>
                </a:solidFill>
                <a:latin typeface="Verdana"/>
                <a:ea typeface="Verdana"/>
                <a:cs typeface="Verdana"/>
              </a:rPr>
              <a:t>BMV</a:t>
            </a:r>
            <a:endParaRPr sz="1800" b="0" u="none">
              <a:solidFill>
                <a:srgbClr val="000000"/>
              </a:solidFill>
              <a:latin typeface="Calibri"/>
              <a:ea typeface="Calibri"/>
              <a:cs typeface="Calibri"/>
            </a:endParaRPr>
          </a:p>
        </p:txBody>
      </p:sp>
      <p:sp>
        <p:nvSpPr>
          <p:cNvPr id="58" name="Slide text 2: Stock Exchange">
            <a:extLst xmlns:a="http://schemas.openxmlformats.org/drawingml/2006/main">
              <a:ext uri="{FF2B5EF4-FFF2-40B4-BE49-F238E27FC236}">
                <a16:creationId xmlns:a16="http://schemas.microsoft.com/office/drawing/2014/main" id="{022C02E5-3D07-442B-B941-A3D8E48F562A}"/>
              </a:ext>
            </a:extLst>
          </p:cNvPr>
          <p:cNvSpPr>
            <a:spLocks xmlns:a="http://schemas.openxmlformats.org/drawingml/2006/main" noGrp="1"/>
          </p:cNvSpPr>
          <p:nvPr/>
        </p:nvSpPr>
        <p:spPr>
          <a:xfrm xmlns:a="http://schemas.openxmlformats.org/drawingml/2006/main">
            <a:off x="3504960" y="1199880"/>
            <a:ext cx="2514600" cy="13341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Verdana"/>
                <a:ea typeface="Verdana"/>
                <a:cs typeface="Verdana"/>
              </a:rPr>
              <a:t>National Health Service</a:t>
            </a:r>
            <a:endParaRPr sz="1800" b="0" u="none">
              <a:solidFill>
                <a:srgbClr val="000000"/>
              </a:solidFill>
              <a:latin typeface="Calibri"/>
              <a:ea typeface="Calibri"/>
              <a:cs typeface="Calibri"/>
            </a:endParaRPr>
          </a:p>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Verdana"/>
                <a:ea typeface="Verdana"/>
                <a:cs typeface="Verdana"/>
              </a:rPr>
              <a:t>General Hospital</a:t>
            </a:r>
            <a:r>
              <a:rPr sz="1800" b="1" u="none">
                <a:solidFill>
                  <a:srgbClr val="000000"/>
                </a:solidFill>
                <a:latin typeface="Verdana"/>
                <a:ea typeface="Verdana"/>
                <a:cs typeface="Verdana"/>
              </a:rPr>
              <a:t> HGMGG</a:t>
            </a:r>
            <a:endParaRPr sz="1800" b="0" u="none">
              <a:solidFill>
                <a:srgbClr val="000000"/>
              </a:solidFill>
              <a:latin typeface="Calibri"/>
              <a:ea typeface="Calibri"/>
              <a:cs typeface="Calibri"/>
            </a:endParaRPr>
          </a:p>
        </p:txBody>
      </p:sp>
      <p:sp>
        <p:nvSpPr>
          <p:cNvPr id="59" name="Slide text 3: Stock Exchange">
            <a:extLst xmlns:a="http://schemas.openxmlformats.org/drawingml/2006/main">
              <a:ext uri="{FF2B5EF4-FFF2-40B4-BE49-F238E27FC236}">
                <a16:creationId xmlns:a16="http://schemas.microsoft.com/office/drawing/2014/main" id="{C8F9CADD-234B-41AE-8138-1DBFA9802341}"/>
              </a:ext>
            </a:extLst>
          </p:cNvPr>
          <p:cNvSpPr>
            <a:spLocks xmlns:a="http://schemas.openxmlformats.org/drawingml/2006/main" noGrp="1"/>
          </p:cNvSpPr>
          <p:nvPr/>
        </p:nvSpPr>
        <p:spPr>
          <a:xfrm xmlns:a="http://schemas.openxmlformats.org/drawingml/2006/main">
            <a:off x="6553080" y="1199880"/>
            <a:ext cx="2514600" cy="13341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Verdana"/>
                <a:ea typeface="Verdana"/>
                <a:cs typeface="Verdana"/>
              </a:rPr>
              <a:t>Tax Authority</a:t>
            </a:r>
            <a:endParaRPr sz="1800" b="0" u="none">
              <a:solidFill>
                <a:srgbClr val="000000"/>
              </a:solidFill>
              <a:latin typeface="Calibri"/>
              <a:ea typeface="Calibri"/>
              <a:cs typeface="Calibri"/>
            </a:endParaRPr>
          </a:p>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Verdana"/>
                <a:ea typeface="Verdana"/>
                <a:cs typeface="Verdana"/>
              </a:rPr>
              <a:t>Servicio de Administraci</a:t>
            </a:r>
            <a:r>
              <a:rPr sz="1800" b="0" i="1" u="none">
                <a:solidFill>
                  <a:srgbClr val="000000"/>
                </a:solidFill>
                <a:latin typeface="Verdana"/>
                <a:ea typeface="Verdana"/>
                <a:cs typeface="Verdana"/>
              </a:rPr>
              <a:t>ó</a:t>
            </a:r>
            <a:r>
              <a:rPr sz="1800" b="0" i="1" u="none">
                <a:solidFill>
                  <a:srgbClr val="000000"/>
                </a:solidFill>
                <a:latin typeface="Verdana"/>
                <a:ea typeface="Verdana"/>
                <a:cs typeface="Verdana"/>
              </a:rPr>
              <a:t>n Tributaria, </a:t>
            </a:r>
            <a:r>
              <a:rPr sz="1800" b="1" i="1" u="none">
                <a:solidFill>
                  <a:srgbClr val="000000"/>
                </a:solidFill>
                <a:latin typeface="Verdana"/>
                <a:ea typeface="Verdana"/>
                <a:cs typeface="Verdana"/>
              </a:rPr>
              <a:t>SAT</a:t>
            </a:r>
            <a:endParaRPr sz="1800" b="0" u="none">
              <a:solidFill>
                <a:srgbClr val="000000"/>
              </a:solidFill>
              <a:latin typeface="Calibri"/>
              <a:ea typeface="Calibri"/>
              <a:cs typeface="Calibri"/>
            </a:endParaRPr>
          </a:p>
        </p:txBody>
      </p:sp>
      <p:sp>
        <p:nvSpPr>
          <p:cNvPr id="60" name="Slide text 4: Stock Exchange">
            <a:extLst xmlns:a="http://schemas.openxmlformats.org/drawingml/2006/main">
              <a:ext uri="{FF2B5EF4-FFF2-40B4-BE49-F238E27FC236}">
                <a16:creationId xmlns:a16="http://schemas.microsoft.com/office/drawing/2014/main" id="{D0DD5174-9B45-40D3-AEC9-2F7E4D4CBD00}"/>
              </a:ext>
            </a:extLst>
          </p:cNvPr>
          <p:cNvSpPr>
            <a:spLocks xmlns:a="http://schemas.openxmlformats.org/drawingml/2006/main" noGrp="1"/>
          </p:cNvSpPr>
          <p:nvPr/>
        </p:nvSpPr>
        <p:spPr>
          <a:xfrm xmlns:a="http://schemas.openxmlformats.org/drawingml/2006/main">
            <a:off x="2085840" y="3947760"/>
            <a:ext cx="2514600" cy="17514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Verdana"/>
                <a:ea typeface="Verdana"/>
                <a:cs typeface="Verdana"/>
              </a:rPr>
              <a:t>Civil Aviation Authority</a:t>
            </a:r>
            <a:endParaRPr sz="1800" b="0" u="none">
              <a:solidFill>
                <a:srgbClr val="000000"/>
              </a:solidFill>
              <a:latin typeface="Calibri"/>
              <a:ea typeface="Calibri"/>
              <a:cs typeface="Calibri"/>
            </a:endParaRPr>
          </a:p>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Verdana"/>
                <a:ea typeface="Verdana"/>
                <a:cs typeface="Verdana"/>
              </a:rPr>
              <a:t>Dirección General de Aeronáutica Civil, </a:t>
            </a:r>
            <a:endParaRPr sz="1800" b="0" u="none">
              <a:solidFill>
                <a:srgbClr val="000000"/>
              </a:solidFill>
              <a:latin typeface="Calibri"/>
              <a:ea typeface="Calibri"/>
              <a:cs typeface="Calibri"/>
            </a:endParaRPr>
          </a:p>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i="1" u="none">
                <a:solidFill>
                  <a:srgbClr val="000000"/>
                </a:solidFill>
                <a:latin typeface="Verdana"/>
                <a:ea typeface="Verdana"/>
                <a:cs typeface="Verdana"/>
              </a:rPr>
              <a:t>DGAC</a:t>
            </a:r>
            <a:endParaRPr sz="1800" b="0" u="none">
              <a:solidFill>
                <a:srgbClr val="000000"/>
              </a:solidFill>
              <a:latin typeface="Calibri"/>
              <a:ea typeface="Calibri"/>
              <a:cs typeface="Calibri"/>
            </a:endParaRPr>
          </a:p>
        </p:txBody>
      </p:sp>
      <p:sp>
        <p:nvSpPr>
          <p:cNvPr id="61" name="Slide text 5: Stock Exchange">
            <a:extLst xmlns:a="http://schemas.openxmlformats.org/drawingml/2006/main">
              <a:ext uri="{FF2B5EF4-FFF2-40B4-BE49-F238E27FC236}">
                <a16:creationId xmlns:a16="http://schemas.microsoft.com/office/drawing/2014/main" id="{60FC5CF8-85CF-4DC2-8D6B-7E6113D905EC}"/>
              </a:ext>
            </a:extLst>
          </p:cNvPr>
          <p:cNvSpPr>
            <a:spLocks xmlns:a="http://schemas.openxmlformats.org/drawingml/2006/main" noGrp="1"/>
          </p:cNvSpPr>
          <p:nvPr/>
        </p:nvSpPr>
        <p:spPr>
          <a:xfrm xmlns:a="http://schemas.openxmlformats.org/drawingml/2006/main">
            <a:off x="5295600" y="3962160"/>
            <a:ext cx="2514600" cy="17514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Verdana"/>
                <a:ea typeface="Verdana"/>
                <a:cs typeface="Verdana"/>
              </a:rPr>
              <a:t>National Postal Service</a:t>
            </a:r>
            <a:endParaRPr sz="1800" b="0" u="none">
              <a:solidFill>
                <a:srgbClr val="000000"/>
              </a:solidFill>
              <a:latin typeface="Calibri"/>
              <a:ea typeface="Calibri"/>
              <a:cs typeface="Calibri"/>
            </a:endParaRPr>
          </a:p>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Verdana"/>
                <a:ea typeface="Verdana"/>
                <a:cs typeface="Verdana"/>
              </a:rPr>
              <a:t>Correos de México, </a:t>
            </a:r>
            <a:r>
              <a:rPr sz="1800" b="1" i="1" u="none">
                <a:solidFill>
                  <a:srgbClr val="000000"/>
                </a:solidFill>
                <a:latin typeface="Verdana"/>
                <a:ea typeface="Verdana"/>
                <a:cs typeface="Verdana"/>
              </a:rPr>
              <a:t>SEPOMEX</a:t>
            </a:r>
            <a:endParaRPr sz="1800" b="0" u="none">
              <a:solidFill>
                <a:srgbClr val="000000"/>
              </a:solidFill>
              <a:latin typeface="Calibri"/>
              <a:ea typeface="Calibri"/>
              <a:cs typeface="Calibri"/>
            </a:endParaRPr>
          </a:p>
          <a:p xmlns:a="http://schemas.openxmlformats.org/drawingml/2006/main">
            <a:pP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62" name="Slide text 6: Stock Exchange">
            <a:extLst xmlns:a="http://schemas.openxmlformats.org/drawingml/2006/main">
              <a:ext uri="{FF2B5EF4-FFF2-40B4-BE49-F238E27FC236}">
                <a16:creationId xmlns:a16="http://schemas.microsoft.com/office/drawing/2014/main" id="{501C54AA-55E4-4861-99AC-A79EA57CC34C}"/>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The Cases</a:t>
            </a:r>
            <a:endParaRPr sz="2400" b="0" u="none">
              <a:solidFill>
                <a:srgbClr val="000000"/>
              </a:solidFill>
              <a:latin typeface="Calibri"/>
              <a:ea typeface="Calibri"/>
              <a:cs typeface="Calibri"/>
            </a:endParaRPr>
          </a:p>
        </p:txBody>
      </p:sp>
      <p:sp>
        <p:nvSpPr>
          <p:cNvPr id="73" name="Accessible slide title: Stock Exchange">
            <a:extLst xmlns:a="http://schemas.openxmlformats.org/drawingml/2006/main">
              <a:ext uri="{FF2B5EF4-FFF2-40B4-BE49-F238E27FC236}">
                <a16:creationId xmlns:a16="http://schemas.microsoft.com/office/drawing/2014/main" id="{035AC1DF-56D7-4B55-BCEB-2557E1BCEED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Stock Exchange</a:t>
            </a:r>
          </a:p>
        </p:txBody>
      </p:sp>
    </p:spTree>
    <p:extLst>
      <p:ext uri="{BB962C8B-B14F-4D97-AF65-F5344CB8AC3E}">
        <p14:creationId xmlns:p14="http://schemas.microsoft.com/office/powerpoint/2010/main" val="1228597612"/>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63" name="Slide title: Stock Exchange (BMV)">
            <a:extLst xmlns:a="http://schemas.openxmlformats.org/drawingml/2006/main">
              <a:ext uri="{FF2B5EF4-FFF2-40B4-BE49-F238E27FC236}">
                <a16:creationId xmlns:a16="http://schemas.microsoft.com/office/drawing/2014/main" id="{2B090E27-5583-4B6F-B98D-86349D4E6071}"/>
              </a:ext>
            </a:extLst>
          </p:cNvPr>
          <p:cNvSpPr>
            <a:spLocks xmlns:a="http://schemas.openxmlformats.org/drawingml/2006/main" noGrp="1"/>
          </p:cNvSpPr>
          <p:nvPr>
            <p:ph type="title" idx="0"/>
          </p:nvPr>
        </p:nvSpPr>
        <p:spPr>
          <a:xfrm xmlns:a="http://schemas.openxmlformats.org/drawingml/2006/main">
            <a:off x="3044160" y="761400"/>
            <a:ext cx="6069240" cy="93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lnSpc>
                <a:spcPct val="9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000" b="1" u="none">
                <a:solidFill>
                  <a:srgbClr val="000000"/>
                </a:solidFill>
                <a:latin typeface="Verdana"/>
                <a:ea typeface="Verdana"/>
                <a:cs typeface="Verdana"/>
              </a:rPr>
              <a:t>Stock Exchange (BMV)</a:t>
            </a:r>
            <a:br/>
            <a:endParaRPr sz="3000" b="0" u="none">
              <a:solidFill>
                <a:srgbClr val="000000"/>
              </a:solidFill>
              <a:latin typeface="Calibri"/>
              <a:ea typeface="Calibri"/>
              <a:cs typeface="Calibri"/>
            </a:endParaRPr>
          </a:p>
        </p:txBody>
      </p:sp>
      <p:sp>
        <p:nvSpPr>
          <p:cNvPr id="64" name="7 Conector recto">
            <a:extLst xmlns:a="http://schemas.openxmlformats.org/drawingml/2006/main">
              <a:ext uri="{FF2B5EF4-FFF2-40B4-BE49-F238E27FC236}">
                <a16:creationId xmlns:a16="http://schemas.microsoft.com/office/drawing/2014/main" id="{DECC9065-FB8C-4517-AB18-5F8285163868}"/>
              </a:ext>
            </a:extLst>
          </p:cNvPr>
          <p:cNvSpPr>
            <a:spLocks xmlns:a="http://schemas.openxmlformats.org/drawingml/2006/main" noGrp="1"/>
          </p:cNvSpPr>
          <p:nvPr/>
        </p:nvSpPr>
        <p:spPr>
          <a:xfrm xmlns:a="http://schemas.openxmlformats.org/drawingml/2006/main" flipH="1" flipV="1">
            <a:off x="8627400" y="3301560"/>
            <a:ext cx="11160" cy="12600"/>
          </a:xfrm>
          <a:prstGeom xmlns:a="http://schemas.openxmlformats.org/drawingml/2006/main" prst="line">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34200" rIns="90000" bIns="-342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pic>
        <p:nvPicPr>
          <p:cNvPr id="69" name="Visual 1 of 1 on “Stock Exchange (BMV).” Context: Stock Exchange (BMV) Determinants Binary Score | Fuzzy Score"/>
          <p:cNvPicPr>
            <a:picLocks xmlns:a="http://schemas.openxmlformats.org/drawingml/2006/main" noChangeAspect="1"/>
          </p:cNvPicPr>
          <p:nvPr/>
        </p:nvPicPr>
        <p:blipFill>
          <a:blip xmlns:r="http://schemas.openxmlformats.org/officeDocument/2006/relationships" xmlns:a="http://schemas.openxmlformats.org/drawingml/2006/main" r:embed="Rab2a22d077d7487b"/>
          <a:stretch xmlns:a="http://schemas.openxmlformats.org/drawingml/2006/main"/>
        </p:blipFill>
        <p:spPr>
          <a:xfrm xmlns:a="http://schemas.openxmlformats.org/drawingml/2006/main">
            <a:off x="304560" y="304560"/>
            <a:ext cx="2648160" cy="1765440"/>
          </a:xfrm>
          <a:prstGeom xmlns:a="http://schemas.openxmlformats.org/drawingml/2006/main" prst="rect">
            <a:avLst/>
          </a:prstGeom>
          <a:ln xmlns:a="http://schemas.openxmlformats.org/drawingml/2006/main" w="38160">
            <a:noFill/>
          </a:ln>
        </p:spPr>
      </p:pic>
      <p:graphicFrame>
        <p:nvGraphicFramePr>
          <p:cNvPr id="70" name="Data table 1 of 1: Stock Exchange (BMV)"/>
          <p:cNvGraphicFramePr/>
          <p:nvPr/>
        </p:nvGraphicFramePr>
        <p:xfrm>
          <a:off xmlns:a="http://schemas.openxmlformats.org/drawingml/2006/main" x="1447560" y="2209680"/>
          <a:ext xmlns:a="http://schemas.openxmlformats.org/drawingml/2006/main" cx="6324840" cy="4386240"/>
        </p:xfrm>
        <a:graphic xmlns:a="http://schemas.openxmlformats.org/drawingml/2006/main">
          <a:graphicData uri="http://schemas.openxmlformats.org/drawingml/2006/table">
            <a:tbl>
              <a:tblPr/>
              <a:tblGrid>
                <a:gridCol w="3200400"/>
                <a:gridCol w="1600200"/>
                <a:gridCol w="1524240"/>
              </a:tblGrid>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Determinants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Binary Score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FFFFFF"/>
                          </a:solidFill>
                          <a:latin typeface="Calibri"/>
                          <a:ea typeface="Calibri"/>
                          <a:cs typeface="Calibri"/>
                        </a:rPr>
                        <a:t>Fuzzy Score</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rgbClr val="000000"/>
                    </a:solidFill>
                  </a:tcPr>
                </a:tc>
              </a:tr>
              <a:tr h="4395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Meritocracy</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Immunity to Corruption</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48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No Islands of Power</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Proactivity</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956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Tech Flexibility </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External Allies</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3.5</a:t>
                      </a:r>
                      <a:endParaRPr sz="1800" b="0" u="none">
                        <a:solidFill>
                          <a:srgbClr val="000000"/>
                        </a:solidFill>
                        <a:latin typeface="Calibri"/>
                        <a:ea typeface="Calibri"/>
                        <a:cs typeface="Calibri"/>
                      </a:endParaRPr>
                    </a:p>
                  </a:txBody>
                  <a:tcPr marL="90000" marR="90000" marT="46800" marB="46800" anchor="t">
                    <a:lnL w="5760">
                      <a:solidFill>
                        <a:srgbClr val="FFFFFF"/>
                      </a:solidFill>
                      <a:prstDash val="solid"/>
                    </a:lnL>
                    <a:lnR w="5760">
                      <a:solidFill>
                        <a:srgbClr val="FFFFFF"/>
                      </a:solidFill>
                      <a:prstDash val="solid"/>
                    </a:lnR>
                    <a:lnT w="5760">
                      <a:solidFill>
                        <a:srgbClr val="FFFFFF"/>
                      </a:solidFill>
                      <a:prstDash val="solid"/>
                    </a:lnT>
                    <a:lnB w="5760">
                      <a:solidFill>
                        <a:srgbClr val="000000"/>
                      </a:solidFill>
                      <a:prstDash val="solid"/>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Results</a:t>
                      </a: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90000" marR="90000" marT="46800" marB="46800" anchor="t">
                    <a:lnL>
                      <a:noFill/>
                    </a:lnL>
                    <a:lnR>
                      <a:noFill/>
                    </a:lnR>
                    <a:lnT w="5760">
                      <a:solidFill>
                        <a:srgbClr val="000000"/>
                      </a:solidFill>
                      <a:prstDash val="solid"/>
                    </a:lnT>
                    <a:lnB>
                      <a:noFill/>
                    </a:lnB>
                    <a:solidFill>
                      <a:schemeClr val="accent1"/>
                    </a:solidFill>
                  </a:tcPr>
                </a:tc>
              </a:tr>
              <a:tr h="4381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Institutional Adequacy</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r>
              <a:tr h="439920">
                <a:tc>
                  <a:txBody>
                    <a:bodyPr lIns="90000" tIns="46800" rIns="90000" bIns="4680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Contribution to Development</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1</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c>
                  <a:txBody>
                    <a:bodyPr lIns="90000" tIns="46800" rIns="90000" bIns="46800" anchor="t">
                      <a:noAutofit/>
                    </a:bodyPr>
                    <a:lstStyle/>
                    <a:p>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Calibri"/>
                          <a:ea typeface="Calibri"/>
                          <a:cs typeface="Calibri"/>
                        </a:rPr>
                        <a:t>4</a:t>
                      </a:r>
                      <a:endParaRPr sz="1800" b="0" u="none">
                        <a:solidFill>
                          <a:srgbClr val="000000"/>
                        </a:solidFill>
                        <a:latin typeface="Calibri"/>
                        <a:ea typeface="Calibri"/>
                        <a:cs typeface="Calibri"/>
                      </a:endParaRPr>
                    </a:p>
                  </a:txBody>
                  <a:tcPr marL="90000" marR="90000" marT="46800" marB="46800" anchor="t">
                    <a:lnL>
                      <a:noFill/>
                    </a:lnL>
                    <a:lnR>
                      <a:noFill/>
                    </a:lnR>
                    <a:lnT>
                      <a:noFill/>
                    </a:lnT>
                    <a:lnB>
                      <a:noFill/>
                    </a:lnB>
                    <a:solidFill>
                      <a:schemeClr val="accent1"/>
                    </a:solidFill>
                  </a:tcPr>
                </a:tc>
              </a:tr>
            </a:tbl>
          </a:graphicData>
        </a:graphic>
      </p:graphicFrame>
    </p:spTree>
    <p:extLst>
      <p:ext uri="{BB962C8B-B14F-4D97-AF65-F5344CB8AC3E}">
        <p14:creationId xmlns:p14="http://schemas.microsoft.com/office/powerpoint/2010/main" val="1136977232"/>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pic>
        <p:nvPicPr>
          <p:cNvPr id="77" name="Visual 1 of 2 on “Mexico’s only stock exchange.” Context: Stock Exchange Context « Mexico’s only stock exchange — Regional exchanges consolidated in 1975 * Second largest exchange in Latin America — after Brazil’s BM&amp;F aie BOLSA MEXICANA D…"/>
          <p:cNvPicPr>
            <a:picLocks xmlns:a="http://schemas.openxmlformats.org/drawingml/2006/main" noChangeAspect="1"/>
          </p:cNvPicPr>
          <p:nvPr/>
        </p:nvPicPr>
        <p:blipFill>
          <a:blip xmlns:r="http://schemas.openxmlformats.org/officeDocument/2006/relationships" xmlns:a="http://schemas.openxmlformats.org/drawingml/2006/main" r:embed="R89f50ad055dd474b"/>
          <a:stretch xmlns:a="http://schemas.openxmlformats.org/drawingml/2006/main"/>
        </p:blipFill>
        <p:spPr>
          <a:xfrm xmlns:a="http://schemas.openxmlformats.org/drawingml/2006/main">
            <a:off x="6721200" y="5290920"/>
            <a:ext cx="2210040" cy="1343160"/>
          </a:xfrm>
          <a:prstGeom xmlns:a="http://schemas.openxmlformats.org/drawingml/2006/main" prst="rect">
            <a:avLst/>
          </a:prstGeom>
          <a:ln xmlns:a="http://schemas.openxmlformats.org/drawingml/2006/main" w="38160">
            <a:noFill/>
          </a:ln>
        </p:spPr>
      </p:pic>
      <p:sp>
        <p:nvSpPr>
          <p:cNvPr id="68" name="Slide text 1: Mexico’s only stock exchange">
            <a:extLst xmlns:a="http://schemas.openxmlformats.org/drawingml/2006/main">
              <a:ext uri="{FF2B5EF4-FFF2-40B4-BE49-F238E27FC236}">
                <a16:creationId xmlns:a16="http://schemas.microsoft.com/office/drawing/2014/main" id="{762999F8-71C6-4C7C-97AA-F389B7A49AC2}"/>
              </a:ext>
            </a:extLst>
          </p:cNvPr>
          <p:cNvSpPr>
            <a:spLocks xmlns:a="http://schemas.openxmlformats.org/drawingml/2006/main" noGrp="1"/>
          </p:cNvSpPr>
          <p:nvPr/>
        </p:nvSpPr>
        <p:spPr>
          <a:xfrm xmlns:a="http://schemas.openxmlformats.org/drawingml/2006/main">
            <a:off x="4419360" y="1476000"/>
            <a:ext cx="4648320" cy="4924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Mexico’s only stock exchange</a:t>
            </a:r>
            <a:endParaRPr sz="28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Regional exchanges consolidated in 1975</a:t>
            </a:r>
            <a:endParaRPr sz="2400" b="0" u="none">
              <a:solidFill>
                <a:srgbClr val="000000"/>
              </a:solidFill>
              <a:latin typeface="Calibri"/>
              <a:ea typeface="Calibri"/>
              <a:cs typeface="Calibri"/>
            </a:endParaRPr>
          </a:p>
          <a:p xmlns:a="http://schemas.openxmlformats.org/drawingml/2006/main">
            <a:pPr marL="259200" lvl="1">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marL="343080" indent="-343080">
              <a:spcBef>
                <a:spcPts val="700"/>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Calibri"/>
                <a:ea typeface="Calibri"/>
                <a:cs typeface="Calibri"/>
              </a:rPr>
              <a:t>Second largest exchange in Latin America </a:t>
            </a:r>
            <a:endParaRPr sz="2800" b="0" u="none">
              <a:solidFill>
                <a:srgbClr val="000000"/>
              </a:solidFill>
              <a:latin typeface="Calibri"/>
              <a:ea typeface="Calibri"/>
              <a:cs typeface="Calibri"/>
            </a:endParaRPr>
          </a:p>
          <a:p xmlns:a="http://schemas.openxmlformats.org/drawingml/2006/main">
            <a:pPr marL="743040" lvl="1" indent="-285840">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after Brazil’s BM&amp;F</a:t>
            </a: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69" name="AutoShape 2">
            <a:extLst xmlns:a="http://schemas.openxmlformats.org/drawingml/2006/main">
              <a:ext uri="{FF2B5EF4-FFF2-40B4-BE49-F238E27FC236}">
                <a16:creationId xmlns:a16="http://schemas.microsoft.com/office/drawing/2014/main" id="{DE1C3DA7-1C5A-4144-AD08-BBD95C6DF831}"/>
              </a:ext>
            </a:extLst>
          </p:cNvPr>
          <p:cNvSpPr>
            <a:spLocks xmlns:a="http://schemas.openxmlformats.org/drawingml/2006/main" noGrp="1"/>
          </p:cNvSpPr>
          <p:nvPr/>
        </p:nvSpPr>
        <p:spPr>
          <a:xfrm xmlns:a="http://schemas.openxmlformats.org/drawingml/2006/main">
            <a:off x="155520" y="-830160"/>
            <a:ext cx="2619360" cy="1742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000000"/>
              </a:solidFill>
              <a:latin typeface="Calibri"/>
              <a:ea typeface="Calibri"/>
              <a:cs typeface="Calibri"/>
            </a:endParaRPr>
          </a:p>
        </p:txBody>
      </p:sp>
      <p:sp>
        <p:nvSpPr>
          <p:cNvPr id="70" name="Slide text 2: Mexico’s only stock exchange">
            <a:extLst xmlns:a="http://schemas.openxmlformats.org/drawingml/2006/main">
              <a:ext uri="{FF2B5EF4-FFF2-40B4-BE49-F238E27FC236}">
                <a16:creationId xmlns:a16="http://schemas.microsoft.com/office/drawing/2014/main" id="{423D263E-C54C-487E-AF7E-72DE6555E70F}"/>
              </a:ext>
            </a:extLst>
          </p:cNvPr>
          <p:cNvSpPr>
            <a:spLocks xmlns:a="http://schemas.openxmlformats.org/drawingml/2006/main" noGrp="1"/>
          </p:cNvSpPr>
          <p:nvPr/>
        </p:nvSpPr>
        <p:spPr>
          <a:xfrm xmlns:a="http://schemas.openxmlformats.org/drawingml/2006/main">
            <a:off x="2819160" y="75960"/>
            <a:ext cx="58676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5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000000"/>
                </a:solidFill>
                <a:latin typeface="Verdana"/>
                <a:ea typeface="Verdana"/>
                <a:cs typeface="Verdana"/>
              </a:rPr>
              <a:t>Stock Exchange</a:t>
            </a:r>
            <a:endParaRPr sz="2400" b="0" u="none">
              <a:solidFill>
                <a:srgbClr val="000000"/>
              </a:solidFill>
              <a:latin typeface="Calibri"/>
              <a:ea typeface="Calibri"/>
              <a:cs typeface="Calibri"/>
            </a:endParaRPr>
          </a:p>
        </p:txBody>
      </p:sp>
      <p:sp>
        <p:nvSpPr>
          <p:cNvPr id="71" name="Rectangle 2">
            <a:extLst xmlns:a="http://schemas.openxmlformats.org/drawingml/2006/main">
              <a:ext uri="{FF2B5EF4-FFF2-40B4-BE49-F238E27FC236}">
                <a16:creationId xmlns:a16="http://schemas.microsoft.com/office/drawing/2014/main" id="{C589B516-FD0C-49B0-90A9-E239691D67F3}"/>
              </a:ext>
            </a:extLst>
          </p:cNvPr>
          <p:cNvSpPr>
            <a:spLocks xmlns:a="http://schemas.openxmlformats.org/drawingml/2006/main" noGrp="1"/>
          </p:cNvSpPr>
          <p:nvPr/>
        </p:nvSpPr>
        <p:spPr>
          <a:xfrm xmlns:a="http://schemas.openxmlformats.org/drawingml/2006/main">
            <a:off x="2149200" y="87768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72" name="Slide text 3: Mexico’s only stock exchange">
            <a:extLst xmlns:a="http://schemas.openxmlformats.org/drawingml/2006/main">
              <a:ext uri="{FF2B5EF4-FFF2-40B4-BE49-F238E27FC236}">
                <a16:creationId xmlns:a16="http://schemas.microsoft.com/office/drawing/2014/main" id="{29E6C2C2-9F11-4CD8-B227-A2E6E6C89FB0}"/>
              </a:ext>
            </a:extLst>
          </p:cNvPr>
          <p:cNvSpPr>
            <a:spLocks xmlns:a="http://schemas.openxmlformats.org/drawingml/2006/main" noGrp="1"/>
          </p:cNvSpPr>
          <p:nvPr/>
        </p:nvSpPr>
        <p:spPr>
          <a:xfrm xmlns:a="http://schemas.openxmlformats.org/drawingml/2006/main">
            <a:off x="0" y="609480"/>
            <a:ext cx="8686800" cy="3985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r">
              <a:lnSpc>
                <a:spcPct val="100000"/>
              </a:lnSpc>
              <a:spcBef>
                <a:spcPts val="125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Verdana"/>
                <a:ea typeface="Verdana"/>
                <a:cs typeface="Verdana"/>
              </a:rPr>
              <a:t>Context</a:t>
            </a:r>
            <a:endParaRPr sz="2000" b="0" u="none">
              <a:solidFill>
                <a:srgbClr val="000000"/>
              </a:solidFill>
              <a:latin typeface="Calibri"/>
              <a:ea typeface="Calibri"/>
              <a:cs typeface="Calibri"/>
            </a:endParaRPr>
          </a:p>
        </p:txBody>
      </p:sp>
      <p:sp>
        <p:nvSpPr>
          <p:cNvPr id="73" name="Rectangle 9">
            <a:extLst xmlns:a="http://schemas.openxmlformats.org/drawingml/2006/main">
              <a:ext uri="{FF2B5EF4-FFF2-40B4-BE49-F238E27FC236}">
                <a16:creationId xmlns:a16="http://schemas.microsoft.com/office/drawing/2014/main" id="{B94F3966-80B0-45A6-AC95-BFF57ABEA82B}"/>
              </a:ext>
            </a:extLst>
          </p:cNvPr>
          <p:cNvSpPr>
            <a:spLocks xmlns:a="http://schemas.openxmlformats.org/drawingml/2006/main" noGrp="1"/>
          </p:cNvSpPr>
          <p:nvPr/>
        </p:nvSpPr>
        <p:spPr>
          <a:xfrm xmlns:a="http://schemas.openxmlformats.org/drawingml/2006/main">
            <a:off x="2301840" y="1029960"/>
            <a:ext cx="4572000" cy="370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spcBef>
                <a:spcPts val="11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pic>
        <p:nvPicPr>
          <p:cNvPr id="84" name="Visual 2 of 2 on “Mexico’s only stock exchange.” Context: Stock Exchange Context « Mexico’s only stock exchange — Regional exchanges consolidated in 1975 * Second largest exchange in Latin America — after Brazil’s BM&amp;F aie BOLSA MEXICANA D…"/>
          <p:cNvPicPr>
            <a:picLocks xmlns:a="http://schemas.openxmlformats.org/drawingml/2006/main" noChangeAspect="1"/>
          </p:cNvPicPr>
          <p:nvPr/>
        </p:nvPicPr>
        <p:blipFill>
          <a:blip xmlns:r="http://schemas.openxmlformats.org/officeDocument/2006/relationships" xmlns:a="http://schemas.openxmlformats.org/drawingml/2006/main" r:embed="R627453694a8f46ab"/>
          <a:stretch xmlns:a="http://schemas.openxmlformats.org/drawingml/2006/main"/>
        </p:blipFill>
        <p:spPr>
          <a:xfrm xmlns:a="http://schemas.openxmlformats.org/drawingml/2006/main">
            <a:off x="307800" y="1846080"/>
            <a:ext cx="3835440" cy="2556000"/>
          </a:xfrm>
          <a:prstGeom xmlns:a="http://schemas.openxmlformats.org/drawingml/2006/main" prst="rect">
            <a:avLst/>
          </a:prstGeom>
          <a:ln xmlns:a="http://schemas.openxmlformats.org/drawingml/2006/main" w="38160">
            <a:noFill/>
          </a:ln>
        </p:spPr>
      </p:pic>
      <p:sp>
        <p:nvSpPr>
          <p:cNvPr id="76" name="Accessible slide title: Mexico’s only stock exchange">
            <a:extLst xmlns:a="http://schemas.openxmlformats.org/drawingml/2006/main">
              <a:ext uri="{FF2B5EF4-FFF2-40B4-BE49-F238E27FC236}">
                <a16:creationId xmlns:a16="http://schemas.microsoft.com/office/drawing/2014/main" id="{AC3D1C9F-BD1E-4948-B0D5-A93DD536525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Mexico’s only stock exchange</a:t>
            </a:r>
          </a:p>
        </p:txBody>
      </p:sp>
    </p:spTree>
    <p:extLst>
      <p:ext uri="{BB962C8B-B14F-4D97-AF65-F5344CB8AC3E}">
        <p14:creationId xmlns:p14="http://schemas.microsoft.com/office/powerpoint/2010/main" val="1789509823"/>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2026-08-27T22:35:29.8850000Z</dcterms:created>
  <dcterms:modified xsi:type="dcterms:W3CDTF">2026-08-27T22:35:29.8850000Z</dcterms:modified>
</coreProperties>
</file>