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f40d046e58d46d5" /><Relationship Type="http://schemas.openxmlformats.org/officeDocument/2006/relationships/extended-properties" Target="/docProps/app.xml" Id="R672f760c002b41ec" /><Relationship Type="http://schemas.openxmlformats.org/officeDocument/2006/relationships/officeDocument" Target="/ppt/presentation.xml" Id="R9b66726e07f9459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79452ed603b4b0f"/>
  </p:sldMasterIdLst>
  <p:notesMasterIdLst>
    <p:notesMasterId xmlns:r="http://schemas.openxmlformats.org/officeDocument/2006/relationships" r:id="Rc7d4d424ceb5457a"/>
  </p:notesMasterIdLst>
  <p:sldIdLst>
    <p:sldId xmlns:r="http://schemas.openxmlformats.org/officeDocument/2006/relationships" id="256" r:id="R475a7907cffc4333"/>
    <p:sldId xmlns:r="http://schemas.openxmlformats.org/officeDocument/2006/relationships" id="257" r:id="Rf1926fb8d47c41f3"/>
    <p:sldId xmlns:r="http://schemas.openxmlformats.org/officeDocument/2006/relationships" id="258" r:id="R4432e50e14ca4e40"/>
    <p:sldId xmlns:r="http://schemas.openxmlformats.org/officeDocument/2006/relationships" id="259" r:id="Rdec84f892d604ed0"/>
    <p:sldId xmlns:r="http://schemas.openxmlformats.org/officeDocument/2006/relationships" id="260" r:id="Rf561af5c54134066"/>
    <p:sldId xmlns:r="http://schemas.openxmlformats.org/officeDocument/2006/relationships" id="261" r:id="Ra4245255520e49c3"/>
    <p:sldId xmlns:r="http://schemas.openxmlformats.org/officeDocument/2006/relationships" id="262" r:id="Rbc449dfa4bd147c2"/>
    <p:sldId xmlns:r="http://schemas.openxmlformats.org/officeDocument/2006/relationships" id="263" r:id="Rfbe1680550cf4fcb"/>
    <p:sldId xmlns:r="http://schemas.openxmlformats.org/officeDocument/2006/relationships" id="264" r:id="Rb9d3b02f1db44628"/>
    <p:sldId xmlns:r="http://schemas.openxmlformats.org/officeDocument/2006/relationships" id="265" r:id="Rbb35b86aefdf4124"/>
    <p:sldId xmlns:r="http://schemas.openxmlformats.org/officeDocument/2006/relationships" id="266" r:id="R905e1aea63204847"/>
    <p:sldId xmlns:r="http://schemas.openxmlformats.org/officeDocument/2006/relationships" id="267" r:id="R86a29661e91b46dd"/>
    <p:sldId xmlns:r="http://schemas.openxmlformats.org/officeDocument/2006/relationships" id="268" r:id="R3214fd1fbfd84940"/>
    <p:sldId xmlns:r="http://schemas.openxmlformats.org/officeDocument/2006/relationships" id="269" r:id="Rf16b22506d2649ef"/>
    <p:sldId xmlns:r="http://schemas.openxmlformats.org/officeDocument/2006/relationships" id="270" r:id="Rc08e4156ebe14e0b"/>
    <p:sldId xmlns:r="http://schemas.openxmlformats.org/officeDocument/2006/relationships" id="271" r:id="R80749540aad140c8"/>
    <p:sldId xmlns:r="http://schemas.openxmlformats.org/officeDocument/2006/relationships" id="272" r:id="R01f18d42f3ab44b7"/>
    <p:sldId xmlns:r="http://schemas.openxmlformats.org/officeDocument/2006/relationships" id="273" r:id="R77bf0213cc8744cf"/>
    <p:sldId xmlns:r="http://schemas.openxmlformats.org/officeDocument/2006/relationships" id="274" r:id="R9dd6f9cbe7e4465a"/>
    <p:sldId xmlns:r="http://schemas.openxmlformats.org/officeDocument/2006/relationships" id="275" r:id="R42ab7037fbe24b66"/>
    <p:sldId xmlns:r="http://schemas.openxmlformats.org/officeDocument/2006/relationships" id="276" r:id="R26353f472a0a4e06"/>
    <p:sldId xmlns:r="http://schemas.openxmlformats.org/officeDocument/2006/relationships" id="277" r:id="R8623372ec7c04934"/>
    <p:sldId xmlns:r="http://schemas.openxmlformats.org/officeDocument/2006/relationships" id="278" r:id="Rf75bf0de87dc4354"/>
    <p:sldId xmlns:r="http://schemas.openxmlformats.org/officeDocument/2006/relationships" id="279" r:id="Rd8bbf5d098d447cf"/>
    <p:sldId xmlns:r="http://schemas.openxmlformats.org/officeDocument/2006/relationships" id="280" r:id="R80188326464743d9"/>
    <p:sldId xmlns:r="http://schemas.openxmlformats.org/officeDocument/2006/relationships" id="281" r:id="R0897c52d946040c7"/>
    <p:sldId xmlns:r="http://schemas.openxmlformats.org/officeDocument/2006/relationships" id="282" r:id="R32ed02189b0c415d"/>
    <p:sldId xmlns:r="http://schemas.openxmlformats.org/officeDocument/2006/relationships" id="283" r:id="R11850247e387411d"/>
    <p:sldId xmlns:r="http://schemas.openxmlformats.org/officeDocument/2006/relationships" id="284" r:id="Rbf11a6ad4ad147e4"/>
    <p:sldId xmlns:r="http://schemas.openxmlformats.org/officeDocument/2006/relationships" id="285" r:id="R826b29980fc848b5"/>
    <p:sldId xmlns:r="http://schemas.openxmlformats.org/officeDocument/2006/relationships" id="286" r:id="R02574669ecd54382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fd8e4046cc54cff" /><Relationship Type="http://schemas.openxmlformats.org/officeDocument/2006/relationships/slideMaster" Target="/ppt/slideMasters/slideMaster1.xml" Id="Rd79452ed603b4b0f" /><Relationship Type="http://schemas.openxmlformats.org/officeDocument/2006/relationships/notesMaster" Target="/ppt/notesMasters/notesMaster1.xml" Id="Rc7d4d424ceb5457a" /><Relationship Type="http://schemas.openxmlformats.org/officeDocument/2006/relationships/presProps" Target="/ppt/presProps.xml" Id="R8a97c7522338456c" /><Relationship Type="http://schemas.openxmlformats.org/officeDocument/2006/relationships/tableStyles" Target="/ppt/tableStyles.xml" Id="Rf42bec3703cc4e0e" /><Relationship Type="http://schemas.openxmlformats.org/officeDocument/2006/relationships/slide" Target="/ppt/slides/slide1.xml" Id="R475a7907cffc4333" /><Relationship Type="http://schemas.openxmlformats.org/officeDocument/2006/relationships/slide" Target="/ppt/slides/slide2.xml" Id="Rf1926fb8d47c41f3" /><Relationship Type="http://schemas.openxmlformats.org/officeDocument/2006/relationships/slide" Target="/ppt/slides/slide3.xml" Id="R4432e50e14ca4e40" /><Relationship Type="http://schemas.openxmlformats.org/officeDocument/2006/relationships/slide" Target="/ppt/slides/slide4.xml" Id="Rdec84f892d604ed0" /><Relationship Type="http://schemas.openxmlformats.org/officeDocument/2006/relationships/slide" Target="/ppt/slides/slide5.xml" Id="Rf561af5c54134066" /><Relationship Type="http://schemas.openxmlformats.org/officeDocument/2006/relationships/slide" Target="/ppt/slides/slide6.xml" Id="Ra4245255520e49c3" /><Relationship Type="http://schemas.openxmlformats.org/officeDocument/2006/relationships/slide" Target="/ppt/slides/slide7.xml" Id="Rbc449dfa4bd147c2" /><Relationship Type="http://schemas.openxmlformats.org/officeDocument/2006/relationships/slide" Target="/ppt/slides/slide8.xml" Id="Rfbe1680550cf4fcb" /><Relationship Type="http://schemas.openxmlformats.org/officeDocument/2006/relationships/slide" Target="/ppt/slides/slide9.xml" Id="Rb9d3b02f1db44628" /><Relationship Type="http://schemas.openxmlformats.org/officeDocument/2006/relationships/slide" Target="/ppt/slides/slide10.xml" Id="Rbb35b86aefdf4124" /><Relationship Type="http://schemas.openxmlformats.org/officeDocument/2006/relationships/slide" Target="/ppt/slides/slide11.xml" Id="R905e1aea63204847" /><Relationship Type="http://schemas.openxmlformats.org/officeDocument/2006/relationships/slide" Target="/ppt/slides/slide12.xml" Id="R86a29661e91b46dd" /><Relationship Type="http://schemas.openxmlformats.org/officeDocument/2006/relationships/slide" Target="/ppt/slides/slide13.xml" Id="R3214fd1fbfd84940" /><Relationship Type="http://schemas.openxmlformats.org/officeDocument/2006/relationships/slide" Target="/ppt/slides/slide14.xml" Id="Rf16b22506d2649ef" /><Relationship Type="http://schemas.openxmlformats.org/officeDocument/2006/relationships/slide" Target="/ppt/slides/slide15.xml" Id="Rc08e4156ebe14e0b" /><Relationship Type="http://schemas.openxmlformats.org/officeDocument/2006/relationships/slide" Target="/ppt/slides/slide16.xml" Id="R80749540aad140c8" /><Relationship Type="http://schemas.openxmlformats.org/officeDocument/2006/relationships/slide" Target="/ppt/slides/slide17.xml" Id="R01f18d42f3ab44b7" /><Relationship Type="http://schemas.openxmlformats.org/officeDocument/2006/relationships/slide" Target="/ppt/slides/slide18.xml" Id="R77bf0213cc8744cf" /><Relationship Type="http://schemas.openxmlformats.org/officeDocument/2006/relationships/slide" Target="/ppt/slides/slide19.xml" Id="R9dd6f9cbe7e4465a" /><Relationship Type="http://schemas.openxmlformats.org/officeDocument/2006/relationships/slide" Target="/ppt/slides/slide20.xml" Id="R42ab7037fbe24b66" /><Relationship Type="http://schemas.openxmlformats.org/officeDocument/2006/relationships/slide" Target="/ppt/slides/slide21.xml" Id="R26353f472a0a4e06" /><Relationship Type="http://schemas.openxmlformats.org/officeDocument/2006/relationships/slide" Target="/ppt/slides/slide22.xml" Id="R8623372ec7c04934" /><Relationship Type="http://schemas.openxmlformats.org/officeDocument/2006/relationships/slide" Target="/ppt/slides/slide23.xml" Id="Rf75bf0de87dc4354" /><Relationship Type="http://schemas.openxmlformats.org/officeDocument/2006/relationships/slide" Target="/ppt/slides/slide24.xml" Id="Rd8bbf5d098d447cf" /><Relationship Type="http://schemas.openxmlformats.org/officeDocument/2006/relationships/slide" Target="/ppt/slides/slide25.xml" Id="R80188326464743d9" /><Relationship Type="http://schemas.openxmlformats.org/officeDocument/2006/relationships/slide" Target="/ppt/slides/slide26.xml" Id="R0897c52d946040c7" /><Relationship Type="http://schemas.openxmlformats.org/officeDocument/2006/relationships/slide" Target="/ppt/slides/slide27.xml" Id="R32ed02189b0c415d" /><Relationship Type="http://schemas.openxmlformats.org/officeDocument/2006/relationships/slide" Target="/ppt/slides/slide28.xml" Id="R11850247e387411d" /><Relationship Type="http://schemas.openxmlformats.org/officeDocument/2006/relationships/slide" Target="/ppt/slides/slide29.xml" Id="Rbf11a6ad4ad147e4" /><Relationship Type="http://schemas.openxmlformats.org/officeDocument/2006/relationships/slide" Target="/ppt/slides/slide30.xml" Id="R826b29980fc848b5" /><Relationship Type="http://schemas.openxmlformats.org/officeDocument/2006/relationships/slide" Target="/ppt/slides/slide31.xml" Id="R02574669ecd5438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56c4d49a485490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b80a45d900f4d57" /><Relationship Type="http://schemas.openxmlformats.org/officeDocument/2006/relationships/notesMaster" Target="/ppt/notesMasters/notesMaster1.xml" Id="Rff90082f1d034425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d5a8895b6dcb4edf" /><Relationship Type="http://schemas.openxmlformats.org/officeDocument/2006/relationships/notesMaster" Target="/ppt/notesMasters/notesMaster1.xml" Id="R106f12c0910244a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70c992d5ae4949d5" /><Relationship Type="http://schemas.openxmlformats.org/officeDocument/2006/relationships/notesMaster" Target="/ppt/notesMasters/notesMaster1.xml" Id="R36aec2ae36ba41de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ffe35dd2743648dc" /><Relationship Type="http://schemas.openxmlformats.org/officeDocument/2006/relationships/notesMaster" Target="/ppt/notesMasters/notesMaster1.xml" Id="Rbfc7575b0c354e20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722d2b3859e54123" /><Relationship Type="http://schemas.openxmlformats.org/officeDocument/2006/relationships/notesMaster" Target="/ppt/notesMasters/notesMaster1.xml" Id="Rfa2c864449274c9d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1478524a5fe04c7d" /><Relationship Type="http://schemas.openxmlformats.org/officeDocument/2006/relationships/notesMaster" Target="/ppt/notesMasters/notesMaster1.xml" Id="R8a040a6779ea4d67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19db81b22b9142f7" /><Relationship Type="http://schemas.openxmlformats.org/officeDocument/2006/relationships/notesMaster" Target="/ppt/notesMasters/notesMaster1.xml" Id="R2c5546ff7dd74f73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9f6d3a67f7634251" /><Relationship Type="http://schemas.openxmlformats.org/officeDocument/2006/relationships/notesMaster" Target="/ppt/notesMasters/notesMaster1.xml" Id="R96c3f1692f774511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2aef3f6bc8484128" /><Relationship Type="http://schemas.openxmlformats.org/officeDocument/2006/relationships/notesMaster" Target="/ppt/notesMasters/notesMaster1.xml" Id="R5f495e1827644c02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c1745b25bfa94030" /><Relationship Type="http://schemas.openxmlformats.org/officeDocument/2006/relationships/notesMaster" Target="/ppt/notesMasters/notesMaster1.xml" Id="R6d685ae2ad094a36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aa5c1683a1284d12" /><Relationship Type="http://schemas.openxmlformats.org/officeDocument/2006/relationships/notesMaster" Target="/ppt/notesMasters/notesMaster1.xml" Id="R3eb15ae13ad94f8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0fe80d4a9ab4609" /><Relationship Type="http://schemas.openxmlformats.org/officeDocument/2006/relationships/notesMaster" Target="/ppt/notesMasters/notesMaster1.xml" Id="R796ea940791a4c28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3ada90e889304b08" /><Relationship Type="http://schemas.openxmlformats.org/officeDocument/2006/relationships/notesMaster" Target="/ppt/notesMasters/notesMaster1.xml" Id="R11bec5aff1e1416a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1087c6e65849405f" /><Relationship Type="http://schemas.openxmlformats.org/officeDocument/2006/relationships/notesMaster" Target="/ppt/notesMasters/notesMaster1.xml" Id="R58a62d607f8a43e8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58ddca6beb00465b" /><Relationship Type="http://schemas.openxmlformats.org/officeDocument/2006/relationships/notesMaster" Target="/ppt/notesMasters/notesMaster1.xml" Id="R04d412b54eba4d90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bd10c489b83d499c" /><Relationship Type="http://schemas.openxmlformats.org/officeDocument/2006/relationships/notesMaster" Target="/ppt/notesMasters/notesMaster1.xml" Id="Rdfad382099314b08" /></Relationships>
</file>

<file path=ppt/notesSlides/_rels/notesSlide24.xml.rels>&#65279;<?xml version="1.0" encoding="utf-8"?><Relationships xmlns="http://schemas.openxmlformats.org/package/2006/relationships"><Relationship Type="http://schemas.openxmlformats.org/officeDocument/2006/relationships/slide" Target="/ppt/slides/slide24.xml" Id="Rf204446f53e94866" /><Relationship Type="http://schemas.openxmlformats.org/officeDocument/2006/relationships/notesMaster" Target="/ppt/notesMasters/notesMaster1.xml" Id="Ra9efd6dda2774d69" /></Relationships>
</file>

<file path=ppt/notesSlides/_rels/notesSlide25.xml.rels>&#65279;<?xml version="1.0" encoding="utf-8"?><Relationships xmlns="http://schemas.openxmlformats.org/package/2006/relationships"><Relationship Type="http://schemas.openxmlformats.org/officeDocument/2006/relationships/slide" Target="/ppt/slides/slide25.xml" Id="Rb8c1960948e140ac" /><Relationship Type="http://schemas.openxmlformats.org/officeDocument/2006/relationships/notesMaster" Target="/ppt/notesMasters/notesMaster1.xml" Id="Ra10102672aa94cb6" /></Relationships>
</file>

<file path=ppt/notesSlides/_rels/notesSlide26.xml.rels>&#65279;<?xml version="1.0" encoding="utf-8"?><Relationships xmlns="http://schemas.openxmlformats.org/package/2006/relationships"><Relationship Type="http://schemas.openxmlformats.org/officeDocument/2006/relationships/slide" Target="/ppt/slides/slide26.xml" Id="Ra7c34ba8b8194e04" /><Relationship Type="http://schemas.openxmlformats.org/officeDocument/2006/relationships/notesMaster" Target="/ppt/notesMasters/notesMaster1.xml" Id="Rb4973b78128d405e" /></Relationships>
</file>

<file path=ppt/notesSlides/_rels/notesSlide27.xml.rels>&#65279;<?xml version="1.0" encoding="utf-8"?><Relationships xmlns="http://schemas.openxmlformats.org/package/2006/relationships"><Relationship Type="http://schemas.openxmlformats.org/officeDocument/2006/relationships/slide" Target="/ppt/slides/slide27.xml" Id="R815c079814254b84" /><Relationship Type="http://schemas.openxmlformats.org/officeDocument/2006/relationships/notesMaster" Target="/ppt/notesMasters/notesMaster1.xml" Id="Rb6a95da690c042fd" /></Relationships>
</file>

<file path=ppt/notesSlides/_rels/notesSlide28.xml.rels>&#65279;<?xml version="1.0" encoding="utf-8"?><Relationships xmlns="http://schemas.openxmlformats.org/package/2006/relationships"><Relationship Type="http://schemas.openxmlformats.org/officeDocument/2006/relationships/slide" Target="/ppt/slides/slide28.xml" Id="R07bed339ebf84280" /><Relationship Type="http://schemas.openxmlformats.org/officeDocument/2006/relationships/notesMaster" Target="/ppt/notesMasters/notesMaster1.xml" Id="Rd09a6cc686f74faf" /></Relationships>
</file>

<file path=ppt/notesSlides/_rels/notesSlide29.xml.rels>&#65279;<?xml version="1.0" encoding="utf-8"?><Relationships xmlns="http://schemas.openxmlformats.org/package/2006/relationships"><Relationship Type="http://schemas.openxmlformats.org/officeDocument/2006/relationships/slide" Target="/ppt/slides/slide29.xml" Id="R05e673c62d0747e6" /><Relationship Type="http://schemas.openxmlformats.org/officeDocument/2006/relationships/notesMaster" Target="/ppt/notesMasters/notesMaster1.xml" Id="Rd5a6c8306e314ec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1b1673934064e32" /><Relationship Type="http://schemas.openxmlformats.org/officeDocument/2006/relationships/notesMaster" Target="/ppt/notesMasters/notesMaster1.xml" Id="R3dc23650d7e64a56" /></Relationships>
</file>

<file path=ppt/notesSlides/_rels/notesSlide30.xml.rels>&#65279;<?xml version="1.0" encoding="utf-8"?><Relationships xmlns="http://schemas.openxmlformats.org/package/2006/relationships"><Relationship Type="http://schemas.openxmlformats.org/officeDocument/2006/relationships/slide" Target="/ppt/slides/slide30.xml" Id="R72bc4527753d4e0b" /><Relationship Type="http://schemas.openxmlformats.org/officeDocument/2006/relationships/notesMaster" Target="/ppt/notesMasters/notesMaster1.xml" Id="R997f8d18ed52404d" /></Relationships>
</file>

<file path=ppt/notesSlides/_rels/notesSlide31.xml.rels>&#65279;<?xml version="1.0" encoding="utf-8"?><Relationships xmlns="http://schemas.openxmlformats.org/package/2006/relationships"><Relationship Type="http://schemas.openxmlformats.org/officeDocument/2006/relationships/slide" Target="/ppt/slides/slide31.xml" Id="R7fa7a1a2fe344f96" /><Relationship Type="http://schemas.openxmlformats.org/officeDocument/2006/relationships/notesMaster" Target="/ppt/notesMasters/notesMaster1.xml" Id="Ra9888c67377c461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7f77e05f9b84e4e" /><Relationship Type="http://schemas.openxmlformats.org/officeDocument/2006/relationships/notesMaster" Target="/ppt/notesMasters/notesMaster1.xml" Id="Rda6c54e10f1c412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21baaf343334404" /><Relationship Type="http://schemas.openxmlformats.org/officeDocument/2006/relationships/notesMaster" Target="/ppt/notesMasters/notesMaster1.xml" Id="R4cadd192cb2e4f6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bdab2f6c2bd4ea8" /><Relationship Type="http://schemas.openxmlformats.org/officeDocument/2006/relationships/notesMaster" Target="/ppt/notesMasters/notesMaster1.xml" Id="R246c73ca321d4ce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6670aa1dc5c471c" /><Relationship Type="http://schemas.openxmlformats.org/officeDocument/2006/relationships/notesMaster" Target="/ppt/notesMasters/notesMaster1.xml" Id="Ref630450cf5c4f1c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0d7172d48db40aa" /><Relationship Type="http://schemas.openxmlformats.org/officeDocument/2006/relationships/notesMaster" Target="/ppt/notesMasters/notesMaster1.xml" Id="Rd711e207962a4f4f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a4665f30c4074fc3" /><Relationship Type="http://schemas.openxmlformats.org/officeDocument/2006/relationships/notesMaster" Target="/ppt/notesMasters/notesMaster1.xml" Id="Re97b4dc18bea409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Chapter 4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Institutional Change and Development in Chilean Market Society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Guillermo Wormald and Daniel Brieba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 No visible body text.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2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Chapter 4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Institutional Change and Development in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Chilean Market Society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Guillermo Wormald and Daniel Brieba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Strongest point: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Strongest point: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Modernization of technology and human resources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Weakest point: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Low engagement with general public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3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¢ Strongest point: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 Modernization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technology and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human resources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Weakest point: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 Low engagement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with general public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Bolsa Comercio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[Historically,] the stock exchange was seldom able to influence policy making...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[Historically,] the stock exchange was seldom able to influence policy making. . . . [Now] it has become a respected and important actor in all matters relating to the regulation and oversight of financial and capital markets.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Stock Exchange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Stock Exchange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[Historically,] the stock exchange was seldom</a:t>
            </a:r>
          </a:p>
          <a:p xmlns:a="http://schemas.openxmlformats.org/drawingml/2006/main">
            <a:r>
              <a:t>able to influence policy making. . . . [Now] it has</a:t>
            </a:r>
          </a:p>
          <a:p xmlns:a="http://schemas.openxmlformats.org/drawingml/2006/main">
            <a:r>
              <a:t>become a respected and important actor in all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matters relating to the regulation and oversight of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financial and capital markets.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;</a:t>
            </a:r>
          </a:p>
          <a:p xmlns:a="http://schemas.openxmlformats.org/drawingml/2006/main">
            <a:r>
              <a:t>if 4</a:t>
            </a:r>
          </a:p>
          <a:p xmlns:a="http://schemas.openxmlformats.org/drawingml/2006/main">
            <a:r>
              <a:t>{Bolsa Comercio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 No visible body text.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J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Determinants: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Table transcription:</a:t>
            </a:r>
          </a:p>
          <a:p xmlns:a="http://schemas.openxmlformats.org/drawingml/2006/main">
            <a:r>
              <a:t>Table 1:</a:t>
            </a:r>
          </a:p>
          <a:p xmlns:a="http://schemas.openxmlformats.org/drawingml/2006/main">
            <a:r>
              <a:t>Determinants: |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Background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Background</a:t>
            </a:r>
          </a:p>
          <a:p xmlns:a="http://schemas.openxmlformats.org/drawingml/2006/main">
            <a:r>
              <a:t>1981–</a:t>
            </a:r>
          </a:p>
          <a:p xmlns:a="http://schemas.openxmlformats.org/drawingml/2006/main">
            <a:r>
              <a:t>Mixed private and public provision</a:t>
            </a:r>
          </a:p>
          <a:p xmlns:a="http://schemas.openxmlformats.org/drawingml/2006/main">
            <a:r>
              <a:t>1990–</a:t>
            </a:r>
          </a:p>
          <a:p xmlns:a="http://schemas.openxmlformats.org/drawingml/2006/main">
            <a:r>
              <a:t>New democratic government required broader and better public health coverage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Background</a:t>
            </a:r>
          </a:p>
          <a:p xmlns:a="http://schemas.openxmlformats.org/drawingml/2006/main">
            <a:r>
              <a:t>+ 1981-</a:t>
            </a:r>
          </a:p>
          <a:p xmlns:a="http://schemas.openxmlformats.org/drawingml/2006/main">
            <a:r>
              <a:t>— Mixed private and public provision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1990-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— New democratic government required broader and</a:t>
            </a:r>
          </a:p>
          <a:p xmlns:a="http://schemas.openxmlformats.org/drawingml/2006/main">
            <a:r>
              <a:t>better public health coverage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GOBIERNO DE CHILE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. ae = MINISTERIO DE SALUD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Two Basic Aims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Two Basic Aims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Autonomous management of hospitals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Plan AUGE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Guarantee basic social protection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↑ Access to hospital services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National Health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2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National Health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Two Basic Aims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1. Autonomous management of hospitals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2. Plan AUGE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Guarantee basic social protection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tt Access to hospital services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Challenges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Challenges</a:t>
            </a:r>
          </a:p>
          <a:p xmlns:a="http://schemas.openxmlformats.org/drawingml/2006/main">
            <a:r>
              <a:t>Resistance to managerialism</a:t>
            </a:r>
          </a:p>
          <a:p xmlns:a="http://schemas.openxmlformats.org/drawingml/2006/main">
            <a:r>
              <a:t>Medical personnel resent</a:t>
            </a:r>
          </a:p>
          <a:p xmlns:a="http://schemas.openxmlformats.org/drawingml/2006/main">
            <a:r>
              <a:t>↓ Autonomy</a:t>
            </a:r>
          </a:p>
          <a:p xmlns:a="http://schemas.openxmlformats.org/drawingml/2006/main">
            <a:r>
              <a:t>Emphasis on administrative rather than medical criteria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2 images. Visible text and labels:</a:t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Challenges</a:t>
            </a:r>
          </a:p>
          <a:p xmlns:a="http://schemas.openxmlformats.org/drawingml/2006/main">
            <a:r>
              <a:t>* Resistance to managerialism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Medical personnel resent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— | Autonomy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— Emphasis on administrative rather than medical</a:t>
            </a:r>
          </a:p>
          <a:p xmlns:a="http://schemas.openxmlformats.org/drawingml/2006/main">
            <a:r>
              <a:t>criteria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. Ae esi RIO DE SALUD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Challenges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Challenges</a:t>
            </a:r>
          </a:p>
          <a:p xmlns:a="http://schemas.openxmlformats.org/drawingml/2006/main">
            <a:r>
              <a:t>Endemic resource shortage and excessive demand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Paradoxically, although health reform was supported by a wide political consensus, institutional actors claim a lack of support.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Challenges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« Endemic resource shortage and excessive</a:t>
            </a:r>
          </a:p>
          <a:p xmlns:a="http://schemas.openxmlformats.org/drawingml/2006/main">
            <a:r>
              <a:t>demand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Paradoxically, although health reform was</a:t>
            </a:r>
          </a:p>
          <a:p xmlns:a="http://schemas.openxmlformats.org/drawingml/2006/main">
            <a:r>
              <a:t>supported by a wide political consensus,</a:t>
            </a:r>
          </a:p>
          <a:p xmlns:a="http://schemas.openxmlformats.org/drawingml/2006/main">
            <a:r>
              <a:t>institutional actors claim a lack of support.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GOBIERNO DE CHILE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vy oe “MINISTERIO DE SALUD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Tax Authority</a:t>
            </a:r>
          </a:p>
          <a:p xmlns:a="http://schemas.openxmlformats.org/drawingml/2006/main">
            <a:r>
              <a:t>(SII)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 No visible body text.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>(SII)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Determinants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Table transcription:</a:t>
            </a:r>
          </a:p>
          <a:p xmlns:a="http://schemas.openxmlformats.org/drawingml/2006/main">
            <a:r>
              <a:t>Table 1:</a:t>
            </a:r>
          </a:p>
          <a:p xmlns:a="http://schemas.openxmlformats.org/drawingml/2006/main">
            <a:r>
              <a:t>Determinants |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Military Dictatorship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Military Dictatorship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Tax reform deep and strategic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Explicitly aimed at building state capacity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Effective tax collection as key to preventing “excessive concentration of wealth”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Military Dictatorship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Tax reform deep and</a:t>
            </a:r>
          </a:p>
          <a:p xmlns:a="http://schemas.openxmlformats.org/drawingml/2006/main">
            <a:r>
              <a:t>strategic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Explicitly aimed at building</a:t>
            </a:r>
          </a:p>
          <a:p xmlns:a="http://schemas.openxmlformats.org/drawingml/2006/main">
            <a:r>
              <a:t>state capacity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¢ Effective tax collection as</a:t>
            </a:r>
          </a:p>
          <a:p xmlns:a="http://schemas.openxmlformats.org/drawingml/2006/main">
            <a:r>
              <a:t>key to preventing “excessive</a:t>
            </a:r>
          </a:p>
          <a:p xmlns:a="http://schemas.openxmlformats.org/drawingml/2006/main">
            <a:r>
              <a:t>concentration of wealth”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Reform Content, 1973–1989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Reform Content, 1973–1989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Downsizing</a:t>
            </a:r>
          </a:p>
          <a:p xmlns:a="http://schemas.openxmlformats.org/drawingml/2006/main">
            <a:r>
              <a:t>Staff reduced by 50%</a:t>
            </a:r>
          </a:p>
          <a:p xmlns:a="http://schemas.openxmlformats.org/drawingml/2006/main">
            <a:r>
              <a:t>Rationalization of resources</a:t>
            </a:r>
          </a:p>
          <a:p xmlns:a="http://schemas.openxmlformats.org/drawingml/2006/main">
            <a:r>
              <a:t>Professionalization of  management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Leitmotif:</a:t>
            </a:r>
          </a:p>
          <a:p xmlns:a="http://schemas.openxmlformats.org/drawingml/2006/main">
            <a:r>
              <a:t>“No one gets away.”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Reform Content, 1973-1989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Downsizing</a:t>
            </a:r>
          </a:p>
          <a:p xmlns:a="http://schemas.openxmlformats.org/drawingml/2006/main">
            <a:r>
              <a:t>— Staff reduced by 50%</a:t>
            </a:r>
          </a:p>
          <a:p xmlns:a="http://schemas.openxmlformats.org/drawingml/2006/main">
            <a:r>
              <a:t>¢ Rationalization of resourci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¢ Professionalization of</a:t>
            </a:r>
          </a:p>
          <a:p xmlns:a="http://schemas.openxmlformats.org/drawingml/2006/main">
            <a:r>
              <a:t>management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Leitmotif:</a:t>
            </a:r>
          </a:p>
          <a:p xmlns:a="http://schemas.openxmlformats.org/drawingml/2006/main">
            <a:r>
              <a:t>“No one gets away.”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National Context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Transformation from state-centered to market-centered economy, 1973–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3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National Context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Transformation from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state-centered to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market-centered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economy, 1973-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Taxpayers who did not declare their income properly started to be afraid. Ima...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Taxpayers who did not declare their income properly started to be afraid. Imagine the effect of having a service which could effectively act against tax evasion.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Taxpayers who did not</a:t>
            </a:r>
          </a:p>
          <a:p xmlns:a="http://schemas.openxmlformats.org/drawingml/2006/main">
            <a:r>
              <a:t>declare their income</a:t>
            </a:r>
          </a:p>
          <a:p xmlns:a="http://schemas.openxmlformats.org/drawingml/2006/main">
            <a:r>
              <a:t>properly started to be</a:t>
            </a:r>
          </a:p>
          <a:p xmlns:a="http://schemas.openxmlformats.org/drawingml/2006/main">
            <a:r>
              <a:t>afraid. Imagine the effect</a:t>
            </a:r>
          </a:p>
          <a:p xmlns:a="http://schemas.openxmlformats.org/drawingml/2006/main">
            <a:r>
              <a:t>of having a service which</a:t>
            </a:r>
          </a:p>
          <a:p xmlns:a="http://schemas.openxmlformats.org/drawingml/2006/main">
            <a:r>
              <a:t>could effectively act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against tax evasion.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Return to Democracy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Return to Democracy</a:t>
            </a:r>
          </a:p>
          <a:p xmlns:a="http://schemas.openxmlformats.org/drawingml/2006/main">
            <a:r>
              <a:t>Modernizing drive persisted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New goals</a:t>
            </a:r>
          </a:p>
          <a:p xmlns:a="http://schemas.openxmlformats.org/drawingml/2006/main">
            <a:r>
              <a:t>Technological change</a:t>
            </a:r>
          </a:p>
          <a:p xmlns:a="http://schemas.openxmlformats.org/drawingml/2006/main">
            <a:r>
              <a:t>↑ User-friendliness and collection rates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Return to Democracy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Modernizing drive</a:t>
            </a:r>
          </a:p>
          <a:p xmlns:a="http://schemas.openxmlformats.org/drawingml/2006/main">
            <a:r>
              <a:t>persisted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« New goals</a:t>
            </a:r>
          </a:p>
          <a:p xmlns:a="http://schemas.openxmlformats.org/drawingml/2006/main">
            <a:r>
              <a:t>— Technological change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— t User-friendliness and</a:t>
            </a:r>
          </a:p>
          <a:p xmlns:a="http://schemas.openxmlformats.org/drawingml/2006/main">
            <a:r>
              <a:t>collection rates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The success of this team in reducing tax evasion, reducing collection costs, ...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The success of this team in reducing tax evasion, reducing collection costs, and increasing state revenues at a much faster rate than economic growth point to a “developmental agency” nested within a state whose very top personnel—from the president down—has been its key allies.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The success of this team in reducing tax evasion,</a:t>
            </a:r>
          </a:p>
          <a:p xmlns:a="http://schemas.openxmlformats.org/drawingml/2006/main">
            <a:r>
              <a:t>reducing collection costs, and increasing state</a:t>
            </a:r>
          </a:p>
          <a:p xmlns:a="http://schemas.openxmlformats.org/drawingml/2006/main">
            <a:r>
              <a:t>revenues at a much faster rate than economic</a:t>
            </a:r>
          </a:p>
          <a:p xmlns:a="http://schemas.openxmlformats.org/drawingml/2006/main">
            <a:r>
              <a:t>growth point to a “developmental agency” nested</a:t>
            </a:r>
          </a:p>
          <a:p xmlns:a="http://schemas.openxmlformats.org/drawingml/2006/main">
            <a:r>
              <a:t>within a state whose very top personnel—from the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president down—has been its key allies.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Civil Aviation Authority (DGAC)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 No visible body text.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Jam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Civil Aviation Authority</a:t>
            </a:r>
          </a:p>
          <a:p xmlns:a="http://schemas.openxmlformats.org/drawingml/2006/main">
            <a:r>
              <a:t>(DGAC)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Determinants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Table transcription:</a:t>
            </a:r>
          </a:p>
          <a:p xmlns:a="http://schemas.openxmlformats.org/drawingml/2006/main">
            <a:r>
              <a:t>Table 1:</a:t>
            </a:r>
          </a:p>
          <a:p xmlns:a="http://schemas.openxmlformats.org/drawingml/2006/main">
            <a:r>
              <a:t>Determinants |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Remains under military control, despite its civil and commercial functions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Remains under military control, despite its civil and commercial functions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Function now limited to guaranteeing safe airspace and security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Civil Aviation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Civil Aviation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Remains under military</a:t>
            </a:r>
          </a:p>
          <a:p xmlns:a="http://schemas.openxmlformats.org/drawingml/2006/main">
            <a:r>
              <a:t>control, despite its civil</a:t>
            </a:r>
          </a:p>
          <a:p xmlns:a="http://schemas.openxmlformats.org/drawingml/2006/main">
            <a:r>
              <a:t>and commercial functions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Function now limited to</a:t>
            </a:r>
          </a:p>
          <a:p xmlns:a="http://schemas.openxmlformats.org/drawingml/2006/main">
            <a:r>
              <a:t>guaranteeing safe</a:t>
            </a:r>
          </a:p>
          <a:p xmlns:a="http://schemas.openxmlformats.org/drawingml/2006/main">
            <a:r>
              <a:t>airspace and security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Case of successful modernization “from above”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Case of successful modernization “from above”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However, influence over policy low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Subordinate position in bureaucracy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Civil Aviation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Civil Aviation Authority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Case of successful</a:t>
            </a:r>
          </a:p>
          <a:p xmlns:a="http://schemas.openxmlformats.org/drawingml/2006/main">
            <a:r>
              <a:t>modernization “from</a:t>
            </a:r>
          </a:p>
          <a:p xmlns:a="http://schemas.openxmlformats.org/drawingml/2006/main">
            <a:r>
              <a:t>above”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¢ However, influence over</a:t>
            </a:r>
          </a:p>
          <a:p xmlns:a="http://schemas.openxmlformats.org/drawingml/2006/main">
            <a:r>
              <a:t>policy low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Subordinate position in</a:t>
            </a:r>
          </a:p>
          <a:p xmlns:a="http://schemas.openxmlformats.org/drawingml/2006/main">
            <a:r>
              <a:t>bureaucracy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National Postal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 No visible body text.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1 image.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National Postal Service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Determinants Binary Score | Fuzzy Score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Table transcription: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Table 1: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Determinants | Binary Score | Fuzzy Score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Provides universal postal service at accessible price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Provides universal postal service at accessible price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Gradual evolution and modernization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Technological innovation in production and management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2 images. Visible text and labels:</a:t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¢ Provides universal</a:t>
            </a:r>
          </a:p>
          <a:p xmlns:a="http://schemas.openxmlformats.org/drawingml/2006/main">
            <a:r>
              <a:t>postal service at</a:t>
            </a:r>
          </a:p>
          <a:p xmlns:a="http://schemas.openxmlformats.org/drawingml/2006/main">
            <a:r>
              <a:t>accessible price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Gradual evolution and</a:t>
            </a:r>
          </a:p>
          <a:p xmlns:a="http://schemas.openxmlformats.org/drawingml/2006/main">
            <a:r>
              <a:t>modernization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Technological</a:t>
            </a:r>
          </a:p>
          <a:p xmlns:a="http://schemas.openxmlformats.org/drawingml/2006/main">
            <a:r>
              <a:t>innovation in production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a een a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TCoRREgS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1981 law removed national monopoly on internal postal services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1981 law removed national monopoly on internal postal services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Under new competitive conditions, modernization was imperative for survival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2 images. Visible text and labels:</a:t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* 1981 law removed</a:t>
            </a:r>
          </a:p>
          <a:p xmlns:a="http://schemas.openxmlformats.org/drawingml/2006/main">
            <a:r>
              <a:t>national monopoly on</a:t>
            </a:r>
          </a:p>
          <a:p xmlns:a="http://schemas.openxmlformats.org/drawingml/2006/main">
            <a:r>
              <a:t>internal postal services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« Under new competitive</a:t>
            </a:r>
          </a:p>
          <a:p xmlns:a="http://schemas.openxmlformats.org/drawingml/2006/main">
            <a:r>
              <a:t>conditions,</a:t>
            </a:r>
          </a:p>
          <a:p xmlns:a="http://schemas.openxmlformats.org/drawingml/2006/main">
            <a:r>
              <a:t>modernization was</a:t>
            </a:r>
          </a:p>
          <a:p xmlns:a="http://schemas.openxmlformats.org/drawingml/2006/main">
            <a:r>
              <a:t>imperative for survival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TCoRREgS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Managers and personnel demonstrate strong commitment to organizational goals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Managers and personnel demonstrate strong commitment to organizational goals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 Leitmotiv:</a:t>
            </a:r>
          </a:p>
          <a:p xmlns:a="http://schemas.openxmlformats.org/drawingml/2006/main">
            <a:r>
              <a:t>“If the Post Office performs well, I win; if not, we all lose.”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2 images. Visible text and labels:</a:t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« Managers and</a:t>
            </a:r>
          </a:p>
          <a:p xmlns:a="http://schemas.openxmlformats.org/drawingml/2006/main">
            <a:r>
              <a:t>personnel demonstrate</a:t>
            </a:r>
          </a:p>
          <a:p xmlns:a="http://schemas.openxmlformats.org/drawingml/2006/main">
            <a:r>
              <a:t>strong commitment to</a:t>
            </a:r>
          </a:p>
          <a:p xmlns:a="http://schemas.openxmlformats.org/drawingml/2006/main">
            <a:r>
              <a:t>organizational goals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Leitmotiv: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“If the Post Office</a:t>
            </a:r>
          </a:p>
          <a:p xmlns:a="http://schemas.openxmlformats.org/drawingml/2006/main">
            <a:r>
              <a:t>performs well, | win; if not,</a:t>
            </a:r>
          </a:p>
          <a:p xmlns:a="http://schemas.openxmlformats.org/drawingml/2006/main">
            <a:r>
              <a:t>we all lose.”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®orREgS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Chile’s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Institutions defined by 1973 coup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Policy agenda under military dictatorship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Economic liberalization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↑ “Efficiency” of public sector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2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Chile’s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Institutions defined by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1973 coup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Policy agenda under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military dictatorship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Economic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liberalization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—t “Efficiency”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public sector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Conclusion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Chile’s Institutional Performance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Strongest institutional performance of countries included in study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Bias toward economic and fiscal institutions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5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Conclusion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Chile’s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Performance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Strongest institutional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performance of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countries included in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study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¢ Bias toward economic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and fiscal institutions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Conclusion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Chilean . . . society underwent significant change leading to a consolidation of a market economy and a corresponding process of modernization of the state. While this institutional transformation has had a positive impact on economic growth and social citizenship, it still falls short in providing access to equal opportunities for all. . . . A more efficient state than the one depicted here will have to play a key role in counterbalancing market forces in the future development of the country.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Chile’s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1980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New constitution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Comprehensive legal reform of political and economic rules of the game: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Stock exchange law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Pension reform law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1 image.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_ Chile’s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1980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¢ New constitution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Comprehensive legal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reform of political and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economic rules of the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game: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Stock exchange law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Pension reform law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Chile’s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1990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Restoration of democracy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New focus 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State transparency and modernization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Social policy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1 image.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Chile’s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1990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« Restoration of democracy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_ ¢« New focus 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State transparency and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modernization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— Social policy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title: Chile’s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Yet,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1980 constitution left intact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Visual content: 1 image.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” Chile’s Transformation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Yet,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* 1980 constitution left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intact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The Cases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</a:t>
            </a:r>
          </a:p>
          <a:p xmlns:a="http://schemas.openxmlformats.org/drawingml/2006/main">
            <a:r>
              <a:t>The Cases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Stock Exchange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Bolsa de Comercio de Santiago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Health Service</a:t>
            </a:r>
          </a:p>
          <a:p xmlns:a="http://schemas.openxmlformats.org/drawingml/2006/main">
            <a:r>
              <a:t>Barros Luco Hospital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Tax Authority</a:t>
            </a:r>
          </a:p>
          <a:p xmlns:a="http://schemas.openxmlformats.org/drawingml/2006/main">
            <a:r>
              <a:t>Servicio de Impuestos Internos, SII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Civil Aviation Authority</a:t>
            </a:r>
          </a:p>
          <a:p xmlns:a="http://schemas.openxmlformats.org/drawingml/2006/main">
            <a:r>
              <a:t>Dirección       General de Aeronáutica           Civil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National Postal Service</a:t>
            </a:r>
          </a:p>
          <a:p xmlns:a="http://schemas.openxmlformats.org/drawingml/2006/main">
            <a:r>
              <a:t>Correos Chile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10 images. Visible text and labels:</a:t>
            </a:r>
          </a:p>
          <a:p xmlns:a="http://schemas.openxmlformats.org/drawingml/2006/main">
            <a:r>
              <a:t>The Cases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Stock Exgha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Civil Aviation com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Aut 1</a:t>
            </a:r>
          </a:p>
          <a:p xmlns:a="http://schemas.openxmlformats.org/drawingml/2006/main">
            <a:r>
              <a:t>lk: [8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de Aeron.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Stock Exchange (BCS)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Slide text: No visible body text.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Visual content: 1 image. Visible text and labels:</a:t>
            </a:r>
          </a:p>
          <a:p xmlns:a="http://schemas.openxmlformats.org/drawingml/2006/main">
            <a:r>
              <a:t>Stock Exchange (BCS)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Determinants: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Table transcription:</a:t>
            </a:r>
          </a:p>
          <a:p xmlns:a="http://schemas.openxmlformats.org/drawingml/2006/main">
            <a:r>
              <a:t>Table 1:</a:t>
            </a:r>
          </a:p>
          <a:p xmlns:a="http://schemas.openxmlformats.org/drawingml/2006/main">
            <a:r>
              <a:t>Determinants: | Binary Score | Fuzzy Score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Original uploaded Institutions Count teaching slide and its embedded content.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title: 1970–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Slide text: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1970–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From closed elite club to modern institution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Modernization driven by new actors: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Pension fund (1982)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Mutual funds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Brokerage firms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Visual content: 3 images. Visible text and labels: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Stock Exchange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* 1970-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¢ From closed elite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club to modern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institution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¢ Modernization driven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by new actors: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 Pension fund (1982)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 Mutual funds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— Brokerage firms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Bolsa Comercio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/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[Sources]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indent="0" algn="l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t>- Original uploaded Institutions Count teaching slide and its embedded content.</a:t>
            </a:r>
            <a:endParaRPr sz="1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2ea0440f6c0486d" /></Relationships>
</file>

<file path=ppt/slideLayouts/slideLayout1.xml><?xml version="1.0" encoding="utf-8"?>
<p:sldLayout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8b7a0b3d13b4445" /><Relationship Type="http://schemas.openxmlformats.org/officeDocument/2006/relationships/slideLayout" Target="/ppt/slideLayouts/slideLayout1.xml" Id="Re26a1b32bede4137" /></Relationships>
</file>

<file path=ppt/slideMasters/slideMaster1.xml><?xml version="1.0" encoding="utf-8"?>
<p:sldMaster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1FE5A95A-CCD1-4D84-98E1-429017C72AD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44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Click to edit the title text format</a:t>
            </a:r>
            <a:endParaRPr sz="4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E4D28972-7FD6-4CC4-B8A7-A8D9661204D0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6002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1pPr>
            <a:lvl2pPr algn="l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2pPr>
            <a:lvl3pPr algn="l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3pPr>
            <a:lvl4pPr algn="l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4pPr>
            <a:lvl5pPr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5pPr>
            <a:lvl6pPr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6pPr>
            <a:lvl7pPr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7pPr>
          </a:lstStyle>
          <a:p xmlns:a="http://schemas.openxmlformats.org/drawingml/2006/main">
            <a:pPr marL="343080" indent="-343080" algn="l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Click to edit the outline text format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 algn="l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Second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1143000" lvl="2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Third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1600200" lvl="3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Fourth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057400" lvl="4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Fifth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057400" lvl="5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Sixth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057400" lvl="6" indent="-228600" algn="l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Seventh Outline Level</a:t>
            </a: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26a1b32bede4137"/>
  </p:sldLayoutIdLst>
</p:sldMaster>
</file>

<file path=ppt/slideMasters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9c5ffd0ec943d3" /><Relationship Type="http://schemas.openxmlformats.org/officeDocument/2006/relationships/image" Target="/ppt/media/image.jpeg" Id="R8ded07e04b3b4f68" /><Relationship Type="http://schemas.openxmlformats.org/officeDocument/2006/relationships/image" Target="/ppt/media/image2.jpeg" Id="R4ed5df2570e84ff6" /><Relationship Type="http://schemas.openxmlformats.org/officeDocument/2006/relationships/notesSlide" Target="/ppt/notesSlides/notesSlide1.xml" Id="R1496811726724d38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10e1e33f57438f" /><Relationship Type="http://schemas.openxmlformats.org/officeDocument/2006/relationships/image" Target="/ppt/media/image.png" Id="Raec39befd3d441aa" /><Relationship Type="http://schemas.openxmlformats.org/officeDocument/2006/relationships/image" Target="/ppt/media/image17.jpeg" Id="Rc0af7916450c4703" /><Relationship Type="http://schemas.openxmlformats.org/officeDocument/2006/relationships/image" Target="/ppt/media/image18.jpeg" Id="R566ad55e60d54046" /><Relationship Type="http://schemas.openxmlformats.org/officeDocument/2006/relationships/notesSlide" Target="/ppt/notesSlides/notesSlide10.xml" Id="R514ba65d92fc455b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939f9b6c1b41d6" /><Relationship Type="http://schemas.openxmlformats.org/officeDocument/2006/relationships/image" Target="/ppt/media/image.png" Id="R1803930da25e4226" /><Relationship Type="http://schemas.openxmlformats.org/officeDocument/2006/relationships/notesSlide" Target="/ppt/notesSlides/notesSlide11.xml" Id="Rbf9a71b893df45c6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110bb9e41c4251" /><Relationship Type="http://schemas.openxmlformats.org/officeDocument/2006/relationships/image" Target="/ppt/media/image15.jpeg" Id="R3198738e09df477a" /><Relationship Type="http://schemas.openxmlformats.org/officeDocument/2006/relationships/notesSlide" Target="/ppt/notesSlides/notesSlide12.xml" Id="Rcdc5c429d25b4c2c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a3949896794524" /><Relationship Type="http://schemas.openxmlformats.org/officeDocument/2006/relationships/image" Target="/ppt/media/image19.jpeg" Id="R18c2a4c5cb4841c9" /><Relationship Type="http://schemas.openxmlformats.org/officeDocument/2006/relationships/notesSlide" Target="/ppt/notesSlides/notesSlide13.xml" Id="Ra9a685f5c528417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f41edcf1484c91" /><Relationship Type="http://schemas.openxmlformats.org/officeDocument/2006/relationships/image" Target="/ppt/media/image20.jpeg" Id="R508f5e5f39244a0b" /><Relationship Type="http://schemas.openxmlformats.org/officeDocument/2006/relationships/image" Target="/ppt/media/image21.jpeg" Id="R4906ad24cade41c8" /><Relationship Type="http://schemas.openxmlformats.org/officeDocument/2006/relationships/notesSlide" Target="/ppt/notesSlides/notesSlide14.xml" Id="R9adcc273e5d34c8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5a3564555f42f8" /><Relationship Type="http://schemas.openxmlformats.org/officeDocument/2006/relationships/image" Target="/ppt/media/image22.jpeg" Id="Rc60345bb944c46e0" /><Relationship Type="http://schemas.openxmlformats.org/officeDocument/2006/relationships/image" Target="/ppt/media/image19.jpeg" Id="Ra6086f73570e496f" /><Relationship Type="http://schemas.openxmlformats.org/officeDocument/2006/relationships/notesSlide" Target="/ppt/notesSlides/notesSlide15.xml" Id="R04ef4956bbfc4bd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cc32f2a4434707" /><Relationship Type="http://schemas.openxmlformats.org/officeDocument/2006/relationships/image" Target="/ppt/media/image19.jpeg" Id="Rba7ef6dc31f246bf" /><Relationship Type="http://schemas.openxmlformats.org/officeDocument/2006/relationships/notesSlide" Target="/ppt/notesSlides/notesSlide16.xml" Id="R435535b12c044f66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51951089944494" /><Relationship Type="http://schemas.openxmlformats.org/officeDocument/2006/relationships/image" Target="/ppt/media/image13.jpeg" Id="R7fb254e9aef94c0b" /><Relationship Type="http://schemas.openxmlformats.org/officeDocument/2006/relationships/notesSlide" Target="/ppt/notesSlides/notesSlide17.xml" Id="R3df440ac046f45b1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93cf43bced4a23" /><Relationship Type="http://schemas.openxmlformats.org/officeDocument/2006/relationships/image" Target="/ppt/media/image23.jpeg" Id="R6e333cf961714033" /><Relationship Type="http://schemas.openxmlformats.org/officeDocument/2006/relationships/notesSlide" Target="/ppt/notesSlides/notesSlide18.xml" Id="R9be6f81ea97948f8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4c18375a6448b2" /><Relationship Type="http://schemas.openxmlformats.org/officeDocument/2006/relationships/image" Target="/ppt/media/image23.jpeg" Id="Rbcbcc53dbe7046b6" /><Relationship Type="http://schemas.openxmlformats.org/officeDocument/2006/relationships/notesSlide" Target="/ppt/notesSlides/notesSlide19.xml" Id="R800c81180d4f4b3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9c1ab1d8c34e3f" /><Relationship Type="http://schemas.openxmlformats.org/officeDocument/2006/relationships/image" Target="/ppt/media/image3.jpeg" Id="Rb02f774dc72c4e7e" /><Relationship Type="http://schemas.openxmlformats.org/officeDocument/2006/relationships/image" Target="/ppt/media/image4.jpeg" Id="R6459146578b8404c" /><Relationship Type="http://schemas.openxmlformats.org/officeDocument/2006/relationships/image" Target="/ppt/media/image5.jpeg" Id="Rc8644ef2035c494c" /><Relationship Type="http://schemas.openxmlformats.org/officeDocument/2006/relationships/notesSlide" Target="/ppt/notesSlides/notesSlide2.xml" Id="R4d63c0ffbe1943da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97f0db9ade4982" /><Relationship Type="http://schemas.openxmlformats.org/officeDocument/2006/relationships/image" Target="/ppt/media/image23.jpeg" Id="R318a8ca9985f4bd0" /><Relationship Type="http://schemas.openxmlformats.org/officeDocument/2006/relationships/notesSlide" Target="/ppt/notesSlides/notesSlide20.xml" Id="R389f58b8924e41ef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417da693254cfa" /><Relationship Type="http://schemas.openxmlformats.org/officeDocument/2006/relationships/image" Target="/ppt/media/image24.jpeg" Id="R1848b9c9bed7499e" /><Relationship Type="http://schemas.openxmlformats.org/officeDocument/2006/relationships/notesSlide" Target="/ppt/notesSlides/notesSlide21.xml" Id="R9897cf3d680041c3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dfec3d3b3640ac" /><Relationship Type="http://schemas.openxmlformats.org/officeDocument/2006/relationships/image" Target="/ppt/media/image13.jpeg" Id="R6261ef19020f47e3" /><Relationship Type="http://schemas.openxmlformats.org/officeDocument/2006/relationships/notesSlide" Target="/ppt/notesSlides/notesSlide22.xml" Id="R68e8b09a33af4fc8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b3914664a54f4a" /><Relationship Type="http://schemas.openxmlformats.org/officeDocument/2006/relationships/image" Target="/ppt/media/image12.jpeg" Id="R4fdbea400e684f70" /><Relationship Type="http://schemas.openxmlformats.org/officeDocument/2006/relationships/notesSlide" Target="/ppt/notesSlides/notesSlide23.xml" Id="Rf11864a097ce4ec7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62fc2bf4914dc5" /><Relationship Type="http://schemas.openxmlformats.org/officeDocument/2006/relationships/image" Target="/ppt/media/image11.jpeg" Id="R4101391c311a4916" /><Relationship Type="http://schemas.openxmlformats.org/officeDocument/2006/relationships/notesSlide" Target="/ppt/notesSlides/notesSlide24.xml" Id="R64a7ea95425345df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c165c6bd8f40c9" /><Relationship Type="http://schemas.openxmlformats.org/officeDocument/2006/relationships/image" Target="/ppt/media/image11.jpeg" Id="Red6a4f4f023149c2" /><Relationship Type="http://schemas.openxmlformats.org/officeDocument/2006/relationships/notesSlide" Target="/ppt/notesSlides/notesSlide25.xml" Id="R100476975c5e49c7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f6d7395eba4cbe" /><Relationship Type="http://schemas.openxmlformats.org/officeDocument/2006/relationships/image" Target="/ppt/media/image10.jpeg" Id="R3e2c6a9b2d9849c3" /><Relationship Type="http://schemas.openxmlformats.org/officeDocument/2006/relationships/notesSlide" Target="/ppt/notesSlides/notesSlide26.xml" Id="Re74df00d4b2f449c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39c35dbd6e472e" /><Relationship Type="http://schemas.openxmlformats.org/officeDocument/2006/relationships/image" Target="/ppt/media/image9.jpeg" Id="Reedfdb2bac2c4d40" /><Relationship Type="http://schemas.openxmlformats.org/officeDocument/2006/relationships/image" Target="/ppt/media/image10.jpeg" Id="R34030204f502461f" /><Relationship Type="http://schemas.openxmlformats.org/officeDocument/2006/relationships/notesSlide" Target="/ppt/notesSlides/notesSlide27.xml" Id="Ra4a50fcb57df4b5b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48eba63ae8461a" /><Relationship Type="http://schemas.openxmlformats.org/officeDocument/2006/relationships/image" Target="/ppt/media/image9.jpeg" Id="R01aeff71b6f64f00" /><Relationship Type="http://schemas.openxmlformats.org/officeDocument/2006/relationships/image" Target="/ppt/media/image10.jpeg" Id="Rb830ff6805c74925" /><Relationship Type="http://schemas.openxmlformats.org/officeDocument/2006/relationships/notesSlide" Target="/ppt/notesSlides/notesSlide28.xml" Id="Re5968cf559264b3e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07af2de14d4ee6" /><Relationship Type="http://schemas.openxmlformats.org/officeDocument/2006/relationships/image" Target="/ppt/media/image9.jpeg" Id="R8a2c9a37c0144330" /><Relationship Type="http://schemas.openxmlformats.org/officeDocument/2006/relationships/image" Target="/ppt/media/image10.jpeg" Id="Ra9a430ca39dd4896" /><Relationship Type="http://schemas.openxmlformats.org/officeDocument/2006/relationships/notesSlide" Target="/ppt/notesSlides/notesSlide29.xml" Id="R6cd554a671194b9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337f7cd6834bf1" /><Relationship Type="http://schemas.openxmlformats.org/officeDocument/2006/relationships/image" Target="/ppt/media/image6.jpeg" Id="Rfd4e6e01db2a4927" /><Relationship Type="http://schemas.openxmlformats.org/officeDocument/2006/relationships/image" Target="/ppt/media/image4.jpeg" Id="R93801c5afebc4623" /><Relationship Type="http://schemas.openxmlformats.org/officeDocument/2006/relationships/notesSlide" Target="/ppt/notesSlides/notesSlide3.xml" Id="Rdc6cc27f4f204690" /></Relationships>
</file>

<file path=ppt/slides/_rels/slide3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1c458fafe64421" /><Relationship Type="http://schemas.openxmlformats.org/officeDocument/2006/relationships/image" Target="/ppt/media/image14.jpeg" Id="R263e48809c064f5e" /><Relationship Type="http://schemas.openxmlformats.org/officeDocument/2006/relationships/image" Target="/ppt/media/image10.jpeg" Id="R3f0a313202014820" /><Relationship Type="http://schemas.openxmlformats.org/officeDocument/2006/relationships/image" Target="/ppt/media/image12.jpeg" Id="Rc406fbf4a2904918" /><Relationship Type="http://schemas.openxmlformats.org/officeDocument/2006/relationships/image" Target="/ppt/media/image17.jpeg" Id="R7d6d6f43d2cf4e14" /><Relationship Type="http://schemas.openxmlformats.org/officeDocument/2006/relationships/image" Target="/ppt/media/image16.jpeg" Id="R7f338f22b47943b4" /><Relationship Type="http://schemas.openxmlformats.org/officeDocument/2006/relationships/notesSlide" Target="/ppt/notesSlides/notesSlide30.xml" Id="Ra974b25ba7904be6" /></Relationships>
</file>

<file path=ppt/slides/_rels/slide3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2682dd11544031" /><Relationship Type="http://schemas.openxmlformats.org/officeDocument/2006/relationships/notesSlide" Target="/ppt/notesSlides/notesSlide31.xml" Id="Rad7f932db3624eb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fa6cbf07af4d50" /><Relationship Type="http://schemas.openxmlformats.org/officeDocument/2006/relationships/image" Target="/ppt/media/image7.jpeg" Id="R54abd3c9f4be48df" /><Relationship Type="http://schemas.openxmlformats.org/officeDocument/2006/relationships/notesSlide" Target="/ppt/notesSlides/notesSlide4.xml" Id="R43d2f8bcfe27408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fd25d28fe64e21" /><Relationship Type="http://schemas.openxmlformats.org/officeDocument/2006/relationships/image" Target="/ppt/media/image8.jpeg" Id="R7285386aae2240b3" /><Relationship Type="http://schemas.openxmlformats.org/officeDocument/2006/relationships/notesSlide" Target="/ppt/notesSlides/notesSlide5.xml" Id="Rb16c01abac21496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8aa44b6a274a5d" /><Relationship Type="http://schemas.openxmlformats.org/officeDocument/2006/relationships/image" Target="/ppt/media/image7.jpeg" Id="R74f54b6755c04e8b" /><Relationship Type="http://schemas.openxmlformats.org/officeDocument/2006/relationships/notesSlide" Target="/ppt/notesSlides/notesSlide6.xml" Id="R22312f765ec54a6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766dda9f084477" /><Relationship Type="http://schemas.openxmlformats.org/officeDocument/2006/relationships/image" Target="/ppt/media/image9.jpeg" Id="Rf0dbcda29c484b4b" /><Relationship Type="http://schemas.openxmlformats.org/officeDocument/2006/relationships/image" Target="/ppt/media/image10.jpeg" Id="R7caa278d3ae949b9" /><Relationship Type="http://schemas.openxmlformats.org/officeDocument/2006/relationships/image" Target="/ppt/media/image11.jpeg" Id="R099289835cf14df1" /><Relationship Type="http://schemas.openxmlformats.org/officeDocument/2006/relationships/image" Target="/ppt/media/image12.jpeg" Id="Rf015916b39664d2d" /><Relationship Type="http://schemas.openxmlformats.org/officeDocument/2006/relationships/image" Target="/ppt/media/image13.jpeg" Id="R1263d0f15c844d8e" /><Relationship Type="http://schemas.openxmlformats.org/officeDocument/2006/relationships/image" Target="/ppt/media/image14.jpeg" Id="R373dfe37106e48d2" /><Relationship Type="http://schemas.openxmlformats.org/officeDocument/2006/relationships/image" Target="/ppt/media/image15.jpeg" Id="R08d3e427130e43d7" /><Relationship Type="http://schemas.openxmlformats.org/officeDocument/2006/relationships/image" Target="/ppt/media/image16.jpeg" Id="R6925a709c9fd4abd" /><Relationship Type="http://schemas.openxmlformats.org/officeDocument/2006/relationships/image" Target="/ppt/media/image.png" Id="R1d5efbc764074a65" /><Relationship Type="http://schemas.openxmlformats.org/officeDocument/2006/relationships/image" Target="/ppt/media/image17.jpeg" Id="R2914ab03b188470a" /><Relationship Type="http://schemas.openxmlformats.org/officeDocument/2006/relationships/notesSlide" Target="/ppt/notesSlides/notesSlide7.xml" Id="Rb0bbfb23f883452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15cc5025314d8a" /><Relationship Type="http://schemas.openxmlformats.org/officeDocument/2006/relationships/image" Target="/ppt/media/image17.jpeg" Id="R7288e76c133044dc" /><Relationship Type="http://schemas.openxmlformats.org/officeDocument/2006/relationships/notesSlide" Target="/ppt/notesSlides/notesSlide8.xml" Id="R06f0f6af5f234d2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f76cbac54148a1" /><Relationship Type="http://schemas.openxmlformats.org/officeDocument/2006/relationships/image" Target="/ppt/media/image.png" Id="R255622d3ce9a45ee" /><Relationship Type="http://schemas.openxmlformats.org/officeDocument/2006/relationships/image" Target="/ppt/media/image17.jpeg" Id="R18ce7d9b8cb545f7" /><Relationship Type="http://schemas.openxmlformats.org/officeDocument/2006/relationships/image" Target="/ppt/media/image18.jpeg" Id="Ra10d41cc74274a03" /><Relationship Type="http://schemas.openxmlformats.org/officeDocument/2006/relationships/notesSlide" Target="/ppt/notesSlides/notesSlide9.xml" Id="Rbc1ac5b51e9f43e2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lide title: Chapter 4&#10;Institutional Change and Development in Chilean Market Society&#10;Guillermo Wormald and Daniel Brieba">
            <a:extLst xmlns:a="http://schemas.openxmlformats.org/drawingml/2006/main">
              <a:ext uri="{FF2B5EF4-FFF2-40B4-BE49-F238E27FC236}">
                <a16:creationId xmlns:a16="http://schemas.microsoft.com/office/drawing/2014/main" id="{864D791C-B0A4-455C-993F-F1834712ADF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38052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Chapter 4</a:t>
            </a:r>
            <a:br/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Institutional Change and Development in Chilean Market Society</a:t>
            </a:r>
            <a:br/>
            <a:r>
              <a:rPr sz="28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Guillermo Wormald and Daniel Brieba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8" name="Visual 1 of 2 on “Chapter 4 Institutional Change and Development in Chilean Market Society Guillermo Wormald and Daniel Brieba.” Context: Chapter 4 Institutional Change and Development in Chilean Market Society Guillermo Wormald and Daniel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ded07e04b3b4f68"/>
          <a:stretch xmlns:a="http://schemas.openxmlformats.org/drawingml/2006/main"/>
        </p:blipFill>
        <p:spPr>
          <a:xfrm xmlns:a="http://schemas.openxmlformats.org/drawingml/2006/main">
            <a:off x="1447560" y="2286000"/>
            <a:ext cx="2763720" cy="41511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9" name="Visual 2 of 2 on “Chapter 4 Institutional Change and Development in Chilean Market Society Guillermo Wormald and Daniel Brieba.” Context: Chapter 4 Institutional Change and Development in Chilean Market Society Guillermo Wormald and Daniel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ed5df2570e84ff6"/>
          <a:stretch xmlns:a="http://schemas.openxmlformats.org/drawingml/2006/main"/>
        </p:blipFill>
        <p:spPr>
          <a:xfrm xmlns:a="http://schemas.openxmlformats.org/drawingml/2006/main">
            <a:off x="4952880" y="2286000"/>
            <a:ext cx="3078000" cy="41148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186367147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81" name="Visual 1 of 3 on “Strongest point:.” Context: Stock Exchange ¢ Strongest point: — Modernization of technology and human resources - Weakest point: — Low engagement with general public Bolsa Comercio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ec39befd3d441aa"/>
          <a:stretch xmlns:a="http://schemas.openxmlformats.org/drawingml/2006/main"/>
        </p:blipFill>
        <p:spPr>
          <a:xfrm xmlns:a="http://schemas.openxmlformats.org/drawingml/2006/main">
            <a:off x="6781680" y="5814720"/>
            <a:ext cx="2209680" cy="8906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71" name="Slide text 1: Strongest point:">
            <a:extLst xmlns:a="http://schemas.openxmlformats.org/drawingml/2006/main">
              <a:ext uri="{FF2B5EF4-FFF2-40B4-BE49-F238E27FC236}">
                <a16:creationId xmlns:a16="http://schemas.microsoft.com/office/drawing/2014/main" id="{0035CDE0-E4C9-4909-81D5-D8A9E9BA4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000" y="1294920"/>
            <a:ext cx="4343400" cy="480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Strongest point: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70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Modernization of technology and human resources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Weakest point: 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70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Low engagement with general public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2" name="AutoShape 2">
            <a:extLst xmlns:a="http://schemas.openxmlformats.org/drawingml/2006/main">
              <a:ext uri="{FF2B5EF4-FFF2-40B4-BE49-F238E27FC236}">
                <a16:creationId xmlns:a16="http://schemas.microsoft.com/office/drawing/2014/main" id="{26AD2035-D776-4DED-AE97-4F7446290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3" name="Rectangle 2">
            <a:extLst xmlns:a="http://schemas.openxmlformats.org/drawingml/2006/main">
              <a:ext uri="{FF2B5EF4-FFF2-40B4-BE49-F238E27FC236}">
                <a16:creationId xmlns:a16="http://schemas.microsoft.com/office/drawing/2014/main" id="{FEAD2062-1E17-418E-8C31-943276BC4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85" name="Visual 2 of 3 on “Strongest point:.” Context: Stock Exchange ¢ Strongest point: — Modernization of technology and human resources - Weakest point: — Low engagement with general public Bolsa Comercio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0af7916450c4703"/>
          <a:stretch xmlns:a="http://schemas.openxmlformats.org/drawingml/2006/main"/>
        </p:blipFill>
        <p:spPr>
          <a:xfrm xmlns:a="http://schemas.openxmlformats.org/drawingml/2006/main">
            <a:off x="533160" y="260280"/>
            <a:ext cx="2895840" cy="3549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86" name="Visual 3 of 3 on “Strongest point:.” Context: Stock Exchange ¢ Strongest point: — Modernization of technology and human resources - Weakest point: — Low engagement with general public Bolsa Comercio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66ad55e60d54046"/>
          <a:stretch xmlns:a="http://schemas.openxmlformats.org/drawingml/2006/main"/>
        </p:blipFill>
        <p:spPr>
          <a:xfrm xmlns:a="http://schemas.openxmlformats.org/drawingml/2006/main">
            <a:off x="533160" y="4038480"/>
            <a:ext cx="3444840" cy="25909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76" name="Slide text 2: Strongest point:">
            <a:extLst xmlns:a="http://schemas.openxmlformats.org/drawingml/2006/main">
              <a:ext uri="{FF2B5EF4-FFF2-40B4-BE49-F238E27FC236}">
                <a16:creationId xmlns:a16="http://schemas.microsoft.com/office/drawing/2014/main" id="{2447B4D1-11B1-460C-877C-0FC9641A1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15228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0" name="Accessible slide title: Strongest point:">
            <a:extLst xmlns:a="http://schemas.openxmlformats.org/drawingml/2006/main">
              <a:ext uri="{FF2B5EF4-FFF2-40B4-BE49-F238E27FC236}">
                <a16:creationId xmlns:a16="http://schemas.microsoft.com/office/drawing/2014/main" id="{CE330309-AD18-46B5-8222-17127695BA4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Strongest point:</a:t>
            </a:r>
          </a:p>
        </p:txBody>
      </p:sp>
    </p:spTree>
    <p:extLst>
      <p:ext uri="{BB962C8B-B14F-4D97-AF65-F5344CB8AC3E}">
        <p14:creationId xmlns:p14="http://schemas.microsoft.com/office/powerpoint/2010/main" val="89794744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7" name="Slide text 1: [Historically,] the stock exchange was seldom able to influence policy making...">
            <a:extLst xmlns:a="http://schemas.openxmlformats.org/drawingml/2006/main">
              <a:ext uri="{FF2B5EF4-FFF2-40B4-BE49-F238E27FC236}">
                <a16:creationId xmlns:a16="http://schemas.microsoft.com/office/drawing/2014/main" id="{CC6178D5-4173-4C6F-BEFE-7618DD3DE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120" y="1371240"/>
            <a:ext cx="8001000" cy="3886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lnSpc>
                <a:spcPct val="15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[Historically,] the stock exchange was seldom able to influence policy making. . . . [Now] it has become a respected and important actor in all matters relating to the regulation and oversight of financial and capital markets.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8" name="AutoShape 2">
            <a:extLst xmlns:a="http://schemas.openxmlformats.org/drawingml/2006/main">
              <a:ext uri="{FF2B5EF4-FFF2-40B4-BE49-F238E27FC236}">
                <a16:creationId xmlns:a16="http://schemas.microsoft.com/office/drawing/2014/main" id="{5BD5577C-3230-4CFE-BEC0-D2DA2832F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9" name="Rectangle 2">
            <a:extLst xmlns:a="http://schemas.openxmlformats.org/drawingml/2006/main">
              <a:ext uri="{FF2B5EF4-FFF2-40B4-BE49-F238E27FC236}">
                <a16:creationId xmlns:a16="http://schemas.microsoft.com/office/drawing/2014/main" id="{54FF8E82-72E0-4B3C-ACD3-2B8CE416B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0" name="Rectangle 9">
            <a:extLst xmlns:a="http://schemas.openxmlformats.org/drawingml/2006/main">
              <a:ext uri="{FF2B5EF4-FFF2-40B4-BE49-F238E27FC236}">
                <a16:creationId xmlns:a16="http://schemas.microsoft.com/office/drawing/2014/main" id="{34ED366D-FE18-439A-87AA-776804B999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89" name="Visual 1 of 1 on “[Historically,] the stock exchange was seldom able to influence policy making....” Context: Stock Exchange [Historically,] the stock exchange was seldom able to influence policy making. . . . [Now] it has become a respect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03930da25e4226"/>
          <a:stretch xmlns:a="http://schemas.openxmlformats.org/drawingml/2006/main"/>
        </p:blipFill>
        <p:spPr>
          <a:xfrm xmlns:a="http://schemas.openxmlformats.org/drawingml/2006/main">
            <a:off x="6781680" y="5814720"/>
            <a:ext cx="2209680" cy="8906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82" name="Slide text 2: [Historically,] the stock exchange was seldom able to influence policy making...">
            <a:extLst xmlns:a="http://schemas.openxmlformats.org/drawingml/2006/main">
              <a:ext uri="{FF2B5EF4-FFF2-40B4-BE49-F238E27FC236}">
                <a16:creationId xmlns:a16="http://schemas.microsoft.com/office/drawing/2014/main" id="{340313D8-F792-44E4-B7E7-0150AB927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15228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4" name="Accessible slide title: [Historically,] the stock exchange was seldom able to influence policy making...">
            <a:extLst xmlns:a="http://schemas.openxmlformats.org/drawingml/2006/main">
              <a:ext uri="{FF2B5EF4-FFF2-40B4-BE49-F238E27FC236}">
                <a16:creationId xmlns:a16="http://schemas.microsoft.com/office/drawing/2014/main" id="{62B14F93-4A31-419D-86E9-8B81DBB1709E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[Historically,] the stock exchange was seldom able to influence policy making...</a:t>
            </a:r>
          </a:p>
        </p:txBody>
      </p:sp>
    </p:spTree>
    <p:extLst>
      <p:ext uri="{BB962C8B-B14F-4D97-AF65-F5344CB8AC3E}">
        <p14:creationId xmlns:p14="http://schemas.microsoft.com/office/powerpoint/2010/main" val="1559060853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3" name="Slide title: National Health Service">
            <a:extLst xmlns:a="http://schemas.openxmlformats.org/drawingml/2006/main">
              <a:ext uri="{FF2B5EF4-FFF2-40B4-BE49-F238E27FC236}">
                <a16:creationId xmlns:a16="http://schemas.microsoft.com/office/drawing/2014/main" id="{DCB723AB-1C38-4101-9B8C-91BC7CD9592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074400" y="685800"/>
            <a:ext cx="6069240" cy="93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</a:t>
            </a:r>
            <a:br/>
            <a:endParaRPr sz="3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4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67E0CD8B-E827-4B15-BD82-7C509BB61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5" name="14 Conector recto">
            <a:extLst xmlns:a="http://schemas.openxmlformats.org/drawingml/2006/main">
              <a:ext uri="{FF2B5EF4-FFF2-40B4-BE49-F238E27FC236}">
                <a16:creationId xmlns:a16="http://schemas.microsoft.com/office/drawing/2014/main" id="{5CFA9BFE-0B63-42ED-AA24-FC2351F5B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6960" y="1828800"/>
            <a:ext cx="6162840" cy="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46800" rIns="90000" bIns="-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91" name="Visual 1 of 1 on “National Health Service.” Context: J National Health Service Determinants: Binary Score | Fuzzy Scor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198738e09df477a"/>
          <a:stretch xmlns:a="http://schemas.openxmlformats.org/drawingml/2006/main"/>
        </p:blipFill>
        <p:spPr>
          <a:xfrm xmlns:a="http://schemas.openxmlformats.org/drawingml/2006/main">
            <a:off x="1136520" y="152280"/>
            <a:ext cx="1835280" cy="16668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graphicFrame>
        <p:nvGraphicFramePr>
          <p:cNvPr id="92" name="Data table 1 of 1: National Health Service"/>
          <p:cNvGraphicFramePr/>
          <p:nvPr/>
        </p:nvGraphicFramePr>
        <p:xfrm>
          <a:off xmlns:a="http://schemas.openxmlformats.org/drawingml/2006/main" x="1371600" y="2057400"/>
          <a:ext xmlns:a="http://schemas.openxmlformats.org/drawingml/2006/main" cx="6324480" cy="44622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3880"/>
              </a:tblGrid>
              <a:tr h="5140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Determinants: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4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20952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8" name="Slide text 1: Background">
            <a:extLst xmlns:a="http://schemas.openxmlformats.org/drawingml/2006/main">
              <a:ext uri="{FF2B5EF4-FFF2-40B4-BE49-F238E27FC236}">
                <a16:creationId xmlns:a16="http://schemas.microsoft.com/office/drawing/2014/main" id="{7527DB44-5541-405B-B701-C22C8B713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160" y="1294920"/>
            <a:ext cx="8229600" cy="363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lnSpc>
                <a:spcPct val="110000"/>
              </a:lnSpc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Background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1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1981–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1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Mixed private and public provision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1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1990–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New democratic government required broader and better public health coverage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9" name="Slide text 2: Background">
            <a:extLst xmlns:a="http://schemas.openxmlformats.org/drawingml/2006/main">
              <a:ext uri="{FF2B5EF4-FFF2-40B4-BE49-F238E27FC236}">
                <a16:creationId xmlns:a16="http://schemas.microsoft.com/office/drawing/2014/main" id="{18226328-4696-4799-9D3D-30EAAB422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94" name="Visual 1 of 1 on “Background.” Context: National Health Service Background + 1981- — Mixed private and public provision * 1990- — New democratic government required broader and better public health coverage GOBIERNO DE CHILE . ae = MINISTE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c2a4c5cb4841c9"/>
          <a:stretch xmlns:a="http://schemas.openxmlformats.org/drawingml/2006/main"/>
        </p:blipFill>
        <p:spPr>
          <a:xfrm xmlns:a="http://schemas.openxmlformats.org/drawingml/2006/main">
            <a:off x="212400" y="5268600"/>
            <a:ext cx="8626680" cy="13320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91" name="Accessible slide title: Background">
            <a:extLst xmlns:a="http://schemas.openxmlformats.org/drawingml/2006/main">
              <a:ext uri="{FF2B5EF4-FFF2-40B4-BE49-F238E27FC236}">
                <a16:creationId xmlns:a16="http://schemas.microsoft.com/office/drawing/2014/main" id="{581A1790-DB25-4DAB-A3F4-93FCAE0085F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384068373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1" name="Slide text 1: Two Basic Aims">
            <a:extLst xmlns:a="http://schemas.openxmlformats.org/drawingml/2006/main">
              <a:ext uri="{FF2B5EF4-FFF2-40B4-BE49-F238E27FC236}">
                <a16:creationId xmlns:a16="http://schemas.microsoft.com/office/drawing/2014/main" id="{4EC2909C-B3BE-4D10-AB7C-E1376CF72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960"/>
            <a:ext cx="8229600" cy="2973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Two Basic Aims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514080" indent="-514080">
              <a:spcBef>
                <a:spcPts val="700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Autonomous management of hospitals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514080" indent="-514080">
              <a:spcBef>
                <a:spcPts val="700"/>
              </a:spcBef>
              <a:buClr>
                <a:srgbClr val="000000"/>
              </a:buClr>
              <a:buFont typeface="Calibri"/>
              <a:buAutoNum type="arabicPeriod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Plan AUGE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914400" lvl="1" indent="-51408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Guarantee basic social protection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914400" lvl="1" indent="-51408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↑ Access to hospital services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2" name="AutoShape 2">
            <a:extLst xmlns:a="http://schemas.openxmlformats.org/drawingml/2006/main">
              <a:ext uri="{FF2B5EF4-FFF2-40B4-BE49-F238E27FC236}">
                <a16:creationId xmlns:a16="http://schemas.microsoft.com/office/drawing/2014/main" id="{F3A4A690-50AD-40EF-9C14-44E3AFD2AF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3" name="Slide text 2: Two Basic Aims">
            <a:extLst xmlns:a="http://schemas.openxmlformats.org/drawingml/2006/main">
              <a:ext uri="{FF2B5EF4-FFF2-40B4-BE49-F238E27FC236}">
                <a16:creationId xmlns:a16="http://schemas.microsoft.com/office/drawing/2014/main" id="{529E4ABE-B570-49D6-A6DB-3E9B59A86A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4" name="Rectangle 2">
            <a:extLst xmlns:a="http://schemas.openxmlformats.org/drawingml/2006/main">
              <a:ext uri="{FF2B5EF4-FFF2-40B4-BE49-F238E27FC236}">
                <a16:creationId xmlns:a16="http://schemas.microsoft.com/office/drawing/2014/main" id="{B841DFA8-2757-4F0D-8B1D-84FF1C1A91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02" name="Visual 1 of 2 on “Two Basic Aims.” Context: National Health Service Two Basic Aims 1. Autonomous management of hospitals 2. Plan AUGE — Guarantee basic social protection — tt Access to hospital services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08f5e5f39244a0b"/>
          <a:stretch xmlns:a="http://schemas.openxmlformats.org/drawingml/2006/main"/>
        </p:blipFill>
        <p:spPr>
          <a:xfrm xmlns:a="http://schemas.openxmlformats.org/drawingml/2006/main">
            <a:off x="4724280" y="4657680"/>
            <a:ext cx="4191120" cy="19429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03" name="Visual 2 of 2 on “Two Basic Aims.” Context: National Health Service Two Basic Aims 1. Autonomous management of hospitals 2. Plan AUGE — Guarantee basic social protection — tt Access to hospital services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906ad24cade41c8"/>
          <a:stretch xmlns:a="http://schemas.openxmlformats.org/drawingml/2006/main"/>
        </p:blipFill>
        <p:spPr>
          <a:xfrm xmlns:a="http://schemas.openxmlformats.org/drawingml/2006/main">
            <a:off x="457200" y="4775040"/>
            <a:ext cx="2743200" cy="18255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97" name="Accessible slide title: Two Basic Aims">
            <a:extLst xmlns:a="http://schemas.openxmlformats.org/drawingml/2006/main">
              <a:ext uri="{FF2B5EF4-FFF2-40B4-BE49-F238E27FC236}">
                <a16:creationId xmlns:a16="http://schemas.microsoft.com/office/drawing/2014/main" id="{3C5EAF27-C7EC-4FD5-B697-5DE1C97500E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Two Basic Aims</a:t>
            </a:r>
          </a:p>
        </p:txBody>
      </p:sp>
    </p:spTree>
    <p:extLst>
      <p:ext uri="{BB962C8B-B14F-4D97-AF65-F5344CB8AC3E}">
        <p14:creationId xmlns:p14="http://schemas.microsoft.com/office/powerpoint/2010/main" val="1860771953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7" name="Slide text 1: Challenges">
            <a:extLst xmlns:a="http://schemas.openxmlformats.org/drawingml/2006/main">
              <a:ext uri="{FF2B5EF4-FFF2-40B4-BE49-F238E27FC236}">
                <a16:creationId xmlns:a16="http://schemas.microsoft.com/office/drawing/2014/main" id="{73D0D6C2-8794-4A15-9373-E4DD10551A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880" y="1447200"/>
            <a:ext cx="8305920" cy="3429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lnSpc>
                <a:spcPct val="12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Challenges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2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Resistance to managerialism 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2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Medical personnel resent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2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↓ Autonomy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2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Emphasis on administrative rather than medical criteria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8" name="AutoShape 2">
            <a:extLst xmlns:a="http://schemas.openxmlformats.org/drawingml/2006/main">
              <a:ext uri="{FF2B5EF4-FFF2-40B4-BE49-F238E27FC236}">
                <a16:creationId xmlns:a16="http://schemas.microsoft.com/office/drawing/2014/main" id="{7CCF02B8-6D67-49AC-BC49-006DFBE09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9" name="Slide text 2: Challenges">
            <a:extLst xmlns:a="http://schemas.openxmlformats.org/drawingml/2006/main">
              <a:ext uri="{FF2B5EF4-FFF2-40B4-BE49-F238E27FC236}">
                <a16:creationId xmlns:a16="http://schemas.microsoft.com/office/drawing/2014/main" id="{E37F8996-C58A-41C1-ACB9-40B427CC74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0" name="Rectangle 2">
            <a:extLst xmlns:a="http://schemas.openxmlformats.org/drawingml/2006/main">
              <a:ext uri="{FF2B5EF4-FFF2-40B4-BE49-F238E27FC236}">
                <a16:creationId xmlns:a16="http://schemas.microsoft.com/office/drawing/2014/main" id="{04E48623-6990-4F93-A8B7-6CB1F9D04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08" name="Visual 1 of 2 on “Challenges.” Context: National Health Service Challenges * Resistance to managerialism * Medical personnel resent — | Autonomy — Emphasis on administrative rather than medical criteria . Ae esi RIO DE SALUD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60345bb944c46e0"/>
          <a:stretch xmlns:a="http://schemas.openxmlformats.org/drawingml/2006/main"/>
        </p:blipFill>
        <p:spPr>
          <a:xfrm xmlns:a="http://schemas.openxmlformats.org/drawingml/2006/main">
            <a:off x="5562360" y="1323720"/>
            <a:ext cx="3411720" cy="25624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09" name="Visual 2 of 2 on “Challenges.” Context: National Health Service Challenges * Resistance to managerialism * Medical personnel resent — | Autonomy — Emphasis on administrative rather than medical criteria . Ae esi RIO DE SALUD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6086f73570e496f"/>
          <a:stretch xmlns:a="http://schemas.openxmlformats.org/drawingml/2006/main"/>
        </p:blipFill>
        <p:spPr>
          <a:xfrm xmlns:a="http://schemas.openxmlformats.org/drawingml/2006/main">
            <a:off x="212400" y="5268600"/>
            <a:ext cx="8626680" cy="13320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03" name="Accessible slide title: Challenges">
            <a:extLst xmlns:a="http://schemas.openxmlformats.org/drawingml/2006/main">
              <a:ext uri="{FF2B5EF4-FFF2-40B4-BE49-F238E27FC236}">
                <a16:creationId xmlns:a16="http://schemas.microsoft.com/office/drawing/2014/main" id="{9E48A162-EC8E-498C-9FC6-142BCE07C80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Challenges</a:t>
            </a:r>
          </a:p>
        </p:txBody>
      </p:sp>
    </p:spTree>
    <p:extLst>
      <p:ext uri="{BB962C8B-B14F-4D97-AF65-F5344CB8AC3E}">
        <p14:creationId xmlns:p14="http://schemas.microsoft.com/office/powerpoint/2010/main" val="446473291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3" name="Slide text 1: Challenges">
            <a:extLst xmlns:a="http://schemas.openxmlformats.org/drawingml/2006/main">
              <a:ext uri="{FF2B5EF4-FFF2-40B4-BE49-F238E27FC236}">
                <a16:creationId xmlns:a16="http://schemas.microsoft.com/office/drawing/2014/main" id="{FF03802D-317E-4816-8335-6F689854F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47200"/>
            <a:ext cx="8229600" cy="4390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lnSpc>
                <a:spcPct val="11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Challenges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1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Endemic resource shortage and excessive demand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1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1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Paradoxically, although health reform was supported by a wide political consensus, institutional actors claim a lack of support.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4" name="AutoShape 2">
            <a:extLst xmlns:a="http://schemas.openxmlformats.org/drawingml/2006/main">
              <a:ext uri="{FF2B5EF4-FFF2-40B4-BE49-F238E27FC236}">
                <a16:creationId xmlns:a16="http://schemas.microsoft.com/office/drawing/2014/main" id="{9784B5E6-E346-4252-8322-B906859F00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5" name="Slide text 2: Challenges">
            <a:extLst xmlns:a="http://schemas.openxmlformats.org/drawingml/2006/main">
              <a:ext uri="{FF2B5EF4-FFF2-40B4-BE49-F238E27FC236}">
                <a16:creationId xmlns:a16="http://schemas.microsoft.com/office/drawing/2014/main" id="{201B4816-07D4-4666-A065-4970FAE10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6" name="Rectangle 2">
            <a:extLst xmlns:a="http://schemas.openxmlformats.org/drawingml/2006/main">
              <a:ext uri="{FF2B5EF4-FFF2-40B4-BE49-F238E27FC236}">
                <a16:creationId xmlns:a16="http://schemas.microsoft.com/office/drawing/2014/main" id="{BCFE6E88-DFA6-4CC5-85FE-F5CCE3D07D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13" name="Visual 1 of 1 on “Challenges.” Context: National Health Service Challenges « Endemic resource shortage and excessive demand Paradoxically, although health reform was supported by a wide political consensus, institutional actors claim a lac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a7ef6dc31f246bf"/>
          <a:stretch xmlns:a="http://schemas.openxmlformats.org/drawingml/2006/main"/>
        </p:blipFill>
        <p:spPr>
          <a:xfrm xmlns:a="http://schemas.openxmlformats.org/drawingml/2006/main">
            <a:off x="212400" y="5268600"/>
            <a:ext cx="8626680" cy="13320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08" name="Accessible slide title: Challenges">
            <a:extLst xmlns:a="http://schemas.openxmlformats.org/drawingml/2006/main">
              <a:ext uri="{FF2B5EF4-FFF2-40B4-BE49-F238E27FC236}">
                <a16:creationId xmlns:a16="http://schemas.microsoft.com/office/drawing/2014/main" id="{E9E9F24E-E4DC-47D5-BD56-D186E013533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Challenges</a:t>
            </a:r>
          </a:p>
        </p:txBody>
      </p:sp>
    </p:spTree>
    <p:extLst>
      <p:ext uri="{BB962C8B-B14F-4D97-AF65-F5344CB8AC3E}">
        <p14:creationId xmlns:p14="http://schemas.microsoft.com/office/powerpoint/2010/main" val="256779439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8" name="Slide title: Tax Authority&#10;(SII)">
            <a:extLst xmlns:a="http://schemas.openxmlformats.org/drawingml/2006/main">
              <a:ext uri="{FF2B5EF4-FFF2-40B4-BE49-F238E27FC236}">
                <a16:creationId xmlns:a16="http://schemas.microsoft.com/office/drawing/2014/main" id="{D94451A9-C5A3-4F11-9ACF-88EFCADF1BE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609360" y="838080"/>
            <a:ext cx="5534280" cy="93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 </a:t>
            </a:r>
            <a:br/>
            <a:r>
              <a:rPr sz="36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(SII)</a:t>
            </a:r>
            <a:br/>
            <a:endParaRPr sz="3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9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07E0B561-CE0D-4EDA-B9A6-CA0F66CDA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0" name="14 Conector recto">
            <a:extLst xmlns:a="http://schemas.openxmlformats.org/drawingml/2006/main">
              <a:ext uri="{FF2B5EF4-FFF2-40B4-BE49-F238E27FC236}">
                <a16:creationId xmlns:a16="http://schemas.microsoft.com/office/drawing/2014/main" id="{4E534F82-BC12-4742-9EF6-A0CEE05B35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6960" y="2133360"/>
            <a:ext cx="6162840" cy="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46800" rIns="90000" bIns="-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16" name="Visual 1 of 1 on “Tax Authority (SII).” Context: Tax Authority (SII) Determinants Binary Score | Fuzzy Scor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b254e9aef94c0b"/>
          <a:stretch xmlns:a="http://schemas.openxmlformats.org/drawingml/2006/main"/>
        </p:blipFill>
        <p:spPr>
          <a:xfrm xmlns:a="http://schemas.openxmlformats.org/drawingml/2006/main">
            <a:off x="152280" y="490320"/>
            <a:ext cx="3457440" cy="16430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graphicFrame>
        <p:nvGraphicFramePr>
          <p:cNvPr id="117" name="Data table 1 of 1: Tax Authority&#10;(SII)"/>
          <p:cNvGraphicFramePr/>
          <p:nvPr/>
        </p:nvGraphicFramePr>
        <p:xfrm>
          <a:off xmlns:a="http://schemas.openxmlformats.org/drawingml/2006/main" x="1371600" y="2286000"/>
          <a:ext xmlns:a="http://schemas.openxmlformats.org/drawingml/2006/main" cx="6324480" cy="44622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3880"/>
              </a:tblGrid>
              <a:tr h="5140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4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080088"/>
      </p:ext>
    </p:extLst>
  </p:cSld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19" name="Visual 1 of 1 on “Military Dictatorship.” Context: Tax Authority Military Dictatorship * Tax reform deep and strategic * Explicitly aimed at building state capacity ¢ Effective tax collection as key to preventing “excessive concentration o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e333cf961714033"/>
          <a:stretch xmlns:a="http://schemas.openxmlformats.org/drawingml/2006/main"/>
        </p:blipFill>
        <p:spPr>
          <a:xfrm xmlns:a="http://schemas.openxmlformats.org/drawingml/2006/main">
            <a:off x="4876560" y="1904760"/>
            <a:ext cx="4038840" cy="43084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14" name="Slide text 1: Military Dictatorship">
            <a:extLst xmlns:a="http://schemas.openxmlformats.org/drawingml/2006/main">
              <a:ext uri="{FF2B5EF4-FFF2-40B4-BE49-F238E27FC236}">
                <a16:creationId xmlns:a16="http://schemas.microsoft.com/office/drawing/2014/main" id="{21D3DEDC-8926-4C3E-AB25-ED5265BEE1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880" y="877320"/>
            <a:ext cx="5029200" cy="5675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4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Military Dictatorship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4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4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Tax reform deep and strategic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4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4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Explicitly aimed at building state capacity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4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4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Effective tax collection as key to preventing “excessive concentration of wealth”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5" name="AutoShape 2">
            <a:extLst xmlns:a="http://schemas.openxmlformats.org/drawingml/2006/main">
              <a:ext uri="{FF2B5EF4-FFF2-40B4-BE49-F238E27FC236}">
                <a16:creationId xmlns:a16="http://schemas.microsoft.com/office/drawing/2014/main" id="{A15A8C93-EF20-4087-B762-75E906422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6" name="Slide text 2: Military Dictatorship">
            <a:extLst xmlns:a="http://schemas.openxmlformats.org/drawingml/2006/main">
              <a:ext uri="{FF2B5EF4-FFF2-40B4-BE49-F238E27FC236}">
                <a16:creationId xmlns:a16="http://schemas.microsoft.com/office/drawing/2014/main" id="{786DB63A-07D1-484E-8A9E-8DB22F46C4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8" name="Accessible slide title: Military Dictatorship">
            <a:extLst xmlns:a="http://schemas.openxmlformats.org/drawingml/2006/main">
              <a:ext uri="{FF2B5EF4-FFF2-40B4-BE49-F238E27FC236}">
                <a16:creationId xmlns:a16="http://schemas.microsoft.com/office/drawing/2014/main" id="{7430409C-1264-42E1-BABB-8DC79EE1860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Military Dictatorship</a:t>
            </a:r>
          </a:p>
        </p:txBody>
      </p:sp>
    </p:spTree>
    <p:extLst>
      <p:ext uri="{BB962C8B-B14F-4D97-AF65-F5344CB8AC3E}">
        <p14:creationId xmlns:p14="http://schemas.microsoft.com/office/powerpoint/2010/main" val="1679107125"/>
      </p:ext>
    </p:extLst>
  </p:cSld>
</p:sld>
</file>

<file path=ppt/slides/slide1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7" name="Slide text 1: Reform Content, 1973–1989">
            <a:extLst xmlns:a="http://schemas.openxmlformats.org/drawingml/2006/main">
              <a:ext uri="{FF2B5EF4-FFF2-40B4-BE49-F238E27FC236}">
                <a16:creationId xmlns:a16="http://schemas.microsoft.com/office/drawing/2014/main" id="{6BD6451D-34DD-4023-820D-0B553EE59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880" y="877320"/>
            <a:ext cx="4952880" cy="5675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Reform Content, 1973–1989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Downsizing 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Staff reduced by 50%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Rationalization of resources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Professionalization of  management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Leitmotif: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“No one gets away.”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8" name="AutoShape 2">
            <a:extLst xmlns:a="http://schemas.openxmlformats.org/drawingml/2006/main">
              <a:ext uri="{FF2B5EF4-FFF2-40B4-BE49-F238E27FC236}">
                <a16:creationId xmlns:a16="http://schemas.microsoft.com/office/drawing/2014/main" id="{F449CAEB-6A1E-4F76-B6F9-0259D5C05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9" name="Slide text 2: Reform Content, 1973–1989">
            <a:extLst xmlns:a="http://schemas.openxmlformats.org/drawingml/2006/main">
              <a:ext uri="{FF2B5EF4-FFF2-40B4-BE49-F238E27FC236}">
                <a16:creationId xmlns:a16="http://schemas.microsoft.com/office/drawing/2014/main" id="{84DAECDC-5549-4A93-AD65-BF7EC8D1E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25" name="Visual 1 of 1 on “Reform Content, 1973–1989.” Context: Tax Authority Reform Content, 1973-1989 * Downsizing — Staff reduced by 50% ¢ Rationalization of resourci ¢ Professionalization of management Leitmotif: “No one gets away.”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cbcc53dbe7046b6"/>
          <a:stretch xmlns:a="http://schemas.openxmlformats.org/drawingml/2006/main"/>
        </p:blipFill>
        <p:spPr>
          <a:xfrm xmlns:a="http://schemas.openxmlformats.org/drawingml/2006/main">
            <a:off x="4876560" y="1904760"/>
            <a:ext cx="4038840" cy="43084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21" name="Accessible slide title: Reform Content, 1973–1989">
            <a:extLst xmlns:a="http://schemas.openxmlformats.org/drawingml/2006/main">
              <a:ext uri="{FF2B5EF4-FFF2-40B4-BE49-F238E27FC236}">
                <a16:creationId xmlns:a16="http://schemas.microsoft.com/office/drawing/2014/main" id="{DAD8F307-5116-4AAF-9061-FAD2130F9D6E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Reform Content, 1973–1989</a:t>
            </a:r>
          </a:p>
        </p:txBody>
      </p:sp>
    </p:spTree>
    <p:extLst>
      <p:ext uri="{BB962C8B-B14F-4D97-AF65-F5344CB8AC3E}">
        <p14:creationId xmlns:p14="http://schemas.microsoft.com/office/powerpoint/2010/main" val="337687040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Slide title: National Context">
            <a:extLst xmlns:a="http://schemas.openxmlformats.org/drawingml/2006/main">
              <a:ext uri="{FF2B5EF4-FFF2-40B4-BE49-F238E27FC236}">
                <a16:creationId xmlns:a16="http://schemas.microsoft.com/office/drawing/2014/main" id="{ED428D48-8DE8-45AE-A75D-F9A9D3E7C86E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National Context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8" name="Slide text 2: National Context">
            <a:extLst xmlns:a="http://schemas.openxmlformats.org/drawingml/2006/main">
              <a:ext uri="{FF2B5EF4-FFF2-40B4-BE49-F238E27FC236}">
                <a16:creationId xmlns:a16="http://schemas.microsoft.com/office/drawing/2014/main" id="{A83041FC-C2B7-4EC8-9DFF-427A44027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440" y="1294920"/>
            <a:ext cx="3429000" cy="30481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Transformation from state-centered to market-centered economy, 1973–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457200" lvl="1"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4" name="Visual 1 of 3 on “National Context.” Context: National Context Transformation from state-centered to market-centered economy, 1973-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02f774dc72c4e7e"/>
          <a:stretch xmlns:a="http://schemas.openxmlformats.org/drawingml/2006/main"/>
        </p:blipFill>
        <p:spPr>
          <a:xfrm xmlns:a="http://schemas.openxmlformats.org/drawingml/2006/main">
            <a:off x="4303440" y="763560"/>
            <a:ext cx="4592880" cy="30463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25" name="Visual 2 of 3 on “National Context.” Context: National Context Transformation from state-centered to market-centered economy, 1973-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459146578b8404c"/>
          <a:stretch xmlns:a="http://schemas.openxmlformats.org/drawingml/2006/main"/>
        </p:blipFill>
        <p:spPr>
          <a:xfrm xmlns:a="http://schemas.openxmlformats.org/drawingml/2006/main">
            <a:off x="2195280" y="4009680"/>
            <a:ext cx="3595680" cy="27720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26" name="Visual 3 of 3 on “National Context.” Context: National Context Transformation from state-centered to market-centered economy, 1973-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8644ef2035c494c"/>
          <a:stretch xmlns:a="http://schemas.openxmlformats.org/drawingml/2006/main"/>
        </p:blipFill>
        <p:spPr>
          <a:xfrm xmlns:a="http://schemas.openxmlformats.org/drawingml/2006/main">
            <a:off x="6019560" y="4009680"/>
            <a:ext cx="2895840" cy="27720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1804789141"/>
      </p:ext>
    </p:extLst>
  </p:cSld>
</p:sld>
</file>

<file path=ppt/slides/slide2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1" name="Slide text 1: Taxpayers who did not declare their income properly started to be afraid. Ima...">
            <a:extLst xmlns:a="http://schemas.openxmlformats.org/drawingml/2006/main">
              <a:ext uri="{FF2B5EF4-FFF2-40B4-BE49-F238E27FC236}">
                <a16:creationId xmlns:a16="http://schemas.microsoft.com/office/drawing/2014/main" id="{CBCA08A9-AF40-403D-B10B-533D2122A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371240"/>
            <a:ext cx="4495680" cy="50338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lnSpc>
                <a:spcPct val="15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Taxpayers who did not declare their income properly started to be afraid. Imagine the effect of having a service which could effectively act against tax evasion.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2" name="AutoShape 2">
            <a:extLst xmlns:a="http://schemas.openxmlformats.org/drawingml/2006/main">
              <a:ext uri="{FF2B5EF4-FFF2-40B4-BE49-F238E27FC236}">
                <a16:creationId xmlns:a16="http://schemas.microsoft.com/office/drawing/2014/main" id="{373AF120-4FF2-4F51-8D3F-5E9189FF12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3" name="Rectangle 2">
            <a:extLst xmlns:a="http://schemas.openxmlformats.org/drawingml/2006/main">
              <a:ext uri="{FF2B5EF4-FFF2-40B4-BE49-F238E27FC236}">
                <a16:creationId xmlns:a16="http://schemas.microsoft.com/office/drawing/2014/main" id="{D72A2266-1E4E-4F92-97C6-AC116A90D3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4" name="Rectangle 9">
            <a:extLst xmlns:a="http://schemas.openxmlformats.org/drawingml/2006/main">
              <a:ext uri="{FF2B5EF4-FFF2-40B4-BE49-F238E27FC236}">
                <a16:creationId xmlns:a16="http://schemas.microsoft.com/office/drawing/2014/main" id="{BFF5191B-5EDE-47F8-93FE-07A859F45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5" name="Slide text 2: Taxpayers who did not declare their income properly started to be afraid. Ima...">
            <a:extLst xmlns:a="http://schemas.openxmlformats.org/drawingml/2006/main">
              <a:ext uri="{FF2B5EF4-FFF2-40B4-BE49-F238E27FC236}">
                <a16:creationId xmlns:a16="http://schemas.microsoft.com/office/drawing/2014/main" id="{309FCE90-F745-4169-85B1-0A4C199F5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33" name="Visual 1 of 1 on “Taxpayers who did not declare their income properly started to be afraid. Ima....” Context: Taxpayers who did not declare their income properly started to be afraid. Imagine the effect of having a service which could effe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18a8ca9985f4bd0"/>
          <a:stretch xmlns:a="http://schemas.openxmlformats.org/drawingml/2006/main"/>
        </p:blipFill>
        <p:spPr>
          <a:xfrm xmlns:a="http://schemas.openxmlformats.org/drawingml/2006/main">
            <a:off x="4876560" y="1904760"/>
            <a:ext cx="4038840" cy="43084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27" name="Accessible slide title: Taxpayers who did not declare their income properly started to be afraid. Ima...">
            <a:extLst xmlns:a="http://schemas.openxmlformats.org/drawingml/2006/main">
              <a:ext uri="{FF2B5EF4-FFF2-40B4-BE49-F238E27FC236}">
                <a16:creationId xmlns:a16="http://schemas.microsoft.com/office/drawing/2014/main" id="{75FDAABC-1747-4AB0-A81F-32ED98F01718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Taxpayers who did not declare their income properly started to be afraid. Ima...</a:t>
            </a:r>
          </a:p>
        </p:txBody>
      </p:sp>
    </p:spTree>
    <p:extLst>
      <p:ext uri="{BB962C8B-B14F-4D97-AF65-F5344CB8AC3E}">
        <p14:creationId xmlns:p14="http://schemas.microsoft.com/office/powerpoint/2010/main" val="1733988654"/>
      </p:ext>
    </p:extLst>
  </p:cSld>
</p:sld>
</file>

<file path=ppt/slides/slide2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35" name="Visual 1 of 1 on “Return to Democracy.” Context: Tax Authority Return to Democracy * Modernizing drive persisted « New goals — Technological change — t User-friendliness and collection rates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48b9c9bed7499e"/>
          <a:stretch xmlns:a="http://schemas.openxmlformats.org/drawingml/2006/main"/>
        </p:blipFill>
        <p:spPr>
          <a:xfrm xmlns:a="http://schemas.openxmlformats.org/drawingml/2006/main">
            <a:off x="4587840" y="1806480"/>
            <a:ext cx="4375080" cy="3603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28" name="Slide text 1: Return to Democracy">
            <a:extLst xmlns:a="http://schemas.openxmlformats.org/drawingml/2006/main">
              <a:ext uri="{FF2B5EF4-FFF2-40B4-BE49-F238E27FC236}">
                <a16:creationId xmlns:a16="http://schemas.microsoft.com/office/drawing/2014/main" id="{659F5E5E-EB56-4E22-91FD-4EAF9DB6E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520" y="1143000"/>
            <a:ext cx="4419720" cy="52624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Return to Democracy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Modernizing drive persisted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New goals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Technological change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↑ User-friendliness and collection rates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9" name="AutoShape 2">
            <a:extLst xmlns:a="http://schemas.openxmlformats.org/drawingml/2006/main">
              <a:ext uri="{FF2B5EF4-FFF2-40B4-BE49-F238E27FC236}">
                <a16:creationId xmlns:a16="http://schemas.microsoft.com/office/drawing/2014/main" id="{578AABE2-A226-42FA-8788-76C75C2C4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0" name="Rectangle 2">
            <a:extLst xmlns:a="http://schemas.openxmlformats.org/drawingml/2006/main">
              <a:ext uri="{FF2B5EF4-FFF2-40B4-BE49-F238E27FC236}">
                <a16:creationId xmlns:a16="http://schemas.microsoft.com/office/drawing/2014/main" id="{8071B3F4-1F4C-464F-987A-01125AEFE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1" name="Rectangle 9">
            <a:extLst xmlns:a="http://schemas.openxmlformats.org/drawingml/2006/main">
              <a:ext uri="{FF2B5EF4-FFF2-40B4-BE49-F238E27FC236}">
                <a16:creationId xmlns:a16="http://schemas.microsoft.com/office/drawing/2014/main" id="{EBD43DB1-8C6D-4A72-ACF6-D00D80E34A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2" name="Slide text 2: Return to Democracy">
            <a:extLst xmlns:a="http://schemas.openxmlformats.org/drawingml/2006/main">
              <a:ext uri="{FF2B5EF4-FFF2-40B4-BE49-F238E27FC236}">
                <a16:creationId xmlns:a16="http://schemas.microsoft.com/office/drawing/2014/main" id="{CF9139BB-4B87-45CF-8848-EB1B1479E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4" name="Accessible slide title: Return to Democracy">
            <a:extLst xmlns:a="http://schemas.openxmlformats.org/drawingml/2006/main">
              <a:ext uri="{FF2B5EF4-FFF2-40B4-BE49-F238E27FC236}">
                <a16:creationId xmlns:a16="http://schemas.microsoft.com/office/drawing/2014/main" id="{3F430307-915E-4D2C-A0EA-C6B968F4380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Return to Democracy</a:t>
            </a:r>
          </a:p>
        </p:txBody>
      </p:sp>
    </p:spTree>
    <p:extLst>
      <p:ext uri="{BB962C8B-B14F-4D97-AF65-F5344CB8AC3E}">
        <p14:creationId xmlns:p14="http://schemas.microsoft.com/office/powerpoint/2010/main" val="1961994254"/>
      </p:ext>
    </p:extLst>
  </p:cSld>
</p:sld>
</file>

<file path=ppt/slides/slide2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3" name="Slide text 1: The success of this team in reducing tax evasion, reducing collection costs, ...">
            <a:extLst xmlns:a="http://schemas.openxmlformats.org/drawingml/2006/main">
              <a:ext uri="{FF2B5EF4-FFF2-40B4-BE49-F238E27FC236}">
                <a16:creationId xmlns:a16="http://schemas.microsoft.com/office/drawing/2014/main" id="{ADAD918A-0BC8-46EF-9ECB-600504B61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880" y="761760"/>
            <a:ext cx="8305920" cy="5462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lnSpc>
                <a:spcPct val="15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The success of this team in reducing tax evasion, reducing collection costs, and increasing state revenues at a much faster rate than economic growth point to a “developmental agency” nested within a state whose very top personnel—from the president down—has been its key allies.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4" name="AutoShape 2">
            <a:extLst xmlns:a="http://schemas.openxmlformats.org/drawingml/2006/main">
              <a:ext uri="{FF2B5EF4-FFF2-40B4-BE49-F238E27FC236}">
                <a16:creationId xmlns:a16="http://schemas.microsoft.com/office/drawing/2014/main" id="{360CB62A-DBF2-4059-8B13-4989DEC85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5" name="Rectangle 2">
            <a:extLst xmlns:a="http://schemas.openxmlformats.org/drawingml/2006/main">
              <a:ext uri="{FF2B5EF4-FFF2-40B4-BE49-F238E27FC236}">
                <a16:creationId xmlns:a16="http://schemas.microsoft.com/office/drawing/2014/main" id="{BDA93380-4902-4E0D-B375-7F8A109E3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6" name="Rectangle 9">
            <a:extLst xmlns:a="http://schemas.openxmlformats.org/drawingml/2006/main">
              <a:ext uri="{FF2B5EF4-FFF2-40B4-BE49-F238E27FC236}">
                <a16:creationId xmlns:a16="http://schemas.microsoft.com/office/drawing/2014/main" id="{C1C3AB0B-92C6-4BF7-AE7B-30B4F7412B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45" name="Visual 1 of 1 on “The success of this team in reducing tax evasion, reducing collection costs, ....” Context: Tax Authority The success of this team in reducing tax evasion, reducing collection costs, and increasing state revenues at a muc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261ef19020f47e3"/>
          <a:stretch xmlns:a="http://schemas.openxmlformats.org/drawingml/2006/main"/>
        </p:blipFill>
        <p:spPr>
          <a:xfrm xmlns:a="http://schemas.openxmlformats.org/drawingml/2006/main">
            <a:off x="228600" y="5292720"/>
            <a:ext cx="2971800" cy="14126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38" name="Slide text 2: The success of this team in reducing tax evasion, reducing collection costs, ...">
            <a:extLst xmlns:a="http://schemas.openxmlformats.org/drawingml/2006/main">
              <a:ext uri="{FF2B5EF4-FFF2-40B4-BE49-F238E27FC236}">
                <a16:creationId xmlns:a16="http://schemas.microsoft.com/office/drawing/2014/main" id="{35EAEFD4-1914-4B14-85D3-595BC464D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0" name="Accessible slide title: The success of this team in reducing tax evasion, reducing collection costs, ...">
            <a:extLst xmlns:a="http://schemas.openxmlformats.org/drawingml/2006/main">
              <a:ext uri="{FF2B5EF4-FFF2-40B4-BE49-F238E27FC236}">
                <a16:creationId xmlns:a16="http://schemas.microsoft.com/office/drawing/2014/main" id="{04CE5261-57F4-45FC-A3EC-715849B3B88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The success of this team in reducing tax evasion, reducing collection costs, ...</a:t>
            </a:r>
          </a:p>
        </p:txBody>
      </p:sp>
    </p:spTree>
    <p:extLst>
      <p:ext uri="{BB962C8B-B14F-4D97-AF65-F5344CB8AC3E}">
        <p14:creationId xmlns:p14="http://schemas.microsoft.com/office/powerpoint/2010/main" val="184652337"/>
      </p:ext>
    </p:extLst>
  </p:cSld>
</p:sld>
</file>

<file path=ppt/slides/slide2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9" name="Slide title: Civil Aviation Authority (DGAC)">
            <a:extLst xmlns:a="http://schemas.openxmlformats.org/drawingml/2006/main">
              <a:ext uri="{FF2B5EF4-FFF2-40B4-BE49-F238E27FC236}">
                <a16:creationId xmlns:a16="http://schemas.microsoft.com/office/drawing/2014/main" id="{FE6D88AD-7FDA-426B-82F6-9FF729E619F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074400" y="914400"/>
            <a:ext cx="6069240" cy="93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 (DGAC)</a:t>
            </a:r>
            <a:br/>
            <a:endParaRPr sz="3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0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48D32254-A5AE-4295-9A3F-42C67E239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45" name="Visual 1 of 1 on “Civil Aviation Authority (DGAC).” Context: Jam Civil Aviation Authority (DGAC) Determinants Binary Score | Fuzzy Scor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fdbea400e684f70"/>
          <a:stretch xmlns:a="http://schemas.openxmlformats.org/drawingml/2006/main"/>
        </p:blipFill>
        <p:spPr>
          <a:xfrm xmlns:a="http://schemas.openxmlformats.org/drawingml/2006/main">
            <a:off x="228600" y="172800"/>
            <a:ext cx="2646360" cy="19828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graphicFrame>
        <p:nvGraphicFramePr>
          <p:cNvPr id="146" name="Data table 1 of 1: Civil Aviation Authority (DGAC)"/>
          <p:cNvGraphicFramePr/>
          <p:nvPr/>
        </p:nvGraphicFramePr>
        <p:xfrm>
          <a:off xmlns:a="http://schemas.openxmlformats.org/drawingml/2006/main" x="1371600" y="2286000"/>
          <a:ext xmlns:a="http://schemas.openxmlformats.org/drawingml/2006/main" cx="6324480" cy="44622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3880"/>
              </a:tblGrid>
              <a:tr h="5140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4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391"/>
      </p:ext>
    </p:extLst>
  </p:cSld>
</p:sld>
</file>

<file path=ppt/slides/slide2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3" name="Slide text 1: Remains under military control, despite its civil and commercial functions">
            <a:extLst xmlns:a="http://schemas.openxmlformats.org/drawingml/2006/main">
              <a:ext uri="{FF2B5EF4-FFF2-40B4-BE49-F238E27FC236}">
                <a16:creationId xmlns:a16="http://schemas.microsoft.com/office/drawing/2014/main" id="{D4FDE6FE-94DC-4015-985F-DA0A86637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6840" y="1142640"/>
            <a:ext cx="4724280" cy="54133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Remains under military control, despite its civil and commercial functions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Function now limited to guaranteeing safe airspace and security 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4" name="AutoShape 2">
            <a:extLst xmlns:a="http://schemas.openxmlformats.org/drawingml/2006/main">
              <a:ext uri="{FF2B5EF4-FFF2-40B4-BE49-F238E27FC236}">
                <a16:creationId xmlns:a16="http://schemas.microsoft.com/office/drawing/2014/main" id="{8AD68306-BE5F-4A9C-87C8-1FB4C8EE1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5" name="Slide text 2: Remains under military control, despite its civil and commercial functions">
            <a:extLst xmlns:a="http://schemas.openxmlformats.org/drawingml/2006/main">
              <a:ext uri="{FF2B5EF4-FFF2-40B4-BE49-F238E27FC236}">
                <a16:creationId xmlns:a16="http://schemas.microsoft.com/office/drawing/2014/main" id="{9488902E-9009-408E-9337-BFE558C1E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51" name="Visual 1 of 1 on “Remains under military control, despite its civil and commercial functions.” Context: Civil Aviation Authority * Remains under military control, despite its civil and commercial functions * Function now limited to guarant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101391c311a4916"/>
          <a:stretch xmlns:a="http://schemas.openxmlformats.org/drawingml/2006/main"/>
        </p:blipFill>
        <p:spPr>
          <a:xfrm xmlns:a="http://schemas.openxmlformats.org/drawingml/2006/main">
            <a:off x="5682960" y="1139760"/>
            <a:ext cx="3156120" cy="52610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47" name="Accessible slide title: Remains under military control, despite its civil and commercial functions">
            <a:extLst xmlns:a="http://schemas.openxmlformats.org/drawingml/2006/main">
              <a:ext uri="{FF2B5EF4-FFF2-40B4-BE49-F238E27FC236}">
                <a16:creationId xmlns:a16="http://schemas.microsoft.com/office/drawing/2014/main" id="{4F8D38C3-B4E9-4B91-82E9-3468D447830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Remains under military control, despite its civil and commercial functions</a:t>
            </a:r>
          </a:p>
        </p:txBody>
      </p:sp>
    </p:spTree>
    <p:extLst>
      <p:ext uri="{BB962C8B-B14F-4D97-AF65-F5344CB8AC3E}">
        <p14:creationId xmlns:p14="http://schemas.microsoft.com/office/powerpoint/2010/main" val="481247279"/>
      </p:ext>
    </p:extLst>
  </p:cSld>
</p:sld>
</file>

<file path=ppt/slides/slide2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7" name="Slide text 1: Case of successful modernization “from above”">
            <a:extLst xmlns:a="http://schemas.openxmlformats.org/drawingml/2006/main">
              <a:ext uri="{FF2B5EF4-FFF2-40B4-BE49-F238E27FC236}">
                <a16:creationId xmlns:a16="http://schemas.microsoft.com/office/drawing/2014/main" id="{33222A56-CF4E-4EB0-9B67-DAC121F4CD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2800" y="1142640"/>
            <a:ext cx="4876920" cy="4684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lnSpc>
                <a:spcPct val="11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Case of successful modernization “from above”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11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11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However, influence over policy low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1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11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Subordinate position in bureaucracy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8" name="AutoShape 2">
            <a:extLst xmlns:a="http://schemas.openxmlformats.org/drawingml/2006/main">
              <a:ext uri="{FF2B5EF4-FFF2-40B4-BE49-F238E27FC236}">
                <a16:creationId xmlns:a16="http://schemas.microsoft.com/office/drawing/2014/main" id="{88BF8D25-D3AB-49C1-A99B-8DA574CDA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9" name="Slide text 2: Case of successful modernization “from above”">
            <a:extLst xmlns:a="http://schemas.openxmlformats.org/drawingml/2006/main">
              <a:ext uri="{FF2B5EF4-FFF2-40B4-BE49-F238E27FC236}">
                <a16:creationId xmlns:a16="http://schemas.microsoft.com/office/drawing/2014/main" id="{2374610B-B8C1-460B-AC56-B0F8708C54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55" name="Visual 1 of 1 on “Case of successful modernization “from above”.” Context: Civil Aviation Authority * Case of successful modernization “from above” ¢ However, influence over policy low * Subordinate position in bureaucracy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d6a4f4f023149c2"/>
          <a:stretch xmlns:a="http://schemas.openxmlformats.org/drawingml/2006/main"/>
        </p:blipFill>
        <p:spPr>
          <a:xfrm xmlns:a="http://schemas.openxmlformats.org/drawingml/2006/main">
            <a:off x="5682960" y="1139760"/>
            <a:ext cx="3156120" cy="52610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51" name="Accessible slide title: Case of successful modernization “from above”">
            <a:extLst xmlns:a="http://schemas.openxmlformats.org/drawingml/2006/main">
              <a:ext uri="{FF2B5EF4-FFF2-40B4-BE49-F238E27FC236}">
                <a16:creationId xmlns:a16="http://schemas.microsoft.com/office/drawing/2014/main" id="{14AEFF83-2E0D-4FBE-A53A-DCC45BFF709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Case of successful modernization “from above”</a:t>
            </a:r>
          </a:p>
        </p:txBody>
      </p:sp>
    </p:spTree>
    <p:extLst>
      <p:ext uri="{BB962C8B-B14F-4D97-AF65-F5344CB8AC3E}">
        <p14:creationId xmlns:p14="http://schemas.microsoft.com/office/powerpoint/2010/main" val="337969936"/>
      </p:ext>
    </p:extLst>
  </p:cSld>
</p:sld>
</file>

<file path=ppt/slides/slide2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1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F87D73E2-0D3B-49A6-B892-2FBD2CE59B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2" name="14 Conector recto">
            <a:extLst xmlns:a="http://schemas.openxmlformats.org/drawingml/2006/main">
              <a:ext uri="{FF2B5EF4-FFF2-40B4-BE49-F238E27FC236}">
                <a16:creationId xmlns:a16="http://schemas.microsoft.com/office/drawing/2014/main" id="{BDB55002-C1D4-49E7-A34A-CAA774EC5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6960" y="2209680"/>
            <a:ext cx="6162840" cy="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46800" rIns="90000" bIns="-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60" name="Visual 1 of 1 on “National Postal Service.” Context: National Postal Service Determinants Binary Score | Fuzzy Scor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e2c6a9b2d9849c3"/>
          <a:stretch xmlns:a="http://schemas.openxmlformats.org/drawingml/2006/main"/>
        </p:blipFill>
        <p:spPr>
          <a:xfrm xmlns:a="http://schemas.openxmlformats.org/drawingml/2006/main">
            <a:off x="172800" y="152280"/>
            <a:ext cx="2778120" cy="20890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graphicFrame>
        <p:nvGraphicFramePr>
          <p:cNvPr id="161" name="Data table 1 of 1: National Postal Service"/>
          <p:cNvGraphicFramePr/>
          <p:nvPr/>
        </p:nvGraphicFramePr>
        <p:xfrm>
          <a:off xmlns:a="http://schemas.openxmlformats.org/drawingml/2006/main" x="1371600" y="2286000"/>
          <a:ext xmlns:a="http://schemas.openxmlformats.org/drawingml/2006/main" cx="6324480" cy="44622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3880"/>
              </a:tblGrid>
              <a:tr h="5140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4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55" name="Slide title: National Postal Service">
            <a:extLst xmlns:a="http://schemas.openxmlformats.org/drawingml/2006/main">
              <a:ext uri="{FF2B5EF4-FFF2-40B4-BE49-F238E27FC236}">
                <a16:creationId xmlns:a16="http://schemas.microsoft.com/office/drawing/2014/main" id="{0101E16D-89F3-455F-B5B6-0C0BE1B0662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074400" y="685800"/>
            <a:ext cx="6069240" cy="93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</a:t>
            </a:r>
            <a:br/>
            <a:endParaRPr sz="3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3459572"/>
      </p:ext>
    </p:extLst>
  </p:cSld>
</p:sld>
</file>

<file path=ppt/slides/slide2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6" name="Slide text 1: Provides universal postal service at accessible price">
            <a:extLst xmlns:a="http://schemas.openxmlformats.org/drawingml/2006/main">
              <a:ext uri="{FF2B5EF4-FFF2-40B4-BE49-F238E27FC236}">
                <a16:creationId xmlns:a16="http://schemas.microsoft.com/office/drawing/2014/main" id="{40D67D2C-5FB8-4387-8676-803053060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520" y="912600"/>
            <a:ext cx="4343400" cy="5230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Provides universal postal service at accessible price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Gradual evolution and modernization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Technological innovation in production and management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7" name="AutoShape 2">
            <a:extLst xmlns:a="http://schemas.openxmlformats.org/drawingml/2006/main">
              <a:ext uri="{FF2B5EF4-FFF2-40B4-BE49-F238E27FC236}">
                <a16:creationId xmlns:a16="http://schemas.microsoft.com/office/drawing/2014/main" id="{F4C4C1FE-1E2A-45B9-9A1D-FAD2B4749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8" name="Slide text 2: Provides universal postal service at accessible price">
            <a:extLst xmlns:a="http://schemas.openxmlformats.org/drawingml/2006/main">
              <a:ext uri="{FF2B5EF4-FFF2-40B4-BE49-F238E27FC236}">
                <a16:creationId xmlns:a16="http://schemas.microsoft.com/office/drawing/2014/main" id="{44BD0BA0-AF81-40E4-9BE4-EE253023B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59" name="Rectangle 9">
            <a:extLst xmlns:a="http://schemas.openxmlformats.org/drawingml/2006/main">
              <a:ext uri="{FF2B5EF4-FFF2-40B4-BE49-F238E27FC236}">
                <a16:creationId xmlns:a16="http://schemas.microsoft.com/office/drawing/2014/main" id="{094EC802-3B28-4565-87DC-20A4147908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67" name="Visual 1 of 2 on “Provides universal postal service at accessible price.” Context: National Postal Service ¢ Provides universal postal service at accessible price * Gradual evolution and modernization * Technological innovation in producti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edfdb2bac2c4d40"/>
          <a:stretch xmlns:a="http://schemas.openxmlformats.org/drawingml/2006/main"/>
        </p:blipFill>
        <p:spPr>
          <a:xfrm xmlns:a="http://schemas.openxmlformats.org/drawingml/2006/main">
            <a:off x="280800" y="5333760"/>
            <a:ext cx="4002120" cy="1371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68" name="Visual 2 of 2 on “Provides universal postal service at accessible price.” Context: National Postal Service ¢ Provides universal postal service at accessible price * Gradual evolution and modernization * Technological innovation in producti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4030204f502461f"/>
          <a:stretch xmlns:a="http://schemas.openxmlformats.org/drawingml/2006/main"/>
        </p:blipFill>
        <p:spPr>
          <a:xfrm xmlns:a="http://schemas.openxmlformats.org/drawingml/2006/main">
            <a:off x="4878360" y="1371600"/>
            <a:ext cx="3960720" cy="29779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62" name="Accessible slide title: Provides universal postal service at accessible price">
            <a:extLst xmlns:a="http://schemas.openxmlformats.org/drawingml/2006/main">
              <a:ext uri="{FF2B5EF4-FFF2-40B4-BE49-F238E27FC236}">
                <a16:creationId xmlns:a16="http://schemas.microsoft.com/office/drawing/2014/main" id="{D3A1D3F4-FD40-4094-9785-FB2EE73924D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Provides universal postal service at accessible price</a:t>
            </a:r>
          </a:p>
        </p:txBody>
      </p:sp>
    </p:spTree>
    <p:extLst>
      <p:ext uri="{BB962C8B-B14F-4D97-AF65-F5344CB8AC3E}">
        <p14:creationId xmlns:p14="http://schemas.microsoft.com/office/powerpoint/2010/main" val="1515327992"/>
      </p:ext>
    </p:extLst>
  </p:cSld>
</p:sld>
</file>

<file path=ppt/slides/slide2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2" name="Slide text 1: 1981 law removed national monopoly on internal postal services">
            <a:extLst xmlns:a="http://schemas.openxmlformats.org/drawingml/2006/main">
              <a:ext uri="{FF2B5EF4-FFF2-40B4-BE49-F238E27FC236}">
                <a16:creationId xmlns:a16="http://schemas.microsoft.com/office/drawing/2014/main" id="{EFB27950-EBBF-4676-A92F-661D3B8C43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520" y="1400040"/>
            <a:ext cx="4343400" cy="4743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1981 law removed national monopoly on internal postal services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Under new competitive conditions, modernization was imperative for survival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63" name="AutoShape 2">
            <a:extLst xmlns:a="http://schemas.openxmlformats.org/drawingml/2006/main">
              <a:ext uri="{FF2B5EF4-FFF2-40B4-BE49-F238E27FC236}">
                <a16:creationId xmlns:a16="http://schemas.microsoft.com/office/drawing/2014/main" id="{5BE814FE-3DF5-41DD-9BEE-ABA731A3E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64" name="Slide text 2: 1981 law removed national monopoly on internal postal services">
            <a:extLst xmlns:a="http://schemas.openxmlformats.org/drawingml/2006/main">
              <a:ext uri="{FF2B5EF4-FFF2-40B4-BE49-F238E27FC236}">
                <a16:creationId xmlns:a16="http://schemas.microsoft.com/office/drawing/2014/main" id="{02B63664-07A7-4694-A88E-0D844B313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65" name="Rectangle 9">
            <a:extLst xmlns:a="http://schemas.openxmlformats.org/drawingml/2006/main">
              <a:ext uri="{FF2B5EF4-FFF2-40B4-BE49-F238E27FC236}">
                <a16:creationId xmlns:a16="http://schemas.microsoft.com/office/drawing/2014/main" id="{DABA5D90-5BCE-4DF8-A9CF-0A63DD3715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73" name="Visual 1 of 2 on “1981 law removed national monopoly on internal postal services.” Context: National Postal Service * 1981 law removed national monopoly on internal postal services « Under new competitive conditions, modernization was impe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1aeff71b6f64f00"/>
          <a:stretch xmlns:a="http://schemas.openxmlformats.org/drawingml/2006/main"/>
        </p:blipFill>
        <p:spPr>
          <a:xfrm xmlns:a="http://schemas.openxmlformats.org/drawingml/2006/main">
            <a:off x="280800" y="5333760"/>
            <a:ext cx="4002120" cy="1371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74" name="Visual 2 of 2 on “1981 law removed national monopoly on internal postal services.” Context: National Postal Service * 1981 law removed national monopoly on internal postal services « Under new competitive conditions, modernization was impe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830ff6805c74925"/>
          <a:stretch xmlns:a="http://schemas.openxmlformats.org/drawingml/2006/main"/>
        </p:blipFill>
        <p:spPr>
          <a:xfrm xmlns:a="http://schemas.openxmlformats.org/drawingml/2006/main">
            <a:off x="4878360" y="1371600"/>
            <a:ext cx="3960720" cy="29779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68" name="Accessible slide title: 1981 law removed national monopoly on internal postal services">
            <a:extLst xmlns:a="http://schemas.openxmlformats.org/drawingml/2006/main">
              <a:ext uri="{FF2B5EF4-FFF2-40B4-BE49-F238E27FC236}">
                <a16:creationId xmlns:a16="http://schemas.microsoft.com/office/drawing/2014/main" id="{85CD0735-F823-4F38-90E4-33CB8AA84E0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1981 law removed national monopoly on internal postal services</a:t>
            </a:r>
          </a:p>
        </p:txBody>
      </p:sp>
    </p:spTree>
    <p:extLst>
      <p:ext uri="{BB962C8B-B14F-4D97-AF65-F5344CB8AC3E}">
        <p14:creationId xmlns:p14="http://schemas.microsoft.com/office/powerpoint/2010/main" val="1234760769"/>
      </p:ext>
    </p:extLst>
  </p:cSld>
</p:sld>
</file>

<file path=ppt/slides/slide2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8" name="Slide text 1: Managers and personnel demonstrate strong commitment to organizational goals">
            <a:extLst xmlns:a="http://schemas.openxmlformats.org/drawingml/2006/main">
              <a:ext uri="{FF2B5EF4-FFF2-40B4-BE49-F238E27FC236}">
                <a16:creationId xmlns:a16="http://schemas.microsoft.com/office/drawing/2014/main" id="{23F8E530-C2BD-4F2A-A1CF-8C62F21066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520" y="1066680"/>
            <a:ext cx="4419720" cy="5486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Managers and personnel demonstrate strong commitment to organizational goals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Leitmotiv: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66600" indent="-66600"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“If the Post Office performs well, I win; if not, we all lose.”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69" name="Slide text 2: Managers and personnel demonstrate strong commitment to organizational goals">
            <a:extLst xmlns:a="http://schemas.openxmlformats.org/drawingml/2006/main">
              <a:ext uri="{FF2B5EF4-FFF2-40B4-BE49-F238E27FC236}">
                <a16:creationId xmlns:a16="http://schemas.microsoft.com/office/drawing/2014/main" id="{A58A45E0-6C9C-4D71-8EAF-9D381FDC6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70" name="Rectangle 2">
            <a:extLst xmlns:a="http://schemas.openxmlformats.org/drawingml/2006/main">
              <a:ext uri="{FF2B5EF4-FFF2-40B4-BE49-F238E27FC236}">
                <a16:creationId xmlns:a16="http://schemas.microsoft.com/office/drawing/2014/main" id="{666A47BD-1A23-47E7-BA4F-C918FD35A3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77" name="Visual 1 of 2 on “Managers and personnel demonstrate strong commitment to organizational goals.” Context: National Postal Service « Managers and personnel demonstrate strong commitment to organizational goals Leitmotiv: “If the Post Office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a2c9a37c0144330"/>
          <a:stretch xmlns:a="http://schemas.openxmlformats.org/drawingml/2006/main"/>
        </p:blipFill>
        <p:spPr>
          <a:xfrm xmlns:a="http://schemas.openxmlformats.org/drawingml/2006/main">
            <a:off x="280800" y="5562360"/>
            <a:ext cx="3335400" cy="11430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78" name="Visual 2 of 2 on “Managers and personnel demonstrate strong commitment to organizational goals.” Context: National Postal Service « Managers and personnel demonstrate strong commitment to organizational goals Leitmotiv: “If the Post Office…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9a430ca39dd4896"/>
          <a:stretch xmlns:a="http://schemas.openxmlformats.org/drawingml/2006/main"/>
        </p:blipFill>
        <p:spPr>
          <a:xfrm xmlns:a="http://schemas.openxmlformats.org/drawingml/2006/main">
            <a:off x="4878360" y="1371600"/>
            <a:ext cx="3960720" cy="29779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73" name="Accessible slide title: Managers and personnel demonstrate strong commitment to organizational goals">
            <a:extLst xmlns:a="http://schemas.openxmlformats.org/drawingml/2006/main">
              <a:ext uri="{FF2B5EF4-FFF2-40B4-BE49-F238E27FC236}">
                <a16:creationId xmlns:a16="http://schemas.microsoft.com/office/drawing/2014/main" id="{69958961-72C2-47F2-B030-AF969F99FEC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Managers and personnel demonstrate strong commitment to organizational goals</a:t>
            </a:r>
          </a:p>
        </p:txBody>
      </p:sp>
    </p:spTree>
    <p:extLst>
      <p:ext uri="{BB962C8B-B14F-4D97-AF65-F5344CB8AC3E}">
        <p14:creationId xmlns:p14="http://schemas.microsoft.com/office/powerpoint/2010/main" val="1172730283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Slide title: Chile’s Transformation">
            <a:extLst xmlns:a="http://schemas.openxmlformats.org/drawingml/2006/main">
              <a:ext uri="{FF2B5EF4-FFF2-40B4-BE49-F238E27FC236}">
                <a16:creationId xmlns:a16="http://schemas.microsoft.com/office/drawing/2014/main" id="{E48FC365-6366-4C76-AB88-51D3F607C7F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Chile’s Transformation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3" name="Slide text 2: Chile’s Transformation">
            <a:extLst xmlns:a="http://schemas.openxmlformats.org/drawingml/2006/main">
              <a:ext uri="{FF2B5EF4-FFF2-40B4-BE49-F238E27FC236}">
                <a16:creationId xmlns:a16="http://schemas.microsoft.com/office/drawing/2014/main" id="{83EFA79B-A456-40B3-975B-A74A25217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0520" y="1294920"/>
            <a:ext cx="4343400" cy="51814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5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Institutions defined by 1973 coup </a:t>
            </a:r>
            <a:endParaRPr sz="30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5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0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5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0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Policy agenda under military dictatorship</a:t>
            </a:r>
            <a:endParaRPr sz="30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5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0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70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Economic liberalization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59200" lvl="1"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70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↑ “Efficiency” of public sector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lnSpc>
                <a:spcPct val="150000"/>
              </a:lnSpc>
              <a:spcBef>
                <a:spcPts val="75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0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0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8" name="Visual 1 of 2 on “Chile’s Transformation.” Context: Chile’s Transformation Institutions defined by 1973 coup Policy agenda under military dictatorship — Economic liberalization —t “Efficiency” of public sector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d4e6e01db2a4927"/>
          <a:stretch xmlns:a="http://schemas.openxmlformats.org/drawingml/2006/main"/>
        </p:blipFill>
        <p:spPr>
          <a:xfrm xmlns:a="http://schemas.openxmlformats.org/drawingml/2006/main">
            <a:off x="5032080" y="457200"/>
            <a:ext cx="3864240" cy="28191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29" name="Visual 2 of 2 on “Chile’s Transformation.” Context: Chile’s Transformation Institutions defined by 1973 coup Policy agenda under military dictatorship — Economic liberalization —t “Efficiency” of public sector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3801c5afebc4623"/>
          <a:stretch xmlns:a="http://schemas.openxmlformats.org/drawingml/2006/main"/>
        </p:blipFill>
        <p:spPr>
          <a:xfrm xmlns:a="http://schemas.openxmlformats.org/drawingml/2006/main">
            <a:off x="5029200" y="3498840"/>
            <a:ext cx="3886200" cy="29955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651064460"/>
      </p:ext>
    </p:extLst>
  </p:cSld>
</p:sld>
</file>

<file path=ppt/slides/slide3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3" name="Slide title: Conclusion&#10;Chile’s Institutional Performance">
            <a:extLst xmlns:a="http://schemas.openxmlformats.org/drawingml/2006/main">
              <a:ext uri="{FF2B5EF4-FFF2-40B4-BE49-F238E27FC236}">
                <a16:creationId xmlns:a16="http://schemas.microsoft.com/office/drawing/2014/main" id="{738E9825-376B-45D7-A662-E16F138DC86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419360" y="273960"/>
            <a:ext cx="4267440" cy="1706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Conclusion</a:t>
            </a:r>
            <a:br/>
            <a:r>
              <a:rPr sz="40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Chile’s Institutional Performance</a:t>
            </a:r>
            <a:endParaRPr sz="40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74" name="Slide text 2: Conclusion&#10;Chile’s Institutional Performance">
            <a:extLst xmlns:a="http://schemas.openxmlformats.org/drawingml/2006/main">
              <a:ext uri="{FF2B5EF4-FFF2-40B4-BE49-F238E27FC236}">
                <a16:creationId xmlns:a16="http://schemas.microsoft.com/office/drawing/2014/main" id="{C23E62DF-DF24-4FDF-B51E-AFD521740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47600" y="2209320"/>
            <a:ext cx="4038840" cy="39164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Strongest institutional performance of countries included in study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Bias toward economic and fiscal institutions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75" name="AutoShape 2">
            <a:extLst xmlns:a="http://schemas.openxmlformats.org/drawingml/2006/main">
              <a:ext uri="{FF2B5EF4-FFF2-40B4-BE49-F238E27FC236}">
                <a16:creationId xmlns:a16="http://schemas.microsoft.com/office/drawing/2014/main" id="{608875D8-B749-44E8-AF4C-A8B0C47EF1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84" name="Visual 1 of 5 on “Conclusion Chile’s Institutional Performance.” Context: Conclusion Chile’s Institutional Performance * Strongest institutional performance of countries included in study ¢ Bias toward economic and fiscal institutions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63e48809c064f5e"/>
          <a:stretch xmlns:a="http://schemas.openxmlformats.org/drawingml/2006/main"/>
        </p:blipFill>
        <p:spPr>
          <a:xfrm xmlns:a="http://schemas.openxmlformats.org/drawingml/2006/main">
            <a:off x="457200" y="75960"/>
            <a:ext cx="3457440" cy="26719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85" name="Visual 2 of 5 on “Conclusion Chile’s Institutional Performance.” Context: Conclusion Chile’s Institutional Performance * Strongest institutional performance of countries included in study ¢ Bias toward economic and fiscal institutions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f0a313202014820"/>
          <a:stretch xmlns:a="http://schemas.openxmlformats.org/drawingml/2006/main"/>
        </p:blipFill>
        <p:spPr>
          <a:xfrm xmlns:a="http://schemas.openxmlformats.org/drawingml/2006/main">
            <a:off x="2266920" y="5124240"/>
            <a:ext cx="1589040" cy="13683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86" name="Visual 3 of 5 on “Conclusion Chile’s Institutional Performance.” Context: Conclusion Chile’s Institutional Performance * Strongest institutional performance of countries included in study ¢ Bias toward economic and fiscal institutions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406fbf4a2904918"/>
          <a:stretch xmlns:a="http://schemas.openxmlformats.org/drawingml/2006/main"/>
        </p:blipFill>
        <p:spPr>
          <a:xfrm xmlns:a="http://schemas.openxmlformats.org/drawingml/2006/main">
            <a:off x="457200" y="5173560"/>
            <a:ext cx="1728720" cy="12952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87" name="Visual 4 of 5 on “Conclusion Chile’s Institutional Performance.” Context: Conclusion Chile’s Institutional Performance * Strongest institutional performance of countries included in study ¢ Bias toward economic and fiscal institutions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d6d6f43d2cf4e14"/>
          <a:stretch xmlns:a="http://schemas.openxmlformats.org/drawingml/2006/main"/>
        </p:blipFill>
        <p:spPr>
          <a:xfrm xmlns:a="http://schemas.openxmlformats.org/drawingml/2006/main">
            <a:off x="477720" y="2895480"/>
            <a:ext cx="1671480" cy="22287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188" name="Visual 5 of 5 on “Conclusion Chile’s Institutional Performance.” Context: Conclusion Chile’s Institutional Performance * Strongest institutional performance of countries included in study ¢ Bias toward economic and fiscal institutions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f338f22b47943b4"/>
          <a:stretch xmlns:a="http://schemas.openxmlformats.org/drawingml/2006/main"/>
        </p:blipFill>
        <p:spPr>
          <a:xfrm xmlns:a="http://schemas.openxmlformats.org/drawingml/2006/main">
            <a:off x="2266920" y="2892240"/>
            <a:ext cx="1600200" cy="21369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1076892568"/>
      </p:ext>
    </p:extLst>
  </p:cSld>
</p:sld>
</file>

<file path=ppt/slides/slide3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1" name="Slide title: Conclusion">
            <a:extLst xmlns:a="http://schemas.openxmlformats.org/drawingml/2006/main">
              <a:ext uri="{FF2B5EF4-FFF2-40B4-BE49-F238E27FC236}">
                <a16:creationId xmlns:a16="http://schemas.microsoft.com/office/drawing/2014/main" id="{12E81C48-D429-4558-8E96-DC179A1AF8F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Conclusion</a:t>
            </a:r>
            <a:endParaRPr sz="4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82" name="Slide text 2: Conclusion">
            <a:extLst xmlns:a="http://schemas.openxmlformats.org/drawingml/2006/main">
              <a:ext uri="{FF2B5EF4-FFF2-40B4-BE49-F238E27FC236}">
                <a16:creationId xmlns:a16="http://schemas.microsoft.com/office/drawing/2014/main" id="{C9FEB18A-0501-47D3-9FF6-9CC03B0041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371600"/>
            <a:ext cx="8229600" cy="4525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 fontScale="92500" lnSpcReduction="9999"/>
          </a:bodyPr>
          <a:lstStyle xmlns:a="http://schemas.openxmlformats.org/drawingml/2006/main"/>
          <a:p xmlns:a="http://schemas.openxmlformats.org/drawingml/2006/main">
            <a:pPr>
              <a:lnSpc>
                <a:spcPct val="150000"/>
              </a:lnSpc>
              <a:spcBef>
                <a:spcPts val="60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Chilean . . . society underwent significant change leading to a consolidation of a market economy and a corresponding process of modernization of the state. While this institutional transformation has had a positive impact on economic growth and social citizenship, it still falls short in providing access to equal opportunities for all. . . . A more efficient state than the one depicted here will have to play a key role in counterbalancing market forces in the future development of the country.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7945209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Slide title: Chile’s Transformation">
            <a:extLst xmlns:a="http://schemas.openxmlformats.org/drawingml/2006/main">
              <a:ext uri="{FF2B5EF4-FFF2-40B4-BE49-F238E27FC236}">
                <a16:creationId xmlns:a16="http://schemas.microsoft.com/office/drawing/2014/main" id="{FE5CD3F0-3C44-422F-940C-49361051A8C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Chile’s Transformation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7" name="Slide text 2: Chile’s Transformation">
            <a:extLst xmlns:a="http://schemas.openxmlformats.org/drawingml/2006/main">
              <a:ext uri="{FF2B5EF4-FFF2-40B4-BE49-F238E27FC236}">
                <a16:creationId xmlns:a16="http://schemas.microsoft.com/office/drawing/2014/main" id="{B43FC5CE-C455-4E80-BB7D-8B7AE3986E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440" y="1218600"/>
            <a:ext cx="4724280" cy="54104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lnSpc>
                <a:spcPct val="12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1980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2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New constitution 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lnSpc>
                <a:spcPct val="12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Comprehensive legal reform of political and economic rules of the game: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2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Stock exchange law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lnSpc>
                <a:spcPct val="12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Pension reform law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6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31" name="Visual 1 of 1 on “Chile’s Transformation.” Context: _ Chile’s Transformation 1980 ¢ New constitution * Comprehensive legal reform of political and economic rules of the game: — Stock exchange law — Pension reform law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4abd3c9f4be48df"/>
          <a:stretch xmlns:a="http://schemas.openxmlformats.org/drawingml/2006/main"/>
        </p:blipFill>
        <p:spPr>
          <a:xfrm xmlns:a="http://schemas.openxmlformats.org/drawingml/2006/main">
            <a:off x="304560" y="349200"/>
            <a:ext cx="3581640" cy="61275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902681584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Slide title: Chile’s Transformation">
            <a:extLst xmlns:a="http://schemas.openxmlformats.org/drawingml/2006/main">
              <a:ext uri="{FF2B5EF4-FFF2-40B4-BE49-F238E27FC236}">
                <a16:creationId xmlns:a16="http://schemas.microsoft.com/office/drawing/2014/main" id="{0F6121E4-64CB-42D9-AFDE-21E6DA958B0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Chile’s Transformation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0" name="Slide text 2: Chile’s Transformation">
            <a:extLst xmlns:a="http://schemas.openxmlformats.org/drawingml/2006/main">
              <a:ext uri="{FF2B5EF4-FFF2-40B4-BE49-F238E27FC236}">
                <a16:creationId xmlns:a16="http://schemas.microsoft.com/office/drawing/2014/main" id="{8040A709-7262-4FC9-8C8F-AA37B3BC5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62160" y="1451880"/>
            <a:ext cx="4648320" cy="426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1990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Restoration of democracy 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i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New focus on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70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State transparency and modernization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700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Social policy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60000"/>
              </a:lnSpc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60000"/>
              </a:lnSpc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34" name="Visual 1 of 1 on “Chile’s Transformation.” Context: Chile’s Transformation 1990 « Restoration of democracy _ ¢« New focus on — State transparency and modernization — Social policy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285386aae2240b3"/>
          <a:stretch xmlns:a="http://schemas.openxmlformats.org/drawingml/2006/main"/>
        </p:blipFill>
        <p:spPr>
          <a:xfrm xmlns:a="http://schemas.openxmlformats.org/drawingml/2006/main">
            <a:off x="228600" y="1218960"/>
            <a:ext cx="3581280" cy="46814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</p:spTree>
    <p:extLst>
      <p:ext uri="{BB962C8B-B14F-4D97-AF65-F5344CB8AC3E}">
        <p14:creationId xmlns:p14="http://schemas.microsoft.com/office/powerpoint/2010/main" val="605221229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Slide title: Chile’s Transformation">
            <a:extLst xmlns:a="http://schemas.openxmlformats.org/drawingml/2006/main">
              <a:ext uri="{FF2B5EF4-FFF2-40B4-BE49-F238E27FC236}">
                <a16:creationId xmlns:a16="http://schemas.microsoft.com/office/drawing/2014/main" id="{80070A2D-A6C3-495B-BD3D-253C85871EC8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57200" y="273960"/>
            <a:ext cx="82296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Chile’s Transformation</a:t>
            </a:r>
            <a:br/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37" name="Visual 1 of 1 on “Chile’s Transformation.” Context: ” Chile’s Transformation Yet, * 1980 constitution left intact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4f54b6755c04e8b"/>
          <a:stretch xmlns:a="http://schemas.openxmlformats.org/drawingml/2006/main"/>
        </p:blipFill>
        <p:spPr>
          <a:xfrm xmlns:a="http://schemas.openxmlformats.org/drawingml/2006/main">
            <a:off x="304560" y="349200"/>
            <a:ext cx="3581640" cy="61275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34" name="Slide text 2: Chile’s Transformation">
            <a:extLst xmlns:a="http://schemas.openxmlformats.org/drawingml/2006/main">
              <a:ext uri="{FF2B5EF4-FFF2-40B4-BE49-F238E27FC236}">
                <a16:creationId xmlns:a16="http://schemas.microsoft.com/office/drawing/2014/main" id="{0E097DA6-407C-4F05-9062-F2E327CE47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1599840"/>
            <a:ext cx="4114800" cy="2971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Yet,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2720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1980 constitution left intact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60000"/>
              </a:lnSpc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5663586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5" name="Slide text 1: The Cases">
            <a:extLst xmlns:a="http://schemas.openxmlformats.org/drawingml/2006/main">
              <a:ext uri="{FF2B5EF4-FFF2-40B4-BE49-F238E27FC236}">
                <a16:creationId xmlns:a16="http://schemas.microsoft.com/office/drawing/2014/main" id="{42DE4F9F-E040-470C-B944-D921E32C83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7596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The Cases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69" name="Visual 1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0dbcda29c484b4b"/>
          <a:stretch xmlns:a="http://schemas.openxmlformats.org/drawingml/2006/main"/>
        </p:blipFill>
        <p:spPr>
          <a:xfrm xmlns:a="http://schemas.openxmlformats.org/drawingml/2006/main">
            <a:off x="5219640" y="5143320"/>
            <a:ext cx="2376360" cy="108576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0" name="Visual 2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caa278d3ae949b9"/>
          <a:stretch xmlns:a="http://schemas.openxmlformats.org/drawingml/2006/main"/>
        </p:blipFill>
        <p:spPr>
          <a:xfrm xmlns:a="http://schemas.openxmlformats.org/drawingml/2006/main">
            <a:off x="5105160" y="3886200"/>
            <a:ext cx="2514600" cy="2514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1" name="Visual 3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99289835cf14df1"/>
          <a:stretch xmlns:a="http://schemas.openxmlformats.org/drawingml/2006/main"/>
        </p:blipFill>
        <p:spPr>
          <a:xfrm xmlns:a="http://schemas.openxmlformats.org/drawingml/2006/main">
            <a:off x="3555720" y="4835520"/>
            <a:ext cx="939960" cy="15652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2" name="Visual 4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015916b39664d2d"/>
          <a:stretch xmlns:a="http://schemas.openxmlformats.org/drawingml/2006/main"/>
        </p:blipFill>
        <p:spPr>
          <a:xfrm xmlns:a="http://schemas.openxmlformats.org/drawingml/2006/main">
            <a:off x="1981080" y="3886200"/>
            <a:ext cx="2514600" cy="2514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3" name="Visual 5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263d0f15c844d8e"/>
          <a:stretch xmlns:a="http://schemas.openxmlformats.org/drawingml/2006/main"/>
        </p:blipFill>
        <p:spPr>
          <a:xfrm xmlns:a="http://schemas.openxmlformats.org/drawingml/2006/main">
            <a:off x="7086600" y="2665080"/>
            <a:ext cx="1884240" cy="8971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4" name="Visual 6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73dfe37106e48d2"/>
          <a:stretch xmlns:a="http://schemas.openxmlformats.org/drawingml/2006/main"/>
        </p:blipFill>
        <p:spPr>
          <a:xfrm xmlns:a="http://schemas.openxmlformats.org/drawingml/2006/main">
            <a:off x="6476760" y="1228680"/>
            <a:ext cx="2519280" cy="24955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5" name="Visual 7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8d3e427130e43d7"/>
          <a:stretch xmlns:a="http://schemas.openxmlformats.org/drawingml/2006/main"/>
        </p:blipFill>
        <p:spPr>
          <a:xfrm xmlns:a="http://schemas.openxmlformats.org/drawingml/2006/main">
            <a:off x="4647960" y="2609640"/>
            <a:ext cx="1143000" cy="10382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6" name="Visual 8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925a709c9fd4abd"/>
          <a:stretch xmlns:a="http://schemas.openxmlformats.org/drawingml/2006/main"/>
        </p:blipFill>
        <p:spPr>
          <a:xfrm xmlns:a="http://schemas.openxmlformats.org/drawingml/2006/main">
            <a:off x="3429000" y="1225440"/>
            <a:ext cx="2514600" cy="25081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7" name="Visual 9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d5efbc764074a65"/>
          <a:stretch xmlns:a="http://schemas.openxmlformats.org/drawingml/2006/main"/>
        </p:blipFill>
        <p:spPr>
          <a:xfrm xmlns:a="http://schemas.openxmlformats.org/drawingml/2006/main">
            <a:off x="792000" y="2801880"/>
            <a:ext cx="1844640" cy="74268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45" name="Text Box 46">
            <a:extLst xmlns:a="http://schemas.openxmlformats.org/drawingml/2006/main">
              <a:ext uri="{FF2B5EF4-FFF2-40B4-BE49-F238E27FC236}">
                <a16:creationId xmlns:a16="http://schemas.microsoft.com/office/drawing/2014/main" id="{9B286F5C-4316-44D9-8D34-FAFD5D3D5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960"/>
            <a:ext cx="2438280" cy="23781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9374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79" name="Visual 10 of 10 on “The Cases.” Context: The Cases Stock Exgha Civil Aviation com Aut 1 lk: [8 de Aeron.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914ab03b188470a"/>
          <a:stretch xmlns:a="http://schemas.openxmlformats.org/drawingml/2006/main"/>
        </p:blipFill>
        <p:spPr>
          <a:xfrm xmlns:a="http://schemas.openxmlformats.org/drawingml/2006/main">
            <a:off x="457200" y="1228680"/>
            <a:ext cx="2514600" cy="2514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47" name="Rectangle 40">
            <a:extLst xmlns:a="http://schemas.openxmlformats.org/drawingml/2006/main">
              <a:ext uri="{FF2B5EF4-FFF2-40B4-BE49-F238E27FC236}">
                <a16:creationId xmlns:a16="http://schemas.microsoft.com/office/drawing/2014/main" id="{03991BE9-B041-4E89-9394-3614ABCAC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8" name="Rectangle 39">
            <a:extLst xmlns:a="http://schemas.openxmlformats.org/drawingml/2006/main">
              <a:ext uri="{FF2B5EF4-FFF2-40B4-BE49-F238E27FC236}">
                <a16:creationId xmlns:a16="http://schemas.microsoft.com/office/drawing/2014/main" id="{A4C076CD-489F-4C55-93A7-04CE1C1D5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9" name="Rectangle 41">
            <a:extLst xmlns:a="http://schemas.openxmlformats.org/drawingml/2006/main">
              <a:ext uri="{FF2B5EF4-FFF2-40B4-BE49-F238E27FC236}">
                <a16:creationId xmlns:a16="http://schemas.microsoft.com/office/drawing/2014/main" id="{2A8A0A33-AE36-4AB7-B0A2-C183FC4F1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6760" y="121896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0" name="Rectangle 42">
            <a:extLst xmlns:a="http://schemas.openxmlformats.org/drawingml/2006/main">
              <a:ext uri="{FF2B5EF4-FFF2-40B4-BE49-F238E27FC236}">
                <a16:creationId xmlns:a16="http://schemas.microsoft.com/office/drawing/2014/main" id="{0D27B3A6-3867-46B0-A223-B90E0955E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080" y="388620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1" name="Rectangle 43">
            <a:extLst xmlns:a="http://schemas.openxmlformats.org/drawingml/2006/main">
              <a:ext uri="{FF2B5EF4-FFF2-40B4-BE49-F238E27FC236}">
                <a16:creationId xmlns:a16="http://schemas.microsoft.com/office/drawing/2014/main" id="{672820BA-1C3A-4E07-8FDE-784A4FE4E9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160" y="3886200"/>
            <a:ext cx="2514600" cy="2514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2" name="Slide text 2: The Cases">
            <a:extLst xmlns:a="http://schemas.openxmlformats.org/drawingml/2006/main">
              <a:ext uri="{FF2B5EF4-FFF2-40B4-BE49-F238E27FC236}">
                <a16:creationId xmlns:a16="http://schemas.microsoft.com/office/drawing/2014/main" id="{FF1ED2D6-881B-45D6-ADF2-D74F064EB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160" y="1199880"/>
            <a:ext cx="2514600" cy="1477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i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Bolsa de Comercio de Santiago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3" name="Slide text 3: The Cases">
            <a:extLst xmlns:a="http://schemas.openxmlformats.org/drawingml/2006/main">
              <a:ext uri="{FF2B5EF4-FFF2-40B4-BE49-F238E27FC236}">
                <a16:creationId xmlns:a16="http://schemas.microsoft.com/office/drawing/2014/main" id="{36866C59-2618-4D55-95C0-0B0260F30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04960" y="1199880"/>
            <a:ext cx="2514600" cy="1059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Health Service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Barros Luco Hospital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4" name="Slide text 4: The Cases">
            <a:extLst xmlns:a="http://schemas.openxmlformats.org/drawingml/2006/main">
              <a:ext uri="{FF2B5EF4-FFF2-40B4-BE49-F238E27FC236}">
                <a16:creationId xmlns:a16="http://schemas.microsoft.com/office/drawing/2014/main" id="{6D324A61-58D9-4BB3-93E6-4E09E7262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53080" y="1199880"/>
            <a:ext cx="2514600" cy="1059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Tax Authority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i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Servicio de Impuestos Internos, SII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5" name="Slide text 5: The Cases">
            <a:extLst xmlns:a="http://schemas.openxmlformats.org/drawingml/2006/main">
              <a:ext uri="{FF2B5EF4-FFF2-40B4-BE49-F238E27FC236}">
                <a16:creationId xmlns:a16="http://schemas.microsoft.com/office/drawing/2014/main" id="{794056DC-D581-4B85-83C7-F9B807DA7D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85840" y="3947760"/>
            <a:ext cx="2514600" cy="16084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Civil Aviation Authority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i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Dirección       General de Aeronáutica           Civil 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6" name="Slide text 6: The Cases">
            <a:extLst xmlns:a="http://schemas.openxmlformats.org/drawingml/2006/main">
              <a:ext uri="{FF2B5EF4-FFF2-40B4-BE49-F238E27FC236}">
                <a16:creationId xmlns:a16="http://schemas.microsoft.com/office/drawing/2014/main" id="{2DE9FD84-10A1-4B30-8BB3-0240928DFA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160" y="3962160"/>
            <a:ext cx="2514600" cy="10598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National Postal Service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i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Correos Chile</a:t>
            </a: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7" name="Accessible slide title: The Cases">
            <a:extLst xmlns:a="http://schemas.openxmlformats.org/drawingml/2006/main">
              <a:ext uri="{FF2B5EF4-FFF2-40B4-BE49-F238E27FC236}">
                <a16:creationId xmlns:a16="http://schemas.microsoft.com/office/drawing/2014/main" id="{081C1928-19BD-40D9-A48A-CAD42EFF878B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The Cases</a:t>
            </a:r>
          </a:p>
        </p:txBody>
      </p:sp>
    </p:spTree>
    <p:extLst>
      <p:ext uri="{BB962C8B-B14F-4D97-AF65-F5344CB8AC3E}">
        <p14:creationId xmlns:p14="http://schemas.microsoft.com/office/powerpoint/2010/main" val="1531062845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7" name="Slide title: Stock Exchange (BCS)">
            <a:extLst xmlns:a="http://schemas.openxmlformats.org/drawingml/2006/main">
              <a:ext uri="{FF2B5EF4-FFF2-40B4-BE49-F238E27FC236}">
                <a16:creationId xmlns:a16="http://schemas.microsoft.com/office/drawing/2014/main" id="{4F7C1052-5BB3-49E1-B1B6-00BAD4727DB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074400" y="304560"/>
            <a:ext cx="6069240" cy="2006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9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6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 (BCS)</a:t>
            </a:r>
            <a:br/>
            <a:endParaRPr sz="36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8" name="7 Conector recto">
            <a:extLst xmlns:a="http://schemas.openxmlformats.org/drawingml/2006/main">
              <a:ext uri="{FF2B5EF4-FFF2-40B4-BE49-F238E27FC236}">
                <a16:creationId xmlns:a16="http://schemas.microsoft.com/office/drawing/2014/main" id="{3AB80593-0650-48C1-A66F-BAE0688C9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8627400" y="3301560"/>
            <a:ext cx="11160" cy="12600"/>
          </a:xfrm>
          <a:prstGeom xmlns:a="http://schemas.openxmlformats.org/drawingml/2006/main" prst="line">
            <a:avLst/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34200" rIns="90000" bIns="-342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9" name="14 Conector recto">
            <a:extLst xmlns:a="http://schemas.openxmlformats.org/drawingml/2006/main">
              <a:ext uri="{FF2B5EF4-FFF2-40B4-BE49-F238E27FC236}">
                <a16:creationId xmlns:a16="http://schemas.microsoft.com/office/drawing/2014/main" id="{363C125F-5696-436C-8B28-4DFCFC087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6960" y="2057400"/>
            <a:ext cx="6162840" cy="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46800" rIns="90000" bIns="-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65" name="Visual 1 of 1 on “Stock Exchange (BCS).” Context: Stock Exchange (BCS) Determinants: Binary Score | Fuzzy Score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288e76c133044dc"/>
          <a:stretch xmlns:a="http://schemas.openxmlformats.org/drawingml/2006/main"/>
        </p:blipFill>
        <p:spPr>
          <a:xfrm xmlns:a="http://schemas.openxmlformats.org/drawingml/2006/main">
            <a:off x="990360" y="304560"/>
            <a:ext cx="1981440" cy="17654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graphicFrame>
        <p:nvGraphicFramePr>
          <p:cNvPr id="66" name="Data table 1 of 1: Stock Exchange (BCS)"/>
          <p:cNvGraphicFramePr/>
          <p:nvPr/>
        </p:nvGraphicFramePr>
        <p:xfrm>
          <a:off xmlns:a="http://schemas.openxmlformats.org/drawingml/2006/main" x="1447560" y="2209680"/>
          <a:ext xmlns:a="http://schemas.openxmlformats.org/drawingml/2006/main" cx="6324840" cy="438624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200400"/>
                <a:gridCol w="1600200"/>
                <a:gridCol w="1524240"/>
              </a:tblGrid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Determinants: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Binary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</a:rPr>
                        <a:t>Fuzzy Score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872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Meritocracy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872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Immunity to Corruption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48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No Islands of Power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Proactivity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956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Tech Flexibility 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External Allies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1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Results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 w="5760">
                      <a:solidFill>
                        <a:srgbClr val="000000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81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Institutional Adequacy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39920"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Contribution to Development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90000" tIns="46800" rIns="90000" bIns="46800" anchor="t">
                      <a:noAutofit/>
                    </a:bodyPr>
                    <a:lstStyle/>
                    <a:p>
                      <a:pPr algn="ctr"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sz="1800" b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sz="1800" b="0" u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0000" marR="90000" marT="46800" marB="46800" anchor="t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1369602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72" name="Visual 1 of 3 on “1970–.” Context: Stock Exchange * 1970- ¢ From closed elite club to modern institution ¢ Modernization driven by new actors: — Pension fund (1982) — Mutual funds — Brokerage firms Bolsa Comercio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55622d3ce9a45ee"/>
          <a:stretch xmlns:a="http://schemas.openxmlformats.org/drawingml/2006/main"/>
        </p:blipFill>
        <p:spPr>
          <a:xfrm xmlns:a="http://schemas.openxmlformats.org/drawingml/2006/main">
            <a:off x="6781680" y="5814720"/>
            <a:ext cx="2209680" cy="8906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63" name="Slide text 1: 1970–">
            <a:extLst xmlns:a="http://schemas.openxmlformats.org/drawingml/2006/main">
              <a:ext uri="{FF2B5EF4-FFF2-40B4-BE49-F238E27FC236}">
                <a16:creationId xmlns:a16="http://schemas.microsoft.com/office/drawing/2014/main" id="{4F1915CB-34E8-4BA0-B944-329E101E5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000" y="761400"/>
            <a:ext cx="4343400" cy="480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1970–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2680" lvl="2" indent="-34272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From closed elite club to modern institution 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226800" lvl="2">
              <a:spcBef>
                <a:spcPts val="7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343080" indent="-343080">
              <a:spcBef>
                <a:spcPts val="700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800" b="1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Modernization driven by new actors:</a:t>
            </a:r>
            <a:endParaRPr sz="2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Pension fund (1982)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Mutual funds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601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Brokerage firms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743040" lvl="1" indent="-285840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>
              <a:spcBef>
                <a:spcPts val="799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32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4" name="AutoShape 2">
            <a:extLst xmlns:a="http://schemas.openxmlformats.org/drawingml/2006/main">
              <a:ext uri="{FF2B5EF4-FFF2-40B4-BE49-F238E27FC236}">
                <a16:creationId xmlns:a16="http://schemas.microsoft.com/office/drawing/2014/main" id="{FA5EB4CE-2A3E-4BDF-9684-C5AD25A03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520" y="-830160"/>
            <a:ext cx="2619360" cy="1742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noAutofit/>
          </a:bodyPr>
          <a:lstStyle xmlns:a="http://schemas.openxmlformats.org/drawingml/2006/main"/>
          <a:p xmlns:a="http://schemas.openxmlformats.org/drawingml/2006/main"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5" name="Slide text 2: 1970–">
            <a:extLst xmlns:a="http://schemas.openxmlformats.org/drawingml/2006/main">
              <a:ext uri="{FF2B5EF4-FFF2-40B4-BE49-F238E27FC236}">
                <a16:creationId xmlns:a16="http://schemas.microsoft.com/office/drawing/2014/main" id="{879AC22D-443D-4CDD-B469-C24C9233C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19160" y="152280"/>
            <a:ext cx="5867640" cy="4593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spcBef>
                <a:spcPts val="150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1" u="none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Stock Exchange</a:t>
            </a:r>
            <a:endParaRPr sz="24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6" name="Rectangle 2">
            <a:extLst xmlns:a="http://schemas.openxmlformats.org/drawingml/2006/main">
              <a:ext uri="{FF2B5EF4-FFF2-40B4-BE49-F238E27FC236}">
                <a16:creationId xmlns:a16="http://schemas.microsoft.com/office/drawing/2014/main" id="{45DC6638-F81C-48FF-A3A0-16731BE20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9200" y="87768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7" name="Rectangle 9">
            <a:extLst xmlns:a="http://schemas.openxmlformats.org/drawingml/2006/main">
              <a:ext uri="{FF2B5EF4-FFF2-40B4-BE49-F238E27FC236}">
                <a16:creationId xmlns:a16="http://schemas.microsoft.com/office/drawing/2014/main" id="{4FFF17C1-A461-484A-9E7F-C209344AD2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01840" y="1029960"/>
            <a:ext cx="4572000" cy="3700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Bef>
                <a:spcPts val="1125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1800" b="0" u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78" name="Visual 2 of 3 on “1970–.” Context: Stock Exchange * 1970- ¢ From closed elite club to modern institution ¢ Modernization driven by new actors: — Pension fund (1982) — Mutual funds — Brokerage firms Bolsa Comercio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8ce7d9b8cb545f7"/>
          <a:stretch xmlns:a="http://schemas.openxmlformats.org/drawingml/2006/main"/>
        </p:blipFill>
        <p:spPr>
          <a:xfrm xmlns:a="http://schemas.openxmlformats.org/drawingml/2006/main">
            <a:off x="533160" y="260280"/>
            <a:ext cx="2895840" cy="354960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pic>
        <p:nvPicPr>
          <p:cNvPr id="79" name="Visual 3 of 3 on “1970–.” Context: Stock Exchange * 1970- ¢ From closed elite club to modern institution ¢ Modernization driven by new actors: — Pension fund (1982) — Mutual funds — Brokerage firms Bolsa Comercio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10d41cc74274a03"/>
          <a:stretch xmlns:a="http://schemas.openxmlformats.org/drawingml/2006/main"/>
        </p:blipFill>
        <p:spPr>
          <a:xfrm xmlns:a="http://schemas.openxmlformats.org/drawingml/2006/main">
            <a:off x="533160" y="4038480"/>
            <a:ext cx="3444840" cy="259092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71" name="Accessible slide title: 1970–">
            <a:extLst xmlns:a="http://schemas.openxmlformats.org/drawingml/2006/main">
              <a:ext uri="{FF2B5EF4-FFF2-40B4-BE49-F238E27FC236}">
                <a16:creationId xmlns:a16="http://schemas.microsoft.com/office/drawing/2014/main" id="{80C48D28-5782-409F-8E9F-352183B42FD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0" y="0"/>
            <a:ext cx="9525" cy="9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">
                <a:solidFill>
                  <a:srgbClr val="FFFFFF"/>
                </a:solidFill>
              </a:defRPr>
            </a:pPr>
            <a:r>
              <a:rPr sz="100">
                <a:solidFill>
                  <a:srgbClr val="FFFFFF"/>
                </a:solidFill>
              </a:rPr>
              <a:t>1970–</a:t>
            </a:r>
          </a:p>
        </p:txBody>
      </p:sp>
    </p:spTree>
    <p:extLst>
      <p:ext uri="{BB962C8B-B14F-4D97-AF65-F5344CB8AC3E}">
        <p14:creationId xmlns:p14="http://schemas.microsoft.com/office/powerpoint/2010/main" val="1666371332"/>
      </p:ext>
    </p:extLst>
  </p:cSld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2026-08-27T22:35:04.8270000Z</dcterms:created>
  <dcterms:modified xsi:type="dcterms:W3CDTF">2026-08-27T22:35:04.8270000Z</dcterms:modified>
</coreProperties>
</file>