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gif" ContentType="image/gif"/>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be81178bc8d34422" /><Relationship Type="http://schemas.openxmlformats.org/officeDocument/2006/relationships/extended-properties" Target="/docProps/app.xml" Id="R22bd9250f6d8493d" /><Relationship Type="http://schemas.openxmlformats.org/officeDocument/2006/relationships/officeDocument" Target="/ppt/presentation.xml" Id="R258335a6da3b4684" /></Relationships>
</file>

<file path=ppt/presentation.xml><?xml version="1.0" encoding="utf-8"?>
<p:presentation xmlns:p="http://schemas.openxmlformats.org/presentationml/2006/main">
  <p:sldMasterIdLst>
    <p:sldMasterId xmlns:r="http://schemas.openxmlformats.org/officeDocument/2006/relationships" id="2147483648" r:id="R21813fee7f834a86"/>
  </p:sldMasterIdLst>
  <p:notesMasterIdLst>
    <p:notesMasterId xmlns:r="http://schemas.openxmlformats.org/officeDocument/2006/relationships" r:id="R5f07bcee486844a1"/>
  </p:notesMasterIdLst>
  <p:sldIdLst>
    <p:sldId xmlns:r="http://schemas.openxmlformats.org/officeDocument/2006/relationships" id="256" r:id="Rdfbf7ec4e9a44599"/>
    <p:sldId xmlns:r="http://schemas.openxmlformats.org/officeDocument/2006/relationships" id="257" r:id="Rab359426f51143b6"/>
    <p:sldId xmlns:r="http://schemas.openxmlformats.org/officeDocument/2006/relationships" id="258" r:id="Rcf7ff835ae4c4886"/>
    <p:sldId xmlns:r="http://schemas.openxmlformats.org/officeDocument/2006/relationships" id="259" r:id="R8355aa6c9f764994"/>
    <p:sldId xmlns:r="http://schemas.openxmlformats.org/officeDocument/2006/relationships" id="260" r:id="Rc2acc1a74c41451c"/>
    <p:sldId xmlns:r="http://schemas.openxmlformats.org/officeDocument/2006/relationships" id="261" r:id="R4cf3389268984e50"/>
    <p:sldId xmlns:r="http://schemas.openxmlformats.org/officeDocument/2006/relationships" id="262" r:id="Re56acae26c2a4532"/>
    <p:sldId xmlns:r="http://schemas.openxmlformats.org/officeDocument/2006/relationships" id="263" r:id="R98902131b2bd465f"/>
    <p:sldId xmlns:r="http://schemas.openxmlformats.org/officeDocument/2006/relationships" id="264" r:id="R0e4cb13d455f4632"/>
    <p:sldId xmlns:r="http://schemas.openxmlformats.org/officeDocument/2006/relationships" id="265" r:id="Rba4cd5e8f44b4f0e"/>
    <p:sldId xmlns:r="http://schemas.openxmlformats.org/officeDocument/2006/relationships" id="266" r:id="Rf60ce2ae4b4c42e8"/>
    <p:sldId xmlns:r="http://schemas.openxmlformats.org/officeDocument/2006/relationships" id="267" r:id="Rdd1956ae28e64785"/>
    <p:sldId xmlns:r="http://schemas.openxmlformats.org/officeDocument/2006/relationships" id="268" r:id="R022e4818d12a4197"/>
    <p:sldId xmlns:r="http://schemas.openxmlformats.org/officeDocument/2006/relationships" id="269" r:id="R15e03753d7c04f0c"/>
    <p:sldId xmlns:r="http://schemas.openxmlformats.org/officeDocument/2006/relationships" id="270" r:id="R8d333b3a43d14df5"/>
    <p:sldId xmlns:r="http://schemas.openxmlformats.org/officeDocument/2006/relationships" id="271" r:id="Ra2cbf675c8cf4e14"/>
    <p:sldId xmlns:r="http://schemas.openxmlformats.org/officeDocument/2006/relationships" id="272" r:id="R47d508688f284ce9"/>
    <p:sldId xmlns:r="http://schemas.openxmlformats.org/officeDocument/2006/relationships" id="273" r:id="R5d784e15d81e4d57"/>
    <p:sldId xmlns:r="http://schemas.openxmlformats.org/officeDocument/2006/relationships" id="274" r:id="R4b20f652beeb430d"/>
    <p:sldId xmlns:r="http://schemas.openxmlformats.org/officeDocument/2006/relationships" id="275" r:id="R70428828cd714951"/>
    <p:sldId xmlns:r="http://schemas.openxmlformats.org/officeDocument/2006/relationships" id="276" r:id="Rde459765ac0c41f7"/>
    <p:sldId xmlns:r="http://schemas.openxmlformats.org/officeDocument/2006/relationships" id="277" r:id="R33206ece39174ee9"/>
    <p:sldId xmlns:r="http://schemas.openxmlformats.org/officeDocument/2006/relationships" id="278" r:id="R246b015c248547b3"/>
    <p:sldId xmlns:r="http://schemas.openxmlformats.org/officeDocument/2006/relationships" id="279" r:id="Rb76e625a0b884f87"/>
    <p:sldId xmlns:r="http://schemas.openxmlformats.org/officeDocument/2006/relationships" id="280" r:id="Rd5a930b33210410e"/>
    <p:sldId xmlns:r="http://schemas.openxmlformats.org/officeDocument/2006/relationships" id="281" r:id="R6a639cdfe9d54da4"/>
    <p:sldId xmlns:r="http://schemas.openxmlformats.org/officeDocument/2006/relationships" id="282" r:id="Rc1370fcba8394c26"/>
    <p:sldId xmlns:r="http://schemas.openxmlformats.org/officeDocument/2006/relationships" id="283" r:id="R084e6c5164f44e48"/>
    <p:sldId xmlns:r="http://schemas.openxmlformats.org/officeDocument/2006/relationships" id="284" r:id="Rdce1ba5b00104352"/>
    <p:sldId xmlns:r="http://schemas.openxmlformats.org/officeDocument/2006/relationships" id="285" r:id="R47b4e16aaacc4b68"/>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4386edd0fb9d40a7" /><Relationship Type="http://schemas.openxmlformats.org/officeDocument/2006/relationships/slideMaster" Target="/ppt/slideMasters/slideMaster1.xml" Id="R21813fee7f834a86" /><Relationship Type="http://schemas.openxmlformats.org/officeDocument/2006/relationships/notesMaster" Target="/ppt/notesMasters/notesMaster1.xml" Id="R5f07bcee486844a1" /><Relationship Type="http://schemas.openxmlformats.org/officeDocument/2006/relationships/presProps" Target="/ppt/presProps.xml" Id="R08f4eaf48b694342" /><Relationship Type="http://schemas.openxmlformats.org/officeDocument/2006/relationships/tableStyles" Target="/ppt/tableStyles.xml" Id="R8dff4054694a432c" /><Relationship Type="http://schemas.openxmlformats.org/officeDocument/2006/relationships/slide" Target="/ppt/slides/slide1.xml" Id="Rdfbf7ec4e9a44599" /><Relationship Type="http://schemas.openxmlformats.org/officeDocument/2006/relationships/slide" Target="/ppt/slides/slide2.xml" Id="Rab359426f51143b6" /><Relationship Type="http://schemas.openxmlformats.org/officeDocument/2006/relationships/slide" Target="/ppt/slides/slide3.xml" Id="Rcf7ff835ae4c4886" /><Relationship Type="http://schemas.openxmlformats.org/officeDocument/2006/relationships/slide" Target="/ppt/slides/slide4.xml" Id="R8355aa6c9f764994" /><Relationship Type="http://schemas.openxmlformats.org/officeDocument/2006/relationships/slide" Target="/ppt/slides/slide5.xml" Id="Rc2acc1a74c41451c" /><Relationship Type="http://schemas.openxmlformats.org/officeDocument/2006/relationships/slide" Target="/ppt/slides/slide6.xml" Id="R4cf3389268984e50" /><Relationship Type="http://schemas.openxmlformats.org/officeDocument/2006/relationships/slide" Target="/ppt/slides/slide7.xml" Id="Re56acae26c2a4532" /><Relationship Type="http://schemas.openxmlformats.org/officeDocument/2006/relationships/slide" Target="/ppt/slides/slide8.xml" Id="R98902131b2bd465f" /><Relationship Type="http://schemas.openxmlformats.org/officeDocument/2006/relationships/slide" Target="/ppt/slides/slide9.xml" Id="R0e4cb13d455f4632" /><Relationship Type="http://schemas.openxmlformats.org/officeDocument/2006/relationships/slide" Target="/ppt/slides/slide10.xml" Id="Rba4cd5e8f44b4f0e" /><Relationship Type="http://schemas.openxmlformats.org/officeDocument/2006/relationships/slide" Target="/ppt/slides/slide11.xml" Id="Rf60ce2ae4b4c42e8" /><Relationship Type="http://schemas.openxmlformats.org/officeDocument/2006/relationships/slide" Target="/ppt/slides/slide12.xml" Id="Rdd1956ae28e64785" /><Relationship Type="http://schemas.openxmlformats.org/officeDocument/2006/relationships/slide" Target="/ppt/slides/slide13.xml" Id="R022e4818d12a4197" /><Relationship Type="http://schemas.openxmlformats.org/officeDocument/2006/relationships/slide" Target="/ppt/slides/slide14.xml" Id="R15e03753d7c04f0c" /><Relationship Type="http://schemas.openxmlformats.org/officeDocument/2006/relationships/slide" Target="/ppt/slides/slide15.xml" Id="R8d333b3a43d14df5" /><Relationship Type="http://schemas.openxmlformats.org/officeDocument/2006/relationships/slide" Target="/ppt/slides/slide16.xml" Id="Ra2cbf675c8cf4e14" /><Relationship Type="http://schemas.openxmlformats.org/officeDocument/2006/relationships/slide" Target="/ppt/slides/slide17.xml" Id="R47d508688f284ce9" /><Relationship Type="http://schemas.openxmlformats.org/officeDocument/2006/relationships/slide" Target="/ppt/slides/slide18.xml" Id="R5d784e15d81e4d57" /><Relationship Type="http://schemas.openxmlformats.org/officeDocument/2006/relationships/slide" Target="/ppt/slides/slide19.xml" Id="R4b20f652beeb430d" /><Relationship Type="http://schemas.openxmlformats.org/officeDocument/2006/relationships/slide" Target="/ppt/slides/slide20.xml" Id="R70428828cd714951" /><Relationship Type="http://schemas.openxmlformats.org/officeDocument/2006/relationships/slide" Target="/ppt/slides/slide21.xml" Id="Rde459765ac0c41f7" /><Relationship Type="http://schemas.openxmlformats.org/officeDocument/2006/relationships/slide" Target="/ppt/slides/slide22.xml" Id="R33206ece39174ee9" /><Relationship Type="http://schemas.openxmlformats.org/officeDocument/2006/relationships/slide" Target="/ppt/slides/slide23.xml" Id="R246b015c248547b3" /><Relationship Type="http://schemas.openxmlformats.org/officeDocument/2006/relationships/slide" Target="/ppt/slides/slide24.xml" Id="Rb76e625a0b884f87" /><Relationship Type="http://schemas.openxmlformats.org/officeDocument/2006/relationships/slide" Target="/ppt/slides/slide25.xml" Id="Rd5a930b33210410e" /><Relationship Type="http://schemas.openxmlformats.org/officeDocument/2006/relationships/slide" Target="/ppt/slides/slide26.xml" Id="R6a639cdfe9d54da4" /><Relationship Type="http://schemas.openxmlformats.org/officeDocument/2006/relationships/slide" Target="/ppt/slides/slide27.xml" Id="Rc1370fcba8394c26" /><Relationship Type="http://schemas.openxmlformats.org/officeDocument/2006/relationships/slide" Target="/ppt/slides/slide28.xml" Id="R084e6c5164f44e48" /><Relationship Type="http://schemas.openxmlformats.org/officeDocument/2006/relationships/slide" Target="/ppt/slides/slide29.xml" Id="Rdce1ba5b00104352" /><Relationship Type="http://schemas.openxmlformats.org/officeDocument/2006/relationships/slide" Target="/ppt/slides/slide30.xml" Id="R47b4e16aaacc4b68"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02ec60ef112c43c9"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af15fea3d0cd4ad0" /><Relationship Type="http://schemas.openxmlformats.org/officeDocument/2006/relationships/notesMaster" Target="/ppt/notesMasters/notesMaster1.xml" Id="Rbb8f025870a74797"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1ac0fc82b05e4224" /><Relationship Type="http://schemas.openxmlformats.org/officeDocument/2006/relationships/notesMaster" Target="/ppt/notesMasters/notesMaster1.xml" Id="R1cc4768dc58948d4"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ccc88daec3f6478f" /><Relationship Type="http://schemas.openxmlformats.org/officeDocument/2006/relationships/notesMaster" Target="/ppt/notesMasters/notesMaster1.xml" Id="Rb3fccfc6c08148f9"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ff9458d592744bdf" /><Relationship Type="http://schemas.openxmlformats.org/officeDocument/2006/relationships/notesMaster" Target="/ppt/notesMasters/notesMaster1.xml" Id="R9d319421782141b4"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583082660874454e" /><Relationship Type="http://schemas.openxmlformats.org/officeDocument/2006/relationships/notesMaster" Target="/ppt/notesMasters/notesMaster1.xml" Id="Rdbb456032df845da"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810876794a7c4522" /><Relationship Type="http://schemas.openxmlformats.org/officeDocument/2006/relationships/notesMaster" Target="/ppt/notesMasters/notesMaster1.xml" Id="R0a71068f4a6f4f52"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74e393994ba34dfe" /><Relationship Type="http://schemas.openxmlformats.org/officeDocument/2006/relationships/notesMaster" Target="/ppt/notesMasters/notesMaster1.xml" Id="R0c1d7df0b6ef4946"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e790d6cb7e1447fe" /><Relationship Type="http://schemas.openxmlformats.org/officeDocument/2006/relationships/notesMaster" Target="/ppt/notesMasters/notesMaster1.xml" Id="R75151c1b0fa74659"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c679b831adab4c8e" /><Relationship Type="http://schemas.openxmlformats.org/officeDocument/2006/relationships/notesMaster" Target="/ppt/notesMasters/notesMaster1.xml" Id="R3de930f9b20b4ece"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02df2215dc9c4550" /><Relationship Type="http://schemas.openxmlformats.org/officeDocument/2006/relationships/notesMaster" Target="/ppt/notesMasters/notesMaster1.xml" Id="Rf5fee0576d0e439e"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1167c2f67efb40d2" /><Relationship Type="http://schemas.openxmlformats.org/officeDocument/2006/relationships/notesMaster" Target="/ppt/notesMasters/notesMaster1.xml" Id="R1cc6c0fd24434092" /></Relationships>
</file>

<file path=ppt/notesSlides/_rels/notesSlide2.xml.rels>&#65279;<?xml version="1.0" encoding="utf-8"?><Relationships xmlns="http://schemas.openxmlformats.org/package/2006/relationships"><Relationship Type="http://schemas.openxmlformats.org/officeDocument/2006/relationships/slide" Target="/ppt/slides/slide2.xml" Id="R9d4fec0ce3394fd6" /><Relationship Type="http://schemas.openxmlformats.org/officeDocument/2006/relationships/notesMaster" Target="/ppt/notesMasters/notesMaster1.xml" Id="R67f70e3f0813474a"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595e4263ce044b7e" /><Relationship Type="http://schemas.openxmlformats.org/officeDocument/2006/relationships/notesMaster" Target="/ppt/notesMasters/notesMaster1.xml" Id="R7b33784dcd17487e"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485b334e12be40dc" /><Relationship Type="http://schemas.openxmlformats.org/officeDocument/2006/relationships/notesMaster" Target="/ppt/notesMasters/notesMaster1.xml" Id="R349c9d0eab304c4e"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582898f35330453b" /><Relationship Type="http://schemas.openxmlformats.org/officeDocument/2006/relationships/notesMaster" Target="/ppt/notesMasters/notesMaster1.xml" Id="R86fbcc7f149c469e"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ee1c9741452a4324" /><Relationship Type="http://schemas.openxmlformats.org/officeDocument/2006/relationships/notesMaster" Target="/ppt/notesMasters/notesMaster1.xml" Id="R66e9ae8a1bed4c72"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0a08a44b011e48f3" /><Relationship Type="http://schemas.openxmlformats.org/officeDocument/2006/relationships/notesMaster" Target="/ppt/notesMasters/notesMaster1.xml" Id="Rca56532d53504cb2"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ad30490499384901" /><Relationship Type="http://schemas.openxmlformats.org/officeDocument/2006/relationships/notesMaster" Target="/ppt/notesMasters/notesMaster1.xml" Id="R46d02cf4a6574c7a"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607f0994ea6b4329" /><Relationship Type="http://schemas.openxmlformats.org/officeDocument/2006/relationships/notesMaster" Target="/ppt/notesMasters/notesMaster1.xml" Id="R128131a8ff11431e" /></Relationships>
</file>

<file path=ppt/notesSlides/_rels/notesSlide27.xml.rels>&#65279;<?xml version="1.0" encoding="utf-8"?><Relationships xmlns="http://schemas.openxmlformats.org/package/2006/relationships"><Relationship Type="http://schemas.openxmlformats.org/officeDocument/2006/relationships/slide" Target="/ppt/slides/slide27.xml" Id="R122470dd55844577" /><Relationship Type="http://schemas.openxmlformats.org/officeDocument/2006/relationships/notesMaster" Target="/ppt/notesMasters/notesMaster1.xml" Id="R3ece44b7f2454137" /></Relationships>
</file>

<file path=ppt/notesSlides/_rels/notesSlide28.xml.rels>&#65279;<?xml version="1.0" encoding="utf-8"?><Relationships xmlns="http://schemas.openxmlformats.org/package/2006/relationships"><Relationship Type="http://schemas.openxmlformats.org/officeDocument/2006/relationships/slide" Target="/ppt/slides/slide28.xml" Id="Rb6922d80646641d8" /><Relationship Type="http://schemas.openxmlformats.org/officeDocument/2006/relationships/notesMaster" Target="/ppt/notesMasters/notesMaster1.xml" Id="R942146e584cb40a0" /></Relationships>
</file>

<file path=ppt/notesSlides/_rels/notesSlide29.xml.rels>&#65279;<?xml version="1.0" encoding="utf-8"?><Relationships xmlns="http://schemas.openxmlformats.org/package/2006/relationships"><Relationship Type="http://schemas.openxmlformats.org/officeDocument/2006/relationships/slide" Target="/ppt/slides/slide29.xml" Id="Radcbaff7ce454785" /><Relationship Type="http://schemas.openxmlformats.org/officeDocument/2006/relationships/notesMaster" Target="/ppt/notesMasters/notesMaster1.xml" Id="R74eb571631dc4eee" /></Relationships>
</file>

<file path=ppt/notesSlides/_rels/notesSlide3.xml.rels>&#65279;<?xml version="1.0" encoding="utf-8"?><Relationships xmlns="http://schemas.openxmlformats.org/package/2006/relationships"><Relationship Type="http://schemas.openxmlformats.org/officeDocument/2006/relationships/slide" Target="/ppt/slides/slide3.xml" Id="R4b89b4e344f64a13" /><Relationship Type="http://schemas.openxmlformats.org/officeDocument/2006/relationships/notesMaster" Target="/ppt/notesMasters/notesMaster1.xml" Id="R1c591b3f68384c5a" /></Relationships>
</file>

<file path=ppt/notesSlides/_rels/notesSlide30.xml.rels>&#65279;<?xml version="1.0" encoding="utf-8"?><Relationships xmlns="http://schemas.openxmlformats.org/package/2006/relationships"><Relationship Type="http://schemas.openxmlformats.org/officeDocument/2006/relationships/slide" Target="/ppt/slides/slide30.xml" Id="R58a50dfa60544a1c" /><Relationship Type="http://schemas.openxmlformats.org/officeDocument/2006/relationships/notesMaster" Target="/ppt/notesMasters/notesMaster1.xml" Id="R13d1436e690d41c4" /></Relationships>
</file>

<file path=ppt/notesSlides/_rels/notesSlide4.xml.rels>&#65279;<?xml version="1.0" encoding="utf-8"?><Relationships xmlns="http://schemas.openxmlformats.org/package/2006/relationships"><Relationship Type="http://schemas.openxmlformats.org/officeDocument/2006/relationships/slide" Target="/ppt/slides/slide4.xml" Id="Ra4f6260c18c64404" /><Relationship Type="http://schemas.openxmlformats.org/officeDocument/2006/relationships/notesMaster" Target="/ppt/notesMasters/notesMaster1.xml" Id="R0d7ed4fa1ca94089" /></Relationships>
</file>

<file path=ppt/notesSlides/_rels/notesSlide5.xml.rels>&#65279;<?xml version="1.0" encoding="utf-8"?><Relationships xmlns="http://schemas.openxmlformats.org/package/2006/relationships"><Relationship Type="http://schemas.openxmlformats.org/officeDocument/2006/relationships/slide" Target="/ppt/slides/slide5.xml" Id="R1338d608f33646c4" /><Relationship Type="http://schemas.openxmlformats.org/officeDocument/2006/relationships/notesMaster" Target="/ppt/notesMasters/notesMaster1.xml" Id="R5dca9f852e3e4adb" /></Relationships>
</file>

<file path=ppt/notesSlides/_rels/notesSlide6.xml.rels>&#65279;<?xml version="1.0" encoding="utf-8"?><Relationships xmlns="http://schemas.openxmlformats.org/package/2006/relationships"><Relationship Type="http://schemas.openxmlformats.org/officeDocument/2006/relationships/slide" Target="/ppt/slides/slide6.xml" Id="Re6e8f742b8f44e5c" /><Relationship Type="http://schemas.openxmlformats.org/officeDocument/2006/relationships/notesMaster" Target="/ppt/notesMasters/notesMaster1.xml" Id="R635cb14a0d7c414c" /></Relationships>
</file>

<file path=ppt/notesSlides/_rels/notesSlide7.xml.rels>&#65279;<?xml version="1.0" encoding="utf-8"?><Relationships xmlns="http://schemas.openxmlformats.org/package/2006/relationships"><Relationship Type="http://schemas.openxmlformats.org/officeDocument/2006/relationships/slide" Target="/ppt/slides/slide7.xml" Id="R2d9e6e6d6f1f40b3" /><Relationship Type="http://schemas.openxmlformats.org/officeDocument/2006/relationships/notesMaster" Target="/ppt/notesMasters/notesMaster1.xml" Id="R19c5c4a8eceb483b" /></Relationships>
</file>

<file path=ppt/notesSlides/_rels/notesSlide8.xml.rels>&#65279;<?xml version="1.0" encoding="utf-8"?><Relationships xmlns="http://schemas.openxmlformats.org/package/2006/relationships"><Relationship Type="http://schemas.openxmlformats.org/officeDocument/2006/relationships/slide" Target="/ppt/slides/slide8.xml" Id="R9227e2549bac41ae" /><Relationship Type="http://schemas.openxmlformats.org/officeDocument/2006/relationships/notesMaster" Target="/ppt/notesMasters/notesMaster1.xml" Id="R4310a3be794349c8" /></Relationships>
</file>

<file path=ppt/notesSlides/_rels/notesSlide9.xml.rels>&#65279;<?xml version="1.0" encoding="utf-8"?><Relationships xmlns="http://schemas.openxmlformats.org/package/2006/relationships"><Relationship Type="http://schemas.openxmlformats.org/officeDocument/2006/relationships/slide" Target="/ppt/slides/slide9.xml" Id="R95a275534ea0481c" /><Relationship Type="http://schemas.openxmlformats.org/officeDocument/2006/relationships/notesMaster" Target="/ppt/notesMasters/notesMaster1.xml" Id="R63f0722149ce4fd9"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Chapter 3</a:t>
            </a:r>
          </a:p>
          <a:p xmlns:a="http://schemas.openxmlformats.org/drawingml/2006/main">
            <a:r>
              <a:t>Institutional Change and Development</a:t>
            </a:r>
          </a:p>
          <a:p xmlns:a="http://schemas.openxmlformats.org/drawingml/2006/main">
            <a:r>
              <a:t>in Argentina</a:t>
            </a:r>
          </a:p>
          <a:p xmlns:a="http://schemas.openxmlformats.org/drawingml/2006/main">
            <a:r>
              <a:t> Alejandro Grimson, Ana Castellani, and Alexander Roig</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Visual content: 2 images. Visible text and labels:</a:t>
            </a:r>
          </a:p>
          <a:p xmlns:a="http://schemas.openxmlformats.org/drawingml/2006/main">
            <a:r>
              <a:t>Chapter 3</a:t>
            </a:r>
          </a:p>
          <a:p xmlns:a="http://schemas.openxmlformats.org/drawingml/2006/main">
            <a:r>
              <a:t>Institutional Change and Development</a:t>
            </a:r>
          </a:p>
          <a:p xmlns:a="http://schemas.openxmlformats.org/drawingml/2006/main">
            <a:r>
              <a:t>in Argentina</a:t>
            </a:r>
          </a:p>
          <a:p xmlns:a="http://schemas.openxmlformats.org/drawingml/2006/main">
            <a:r>
              <a:t>Alejandro Grimson, Ana Castellani, and Alexander</a:t>
            </a:r>
          </a:p>
          <a:p xmlns:a="http://schemas.openxmlformats.org/drawingml/2006/main">
            <a:r>
              <a:t>Roig</a:t>
            </a:r>
          </a:p>
          <a:p xmlns:a="http://schemas.openxmlformats.org/drawingml/2006/main">
            <a:r>
              <a:t/>
            </a:r>
          </a:p>
          <a:p xmlns:a="http://schemas.openxmlformats.org/drawingml/2006/main">
            <a:r>
              <a:t>INSTITUTIONS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Civil Aviation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Overall lack of technological upgrading</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2007 crisis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Buenos Aires International Airport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Institutional inflexibility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Lack of training and upgrading personnel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Example: English language command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Absence of meritocratic incentives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2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Civil Aviation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Overall lack of technological upgrading</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Seater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2007 crisis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Buenos Aires International Airpo_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Institutional inflexibility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Lack of training and upgrading personnel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Example: English language command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Absence of meritocratic incentives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Stock Exchange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Buenos Aires Stock Exchange (BCBA)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Private institution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Organizational structure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Members of BCBA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Security and Exchange Commission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Open Electronic Market (MAE)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Key responsibility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Handle majority operations involving government paper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2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@YBCBA __ock Exchange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Bolsa de Comercio de Buenos Aires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Buenos Aires Stock Exchange (BCBA)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Private institution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Organizational structure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Members of BCBA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Security and Exchange Commission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Open Electronic Market (MAE)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Key responsibility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Handle majority operations involving government paper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Stock Exchange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Issues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Structural limitations = ↓ private savings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Traditional agents versus new actors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Dual nature of Argentine stock exchange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3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@YBCBAStock Exchange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Bolsa de Comercio de Buenos Aines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Issues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Structural limitations = | private savings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Traditional agents versus new actors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Dual nature of Argentine stock exchange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Stock Exchange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Meritocracy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Traditional staff management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Immunity to Corruption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Best case of institutions analyzed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Active cross-checking policies and software improvements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Respondents expressed absolute confidence; no reports of malpractice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Positives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Encourage job training</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Staff cohesion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Job stability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Seniority-linked promotion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Negatives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Lack of autonomy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Lack of merit promotion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Inability to attract highly educated applicants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@)BCBAStock Exchange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Meritocracy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Traditional staff management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Positives Negatives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Encourage job training Lack of autonomy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Staff cohesion Lack of merit promotion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Job stability Inability to attract highly educated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Seniority-linked promotion applicants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Immunity to Corruption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Best case of institutions analyzed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Active cross-checking policies and software improvements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Respondents expressed absolute confidence; no reports of malpractice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Stock Exchange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Absence of islands of power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Traditional partnerships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Prevented structural reform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Consequence: protection of directors opposed to innovation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Proactivity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Contradictory case: openness to external demands versus proactivity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Campaign activities to capture new investors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Fails to serve as a channel for domestic savings to be invested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External Allies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Reliance on significant state support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Government has yet to establish consistent policies for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Strengthening the capital market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Role of BCBA in promoting national development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Focus of current policies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Promoting national bank</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Creating new development bank</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@YBCBAStock Exchange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Absence of islands of power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Traditional partnerships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Prevented structural reform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Consequence: protection of directors opposed to innovation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Proactivity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Contradictory case: openness to external demands versus proactivity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Campaign activities to capture new investors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Fails to serve as a channel for domestic savings to be invested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External Allies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Reliance on significant state support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Government has yet to establish consistent policies for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Strengthening the capital market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Role of BCBA in promoting national development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Focus of current policies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Promoting national bank</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Creating new development bank</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Technological flexibility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Technological flexibility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Comparable use of advanced technology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Latest equipment and programs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Quality infrastructure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Respondents report low scores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institution] is not proactive regarding innovative practices. It always takes four or five years before innovations are accepted and integrated. I’m referring to accounting, administrative, and operational systems.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Stock Exchange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@YBCBAStock Exchange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Bolsa de Comercio de Buenes Aines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Technological flexibility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Comparable use of advanced technology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Latest equipment and programs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Quality infrastructure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Respondents report low scores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institution] is not proactive regarding innovative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practices. It always takes four or five years before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innovations are accepted and integrated. I’m referring to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accounting, administrative, and operational systems.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Postal Service</a:t>
            </a:r>
          </a:p>
          <a:p xmlns:a="http://schemas.openxmlformats.org/drawingml/2006/main">
            <a:r>
              <a:t/>
            </a:r>
          </a:p>
          <a:p xmlns:a="http://schemas.openxmlformats.org/drawingml/2006/main">
            <a:r>
              <a:t>Slide text:</a:t>
            </a:r>
          </a:p>
          <a:p xmlns:a="http://schemas.openxmlformats.org/drawingml/2006/main">
            <a:r>
              <a:t>CORASA</a:t>
            </a:r>
          </a:p>
          <a:p xmlns:a="http://schemas.openxmlformats.org/drawingml/2006/main">
            <a:r>
              <a:t>Public institution</a:t>
            </a:r>
          </a:p>
          <a:p xmlns:a="http://schemas.openxmlformats.org/drawingml/2006/main">
            <a:r>
              <a:t>Created in 2004</a:t>
            </a:r>
          </a:p>
          <a:p xmlns:a="http://schemas.openxmlformats.org/drawingml/2006/main">
            <a:r>
              <a:t/>
            </a:r>
          </a:p>
          <a:p xmlns:a="http://schemas.openxmlformats.org/drawingml/2006/main">
            <a:r>
              <a:t>Organizational features</a:t>
            </a:r>
          </a:p>
          <a:p xmlns:a="http://schemas.openxmlformats.org/drawingml/2006/main">
            <a:r>
              <a:t>Management similar to large private firm</a:t>
            </a:r>
          </a:p>
          <a:p xmlns:a="http://schemas.openxmlformats.org/drawingml/2006/main">
            <a:r>
              <a:t>↑ Market share and sales, productivity, profitability</a:t>
            </a:r>
          </a:p>
          <a:p xmlns:a="http://schemas.openxmlformats.org/drawingml/2006/main">
            <a:r>
              <a:t>Guarantees the universal basic postal service (SPBU)</a:t>
            </a:r>
          </a:p>
          <a:p xmlns:a="http://schemas.openxmlformats.org/drawingml/2006/main">
            <a:r>
              <a:t>No government subsidies or special privileges</a:t>
            </a:r>
          </a:p>
          <a:p xmlns:a="http://schemas.openxmlformats.org/drawingml/2006/main">
            <a:r>
              <a:t/>
            </a:r>
          </a:p>
          <a:p xmlns:a="http://schemas.openxmlformats.org/drawingml/2006/main">
            <a:r>
              <a:t>Visual content: 2 images. Visible text and labels:</a:t>
            </a:r>
          </a:p>
          <a:p xmlns:a="http://schemas.openxmlformats.org/drawingml/2006/main">
            <a:r>
              <a:t>“S@Q CORREO .</a:t>
            </a:r>
          </a:p>
          <a:p xmlns:a="http://schemas.openxmlformats.org/drawingml/2006/main">
            <a:r>
              <a:t>OEE ostal Service</a:t>
            </a:r>
          </a:p>
          <a:p xmlns:a="http://schemas.openxmlformats.org/drawingml/2006/main">
            <a:r>
              <a:t/>
            </a:r>
          </a:p>
          <a:p xmlns:a="http://schemas.openxmlformats.org/drawingml/2006/main">
            <a:r>
              <a:t>- CORASA</a:t>
            </a:r>
          </a:p>
          <a:p xmlns:a="http://schemas.openxmlformats.org/drawingml/2006/main">
            <a:r>
              <a:t>— Public institution</a:t>
            </a:r>
          </a:p>
          <a:p xmlns:a="http://schemas.openxmlformats.org/drawingml/2006/main">
            <a:r>
              <a:t>— Created in 2004</a:t>
            </a:r>
          </a:p>
          <a:p xmlns:a="http://schemas.openxmlformats.org/drawingml/2006/main">
            <a:r>
              <a:t/>
            </a:r>
          </a:p>
          <a:p xmlns:a="http://schemas.openxmlformats.org/drawingml/2006/main">
            <a:r>
              <a:t>¢ Organizational features</a:t>
            </a:r>
          </a:p>
          <a:p xmlns:a="http://schemas.openxmlformats.org/drawingml/2006/main">
            <a:r>
              <a:t>— Management similar to large private firm</a:t>
            </a:r>
          </a:p>
          <a:p xmlns:a="http://schemas.openxmlformats.org/drawingml/2006/main">
            <a:r>
              <a:t>¢ t Market share and sales, productivity, profitability</a:t>
            </a:r>
          </a:p>
          <a:p xmlns:a="http://schemas.openxmlformats.org/drawingml/2006/main">
            <a:r>
              <a:t>— Guarantees the universal basic postal service (SPBU)</a:t>
            </a:r>
          </a:p>
          <a:p xmlns:a="http://schemas.openxmlformats.org/drawingml/2006/main">
            <a:r>
              <a:t>— No government subsidies or special privileges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Postal Service</a:t>
            </a:r>
          </a:p>
          <a:p xmlns:a="http://schemas.openxmlformats.org/drawingml/2006/main">
            <a:r>
              <a:t/>
            </a:r>
          </a:p>
          <a:p xmlns:a="http://schemas.openxmlformats.org/drawingml/2006/main">
            <a:r>
              <a:t>Slide text:</a:t>
            </a:r>
          </a:p>
          <a:p xmlns:a="http://schemas.openxmlformats.org/drawingml/2006/main">
            <a:r>
              <a:t>Meritocracy</a:t>
            </a:r>
          </a:p>
          <a:p xmlns:a="http://schemas.openxmlformats.org/drawingml/2006/main">
            <a:r>
              <a:t>Informal discretionary/criteria prevail</a:t>
            </a:r>
          </a:p>
          <a:p xmlns:a="http://schemas.openxmlformats.org/drawingml/2006/main">
            <a:r>
              <a:t>Key issue: indifference of workforce due to lack of incentives</a:t>
            </a:r>
          </a:p>
          <a:p xmlns:a="http://schemas.openxmlformats.org/drawingml/2006/main">
            <a:r>
              <a:t/>
            </a:r>
          </a:p>
          <a:p xmlns:a="http://schemas.openxmlformats.org/drawingml/2006/main">
            <a:r>
              <a:t>Immunity to corruption</a:t>
            </a:r>
          </a:p>
          <a:p xmlns:a="http://schemas.openxmlformats.org/drawingml/2006/main">
            <a:r>
              <a:t>Dealings between department heads, suppliers and subcontractors</a:t>
            </a:r>
          </a:p>
          <a:p xmlns:a="http://schemas.openxmlformats.org/drawingml/2006/main">
            <a:r>
              <a:t>Main factor: precariousness of institution’s regulatory framework</a:t>
            </a:r>
          </a:p>
          <a:p xmlns:a="http://schemas.openxmlformats.org/drawingml/2006/main">
            <a:r>
              <a:t/>
            </a:r>
          </a:p>
          <a:p xmlns:a="http://schemas.openxmlformats.org/drawingml/2006/main">
            <a:r>
              <a:t>Absence of islands of power</a:t>
            </a:r>
          </a:p>
          <a:p xmlns:a="http://schemas.openxmlformats.org/drawingml/2006/main">
            <a:r>
              <a:t>Labor unions as autonomous power factors</a:t>
            </a:r>
          </a:p>
          <a:p xmlns:a="http://schemas.openxmlformats.org/drawingml/2006/main">
            <a:r>
              <a:t>Administrative departments</a:t>
            </a:r>
          </a:p>
          <a:p xmlns:a="http://schemas.openxmlformats.org/drawingml/2006/main">
            <a:r>
              <a:t/>
            </a:r>
          </a:p>
          <a:p xmlns:a="http://schemas.openxmlformats.org/drawingml/2006/main">
            <a:r>
              <a:t>Access/handling of vital information</a:t>
            </a:r>
          </a:p>
          <a:p xmlns:a="http://schemas.openxmlformats.org/drawingml/2006/main">
            <a:r>
              <a:t/>
            </a:r>
          </a:p>
          <a:p xmlns:a="http://schemas.openxmlformats.org/drawingml/2006/main">
            <a:r>
              <a:t> ↑ Autonomy           Negotiating power</a:t>
            </a:r>
          </a:p>
          <a:p xmlns:a="http://schemas.openxmlformats.org/drawingml/2006/main">
            <a:r>
              <a:t/>
            </a:r>
          </a:p>
          <a:p xmlns:a="http://schemas.openxmlformats.org/drawingml/2006/main">
            <a:r>
              <a:t>Visual content: 1 image. Visible text and labels:</a:t>
            </a:r>
          </a:p>
          <a:p xmlns:a="http://schemas.openxmlformats.org/drawingml/2006/main">
            <a:r>
              <a:t>ee OStal Service</a:t>
            </a:r>
          </a:p>
          <a:p xmlns:a="http://schemas.openxmlformats.org/drawingml/2006/main">
            <a:r>
              <a:t/>
            </a:r>
          </a:p>
          <a:p xmlns:a="http://schemas.openxmlformats.org/drawingml/2006/main">
            <a:r>
              <a:t>+ Meritocracy</a:t>
            </a:r>
          </a:p>
          <a:p xmlns:a="http://schemas.openxmlformats.org/drawingml/2006/main">
            <a:r>
              <a:t>— Informal discretionary/criteria prevail</a:t>
            </a:r>
          </a:p>
          <a:p xmlns:a="http://schemas.openxmlformats.org/drawingml/2006/main">
            <a:r>
              <a:t>— Key issue: indifference of workforce due to lack of incentives</a:t>
            </a:r>
          </a:p>
          <a:p xmlns:a="http://schemas.openxmlformats.org/drawingml/2006/main">
            <a:r>
              <a:t/>
            </a:r>
          </a:p>
          <a:p xmlns:a="http://schemas.openxmlformats.org/drawingml/2006/main">
            <a:r>
              <a:t>+ Immunity to corruption</a:t>
            </a:r>
          </a:p>
          <a:p xmlns:a="http://schemas.openxmlformats.org/drawingml/2006/main">
            <a:r>
              <a:t>— Dealings between department heads, suppliers and subcontractors</a:t>
            </a:r>
          </a:p>
          <a:p xmlns:a="http://schemas.openxmlformats.org/drawingml/2006/main">
            <a:r>
              <a:t>— Main factor: precariousness of institution’s regulatory framework</a:t>
            </a:r>
          </a:p>
          <a:p xmlns:a="http://schemas.openxmlformats.org/drawingml/2006/main">
            <a:r>
              <a:t/>
            </a:r>
          </a:p>
          <a:p xmlns:a="http://schemas.openxmlformats.org/drawingml/2006/main">
            <a:r>
              <a:t>- Absence of islands of power</a:t>
            </a:r>
          </a:p>
          <a:p xmlns:a="http://schemas.openxmlformats.org/drawingml/2006/main">
            <a:r>
              <a:t>— Labor unions as autonomous power factors</a:t>
            </a:r>
          </a:p>
          <a:p xmlns:a="http://schemas.openxmlformats.org/drawingml/2006/main">
            <a:r>
              <a:t>— Administrative departments</a:t>
            </a:r>
          </a:p>
          <a:p xmlns:a="http://schemas.openxmlformats.org/drawingml/2006/main">
            <a:r>
              <a:t/>
            </a:r>
          </a:p>
          <a:p xmlns:a="http://schemas.openxmlformats.org/drawingml/2006/main">
            <a:r>
              <a:t>J</a:t>
            </a:r>
          </a:p>
          <a:p xmlns:a="http://schemas.openxmlformats.org/drawingml/2006/main">
            <a:r>
              <a:t/>
            </a:r>
          </a:p>
          <a:p xmlns:a="http://schemas.openxmlformats.org/drawingml/2006/main">
            <a:r>
              <a:t>Access/handling of vital information</a:t>
            </a:r>
          </a:p>
          <a:p xmlns:a="http://schemas.openxmlformats.org/drawingml/2006/main">
            <a:r>
              <a:t/>
            </a:r>
          </a:p>
          <a:p xmlns:a="http://schemas.openxmlformats.org/drawingml/2006/main">
            <a:r>
              <a:t>| |</a:t>
            </a:r>
          </a:p>
          <a:p xmlns:a="http://schemas.openxmlformats.org/drawingml/2006/main">
            <a:r>
              <a:t/>
            </a:r>
          </a:p>
          <a:p xmlns:a="http://schemas.openxmlformats.org/drawingml/2006/main">
            <a:r>
              <a:t>t Autonomy Negotiating power</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Postal Service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Proactivity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Marketing strategy  broad retail network</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share of wholesale market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Financed the unsubsidized universal basic postal service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Unintended consequence: longer customer queues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External Allies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Reliance on significant state support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Support versus dependency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Erosion of internal autonomy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Technological Flexibility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Lack cutting edge technology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Display high levels of flexibility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Example: Buenos Aires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2 images.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GSORREO F</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un -OStal Service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Proactivity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Marketing strategy broad retail network</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ft share of wholesale market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Financed the unsubsidized universal basic postal service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Unintended consequence: longer customer queues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External Allies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Reliance on significant state suppq</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Support versus dependency | _</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Erosion of internal autonomy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Technological Flexibility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Lack cutting edge technology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Display high levels of flexibility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Example: Buenos Aires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Tax Authority</a:t>
            </a:r>
          </a:p>
          <a:p xmlns:a="http://schemas.openxmlformats.org/drawingml/2006/main">
            <a:r>
              <a:t/>
            </a:r>
          </a:p>
          <a:p xmlns:a="http://schemas.openxmlformats.org/drawingml/2006/main">
            <a:r>
              <a:t>Slide text:</a:t>
            </a:r>
          </a:p>
          <a:p xmlns:a="http://schemas.openxmlformats.org/drawingml/2006/main">
            <a:r>
              <a:t>Federal Administration of the Public Revenue (AFIP)</a:t>
            </a:r>
          </a:p>
          <a:p xmlns:a="http://schemas.openxmlformats.org/drawingml/2006/main">
            <a:r>
              <a:t>Created in 1997 as a result of the merging of</a:t>
            </a:r>
          </a:p>
          <a:p xmlns:a="http://schemas.openxmlformats.org/drawingml/2006/main">
            <a:r>
              <a:t>National Customs Administration</a:t>
            </a:r>
          </a:p>
          <a:p xmlns:a="http://schemas.openxmlformats.org/drawingml/2006/main">
            <a:r>
              <a:t>General Tax Department (DGI)</a:t>
            </a:r>
          </a:p>
          <a:p xmlns:a="http://schemas.openxmlformats.org/drawingml/2006/main">
            <a:r>
              <a:t>General Direction of Social Security Resources (DGRSS)</a:t>
            </a:r>
          </a:p>
          <a:p xmlns:a="http://schemas.openxmlformats.org/drawingml/2006/main">
            <a:r>
              <a:t>Crucial to the functioning of the state</a:t>
            </a:r>
          </a:p>
          <a:p xmlns:a="http://schemas.openxmlformats.org/drawingml/2006/main">
            <a:r>
              <a:t/>
            </a:r>
          </a:p>
          <a:p xmlns:a="http://schemas.openxmlformats.org/drawingml/2006/main">
            <a:r>
              <a:t>The enabling law of AFIP can thus be</a:t>
            </a:r>
          </a:p>
          <a:p xmlns:a="http://schemas.openxmlformats.org/drawingml/2006/main">
            <a:r>
              <a:t>understood as the regulatory</a:t>
            </a:r>
          </a:p>
          <a:p xmlns:a="http://schemas.openxmlformats.org/drawingml/2006/main">
            <a:r>
              <a:t> framework within which the political</a:t>
            </a:r>
          </a:p>
          <a:p xmlns:a="http://schemas.openxmlformats.org/drawingml/2006/main">
            <a:r>
              <a:t>tug-of-war between the provinces and</a:t>
            </a:r>
          </a:p>
          <a:p xmlns:a="http://schemas.openxmlformats.org/drawingml/2006/main">
            <a:r>
              <a:t>the federal government over the capture</a:t>
            </a:r>
          </a:p>
          <a:p xmlns:a="http://schemas.openxmlformats.org/drawingml/2006/main">
            <a:r>
              <a:t>and distribution of tax revenue takes</a:t>
            </a:r>
          </a:p>
          <a:p xmlns:a="http://schemas.openxmlformats.org/drawingml/2006/main">
            <a:r>
              <a:t>place.</a:t>
            </a:r>
          </a:p>
          <a:p xmlns:a="http://schemas.openxmlformats.org/drawingml/2006/main">
            <a:r>
              <a:t/>
            </a:r>
          </a:p>
          <a:p xmlns:a="http://schemas.openxmlformats.org/drawingml/2006/main">
            <a:r>
              <a:t>Visual content: 2 images. Visible text and labels:</a:t>
            </a:r>
          </a:p>
          <a:p xmlns:a="http://schemas.openxmlformats.org/drawingml/2006/main">
            <a:r>
              <a:t>ax Authority</a:t>
            </a:r>
          </a:p>
          <a:p xmlns:a="http://schemas.openxmlformats.org/drawingml/2006/main">
            <a:r>
              <a:t/>
            </a:r>
          </a:p>
          <a:p xmlns:a="http://schemas.openxmlformats.org/drawingml/2006/main">
            <a:r>
              <a:t>- Federal Administration of the Public Revenue (AFIP)</a:t>
            </a:r>
          </a:p>
          <a:p xmlns:a="http://schemas.openxmlformats.org/drawingml/2006/main">
            <a:r>
              <a:t>— Created in 1997 as a result of the merging of</a:t>
            </a:r>
          </a:p>
          <a:p xmlns:a="http://schemas.openxmlformats.org/drawingml/2006/main">
            <a:r>
              <a:t>+ National Customs Administration</a:t>
            </a:r>
          </a:p>
          <a:p xmlns:a="http://schemas.openxmlformats.org/drawingml/2006/main">
            <a:r>
              <a:t>* General Tax Department (DGI)</a:t>
            </a:r>
          </a:p>
          <a:p xmlns:a="http://schemas.openxmlformats.org/drawingml/2006/main">
            <a:r>
              <a:t>* General Direction of Social Security Resources (DGRSS)</a:t>
            </a:r>
          </a:p>
          <a:p xmlns:a="http://schemas.openxmlformats.org/drawingml/2006/main">
            <a:r>
              <a:t>— Crucial to the functioning of the state</a:t>
            </a:r>
          </a:p>
          <a:p xmlns:a="http://schemas.openxmlformats.org/drawingml/2006/main">
            <a:r>
              <a:t/>
            </a:r>
          </a:p>
          <a:p xmlns:a="http://schemas.openxmlformats.org/drawingml/2006/main">
            <a:r>
              <a:t>The enabling law of AFIP can thus be</a:t>
            </a:r>
          </a:p>
          <a:p xmlns:a="http://schemas.openxmlformats.org/drawingml/2006/main">
            <a:r>
              <a:t/>
            </a:r>
          </a:p>
          <a:p xmlns:a="http://schemas.openxmlformats.org/drawingml/2006/main">
            <a:r>
              <a:t>understood as the regulatory</a:t>
            </a:r>
          </a:p>
          <a:p xmlns:a="http://schemas.openxmlformats.org/drawingml/2006/main">
            <a:r>
              <a:t/>
            </a:r>
          </a:p>
          <a:p xmlns:a="http://schemas.openxmlformats.org/drawingml/2006/main">
            <a:r>
              <a:t>framework within which the political</a:t>
            </a:r>
          </a:p>
          <a:p xmlns:a="http://schemas.openxmlformats.org/drawingml/2006/main">
            <a:r>
              <a:t>tug-of-war between the provinces and</a:t>
            </a:r>
          </a:p>
          <a:p xmlns:a="http://schemas.openxmlformats.org/drawingml/2006/main">
            <a:r>
              <a:t>the federal government over the capture</a:t>
            </a:r>
          </a:p>
          <a:p xmlns:a="http://schemas.openxmlformats.org/drawingml/2006/main">
            <a:r>
              <a:t>and distribution of tax revenue takes</a:t>
            </a:r>
          </a:p>
          <a:p xmlns:a="http://schemas.openxmlformats.org/drawingml/2006/main">
            <a:r>
              <a:t/>
            </a:r>
          </a:p>
          <a:p xmlns:a="http://schemas.openxmlformats.org/drawingml/2006/main">
            <a:r>
              <a:t>place.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The Case of Argentina</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Potential versus reality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Natural resources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Educational level of population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Argentine national state characterized by discontinuity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Consequences related to institutional quality?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Case of Argentina</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Potential versus reality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Natural resources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Educational level of populations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Argentine national state characterized by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discontinuity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Consequences related to institutional quality?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Tax Authority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Meritocracy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High meritocratic practices and staff cohesion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Immunity to corruption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DGI authorities recognize corruption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intrabureaucratic cohesiveness = few publicized cases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Absence of islands of power</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Key administrative departments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 Autonomy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Negotiating power</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2 images.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ax Authority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Meritocracy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High meritocratic practices and staff cohesion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Immunity to corruption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DGl authorities recognize corruption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 intrabureaucratic cohesiveness = few publicized cases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Absence of islands of power</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u</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Key administrative departments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 Autonomy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Negotiating power</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Tax Authority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Proactivity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Presence in mass media</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Publicity  shifting images from stigma to opportunity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External Allies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Top position politically appointed</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Support from high-ranking departments in the public sector</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Possible consequences?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3 images.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ax Authority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Proactivity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1 Presence in mass media</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Publicity shifting images from stigma to opportunity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External Allies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Top position politically appointed</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Support from high-ranking departments in the public sector</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Possible consequences?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Tax Authority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Technological Flexibility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Best case of institutions analyzed</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Experienced major technological innovation in recent years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Progressive strategy based on five principles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Prohibited use of outside consultants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Norms are treated as data</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Quantity and quality of authorities treated as data</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AFIP cannot engage in political activities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Everything else is subject to 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Result: external awards and high quality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ax Authority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Technological Flexibility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Best case of institutions analyzed</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Experienced major technological innovation in recent years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Progressive strategy based on five principles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 Prohibited use of outside consultants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 Norms are treated as data</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3. Quantity and quality of authorities treated as data</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4. AFIP cannot engage in political activities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5. Everything else is subject to 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Result: external awards and high quality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Summary of Findings</a:t>
            </a:r>
          </a:p>
          <a:p xmlns:a="http://schemas.openxmlformats.org/drawingml/2006/main">
            <a:r>
              <a:t/>
            </a:r>
          </a:p>
          <a:p xmlns:a="http://schemas.openxmlformats.org/drawingml/2006/main">
            <a:r>
              <a:t>Slide text:</a:t>
            </a:r>
          </a:p>
          <a:p xmlns:a="http://schemas.openxmlformats.org/drawingml/2006/main">
            <a:r>
              <a:t>Intermediate cases</a:t>
            </a:r>
          </a:p>
          <a:p xmlns:a="http://schemas.openxmlformats.org/drawingml/2006/main">
            <a:r>
              <a:t>Tax authority (AFIP/DGI)</a:t>
            </a:r>
          </a:p>
          <a:p xmlns:a="http://schemas.openxmlformats.org/drawingml/2006/main">
            <a:r>
              <a:t>Postal service (CORASA)</a:t>
            </a:r>
          </a:p>
          <a:p xmlns:a="http://schemas.openxmlformats.org/drawingml/2006/main">
            <a:r>
              <a:t>Stock exchange (BCBA)</a:t>
            </a:r>
          </a:p>
          <a:p xmlns:a="http://schemas.openxmlformats.org/drawingml/2006/main">
            <a:r>
              <a:t/>
            </a:r>
          </a:p>
          <a:p xmlns:a="http://schemas.openxmlformats.org/drawingml/2006/main">
            <a:r>
              <a:t>Extreme case</a:t>
            </a:r>
          </a:p>
          <a:p xmlns:a="http://schemas.openxmlformats.org/drawingml/2006/main">
            <a:r>
              <a:t>Civil aviation (CRA)</a:t>
            </a:r>
          </a:p>
          <a:p xmlns:a="http://schemas.openxmlformats.org/drawingml/2006/main">
            <a:r>
              <a:t/>
            </a:r>
          </a:p>
          <a:p xmlns:a="http://schemas.openxmlformats.org/drawingml/2006/main">
            <a:r>
              <a:t>Institutional quality of organizations is fairly heterogeneous</a:t>
            </a:r>
          </a:p>
          <a:p xmlns:a="http://schemas.openxmlformats.org/drawingml/2006/main">
            <a:r>
              <a:t/>
            </a:r>
          </a:p>
          <a:p xmlns:a="http://schemas.openxmlformats.org/drawingml/2006/main">
            <a:r>
              <a:t>Correlation between internal and external dimensions?</a:t>
            </a:r>
          </a:p>
          <a:p xmlns:a="http://schemas.openxmlformats.org/drawingml/2006/main">
            <a:r>
              <a:t/>
            </a:r>
          </a:p>
          <a:p xmlns:a="http://schemas.openxmlformats.org/drawingml/2006/main">
            <a:r>
              <a:t>To a greater or lesser degree, [the tax authority, postal service, and stock exchange] present low levels of internal quality (meritocracy, etc.) without this significantly hindering their external dimensions or their basic capacity to fulfill their preordained institutional goals.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Institutions, Organizations, and Development</a:t>
            </a:r>
          </a:p>
          <a:p xmlns:a="http://schemas.openxmlformats.org/drawingml/2006/main">
            <a:r>
              <a:t/>
            </a:r>
          </a:p>
          <a:p xmlns:a="http://schemas.openxmlformats.org/drawingml/2006/main">
            <a:r>
              <a:t>Slide text:</a:t>
            </a:r>
          </a:p>
          <a:p xmlns:a="http://schemas.openxmlformats.org/drawingml/2006/main">
            <a:r>
              <a:t>Coherence between the values of the institution and the organizational structure</a:t>
            </a:r>
          </a:p>
          <a:p xmlns:a="http://schemas.openxmlformats.org/drawingml/2006/main">
            <a:r>
              <a:t>Tax authority (DGI)</a:t>
            </a:r>
          </a:p>
          <a:p xmlns:a="http://schemas.openxmlformats.org/drawingml/2006/main">
            <a:r>
              <a:t>Stock exchange (BCBA)</a:t>
            </a:r>
          </a:p>
          <a:p xmlns:a="http://schemas.openxmlformats.org/drawingml/2006/main">
            <a:r>
              <a:t/>
            </a:r>
          </a:p>
          <a:p xmlns:a="http://schemas.openxmlformats.org/drawingml/2006/main">
            <a:r>
              <a:t>Divergence between institution and organization</a:t>
            </a:r>
          </a:p>
          <a:p xmlns:a="http://schemas.openxmlformats.org/drawingml/2006/main">
            <a:r>
              <a:t>Deviating outcomes</a:t>
            </a:r>
          </a:p>
          <a:p xmlns:a="http://schemas.openxmlformats.org/drawingml/2006/main">
            <a:r>
              <a:t>Postal service (CORASA)</a:t>
            </a:r>
          </a:p>
          <a:p xmlns:a="http://schemas.openxmlformats.org/drawingml/2006/main">
            <a:r>
              <a:t>Civil aviation (CRA)</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Key Findings: DGI</a:t>
            </a:r>
          </a:p>
          <a:p xmlns:a="http://schemas.openxmlformats.org/drawingml/2006/main">
            <a:r>
              <a:t/>
            </a:r>
          </a:p>
          <a:p xmlns:a="http://schemas.openxmlformats.org/drawingml/2006/main">
            <a:r>
              <a:t>Slide text:</a:t>
            </a:r>
          </a:p>
          <a:p xmlns:a="http://schemas.openxmlformats.org/drawingml/2006/main">
            <a:r>
              <a:t>Overriding institutional values</a:t>
            </a:r>
          </a:p>
          <a:p xmlns:a="http://schemas.openxmlformats.org/drawingml/2006/main">
            <a:r>
              <a:t>Efficiency in tax collection</a:t>
            </a:r>
          </a:p>
          <a:p xmlns:a="http://schemas.openxmlformats.org/drawingml/2006/main">
            <a:r>
              <a:t>Gathering of fiscal intelligence</a:t>
            </a:r>
          </a:p>
          <a:p xmlns:a="http://schemas.openxmlformats.org/drawingml/2006/main">
            <a:r>
              <a:t/>
            </a:r>
          </a:p>
          <a:p xmlns:a="http://schemas.openxmlformats.org/drawingml/2006/main">
            <a:r>
              <a:t>Production, control and accessing of information</a:t>
            </a:r>
          </a:p>
          <a:p xmlns:a="http://schemas.openxmlformats.org/drawingml/2006/main">
            <a:r>
              <a:t>Information as a bargaining chip  power</a:t>
            </a:r>
          </a:p>
          <a:p xmlns:a="http://schemas.openxmlformats.org/drawingml/2006/main">
            <a:r>
              <a:t>Example: Subdepartment of Systems and Telecommunication</a:t>
            </a:r>
          </a:p>
          <a:p xmlns:a="http://schemas.openxmlformats.org/drawingml/2006/main">
            <a:r>
              <a:t/>
            </a:r>
          </a:p>
          <a:p xmlns:a="http://schemas.openxmlformats.org/drawingml/2006/main">
            <a:r>
              <a:t>Public image</a:t>
            </a:r>
          </a:p>
          <a:p xmlns:a="http://schemas.openxmlformats.org/drawingml/2006/main">
            <a:r>
              <a:t>Quality of information</a:t>
            </a:r>
          </a:p>
          <a:p xmlns:a="http://schemas.openxmlformats.org/drawingml/2006/main">
            <a:r>
              <a:t>Perceived capacity of the organization</a:t>
            </a:r>
          </a:p>
          <a:p xmlns:a="http://schemas.openxmlformats.org/drawingml/2006/main">
            <a:r>
              <a:t/>
            </a:r>
          </a:p>
          <a:p xmlns:a="http://schemas.openxmlformats.org/drawingml/2006/main">
            <a:r>
              <a:t>Visual content: 2 images. Visible text and labels:</a:t>
            </a:r>
          </a:p>
          <a:p xmlns:a="http://schemas.openxmlformats.org/drawingml/2006/main">
            <a:r>
              <a:t>Key Findings: DGI</a:t>
            </a:r>
          </a:p>
          <a:p xmlns:a="http://schemas.openxmlformats.org/drawingml/2006/main">
            <a:r>
              <a:t/>
            </a:r>
          </a:p>
          <a:p xmlns:a="http://schemas.openxmlformats.org/drawingml/2006/main">
            <a:r>
              <a:t>* Overriding institutional values</a:t>
            </a:r>
          </a:p>
          <a:p xmlns:a="http://schemas.openxmlformats.org/drawingml/2006/main">
            <a:r>
              <a:t>— Efficiency in tax collection</a:t>
            </a:r>
          </a:p>
          <a:p xmlns:a="http://schemas.openxmlformats.org/drawingml/2006/main">
            <a:r>
              <a:t>— Gathering of fiscal intelligence</a:t>
            </a:r>
          </a:p>
          <a:p xmlns:a="http://schemas.openxmlformats.org/drawingml/2006/main">
            <a:r>
              <a:t/>
            </a:r>
          </a:p>
          <a:p xmlns:a="http://schemas.openxmlformats.org/drawingml/2006/main">
            <a:r>
              <a:t>* Production, control and accessing of information</a:t>
            </a:r>
          </a:p>
          <a:p xmlns:a="http://schemas.openxmlformats.org/drawingml/2006/main">
            <a:r>
              <a:t>— Information as a bargaining chip power</a:t>
            </a:r>
          </a:p>
          <a:p xmlns:a="http://schemas.openxmlformats.org/drawingml/2006/main">
            <a:r>
              <a:t/>
            </a:r>
          </a:p>
          <a:p xmlns:a="http://schemas.openxmlformats.org/drawingml/2006/main">
            <a:r>
              <a:t>+ Example: Subdepartment of Systems and</a:t>
            </a:r>
          </a:p>
          <a:p xmlns:a="http://schemas.openxmlformats.org/drawingml/2006/main">
            <a:r>
              <a:t>Telecommunication</a:t>
            </a:r>
          </a:p>
          <a:p xmlns:a="http://schemas.openxmlformats.org/drawingml/2006/main">
            <a:r>
              <a:t/>
            </a:r>
          </a:p>
          <a:p xmlns:a="http://schemas.openxmlformats.org/drawingml/2006/main">
            <a:r>
              <a:t>* Public image</a:t>
            </a:r>
          </a:p>
          <a:p xmlns:a="http://schemas.openxmlformats.org/drawingml/2006/main">
            <a:r>
              <a:t>— Quality of information</a:t>
            </a:r>
          </a:p>
          <a:p xmlns:a="http://schemas.openxmlformats.org/drawingml/2006/main">
            <a:r>
              <a:t>— Perceived capacity of the organization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Key Findings: BCBA</a:t>
            </a:r>
          </a:p>
          <a:p xmlns:a="http://schemas.openxmlformats.org/drawingml/2006/main">
            <a:r>
              <a:t/>
            </a:r>
          </a:p>
          <a:p xmlns:a="http://schemas.openxmlformats.org/drawingml/2006/main">
            <a:r>
              <a:t>Slide text:</a:t>
            </a:r>
          </a:p>
          <a:p xmlns:a="http://schemas.openxmlformats.org/drawingml/2006/main">
            <a:r>
              <a:t>A private organization that is conservative, paternalistic, and traditional in nature</a:t>
            </a:r>
          </a:p>
          <a:p xmlns:a="http://schemas.openxmlformats.org/drawingml/2006/main">
            <a:r>
              <a:t/>
            </a:r>
          </a:p>
          <a:p xmlns:a="http://schemas.openxmlformats.org/drawingml/2006/main">
            <a:r>
              <a:t>Strong coherence between real organization and its institutional objectives</a:t>
            </a:r>
          </a:p>
          <a:p xmlns:a="http://schemas.openxmlformats.org/drawingml/2006/main">
            <a:r>
              <a:t/>
            </a:r>
          </a:p>
          <a:p xmlns:a="http://schemas.openxmlformats.org/drawingml/2006/main">
            <a:r>
              <a:t>Financing public debt &gt; empowering private sector</a:t>
            </a:r>
          </a:p>
          <a:p xmlns:a="http://schemas.openxmlformats.org/drawingml/2006/main">
            <a:r>
              <a:t>Underlying cause: macroeconomic structural problems</a:t>
            </a:r>
          </a:p>
          <a:p xmlns:a="http://schemas.openxmlformats.org/drawingml/2006/main">
            <a:r>
              <a:t>Low private savings + high public debt</a:t>
            </a:r>
          </a:p>
          <a:p xmlns:a="http://schemas.openxmlformats.org/drawingml/2006/main">
            <a:r>
              <a:t>Diverts institutions from original objectives</a:t>
            </a:r>
          </a:p>
          <a:p xmlns:a="http://schemas.openxmlformats.org/drawingml/2006/main">
            <a:r>
              <a:t/>
            </a:r>
          </a:p>
          <a:p xmlns:a="http://schemas.openxmlformats.org/drawingml/2006/main">
            <a:r>
              <a:t>Visual content: 1 image. Visible text and labels:</a:t>
            </a:r>
          </a:p>
          <a:p xmlns:a="http://schemas.openxmlformats.org/drawingml/2006/main">
            <a:r>
              <a:t>Key Findings: BCB,ZBCBA</a:t>
            </a:r>
          </a:p>
          <a:p xmlns:a="http://schemas.openxmlformats.org/drawingml/2006/main">
            <a:r>
              <a:t/>
            </a:r>
          </a:p>
          <a:p xmlns:a="http://schemas.openxmlformats.org/drawingml/2006/main">
            <a:r>
              <a:t>¢ A private organization that is conservative, paternalistic, and</a:t>
            </a:r>
          </a:p>
          <a:p xmlns:a="http://schemas.openxmlformats.org/drawingml/2006/main">
            <a:r>
              <a:t>traditional in nature</a:t>
            </a:r>
          </a:p>
          <a:p xmlns:a="http://schemas.openxmlformats.org/drawingml/2006/main">
            <a:r>
              <a:t/>
            </a:r>
          </a:p>
          <a:p xmlns:a="http://schemas.openxmlformats.org/drawingml/2006/main">
            <a:r>
              <a:t>* Strong coherence between real organization and its</a:t>
            </a:r>
          </a:p>
          <a:p xmlns:a="http://schemas.openxmlformats.org/drawingml/2006/main">
            <a:r>
              <a:t>institutional objectives</a:t>
            </a:r>
          </a:p>
          <a:p xmlns:a="http://schemas.openxmlformats.org/drawingml/2006/main">
            <a:r>
              <a:t/>
            </a:r>
          </a:p>
          <a:p xmlns:a="http://schemas.openxmlformats.org/drawingml/2006/main">
            <a:r>
              <a:t>* Financing public debt &gt; empowering private sector</a:t>
            </a:r>
          </a:p>
          <a:p xmlns:a="http://schemas.openxmlformats.org/drawingml/2006/main">
            <a:r>
              <a:t>— Underlying cause: macroeconomic structural problems</a:t>
            </a:r>
          </a:p>
          <a:p xmlns:a="http://schemas.openxmlformats.org/drawingml/2006/main">
            <a:r>
              <a:t>+ Low private savings + high public debt</a:t>
            </a:r>
          </a:p>
          <a:p xmlns:a="http://schemas.openxmlformats.org/drawingml/2006/main">
            <a:r>
              <a:t>— Diverts institutions from original objectives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Key Findings: CORASA</a:t>
            </a:r>
          </a:p>
          <a:p xmlns:a="http://schemas.openxmlformats.org/drawingml/2006/main">
            <a:r>
              <a:t/>
            </a:r>
          </a:p>
          <a:p xmlns:a="http://schemas.openxmlformats.org/drawingml/2006/main">
            <a:r>
              <a:t>Slide text:</a:t>
            </a:r>
          </a:p>
          <a:p xmlns:a="http://schemas.openxmlformats.org/drawingml/2006/main">
            <a:r>
              <a:t>Improvements in proactivity and technological flexibility</a:t>
            </a:r>
          </a:p>
          <a:p xmlns:a="http://schemas.openxmlformats.org/drawingml/2006/main">
            <a:r>
              <a:t/>
            </a:r>
          </a:p>
          <a:p xmlns:a="http://schemas.openxmlformats.org/drawingml/2006/main">
            <a:r>
              <a:t>Deficiencies hindering development persist</a:t>
            </a:r>
          </a:p>
          <a:p xmlns:a="http://schemas.openxmlformats.org/drawingml/2006/main">
            <a:r>
              <a:t>Problematic dimensions  internal criteria</a:t>
            </a:r>
          </a:p>
          <a:p xmlns:a="http://schemas.openxmlformats.org/drawingml/2006/main">
            <a:r>
              <a:t>Possible explanation?</a:t>
            </a:r>
          </a:p>
          <a:p xmlns:a="http://schemas.openxmlformats.org/drawingml/2006/main">
            <a:r>
              <a:t>Marked dependency</a:t>
            </a:r>
          </a:p>
          <a:p xmlns:a="http://schemas.openxmlformats.org/drawingml/2006/main">
            <a:r>
              <a:t>Precariousness of regulatory/juridical framework</a:t>
            </a:r>
          </a:p>
          <a:p xmlns:a="http://schemas.openxmlformats.org/drawingml/2006/main">
            <a:r>
              <a:t/>
            </a:r>
          </a:p>
          <a:p xmlns:a="http://schemas.openxmlformats.org/drawingml/2006/main">
            <a:r>
              <a:t>Conclusion: current administration fulfills basic institutional goal of ensuring domestic and international communications</a:t>
            </a:r>
          </a:p>
          <a:p xmlns:a="http://schemas.openxmlformats.org/drawingml/2006/main">
            <a:r>
              <a:t/>
            </a:r>
          </a:p>
          <a:p xmlns:a="http://schemas.openxmlformats.org/drawingml/2006/main">
            <a:r>
              <a:t>The combination of low administrative and operative quality still permits fulfillment of basic institutional objectives while at the same time posing questions regarding its capacity to contribute to development in the long term.</a:t>
            </a:r>
          </a:p>
          <a:p xmlns:a="http://schemas.openxmlformats.org/drawingml/2006/main">
            <a:r>
              <a:t/>
            </a:r>
          </a:p>
          <a:p xmlns:a="http://schemas.openxmlformats.org/drawingml/2006/main">
            <a:r>
              <a:t>Visual content: 1 image. Visible text and labels:</a:t>
            </a:r>
          </a:p>
          <a:p xmlns:a="http://schemas.openxmlformats.org/drawingml/2006/main">
            <a:r>
              <a:t>GSORREO</a:t>
            </a:r>
          </a:p>
          <a:p xmlns:a="http://schemas.openxmlformats.org/drawingml/2006/main">
            <a:r>
              <a:t/>
            </a:r>
          </a:p>
          <a:p xmlns:a="http://schemas.openxmlformats.org/drawingml/2006/main">
            <a:r>
              <a:t>‘ORCA DEA REPUSUCA ARGENTINA SA,</a:t>
            </a:r>
          </a:p>
          <a:p xmlns:a="http://schemas.openxmlformats.org/drawingml/2006/main">
            <a:r>
              <a:t/>
            </a:r>
          </a:p>
          <a:p xmlns:a="http://schemas.openxmlformats.org/drawingml/2006/main">
            <a:r>
              <a:t>Key Findings: CORAS¢</a:t>
            </a:r>
          </a:p>
          <a:p xmlns:a="http://schemas.openxmlformats.org/drawingml/2006/main">
            <a:r>
              <a:t/>
            </a:r>
          </a:p>
          <a:p xmlns:a="http://schemas.openxmlformats.org/drawingml/2006/main">
            <a:r>
              <a:t>+ Improvements in proactivity and technological flexibility</a:t>
            </a:r>
          </a:p>
          <a:p xmlns:a="http://schemas.openxmlformats.org/drawingml/2006/main">
            <a:r>
              <a:t/>
            </a:r>
          </a:p>
          <a:p xmlns:a="http://schemas.openxmlformats.org/drawingml/2006/main">
            <a:r>
              <a:t>* Deficiencies hindering development persist</a:t>
            </a:r>
          </a:p>
          <a:p xmlns:a="http://schemas.openxmlformats.org/drawingml/2006/main">
            <a:r>
              <a:t>— Problematic dimensions _ internal criteria</a:t>
            </a:r>
          </a:p>
          <a:p xmlns:a="http://schemas.openxmlformats.org/drawingml/2006/main">
            <a:r>
              <a:t>— Possible explanation?</a:t>
            </a:r>
          </a:p>
          <a:p xmlns:a="http://schemas.openxmlformats.org/drawingml/2006/main">
            <a:r>
              <a:t>« Marked dependency</a:t>
            </a:r>
          </a:p>
          <a:p xmlns:a="http://schemas.openxmlformats.org/drawingml/2006/main">
            <a:r>
              <a:t>+ Precariousness of regulatory/juridical framework</a:t>
            </a:r>
          </a:p>
          <a:p xmlns:a="http://schemas.openxmlformats.org/drawingml/2006/main">
            <a:r>
              <a:t/>
            </a:r>
          </a:p>
          <a:p xmlns:a="http://schemas.openxmlformats.org/drawingml/2006/main">
            <a:r>
              <a:t>* Conclusion: current administration fulfills basic institutional goal</a:t>
            </a:r>
          </a:p>
          <a:p xmlns:a="http://schemas.openxmlformats.org/drawingml/2006/main">
            <a:r>
              <a:t>of ensuring domestic and international communications</a:t>
            </a:r>
          </a:p>
          <a:p xmlns:a="http://schemas.openxmlformats.org/drawingml/2006/main">
            <a:r>
              <a:t/>
            </a:r>
          </a:p>
          <a:p xmlns:a="http://schemas.openxmlformats.org/drawingml/2006/main">
            <a:r>
              <a:t>The combination of low administrative and operative quality still permits</a:t>
            </a:r>
          </a:p>
          <a:p xmlns:a="http://schemas.openxmlformats.org/drawingml/2006/main">
            <a:r>
              <a:t>fulfillment of basic institutional objectives while at the same time posing</a:t>
            </a:r>
          </a:p>
          <a:p xmlns:a="http://schemas.openxmlformats.org/drawingml/2006/main">
            <a:r>
              <a:t>questions regarding its capacity to contribute to development in the long</a:t>
            </a:r>
          </a:p>
          <a:p xmlns:a="http://schemas.openxmlformats.org/drawingml/2006/main">
            <a:r>
              <a:t>term.</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Key Findings: CRA</a:t>
            </a:r>
          </a:p>
          <a:p xmlns:a="http://schemas.openxmlformats.org/drawingml/2006/main">
            <a:r>
              <a:t/>
            </a:r>
          </a:p>
          <a:p xmlns:a="http://schemas.openxmlformats.org/drawingml/2006/main">
            <a:r>
              <a:t>Slide text:</a:t>
            </a:r>
          </a:p>
          <a:p xmlns:a="http://schemas.openxmlformats.org/drawingml/2006/main">
            <a:r>
              <a:t>Contributions to development  highly negative</a:t>
            </a:r>
          </a:p>
          <a:p xmlns:a="http://schemas.openxmlformats.org/drawingml/2006/main">
            <a:r>
              <a:t/>
            </a:r>
          </a:p>
          <a:p xmlns:a="http://schemas.openxmlformats.org/drawingml/2006/main">
            <a:r>
              <a:t>Challenges to address:</a:t>
            </a:r>
          </a:p>
          <a:p xmlns:a="http://schemas.openxmlformats.org/drawingml/2006/main">
            <a:r>
              <a:t>Incorporation of personnel and Installation of meritocratic practices</a:t>
            </a:r>
          </a:p>
          <a:p xmlns:a="http://schemas.openxmlformats.org/drawingml/2006/main">
            <a:r>
              <a:t>Better integration and interaction of interfacing agencies</a:t>
            </a:r>
          </a:p>
          <a:p xmlns:a="http://schemas.openxmlformats.org/drawingml/2006/main">
            <a:r>
              <a:t>Changing work culture to standardize public safety</a:t>
            </a:r>
          </a:p>
          <a:p xmlns:a="http://schemas.openxmlformats.org/drawingml/2006/main">
            <a:r>
              <a:t/>
            </a:r>
          </a:p>
          <a:p xmlns:a="http://schemas.openxmlformats.org/drawingml/2006/main">
            <a:r>
              <a:t>Visual content: 1 image. Visible text and labels:</a:t>
            </a:r>
          </a:p>
          <a:p xmlns:a="http://schemas.openxmlformats.org/drawingml/2006/main">
            <a:r>
              <a:t>Key Findings: CRA</a:t>
            </a:r>
          </a:p>
          <a:p xmlns:a="http://schemas.openxmlformats.org/drawingml/2006/main">
            <a:r>
              <a:t/>
            </a:r>
          </a:p>
          <a:p xmlns:a="http://schemas.openxmlformats.org/drawingml/2006/main">
            <a:r>
              <a:t>* Contributions to development highly negative</a:t>
            </a:r>
          </a:p>
          <a:p xmlns:a="http://schemas.openxmlformats.org/drawingml/2006/main">
            <a:r>
              <a:t/>
            </a:r>
          </a:p>
          <a:p xmlns:a="http://schemas.openxmlformats.org/drawingml/2006/main">
            <a:r>
              <a:t>* Challenges to address:</a:t>
            </a:r>
          </a:p>
          <a:p xmlns:a="http://schemas.openxmlformats.org/drawingml/2006/main">
            <a:r>
              <a:t/>
            </a:r>
          </a:p>
          <a:p xmlns:a="http://schemas.openxmlformats.org/drawingml/2006/main">
            <a:r>
              <a:t>1. Incorporation of personnel and Installation of meritocratic</a:t>
            </a:r>
          </a:p>
          <a:p xmlns:a="http://schemas.openxmlformats.org/drawingml/2006/main">
            <a:r>
              <a:t>practices</a:t>
            </a:r>
          </a:p>
          <a:p xmlns:a="http://schemas.openxmlformats.org/drawingml/2006/main">
            <a:r>
              <a:t/>
            </a:r>
          </a:p>
          <a:p xmlns:a="http://schemas.openxmlformats.org/drawingml/2006/main">
            <a:r>
              <a:t>2. Better integration and interaction of interfacing agencies</a:t>
            </a:r>
          </a:p>
          <a:p xmlns:a="http://schemas.openxmlformats.org/drawingml/2006/main">
            <a:r>
              <a:t>3. Changing work culture to standardize public safety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Concluding Remarks</a:t>
            </a:r>
          </a:p>
          <a:p xmlns:a="http://schemas.openxmlformats.org/drawingml/2006/main">
            <a:r>
              <a:t/>
            </a:r>
          </a:p>
          <a:p xmlns:a="http://schemas.openxmlformats.org/drawingml/2006/main">
            <a:r>
              <a:t>Slide text:</a:t>
            </a:r>
          </a:p>
          <a:p xmlns:a="http://schemas.openxmlformats.org/drawingml/2006/main">
            <a:r>
              <a:t>The state plays a critical role in determining characteristics of all institutions</a:t>
            </a:r>
          </a:p>
          <a:p xmlns:a="http://schemas.openxmlformats.org/drawingml/2006/main">
            <a:r>
              <a:t/>
            </a:r>
          </a:p>
          <a:p xmlns:a="http://schemas.openxmlformats.org/drawingml/2006/main">
            <a:r>
              <a:t>Findings of total failure or terminal crisis is unrealistic</a:t>
            </a:r>
          </a:p>
          <a:p xmlns:a="http://schemas.openxmlformats.org/drawingml/2006/main">
            <a:r>
              <a:t>Discontinuity and inconsistent policy</a:t>
            </a:r>
          </a:p>
          <a:p xmlns:a="http://schemas.openxmlformats.org/drawingml/2006/main">
            <a:r>
              <a:t/>
            </a:r>
          </a:p>
          <a:p xmlns:a="http://schemas.openxmlformats.org/drawingml/2006/main">
            <a:r>
              <a:t>The internal dimensions of institutional quality have been more negatively affected than the external ones</a:t>
            </a:r>
          </a:p>
          <a:p xmlns:a="http://schemas.openxmlformats.org/drawingml/2006/main">
            <a:r>
              <a:t>Absence of causal relationship?</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Historical Context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Factors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Instersectoral conflict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Post-1930 absence of hegemonic socioeconomic group</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Ups and down of the Peronist/anti-Peronist dichotomy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lost decade of the 1980s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Neoliberalism in the 1990s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Economic devastation resulting from military dictatorship</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2 images.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Historical Context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Factors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Instersectoral conflict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Post-1930 absence of hegemonic socioeconomic group</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Ups and down of the Peronist/anti-Peronist dichotomy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The lost decade of the 1980s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Neoliberalism in the 1990s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Economic devastation resulting from military dictatorship</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Conclusion: Types of Institutions</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Table transcription:</a:t>
            </a:r>
          </a:p>
          <a:p xmlns:a="http://schemas.openxmlformats.org/drawingml/2006/main">
            <a:r>
              <a:t>Table 1:</a:t>
            </a:r>
          </a:p>
          <a:p xmlns:a="http://schemas.openxmlformats.org/drawingml/2006/main">
            <a:r>
              <a:t>Predatory  Lacks modern bureaucracy Isolated from surroundings   Example: Civil aviation (CRA) | Reactive  Strong internal standards Weak...</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Explanations for the Unique Argentine Experience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Political instability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Social conflicts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External dependency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Quality of institutions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Excessive intervention of the state in the economy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Characteristics of the political system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Explanations for the Unique Argentine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Experience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Political instability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Social conflicts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External dependency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Quality of institutions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Excessive intervention of the state in the economy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Characteristics of the political system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Institutional Quality</a:t>
            </a:r>
          </a:p>
          <a:p xmlns:a="http://schemas.openxmlformats.org/drawingml/2006/main">
            <a:r>
              <a:t/>
            </a:r>
          </a:p>
          <a:p xmlns:a="http://schemas.openxmlformats.org/drawingml/2006/main">
            <a:r>
              <a:t>Slide text:</a:t>
            </a:r>
          </a:p>
          <a:p xmlns:a="http://schemas.openxmlformats.org/drawingml/2006/main">
            <a:r>
              <a:t>What is meant by institutional quality?</a:t>
            </a:r>
          </a:p>
          <a:p xmlns:a="http://schemas.openxmlformats.org/drawingml/2006/main">
            <a:r>
              <a:t>Internal factors</a:t>
            </a:r>
          </a:p>
          <a:p xmlns:a="http://schemas.openxmlformats.org/drawingml/2006/main">
            <a:r>
              <a:t>The presence of meritocratic practices</a:t>
            </a:r>
          </a:p>
          <a:p xmlns:a="http://schemas.openxmlformats.org/drawingml/2006/main">
            <a:r>
              <a:t>Immunity from corruption</a:t>
            </a:r>
          </a:p>
          <a:p xmlns:a="http://schemas.openxmlformats.org/drawingml/2006/main">
            <a:r>
              <a:t>Absence of islands of power within the organization</a:t>
            </a:r>
          </a:p>
          <a:p xmlns:a="http://schemas.openxmlformats.org/drawingml/2006/main">
            <a:r>
              <a:t/>
            </a:r>
          </a:p>
          <a:p xmlns:a="http://schemas.openxmlformats.org/drawingml/2006/main">
            <a:r>
              <a:t>What is the current/potential influence of institutional quality on development?</a:t>
            </a:r>
          </a:p>
          <a:p xmlns:a="http://schemas.openxmlformats.org/drawingml/2006/main">
            <a:r>
              <a:t>External factors</a:t>
            </a:r>
          </a:p>
          <a:p xmlns:a="http://schemas.openxmlformats.org/drawingml/2006/main">
            <a:r>
              <a:t>Proactivity</a:t>
            </a:r>
          </a:p>
          <a:p xmlns:a="http://schemas.openxmlformats.org/drawingml/2006/main">
            <a:r>
              <a:t>Technological flexibility</a:t>
            </a:r>
          </a:p>
          <a:p xmlns:a="http://schemas.openxmlformats.org/drawingml/2006/main">
            <a:r>
              <a:t>Openness to innovation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National Postal Service</a:t>
            </a:r>
          </a:p>
          <a:p xmlns:a="http://schemas.openxmlformats.org/drawingml/2006/main">
            <a:r>
              <a:t/>
            </a:r>
          </a:p>
          <a:p xmlns:a="http://schemas.openxmlformats.org/drawingml/2006/main">
            <a:r>
              <a:t>Slide text:</a:t>
            </a:r>
          </a:p>
          <a:p xmlns:a="http://schemas.openxmlformats.org/drawingml/2006/main">
            <a:r>
              <a:t>National Postal Service</a:t>
            </a:r>
          </a:p>
          <a:p xmlns:a="http://schemas.openxmlformats.org/drawingml/2006/main">
            <a:r>
              <a:t/>
            </a:r>
          </a:p>
          <a:p xmlns:a="http://schemas.openxmlformats.org/drawingml/2006/main">
            <a:r>
              <a:t>Tax Authority</a:t>
            </a:r>
          </a:p>
          <a:p xmlns:a="http://schemas.openxmlformats.org/drawingml/2006/main">
            <a:r>
              <a:t/>
            </a:r>
          </a:p>
          <a:p xmlns:a="http://schemas.openxmlformats.org/drawingml/2006/main">
            <a:r>
              <a:t>Stock Exchange</a:t>
            </a:r>
          </a:p>
          <a:p xmlns:a="http://schemas.openxmlformats.org/drawingml/2006/main">
            <a:r>
              <a:t/>
            </a:r>
          </a:p>
          <a:p xmlns:a="http://schemas.openxmlformats.org/drawingml/2006/main">
            <a:r>
              <a:t>Civil Aviation Authority</a:t>
            </a:r>
          </a:p>
          <a:p xmlns:a="http://schemas.openxmlformats.org/drawingml/2006/main">
            <a:r>
              <a:t/>
            </a:r>
          </a:p>
          <a:p xmlns:a="http://schemas.openxmlformats.org/drawingml/2006/main">
            <a:r>
              <a:t>Argentine Institutions Analyzed</a:t>
            </a:r>
          </a:p>
          <a:p xmlns:a="http://schemas.openxmlformats.org/drawingml/2006/main">
            <a:r>
              <a:t/>
            </a:r>
          </a:p>
          <a:p xmlns:a="http://schemas.openxmlformats.org/drawingml/2006/main">
            <a:r>
              <a:t>Visual content: 8 images. Visible text and labels:</a:t>
            </a:r>
          </a:p>
          <a:p xmlns:a="http://schemas.openxmlformats.org/drawingml/2006/main">
            <a:r>
              <a:t>Argentine Institutions Analyzed</a:t>
            </a:r>
          </a:p>
          <a:p xmlns:a="http://schemas.openxmlformats.org/drawingml/2006/main">
            <a:r>
              <a:t/>
            </a:r>
          </a:p>
          <a:p xmlns:a="http://schemas.openxmlformats.org/drawingml/2006/main">
            <a:r>
              <a:t>Civil Aviation Authority Stock Exchange</a:t>
            </a:r>
          </a:p>
          <a:p xmlns:a="http://schemas.openxmlformats.org/drawingml/2006/main">
            <a:r>
              <a:t/>
            </a:r>
          </a:p>
          <a:p xmlns:a="http://schemas.openxmlformats.org/drawingml/2006/main">
            <a:r>
              <a:t>QB</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Regional Air Command (CRA)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Regional Air Command (CRA)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Public institution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Links Argentines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Key responsibilities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Administer the aeronautics sector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Preserve the public patrimony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Exercise planning and police functions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Disappeared during the study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2007: National Administration of Civil Aviation (ANAC)</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Civil Aviation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3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Regional Air Command (CRA)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Public institution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Links Argentines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Key responsibilities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Administer the aeronautics sector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Preserve the public patrimony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Exercise planning and police functio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AQUNETACON CO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 AVIACION CIVIL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Bhs ARGENTINA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Disappeared during the study 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2007: National Administration of civil Aviation (ANAC)</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Civil Aviation</a:t>
            </a:r>
          </a:p>
          <a:p xmlns:a="http://schemas.openxmlformats.org/drawingml/2006/main">
            <a:r>
              <a:t/>
            </a:r>
          </a:p>
          <a:p xmlns:a="http://schemas.openxmlformats.org/drawingml/2006/main">
            <a:r>
              <a:t>Slide text:</a:t>
            </a:r>
          </a:p>
          <a:p xmlns:a="http://schemas.openxmlformats.org/drawingml/2006/main">
            <a:r>
              <a:t>Meritocracy</a:t>
            </a:r>
          </a:p>
          <a:p xmlns:a="http://schemas.openxmlformats.org/drawingml/2006/main">
            <a:r>
              <a:t>Lowest level of staff cohesion</a:t>
            </a:r>
          </a:p>
          <a:p xmlns:a="http://schemas.openxmlformats.org/drawingml/2006/main">
            <a:r>
              <a:t>Key issues: erosion of meritocratic criteria, low civilian salaries, lack of professional mobility</a:t>
            </a:r>
          </a:p>
          <a:p xmlns:a="http://schemas.openxmlformats.org/drawingml/2006/main">
            <a:r>
              <a:t/>
            </a:r>
          </a:p>
          <a:p xmlns:a="http://schemas.openxmlformats.org/drawingml/2006/main">
            <a:r>
              <a:t>Immunity to corruption</a:t>
            </a:r>
          </a:p>
          <a:p xmlns:a="http://schemas.openxmlformats.org/drawingml/2006/main">
            <a:r>
              <a:t>Worst case of institutions analyzed</a:t>
            </a:r>
          </a:p>
          <a:p xmlns:a="http://schemas.openxmlformats.org/drawingml/2006/main">
            <a:r>
              <a:t>Persistent reports of corruption (i.e., drug trafficking, safety noncompliance)</a:t>
            </a:r>
          </a:p>
          <a:p xmlns:a="http://schemas.openxmlformats.org/drawingml/2006/main">
            <a:r>
              <a:t/>
            </a:r>
          </a:p>
          <a:p xmlns:a="http://schemas.openxmlformats.org/drawingml/2006/main">
            <a:r>
              <a:t>Absence of islands of power</a:t>
            </a:r>
          </a:p>
          <a:p xmlns:a="http://schemas.openxmlformats.org/drawingml/2006/main">
            <a:r>
              <a:t/>
            </a:r>
          </a:p>
          <a:p xmlns:a="http://schemas.openxmlformats.org/drawingml/2006/main">
            <a:r>
              <a:t>Military command structure            Labor unions</a:t>
            </a:r>
          </a:p>
          <a:p xmlns:a="http://schemas.openxmlformats.org/drawingml/2006/main">
            <a:r>
              <a:t/>
            </a:r>
          </a:p>
          <a:p xmlns:a="http://schemas.openxmlformats.org/drawingml/2006/main">
            <a:r>
              <a:t>Lack of coordination among organizations                 Positive       Negative</a:t>
            </a:r>
          </a:p>
          <a:p xmlns:a="http://schemas.openxmlformats.org/drawingml/2006/main">
            <a:r>
              <a:t/>
            </a:r>
          </a:p>
          <a:p xmlns:a="http://schemas.openxmlformats.org/drawingml/2006/main">
            <a:r>
              <a:t>Working conditions         Cover-ups</a:t>
            </a:r>
          </a:p>
          <a:p xmlns:a="http://schemas.openxmlformats.org/drawingml/2006/main">
            <a:r>
              <a:t/>
            </a:r>
          </a:p>
          <a:p xmlns:a="http://schemas.openxmlformats.org/drawingml/2006/main">
            <a:r>
              <a:t>Visual content: 1 image. Visible text and labels:</a:t>
            </a:r>
          </a:p>
          <a:p xmlns:a="http://schemas.openxmlformats.org/drawingml/2006/main">
            <a:r>
              <a:t>7ivil Aviation</a:t>
            </a:r>
          </a:p>
          <a:p xmlns:a="http://schemas.openxmlformats.org/drawingml/2006/main">
            <a:r>
              <a:t/>
            </a:r>
          </a:p>
          <a:p xmlns:a="http://schemas.openxmlformats.org/drawingml/2006/main">
            <a:r>
              <a:t>+ Meritocracy</a:t>
            </a:r>
          </a:p>
          <a:p xmlns:a="http://schemas.openxmlformats.org/drawingml/2006/main">
            <a:r>
              <a:t>— Lowest level of staff cohesion</a:t>
            </a:r>
          </a:p>
          <a:p xmlns:a="http://schemas.openxmlformats.org/drawingml/2006/main">
            <a:r>
              <a:t/>
            </a:r>
          </a:p>
          <a:p xmlns:a="http://schemas.openxmlformats.org/drawingml/2006/main">
            <a:r>
              <a:t>— Key issues: erosion of meritocratic criteria, low civilian salaries, lack of</a:t>
            </a:r>
          </a:p>
          <a:p xmlns:a="http://schemas.openxmlformats.org/drawingml/2006/main">
            <a:r>
              <a:t>professional mobility</a:t>
            </a:r>
          </a:p>
          <a:p xmlns:a="http://schemas.openxmlformats.org/drawingml/2006/main">
            <a:r>
              <a:t/>
            </a:r>
          </a:p>
          <a:p xmlns:a="http://schemas.openxmlformats.org/drawingml/2006/main">
            <a:r>
              <a:t>+ Immunity to corruption</a:t>
            </a:r>
          </a:p>
          <a:p xmlns:a="http://schemas.openxmlformats.org/drawingml/2006/main">
            <a:r>
              <a:t>— Worst case of institutions analyzed</a:t>
            </a:r>
          </a:p>
          <a:p xmlns:a="http://schemas.openxmlformats.org/drawingml/2006/main">
            <a:r>
              <a:t/>
            </a:r>
          </a:p>
          <a:p xmlns:a="http://schemas.openxmlformats.org/drawingml/2006/main">
            <a:r>
              <a:t>— Persistent reports of corruption (i.e., drug trafficking, safety</a:t>
            </a:r>
          </a:p>
          <a:p xmlns:a="http://schemas.openxmlformats.org/drawingml/2006/main">
            <a:r>
              <a:t>noncompliance)</a:t>
            </a:r>
          </a:p>
          <a:p xmlns:a="http://schemas.openxmlformats.org/drawingml/2006/main">
            <a:r>
              <a:t/>
            </a:r>
          </a:p>
          <a:p xmlns:a="http://schemas.openxmlformats.org/drawingml/2006/main">
            <a:r>
              <a:t>+ Absence offisiands of Poe</a:t>
            </a:r>
          </a:p>
          <a:p xmlns:a="http://schemas.openxmlformats.org/drawingml/2006/main">
            <a:r>
              <a:t>Military om structure Labor unions</a:t>
            </a:r>
          </a:p>
          <a:p xmlns:a="http://schemas.openxmlformats.org/drawingml/2006/main">
            <a:r>
              <a:t/>
            </a:r>
          </a:p>
          <a:p xmlns:a="http://schemas.openxmlformats.org/drawingml/2006/main">
            <a:r>
              <a:t>Lack of coordination among organizations Positive</a:t>
            </a:r>
          </a:p>
          <a:p xmlns:a="http://schemas.openxmlformats.org/drawingml/2006/main">
            <a:r>
              <a:t/>
            </a:r>
          </a:p>
          <a:p xmlns:a="http://schemas.openxmlformats.org/drawingml/2006/main">
            <a:r>
              <a:t>Negative J J</a:t>
            </a:r>
          </a:p>
          <a:p xmlns:a="http://schemas.openxmlformats.org/drawingml/2006/main">
            <a:r>
              <a:t/>
            </a:r>
          </a:p>
          <a:p xmlns:a="http://schemas.openxmlformats.org/drawingml/2006/main">
            <a:r>
              <a:t>Working conditions</a:t>
            </a:r>
          </a:p>
          <a:p xmlns:a="http://schemas.openxmlformats.org/drawingml/2006/main">
            <a:r>
              <a:t>Cover-ups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Proactivity</a:t>
            </a:r>
          </a:p>
          <a:p xmlns:a="http://schemas.openxmlformats.org/drawingml/2006/main">
            <a:r>
              <a:t/>
            </a:r>
          </a:p>
          <a:p xmlns:a="http://schemas.openxmlformats.org/drawingml/2006/main">
            <a:r>
              <a:t>Slide text:</a:t>
            </a:r>
          </a:p>
          <a:p xmlns:a="http://schemas.openxmlformats.org/drawingml/2006/main">
            <a:r>
              <a:t>Proactivity</a:t>
            </a:r>
          </a:p>
          <a:p xmlns:a="http://schemas.openxmlformats.org/drawingml/2006/main">
            <a:r>
              <a:t>Only institution with a low score</a:t>
            </a:r>
          </a:p>
          <a:p xmlns:a="http://schemas.openxmlformats.org/drawingml/2006/main">
            <a:r>
              <a:t>Decreases in</a:t>
            </a:r>
          </a:p>
          <a:p xmlns:a="http://schemas.openxmlformats.org/drawingml/2006/main">
            <a:r>
              <a:t>Frequency of domestic flights</a:t>
            </a:r>
          </a:p>
          <a:p xmlns:a="http://schemas.openxmlformats.org/drawingml/2006/main">
            <a:r>
              <a:t>Frequency of international flights</a:t>
            </a:r>
          </a:p>
          <a:p xmlns:a="http://schemas.openxmlformats.org/drawingml/2006/main">
            <a:r>
              <a:t>Airport quality</a:t>
            </a:r>
          </a:p>
          <a:p xmlns:a="http://schemas.openxmlformats.org/drawingml/2006/main">
            <a:r>
              <a:t>Operational safety</a:t>
            </a:r>
          </a:p>
          <a:p xmlns:a="http://schemas.openxmlformats.org/drawingml/2006/main">
            <a:r>
              <a:t>Proactivity &lt; need for complex coordination among various agencies</a:t>
            </a:r>
          </a:p>
          <a:p xmlns:a="http://schemas.openxmlformats.org/drawingml/2006/main">
            <a:r>
              <a:t>Openness to external demands restricted  problems minimized or denied</a:t>
            </a:r>
          </a:p>
          <a:p xmlns:a="http://schemas.openxmlformats.org/drawingml/2006/main">
            <a:r>
              <a:t/>
            </a:r>
          </a:p>
          <a:p xmlns:a="http://schemas.openxmlformats.org/drawingml/2006/main">
            <a:r>
              <a:t>External Allies</a:t>
            </a:r>
          </a:p>
          <a:p xmlns:a="http://schemas.openxmlformats.org/drawingml/2006/main">
            <a:r>
              <a:t>Mobilizes least state and social support</a:t>
            </a:r>
          </a:p>
          <a:p xmlns:a="http://schemas.openxmlformats.org/drawingml/2006/main">
            <a:r>
              <a:t>The 2006–07 crises and lack of action from the middle/upper classes</a:t>
            </a:r>
          </a:p>
          <a:p xmlns:a="http://schemas.openxmlformats.org/drawingml/2006/main">
            <a:r>
              <a:t>Provincial economic sectors’ lack of power</a:t>
            </a:r>
          </a:p>
          <a:p xmlns:a="http://schemas.openxmlformats.org/drawingml/2006/main">
            <a:r>
              <a:t>Result  transfer of control</a:t>
            </a:r>
          </a:p>
          <a:p xmlns:a="http://schemas.openxmlformats.org/drawingml/2006/main">
            <a:r>
              <a:t/>
            </a:r>
          </a:p>
          <a:p xmlns:a="http://schemas.openxmlformats.org/drawingml/2006/main">
            <a:r>
              <a:t>Civil Aviation</a:t>
            </a:r>
          </a:p>
          <a:p xmlns:a="http://schemas.openxmlformats.org/drawingml/2006/main">
            <a:r>
              <a:t/>
            </a:r>
          </a:p>
          <a:p xmlns:a="http://schemas.openxmlformats.org/drawingml/2006/main">
            <a:r>
              <a:t>Visual content: 1 image. Visible text and labels:</a:t>
            </a:r>
          </a:p>
          <a:p xmlns:a="http://schemas.openxmlformats.org/drawingml/2006/main">
            <a:r>
              <a:t>Proactivity</a:t>
            </a:r>
          </a:p>
          <a:p xmlns:a="http://schemas.openxmlformats.org/drawingml/2006/main">
            <a:r>
              <a:t>— Only institution with a low score</a:t>
            </a:r>
          </a:p>
          <a:p xmlns:a="http://schemas.openxmlformats.org/drawingml/2006/main">
            <a:r>
              <a:t>— Decreases in</a:t>
            </a:r>
          </a:p>
          <a:p xmlns:a="http://schemas.openxmlformats.org/drawingml/2006/main">
            <a:r>
              <a:t>+ Frequency of domestic flights</a:t>
            </a:r>
          </a:p>
          <a:p xmlns:a="http://schemas.openxmlformats.org/drawingml/2006/main">
            <a:r>
              <a:t>+ Frequency of international flights</a:t>
            </a:r>
          </a:p>
          <a:p xmlns:a="http://schemas.openxmlformats.org/drawingml/2006/main">
            <a:r>
              <a:t>+ Airport quality</a:t>
            </a:r>
          </a:p>
          <a:p xmlns:a="http://schemas.openxmlformats.org/drawingml/2006/main">
            <a:r>
              <a:t>* Operational safety</a:t>
            </a:r>
          </a:p>
          <a:p xmlns:a="http://schemas.openxmlformats.org/drawingml/2006/main">
            <a:r>
              <a:t>— Proactivity &lt; need for complex coordination among various agencies</a:t>
            </a:r>
          </a:p>
          <a:p xmlns:a="http://schemas.openxmlformats.org/drawingml/2006/main">
            <a:r>
              <a:t>— Openness to external demands restricted problems minimized or denied</a:t>
            </a:r>
          </a:p>
          <a:p xmlns:a="http://schemas.openxmlformats.org/drawingml/2006/main">
            <a:r>
              <a:t/>
            </a:r>
          </a:p>
          <a:p xmlns:a="http://schemas.openxmlformats.org/drawingml/2006/main">
            <a:r>
              <a:t>External Allies</a:t>
            </a:r>
          </a:p>
          <a:p xmlns:a="http://schemas.openxmlformats.org/drawingml/2006/main">
            <a:r>
              <a:t/>
            </a:r>
          </a:p>
          <a:p xmlns:a="http://schemas.openxmlformats.org/drawingml/2006/main">
            <a:r>
              <a:t>— Mobilizes least state and social support</a:t>
            </a:r>
          </a:p>
          <a:p xmlns:a="http://schemas.openxmlformats.org/drawingml/2006/main">
            <a:r>
              <a:t>+ The 2006-07 crises and lack of action from the middle/upper classes</a:t>
            </a:r>
          </a:p>
          <a:p xmlns:a="http://schemas.openxmlformats.org/drawingml/2006/main">
            <a:r>
              <a:t>+ Provincial economic sectors’ lack of power</a:t>
            </a:r>
          </a:p>
          <a:p xmlns:a="http://schemas.openxmlformats.org/drawingml/2006/main">
            <a:r>
              <a:t>+ Result transfer of control</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09abb4845c154757"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bca0e1b6196743a1" /><Relationship Type="http://schemas.openxmlformats.org/officeDocument/2006/relationships/slideLayout" Target="/ppt/slideLayouts/slideLayout1.xml" Id="R6426d0d9f1f74d71"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47B1350B-37D5-4F0C-885A-213E514DE3CF}"/>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C5378787-EF59-4CC0-8152-A1E4CE0BDF1E}"/>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6426d0d9f1f74d71"/>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270b85585cb64747" /><Relationship Type="http://schemas.openxmlformats.org/officeDocument/2006/relationships/image" Target="/ppt/media/image.jpeg" Id="R58119393485543e5" /><Relationship Type="http://schemas.openxmlformats.org/officeDocument/2006/relationships/image" Target="/ppt/media/image.png" Id="R7f9f5b59d62e49c6" /><Relationship Type="http://schemas.openxmlformats.org/officeDocument/2006/relationships/notesSlide" Target="/ppt/notesSlides/notesSlide1.xml" Id="Rdf75468e13584b73"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db5d27e5527c4b1d" /><Relationship Type="http://schemas.openxmlformats.org/officeDocument/2006/relationships/image" Target="/ppt/media/image4.png" Id="R7cb97c0837474db5" /><Relationship Type="http://schemas.openxmlformats.org/officeDocument/2006/relationships/image" Target="/ppt/media/image3.png" Id="Rbb081bb65ba84ec4" /><Relationship Type="http://schemas.openxmlformats.org/officeDocument/2006/relationships/notesSlide" Target="/ppt/notesSlides/notesSlide10.xml" Id="R0c23181a3c2442b6"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049f5617f28a4ef9" /><Relationship Type="http://schemas.openxmlformats.org/officeDocument/2006/relationships/image" Target="/ppt/media/image13.jpeg" Id="R87433fb2cf5c4b2a" /><Relationship Type="http://schemas.openxmlformats.org/officeDocument/2006/relationships/image" Target="/ppt/media/image2.png" Id="R61dd7d5216d54d8e" /><Relationship Type="http://schemas.openxmlformats.org/officeDocument/2006/relationships/notesSlide" Target="/ppt/notesSlides/notesSlide11.xml" Id="R85d7110b366a45db"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183dbda2a7a04206" /><Relationship Type="http://schemas.openxmlformats.org/officeDocument/2006/relationships/image" Target="/ppt/media/image14.jpeg" Id="Rd2f444087ee34b7f" /><Relationship Type="http://schemas.openxmlformats.org/officeDocument/2006/relationships/image" Target="/ppt/media/image15.jpeg" Id="R5fc6b2ab3731435e" /><Relationship Type="http://schemas.openxmlformats.org/officeDocument/2006/relationships/image" Target="/ppt/media/image2.png" Id="R999e179827c74530" /><Relationship Type="http://schemas.openxmlformats.org/officeDocument/2006/relationships/notesSlide" Target="/ppt/notesSlides/notesSlide12.xml" Id="Raec77c9b93c64b70"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7064d4859a3d4af0" /><Relationship Type="http://schemas.openxmlformats.org/officeDocument/2006/relationships/image" Target="/ppt/media/image2.png" Id="R8bf763fcbd794d6d" /><Relationship Type="http://schemas.openxmlformats.org/officeDocument/2006/relationships/notesSlide" Target="/ppt/notesSlides/notesSlide13.xml" Id="R82a9003619a24ea5"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b8c8d53f9278464f" /><Relationship Type="http://schemas.openxmlformats.org/officeDocument/2006/relationships/image" Target="/ppt/media/image2.png" Id="R2758e403403f4d0f" /><Relationship Type="http://schemas.openxmlformats.org/officeDocument/2006/relationships/notesSlide" Target="/ppt/notesSlides/notesSlide14.xml" Id="R932a9b17897a478f"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3af853ef60864d18" /><Relationship Type="http://schemas.openxmlformats.org/officeDocument/2006/relationships/image" Target="/ppt/media/image2.png" Id="Rca1d5ba986ba4239" /><Relationship Type="http://schemas.openxmlformats.org/officeDocument/2006/relationships/notesSlide" Target="/ppt/notesSlides/notesSlide15.xml" Id="Ra6d7410f9bbf4a2e"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78b92c78d3614e55" /><Relationship Type="http://schemas.openxmlformats.org/officeDocument/2006/relationships/image" Target="/ppt/media/image16.jpeg" Id="R025dec54dca44523" /><Relationship Type="http://schemas.openxmlformats.org/officeDocument/2006/relationships/image" Target="/ppt/media/image7.jpeg" Id="R2a828cb40c924b11" /><Relationship Type="http://schemas.openxmlformats.org/officeDocument/2006/relationships/notesSlide" Target="/ppt/notesSlides/notesSlide16.xml" Id="R595b4ee82ed24e85"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1223bf7cd2144ee3" /><Relationship Type="http://schemas.openxmlformats.org/officeDocument/2006/relationships/image" Target="/ppt/media/image7.jpeg" Id="R06da57d4d8e54235" /><Relationship Type="http://schemas.openxmlformats.org/officeDocument/2006/relationships/notesSlide" Target="/ppt/notesSlides/notesSlide17.xml" Id="R8d9f07b8e7a846af"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e0f11be8fff94b78" /><Relationship Type="http://schemas.openxmlformats.org/officeDocument/2006/relationships/image" Target="/ppt/media/image7.jpeg" Id="Re08d072cfa3b48f9" /><Relationship Type="http://schemas.openxmlformats.org/officeDocument/2006/relationships/image" Target="/ppt/media/image17.jpeg" Id="Reba59e1b519f4e05" /><Relationship Type="http://schemas.openxmlformats.org/officeDocument/2006/relationships/notesSlide" Target="/ppt/notesSlides/notesSlide18.xml" Id="R6fab69b5ab43421a"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e74cbee136a14186" /><Relationship Type="http://schemas.openxmlformats.org/officeDocument/2006/relationships/image" Target="/ppt/media/image18.jpeg" Id="R3c7a78be87e6470b" /><Relationship Type="http://schemas.openxmlformats.org/officeDocument/2006/relationships/image" Target="/ppt/media/image19.jpeg" Id="R9d1da44714854468" /><Relationship Type="http://schemas.openxmlformats.org/officeDocument/2006/relationships/notesSlide" Target="/ppt/notesSlides/notesSlide19.xml" Id="Raf7a9e0a245e4893"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0670515f91fd430a" /><Relationship Type="http://schemas.openxmlformats.org/officeDocument/2006/relationships/image" Target="/ppt/media/image2.jpeg" Id="R8730516c7ac4482d" /><Relationship Type="http://schemas.openxmlformats.org/officeDocument/2006/relationships/notesSlide" Target="/ppt/notesSlides/notesSlide2.xml" Id="Rc127dd8963004dc0"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b574480a77b14f83" /><Relationship Type="http://schemas.openxmlformats.org/officeDocument/2006/relationships/image" Target="/ppt/media/image20.jpeg" Id="R5afcd4779d104e1a" /><Relationship Type="http://schemas.openxmlformats.org/officeDocument/2006/relationships/image" Target="/ppt/media/image19.jpeg" Id="Rbd5973e9b3fb4b4f" /><Relationship Type="http://schemas.openxmlformats.org/officeDocument/2006/relationships/notesSlide" Target="/ppt/notesSlides/notesSlide20.xml" Id="R63085548dced4012"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69a8254f69654e34" /><Relationship Type="http://schemas.openxmlformats.org/officeDocument/2006/relationships/image" Target="/ppt/media/image19.jpeg" Id="Ra32cf594231848b4" /><Relationship Type="http://schemas.openxmlformats.org/officeDocument/2006/relationships/image" Target="/ppt/media/image21.jpeg" Id="R35cc830639fe4917" /><Relationship Type="http://schemas.openxmlformats.org/officeDocument/2006/relationships/image" Target="/ppt/media/image22.jpeg" Id="R1807c0925f014ee4" /><Relationship Type="http://schemas.openxmlformats.org/officeDocument/2006/relationships/notesSlide" Target="/ppt/notesSlides/notesSlide21.xml" Id="R87d8553bd7004470"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16db16af7a364159" /><Relationship Type="http://schemas.openxmlformats.org/officeDocument/2006/relationships/image" Target="/ppt/media/image19.jpeg" Id="Raa1fe903a4e34bc0" /><Relationship Type="http://schemas.openxmlformats.org/officeDocument/2006/relationships/notesSlide" Target="/ppt/notesSlides/notesSlide22.xml" Id="Recc15ca264714202"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7743cd5b927f4d67" /><Relationship Type="http://schemas.openxmlformats.org/officeDocument/2006/relationships/notesSlide" Target="/ppt/notesSlides/notesSlide23.xml" Id="R7299d035df6e47bf"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18fb0dde76d04cc1" /><Relationship Type="http://schemas.openxmlformats.org/officeDocument/2006/relationships/notesSlide" Target="/ppt/notesSlides/notesSlide24.xml" Id="Ra4e77d1d6e4147cc"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2c11f86b8bd0470c" /><Relationship Type="http://schemas.openxmlformats.org/officeDocument/2006/relationships/image" Target="/ppt/media/image19.jpeg" Id="Rdb0d95658d894506" /><Relationship Type="http://schemas.openxmlformats.org/officeDocument/2006/relationships/image" Target="/ppt/media/image23.jpeg" Id="Rcd0dabb7795245a7" /><Relationship Type="http://schemas.openxmlformats.org/officeDocument/2006/relationships/notesSlide" Target="/ppt/notesSlides/notesSlide25.xml" Id="R7b504c9a44f146bf"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96206dcc3f7d4511" /><Relationship Type="http://schemas.openxmlformats.org/officeDocument/2006/relationships/image" Target="/ppt/media/image2.png" Id="R8e8ce9f84be448aa" /><Relationship Type="http://schemas.openxmlformats.org/officeDocument/2006/relationships/notesSlide" Target="/ppt/notesSlides/notesSlide26.xml" Id="R07d4330a899b413a"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xml" Id="R8819d062115c4a0b" /><Relationship Type="http://schemas.openxmlformats.org/officeDocument/2006/relationships/image" Target="/ppt/media/image7.jpeg" Id="R31a124ea672e4207" /><Relationship Type="http://schemas.openxmlformats.org/officeDocument/2006/relationships/notesSlide" Target="/ppt/notesSlides/notesSlide27.xml" Id="R23048402a42e4f0e" /></Relationships>
</file>

<file path=ppt/slides/_rels/slide28.xml.rels>&#65279;<?xml version="1.0" encoding="utf-8"?><Relationships xmlns="http://schemas.openxmlformats.org/package/2006/relationships"><Relationship Type="http://schemas.openxmlformats.org/officeDocument/2006/relationships/slideLayout" Target="/ppt/slideLayouts/slideLayout1.xml" Id="R62fdc4b4d72f4937" /><Relationship Type="http://schemas.openxmlformats.org/officeDocument/2006/relationships/image" Target="/ppt/media/image3.png" Id="R2f650c2e34a74eef" /><Relationship Type="http://schemas.openxmlformats.org/officeDocument/2006/relationships/notesSlide" Target="/ppt/notesSlides/notesSlide28.xml" Id="R0794c4ec11c74c48" /></Relationships>
</file>

<file path=ppt/slides/_rels/slide29.xml.rels>&#65279;<?xml version="1.0" encoding="utf-8"?><Relationships xmlns="http://schemas.openxmlformats.org/package/2006/relationships"><Relationship Type="http://schemas.openxmlformats.org/officeDocument/2006/relationships/slideLayout" Target="/ppt/slideLayouts/slideLayout1.xml" Id="R453c9d7a5a3f49e5" /><Relationship Type="http://schemas.openxmlformats.org/officeDocument/2006/relationships/notesSlide" Target="/ppt/notesSlides/notesSlide29.xml" Id="R931006184dd24833"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e9d289be20a947e4" /><Relationship Type="http://schemas.openxmlformats.org/officeDocument/2006/relationships/image" Target="/ppt/media/image3.jpeg" Id="R6f733a42fa7d4351" /><Relationship Type="http://schemas.openxmlformats.org/officeDocument/2006/relationships/image" Target="/ppt/media/image.gif" Id="R971685d13eb04666" /><Relationship Type="http://schemas.openxmlformats.org/officeDocument/2006/relationships/notesSlide" Target="/ppt/notesSlides/notesSlide3.xml" Id="R77950c48bc3d4b2c" /></Relationships>
</file>

<file path=ppt/slides/_rels/slide30.xml.rels>&#65279;<?xml version="1.0" encoding="utf-8"?><Relationships xmlns="http://schemas.openxmlformats.org/package/2006/relationships"><Relationship Type="http://schemas.openxmlformats.org/officeDocument/2006/relationships/slideLayout" Target="/ppt/slideLayouts/slideLayout1.xml" Id="Ref8fe7b4b2b84717" /><Relationship Type="http://schemas.openxmlformats.org/officeDocument/2006/relationships/notesSlide" Target="/ppt/notesSlides/notesSlide30.xml" Id="Re7b54bac7cd9496a"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bd3ac51032444ce0" /><Relationship Type="http://schemas.openxmlformats.org/officeDocument/2006/relationships/image" Target="/ppt/media/image4.jpeg" Id="R904d63e1ae7345b1" /><Relationship Type="http://schemas.openxmlformats.org/officeDocument/2006/relationships/notesSlide" Target="/ppt/notesSlides/notesSlide4.xml" Id="Re999b3d2519f47fe"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48fc6f0bb2624dc1" /><Relationship Type="http://schemas.openxmlformats.org/officeDocument/2006/relationships/notesSlide" Target="/ppt/notesSlides/notesSlide5.xml" Id="R3c39a2c8e3024e4e"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47ba17e00abf4f63" /><Relationship Type="http://schemas.openxmlformats.org/officeDocument/2006/relationships/image" Target="/ppt/media/image5.jpeg" Id="R17ac690ce55545e9" /><Relationship Type="http://schemas.openxmlformats.org/officeDocument/2006/relationships/image" Target="/ppt/media/image2.png" Id="R346c1e5dba804af2" /><Relationship Type="http://schemas.openxmlformats.org/officeDocument/2006/relationships/image" Target="/ppt/media/image6.jpeg" Id="Rf6b18256593a4a73" /><Relationship Type="http://schemas.openxmlformats.org/officeDocument/2006/relationships/image" Target="/ppt/media/image7.jpeg" Id="Rd275e332cd814b64" /><Relationship Type="http://schemas.openxmlformats.org/officeDocument/2006/relationships/image" Target="/ppt/media/image8.jpeg" Id="Rc414477689144f5a" /><Relationship Type="http://schemas.openxmlformats.org/officeDocument/2006/relationships/image" Target="/ppt/media/image9.jpeg" Id="R8ab42293baf1490a" /><Relationship Type="http://schemas.openxmlformats.org/officeDocument/2006/relationships/image" Target="/ppt/media/image10.jpeg" Id="Rfbf2b611ede74418" /><Relationship Type="http://schemas.openxmlformats.org/officeDocument/2006/relationships/image" Target="/ppt/media/image3.png" Id="R4936fd18317247b6" /><Relationship Type="http://schemas.openxmlformats.org/officeDocument/2006/relationships/notesSlide" Target="/ppt/notesSlides/notesSlide6.xml" Id="R72fe155fa7104b65"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23ccef06b95b4069" /><Relationship Type="http://schemas.openxmlformats.org/officeDocument/2006/relationships/image" Target="/ppt/media/image11.jpeg" Id="R82cf6c4142854bd9" /><Relationship Type="http://schemas.openxmlformats.org/officeDocument/2006/relationships/image" Target="/ppt/media/image12.jpeg" Id="R1a6d3a42ba594b88" /><Relationship Type="http://schemas.openxmlformats.org/officeDocument/2006/relationships/image" Target="/ppt/media/image3.png" Id="Rb7527b88da1d4f9d" /><Relationship Type="http://schemas.openxmlformats.org/officeDocument/2006/relationships/notesSlide" Target="/ppt/notesSlides/notesSlide7.xml" Id="R25d3c0ecfb3542c3"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2db3171044d84502" /><Relationship Type="http://schemas.openxmlformats.org/officeDocument/2006/relationships/image" Target="/ppt/media/image3.png" Id="Rf199aaa4abc54475" /><Relationship Type="http://schemas.openxmlformats.org/officeDocument/2006/relationships/notesSlide" Target="/ppt/notesSlides/notesSlide8.xml" Id="Re73f8e7259fe49ec"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a9464dcbdf62441a" /><Relationship Type="http://schemas.openxmlformats.org/officeDocument/2006/relationships/image" Target="/ppt/media/image3.png" Id="Ra20dad48d73f4af7" /><Relationship Type="http://schemas.openxmlformats.org/officeDocument/2006/relationships/notesSlide" Target="/ppt/notesSlides/notesSlide9.xml" Id="R5166f23af24f4bf5"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14" name="Slide title: Chapter 3&#10;Institutional Change and Development&#10;in Argentina&#10; Alejandro Grimson, Ana Castellani, and Alexander Roig">
            <a:extLst xmlns:a="http://schemas.openxmlformats.org/drawingml/2006/main">
              <a:ext uri="{FF2B5EF4-FFF2-40B4-BE49-F238E27FC236}">
                <a16:creationId xmlns:a16="http://schemas.microsoft.com/office/drawing/2014/main" id="{B8F542CC-C1CC-4182-946F-913145ED9734}"/>
              </a:ext>
            </a:extLst>
          </p:cNvPr>
          <p:cNvSpPr>
            <a:spLocks xmlns:a="http://schemas.openxmlformats.org/drawingml/2006/main" noGrp="1"/>
          </p:cNvSpPr>
          <p:nvPr>
            <p:ph type="title" idx="0"/>
          </p:nvPr>
        </p:nvSpPr>
        <p:spPr>
          <a:xfrm xmlns:a="http://schemas.openxmlformats.org/drawingml/2006/main">
            <a:off x="304200" y="220320"/>
            <a:ext cx="8534520" cy="2065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000000"/>
                </a:solidFill>
                <a:latin typeface="Calibri"/>
                <a:ea typeface="Calibri"/>
                <a:cs typeface="Calibri"/>
              </a:rPr>
              <a:t>Chapter 3</a:t>
            </a:r>
            <a:br/>
            <a:r>
              <a:rPr sz="3200" b="1" u="none">
                <a:solidFill>
                  <a:srgbClr val="000000"/>
                </a:solidFill>
                <a:latin typeface="Calibri"/>
                <a:ea typeface="Calibri"/>
                <a:cs typeface="Calibri"/>
              </a:rPr>
              <a:t>Institutional Change and Development</a:t>
            </a:r>
            <a:br/>
            <a:r>
              <a:rPr sz="3200" b="1" u="none">
                <a:solidFill>
                  <a:srgbClr val="000000"/>
                </a:solidFill>
                <a:latin typeface="Calibri"/>
                <a:ea typeface="Calibri"/>
                <a:cs typeface="Calibri"/>
              </a:rPr>
              <a:t>in Argentina</a:t>
            </a:r>
            <a:br/>
            <a:r>
              <a:rPr sz="1000" b="0" u="none">
                <a:solidFill>
                  <a:srgbClr val="000000"/>
                </a:solidFill>
                <a:latin typeface="Calibri"/>
                <a:ea typeface="Calibri"/>
                <a:cs typeface="Calibri"/>
              </a:rPr>
              <a:t> </a:t>
            </a:r>
            <a:r>
              <a:rPr sz="2800" b="0" i="1" u="none">
                <a:solidFill>
                  <a:srgbClr val="000000"/>
                </a:solidFill>
                <a:latin typeface="Calibri"/>
                <a:ea typeface="Calibri"/>
                <a:cs typeface="Calibri"/>
              </a:rPr>
              <a:t>Alejandro Grimson, Ana Castellani, and Alexander Roig</a:t>
            </a:r>
            <a:endParaRPr sz="2800" b="0" u="none">
              <a:solidFill>
                <a:srgbClr val="000000"/>
              </a:solidFill>
              <a:latin typeface="Calibri"/>
              <a:ea typeface="Calibri"/>
              <a:cs typeface="Calibri"/>
            </a:endParaRPr>
          </a:p>
        </p:txBody>
      </p:sp>
      <p:pic>
        <p:nvPicPr>
          <p:cNvPr id="18" name="Visual 1 of 2 on “Chapter 3 Institutional Change and Development in Argentina Alejandro Grimson, Ana Castellani, and Alexander Roig.” Context: Chapter 3 Institutional Change and Development in Argentina Alejandro Grimson, Ana Castellani, a…"/>
          <p:cNvPicPr>
            <a:picLocks xmlns:a="http://schemas.openxmlformats.org/drawingml/2006/main" noChangeAspect="1"/>
          </p:cNvPicPr>
          <p:nvPr/>
        </p:nvPicPr>
        <p:blipFill>
          <a:blip xmlns:r="http://schemas.openxmlformats.org/officeDocument/2006/relationships" xmlns:a="http://schemas.openxmlformats.org/drawingml/2006/main" r:embed="R58119393485543e5"/>
          <a:stretch xmlns:a="http://schemas.openxmlformats.org/drawingml/2006/main"/>
        </p:blipFill>
        <p:spPr>
          <a:xfrm xmlns:a="http://schemas.openxmlformats.org/drawingml/2006/main">
            <a:off x="1066680" y="2514600"/>
            <a:ext cx="2587680" cy="3884400"/>
          </a:xfrm>
          <a:prstGeom xmlns:a="http://schemas.openxmlformats.org/drawingml/2006/main" prst="rect">
            <a:avLst/>
          </a:prstGeom>
          <a:ln xmlns:a="http://schemas.openxmlformats.org/drawingml/2006/main" w="38160">
            <a:noFill/>
          </a:ln>
        </p:spPr>
      </p:pic>
      <p:pic>
        <p:nvPicPr>
          <p:cNvPr id="19" name="Visual 2 of 2 on “Chapter 3 Institutional Change and Development in Argentina Alejandro Grimson, Ana Castellani, and Alexander Roig.” Context: Chapter 3 Institutional Change and Development in Argentina Alejandro Grimson, Ana Castellani, a…"/>
          <p:cNvPicPr>
            <a:picLocks xmlns:a="http://schemas.openxmlformats.org/drawingml/2006/main" noChangeAspect="1"/>
          </p:cNvPicPr>
          <p:nvPr/>
        </p:nvPicPr>
        <p:blipFill>
          <a:blip xmlns:r="http://schemas.openxmlformats.org/officeDocument/2006/relationships" xmlns:a="http://schemas.openxmlformats.org/drawingml/2006/main" r:embed="R7f9f5b59d62e49c6"/>
          <a:stretch xmlns:a="http://schemas.openxmlformats.org/drawingml/2006/main"/>
        </p:blipFill>
        <p:spPr>
          <a:xfrm xmlns:a="http://schemas.openxmlformats.org/drawingml/2006/main">
            <a:off x="4190760" y="3016080"/>
            <a:ext cx="4038840" cy="26989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051437723"/>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64" name="Slide text 1: Civil Aviation">
            <a:extLst xmlns:a="http://schemas.openxmlformats.org/drawingml/2006/main">
              <a:ext uri="{FF2B5EF4-FFF2-40B4-BE49-F238E27FC236}">
                <a16:creationId xmlns:a16="http://schemas.microsoft.com/office/drawing/2014/main" id="{EC86EC97-2AB1-49C7-980D-762B1DAB7E6D}"/>
              </a:ext>
            </a:extLst>
          </p:cNvPr>
          <p:cNvSpPr>
            <a:spLocks xmlns:a="http://schemas.openxmlformats.org/drawingml/2006/main" noGrp="1"/>
          </p:cNvSpPr>
          <p:nvPr/>
        </p:nvSpPr>
        <p:spPr>
          <a:xfrm xmlns:a="http://schemas.openxmlformats.org/drawingml/2006/main">
            <a:off x="228240" y="1143000"/>
            <a:ext cx="8748360" cy="5419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Overall lack of technological upgrading</a:t>
            </a: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spcBef>
                <a:spcPts val="37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                       2007 crisis</a:t>
            </a: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  Buenos Aires International Airport</a:t>
            </a: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342720" indent="-34272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Institutional inflexibility</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Lack of training and upgrading personnel</a:t>
            </a:r>
            <a:endParaRPr sz="2400" b="0" u="none">
              <a:solidFill>
                <a:srgbClr val="000000"/>
              </a:solidFill>
              <a:latin typeface="Calibri"/>
              <a:ea typeface="Calibri"/>
              <a:cs typeface="Calibri"/>
            </a:endParaRPr>
          </a:p>
          <a:p xmlns:a="http://schemas.openxmlformats.org/drawingml/2006/main">
            <a:pPr marL="1143000" lvl="2" indent="-228600">
              <a:spcBef>
                <a:spcPts val="60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Example: English language command</a:t>
            </a:r>
            <a:endParaRPr sz="2400" b="0" u="none">
              <a:solidFill>
                <a:srgbClr val="000000"/>
              </a:solidFill>
              <a:latin typeface="Calibri"/>
              <a:ea typeface="Calibri"/>
              <a:cs typeface="Calibri"/>
            </a:endParaRPr>
          </a:p>
          <a:p xmlns:a="http://schemas.openxmlformats.org/drawingml/2006/main">
            <a:pPr marL="1143000" lvl="2" indent="-228600">
              <a:spcBef>
                <a:spcPts val="60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Absence of meritocratic incentives </a:t>
            </a:r>
            <a:endParaRPr sz="2400" b="0" u="none">
              <a:solidFill>
                <a:srgbClr val="000000"/>
              </a:solidFill>
              <a:latin typeface="Calibri"/>
              <a:ea typeface="Calibri"/>
              <a:cs typeface="Calibri"/>
            </a:endParaRPr>
          </a:p>
          <a:p xmlns:a="http://schemas.openxmlformats.org/drawingml/2006/main">
            <a:pPr marL="743040" lvl="1" indent="-28584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pic>
        <p:nvPicPr>
          <p:cNvPr id="72" name="Visual 1 of 2 on “Civil Aviation.” Context: Civil Aviation Overall lack of technological upgrading S Seater 2007 crisis Buenos Aires International Airpo_ = ¢ Institutional inflexibility — Lack of training and upgrading personnel + Example:…"/>
          <p:cNvPicPr>
            <a:picLocks xmlns:a="http://schemas.openxmlformats.org/drawingml/2006/main" noChangeAspect="1"/>
          </p:cNvPicPr>
          <p:nvPr/>
        </p:nvPicPr>
        <p:blipFill>
          <a:blip xmlns:r="http://schemas.openxmlformats.org/officeDocument/2006/relationships" xmlns:a="http://schemas.openxmlformats.org/drawingml/2006/main" r:embed="R7cb97c0837474db5"/>
          <a:stretch xmlns:a="http://schemas.openxmlformats.org/drawingml/2006/main"/>
        </p:blipFill>
        <p:spPr>
          <a:xfrm xmlns:a="http://schemas.openxmlformats.org/drawingml/2006/main">
            <a:off x="4952880" y="2133360"/>
            <a:ext cx="4024080" cy="2676600"/>
          </a:xfrm>
          <a:prstGeom xmlns:a="http://schemas.openxmlformats.org/drawingml/2006/main" prst="rect">
            <a:avLst/>
          </a:prstGeom>
          <a:ln xmlns:a="http://schemas.openxmlformats.org/drawingml/2006/main" w="38160">
            <a:noFill/>
          </a:ln>
        </p:spPr>
      </p:pic>
      <p:sp>
        <p:nvSpPr>
          <p:cNvPr id="66" name="Down Arrow 1">
            <a:extLst xmlns:a="http://schemas.openxmlformats.org/drawingml/2006/main">
              <a:ext uri="{FF2B5EF4-FFF2-40B4-BE49-F238E27FC236}">
                <a16:creationId xmlns:a16="http://schemas.microsoft.com/office/drawing/2014/main" id="{1B1E7846-F6B3-4917-AD82-9264F28E4D25}"/>
              </a:ext>
            </a:extLst>
          </p:cNvPr>
          <p:cNvSpPr>
            <a:spLocks xmlns:a="http://schemas.openxmlformats.org/drawingml/2006/main" noGrp="1"/>
          </p:cNvSpPr>
          <p:nvPr/>
        </p:nvSpPr>
        <p:spPr>
          <a:xfrm xmlns:a="http://schemas.openxmlformats.org/drawingml/2006/main">
            <a:off x="2361960" y="2133360"/>
            <a:ext cx="457200" cy="533520"/>
          </a:xfrm>
          <a:prstGeom xmlns:a="http://schemas.openxmlformats.org/drawingml/2006/main" prst="downArrow">
            <a:avLst>
              <a:gd name="adj1" fmla="val 50000"/>
              <a:gd name="adj2" fmla="val 50010"/>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pic>
        <p:nvPicPr>
          <p:cNvPr id="74" name="Visual 2 of 2 on “Civil Aviation.” Context: Civil Aviation Overall lack of technological upgrading S Seater 2007 crisis Buenos Aires International Airpo_ = ¢ Institutional inflexibility — Lack of training and upgrading personnel + Example:…"/>
          <p:cNvPicPr>
            <a:picLocks xmlns:a="http://schemas.openxmlformats.org/drawingml/2006/main" noChangeAspect="1"/>
          </p:cNvPicPr>
          <p:nvPr/>
        </p:nvPicPr>
        <p:blipFill>
          <a:blip xmlns:r="http://schemas.openxmlformats.org/officeDocument/2006/relationships" xmlns:a="http://schemas.openxmlformats.org/drawingml/2006/main" r:embed="Rbb081bb65ba84ec4"/>
          <a:stretch xmlns:a="http://schemas.openxmlformats.org/drawingml/2006/main"/>
        </p:blipFill>
        <p:spPr>
          <a:xfrm xmlns:a="http://schemas.openxmlformats.org/drawingml/2006/main">
            <a:off x="4572000" y="228600"/>
            <a:ext cx="1054080" cy="1096920"/>
          </a:xfrm>
          <a:prstGeom xmlns:a="http://schemas.openxmlformats.org/drawingml/2006/main" prst="rect">
            <a:avLst/>
          </a:prstGeom>
          <a:ln xmlns:a="http://schemas.openxmlformats.org/drawingml/2006/main" w="38160">
            <a:noFill/>
          </a:ln>
        </p:spPr>
      </p:pic>
      <p:sp>
        <p:nvSpPr>
          <p:cNvPr id="68" name="Slide title: Civil Aviation">
            <a:extLst xmlns:a="http://schemas.openxmlformats.org/drawingml/2006/main">
              <a:ext uri="{FF2B5EF4-FFF2-40B4-BE49-F238E27FC236}">
                <a16:creationId xmlns:a16="http://schemas.microsoft.com/office/drawing/2014/main" id="{DD10324E-33B4-4E12-915D-E2066582862A}"/>
              </a:ext>
            </a:extLst>
          </p:cNvPr>
          <p:cNvSpPr>
            <a:spLocks xmlns:a="http://schemas.openxmlformats.org/drawingml/2006/main" noGrp="1"/>
          </p:cNvSpPr>
          <p:nvPr>
            <p:ph type="title" idx="0"/>
          </p:nvPr>
        </p:nvSpPr>
        <p:spPr>
          <a:xfrm xmlns:a="http://schemas.openxmlformats.org/drawingml/2006/main">
            <a:off x="457200" y="274320"/>
            <a:ext cx="8229600" cy="944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Civil Aviation</a:t>
            </a:r>
            <a:endParaRPr sz="4000" b="0" u="none">
              <a:solidFill>
                <a:srgbClr val="000000"/>
              </a:solidFill>
              <a:latin typeface="Calibri"/>
              <a:ea typeface="Calibri"/>
              <a:cs typeface="Calibri"/>
            </a:endParaRPr>
          </a:p>
        </p:txBody>
      </p:sp>
    </p:spTree>
    <p:extLst>
      <p:ext uri="{BB962C8B-B14F-4D97-AF65-F5344CB8AC3E}">
        <p14:creationId xmlns:p14="http://schemas.microsoft.com/office/powerpoint/2010/main" val="1737203500"/>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69" name="Slide title: Stock Exchange">
            <a:extLst xmlns:a="http://schemas.openxmlformats.org/drawingml/2006/main">
              <a:ext uri="{FF2B5EF4-FFF2-40B4-BE49-F238E27FC236}">
                <a16:creationId xmlns:a16="http://schemas.microsoft.com/office/drawing/2014/main" id="{DBD61860-7860-4704-9513-286E7DDC07D8}"/>
              </a:ext>
            </a:extLst>
          </p:cNvPr>
          <p:cNvSpPr>
            <a:spLocks xmlns:a="http://schemas.openxmlformats.org/drawingml/2006/main" noGrp="1"/>
          </p:cNvSpPr>
          <p:nvPr>
            <p:ph type="title" idx="0"/>
          </p:nvPr>
        </p:nvSpPr>
        <p:spPr>
          <a:xfrm xmlns:a="http://schemas.openxmlformats.org/drawingml/2006/main">
            <a:off x="457200" y="152280"/>
            <a:ext cx="8229600" cy="79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Stock Exchange</a:t>
            </a:r>
            <a:endParaRPr sz="4000" b="0" u="none">
              <a:solidFill>
                <a:srgbClr val="000000"/>
              </a:solidFill>
              <a:latin typeface="Calibri"/>
              <a:ea typeface="Calibri"/>
              <a:cs typeface="Calibri"/>
            </a:endParaRPr>
          </a:p>
        </p:txBody>
      </p:sp>
      <p:sp>
        <p:nvSpPr>
          <p:cNvPr id="70" name="Slide text 2: Stock Exchange">
            <a:extLst xmlns:a="http://schemas.openxmlformats.org/drawingml/2006/main">
              <a:ext uri="{FF2B5EF4-FFF2-40B4-BE49-F238E27FC236}">
                <a16:creationId xmlns:a16="http://schemas.microsoft.com/office/drawing/2014/main" id="{E8C3A852-4DA0-4567-BEE3-5B7EF4FBED52}"/>
              </a:ext>
            </a:extLst>
          </p:cNvPr>
          <p:cNvSpPr>
            <a:spLocks xmlns:a="http://schemas.openxmlformats.org/drawingml/2006/main" noGrp="1"/>
          </p:cNvSpPr>
          <p:nvPr/>
        </p:nvSpPr>
        <p:spPr>
          <a:xfrm xmlns:a="http://schemas.openxmlformats.org/drawingml/2006/main">
            <a:off x="228600" y="990360"/>
            <a:ext cx="8686800" cy="3657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Buenos Aires Stock Exchange (BCBA)</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Private institution</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Organizational structure</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Members of BCBA</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Security and Exchange Commission</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Open Electronic Market (MAE)</a:t>
            </a:r>
            <a:endParaRPr sz="2200" b="0" u="none">
              <a:solidFill>
                <a:srgbClr val="000000"/>
              </a:solidFill>
              <a:latin typeface="Calibri"/>
              <a:ea typeface="Calibri"/>
              <a:cs typeface="Calibri"/>
            </a:endParaRPr>
          </a:p>
          <a:p xmlns:a="http://schemas.openxmlformats.org/drawingml/2006/main">
            <a:pPr marL="343080" indent="-343080">
              <a:spcBef>
                <a:spcPts val="3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Key responsibility</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Handle majority operations involving government paper</a:t>
            </a:r>
            <a:endParaRPr sz="2200" b="0" u="none">
              <a:solidFill>
                <a:srgbClr val="000000"/>
              </a:solidFill>
              <a:latin typeface="Calibri"/>
              <a:ea typeface="Calibri"/>
              <a:cs typeface="Calibri"/>
            </a:endParaRPr>
          </a:p>
        </p:txBody>
      </p:sp>
      <p:pic>
        <p:nvPicPr>
          <p:cNvPr id="75" name="Visual 1 of 2 on “Stock Exchange.” Context: @YBCBA __ock Exchange Bolsa de Comercio de Buenos Aires - Buenos Aires Stock Exchange (BCBA) — Private institution — Organizational structure + Members of BCBA * Security and Exchange Commission …"/>
          <p:cNvPicPr>
            <a:picLocks xmlns:a="http://schemas.openxmlformats.org/drawingml/2006/main" noChangeAspect="1"/>
          </p:cNvPicPr>
          <p:nvPr/>
        </p:nvPicPr>
        <p:blipFill>
          <a:blip xmlns:r="http://schemas.openxmlformats.org/officeDocument/2006/relationships" xmlns:a="http://schemas.openxmlformats.org/drawingml/2006/main" r:embed="R87433fb2cf5c4b2a"/>
          <a:stretch xmlns:a="http://schemas.openxmlformats.org/drawingml/2006/main"/>
        </p:blipFill>
        <p:spPr>
          <a:xfrm xmlns:a="http://schemas.openxmlformats.org/drawingml/2006/main">
            <a:off x="457200" y="4647960"/>
            <a:ext cx="8289720" cy="1857600"/>
          </a:xfrm>
          <a:prstGeom xmlns:a="http://schemas.openxmlformats.org/drawingml/2006/main" prst="rect">
            <a:avLst/>
          </a:prstGeom>
          <a:ln xmlns:a="http://schemas.openxmlformats.org/drawingml/2006/main" w="38160">
            <a:noFill/>
          </a:ln>
        </p:spPr>
      </p:pic>
      <p:pic>
        <p:nvPicPr>
          <p:cNvPr id="76" name="Visual 2 of 2 on “Stock Exchange.” Context: @YBCBA __ock Exchange Bolsa de Comercio de Buenos Aires - Buenos Aires Stock Exchange (BCBA) — Private institution — Organizational structure + Members of BCBA * Security and Exchange Commission …"/>
          <p:cNvPicPr>
            <a:picLocks xmlns:a="http://schemas.openxmlformats.org/drawingml/2006/main" noChangeAspect="1"/>
          </p:cNvPicPr>
          <p:nvPr/>
        </p:nvPicPr>
        <p:blipFill>
          <a:blip xmlns:r="http://schemas.openxmlformats.org/officeDocument/2006/relationships" xmlns:a="http://schemas.openxmlformats.org/drawingml/2006/main" r:embed="R61dd7d5216d54d8e"/>
          <a:stretch xmlns:a="http://schemas.openxmlformats.org/drawingml/2006/main"/>
        </p:blipFill>
        <p:spPr>
          <a:xfrm xmlns:a="http://schemas.openxmlformats.org/drawingml/2006/main">
            <a:off x="2743200" y="228600"/>
            <a:ext cx="2511360" cy="6570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2038849884"/>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73" name="Slide text 1: Stock Exchange">
            <a:extLst xmlns:a="http://schemas.openxmlformats.org/drawingml/2006/main">
              <a:ext uri="{FF2B5EF4-FFF2-40B4-BE49-F238E27FC236}">
                <a16:creationId xmlns:a16="http://schemas.microsoft.com/office/drawing/2014/main" id="{10ED2BCD-FA96-4915-8221-6B89D868EFE6}"/>
              </a:ext>
            </a:extLst>
          </p:cNvPr>
          <p:cNvSpPr>
            <a:spLocks xmlns:a="http://schemas.openxmlformats.org/drawingml/2006/main" noGrp="1"/>
          </p:cNvSpPr>
          <p:nvPr/>
        </p:nvSpPr>
        <p:spPr>
          <a:xfrm xmlns:a="http://schemas.openxmlformats.org/drawingml/2006/main">
            <a:off x="1218600" y="1523880"/>
            <a:ext cx="7620120" cy="5105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Issues</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Structural limitations = ↓ private savings</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Traditional agents versus new actors</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Dual nature of Argentine stock exchange</a:t>
            </a:r>
            <a:endParaRPr sz="2400" b="0" u="none">
              <a:solidFill>
                <a:srgbClr val="000000"/>
              </a:solidFill>
              <a:latin typeface="Calibri"/>
              <a:ea typeface="Calibri"/>
              <a:cs typeface="Calibri"/>
            </a:endParaRPr>
          </a:p>
          <a:p xmlns:a="http://schemas.openxmlformats.org/drawingml/2006/main">
            <a:pPr marL="343080" indent="-34308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pic>
        <p:nvPicPr>
          <p:cNvPr id="82" name="Visual 1 of 3 on “Stock Exchange.” Context: @YBCBAStock Exchange Bolsa de Comercio de Buenos Aines + Issues — Structural limitations = | private savings — Traditional agents versus new actors — Dual nature of Argentine stock exchange"/>
          <p:cNvPicPr>
            <a:picLocks xmlns:a="http://schemas.openxmlformats.org/drawingml/2006/main" noChangeAspect="1"/>
          </p:cNvPicPr>
          <p:nvPr/>
        </p:nvPicPr>
        <p:blipFill>
          <a:blip xmlns:r="http://schemas.openxmlformats.org/officeDocument/2006/relationships" xmlns:a="http://schemas.openxmlformats.org/drawingml/2006/main" r:embed="Rd2f444087ee34b7f"/>
          <a:stretch xmlns:a="http://schemas.openxmlformats.org/drawingml/2006/main"/>
        </p:blipFill>
        <p:spPr>
          <a:xfrm xmlns:a="http://schemas.openxmlformats.org/drawingml/2006/main">
            <a:off x="655560" y="3598560"/>
            <a:ext cx="3814560" cy="3019680"/>
          </a:xfrm>
          <a:prstGeom xmlns:a="http://schemas.openxmlformats.org/drawingml/2006/main" prst="rect">
            <a:avLst/>
          </a:prstGeom>
          <a:ln xmlns:a="http://schemas.openxmlformats.org/drawingml/2006/main" w="38160">
            <a:noFill/>
          </a:ln>
        </p:spPr>
      </p:pic>
      <p:pic>
        <p:nvPicPr>
          <p:cNvPr id="83" name="Visual 2 of 3 on “Stock Exchange.” Context: @YBCBAStock Exchange Bolsa de Comercio de Buenos Aines + Issues — Structural limitations = | private savings — Traditional agents versus new actors — Dual nature of Argentine stock exchange"/>
          <p:cNvPicPr>
            <a:picLocks xmlns:a="http://schemas.openxmlformats.org/drawingml/2006/main" noChangeAspect="1"/>
          </p:cNvPicPr>
          <p:nvPr/>
        </p:nvPicPr>
        <p:blipFill>
          <a:blip xmlns:r="http://schemas.openxmlformats.org/officeDocument/2006/relationships" xmlns:a="http://schemas.openxmlformats.org/drawingml/2006/main" r:embed="R5fc6b2ab3731435e"/>
          <a:stretch xmlns:a="http://schemas.openxmlformats.org/drawingml/2006/main"/>
        </p:blipFill>
        <p:spPr>
          <a:xfrm xmlns:a="http://schemas.openxmlformats.org/drawingml/2006/main">
            <a:off x="4495680" y="3598560"/>
            <a:ext cx="4343400" cy="3019680"/>
          </a:xfrm>
          <a:prstGeom xmlns:a="http://schemas.openxmlformats.org/drawingml/2006/main" prst="rect">
            <a:avLst/>
          </a:prstGeom>
          <a:ln xmlns:a="http://schemas.openxmlformats.org/drawingml/2006/main" w="38160">
            <a:noFill/>
          </a:ln>
        </p:spPr>
      </p:pic>
      <p:pic>
        <p:nvPicPr>
          <p:cNvPr id="84" name="Visual 3 of 3 on “Stock Exchange.” Context: @YBCBAStock Exchange Bolsa de Comercio de Buenos Aines + Issues — Structural limitations = | private savings — Traditional agents versus new actors — Dual nature of Argentine stock exchange"/>
          <p:cNvPicPr>
            <a:picLocks xmlns:a="http://schemas.openxmlformats.org/drawingml/2006/main" noChangeAspect="1"/>
          </p:cNvPicPr>
          <p:nvPr/>
        </p:nvPicPr>
        <p:blipFill>
          <a:blip xmlns:r="http://schemas.openxmlformats.org/officeDocument/2006/relationships" xmlns:a="http://schemas.openxmlformats.org/drawingml/2006/main" r:embed="R999e179827c74530"/>
          <a:stretch xmlns:a="http://schemas.openxmlformats.org/drawingml/2006/main"/>
        </p:blipFill>
        <p:spPr>
          <a:xfrm xmlns:a="http://schemas.openxmlformats.org/drawingml/2006/main">
            <a:off x="2743200" y="228600"/>
            <a:ext cx="2511360" cy="657000"/>
          </a:xfrm>
          <a:prstGeom xmlns:a="http://schemas.openxmlformats.org/drawingml/2006/main" prst="rect">
            <a:avLst/>
          </a:prstGeom>
          <a:ln xmlns:a="http://schemas.openxmlformats.org/drawingml/2006/main" w="38160">
            <a:noFill/>
          </a:ln>
        </p:spPr>
      </p:pic>
      <p:sp>
        <p:nvSpPr>
          <p:cNvPr id="77" name="Slide title: Stock Exchange">
            <a:extLst xmlns:a="http://schemas.openxmlformats.org/drawingml/2006/main">
              <a:ext uri="{FF2B5EF4-FFF2-40B4-BE49-F238E27FC236}">
                <a16:creationId xmlns:a16="http://schemas.microsoft.com/office/drawing/2014/main" id="{4DE091AC-6643-4E9E-AB55-D8D62151F2F5}"/>
              </a:ext>
            </a:extLst>
          </p:cNvPr>
          <p:cNvSpPr>
            <a:spLocks xmlns:a="http://schemas.openxmlformats.org/drawingml/2006/main" noGrp="1"/>
          </p:cNvSpPr>
          <p:nvPr>
            <p:ph type="title" idx="0"/>
          </p:nvPr>
        </p:nvSpPr>
        <p:spPr>
          <a:xfrm xmlns:a="http://schemas.openxmlformats.org/drawingml/2006/main">
            <a:off x="457200" y="152280"/>
            <a:ext cx="8229600" cy="79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Stock Exchange</a:t>
            </a:r>
            <a:endParaRPr sz="4000" b="0" u="none">
              <a:solidFill>
                <a:srgbClr val="000000"/>
              </a:solidFill>
              <a:latin typeface="Calibri"/>
              <a:ea typeface="Calibri"/>
              <a:cs typeface="Calibri"/>
            </a:endParaRPr>
          </a:p>
        </p:txBody>
      </p:sp>
    </p:spTree>
    <p:extLst>
      <p:ext uri="{BB962C8B-B14F-4D97-AF65-F5344CB8AC3E}">
        <p14:creationId xmlns:p14="http://schemas.microsoft.com/office/powerpoint/2010/main" val="1847934687"/>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78" name="Slide text 1: Stock Exchange">
            <a:extLst xmlns:a="http://schemas.openxmlformats.org/drawingml/2006/main">
              <a:ext uri="{FF2B5EF4-FFF2-40B4-BE49-F238E27FC236}">
                <a16:creationId xmlns:a16="http://schemas.microsoft.com/office/drawing/2014/main" id="{7675AE88-13EA-4857-9B42-B52FC036DFFE}"/>
              </a:ext>
            </a:extLst>
          </p:cNvPr>
          <p:cNvSpPr>
            <a:spLocks xmlns:a="http://schemas.openxmlformats.org/drawingml/2006/main" noGrp="1"/>
          </p:cNvSpPr>
          <p:nvPr/>
        </p:nvSpPr>
        <p:spPr>
          <a:xfrm xmlns:a="http://schemas.openxmlformats.org/drawingml/2006/main">
            <a:off x="228600" y="990000"/>
            <a:ext cx="8686800" cy="5410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Meritocracy</a:t>
            </a:r>
            <a:endParaRPr sz="1800" b="0" u="none">
              <a:solidFill>
                <a:srgbClr val="000000"/>
              </a:solidFill>
              <a:latin typeface="Calibri"/>
              <a:ea typeface="Calibri"/>
              <a:cs typeface="Calibri"/>
            </a:endParaRPr>
          </a:p>
          <a:p xmlns:a="http://schemas.openxmlformats.org/drawingml/2006/main">
            <a:pPr algn="ctr">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Traditional staff management</a:t>
            </a:r>
            <a:endParaRPr sz="1800" b="0" u="none">
              <a:solidFill>
                <a:srgbClr val="000000"/>
              </a:solidFill>
              <a:latin typeface="Calibri"/>
              <a:ea typeface="Calibri"/>
              <a:cs typeface="Calibri"/>
            </a:endParaRPr>
          </a:p>
          <a:p xmlns:a="http://schemas.openxmlformats.org/drawingml/2006/main">
            <a:pPr marL="518400" lvl="2">
              <a:spcBef>
                <a:spcPts val="451"/>
              </a:spcBef>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1143000" lvl="2" indent="-228600">
              <a:spcBef>
                <a:spcPts val="374"/>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Immunity to Corruption </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Calibri"/>
                <a:ea typeface="Calibri"/>
                <a:cs typeface="Calibri"/>
              </a:rPr>
              <a:t>Best case of institutions analyzed</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Active cross-checking policies and software improvements</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Respondents expressed absolute confidence; no reports of malpractice</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743040" lvl="1" indent="-285840">
              <a:spcBef>
                <a:spcPts val="3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a:p xmlns:a="http://schemas.openxmlformats.org/drawingml/2006/main">
            <a:pPr marL="743040" lvl="1" indent="-285840">
              <a:spcBef>
                <a:spcPts val="3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a:p xmlns:a="http://schemas.openxmlformats.org/drawingml/2006/main">
            <a:pPr marL="518400" lvl="2">
              <a:spcBef>
                <a:spcPts val="349"/>
              </a:spcBef>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a:p xmlns:a="http://schemas.openxmlformats.org/drawingml/2006/main">
            <a:pPr marL="343080" indent="-343080">
              <a:spcBef>
                <a:spcPts val="3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p:txBody>
      </p:sp>
      <p:pic>
        <p:nvPicPr>
          <p:cNvPr id="88" name="Visual 1 of 1 on “Stock Exchange.” Context: @)BCBAStock Exchange + Meritocracy Traditional staff management Positives Negatives Encourage job training Lack of autonomy Staff cohesion Lack of merit promotion Job stability Inability to attra…"/>
          <p:cNvPicPr>
            <a:picLocks xmlns:a="http://schemas.openxmlformats.org/drawingml/2006/main" noChangeAspect="1"/>
          </p:cNvPicPr>
          <p:nvPr/>
        </p:nvPicPr>
        <p:blipFill>
          <a:blip xmlns:r="http://schemas.openxmlformats.org/officeDocument/2006/relationships" xmlns:a="http://schemas.openxmlformats.org/drawingml/2006/main" r:embed="R8bf763fcbd794d6d"/>
          <a:stretch xmlns:a="http://schemas.openxmlformats.org/drawingml/2006/main"/>
        </p:blipFill>
        <p:spPr>
          <a:xfrm xmlns:a="http://schemas.openxmlformats.org/drawingml/2006/main">
            <a:off x="2743200" y="228600"/>
            <a:ext cx="2511360" cy="657000"/>
          </a:xfrm>
          <a:prstGeom xmlns:a="http://schemas.openxmlformats.org/drawingml/2006/main" prst="rect">
            <a:avLst/>
          </a:prstGeom>
          <a:ln xmlns:a="http://schemas.openxmlformats.org/drawingml/2006/main" w="38160">
            <a:noFill/>
          </a:ln>
        </p:spPr>
      </p:pic>
      <p:sp>
        <p:nvSpPr>
          <p:cNvPr id="80" name="Slide text 2: Stock Exchange">
            <a:extLst xmlns:a="http://schemas.openxmlformats.org/drawingml/2006/main">
              <a:ext uri="{FF2B5EF4-FFF2-40B4-BE49-F238E27FC236}">
                <a16:creationId xmlns:a16="http://schemas.microsoft.com/office/drawing/2014/main" id="{CA4A24F5-CBC8-43AB-976D-28F9B9A1F049}"/>
              </a:ext>
            </a:extLst>
          </p:cNvPr>
          <p:cNvSpPr>
            <a:spLocks xmlns:a="http://schemas.openxmlformats.org/drawingml/2006/main" noGrp="1"/>
          </p:cNvSpPr>
          <p:nvPr/>
        </p:nvSpPr>
        <p:spPr>
          <a:xfrm xmlns:a="http://schemas.openxmlformats.org/drawingml/2006/main">
            <a:off x="728640" y="1995480"/>
            <a:ext cx="3697200" cy="228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Positives </a:t>
            </a:r>
            <a:endParaRPr sz="1800" b="0" u="none">
              <a:solidFill>
                <a:srgbClr val="000000"/>
              </a:solidFill>
              <a:latin typeface="Calibri"/>
              <a:ea typeface="Calibri"/>
              <a:cs typeface="Calibri"/>
            </a:endParaRPr>
          </a:p>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Encourage job training</a:t>
            </a:r>
            <a:endParaRPr sz="1800" b="0" u="none">
              <a:solidFill>
                <a:srgbClr val="000000"/>
              </a:solidFill>
              <a:latin typeface="Calibri"/>
              <a:ea typeface="Calibri"/>
              <a:cs typeface="Calibri"/>
            </a:endParaRPr>
          </a:p>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Staff cohesion</a:t>
            </a:r>
            <a:endParaRPr sz="1800" b="0" u="none">
              <a:solidFill>
                <a:srgbClr val="000000"/>
              </a:solidFill>
              <a:latin typeface="Calibri"/>
              <a:ea typeface="Calibri"/>
              <a:cs typeface="Calibri"/>
            </a:endParaRPr>
          </a:p>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Job stability</a:t>
            </a:r>
            <a:endParaRPr sz="1800" b="0" u="none">
              <a:solidFill>
                <a:srgbClr val="000000"/>
              </a:solidFill>
              <a:latin typeface="Calibri"/>
              <a:ea typeface="Calibri"/>
              <a:cs typeface="Calibri"/>
            </a:endParaRPr>
          </a:p>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Seniority-linked promotion</a:t>
            </a:r>
            <a:endParaRPr sz="18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81" name="Slide text 3: Stock Exchange">
            <a:extLst xmlns:a="http://schemas.openxmlformats.org/drawingml/2006/main">
              <a:ext uri="{FF2B5EF4-FFF2-40B4-BE49-F238E27FC236}">
                <a16:creationId xmlns:a16="http://schemas.microsoft.com/office/drawing/2014/main" id="{BDDDF52F-7779-473C-878B-25878A3FC358}"/>
              </a:ext>
            </a:extLst>
          </p:cNvPr>
          <p:cNvSpPr>
            <a:spLocks xmlns:a="http://schemas.openxmlformats.org/drawingml/2006/main" noGrp="1"/>
          </p:cNvSpPr>
          <p:nvPr/>
        </p:nvSpPr>
        <p:spPr>
          <a:xfrm xmlns:a="http://schemas.openxmlformats.org/drawingml/2006/main">
            <a:off x="4414680" y="2030400"/>
            <a:ext cx="4419720" cy="2014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Negatives</a:t>
            </a:r>
            <a:endParaRPr sz="1800" b="0" u="none">
              <a:solidFill>
                <a:srgbClr val="000000"/>
              </a:solidFill>
              <a:latin typeface="Calibri"/>
              <a:ea typeface="Calibri"/>
              <a:cs typeface="Calibri"/>
            </a:endParaRPr>
          </a:p>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Lack of autonomy</a:t>
            </a:r>
            <a:endParaRPr sz="1800" b="0" u="none">
              <a:solidFill>
                <a:srgbClr val="000000"/>
              </a:solidFill>
              <a:latin typeface="Calibri"/>
              <a:ea typeface="Calibri"/>
              <a:cs typeface="Calibri"/>
            </a:endParaRPr>
          </a:p>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Lack of merit promotion </a:t>
            </a:r>
            <a:endParaRPr sz="1800" b="0" u="none">
              <a:solidFill>
                <a:srgbClr val="000000"/>
              </a:solidFill>
              <a:latin typeface="Calibri"/>
              <a:ea typeface="Calibri"/>
              <a:cs typeface="Calibri"/>
            </a:endParaRPr>
          </a:p>
          <a:p xmlns:a="http://schemas.openxmlformats.org/drawingml/2006/main">
            <a:pPr lvl="2"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Inability to attract highly educated applicants</a:t>
            </a:r>
            <a:endParaRPr sz="18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82" name="Down Arrow 5">
            <a:extLst xmlns:a="http://schemas.openxmlformats.org/drawingml/2006/main">
              <a:ext uri="{FF2B5EF4-FFF2-40B4-BE49-F238E27FC236}">
                <a16:creationId xmlns:a16="http://schemas.microsoft.com/office/drawing/2014/main" id="{5479217D-C4EC-4CBB-877C-8207D98B4C6D}"/>
              </a:ext>
            </a:extLst>
          </p:cNvPr>
          <p:cNvSpPr>
            <a:spLocks xmlns:a="http://schemas.openxmlformats.org/drawingml/2006/main" noGrp="1"/>
          </p:cNvSpPr>
          <p:nvPr/>
        </p:nvSpPr>
        <p:spPr>
          <a:xfrm xmlns:a="http://schemas.openxmlformats.org/drawingml/2006/main">
            <a:off x="2514600" y="2361960"/>
            <a:ext cx="166680" cy="457200"/>
          </a:xfrm>
          <a:prstGeom xmlns:a="http://schemas.openxmlformats.org/drawingml/2006/main" prst="downArrow">
            <a:avLst>
              <a:gd name="adj1" fmla="val 50000"/>
              <a:gd name="adj2" fmla="val 50009"/>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83" name="Down Arrow 9">
            <a:extLst xmlns:a="http://schemas.openxmlformats.org/drawingml/2006/main">
              <a:ext uri="{FF2B5EF4-FFF2-40B4-BE49-F238E27FC236}">
                <a16:creationId xmlns:a16="http://schemas.microsoft.com/office/drawing/2014/main" id="{F223E11E-3AA9-4FBC-AD24-4F0057F7FE40}"/>
              </a:ext>
            </a:extLst>
          </p:cNvPr>
          <p:cNvSpPr>
            <a:spLocks xmlns:a="http://schemas.openxmlformats.org/drawingml/2006/main" noGrp="1"/>
          </p:cNvSpPr>
          <p:nvPr/>
        </p:nvSpPr>
        <p:spPr>
          <a:xfrm xmlns:a="http://schemas.openxmlformats.org/drawingml/2006/main">
            <a:off x="6629400" y="2438280"/>
            <a:ext cx="166680" cy="457200"/>
          </a:xfrm>
          <a:prstGeom xmlns:a="http://schemas.openxmlformats.org/drawingml/2006/main" prst="downArrow">
            <a:avLst>
              <a:gd name="adj1" fmla="val 50000"/>
              <a:gd name="adj2" fmla="val 50009"/>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84" name="Rectangle 6">
            <a:extLst xmlns:a="http://schemas.openxmlformats.org/drawingml/2006/main">
              <a:ext uri="{FF2B5EF4-FFF2-40B4-BE49-F238E27FC236}">
                <a16:creationId xmlns:a16="http://schemas.microsoft.com/office/drawing/2014/main" id="{CB28BD2F-15E9-4097-9BE3-7CC01F843D18}"/>
              </a:ext>
            </a:extLst>
          </p:cNvPr>
          <p:cNvSpPr>
            <a:spLocks xmlns:a="http://schemas.openxmlformats.org/drawingml/2006/main" noGrp="1"/>
          </p:cNvSpPr>
          <p:nvPr/>
        </p:nvSpPr>
        <p:spPr>
          <a:xfrm xmlns:a="http://schemas.openxmlformats.org/drawingml/2006/main">
            <a:off x="2743200" y="1752480"/>
            <a:ext cx="3581280" cy="114120"/>
          </a:xfrm>
          <a:prstGeom xmlns:a="http://schemas.openxmlformats.org/drawingml/2006/main" prst="rect">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85" name="Slide title: Stock Exchange">
            <a:extLst xmlns:a="http://schemas.openxmlformats.org/drawingml/2006/main">
              <a:ext uri="{FF2B5EF4-FFF2-40B4-BE49-F238E27FC236}">
                <a16:creationId xmlns:a16="http://schemas.microsoft.com/office/drawing/2014/main" id="{3D3E1EE4-95C3-47ED-91B1-4066FE544BA8}"/>
              </a:ext>
            </a:extLst>
          </p:cNvPr>
          <p:cNvSpPr>
            <a:spLocks xmlns:a="http://schemas.openxmlformats.org/drawingml/2006/main" noGrp="1"/>
          </p:cNvSpPr>
          <p:nvPr>
            <p:ph type="title" idx="0"/>
          </p:nvPr>
        </p:nvSpPr>
        <p:spPr>
          <a:xfrm xmlns:a="http://schemas.openxmlformats.org/drawingml/2006/main">
            <a:off x="457200" y="152280"/>
            <a:ext cx="8229600" cy="79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Stock Exchange</a:t>
            </a:r>
            <a:endParaRPr sz="4000" b="0" u="none">
              <a:solidFill>
                <a:srgbClr val="000000"/>
              </a:solidFill>
              <a:latin typeface="Calibri"/>
              <a:ea typeface="Calibri"/>
              <a:cs typeface="Calibri"/>
            </a:endParaRPr>
          </a:p>
        </p:txBody>
      </p:sp>
    </p:spTree>
    <p:extLst>
      <p:ext uri="{BB962C8B-B14F-4D97-AF65-F5344CB8AC3E}">
        <p14:creationId xmlns:p14="http://schemas.microsoft.com/office/powerpoint/2010/main" val="258985777"/>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86" name="Slide text 1: Stock Exchange">
            <a:extLst xmlns:a="http://schemas.openxmlformats.org/drawingml/2006/main">
              <a:ext uri="{FF2B5EF4-FFF2-40B4-BE49-F238E27FC236}">
                <a16:creationId xmlns:a16="http://schemas.microsoft.com/office/drawing/2014/main" id="{FB73EF30-8B21-429C-9541-1777B7B7E16A}"/>
              </a:ext>
            </a:extLst>
          </p:cNvPr>
          <p:cNvSpPr>
            <a:spLocks xmlns:a="http://schemas.openxmlformats.org/drawingml/2006/main" noGrp="1"/>
          </p:cNvSpPr>
          <p:nvPr/>
        </p:nvSpPr>
        <p:spPr>
          <a:xfrm xmlns:a="http://schemas.openxmlformats.org/drawingml/2006/main">
            <a:off x="228600" y="990000"/>
            <a:ext cx="8686800" cy="5410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fontScale="92500" lnSpcReduction="9999"/>
          </a:bodyPr>
          <a:lstStyle xmlns:a="http://schemas.openxmlformats.org/drawingml/2006/main"/>
          <a:p xmlns:a="http://schemas.openxmlformats.org/drawingml/2006/main">
            <a:pPr marL="343080" indent="-343080">
              <a:spcBef>
                <a:spcPts val="42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1" u="none">
                <a:solidFill>
                  <a:srgbClr val="000000"/>
                </a:solidFill>
                <a:latin typeface="Calibri"/>
                <a:ea typeface="Calibri"/>
                <a:cs typeface="Calibri"/>
              </a:rPr>
              <a:t>Absence of islands of power</a:t>
            </a:r>
            <a:endParaRPr sz="1700" b="0" u="none">
              <a:solidFill>
                <a:srgbClr val="000000"/>
              </a:solidFill>
              <a:latin typeface="Calibri"/>
              <a:ea typeface="Calibri"/>
              <a:cs typeface="Calibri"/>
            </a:endParaRPr>
          </a:p>
          <a:p xmlns:a="http://schemas.openxmlformats.org/drawingml/2006/main">
            <a:pPr marL="743040" lvl="1" indent="-285840">
              <a:spcBef>
                <a:spcPts val="42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Traditional partnerships</a:t>
            </a:r>
            <a:endParaRPr sz="1700" b="0" u="none">
              <a:solidFill>
                <a:srgbClr val="000000"/>
              </a:solidFill>
              <a:latin typeface="Calibri"/>
              <a:ea typeface="Calibri"/>
              <a:cs typeface="Calibri"/>
            </a:endParaRPr>
          </a:p>
          <a:p xmlns:a="http://schemas.openxmlformats.org/drawingml/2006/main">
            <a:pPr marL="1143000" lvl="2" indent="-228600">
              <a:spcBef>
                <a:spcPts val="425"/>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Prevented structural reform</a:t>
            </a:r>
            <a:endParaRPr sz="1700" b="0" u="none">
              <a:solidFill>
                <a:srgbClr val="000000"/>
              </a:solidFill>
              <a:latin typeface="Calibri"/>
              <a:ea typeface="Calibri"/>
              <a:cs typeface="Calibri"/>
            </a:endParaRPr>
          </a:p>
          <a:p xmlns:a="http://schemas.openxmlformats.org/drawingml/2006/main">
            <a:pPr marL="1143000" lvl="2" indent="-228600">
              <a:spcBef>
                <a:spcPts val="425"/>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Consequence: protection of directors opposed to innovation</a:t>
            </a:r>
            <a:endParaRPr sz="1700" b="0" u="none">
              <a:solidFill>
                <a:srgbClr val="000000"/>
              </a:solidFill>
              <a:latin typeface="Calibri"/>
              <a:ea typeface="Calibri"/>
              <a:cs typeface="Calibri"/>
            </a:endParaRPr>
          </a:p>
          <a:p xmlns:a="http://schemas.openxmlformats.org/drawingml/2006/main">
            <a:pPr marL="343080" indent="-343080">
              <a:spcBef>
                <a:spcPts val="42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700" b="0" u="none">
              <a:solidFill>
                <a:srgbClr val="000000"/>
              </a:solidFill>
              <a:latin typeface="Calibri"/>
              <a:ea typeface="Calibri"/>
              <a:cs typeface="Calibri"/>
            </a:endParaRPr>
          </a:p>
          <a:p xmlns:a="http://schemas.openxmlformats.org/drawingml/2006/main">
            <a:pPr marL="343080" indent="-343080">
              <a:spcBef>
                <a:spcPts val="42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1" u="none">
                <a:solidFill>
                  <a:srgbClr val="000000"/>
                </a:solidFill>
                <a:latin typeface="Calibri"/>
                <a:ea typeface="Calibri"/>
                <a:cs typeface="Calibri"/>
              </a:rPr>
              <a:t>Proactivity </a:t>
            </a:r>
            <a:endParaRPr sz="1700" b="0" u="none">
              <a:solidFill>
                <a:srgbClr val="000000"/>
              </a:solidFill>
              <a:latin typeface="Calibri"/>
              <a:ea typeface="Calibri"/>
              <a:cs typeface="Calibri"/>
            </a:endParaRPr>
          </a:p>
          <a:p xmlns:a="http://schemas.openxmlformats.org/drawingml/2006/main">
            <a:pPr marL="743040" lvl="1" indent="-285840">
              <a:spcBef>
                <a:spcPts val="42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Contradictory case: openness to external demands versus proactivity</a:t>
            </a:r>
            <a:endParaRPr sz="1700" b="0" u="none">
              <a:solidFill>
                <a:srgbClr val="000000"/>
              </a:solidFill>
              <a:latin typeface="Calibri"/>
              <a:ea typeface="Calibri"/>
              <a:cs typeface="Calibri"/>
            </a:endParaRPr>
          </a:p>
          <a:p xmlns:a="http://schemas.openxmlformats.org/drawingml/2006/main">
            <a:pPr marL="1143000" lvl="2" indent="-228600">
              <a:spcBef>
                <a:spcPts val="425"/>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Campaign activities to capture new investors</a:t>
            </a:r>
            <a:endParaRPr sz="1700" b="0" u="none">
              <a:solidFill>
                <a:srgbClr val="000000"/>
              </a:solidFill>
              <a:latin typeface="Calibri"/>
              <a:ea typeface="Calibri"/>
              <a:cs typeface="Calibri"/>
            </a:endParaRPr>
          </a:p>
          <a:p xmlns:a="http://schemas.openxmlformats.org/drawingml/2006/main">
            <a:pPr marL="1143000" lvl="2" indent="-228600">
              <a:spcBef>
                <a:spcPts val="425"/>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Fails to serve as a channel for domestic savings to be invested</a:t>
            </a:r>
            <a:endParaRPr sz="1700" b="0" u="none">
              <a:solidFill>
                <a:srgbClr val="000000"/>
              </a:solidFill>
              <a:latin typeface="Calibri"/>
              <a:ea typeface="Calibri"/>
              <a:cs typeface="Calibri"/>
            </a:endParaRPr>
          </a:p>
          <a:p xmlns:a="http://schemas.openxmlformats.org/drawingml/2006/main">
            <a:pPr marL="343080" indent="-343080">
              <a:spcBef>
                <a:spcPts val="42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700" b="0" u="none">
              <a:solidFill>
                <a:srgbClr val="000000"/>
              </a:solidFill>
              <a:latin typeface="Calibri"/>
              <a:ea typeface="Calibri"/>
              <a:cs typeface="Calibri"/>
            </a:endParaRPr>
          </a:p>
          <a:p xmlns:a="http://schemas.openxmlformats.org/drawingml/2006/main">
            <a:pPr marL="343080" indent="-343080">
              <a:spcBef>
                <a:spcPts val="42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1" u="none">
                <a:solidFill>
                  <a:srgbClr val="000000"/>
                </a:solidFill>
                <a:latin typeface="Calibri"/>
                <a:ea typeface="Calibri"/>
                <a:cs typeface="Calibri"/>
              </a:rPr>
              <a:t>External Allies</a:t>
            </a:r>
            <a:endParaRPr sz="1700" b="0" u="none">
              <a:solidFill>
                <a:srgbClr val="000000"/>
              </a:solidFill>
              <a:latin typeface="Calibri"/>
              <a:ea typeface="Calibri"/>
              <a:cs typeface="Calibri"/>
            </a:endParaRPr>
          </a:p>
          <a:p xmlns:a="http://schemas.openxmlformats.org/drawingml/2006/main">
            <a:pPr marL="743040" lvl="1" indent="-285840">
              <a:spcBef>
                <a:spcPts val="42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Reliance on significant state support</a:t>
            </a:r>
            <a:endParaRPr sz="1700" b="0" u="none">
              <a:solidFill>
                <a:srgbClr val="000000"/>
              </a:solidFill>
              <a:latin typeface="Calibri"/>
              <a:ea typeface="Calibri"/>
              <a:cs typeface="Calibri"/>
            </a:endParaRPr>
          </a:p>
          <a:p xmlns:a="http://schemas.openxmlformats.org/drawingml/2006/main">
            <a:pPr marL="743040" lvl="1" indent="-285840">
              <a:spcBef>
                <a:spcPts val="42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Government has yet to establish consistent policies for</a:t>
            </a:r>
            <a:endParaRPr sz="1700" b="0" u="none">
              <a:solidFill>
                <a:srgbClr val="000000"/>
              </a:solidFill>
              <a:latin typeface="Calibri"/>
              <a:ea typeface="Calibri"/>
              <a:cs typeface="Calibri"/>
            </a:endParaRPr>
          </a:p>
          <a:p xmlns:a="http://schemas.openxmlformats.org/drawingml/2006/main">
            <a:pPr marL="1143000" lvl="2" indent="-228600">
              <a:spcBef>
                <a:spcPts val="425"/>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Strengthening the capital market</a:t>
            </a:r>
            <a:endParaRPr sz="1700" b="0" u="none">
              <a:solidFill>
                <a:srgbClr val="000000"/>
              </a:solidFill>
              <a:latin typeface="Calibri"/>
              <a:ea typeface="Calibri"/>
              <a:cs typeface="Calibri"/>
            </a:endParaRPr>
          </a:p>
          <a:p xmlns:a="http://schemas.openxmlformats.org/drawingml/2006/main">
            <a:pPr marL="1143000" lvl="2" indent="-228600">
              <a:spcBef>
                <a:spcPts val="425"/>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Role of BCBA in promoting national development</a:t>
            </a:r>
            <a:endParaRPr sz="1700" b="0" u="none">
              <a:solidFill>
                <a:srgbClr val="000000"/>
              </a:solidFill>
              <a:latin typeface="Calibri"/>
              <a:ea typeface="Calibri"/>
              <a:cs typeface="Calibri"/>
            </a:endParaRPr>
          </a:p>
          <a:p xmlns:a="http://schemas.openxmlformats.org/drawingml/2006/main">
            <a:pPr marL="743040" lvl="1" indent="-285840">
              <a:spcBef>
                <a:spcPts val="42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Focus of current policies</a:t>
            </a:r>
            <a:endParaRPr sz="1700" b="0" u="none">
              <a:solidFill>
                <a:srgbClr val="000000"/>
              </a:solidFill>
              <a:latin typeface="Calibri"/>
              <a:ea typeface="Calibri"/>
              <a:cs typeface="Calibri"/>
            </a:endParaRPr>
          </a:p>
          <a:p xmlns:a="http://schemas.openxmlformats.org/drawingml/2006/main">
            <a:pPr marL="1143000" lvl="2" indent="-228600">
              <a:spcBef>
                <a:spcPts val="425"/>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Promoting national bank</a:t>
            </a:r>
            <a:endParaRPr sz="1700" b="0" u="none">
              <a:solidFill>
                <a:srgbClr val="000000"/>
              </a:solidFill>
              <a:latin typeface="Calibri"/>
              <a:ea typeface="Calibri"/>
              <a:cs typeface="Calibri"/>
            </a:endParaRPr>
          </a:p>
          <a:p xmlns:a="http://schemas.openxmlformats.org/drawingml/2006/main">
            <a:pPr marL="1143000" lvl="2" indent="-228600">
              <a:spcBef>
                <a:spcPts val="425"/>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000000"/>
                </a:solidFill>
                <a:latin typeface="Calibri"/>
                <a:ea typeface="Calibri"/>
                <a:cs typeface="Calibri"/>
              </a:rPr>
              <a:t>Creating new development bank</a:t>
            </a:r>
            <a:endParaRPr sz="1700" b="0" u="none">
              <a:solidFill>
                <a:srgbClr val="000000"/>
              </a:solidFill>
              <a:latin typeface="Calibri"/>
              <a:ea typeface="Calibri"/>
              <a:cs typeface="Calibri"/>
            </a:endParaRPr>
          </a:p>
          <a:p xmlns:a="http://schemas.openxmlformats.org/drawingml/2006/main">
            <a:pPr marL="743040" lvl="1" indent="-285840">
              <a:spcBef>
                <a:spcPts val="3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a:p xmlns:a="http://schemas.openxmlformats.org/drawingml/2006/main">
            <a:pPr marL="743040" lvl="1" indent="-285840">
              <a:spcBef>
                <a:spcPts val="3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a:p xmlns:a="http://schemas.openxmlformats.org/drawingml/2006/main">
            <a:pPr marL="1143000" lvl="2" indent="-228600">
              <a:spcBef>
                <a:spcPts val="349"/>
              </a:spcBef>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a:p xmlns:a="http://schemas.openxmlformats.org/drawingml/2006/main">
            <a:pPr marL="343080" indent="-343080">
              <a:spcBef>
                <a:spcPts val="3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p:txBody>
      </p:sp>
      <p:pic>
        <p:nvPicPr>
          <p:cNvPr id="91" name="Visual 1 of 1 on “Stock Exchange.” Context: @YBCBAStock Exchange + Absence of islands of power — Traditional partnerships + Prevented structural reform + Consequence: protection of directors opposed to innovation + Proactivity — Contradict…"/>
          <p:cNvPicPr>
            <a:picLocks xmlns:a="http://schemas.openxmlformats.org/drawingml/2006/main" noChangeAspect="1"/>
          </p:cNvPicPr>
          <p:nvPr/>
        </p:nvPicPr>
        <p:blipFill>
          <a:blip xmlns:r="http://schemas.openxmlformats.org/officeDocument/2006/relationships" xmlns:a="http://schemas.openxmlformats.org/drawingml/2006/main" r:embed="R2758e403403f4d0f"/>
          <a:stretch xmlns:a="http://schemas.openxmlformats.org/drawingml/2006/main"/>
        </p:blipFill>
        <p:spPr>
          <a:xfrm xmlns:a="http://schemas.openxmlformats.org/drawingml/2006/main">
            <a:off x="2743200" y="228600"/>
            <a:ext cx="2511360" cy="657000"/>
          </a:xfrm>
          <a:prstGeom xmlns:a="http://schemas.openxmlformats.org/drawingml/2006/main" prst="rect">
            <a:avLst/>
          </a:prstGeom>
          <a:ln xmlns:a="http://schemas.openxmlformats.org/drawingml/2006/main" w="38160">
            <a:noFill/>
          </a:ln>
        </p:spPr>
      </p:pic>
      <p:sp>
        <p:nvSpPr>
          <p:cNvPr id="88" name="Slide title: Stock Exchange">
            <a:extLst xmlns:a="http://schemas.openxmlformats.org/drawingml/2006/main">
              <a:ext uri="{FF2B5EF4-FFF2-40B4-BE49-F238E27FC236}">
                <a16:creationId xmlns:a16="http://schemas.microsoft.com/office/drawing/2014/main" id="{F30EF3A9-6CC8-41EC-A588-94CB61C8319F}"/>
              </a:ext>
            </a:extLst>
          </p:cNvPr>
          <p:cNvSpPr>
            <a:spLocks xmlns:a="http://schemas.openxmlformats.org/drawingml/2006/main" noGrp="1"/>
          </p:cNvSpPr>
          <p:nvPr>
            <p:ph type="title" idx="0"/>
          </p:nvPr>
        </p:nvSpPr>
        <p:spPr>
          <a:xfrm xmlns:a="http://schemas.openxmlformats.org/drawingml/2006/main">
            <a:off x="457200" y="152280"/>
            <a:ext cx="8229600" cy="79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Stock Exchange</a:t>
            </a:r>
            <a:endParaRPr sz="4000" b="0" u="none">
              <a:solidFill>
                <a:srgbClr val="000000"/>
              </a:solidFill>
              <a:latin typeface="Calibri"/>
              <a:ea typeface="Calibri"/>
              <a:cs typeface="Calibri"/>
            </a:endParaRPr>
          </a:p>
        </p:txBody>
      </p:sp>
    </p:spTree>
    <p:extLst>
      <p:ext uri="{BB962C8B-B14F-4D97-AF65-F5344CB8AC3E}">
        <p14:creationId xmlns:p14="http://schemas.microsoft.com/office/powerpoint/2010/main" val="550891906"/>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89" name="Slide text 1: Technological flexibility">
            <a:extLst xmlns:a="http://schemas.openxmlformats.org/drawingml/2006/main">
              <a:ext uri="{FF2B5EF4-FFF2-40B4-BE49-F238E27FC236}">
                <a16:creationId xmlns:a16="http://schemas.microsoft.com/office/drawing/2014/main" id="{BAAB2F07-2295-42AA-A1F3-16D6EA244E73}"/>
              </a:ext>
            </a:extLst>
          </p:cNvPr>
          <p:cNvSpPr>
            <a:spLocks xmlns:a="http://schemas.openxmlformats.org/drawingml/2006/main" noGrp="1"/>
          </p:cNvSpPr>
          <p:nvPr/>
        </p:nvSpPr>
        <p:spPr>
          <a:xfrm xmlns:a="http://schemas.openxmlformats.org/drawingml/2006/main">
            <a:off x="228600" y="1676160"/>
            <a:ext cx="8686800" cy="1981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Technological flexibility </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Comparable use of advanced technology </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Latest equipment and programs</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Quality infrastructure</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Respondents report low scores</a:t>
            </a:r>
            <a:endParaRPr sz="1800" b="0" u="none">
              <a:solidFill>
                <a:srgbClr val="000000"/>
              </a:solidFill>
              <a:latin typeface="Calibri"/>
              <a:ea typeface="Calibri"/>
              <a:cs typeface="Calibri"/>
            </a:endParaRPr>
          </a:p>
          <a:p xmlns:a="http://schemas.openxmlformats.org/drawingml/2006/main">
            <a:pPr marL="743040" lvl="1" indent="-285840">
              <a:spcBef>
                <a:spcPts val="3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a:p xmlns:a="http://schemas.openxmlformats.org/drawingml/2006/main">
            <a:pPr marL="743040" lvl="1" indent="-285840">
              <a:spcBef>
                <a:spcPts val="3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a:p xmlns:a="http://schemas.openxmlformats.org/drawingml/2006/main">
            <a:pPr marL="518400" lvl="2">
              <a:spcBef>
                <a:spcPts val="349"/>
              </a:spcBef>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a:p xmlns:a="http://schemas.openxmlformats.org/drawingml/2006/main">
            <a:pPr marL="343080" indent="-343080">
              <a:spcBef>
                <a:spcPts val="3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p:txBody>
      </p:sp>
      <p:pic>
        <p:nvPicPr>
          <p:cNvPr id="96" name="Visual 1 of 1 on “Technological flexibility.” Context: @YBCBAStock Exchange Bolsa de Comercio de Buenes Aines ¢ Technological flexibility — Comparable use of advanced technology + Latest equipment and programs * Quality infrastructure — Re…"/>
          <p:cNvPicPr>
            <a:picLocks xmlns:a="http://schemas.openxmlformats.org/drawingml/2006/main" noChangeAspect="1"/>
          </p:cNvPicPr>
          <p:nvPr/>
        </p:nvPicPr>
        <p:blipFill>
          <a:blip xmlns:r="http://schemas.openxmlformats.org/officeDocument/2006/relationships" xmlns:a="http://schemas.openxmlformats.org/drawingml/2006/main" r:embed="Rca1d5ba986ba4239"/>
          <a:stretch xmlns:a="http://schemas.openxmlformats.org/drawingml/2006/main"/>
        </p:blipFill>
        <p:spPr>
          <a:xfrm xmlns:a="http://schemas.openxmlformats.org/drawingml/2006/main">
            <a:off x="2743200" y="228600"/>
            <a:ext cx="2511360" cy="657000"/>
          </a:xfrm>
          <a:prstGeom xmlns:a="http://schemas.openxmlformats.org/drawingml/2006/main" prst="rect">
            <a:avLst/>
          </a:prstGeom>
          <a:ln xmlns:a="http://schemas.openxmlformats.org/drawingml/2006/main" w="38160">
            <a:noFill/>
          </a:ln>
        </p:spPr>
      </p:pic>
      <p:sp>
        <p:nvSpPr>
          <p:cNvPr id="91" name="Slide text 2: Technological flexibility">
            <a:extLst xmlns:a="http://schemas.openxmlformats.org/drawingml/2006/main">
              <a:ext uri="{FF2B5EF4-FFF2-40B4-BE49-F238E27FC236}">
                <a16:creationId xmlns:a16="http://schemas.microsoft.com/office/drawing/2014/main" id="{B0DEA376-FA36-478C-A352-6CBEA1357938}"/>
              </a:ext>
            </a:extLst>
          </p:cNvPr>
          <p:cNvSpPr>
            <a:spLocks xmlns:a="http://schemas.openxmlformats.org/drawingml/2006/main" noGrp="1"/>
          </p:cNvSpPr>
          <p:nvPr/>
        </p:nvSpPr>
        <p:spPr>
          <a:xfrm xmlns:a="http://schemas.openxmlformats.org/drawingml/2006/main">
            <a:off x="685800" y="3886200"/>
            <a:ext cx="7848360" cy="19209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lvl="1">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i="1" u="none">
                <a:solidFill>
                  <a:srgbClr val="000000"/>
                </a:solidFill>
                <a:latin typeface="Calibri"/>
                <a:ea typeface="Calibri"/>
                <a:cs typeface="Calibri"/>
              </a:rPr>
              <a:t>[The institution] is not proactive regarding innovative practices. It always takes four or five years before innovations are accepted and integrated. I’m referring to accounting, administrative, and operational systems.</a:t>
            </a:r>
            <a:endParaRPr sz="24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92" name="Slide text 3: Technological flexibility">
            <a:extLst xmlns:a="http://schemas.openxmlformats.org/drawingml/2006/main">
              <a:ext uri="{FF2B5EF4-FFF2-40B4-BE49-F238E27FC236}">
                <a16:creationId xmlns:a16="http://schemas.microsoft.com/office/drawing/2014/main" id="{C526860B-792F-4B7A-BC83-D106A9515927}"/>
              </a:ext>
            </a:extLst>
          </p:cNvPr>
          <p:cNvSpPr>
            <a:spLocks xmlns:a="http://schemas.openxmlformats.org/drawingml/2006/main" noGrp="1"/>
          </p:cNvSpPr>
          <p:nvPr/>
        </p:nvSpPr>
        <p:spPr>
          <a:xfrm xmlns:a="http://schemas.openxmlformats.org/drawingml/2006/main">
            <a:off x="457200" y="152280"/>
            <a:ext cx="8229600" cy="7920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Stock Exchange</a:t>
            </a:r>
            <a:endParaRPr sz="4000" b="0" u="none">
              <a:solidFill>
                <a:srgbClr val="000000"/>
              </a:solidFill>
              <a:latin typeface="Calibri"/>
              <a:ea typeface="Calibri"/>
              <a:cs typeface="Calibri"/>
            </a:endParaRPr>
          </a:p>
        </p:txBody>
      </p:sp>
      <p:sp>
        <p:nvSpPr>
          <p:cNvPr id="94" name="Accessible slide title: Technological flexibility">
            <a:extLst xmlns:a="http://schemas.openxmlformats.org/drawingml/2006/main">
              <a:ext uri="{FF2B5EF4-FFF2-40B4-BE49-F238E27FC236}">
                <a16:creationId xmlns:a16="http://schemas.microsoft.com/office/drawing/2014/main" id="{5FA36CED-414D-4C06-A544-18F14DF8EFD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Technological flexibility</a:t>
            </a:r>
          </a:p>
        </p:txBody>
      </p:sp>
    </p:spTree>
    <p:extLst>
      <p:ext uri="{BB962C8B-B14F-4D97-AF65-F5344CB8AC3E}">
        <p14:creationId xmlns:p14="http://schemas.microsoft.com/office/powerpoint/2010/main" val="765543683"/>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93" name="Slide title: Postal Service">
            <a:extLst xmlns:a="http://schemas.openxmlformats.org/drawingml/2006/main">
              <a:ext uri="{FF2B5EF4-FFF2-40B4-BE49-F238E27FC236}">
                <a16:creationId xmlns:a16="http://schemas.microsoft.com/office/drawing/2014/main" id="{C9A4D82E-2E15-4D7A-914A-19E58F98E102}"/>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Postal Service</a:t>
            </a:r>
            <a:endParaRPr sz="4000" b="0" u="none">
              <a:solidFill>
                <a:srgbClr val="000000"/>
              </a:solidFill>
              <a:latin typeface="Calibri"/>
              <a:ea typeface="Calibri"/>
              <a:cs typeface="Calibri"/>
            </a:endParaRPr>
          </a:p>
        </p:txBody>
      </p:sp>
      <p:sp>
        <p:nvSpPr>
          <p:cNvPr id="94" name="Slide text 2: Postal Service">
            <a:extLst xmlns:a="http://schemas.openxmlformats.org/drawingml/2006/main">
              <a:ext uri="{FF2B5EF4-FFF2-40B4-BE49-F238E27FC236}">
                <a16:creationId xmlns:a16="http://schemas.microsoft.com/office/drawing/2014/main" id="{CBBCF737-A84B-4934-9DA2-10D89B933489}"/>
              </a:ext>
            </a:extLst>
          </p:cNvPr>
          <p:cNvSpPr>
            <a:spLocks xmlns:a="http://schemas.openxmlformats.org/drawingml/2006/main" noGrp="1"/>
          </p:cNvSpPr>
          <p:nvPr/>
        </p:nvSpPr>
        <p:spPr>
          <a:xfrm xmlns:a="http://schemas.openxmlformats.org/drawingml/2006/main">
            <a:off x="228600" y="1143000"/>
            <a:ext cx="8686800" cy="5333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marL="343080" indent="-34308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CORASA</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Public institution </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Created in 2004</a:t>
            </a:r>
            <a:endParaRPr sz="2400" b="0" u="none">
              <a:solidFill>
                <a:srgbClr val="000000"/>
              </a:solidFill>
              <a:latin typeface="Calibri"/>
              <a:ea typeface="Calibri"/>
              <a:cs typeface="Calibri"/>
            </a:endParaRPr>
          </a:p>
          <a:p xmlns:a="http://schemas.openxmlformats.org/drawingml/2006/main">
            <a:pPr marL="743040" lvl="1" indent="-285840">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743040" lvl="1" indent="-285840">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343080" indent="-34308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Organizational features</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Management similar to large private firm</a:t>
            </a:r>
            <a:endParaRPr sz="2400" b="0" u="none">
              <a:solidFill>
                <a:srgbClr val="000000"/>
              </a:solidFill>
              <a:latin typeface="Calibri"/>
              <a:ea typeface="Calibri"/>
              <a:cs typeface="Calibri"/>
            </a:endParaRPr>
          </a:p>
          <a:p xmlns:a="http://schemas.openxmlformats.org/drawingml/2006/main">
            <a:pPr marL="1143000" lvl="2" indent="-228600">
              <a:spcBef>
                <a:spcPts val="60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a:t>
            </a:r>
            <a:r>
              <a:rPr sz="2400" b="0" u="none">
                <a:solidFill>
                  <a:srgbClr val="000000"/>
                </a:solidFill>
                <a:latin typeface="Calibri"/>
                <a:ea typeface="Calibri"/>
                <a:cs typeface="Calibri"/>
              </a:rPr>
              <a:t> Market share and sales, productivity, profitability</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Guarantees the universal basic postal service (SPBU)</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No government subsidies or special privileges </a:t>
            </a:r>
            <a:endParaRPr sz="2400" b="0" u="none">
              <a:solidFill>
                <a:srgbClr val="000000"/>
              </a:solidFill>
              <a:latin typeface="Calibri"/>
              <a:ea typeface="Calibri"/>
              <a:cs typeface="Calibri"/>
            </a:endParaRPr>
          </a:p>
        </p:txBody>
      </p:sp>
      <p:pic>
        <p:nvPicPr>
          <p:cNvPr id="99" name="Visual 1 of 2 on “Postal Service.” Context: “S@Q CORREO . OEE ostal Service - CORASA — Public institution — Created in 2004 ¢ Organizational features — Management similar to large private firm ¢ t Market share and sales, productivity, prof…"/>
          <p:cNvPicPr>
            <a:picLocks xmlns:a="http://schemas.openxmlformats.org/drawingml/2006/main" noChangeAspect="1"/>
          </p:cNvPicPr>
          <p:nvPr/>
        </p:nvPicPr>
        <p:blipFill>
          <a:blip xmlns:r="http://schemas.openxmlformats.org/officeDocument/2006/relationships" xmlns:a="http://schemas.openxmlformats.org/drawingml/2006/main" r:embed="R025dec54dca44523"/>
          <a:stretch xmlns:a="http://schemas.openxmlformats.org/drawingml/2006/main"/>
        </p:blipFill>
        <p:spPr>
          <a:xfrm xmlns:a="http://schemas.openxmlformats.org/drawingml/2006/main">
            <a:off x="4495680" y="1447560"/>
            <a:ext cx="3905280" cy="2514600"/>
          </a:xfrm>
          <a:prstGeom xmlns:a="http://schemas.openxmlformats.org/drawingml/2006/main" prst="rect">
            <a:avLst/>
          </a:prstGeom>
          <a:ln xmlns:a="http://schemas.openxmlformats.org/drawingml/2006/main" w="38160">
            <a:noFill/>
          </a:ln>
        </p:spPr>
      </p:pic>
      <p:pic>
        <p:nvPicPr>
          <p:cNvPr id="100" name="Visual 2 of 2 on “Postal Service.” Context: “S@Q CORREO . OEE ostal Service - CORASA — Public institution — Created in 2004 ¢ Organizational features — Management similar to large private firm ¢ t Market share and sales, productivity, prof…"/>
          <p:cNvPicPr>
            <a:picLocks xmlns:a="http://schemas.openxmlformats.org/drawingml/2006/main" noChangeAspect="1"/>
          </p:cNvPicPr>
          <p:nvPr/>
        </p:nvPicPr>
        <p:blipFill>
          <a:blip xmlns:r="http://schemas.openxmlformats.org/officeDocument/2006/relationships" xmlns:a="http://schemas.openxmlformats.org/drawingml/2006/main" r:embed="R2a828cb40c924b11"/>
          <a:stretch xmlns:a="http://schemas.openxmlformats.org/drawingml/2006/main"/>
        </p:blipFill>
        <p:spPr>
          <a:xfrm xmlns:a="http://schemas.openxmlformats.org/drawingml/2006/main">
            <a:off x="3235320" y="228600"/>
            <a:ext cx="2300040" cy="76176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284977156"/>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97" name="Slide title: Postal Service">
            <a:extLst xmlns:a="http://schemas.openxmlformats.org/drawingml/2006/main">
              <a:ext uri="{FF2B5EF4-FFF2-40B4-BE49-F238E27FC236}">
                <a16:creationId xmlns:a16="http://schemas.microsoft.com/office/drawing/2014/main" id="{431CB6BD-5895-481C-AC56-BC0268A47DC3}"/>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Postal Service</a:t>
            </a:r>
            <a:endParaRPr sz="4000" b="0" u="none">
              <a:solidFill>
                <a:srgbClr val="000000"/>
              </a:solidFill>
              <a:latin typeface="Calibri"/>
              <a:ea typeface="Calibri"/>
              <a:cs typeface="Calibri"/>
            </a:endParaRPr>
          </a:p>
        </p:txBody>
      </p:sp>
      <p:sp>
        <p:nvSpPr>
          <p:cNvPr id="98" name="Slide text 2: Postal Service">
            <a:extLst xmlns:a="http://schemas.openxmlformats.org/drawingml/2006/main">
              <a:ext uri="{FF2B5EF4-FFF2-40B4-BE49-F238E27FC236}">
                <a16:creationId xmlns:a16="http://schemas.microsoft.com/office/drawing/2014/main" id="{758A8D0B-35C9-4599-92A4-1D34EAD9628F}"/>
              </a:ext>
            </a:extLst>
          </p:cNvPr>
          <p:cNvSpPr>
            <a:spLocks xmlns:a="http://schemas.openxmlformats.org/drawingml/2006/main" noGrp="1"/>
          </p:cNvSpPr>
          <p:nvPr/>
        </p:nvSpPr>
        <p:spPr>
          <a:xfrm xmlns:a="http://schemas.openxmlformats.org/drawingml/2006/main">
            <a:off x="228600" y="1218960"/>
            <a:ext cx="8686800" cy="54864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Meritocracy</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Informal discretionary/criteria prevail</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Calibri"/>
                <a:ea typeface="Calibri"/>
                <a:cs typeface="Calibri"/>
              </a:rPr>
              <a:t>Key issue: indifference of workforce due to lack of incentives</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Immunity to corruption</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Dealings between department heads, suppliers and subcontractors</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Calibri"/>
                <a:ea typeface="Calibri"/>
                <a:cs typeface="Calibri"/>
              </a:rPr>
              <a:t>Main factor: precariousness of institution’s regulatory framework</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Absence of islands of power</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Labor unions as autonomous power factors</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Administrative departments</a:t>
            </a:r>
            <a:endParaRPr sz="1800" b="0" u="none">
              <a:solidFill>
                <a:srgbClr val="000000"/>
              </a:solidFill>
              <a:latin typeface="Calibri"/>
              <a:ea typeface="Calibri"/>
              <a:cs typeface="Calibri"/>
            </a:endParaRPr>
          </a:p>
          <a:p xmlns:a="http://schemas.openxmlformats.org/drawingml/2006/main">
            <a:pPr marL="743040" lvl="1" indent="-285840">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marL="743040" lvl="1" indent="-285840">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Access/handling of vital information </a:t>
            </a:r>
            <a:endParaRPr sz="1800" b="0" u="none">
              <a:solidFill>
                <a:srgbClr val="000000"/>
              </a:solidFill>
              <a:latin typeface="Calibri"/>
              <a:ea typeface="Calibri"/>
              <a:cs typeface="Calibri"/>
            </a:endParaRPr>
          </a:p>
          <a:p xmlns:a="http://schemas.openxmlformats.org/drawingml/2006/main">
            <a:pPr marL="743040" lvl="1" indent="-285840">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marL="743040" lvl="1" indent="-285840">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 </a:t>
            </a:r>
            <a:r>
              <a:rPr sz="1800" b="1" u="none">
                <a:solidFill>
                  <a:srgbClr val="000000"/>
                </a:solidFill>
                <a:latin typeface="Calibri"/>
                <a:ea typeface="Calibri"/>
                <a:cs typeface="Calibri"/>
              </a:rPr>
              <a:t>↑</a:t>
            </a:r>
            <a:r>
              <a:rPr sz="1800" b="0" u="none">
                <a:solidFill>
                  <a:srgbClr val="000000"/>
                </a:solidFill>
                <a:latin typeface="Calibri"/>
                <a:ea typeface="Calibri"/>
                <a:cs typeface="Calibri"/>
              </a:rPr>
              <a:t> Autonomy </a:t>
            </a:r>
            <a:r>
              <a:rPr sz="1800" b="0" u="none">
                <a:solidFill>
                  <a:srgbClr val="000000"/>
                </a:solidFill>
                <a:latin typeface="Calibri"/>
                <a:ea typeface="Calibri"/>
                <a:cs typeface="Calibri"/>
              </a:rPr>
              <a:t>	</a:t>
            </a:r>
            <a:r>
              <a:rPr sz="1800" b="0" u="none">
                <a:solidFill>
                  <a:srgbClr val="000000"/>
                </a:solidFill>
                <a:latin typeface="Calibri"/>
                <a:ea typeface="Calibri"/>
                <a:cs typeface="Calibri"/>
              </a:rPr>
              <a:t>         Negotiating power</a:t>
            </a:r>
            <a:endParaRPr sz="1800" b="0" u="none">
              <a:solidFill>
                <a:srgbClr val="000000"/>
              </a:solidFill>
              <a:latin typeface="Calibri"/>
              <a:ea typeface="Calibri"/>
              <a:cs typeface="Calibri"/>
            </a:endParaRPr>
          </a:p>
        </p:txBody>
      </p:sp>
      <p:pic>
        <p:nvPicPr>
          <p:cNvPr id="106" name="Visual 1 of 1 on “Postal Service.” Context: ee OStal Service + Meritocracy — Informal discretionary/criteria prevail — Key issue: indifference of workforce due to lack of incentives + Immunity to corruption — Dealings between department he…"/>
          <p:cNvPicPr>
            <a:picLocks xmlns:a="http://schemas.openxmlformats.org/drawingml/2006/main" noChangeAspect="1"/>
          </p:cNvPicPr>
          <p:nvPr/>
        </p:nvPicPr>
        <p:blipFill>
          <a:blip xmlns:r="http://schemas.openxmlformats.org/officeDocument/2006/relationships" xmlns:a="http://schemas.openxmlformats.org/drawingml/2006/main" r:embed="R06da57d4d8e54235"/>
          <a:stretch xmlns:a="http://schemas.openxmlformats.org/drawingml/2006/main"/>
        </p:blipFill>
        <p:spPr>
          <a:xfrm xmlns:a="http://schemas.openxmlformats.org/drawingml/2006/main">
            <a:off x="3235320" y="228600"/>
            <a:ext cx="2300040" cy="761760"/>
          </a:xfrm>
          <a:prstGeom xmlns:a="http://schemas.openxmlformats.org/drawingml/2006/main" prst="rect">
            <a:avLst/>
          </a:prstGeom>
          <a:ln xmlns:a="http://schemas.openxmlformats.org/drawingml/2006/main" w="38160">
            <a:noFill/>
          </a:ln>
        </p:spPr>
      </p:pic>
      <p:sp>
        <p:nvSpPr>
          <p:cNvPr id="100" name="Down Arrow 5">
            <a:extLst xmlns:a="http://schemas.openxmlformats.org/drawingml/2006/main">
              <a:ext uri="{FF2B5EF4-FFF2-40B4-BE49-F238E27FC236}">
                <a16:creationId xmlns:a16="http://schemas.microsoft.com/office/drawing/2014/main" id="{EFF78961-231B-49CA-8B16-E6F0BD825DA3}"/>
              </a:ext>
            </a:extLst>
          </p:cNvPr>
          <p:cNvSpPr>
            <a:spLocks xmlns:a="http://schemas.openxmlformats.org/drawingml/2006/main" noGrp="1"/>
          </p:cNvSpPr>
          <p:nvPr/>
        </p:nvSpPr>
        <p:spPr>
          <a:xfrm xmlns:a="http://schemas.openxmlformats.org/drawingml/2006/main">
            <a:off x="2286000" y="4952880"/>
            <a:ext cx="152280" cy="380880"/>
          </a:xfrm>
          <a:prstGeom xmlns:a="http://schemas.openxmlformats.org/drawingml/2006/main" prst="downArrow">
            <a:avLst>
              <a:gd name="adj1" fmla="val 50000"/>
              <a:gd name="adj2" fmla="val 50024"/>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01" name="Down Arrow 6">
            <a:extLst xmlns:a="http://schemas.openxmlformats.org/drawingml/2006/main">
              <a:ext uri="{FF2B5EF4-FFF2-40B4-BE49-F238E27FC236}">
                <a16:creationId xmlns:a16="http://schemas.microsoft.com/office/drawing/2014/main" id="{DC93AC16-98C1-4EEE-9026-7D980C7781AE}"/>
              </a:ext>
            </a:extLst>
          </p:cNvPr>
          <p:cNvSpPr>
            <a:spLocks xmlns:a="http://schemas.openxmlformats.org/drawingml/2006/main" noGrp="1"/>
          </p:cNvSpPr>
          <p:nvPr/>
        </p:nvSpPr>
        <p:spPr>
          <a:xfrm xmlns:a="http://schemas.openxmlformats.org/drawingml/2006/main">
            <a:off x="3276360" y="5715000"/>
            <a:ext cx="152640" cy="380880"/>
          </a:xfrm>
          <a:prstGeom xmlns:a="http://schemas.openxmlformats.org/drawingml/2006/main" prst="downArrow">
            <a:avLst>
              <a:gd name="adj1" fmla="val 50000"/>
              <a:gd name="adj2" fmla="val 49906"/>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02" name="Down Arrow 7">
            <a:extLst xmlns:a="http://schemas.openxmlformats.org/drawingml/2006/main">
              <a:ext uri="{FF2B5EF4-FFF2-40B4-BE49-F238E27FC236}">
                <a16:creationId xmlns:a16="http://schemas.microsoft.com/office/drawing/2014/main" id="{8B84043F-42BE-4FDB-9937-E7E87AD6C008}"/>
              </a:ext>
            </a:extLst>
          </p:cNvPr>
          <p:cNvSpPr>
            <a:spLocks xmlns:a="http://schemas.openxmlformats.org/drawingml/2006/main" noGrp="1"/>
          </p:cNvSpPr>
          <p:nvPr/>
        </p:nvSpPr>
        <p:spPr>
          <a:xfrm xmlns:a="http://schemas.openxmlformats.org/drawingml/2006/main">
            <a:off x="1447560" y="5715000"/>
            <a:ext cx="152640" cy="380880"/>
          </a:xfrm>
          <a:prstGeom xmlns:a="http://schemas.openxmlformats.org/drawingml/2006/main" prst="downArrow">
            <a:avLst>
              <a:gd name="adj1" fmla="val 50000"/>
              <a:gd name="adj2" fmla="val 49906"/>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369513929"/>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103" name="Slide title: Postal Service">
            <a:extLst xmlns:a="http://schemas.openxmlformats.org/drawingml/2006/main">
              <a:ext uri="{FF2B5EF4-FFF2-40B4-BE49-F238E27FC236}">
                <a16:creationId xmlns:a16="http://schemas.microsoft.com/office/drawing/2014/main" id="{A409C696-D5F9-4539-8274-4E3CA0629308}"/>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Postal Service</a:t>
            </a:r>
            <a:endParaRPr sz="4000" b="0" u="none">
              <a:solidFill>
                <a:srgbClr val="000000"/>
              </a:solidFill>
              <a:latin typeface="Calibri"/>
              <a:ea typeface="Calibri"/>
              <a:cs typeface="Calibri"/>
            </a:endParaRPr>
          </a:p>
        </p:txBody>
      </p:sp>
      <p:sp>
        <p:nvSpPr>
          <p:cNvPr id="104" name="Slide text 2: Postal Service">
            <a:extLst xmlns:a="http://schemas.openxmlformats.org/drawingml/2006/main">
              <a:ext uri="{FF2B5EF4-FFF2-40B4-BE49-F238E27FC236}">
                <a16:creationId xmlns:a16="http://schemas.microsoft.com/office/drawing/2014/main" id="{F7BC13CB-A0D9-48CB-8D9E-FAADE53FFBBD}"/>
              </a:ext>
            </a:extLst>
          </p:cNvPr>
          <p:cNvSpPr>
            <a:spLocks xmlns:a="http://schemas.openxmlformats.org/drawingml/2006/main" noGrp="1"/>
          </p:cNvSpPr>
          <p:nvPr/>
        </p:nvSpPr>
        <p:spPr>
          <a:xfrm xmlns:a="http://schemas.openxmlformats.org/drawingml/2006/main">
            <a:off x="228600" y="990360"/>
            <a:ext cx="8686800" cy="54864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Proactivity </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Marketing strategy </a:t>
            </a:r>
            <a:r>
              <a:rPr sz="1800" b="0" u="none">
                <a:solidFill>
                  <a:srgbClr val="000000"/>
                </a:solidFill>
                <a:latin typeface="Wingdings"/>
                <a:ea typeface="Wingdings"/>
                <a:cs typeface="Wingdings"/>
              </a:rPr>
              <a:t></a:t>
            </a:r>
            <a:r>
              <a:rPr sz="1800" b="0" u="none">
                <a:solidFill>
                  <a:srgbClr val="000000"/>
                </a:solidFill>
                <a:latin typeface="Calibri"/>
                <a:ea typeface="Calibri"/>
                <a:cs typeface="Calibri"/>
              </a:rPr>
              <a:t> broad retail network</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 </a:t>
            </a:r>
            <a:r>
              <a:rPr sz="1800" b="0" u="none">
                <a:solidFill>
                  <a:srgbClr val="000000"/>
                </a:solidFill>
                <a:latin typeface="Calibri"/>
                <a:ea typeface="Calibri"/>
                <a:cs typeface="Calibri"/>
              </a:rPr>
              <a:t>share of wholesale market</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Financed the unsubsidized universal basic postal service</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Calibri"/>
                <a:ea typeface="Calibri"/>
                <a:cs typeface="Calibri"/>
              </a:rPr>
              <a:t>Unintended consequence: longer customer queues</a:t>
            </a:r>
            <a:endParaRPr sz="1800" b="0" u="none">
              <a:solidFill>
                <a:srgbClr val="000000"/>
              </a:solidFill>
              <a:latin typeface="Calibri"/>
              <a:ea typeface="Calibri"/>
              <a:cs typeface="Calibri"/>
            </a:endParaRPr>
          </a:p>
          <a:p xmlns:a="http://schemas.openxmlformats.org/drawingml/2006/main">
            <a:pPr marL="743040" lvl="1" indent="-285840">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External Allies</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Reliance on significant state support</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Support versus dependency</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Erosion of internal autonomy</a:t>
            </a:r>
            <a:endParaRPr sz="1800" b="0" u="none">
              <a:solidFill>
                <a:srgbClr val="000000"/>
              </a:solidFill>
              <a:latin typeface="Calibri"/>
              <a:ea typeface="Calibri"/>
              <a:cs typeface="Calibri"/>
            </a:endParaRPr>
          </a:p>
          <a:p xmlns:a="http://schemas.openxmlformats.org/drawingml/2006/main">
            <a:pPr marL="1143000" lvl="2" indent="-228600">
              <a:spcBef>
                <a:spcPts val="550"/>
              </a:spcBef>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Technological Flexibility </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Lack cutting edge technology </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Display high levels of flexibility</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Example: Buenos Aires</a:t>
            </a: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109" name="Visual 1 of 2 on “Postal Service.” Context: GSORREO F un -OStal Service + Proactivity — Marketing strategy broad retail network + ft share of wholesale market + Financed the unsubsidized universal basic postal service + Unintended conseque…"/>
          <p:cNvPicPr>
            <a:picLocks xmlns:a="http://schemas.openxmlformats.org/drawingml/2006/main" noChangeAspect="1"/>
          </p:cNvPicPr>
          <p:nvPr/>
        </p:nvPicPr>
        <p:blipFill>
          <a:blip xmlns:r="http://schemas.openxmlformats.org/officeDocument/2006/relationships" xmlns:a="http://schemas.openxmlformats.org/drawingml/2006/main" r:embed="Re08d072cfa3b48f9"/>
          <a:stretch xmlns:a="http://schemas.openxmlformats.org/drawingml/2006/main"/>
        </p:blipFill>
        <p:spPr>
          <a:xfrm xmlns:a="http://schemas.openxmlformats.org/drawingml/2006/main">
            <a:off x="3235320" y="228600"/>
            <a:ext cx="2300040" cy="761760"/>
          </a:xfrm>
          <a:prstGeom xmlns:a="http://schemas.openxmlformats.org/drawingml/2006/main" prst="rect">
            <a:avLst/>
          </a:prstGeom>
          <a:ln xmlns:a="http://schemas.openxmlformats.org/drawingml/2006/main" w="38160">
            <a:noFill/>
          </a:ln>
        </p:spPr>
      </p:pic>
      <p:pic>
        <p:nvPicPr>
          <p:cNvPr id="110" name="Visual 2 of 2 on “Postal Service.” Context: GSORREO F un -OStal Service + Proactivity — Marketing strategy broad retail network + ft share of wholesale market + Financed the unsubsidized universal basic postal service + Unintended conseque…"/>
          <p:cNvPicPr>
            <a:picLocks xmlns:a="http://schemas.openxmlformats.org/drawingml/2006/main" noChangeAspect="1"/>
          </p:cNvPicPr>
          <p:nvPr/>
        </p:nvPicPr>
        <p:blipFill>
          <a:blip xmlns:r="http://schemas.openxmlformats.org/officeDocument/2006/relationships" xmlns:a="http://schemas.openxmlformats.org/drawingml/2006/main" r:embed="Reba59e1b519f4e05"/>
          <a:stretch xmlns:a="http://schemas.openxmlformats.org/drawingml/2006/main"/>
        </p:blipFill>
        <p:spPr>
          <a:xfrm xmlns:a="http://schemas.openxmlformats.org/drawingml/2006/main">
            <a:off x="4572000" y="2971800"/>
            <a:ext cx="4475160" cy="33526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318199184"/>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107" name="Slide title: Tax Authority">
            <a:extLst xmlns:a="http://schemas.openxmlformats.org/drawingml/2006/main">
              <a:ext uri="{FF2B5EF4-FFF2-40B4-BE49-F238E27FC236}">
                <a16:creationId xmlns:a16="http://schemas.microsoft.com/office/drawing/2014/main" id="{A9C54DF2-16A1-434B-B901-67F5B23883FA}"/>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Tax Authority</a:t>
            </a:r>
            <a:endParaRPr sz="4000" b="0" u="none">
              <a:solidFill>
                <a:srgbClr val="000000"/>
              </a:solidFill>
              <a:latin typeface="Calibri"/>
              <a:ea typeface="Calibri"/>
              <a:cs typeface="Calibri"/>
            </a:endParaRPr>
          </a:p>
        </p:txBody>
      </p:sp>
      <p:sp>
        <p:nvSpPr>
          <p:cNvPr id="108" name="Slide text 2: Tax Authority">
            <a:extLst xmlns:a="http://schemas.openxmlformats.org/drawingml/2006/main">
              <a:ext uri="{FF2B5EF4-FFF2-40B4-BE49-F238E27FC236}">
                <a16:creationId xmlns:a16="http://schemas.microsoft.com/office/drawing/2014/main" id="{4F081DBA-E64A-4A95-9ACA-F2F01A747772}"/>
              </a:ext>
            </a:extLst>
          </p:cNvPr>
          <p:cNvSpPr>
            <a:spLocks xmlns:a="http://schemas.openxmlformats.org/drawingml/2006/main" noGrp="1"/>
          </p:cNvSpPr>
          <p:nvPr/>
        </p:nvSpPr>
        <p:spPr>
          <a:xfrm xmlns:a="http://schemas.openxmlformats.org/drawingml/2006/main">
            <a:off x="304200" y="1371240"/>
            <a:ext cx="8610840" cy="5181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fontScale="92500" lnSpcReduction="9999"/>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Federal Administration of the Public Revenue (AFIP)</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Created in 1997 as a result of the merging of</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National Customs Administration</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General Tax Department (DGI)</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General Direction of Social Security Resources (DGRSS)</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Crucial to the functioning of the state</a:t>
            </a:r>
            <a:endParaRPr sz="2200" b="0" u="none">
              <a:solidFill>
                <a:srgbClr val="000000"/>
              </a:solidFill>
              <a:latin typeface="Calibri"/>
              <a:ea typeface="Calibri"/>
              <a:cs typeface="Calibri"/>
            </a:endParaRPr>
          </a:p>
          <a:p xmlns:a="http://schemas.openxmlformats.org/drawingml/2006/main">
            <a:pPr marL="343080" indent="-343080">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000000"/>
                </a:solidFill>
                <a:latin typeface="Calibri"/>
                <a:ea typeface="Calibri"/>
                <a:cs typeface="Calibri"/>
              </a:rPr>
              <a:t>The enabling law of AFIP can thus be</a:t>
            </a:r>
            <a:endParaRPr sz="2000" b="0" u="none">
              <a:solidFill>
                <a:srgbClr val="000000"/>
              </a:solidFill>
              <a:latin typeface="Calibri"/>
              <a:ea typeface="Calibri"/>
              <a:cs typeface="Calibri"/>
            </a:endParaRPr>
          </a:p>
          <a:p xmlns:a="http://schemas.openxmlformats.org/drawingml/2006/main">
            <a:pPr marL="343080" indent="-343080">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000000"/>
                </a:solidFill>
                <a:latin typeface="Calibri"/>
                <a:ea typeface="Calibri"/>
                <a:cs typeface="Calibri"/>
              </a:rPr>
              <a:t>understood as the regulatory</a:t>
            </a:r>
            <a:endParaRPr sz="2000" b="0" u="none">
              <a:solidFill>
                <a:srgbClr val="000000"/>
              </a:solidFill>
              <a:latin typeface="Calibri"/>
              <a:ea typeface="Calibri"/>
              <a:cs typeface="Calibri"/>
            </a:endParaRPr>
          </a:p>
          <a:p xmlns:a="http://schemas.openxmlformats.org/drawingml/2006/main">
            <a:pPr marL="343080" indent="-343080" algn="just">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000000"/>
                </a:solidFill>
                <a:latin typeface="Calibri"/>
                <a:ea typeface="Calibri"/>
                <a:cs typeface="Calibri"/>
              </a:rPr>
              <a:t> framework within which the political </a:t>
            </a:r>
            <a:endParaRPr sz="2000" b="0" u="none">
              <a:solidFill>
                <a:srgbClr val="000000"/>
              </a:solidFill>
              <a:latin typeface="Calibri"/>
              <a:ea typeface="Calibri"/>
              <a:cs typeface="Calibri"/>
            </a:endParaRPr>
          </a:p>
          <a:p xmlns:a="http://schemas.openxmlformats.org/drawingml/2006/main">
            <a:pPr marL="343080" indent="-343080" algn="just">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000000"/>
                </a:solidFill>
                <a:latin typeface="Calibri"/>
                <a:ea typeface="Calibri"/>
                <a:cs typeface="Calibri"/>
              </a:rPr>
              <a:t>tug-of-war between the provinces and </a:t>
            </a:r>
            <a:endParaRPr sz="2000" b="0" u="none">
              <a:solidFill>
                <a:srgbClr val="000000"/>
              </a:solidFill>
              <a:latin typeface="Calibri"/>
              <a:ea typeface="Calibri"/>
              <a:cs typeface="Calibri"/>
            </a:endParaRPr>
          </a:p>
          <a:p xmlns:a="http://schemas.openxmlformats.org/drawingml/2006/main">
            <a:pPr marL="343080" indent="-343080" algn="just">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000000"/>
                </a:solidFill>
                <a:latin typeface="Calibri"/>
                <a:ea typeface="Calibri"/>
                <a:cs typeface="Calibri"/>
              </a:rPr>
              <a:t>the federal government over the capture </a:t>
            </a:r>
            <a:endParaRPr sz="2000" b="0" u="none">
              <a:solidFill>
                <a:srgbClr val="000000"/>
              </a:solidFill>
              <a:latin typeface="Calibri"/>
              <a:ea typeface="Calibri"/>
              <a:cs typeface="Calibri"/>
            </a:endParaRPr>
          </a:p>
          <a:p xmlns:a="http://schemas.openxmlformats.org/drawingml/2006/main">
            <a:pPr marL="343080" indent="-343080" algn="just">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000000"/>
                </a:solidFill>
                <a:latin typeface="Calibri"/>
                <a:ea typeface="Calibri"/>
                <a:cs typeface="Calibri"/>
              </a:rPr>
              <a:t>and distribution of tax revenue takes </a:t>
            </a:r>
            <a:endParaRPr sz="2000" b="0" u="none">
              <a:solidFill>
                <a:srgbClr val="000000"/>
              </a:solidFill>
              <a:latin typeface="Calibri"/>
              <a:ea typeface="Calibri"/>
              <a:cs typeface="Calibri"/>
            </a:endParaRPr>
          </a:p>
          <a:p xmlns:a="http://schemas.openxmlformats.org/drawingml/2006/main">
            <a:pPr marL="343080" indent="-343080" algn="just">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000000"/>
                </a:solidFill>
                <a:latin typeface="Calibri"/>
                <a:ea typeface="Calibri"/>
                <a:cs typeface="Calibri"/>
              </a:rPr>
              <a:t>place.</a:t>
            </a:r>
            <a:endParaRPr sz="2000" b="0" u="none">
              <a:solidFill>
                <a:srgbClr val="000000"/>
              </a:solidFill>
              <a:latin typeface="Calibri"/>
              <a:ea typeface="Calibri"/>
              <a:cs typeface="Calibri"/>
            </a:endParaRPr>
          </a:p>
          <a:p xmlns:a="http://schemas.openxmlformats.org/drawingml/2006/main">
            <a:pPr marL="343080" indent="-343080">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p:txBody>
      </p:sp>
      <p:pic>
        <p:nvPicPr>
          <p:cNvPr id="113" name="Visual 1 of 2 on “Tax Authority.” Context: ax Authority - Federal Administration of the Public Revenue (AFIP) — Created in 1997 as a result of the merging of + National Customs Administration * General Tax Department (DGI) * General Direct…"/>
          <p:cNvPicPr>
            <a:picLocks xmlns:a="http://schemas.openxmlformats.org/drawingml/2006/main" noChangeAspect="1"/>
          </p:cNvPicPr>
          <p:nvPr/>
        </p:nvPicPr>
        <p:blipFill>
          <a:blip xmlns:r="http://schemas.openxmlformats.org/officeDocument/2006/relationships" xmlns:a="http://schemas.openxmlformats.org/drawingml/2006/main" r:embed="R3c7a78be87e6470b"/>
          <a:stretch xmlns:a="http://schemas.openxmlformats.org/drawingml/2006/main"/>
        </p:blipFill>
        <p:spPr>
          <a:xfrm xmlns:a="http://schemas.openxmlformats.org/drawingml/2006/main">
            <a:off x="4800600" y="3962160"/>
            <a:ext cx="4122720" cy="2743200"/>
          </a:xfrm>
          <a:prstGeom xmlns:a="http://schemas.openxmlformats.org/drawingml/2006/main" prst="rect">
            <a:avLst/>
          </a:prstGeom>
          <a:ln xmlns:a="http://schemas.openxmlformats.org/drawingml/2006/main" w="38160">
            <a:noFill/>
          </a:ln>
        </p:spPr>
      </p:pic>
      <p:pic>
        <p:nvPicPr>
          <p:cNvPr id="114" name="Visual 2 of 2 on “Tax Authority.” Context: ax Authority - Federal Administration of the Public Revenue (AFIP) — Created in 1997 as a result of the merging of + National Customs Administration * General Tax Department (DGI) * General Direct…"/>
          <p:cNvPicPr>
            <a:picLocks xmlns:a="http://schemas.openxmlformats.org/drawingml/2006/main" noChangeAspect="1"/>
          </p:cNvPicPr>
          <p:nvPr/>
        </p:nvPicPr>
        <p:blipFill>
          <a:blip xmlns:r="http://schemas.openxmlformats.org/officeDocument/2006/relationships" xmlns:a="http://schemas.openxmlformats.org/drawingml/2006/main" r:embed="R9d1da44714854468"/>
          <a:stretch xmlns:a="http://schemas.openxmlformats.org/drawingml/2006/main"/>
        </p:blipFill>
        <p:spPr>
          <a:xfrm xmlns:a="http://schemas.openxmlformats.org/drawingml/2006/main">
            <a:off x="3962160" y="109440"/>
            <a:ext cx="1525680" cy="10666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52953883"/>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17" name="Slide title: The Case of Argentina">
            <a:extLst xmlns:a="http://schemas.openxmlformats.org/drawingml/2006/main">
              <a:ext uri="{FF2B5EF4-FFF2-40B4-BE49-F238E27FC236}">
                <a16:creationId xmlns:a16="http://schemas.microsoft.com/office/drawing/2014/main" id="{36095CAA-90A5-42AA-AA89-E3CD4D610686}"/>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1" u="none">
                <a:solidFill>
                  <a:srgbClr val="000000"/>
                </a:solidFill>
                <a:latin typeface="Calibri"/>
                <a:ea typeface="Calibri"/>
                <a:cs typeface="Calibri"/>
              </a:rPr>
              <a:t>The Case of Argentina</a:t>
            </a:r>
            <a:endParaRPr sz="3600" b="0" u="none">
              <a:solidFill>
                <a:srgbClr val="000000"/>
              </a:solidFill>
              <a:latin typeface="Calibri"/>
              <a:ea typeface="Calibri"/>
              <a:cs typeface="Calibri"/>
            </a:endParaRPr>
          </a:p>
        </p:txBody>
      </p:sp>
      <p:sp>
        <p:nvSpPr>
          <p:cNvPr id="18" name="Slide text 2: The Case of Argentina">
            <a:extLst xmlns:a="http://schemas.openxmlformats.org/drawingml/2006/main">
              <a:ext uri="{FF2B5EF4-FFF2-40B4-BE49-F238E27FC236}">
                <a16:creationId xmlns:a16="http://schemas.microsoft.com/office/drawing/2014/main" id="{59C491E1-D344-4B7C-A0D2-27DBECB12D5A}"/>
              </a:ext>
            </a:extLst>
          </p:cNvPr>
          <p:cNvSpPr>
            <a:spLocks xmlns:a="http://schemas.openxmlformats.org/drawingml/2006/main" noGrp="1"/>
          </p:cNvSpPr>
          <p:nvPr/>
        </p:nvSpPr>
        <p:spPr>
          <a:xfrm xmlns:a="http://schemas.openxmlformats.org/drawingml/2006/main">
            <a:off x="304200" y="1066320"/>
            <a:ext cx="8458200" cy="5334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2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a:spcBef>
                <a:spcPts val="2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600" b="1" u="none">
                <a:solidFill>
                  <a:srgbClr val="000000"/>
                </a:solidFill>
                <a:latin typeface="Calibri"/>
                <a:ea typeface="Calibri"/>
                <a:cs typeface="Calibri"/>
              </a:rPr>
              <a:t>Potential versus reality</a:t>
            </a:r>
            <a:endParaRPr sz="2600" b="0" u="none">
              <a:solidFill>
                <a:srgbClr val="000000"/>
              </a:solidFill>
              <a:latin typeface="Calibri"/>
              <a:ea typeface="Calibri"/>
              <a:cs typeface="Calibri"/>
            </a:endParaRPr>
          </a:p>
          <a:p xmlns:a="http://schemas.openxmlformats.org/drawingml/2006/main">
            <a:pPr marL="342720" indent="-34272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Natural resources</a:t>
            </a:r>
            <a:endParaRPr sz="2200" b="0" u="none">
              <a:solidFill>
                <a:srgbClr val="000000"/>
              </a:solidFill>
              <a:latin typeface="Calibri"/>
              <a:ea typeface="Calibri"/>
              <a:cs typeface="Calibri"/>
            </a:endParaRPr>
          </a:p>
          <a:p xmlns:a="http://schemas.openxmlformats.org/drawingml/2006/main">
            <a:pPr marL="342720" indent="-34272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Educational level of population</a:t>
            </a:r>
            <a:endParaRPr sz="2200" b="0" u="none">
              <a:solidFill>
                <a:srgbClr val="000000"/>
              </a:solidFill>
              <a:latin typeface="Calibri"/>
              <a:ea typeface="Calibri"/>
              <a:cs typeface="Calibri"/>
            </a:endParaRPr>
          </a:p>
          <a:p xmlns:a="http://schemas.openxmlformats.org/drawingml/2006/main">
            <a:pPr marL="342720" indent="-34272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a:spcBef>
                <a:spcPts val="2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a:spcBef>
                <a:spcPts val="2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a:spcBef>
                <a:spcPts val="2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a:spcBef>
                <a:spcPts val="2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a:spcBef>
                <a:spcPts val="2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a:spcBef>
                <a:spcPts val="2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600" b="1" u="none">
                <a:solidFill>
                  <a:srgbClr val="000000"/>
                </a:solidFill>
                <a:latin typeface="Calibri"/>
                <a:ea typeface="Calibri"/>
                <a:cs typeface="Calibri"/>
              </a:rPr>
              <a:t>Argentine national state characterized by discontinuity</a:t>
            </a:r>
            <a:endParaRPr sz="2600" b="0" u="none">
              <a:solidFill>
                <a:srgbClr val="000000"/>
              </a:solidFill>
              <a:latin typeface="Calibri"/>
              <a:ea typeface="Calibri"/>
              <a:cs typeface="Calibri"/>
            </a:endParaRPr>
          </a:p>
          <a:p xmlns:a="http://schemas.openxmlformats.org/drawingml/2006/main">
            <a:pPr marL="342720" indent="-34272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Consequences related to institutional quality?</a:t>
            </a:r>
            <a:endParaRPr sz="2200" b="0" u="none">
              <a:solidFill>
                <a:srgbClr val="000000"/>
              </a:solidFill>
              <a:latin typeface="Calibri"/>
              <a:ea typeface="Calibri"/>
              <a:cs typeface="Calibri"/>
            </a:endParaRPr>
          </a:p>
        </p:txBody>
      </p:sp>
      <p:pic>
        <p:nvPicPr>
          <p:cNvPr id="22" name="Visual 1 of 1 on “The Case of Argentina.” Context: The Case of Argentina Potential versus reality + Natural resources + Educational level of populations Argentine national state characterized by discontinuity * Consequences related to inst…"/>
          <p:cNvPicPr>
            <a:picLocks xmlns:a="http://schemas.openxmlformats.org/drawingml/2006/main" noChangeAspect="1"/>
          </p:cNvPicPr>
          <p:nvPr/>
        </p:nvPicPr>
        <p:blipFill>
          <a:blip xmlns:r="http://schemas.openxmlformats.org/officeDocument/2006/relationships" xmlns:a="http://schemas.openxmlformats.org/drawingml/2006/main" r:embed="R8730516c7ac4482d"/>
          <a:stretch xmlns:a="http://schemas.openxmlformats.org/drawingml/2006/main"/>
        </p:blipFill>
        <p:spPr>
          <a:xfrm xmlns:a="http://schemas.openxmlformats.org/drawingml/2006/main">
            <a:off x="4525920" y="1600200"/>
            <a:ext cx="4143240" cy="27241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696072097"/>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111" name="Slide title: Tax Authority">
            <a:extLst xmlns:a="http://schemas.openxmlformats.org/drawingml/2006/main">
              <a:ext uri="{FF2B5EF4-FFF2-40B4-BE49-F238E27FC236}">
                <a16:creationId xmlns:a16="http://schemas.microsoft.com/office/drawing/2014/main" id="{D75772D0-38EE-48A2-9F96-94396F319317}"/>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Tax Authority</a:t>
            </a:r>
            <a:endParaRPr sz="4000" b="0" u="none">
              <a:solidFill>
                <a:srgbClr val="000000"/>
              </a:solidFill>
              <a:latin typeface="Calibri"/>
              <a:ea typeface="Calibri"/>
              <a:cs typeface="Calibri"/>
            </a:endParaRPr>
          </a:p>
        </p:txBody>
      </p:sp>
      <p:sp>
        <p:nvSpPr>
          <p:cNvPr id="112" name="Slide text 2: Tax Authority">
            <a:extLst xmlns:a="http://schemas.openxmlformats.org/drawingml/2006/main">
              <a:ext uri="{FF2B5EF4-FFF2-40B4-BE49-F238E27FC236}">
                <a16:creationId xmlns:a16="http://schemas.microsoft.com/office/drawing/2014/main" id="{D9AE02DC-C616-4271-B4B6-7AA916732073}"/>
              </a:ext>
            </a:extLst>
          </p:cNvPr>
          <p:cNvSpPr>
            <a:spLocks xmlns:a="http://schemas.openxmlformats.org/drawingml/2006/main" noGrp="1"/>
          </p:cNvSpPr>
          <p:nvPr/>
        </p:nvSpPr>
        <p:spPr>
          <a:xfrm xmlns:a="http://schemas.openxmlformats.org/drawingml/2006/main">
            <a:off x="228600" y="1142640"/>
            <a:ext cx="8686800" cy="52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Meritocracy</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High meritocratic practices and staff cohesion</a:t>
            </a:r>
            <a:endParaRPr sz="20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Immunity to corruption </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DGI authorities recognize corruption</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 </a:t>
            </a:r>
            <a:r>
              <a:rPr sz="2000" b="0" u="none">
                <a:solidFill>
                  <a:srgbClr val="000000"/>
                </a:solidFill>
                <a:latin typeface="Calibri"/>
                <a:ea typeface="Calibri"/>
                <a:cs typeface="Calibri"/>
              </a:rPr>
              <a:t>intrabureaucratic cohesiveness = few publicized cases</a:t>
            </a:r>
            <a:endParaRPr sz="2000" b="0" u="none">
              <a:solidFill>
                <a:srgbClr val="000000"/>
              </a:solidFill>
              <a:latin typeface="Calibri"/>
              <a:ea typeface="Calibri"/>
              <a:cs typeface="Calibri"/>
            </a:endParaRPr>
          </a:p>
          <a:p xmlns:a="http://schemas.openxmlformats.org/drawingml/2006/main">
            <a:pPr marL="914400" lvl="2">
              <a:spcBef>
                <a:spcPts val="451"/>
              </a:spcBef>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Absence of islands of power</a:t>
            </a:r>
            <a:endParaRPr sz="1800" b="0" u="none">
              <a:solidFill>
                <a:srgbClr val="000000"/>
              </a:solidFill>
              <a:latin typeface="Calibri"/>
              <a:ea typeface="Calibri"/>
              <a:cs typeface="Calibri"/>
            </a:endParaRPr>
          </a:p>
          <a:p xmlns:a="http://schemas.openxmlformats.org/drawingml/2006/main">
            <a:pPr marL="743040" lvl="1" indent="-285840">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743040" lvl="1" indent="-285840">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Key administrative departments</a:t>
            </a:r>
            <a:endParaRPr sz="1800" b="0" u="none">
              <a:solidFill>
                <a:srgbClr val="000000"/>
              </a:solidFill>
              <a:latin typeface="Calibri"/>
              <a:ea typeface="Calibri"/>
              <a:cs typeface="Calibri"/>
            </a:endParaRPr>
          </a:p>
          <a:p xmlns:a="http://schemas.openxmlformats.org/drawingml/2006/main">
            <a:pPr marL="743040" lvl="1" indent="-285840">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743040" lvl="1" indent="-285840">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               ↑ </a:t>
            </a:r>
            <a:r>
              <a:rPr sz="1800" b="0" u="none">
                <a:solidFill>
                  <a:srgbClr val="000000"/>
                </a:solidFill>
                <a:latin typeface="Calibri"/>
                <a:ea typeface="Calibri"/>
                <a:cs typeface="Calibri"/>
              </a:rPr>
              <a:t>Autonomy</a:t>
            </a:r>
            <a:endParaRPr sz="1800" b="0" u="none">
              <a:solidFill>
                <a:srgbClr val="000000"/>
              </a:solidFill>
              <a:latin typeface="Calibri"/>
              <a:ea typeface="Calibri"/>
              <a:cs typeface="Calibri"/>
            </a:endParaRPr>
          </a:p>
          <a:p xmlns:a="http://schemas.openxmlformats.org/drawingml/2006/main">
            <a:pPr marL="743040" lvl="1" indent="-285840">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              Negotiating power</a:t>
            </a:r>
            <a:endParaRPr sz="1800" b="0" u="none">
              <a:solidFill>
                <a:srgbClr val="000000"/>
              </a:solidFill>
              <a:latin typeface="Calibri"/>
              <a:ea typeface="Calibri"/>
              <a:cs typeface="Calibri"/>
            </a:endParaRPr>
          </a:p>
          <a:p xmlns:a="http://schemas.openxmlformats.org/drawingml/2006/main">
            <a:pPr marL="343080" indent="-343080">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p:txBody>
      </p:sp>
      <p:pic>
        <p:nvPicPr>
          <p:cNvPr id="120" name="Visual 1 of 2 on “Tax Authority.” Context: ax Authority + Meritocracy — High meritocratic practices and staff cohesion + Immunity to corruption — DGl authorities recognize corruption — ? intrabureaucratic cohesiveness = few publicized case…"/>
          <p:cNvPicPr>
            <a:picLocks xmlns:a="http://schemas.openxmlformats.org/drawingml/2006/main" noChangeAspect="1"/>
          </p:cNvPicPr>
          <p:nvPr/>
        </p:nvPicPr>
        <p:blipFill>
          <a:blip xmlns:r="http://schemas.openxmlformats.org/officeDocument/2006/relationships" xmlns:a="http://schemas.openxmlformats.org/drawingml/2006/main" r:embed="R5afcd4779d104e1a"/>
          <a:stretch xmlns:a="http://schemas.openxmlformats.org/drawingml/2006/main"/>
        </p:blipFill>
        <p:spPr>
          <a:xfrm xmlns:a="http://schemas.openxmlformats.org/drawingml/2006/main">
            <a:off x="4314600" y="3581280"/>
            <a:ext cx="4613400" cy="2835360"/>
          </a:xfrm>
          <a:prstGeom xmlns:a="http://schemas.openxmlformats.org/drawingml/2006/main" prst="rect">
            <a:avLst/>
          </a:prstGeom>
          <a:ln xmlns:a="http://schemas.openxmlformats.org/drawingml/2006/main" w="38160">
            <a:noFill/>
          </a:ln>
        </p:spPr>
      </p:pic>
      <p:sp>
        <p:nvSpPr>
          <p:cNvPr id="114" name="Down Arrow 1">
            <a:extLst xmlns:a="http://schemas.openxmlformats.org/drawingml/2006/main">
              <a:ext uri="{FF2B5EF4-FFF2-40B4-BE49-F238E27FC236}">
                <a16:creationId xmlns:a16="http://schemas.microsoft.com/office/drawing/2014/main" id="{6804432C-F0F4-4764-A53D-7BD75979976F}"/>
              </a:ext>
            </a:extLst>
          </p:cNvPr>
          <p:cNvSpPr>
            <a:spLocks xmlns:a="http://schemas.openxmlformats.org/drawingml/2006/main" noGrp="1"/>
          </p:cNvSpPr>
          <p:nvPr/>
        </p:nvSpPr>
        <p:spPr>
          <a:xfrm xmlns:a="http://schemas.openxmlformats.org/drawingml/2006/main">
            <a:off x="2057400" y="4038480"/>
            <a:ext cx="304560" cy="380880"/>
          </a:xfrm>
          <a:prstGeom xmlns:a="http://schemas.openxmlformats.org/drawingml/2006/main" prst="downArrow">
            <a:avLst>
              <a:gd name="adj1" fmla="val 50000"/>
              <a:gd name="adj2" fmla="val 50024"/>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15" name="Down Arrow 7">
            <a:extLst xmlns:a="http://schemas.openxmlformats.org/drawingml/2006/main">
              <a:ext uri="{FF2B5EF4-FFF2-40B4-BE49-F238E27FC236}">
                <a16:creationId xmlns:a16="http://schemas.microsoft.com/office/drawing/2014/main" id="{5C5CC2DE-4D32-4CC2-BB75-BE2B22E9CFC4}"/>
              </a:ext>
            </a:extLst>
          </p:cNvPr>
          <p:cNvSpPr>
            <a:spLocks xmlns:a="http://schemas.openxmlformats.org/drawingml/2006/main" noGrp="1"/>
          </p:cNvSpPr>
          <p:nvPr/>
        </p:nvSpPr>
        <p:spPr>
          <a:xfrm xmlns:a="http://schemas.openxmlformats.org/drawingml/2006/main">
            <a:off x="2057400" y="4808520"/>
            <a:ext cx="304560" cy="380880"/>
          </a:xfrm>
          <a:prstGeom xmlns:a="http://schemas.openxmlformats.org/drawingml/2006/main" prst="downArrow">
            <a:avLst>
              <a:gd name="adj1" fmla="val 50000"/>
              <a:gd name="adj2" fmla="val 50024"/>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pic>
        <p:nvPicPr>
          <p:cNvPr id="123" name="Visual 2 of 2 on “Tax Authority.” Context: ax Authority + Meritocracy — High meritocratic practices and staff cohesion + Immunity to corruption — DGl authorities recognize corruption — ? intrabureaucratic cohesiveness = few publicized case…"/>
          <p:cNvPicPr>
            <a:picLocks xmlns:a="http://schemas.openxmlformats.org/drawingml/2006/main" noChangeAspect="1"/>
          </p:cNvPicPr>
          <p:nvPr/>
        </p:nvPicPr>
        <p:blipFill>
          <a:blip xmlns:r="http://schemas.openxmlformats.org/officeDocument/2006/relationships" xmlns:a="http://schemas.openxmlformats.org/drawingml/2006/main" r:embed="Rbd5973e9b3fb4b4f"/>
          <a:stretch xmlns:a="http://schemas.openxmlformats.org/drawingml/2006/main"/>
        </p:blipFill>
        <p:spPr>
          <a:xfrm xmlns:a="http://schemas.openxmlformats.org/drawingml/2006/main">
            <a:off x="3962160" y="109440"/>
            <a:ext cx="1525680" cy="10666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926006481"/>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117" name="Slide title: Tax Authority">
            <a:extLst xmlns:a="http://schemas.openxmlformats.org/drawingml/2006/main">
              <a:ext uri="{FF2B5EF4-FFF2-40B4-BE49-F238E27FC236}">
                <a16:creationId xmlns:a16="http://schemas.microsoft.com/office/drawing/2014/main" id="{A68CADEB-77CE-4876-A661-95453A5F745A}"/>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Tax Authority</a:t>
            </a:r>
            <a:endParaRPr sz="4000" b="0" u="none">
              <a:solidFill>
                <a:srgbClr val="000000"/>
              </a:solidFill>
              <a:latin typeface="Calibri"/>
              <a:ea typeface="Calibri"/>
              <a:cs typeface="Calibri"/>
            </a:endParaRPr>
          </a:p>
        </p:txBody>
      </p:sp>
      <p:sp>
        <p:nvSpPr>
          <p:cNvPr id="118" name="Slide text 2: Tax Authority">
            <a:extLst xmlns:a="http://schemas.openxmlformats.org/drawingml/2006/main">
              <a:ext uri="{FF2B5EF4-FFF2-40B4-BE49-F238E27FC236}">
                <a16:creationId xmlns:a16="http://schemas.microsoft.com/office/drawing/2014/main" id="{8DC6A6EB-A1AA-4476-B040-62CA3711A647}"/>
              </a:ext>
            </a:extLst>
          </p:cNvPr>
          <p:cNvSpPr>
            <a:spLocks xmlns:a="http://schemas.openxmlformats.org/drawingml/2006/main" noGrp="1"/>
          </p:cNvSpPr>
          <p:nvPr/>
        </p:nvSpPr>
        <p:spPr>
          <a:xfrm xmlns:a="http://schemas.openxmlformats.org/drawingml/2006/main">
            <a:off x="304200" y="1143000"/>
            <a:ext cx="8610840" cy="5333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1143000" lvl="2" indent="-228600">
              <a:spcBef>
                <a:spcPts val="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endParaRPr sz="2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Proactivity</a:t>
            </a:r>
            <a:r>
              <a:rPr sz="2000" b="0" i="1" u="none">
                <a:solidFill>
                  <a:srgbClr val="000000"/>
                </a:solidFill>
                <a:latin typeface="Calibri"/>
                <a:ea typeface="Calibri"/>
                <a:cs typeface="Calibri"/>
              </a:rPr>
              <a:t> </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 </a:t>
            </a:r>
            <a:r>
              <a:rPr sz="2000" b="0" u="none">
                <a:solidFill>
                  <a:srgbClr val="000000"/>
                </a:solidFill>
                <a:latin typeface="Calibri"/>
                <a:ea typeface="Calibri"/>
                <a:cs typeface="Calibri"/>
              </a:rPr>
              <a:t>Presence in mass media</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Publicity </a:t>
            </a:r>
            <a:r>
              <a:rPr sz="2000" b="0" u="none">
                <a:solidFill>
                  <a:srgbClr val="000000"/>
                </a:solidFill>
                <a:latin typeface="Wingdings"/>
                <a:ea typeface="Wingdings"/>
                <a:cs typeface="Wingdings"/>
              </a:rPr>
              <a:t></a:t>
            </a:r>
            <a:r>
              <a:rPr sz="2000" b="0" u="none">
                <a:solidFill>
                  <a:srgbClr val="000000"/>
                </a:solidFill>
                <a:latin typeface="Calibri"/>
                <a:ea typeface="Calibri"/>
                <a:cs typeface="Calibri"/>
              </a:rPr>
              <a:t> shifting images from stigma to opportunity</a:t>
            </a:r>
            <a:endParaRPr sz="2000" b="0" u="none">
              <a:solidFill>
                <a:srgbClr val="000000"/>
              </a:solidFill>
              <a:latin typeface="Calibri"/>
              <a:ea typeface="Calibri"/>
              <a:cs typeface="Calibri"/>
            </a:endParaRPr>
          </a:p>
          <a:p xmlns:a="http://schemas.openxmlformats.org/drawingml/2006/main">
            <a:pPr marL="1143000" lvl="2" indent="-228600">
              <a:spcBef>
                <a:spcPts val="499"/>
              </a:spcBef>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External Allies</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Top position politically appointed</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Support from high-ranking departments in the public sector</a:t>
            </a:r>
            <a:endParaRPr sz="2000" b="0" u="none">
              <a:solidFill>
                <a:srgbClr val="000000"/>
              </a:solidFill>
              <a:latin typeface="Calibri"/>
              <a:ea typeface="Calibri"/>
              <a:cs typeface="Calibri"/>
            </a:endParaRPr>
          </a:p>
          <a:p xmlns:a="http://schemas.openxmlformats.org/drawingml/2006/main">
            <a:pPr marL="1143000" lvl="2" indent="-228600">
              <a:spcBef>
                <a:spcPts val="499"/>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000000"/>
                </a:solidFill>
                <a:latin typeface="Calibri"/>
                <a:ea typeface="Calibri"/>
                <a:cs typeface="Calibri"/>
              </a:rPr>
              <a:t>Possible consequences?</a:t>
            </a:r>
            <a:endParaRPr sz="20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p:txBody>
      </p:sp>
      <p:pic>
        <p:nvPicPr>
          <p:cNvPr id="124" name="Visual 1 of 3 on “Tax Authority.” Context: ax Authority + Proactivity — 1 Presence in mass media — Publicity shifting images from stigma to opportunity + External Allies — Top position politically appointed — Support from high-ranking depa…"/>
          <p:cNvPicPr>
            <a:picLocks xmlns:a="http://schemas.openxmlformats.org/drawingml/2006/main" noChangeAspect="1"/>
          </p:cNvPicPr>
          <p:nvPr/>
        </p:nvPicPr>
        <p:blipFill>
          <a:blip xmlns:r="http://schemas.openxmlformats.org/officeDocument/2006/relationships" xmlns:a="http://schemas.openxmlformats.org/drawingml/2006/main" r:embed="Ra32cf594231848b4"/>
          <a:stretch xmlns:a="http://schemas.openxmlformats.org/drawingml/2006/main"/>
        </p:blipFill>
        <p:spPr>
          <a:xfrm xmlns:a="http://schemas.openxmlformats.org/drawingml/2006/main">
            <a:off x="3962160" y="109440"/>
            <a:ext cx="1525680" cy="1066680"/>
          </a:xfrm>
          <a:prstGeom xmlns:a="http://schemas.openxmlformats.org/drawingml/2006/main" prst="rect">
            <a:avLst/>
          </a:prstGeom>
          <a:ln xmlns:a="http://schemas.openxmlformats.org/drawingml/2006/main" w="38160">
            <a:noFill/>
          </a:ln>
        </p:spPr>
      </p:pic>
      <p:pic>
        <p:nvPicPr>
          <p:cNvPr id="125" name="Visual 2 of 3 on “Tax Authority.” Context: ax Authority + Proactivity — 1 Presence in mass media — Publicity shifting images from stigma to opportunity + External Allies — Top position politically appointed — Support from high-ranking depa…"/>
          <p:cNvPicPr>
            <a:picLocks xmlns:a="http://schemas.openxmlformats.org/drawingml/2006/main" noChangeAspect="1"/>
          </p:cNvPicPr>
          <p:nvPr/>
        </p:nvPicPr>
        <p:blipFill>
          <a:blip xmlns:r="http://schemas.openxmlformats.org/officeDocument/2006/relationships" xmlns:a="http://schemas.openxmlformats.org/drawingml/2006/main" r:embed="R35cc830639fe4917"/>
          <a:stretch xmlns:a="http://schemas.openxmlformats.org/drawingml/2006/main"/>
        </p:blipFill>
        <p:spPr>
          <a:xfrm xmlns:a="http://schemas.openxmlformats.org/drawingml/2006/main">
            <a:off x="277560" y="4538520"/>
            <a:ext cx="4454640" cy="2011320"/>
          </a:xfrm>
          <a:prstGeom xmlns:a="http://schemas.openxmlformats.org/drawingml/2006/main" prst="rect">
            <a:avLst/>
          </a:prstGeom>
          <a:ln xmlns:a="http://schemas.openxmlformats.org/drawingml/2006/main" w="38160">
            <a:noFill/>
          </a:ln>
        </p:spPr>
      </p:pic>
      <p:pic>
        <p:nvPicPr>
          <p:cNvPr id="126" name="Visual 3 of 3 on “Tax Authority.” Context: ax Authority + Proactivity — 1 Presence in mass media — Publicity shifting images from stigma to opportunity + External Allies — Top position politically appointed — Support from high-ranking depa…"/>
          <p:cNvPicPr>
            <a:picLocks xmlns:a="http://schemas.openxmlformats.org/drawingml/2006/main" noChangeAspect="1"/>
          </p:cNvPicPr>
          <p:nvPr/>
        </p:nvPicPr>
        <p:blipFill>
          <a:blip xmlns:r="http://schemas.openxmlformats.org/officeDocument/2006/relationships" xmlns:a="http://schemas.openxmlformats.org/drawingml/2006/main" r:embed="R1807c0925f014ee4"/>
          <a:stretch xmlns:a="http://schemas.openxmlformats.org/drawingml/2006/main"/>
        </p:blipFill>
        <p:spPr>
          <a:xfrm xmlns:a="http://schemas.openxmlformats.org/drawingml/2006/main">
            <a:off x="4728960" y="4538520"/>
            <a:ext cx="4145040" cy="20113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896569876"/>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122" name="Slide title: Tax Authority">
            <a:extLst xmlns:a="http://schemas.openxmlformats.org/drawingml/2006/main">
              <a:ext uri="{FF2B5EF4-FFF2-40B4-BE49-F238E27FC236}">
                <a16:creationId xmlns:a16="http://schemas.microsoft.com/office/drawing/2014/main" id="{D531EF51-0172-4C34-A009-D974D1D70320}"/>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Tax Authority</a:t>
            </a:r>
            <a:endParaRPr sz="4000" b="0" u="none">
              <a:solidFill>
                <a:srgbClr val="000000"/>
              </a:solidFill>
              <a:latin typeface="Calibri"/>
              <a:ea typeface="Calibri"/>
              <a:cs typeface="Calibri"/>
            </a:endParaRPr>
          </a:p>
        </p:txBody>
      </p:sp>
      <p:sp>
        <p:nvSpPr>
          <p:cNvPr id="123" name="Slide text 2: Tax Authority">
            <a:extLst xmlns:a="http://schemas.openxmlformats.org/drawingml/2006/main">
              <a:ext uri="{FF2B5EF4-FFF2-40B4-BE49-F238E27FC236}">
                <a16:creationId xmlns:a16="http://schemas.microsoft.com/office/drawing/2014/main" id="{DE975637-195C-4286-976A-A4F6133575D5}"/>
              </a:ext>
            </a:extLst>
          </p:cNvPr>
          <p:cNvSpPr>
            <a:spLocks xmlns:a="http://schemas.openxmlformats.org/drawingml/2006/main" noGrp="1"/>
          </p:cNvSpPr>
          <p:nvPr/>
        </p:nvSpPr>
        <p:spPr>
          <a:xfrm xmlns:a="http://schemas.openxmlformats.org/drawingml/2006/main">
            <a:off x="304200" y="1371240"/>
            <a:ext cx="8610840" cy="51051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Technological Flexibility</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000000"/>
                </a:solidFill>
                <a:latin typeface="Calibri"/>
                <a:ea typeface="Calibri"/>
                <a:cs typeface="Calibri"/>
              </a:rPr>
              <a:t>Best case of institutions analyzed</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Experienced major technological innovation in recent years</a:t>
            </a:r>
            <a:endParaRPr sz="20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Calibri"/>
                <a:ea typeface="Calibri"/>
                <a:cs typeface="Calibri"/>
              </a:rPr>
              <a:t>Progressive strategy based on five principles</a:t>
            </a:r>
            <a:endParaRPr sz="2000" b="0" u="none">
              <a:solidFill>
                <a:srgbClr val="000000"/>
              </a:solidFill>
              <a:latin typeface="Calibri"/>
              <a:ea typeface="Calibri"/>
              <a:cs typeface="Calibri"/>
            </a:endParaRPr>
          </a:p>
          <a:p xmlns:a="http://schemas.openxmlformats.org/drawingml/2006/main">
            <a:pPr marL="1371600" lvl="2" indent="-457200">
              <a:spcBef>
                <a:spcPts val="499"/>
              </a:spcBef>
              <a:buClr>
                <a:srgbClr val="000000"/>
              </a:buClr>
              <a:buFont typeface="Calibri"/>
              <a:buAutoNum type="arabicPeriod"/>
              <a:tabLst>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Prohibited use of outside consultants </a:t>
            </a:r>
            <a:endParaRPr sz="2000" b="0" u="none">
              <a:solidFill>
                <a:srgbClr val="000000"/>
              </a:solidFill>
              <a:latin typeface="Calibri"/>
              <a:ea typeface="Calibri"/>
              <a:cs typeface="Calibri"/>
            </a:endParaRPr>
          </a:p>
          <a:p xmlns:a="http://schemas.openxmlformats.org/drawingml/2006/main">
            <a:pPr marL="1371600" lvl="2" indent="-457200">
              <a:spcBef>
                <a:spcPts val="499"/>
              </a:spcBef>
              <a:buClr>
                <a:srgbClr val="000000"/>
              </a:buClr>
              <a:buFont typeface="Calibri"/>
              <a:buAutoNum type="arabicPeriod"/>
              <a:tabLst>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Norms are treated as data</a:t>
            </a:r>
            <a:endParaRPr sz="2000" b="0" u="none">
              <a:solidFill>
                <a:srgbClr val="000000"/>
              </a:solidFill>
              <a:latin typeface="Calibri"/>
              <a:ea typeface="Calibri"/>
              <a:cs typeface="Calibri"/>
            </a:endParaRPr>
          </a:p>
          <a:p xmlns:a="http://schemas.openxmlformats.org/drawingml/2006/main">
            <a:pPr marL="1371600" lvl="2" indent="-457200">
              <a:spcBef>
                <a:spcPts val="499"/>
              </a:spcBef>
              <a:buClr>
                <a:srgbClr val="000000"/>
              </a:buClr>
              <a:buFont typeface="Calibri"/>
              <a:buAutoNum type="arabicPeriod"/>
              <a:tabLst>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Quantity and quality of authorities treated as data</a:t>
            </a:r>
            <a:endParaRPr sz="2000" b="0" u="none">
              <a:solidFill>
                <a:srgbClr val="000000"/>
              </a:solidFill>
              <a:latin typeface="Calibri"/>
              <a:ea typeface="Calibri"/>
              <a:cs typeface="Calibri"/>
            </a:endParaRPr>
          </a:p>
          <a:p xmlns:a="http://schemas.openxmlformats.org/drawingml/2006/main">
            <a:pPr marL="1371600" lvl="2" indent="-457200">
              <a:spcBef>
                <a:spcPts val="499"/>
              </a:spcBef>
              <a:buClr>
                <a:srgbClr val="000000"/>
              </a:buClr>
              <a:buFont typeface="Calibri"/>
              <a:buAutoNum type="arabicPeriod"/>
              <a:tabLst>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AFIP cannot engage in political activities</a:t>
            </a:r>
            <a:endParaRPr sz="2000" b="0" u="none">
              <a:solidFill>
                <a:srgbClr val="000000"/>
              </a:solidFill>
              <a:latin typeface="Calibri"/>
              <a:ea typeface="Calibri"/>
              <a:cs typeface="Calibri"/>
            </a:endParaRPr>
          </a:p>
          <a:p xmlns:a="http://schemas.openxmlformats.org/drawingml/2006/main">
            <a:pPr marL="1371600" lvl="2" indent="-457200">
              <a:spcBef>
                <a:spcPts val="499"/>
              </a:spcBef>
              <a:buClr>
                <a:srgbClr val="000000"/>
              </a:buClr>
              <a:buFont typeface="Calibri"/>
              <a:buAutoNum type="arabicPeriod"/>
              <a:tabLst>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Everything else is subject to change</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000000"/>
                </a:solidFill>
                <a:latin typeface="Calibri"/>
                <a:ea typeface="Calibri"/>
                <a:cs typeface="Calibri"/>
              </a:rPr>
              <a:t>Result: external awards and high quality</a:t>
            </a:r>
            <a:endParaRPr sz="2000" b="0" u="none">
              <a:solidFill>
                <a:srgbClr val="000000"/>
              </a:solidFill>
              <a:latin typeface="Calibri"/>
              <a:ea typeface="Calibri"/>
              <a:cs typeface="Calibri"/>
            </a:endParaRPr>
          </a:p>
        </p:txBody>
      </p:sp>
      <p:pic>
        <p:nvPicPr>
          <p:cNvPr id="127" name="Visual 1 of 1 on “Tax Authority.” Context: ax Authority + Technological Flexibility — Best case of institutions analyzed — Experienced major technological innovation in recent years + Progressive strategy based on five principles 1. Prohib…"/>
          <p:cNvPicPr>
            <a:picLocks xmlns:a="http://schemas.openxmlformats.org/drawingml/2006/main" noChangeAspect="1"/>
          </p:cNvPicPr>
          <p:nvPr/>
        </p:nvPicPr>
        <p:blipFill>
          <a:blip xmlns:r="http://schemas.openxmlformats.org/officeDocument/2006/relationships" xmlns:a="http://schemas.openxmlformats.org/drawingml/2006/main" r:embed="Raa1fe903a4e34bc0"/>
          <a:stretch xmlns:a="http://schemas.openxmlformats.org/drawingml/2006/main"/>
        </p:blipFill>
        <p:spPr>
          <a:xfrm xmlns:a="http://schemas.openxmlformats.org/drawingml/2006/main">
            <a:off x="3962160" y="109440"/>
            <a:ext cx="1525680" cy="10666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393144105"/>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125" name="Slide title: Summary of Findings">
            <a:extLst xmlns:a="http://schemas.openxmlformats.org/drawingml/2006/main">
              <a:ext uri="{FF2B5EF4-FFF2-40B4-BE49-F238E27FC236}">
                <a16:creationId xmlns:a16="http://schemas.microsoft.com/office/drawing/2014/main" id="{11EF3A6A-CB79-46EB-B6AF-85483D956AEB}"/>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1" u="none">
                <a:solidFill>
                  <a:srgbClr val="000000"/>
                </a:solidFill>
                <a:latin typeface="Calibri"/>
                <a:ea typeface="Calibri"/>
                <a:cs typeface="Calibri"/>
              </a:rPr>
              <a:t>Summary of Findings</a:t>
            </a:r>
            <a:endParaRPr sz="3600" b="0" u="none">
              <a:solidFill>
                <a:srgbClr val="000000"/>
              </a:solidFill>
              <a:latin typeface="Calibri"/>
              <a:ea typeface="Calibri"/>
              <a:cs typeface="Calibri"/>
            </a:endParaRPr>
          </a:p>
        </p:txBody>
      </p:sp>
      <p:sp>
        <p:nvSpPr>
          <p:cNvPr id="126" name="Slide text 2: Summary of Findings">
            <a:extLst xmlns:a="http://schemas.openxmlformats.org/drawingml/2006/main">
              <a:ext uri="{FF2B5EF4-FFF2-40B4-BE49-F238E27FC236}">
                <a16:creationId xmlns:a16="http://schemas.microsoft.com/office/drawing/2014/main" id="{7B1A5F72-22AC-4792-AA9A-1FF4A985AB6D}"/>
              </a:ext>
            </a:extLst>
          </p:cNvPr>
          <p:cNvSpPr>
            <a:spLocks xmlns:a="http://schemas.openxmlformats.org/drawingml/2006/main" noGrp="1"/>
          </p:cNvSpPr>
          <p:nvPr/>
        </p:nvSpPr>
        <p:spPr>
          <a:xfrm xmlns:a="http://schemas.openxmlformats.org/drawingml/2006/main">
            <a:off x="457200" y="2161800"/>
            <a:ext cx="4114800" cy="2076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Intermediate cases</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Tax authority (AFIP/DGI)</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Postal service (CORASA)</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Stock exchange (BCBA)</a:t>
            </a:r>
            <a:endParaRPr sz="2200" b="0" u="none">
              <a:solidFill>
                <a:srgbClr val="000000"/>
              </a:solidFill>
              <a:latin typeface="Calibri"/>
              <a:ea typeface="Calibri"/>
              <a:cs typeface="Calibri"/>
            </a:endParaRPr>
          </a:p>
          <a:p xmlns:a="http://schemas.openxmlformats.org/drawingml/2006/main">
            <a:pP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p:txBody>
      </p:sp>
      <p:sp>
        <p:nvSpPr>
          <p:cNvPr id="127" name="Slide text 3: Summary of Findings">
            <a:extLst xmlns:a="http://schemas.openxmlformats.org/drawingml/2006/main">
              <a:ext uri="{FF2B5EF4-FFF2-40B4-BE49-F238E27FC236}">
                <a16:creationId xmlns:a16="http://schemas.microsoft.com/office/drawing/2014/main" id="{8AAF0655-27AE-4520-B6B1-E961C7A64627}"/>
              </a:ext>
            </a:extLst>
          </p:cNvPr>
          <p:cNvSpPr>
            <a:spLocks xmlns:a="http://schemas.openxmlformats.org/drawingml/2006/main" noGrp="1"/>
          </p:cNvSpPr>
          <p:nvPr/>
        </p:nvSpPr>
        <p:spPr>
          <a:xfrm xmlns:a="http://schemas.openxmlformats.org/drawingml/2006/main">
            <a:off x="4738680" y="2209680"/>
            <a:ext cx="4114800" cy="14479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Extreme case</a:t>
            </a:r>
            <a:endParaRPr sz="2200" b="0" u="none">
              <a:solidFill>
                <a:srgbClr val="000000"/>
              </a:solidFill>
              <a:latin typeface="Calibri"/>
              <a:ea typeface="Calibri"/>
              <a:cs typeface="Calibri"/>
            </a:endParaRPr>
          </a:p>
          <a:p xmlns:a="http://schemas.openxmlformats.org/drawingml/2006/main">
            <a:pPr marL="743040" lvl="1" indent="-285840">
              <a:lnSpc>
                <a:spcPct val="100000"/>
              </a:lnSpc>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Civil aviation (CRA)</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p:txBody>
      </p:sp>
      <p:sp>
        <p:nvSpPr>
          <p:cNvPr id="128" name="Slide text 4: Summary of Findings">
            <a:extLst xmlns:a="http://schemas.openxmlformats.org/drawingml/2006/main">
              <a:ext uri="{FF2B5EF4-FFF2-40B4-BE49-F238E27FC236}">
                <a16:creationId xmlns:a16="http://schemas.microsoft.com/office/drawing/2014/main" id="{B8EE3160-D9FC-4A66-8502-6ABB6EDEA2ED}"/>
              </a:ext>
            </a:extLst>
          </p:cNvPr>
          <p:cNvSpPr>
            <a:spLocks xmlns:a="http://schemas.openxmlformats.org/drawingml/2006/main" noGrp="1"/>
          </p:cNvSpPr>
          <p:nvPr/>
        </p:nvSpPr>
        <p:spPr>
          <a:xfrm xmlns:a="http://schemas.openxmlformats.org/drawingml/2006/main">
            <a:off x="457200" y="1295280"/>
            <a:ext cx="8229600" cy="990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Institutional quality of organizations is fairly heterogeneous</a:t>
            </a:r>
            <a:endParaRPr sz="2200" b="0" u="none">
              <a:solidFill>
                <a:srgbClr val="000000"/>
              </a:solidFill>
              <a:latin typeface="Calibri"/>
              <a:ea typeface="Calibri"/>
              <a:cs typeface="Calibri"/>
            </a:endParaRPr>
          </a:p>
        </p:txBody>
      </p:sp>
      <p:sp>
        <p:nvSpPr>
          <p:cNvPr id="129" name="Slide text 5: Summary of Findings">
            <a:extLst xmlns:a="http://schemas.openxmlformats.org/drawingml/2006/main">
              <a:ext uri="{FF2B5EF4-FFF2-40B4-BE49-F238E27FC236}">
                <a16:creationId xmlns:a16="http://schemas.microsoft.com/office/drawing/2014/main" id="{91E35B14-5B73-4268-9B5F-D8EF5508212A}"/>
              </a:ext>
            </a:extLst>
          </p:cNvPr>
          <p:cNvSpPr>
            <a:spLocks xmlns:a="http://schemas.openxmlformats.org/drawingml/2006/main" noGrp="1"/>
          </p:cNvSpPr>
          <p:nvPr/>
        </p:nvSpPr>
        <p:spPr>
          <a:xfrm xmlns:a="http://schemas.openxmlformats.org/drawingml/2006/main">
            <a:off x="457200" y="4114800"/>
            <a:ext cx="8381880" cy="1981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spcBef>
                <a:spcPts val="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 b="0" u="none">
              <a:solidFill>
                <a:srgbClr val="000000"/>
              </a:solidFill>
              <a:latin typeface="Calibri"/>
              <a:ea typeface="Calibri"/>
              <a:cs typeface="Calibri"/>
            </a:endParaRPr>
          </a:p>
          <a:p xmlns:a="http://schemas.openxmlformats.org/drawingml/2006/main">
            <a:pPr marL="342720" indent="-34272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Correlation between internal and external dimensions?</a:t>
            </a:r>
            <a:endParaRPr sz="2200" b="0" u="none">
              <a:solidFill>
                <a:srgbClr val="000000"/>
              </a:solidFill>
              <a:latin typeface="Calibri"/>
              <a:ea typeface="Calibri"/>
              <a:cs typeface="Calibri"/>
            </a:endParaRPr>
          </a:p>
          <a:p xmlns:a="http://schemas.openxmlformats.org/drawingml/2006/main">
            <a:pP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000000"/>
                </a:solidFill>
                <a:latin typeface="Calibri"/>
                <a:ea typeface="Calibri"/>
                <a:cs typeface="Calibri"/>
              </a:rPr>
              <a:t>To a greater or lesser degree, [the tax authority, postal service, and stock exchange] present low levels of internal quality (meritocracy, etc.) without this significantly hindering their external dimensions or their basic capacity to fulfill their preordained institutional goals.</a:t>
            </a:r>
            <a:endParaRPr sz="2000" b="0" u="none">
              <a:solidFill>
                <a:srgbClr val="000000"/>
              </a:solidFill>
              <a:latin typeface="Calibri"/>
              <a:ea typeface="Calibri"/>
              <a:cs typeface="Calibri"/>
            </a:endParaRPr>
          </a:p>
          <a:p xmlns:a="http://schemas.openxmlformats.org/drawingml/2006/main">
            <a:pPr>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923623208"/>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130" name="Slide title: Institutions, Organizations, and Development">
            <a:extLst xmlns:a="http://schemas.openxmlformats.org/drawingml/2006/main">
              <a:ext uri="{FF2B5EF4-FFF2-40B4-BE49-F238E27FC236}">
                <a16:creationId xmlns:a16="http://schemas.microsoft.com/office/drawing/2014/main" id="{05357C36-7FF1-4661-8E96-0871BBED13A8}"/>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000000"/>
                </a:solidFill>
                <a:latin typeface="Calibri"/>
                <a:ea typeface="Calibri"/>
                <a:cs typeface="Calibri"/>
              </a:rPr>
              <a:t>Institutions, Organizations, and Development</a:t>
            </a:r>
            <a:endParaRPr sz="3200" b="0" u="none">
              <a:solidFill>
                <a:srgbClr val="000000"/>
              </a:solidFill>
              <a:latin typeface="Calibri"/>
              <a:ea typeface="Calibri"/>
              <a:cs typeface="Calibri"/>
            </a:endParaRPr>
          </a:p>
        </p:txBody>
      </p:sp>
      <p:sp>
        <p:nvSpPr>
          <p:cNvPr id="131" name="Slide text 2: Institutions, Organizations, and Development">
            <a:extLst xmlns:a="http://schemas.openxmlformats.org/drawingml/2006/main">
              <a:ext uri="{FF2B5EF4-FFF2-40B4-BE49-F238E27FC236}">
                <a16:creationId xmlns:a16="http://schemas.microsoft.com/office/drawing/2014/main" id="{817F6369-FC2A-4932-8273-FF703F995162}"/>
              </a:ext>
            </a:extLst>
          </p:cNvPr>
          <p:cNvSpPr>
            <a:spLocks xmlns:a="http://schemas.openxmlformats.org/drawingml/2006/main" noGrp="1"/>
          </p:cNvSpPr>
          <p:nvPr/>
        </p:nvSpPr>
        <p:spPr>
          <a:xfrm xmlns:a="http://schemas.openxmlformats.org/drawingml/2006/main">
            <a:off x="457200" y="1676160"/>
            <a:ext cx="8153280" cy="411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Coherence between the values of the institution and the organizational structure</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Tax authority (DGI)</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Stock exchange (BCBA)</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Divergence between institution and organization</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Deviating outcomes</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Postal service (CORASA)</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Civil aviation (CRA)</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p:txBody>
      </p:sp>
    </p:spTree>
    <p:extLst>
      <p:ext uri="{BB962C8B-B14F-4D97-AF65-F5344CB8AC3E}">
        <p14:creationId xmlns:p14="http://schemas.microsoft.com/office/powerpoint/2010/main" val="1925970733"/>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132" name="Slide title: Key Findings: DGI">
            <a:extLst xmlns:a="http://schemas.openxmlformats.org/drawingml/2006/main">
              <a:ext uri="{FF2B5EF4-FFF2-40B4-BE49-F238E27FC236}">
                <a16:creationId xmlns:a16="http://schemas.microsoft.com/office/drawing/2014/main" id="{1ABFC90E-B546-4A56-8802-D7740676E26C}"/>
              </a:ext>
            </a:extLst>
          </p:cNvPr>
          <p:cNvSpPr>
            <a:spLocks xmlns:a="http://schemas.openxmlformats.org/drawingml/2006/main" noGrp="1"/>
          </p:cNvSpPr>
          <p:nvPr>
            <p:ph type="title" idx="0"/>
          </p:nvPr>
        </p:nvSpPr>
        <p:spPr>
          <a:xfrm xmlns:a="http://schemas.openxmlformats.org/drawingml/2006/main">
            <a:off x="304200" y="273960"/>
            <a:ext cx="853452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000000"/>
                </a:solidFill>
                <a:latin typeface="Calibri"/>
                <a:ea typeface="Calibri"/>
                <a:cs typeface="Calibri"/>
              </a:rPr>
              <a:t>Key Findings: </a:t>
            </a:r>
            <a:r>
              <a:rPr sz="4000" b="1" i="1" u="none">
                <a:solidFill>
                  <a:srgbClr val="000000"/>
                </a:solidFill>
                <a:latin typeface="Calibri"/>
                <a:ea typeface="Calibri"/>
                <a:cs typeface="Calibri"/>
              </a:rPr>
              <a:t>DGI</a:t>
            </a:r>
            <a:endParaRPr sz="4000" b="0" u="none">
              <a:solidFill>
                <a:srgbClr val="000000"/>
              </a:solidFill>
              <a:latin typeface="Calibri"/>
              <a:ea typeface="Calibri"/>
              <a:cs typeface="Calibri"/>
            </a:endParaRPr>
          </a:p>
        </p:txBody>
      </p:sp>
      <p:sp>
        <p:nvSpPr>
          <p:cNvPr id="133" name="Slide text 2: Key Findings: DGI">
            <a:extLst xmlns:a="http://schemas.openxmlformats.org/drawingml/2006/main">
              <a:ext uri="{FF2B5EF4-FFF2-40B4-BE49-F238E27FC236}">
                <a16:creationId xmlns:a16="http://schemas.microsoft.com/office/drawing/2014/main" id="{F9AC050D-D7E3-4F70-8C28-C24A8B870166}"/>
              </a:ext>
            </a:extLst>
          </p:cNvPr>
          <p:cNvSpPr>
            <a:spLocks xmlns:a="http://schemas.openxmlformats.org/drawingml/2006/main" noGrp="1"/>
          </p:cNvSpPr>
          <p:nvPr/>
        </p:nvSpPr>
        <p:spPr>
          <a:xfrm xmlns:a="http://schemas.openxmlformats.org/drawingml/2006/main">
            <a:off x="761760" y="1523520"/>
            <a:ext cx="7848720" cy="44197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fontScale="92500" lnSpcReduction="9999"/>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Overriding institutional values</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Efficiency in tax collection</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Gathering of fiscal intelligence</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Production, control and accessing of information</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Information as a bargaining chip </a:t>
            </a:r>
            <a:r>
              <a:rPr sz="2200" b="0" u="none">
                <a:solidFill>
                  <a:srgbClr val="000000"/>
                </a:solidFill>
                <a:latin typeface="Wingdings"/>
                <a:ea typeface="Wingdings"/>
                <a:cs typeface="Wingdings"/>
              </a:rPr>
              <a:t></a:t>
            </a:r>
            <a:r>
              <a:rPr sz="2200" b="0" u="none">
                <a:solidFill>
                  <a:srgbClr val="000000"/>
                </a:solidFill>
                <a:latin typeface="Calibri"/>
                <a:ea typeface="Calibri"/>
                <a:cs typeface="Calibri"/>
              </a:rPr>
              <a:t> power</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Example: Subdepartment of Systems and Telecommunication</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Public image</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Quality of information</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Perceived capacity of the organization</a:t>
            </a:r>
            <a:endParaRPr sz="2200" b="0" u="none">
              <a:solidFill>
                <a:srgbClr val="000000"/>
              </a:solidFill>
              <a:latin typeface="Calibri"/>
              <a:ea typeface="Calibri"/>
              <a:cs typeface="Calibri"/>
            </a:endParaRPr>
          </a:p>
        </p:txBody>
      </p:sp>
      <p:pic>
        <p:nvPicPr>
          <p:cNvPr id="138" name="Visual 1 of 2 on “Key Findings: DGI.” Context: Key Findings: DGI * Overriding institutional values — Efficiency in tax collection — Gathering of fiscal intelligence * Production, control and accessing of information — Information as a barg…"/>
          <p:cNvPicPr>
            <a:picLocks xmlns:a="http://schemas.openxmlformats.org/drawingml/2006/main" noChangeAspect="1"/>
          </p:cNvPicPr>
          <p:nvPr/>
        </p:nvPicPr>
        <p:blipFill>
          <a:blip xmlns:r="http://schemas.openxmlformats.org/officeDocument/2006/relationships" xmlns:a="http://schemas.openxmlformats.org/drawingml/2006/main" r:embed="Rdb0d95658d894506"/>
          <a:stretch xmlns:a="http://schemas.openxmlformats.org/drawingml/2006/main"/>
        </p:blipFill>
        <p:spPr>
          <a:xfrm xmlns:a="http://schemas.openxmlformats.org/drawingml/2006/main">
            <a:off x="7391160" y="152280"/>
            <a:ext cx="1525680" cy="1066680"/>
          </a:xfrm>
          <a:prstGeom xmlns:a="http://schemas.openxmlformats.org/drawingml/2006/main" prst="rect">
            <a:avLst/>
          </a:prstGeom>
          <a:ln xmlns:a="http://schemas.openxmlformats.org/drawingml/2006/main" w="38160">
            <a:noFill/>
          </a:ln>
        </p:spPr>
      </p:pic>
      <p:pic>
        <p:nvPicPr>
          <p:cNvPr id="139" name="Visual 2 of 2 on “Key Findings: DGI.” Context: Key Findings: DGI * Overriding institutional values — Efficiency in tax collection — Gathering of fiscal intelligence * Production, control and accessing of information — Information as a barg…"/>
          <p:cNvPicPr>
            <a:picLocks xmlns:a="http://schemas.openxmlformats.org/drawingml/2006/main" noChangeAspect="1"/>
          </p:cNvPicPr>
          <p:nvPr/>
        </p:nvPicPr>
        <p:blipFill>
          <a:blip xmlns:r="http://schemas.openxmlformats.org/officeDocument/2006/relationships" xmlns:a="http://schemas.openxmlformats.org/drawingml/2006/main" r:embed="Rcd0dabb7795245a7"/>
          <a:stretch xmlns:a="http://schemas.openxmlformats.org/drawingml/2006/main"/>
        </p:blipFill>
        <p:spPr>
          <a:xfrm xmlns:a="http://schemas.openxmlformats.org/drawingml/2006/main">
            <a:off x="228600" y="152280"/>
            <a:ext cx="1741320" cy="10699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84476170"/>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sp>
        <p:nvSpPr>
          <p:cNvPr id="136" name="Slide title: Key Findings: BCBA">
            <a:extLst xmlns:a="http://schemas.openxmlformats.org/drawingml/2006/main">
              <a:ext uri="{FF2B5EF4-FFF2-40B4-BE49-F238E27FC236}">
                <a16:creationId xmlns:a16="http://schemas.microsoft.com/office/drawing/2014/main" id="{00AB421D-C6D6-4140-889A-47DC1FC65A46}"/>
              </a:ext>
            </a:extLst>
          </p:cNvPr>
          <p:cNvSpPr>
            <a:spLocks xmlns:a="http://schemas.openxmlformats.org/drawingml/2006/main" noGrp="1"/>
          </p:cNvSpPr>
          <p:nvPr>
            <p:ph type="title" idx="0"/>
          </p:nvPr>
        </p:nvSpPr>
        <p:spPr>
          <a:xfrm xmlns:a="http://schemas.openxmlformats.org/drawingml/2006/main">
            <a:off x="151920" y="266040"/>
            <a:ext cx="883908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000000"/>
                </a:solidFill>
                <a:latin typeface="Calibri"/>
                <a:ea typeface="Calibri"/>
                <a:cs typeface="Calibri"/>
              </a:rPr>
              <a:t>Key Findings: </a:t>
            </a:r>
            <a:r>
              <a:rPr sz="4000" b="1" i="1" u="none">
                <a:solidFill>
                  <a:srgbClr val="000000"/>
                </a:solidFill>
                <a:latin typeface="Calibri"/>
                <a:ea typeface="Calibri"/>
                <a:cs typeface="Calibri"/>
              </a:rPr>
              <a:t>BCBA</a:t>
            </a:r>
            <a:endParaRPr sz="4000" b="0" u="none">
              <a:solidFill>
                <a:srgbClr val="000000"/>
              </a:solidFill>
              <a:latin typeface="Calibri"/>
              <a:ea typeface="Calibri"/>
              <a:cs typeface="Calibri"/>
            </a:endParaRPr>
          </a:p>
        </p:txBody>
      </p:sp>
      <p:sp>
        <p:nvSpPr>
          <p:cNvPr id="137" name="Slide text 2: Key Findings: BCBA">
            <a:extLst xmlns:a="http://schemas.openxmlformats.org/drawingml/2006/main">
              <a:ext uri="{FF2B5EF4-FFF2-40B4-BE49-F238E27FC236}">
                <a16:creationId xmlns:a16="http://schemas.microsoft.com/office/drawing/2014/main" id="{7A6FF1CB-2B1A-47A9-8A55-80CB6BBA19C7}"/>
              </a:ext>
            </a:extLst>
          </p:cNvPr>
          <p:cNvSpPr>
            <a:spLocks xmlns:a="http://schemas.openxmlformats.org/drawingml/2006/main" noGrp="1"/>
          </p:cNvSpPr>
          <p:nvPr/>
        </p:nvSpPr>
        <p:spPr>
          <a:xfrm xmlns:a="http://schemas.openxmlformats.org/drawingml/2006/main">
            <a:off x="457200" y="1447560"/>
            <a:ext cx="8229600" cy="5181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i="1" u="none">
                <a:solidFill>
                  <a:srgbClr val="000000"/>
                </a:solidFill>
                <a:latin typeface="Calibri"/>
                <a:ea typeface="Calibri"/>
                <a:cs typeface="Calibri"/>
              </a:rPr>
              <a:t>A private organization that is conservative, paternalistic, and traditional in nature</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Strong coherence between real organization and its institutional objectives</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Financing public debt &gt; empowering private sector</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Underlying cause: macroeconomic structural problems</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Low private savings + high public debt</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Diverts institutions from original objectives </a:t>
            </a:r>
            <a:endParaRPr sz="2200" b="0" u="none">
              <a:solidFill>
                <a:srgbClr val="000000"/>
              </a:solidFill>
              <a:latin typeface="Calibri"/>
              <a:ea typeface="Calibri"/>
              <a:cs typeface="Calibri"/>
            </a:endParaRPr>
          </a:p>
          <a:p xmlns:a="http://schemas.openxmlformats.org/drawingml/2006/main">
            <a:pPr marL="343080" indent="-343080">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p:txBody>
      </p:sp>
      <p:pic>
        <p:nvPicPr>
          <p:cNvPr id="141" name="Visual 1 of 1 on “Key Findings: BCBA.” Context: Key Findings: BCB,ZBCBA ¢ A private organization that is conservative, paternalistic, and traditional in nature * Strong coherence between real organization and its institutional objectives *…"/>
          <p:cNvPicPr>
            <a:picLocks xmlns:a="http://schemas.openxmlformats.org/drawingml/2006/main" noChangeAspect="1"/>
          </p:cNvPicPr>
          <p:nvPr/>
        </p:nvPicPr>
        <p:blipFill>
          <a:blip xmlns:r="http://schemas.openxmlformats.org/officeDocument/2006/relationships" xmlns:a="http://schemas.openxmlformats.org/drawingml/2006/main" r:embed="R8e8ce9f84be448aa"/>
          <a:stretch xmlns:a="http://schemas.openxmlformats.org/drawingml/2006/main"/>
        </p:blipFill>
        <p:spPr>
          <a:xfrm xmlns:a="http://schemas.openxmlformats.org/drawingml/2006/main">
            <a:off x="6629400" y="266400"/>
            <a:ext cx="2282760" cy="5968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614562351"/>
      </p:ext>
    </p:extLst>
  </p:cSld>
</p:sld>
</file>

<file path=ppt/slides/slide27.xml><?xml version="1.0" encoding="utf-8"?>
<p:sld xmlns:p="http://schemas.openxmlformats.org/presentationml/2006/main">
  <p:cSld>
    <p:spTree>
      <p:nvGrpSpPr>
        <p:cNvPr id="1" name=""/>
        <p:cNvGrpSpPr/>
        <p:nvPr/>
      </p:nvGrpSpPr>
      <p:grpSpPr>
        <a:xfrm xmlns:a="http://schemas.openxmlformats.org/drawingml/2006/main"/>
      </p:grpSpPr>
      <p:sp>
        <p:nvSpPr>
          <p:cNvPr id="139" name="Slide text 1: Key Findings: CORASA">
            <a:extLst xmlns:a="http://schemas.openxmlformats.org/drawingml/2006/main">
              <a:ext uri="{FF2B5EF4-FFF2-40B4-BE49-F238E27FC236}">
                <a16:creationId xmlns:a16="http://schemas.microsoft.com/office/drawing/2014/main" id="{BE557B4F-C9C2-4758-B0FD-992E0D1EFA6F}"/>
              </a:ext>
            </a:extLst>
          </p:cNvPr>
          <p:cNvSpPr>
            <a:spLocks xmlns:a="http://schemas.openxmlformats.org/drawingml/2006/main" noGrp="1"/>
          </p:cNvSpPr>
          <p:nvPr/>
        </p:nvSpPr>
        <p:spPr>
          <a:xfrm xmlns:a="http://schemas.openxmlformats.org/drawingml/2006/main">
            <a:off x="380520" y="1142640"/>
            <a:ext cx="8534520" cy="5638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Improvements in proactivity and technological flexibility</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Deficiencies hindering development persist</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Problematic dimensions </a:t>
            </a:r>
            <a:r>
              <a:rPr sz="2200" b="0" u="none">
                <a:solidFill>
                  <a:srgbClr val="000000"/>
                </a:solidFill>
                <a:latin typeface="Wingdings"/>
                <a:ea typeface="Wingdings"/>
                <a:cs typeface="Wingdings"/>
              </a:rPr>
              <a:t></a:t>
            </a:r>
            <a:r>
              <a:rPr sz="2200" b="0" u="none">
                <a:solidFill>
                  <a:srgbClr val="000000"/>
                </a:solidFill>
                <a:latin typeface="Calibri"/>
                <a:ea typeface="Calibri"/>
                <a:cs typeface="Calibri"/>
              </a:rPr>
              <a:t> internal criteria</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Possible explanation? </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Marked dependency</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Precariousness of regulatory/juridical framework</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Conclusion: current administration fulfills basic institutional goal of ensuring domestic and international communications</a:t>
            </a:r>
            <a:endParaRPr sz="2200" b="0" u="none">
              <a:solidFill>
                <a:srgbClr val="000000"/>
              </a:solidFill>
              <a:latin typeface="Calibri"/>
              <a:ea typeface="Calibri"/>
              <a:cs typeface="Calibri"/>
            </a:endParaRPr>
          </a:p>
          <a:p xmlns:a="http://schemas.openxmlformats.org/drawingml/2006/main">
            <a:pPr>
              <a:spcBef>
                <a:spcPts val="27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100" b="0" u="none">
              <a:solidFill>
                <a:srgbClr val="000000"/>
              </a:solidFill>
              <a:latin typeface="Calibri"/>
              <a:ea typeface="Calibri"/>
              <a:cs typeface="Calibri"/>
            </a:endParaRPr>
          </a:p>
          <a:p xmlns:a="http://schemas.openxmlformats.org/drawingml/2006/main">
            <a:pPr>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000000"/>
                </a:solidFill>
                <a:latin typeface="Calibri"/>
                <a:ea typeface="Calibri"/>
                <a:cs typeface="Calibri"/>
              </a:rPr>
              <a:t>The combination of low administrative and operative quality still permits fulfillment of basic institutional objectives while at the same time posing questions regarding its capacity to contribute to development in the long term.</a:t>
            </a:r>
            <a:endParaRPr sz="2000" b="0" u="none">
              <a:solidFill>
                <a:srgbClr val="000000"/>
              </a:solidFill>
              <a:latin typeface="Calibri"/>
              <a:ea typeface="Calibri"/>
              <a:cs typeface="Calibri"/>
            </a:endParaRPr>
          </a:p>
        </p:txBody>
      </p:sp>
      <p:pic>
        <p:nvPicPr>
          <p:cNvPr id="144" name="Visual 1 of 1 on “Key Findings: CORASA.” Context: GSORREO ‘ORCA DEA REPUSUCA ARGENTINA SA, Key Findings: CORAS¢ + Improvements in proactivity and technological flexibility * Deficiencies hindering development persist — Problematic dimensio…"/>
          <p:cNvPicPr>
            <a:picLocks xmlns:a="http://schemas.openxmlformats.org/drawingml/2006/main" noChangeAspect="1"/>
          </p:cNvPicPr>
          <p:nvPr/>
        </p:nvPicPr>
        <p:blipFill>
          <a:blip xmlns:r="http://schemas.openxmlformats.org/officeDocument/2006/relationships" xmlns:a="http://schemas.openxmlformats.org/drawingml/2006/main" r:embed="R31a124ea672e4207"/>
          <a:stretch xmlns:a="http://schemas.openxmlformats.org/drawingml/2006/main"/>
        </p:blipFill>
        <p:spPr>
          <a:xfrm xmlns:a="http://schemas.openxmlformats.org/drawingml/2006/main">
            <a:off x="6858000" y="228600"/>
            <a:ext cx="2168280" cy="718920"/>
          </a:xfrm>
          <a:prstGeom xmlns:a="http://schemas.openxmlformats.org/drawingml/2006/main" prst="rect">
            <a:avLst/>
          </a:prstGeom>
          <a:ln xmlns:a="http://schemas.openxmlformats.org/drawingml/2006/main" w="38160">
            <a:noFill/>
          </a:ln>
        </p:spPr>
      </p:pic>
      <p:sp>
        <p:nvSpPr>
          <p:cNvPr id="141" name="Slide title: Key Findings: CORASA">
            <a:extLst xmlns:a="http://schemas.openxmlformats.org/drawingml/2006/main">
              <a:ext uri="{FF2B5EF4-FFF2-40B4-BE49-F238E27FC236}">
                <a16:creationId xmlns:a16="http://schemas.microsoft.com/office/drawing/2014/main" id="{1F17090F-AC0C-4D13-9CDC-762C192609BA}"/>
              </a:ext>
            </a:extLst>
          </p:cNvPr>
          <p:cNvSpPr>
            <a:spLocks xmlns:a="http://schemas.openxmlformats.org/drawingml/2006/main" noGrp="1"/>
          </p:cNvSpPr>
          <p:nvPr>
            <p:ph type="title" idx="0"/>
          </p:nvPr>
        </p:nvSpPr>
        <p:spPr>
          <a:xfrm xmlns:a="http://schemas.openxmlformats.org/drawingml/2006/main">
            <a:off x="151920" y="266040"/>
            <a:ext cx="883908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000000"/>
                </a:solidFill>
                <a:latin typeface="Calibri"/>
                <a:ea typeface="Calibri"/>
                <a:cs typeface="Calibri"/>
              </a:rPr>
              <a:t>Key Findings: </a:t>
            </a:r>
            <a:r>
              <a:rPr sz="4000" b="1" i="1" u="none">
                <a:solidFill>
                  <a:srgbClr val="000000"/>
                </a:solidFill>
                <a:latin typeface="Calibri"/>
                <a:ea typeface="Calibri"/>
                <a:cs typeface="Calibri"/>
              </a:rPr>
              <a:t>CORASA</a:t>
            </a:r>
            <a:endParaRPr sz="4000" b="0" u="none">
              <a:solidFill>
                <a:srgbClr val="000000"/>
              </a:solidFill>
              <a:latin typeface="Calibri"/>
              <a:ea typeface="Calibri"/>
              <a:cs typeface="Calibri"/>
            </a:endParaRPr>
          </a:p>
        </p:txBody>
      </p:sp>
    </p:spTree>
    <p:extLst>
      <p:ext uri="{BB962C8B-B14F-4D97-AF65-F5344CB8AC3E}">
        <p14:creationId xmlns:p14="http://schemas.microsoft.com/office/powerpoint/2010/main" val="1644617741"/>
      </p:ext>
    </p:extLst>
  </p:cSld>
</p:sld>
</file>

<file path=ppt/slides/slide28.xml><?xml version="1.0" encoding="utf-8"?>
<p:sld xmlns:p="http://schemas.openxmlformats.org/presentationml/2006/main">
  <p:cSld>
    <p:spTree>
      <p:nvGrpSpPr>
        <p:cNvPr id="1" name=""/>
        <p:cNvGrpSpPr/>
        <p:nvPr/>
      </p:nvGrpSpPr>
      <p:grpSpPr>
        <a:xfrm xmlns:a="http://schemas.openxmlformats.org/drawingml/2006/main"/>
      </p:grpSpPr>
      <p:sp>
        <p:nvSpPr>
          <p:cNvPr id="142" name="Slide text 1: Key Findings: CRA">
            <a:extLst xmlns:a="http://schemas.openxmlformats.org/drawingml/2006/main">
              <a:ext uri="{FF2B5EF4-FFF2-40B4-BE49-F238E27FC236}">
                <a16:creationId xmlns:a16="http://schemas.microsoft.com/office/drawing/2014/main" id="{2035DBDD-4227-4665-BE33-61D3A9B7D7B7}"/>
              </a:ext>
            </a:extLst>
          </p:cNvPr>
          <p:cNvSpPr>
            <a:spLocks xmlns:a="http://schemas.openxmlformats.org/drawingml/2006/main" noGrp="1"/>
          </p:cNvSpPr>
          <p:nvPr/>
        </p:nvSpPr>
        <p:spPr>
          <a:xfrm xmlns:a="http://schemas.openxmlformats.org/drawingml/2006/main">
            <a:off x="609480" y="1828800"/>
            <a:ext cx="8153280" cy="40845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Contributions to development </a:t>
            </a:r>
            <a:r>
              <a:rPr sz="2200" b="0" u="none">
                <a:solidFill>
                  <a:srgbClr val="000000"/>
                </a:solidFill>
                <a:latin typeface="Wingdings"/>
                <a:ea typeface="Wingdings"/>
                <a:cs typeface="Wingdings"/>
              </a:rPr>
              <a:t></a:t>
            </a:r>
            <a:r>
              <a:rPr sz="2200" b="0" u="none">
                <a:solidFill>
                  <a:srgbClr val="000000"/>
                </a:solidFill>
                <a:latin typeface="Calibri"/>
                <a:ea typeface="Calibri"/>
                <a:cs typeface="Calibri"/>
              </a:rPr>
              <a:t> highly negative</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Challenges to address:</a:t>
            </a:r>
            <a:endParaRPr sz="2200" b="0" u="none">
              <a:solidFill>
                <a:srgbClr val="000000"/>
              </a:solidFill>
              <a:latin typeface="Calibri"/>
              <a:ea typeface="Calibri"/>
              <a:cs typeface="Calibri"/>
            </a:endParaRPr>
          </a:p>
          <a:p xmlns:a="http://schemas.openxmlformats.org/drawingml/2006/main">
            <a:pPr marL="914400" lvl="1" indent="-457200">
              <a:spcBef>
                <a:spcPts val="550"/>
              </a:spcBef>
              <a:buClr>
                <a:srgbClr val="000000"/>
              </a:buClr>
              <a:buFont typeface="Calibri"/>
              <a:buAutoNum type="arabicPeriod"/>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Incorporation of personnel and Installation of meritocratic practices</a:t>
            </a:r>
            <a:endParaRPr sz="2200" b="0" u="none">
              <a:solidFill>
                <a:srgbClr val="000000"/>
              </a:solidFill>
              <a:latin typeface="Calibri"/>
              <a:ea typeface="Calibri"/>
              <a:cs typeface="Calibri"/>
            </a:endParaRPr>
          </a:p>
          <a:p xmlns:a="http://schemas.openxmlformats.org/drawingml/2006/main">
            <a:pPr marL="914400" lvl="1" indent="-457200">
              <a:spcBef>
                <a:spcPts val="550"/>
              </a:spcBef>
              <a:buClr>
                <a:srgbClr val="000000"/>
              </a:buClr>
              <a:buFont typeface="Calibri"/>
              <a:buAutoNum type="arabicPeriod"/>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Better integration and interaction of interfacing agencies</a:t>
            </a:r>
            <a:endParaRPr sz="2200" b="0" u="none">
              <a:solidFill>
                <a:srgbClr val="000000"/>
              </a:solidFill>
              <a:latin typeface="Calibri"/>
              <a:ea typeface="Calibri"/>
              <a:cs typeface="Calibri"/>
            </a:endParaRPr>
          </a:p>
          <a:p xmlns:a="http://schemas.openxmlformats.org/drawingml/2006/main">
            <a:pPr marL="914400" lvl="1" indent="-457200">
              <a:spcBef>
                <a:spcPts val="550"/>
              </a:spcBef>
              <a:buClr>
                <a:srgbClr val="000000"/>
              </a:buClr>
              <a:buFont typeface="Calibri"/>
              <a:buAutoNum type="arabicPeriod"/>
              <a:tabLst>
                <a:tab pos="1828800" algn="l"/>
                <a:tab pos="2743200" algn="l"/>
                <a:tab pos="3657600" algn="l"/>
                <a:tab pos="4572000" algn="l"/>
                <a:tab pos="5486400" algn="l"/>
                <a:tab pos="6400800" algn="l"/>
                <a:tab pos="7315200" algn="l"/>
                <a:tab pos="8229600" algn="l"/>
                <a:tab pos="9144000" algn="l"/>
                <a:tab pos="10058400" algn="l"/>
              </a:tabLst>
            </a:pPr>
            <a:r>
              <a:rPr sz="2200" b="1" i="1" u="none">
                <a:solidFill>
                  <a:srgbClr val="000000"/>
                </a:solidFill>
                <a:latin typeface="Calibri"/>
                <a:ea typeface="Calibri"/>
                <a:cs typeface="Calibri"/>
              </a:rPr>
              <a:t>Changing work culture to standardize public safety</a:t>
            </a:r>
            <a:endParaRPr sz="2200" b="0" u="none">
              <a:solidFill>
                <a:srgbClr val="000000"/>
              </a:solidFill>
              <a:latin typeface="Calibri"/>
              <a:ea typeface="Calibri"/>
              <a:cs typeface="Calibri"/>
            </a:endParaRPr>
          </a:p>
          <a:p xmlns:a="http://schemas.openxmlformats.org/drawingml/2006/main">
            <a:pPr>
              <a:spcBef>
                <a:spcPts val="5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p:txBody>
      </p:sp>
      <p:sp>
        <p:nvSpPr>
          <p:cNvPr id="143" name="Slide title: Key Findings: CRA">
            <a:extLst xmlns:a="http://schemas.openxmlformats.org/drawingml/2006/main">
              <a:ext uri="{FF2B5EF4-FFF2-40B4-BE49-F238E27FC236}">
                <a16:creationId xmlns:a16="http://schemas.microsoft.com/office/drawing/2014/main" id="{D4E0F7A5-2041-42D0-863A-5171A69BC9C3}"/>
              </a:ext>
            </a:extLst>
          </p:cNvPr>
          <p:cNvSpPr>
            <a:spLocks xmlns:a="http://schemas.openxmlformats.org/drawingml/2006/main" noGrp="1"/>
          </p:cNvSpPr>
          <p:nvPr>
            <p:ph type="title" idx="0"/>
          </p:nvPr>
        </p:nvSpPr>
        <p:spPr>
          <a:xfrm xmlns:a="http://schemas.openxmlformats.org/drawingml/2006/main">
            <a:off x="152280" y="273960"/>
            <a:ext cx="876312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000000"/>
                </a:solidFill>
                <a:latin typeface="Calibri"/>
                <a:ea typeface="Calibri"/>
                <a:cs typeface="Calibri"/>
              </a:rPr>
              <a:t>Key Findings: </a:t>
            </a:r>
            <a:r>
              <a:rPr sz="4000" b="1" i="1" u="none">
                <a:solidFill>
                  <a:srgbClr val="000000"/>
                </a:solidFill>
                <a:latin typeface="Calibri"/>
                <a:ea typeface="Calibri"/>
                <a:cs typeface="Calibri"/>
              </a:rPr>
              <a:t>CRA </a:t>
            </a:r>
            <a:endParaRPr sz="4000" b="0" u="none">
              <a:solidFill>
                <a:srgbClr val="000000"/>
              </a:solidFill>
              <a:latin typeface="Calibri"/>
              <a:ea typeface="Calibri"/>
              <a:cs typeface="Calibri"/>
            </a:endParaRPr>
          </a:p>
        </p:txBody>
      </p:sp>
      <p:pic>
        <p:nvPicPr>
          <p:cNvPr id="147" name="Visual 1 of 1 on “Key Findings: CRA.” Context: Key Findings: CRA * Contributions to development highly negative * Challenges to address: 1. Incorporation of personnel and Installation of meritocratic practices 2. Better integration and int…"/>
          <p:cNvPicPr>
            <a:picLocks xmlns:a="http://schemas.openxmlformats.org/drawingml/2006/main" noChangeAspect="1"/>
          </p:cNvPicPr>
          <p:nvPr/>
        </p:nvPicPr>
        <p:blipFill>
          <a:blip xmlns:r="http://schemas.openxmlformats.org/officeDocument/2006/relationships" xmlns:a="http://schemas.openxmlformats.org/drawingml/2006/main" r:embed="R2f650c2e34a74eef"/>
          <a:stretch xmlns:a="http://schemas.openxmlformats.org/drawingml/2006/main"/>
        </p:blipFill>
        <p:spPr>
          <a:xfrm xmlns:a="http://schemas.openxmlformats.org/drawingml/2006/main">
            <a:off x="7848360" y="75960"/>
            <a:ext cx="1054080" cy="10969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950805108"/>
      </p:ext>
    </p:extLst>
  </p:cSld>
</p:sld>
</file>

<file path=ppt/slides/slide29.xml><?xml version="1.0" encoding="utf-8"?>
<p:sld xmlns:p="http://schemas.openxmlformats.org/presentationml/2006/main">
  <p:cSld>
    <p:spTree>
      <p:nvGrpSpPr>
        <p:cNvPr id="1" name=""/>
        <p:cNvGrpSpPr/>
        <p:nvPr/>
      </p:nvGrpSpPr>
      <p:grpSpPr>
        <a:xfrm xmlns:a="http://schemas.openxmlformats.org/drawingml/2006/main"/>
      </p:grpSpPr>
      <p:sp>
        <p:nvSpPr>
          <p:cNvPr id="145" name="Slide title: Concluding Remarks">
            <a:extLst xmlns:a="http://schemas.openxmlformats.org/drawingml/2006/main">
              <a:ext uri="{FF2B5EF4-FFF2-40B4-BE49-F238E27FC236}">
                <a16:creationId xmlns:a16="http://schemas.microsoft.com/office/drawing/2014/main" id="{463933F9-EA25-43C2-AE38-360EEA099FFD}"/>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1" u="none">
                <a:solidFill>
                  <a:srgbClr val="000000"/>
                </a:solidFill>
                <a:latin typeface="Calibri"/>
                <a:ea typeface="Calibri"/>
                <a:cs typeface="Calibri"/>
              </a:rPr>
              <a:t>Concluding Remarks</a:t>
            </a:r>
            <a:endParaRPr sz="3600" b="0" u="none">
              <a:solidFill>
                <a:srgbClr val="000000"/>
              </a:solidFill>
              <a:latin typeface="Calibri"/>
              <a:ea typeface="Calibri"/>
              <a:cs typeface="Calibri"/>
            </a:endParaRPr>
          </a:p>
        </p:txBody>
      </p:sp>
      <p:sp>
        <p:nvSpPr>
          <p:cNvPr id="146" name="Slide text 2: Concluding Remarks">
            <a:extLst xmlns:a="http://schemas.openxmlformats.org/drawingml/2006/main">
              <a:ext uri="{FF2B5EF4-FFF2-40B4-BE49-F238E27FC236}">
                <a16:creationId xmlns:a16="http://schemas.microsoft.com/office/drawing/2014/main" id="{1E951C12-20EB-480E-A7F3-EA9FD1085155}"/>
              </a:ext>
            </a:extLst>
          </p:cNvPr>
          <p:cNvSpPr>
            <a:spLocks xmlns:a="http://schemas.openxmlformats.org/drawingml/2006/main" noGrp="1"/>
          </p:cNvSpPr>
          <p:nvPr/>
        </p:nvSpPr>
        <p:spPr>
          <a:xfrm xmlns:a="http://schemas.openxmlformats.org/drawingml/2006/main">
            <a:off x="533160" y="1653480"/>
            <a:ext cx="8229600" cy="43657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The state plays a critical role in determining characteristics of </a:t>
            </a:r>
            <a:r>
              <a:rPr sz="2200" b="0" i="1" u="none">
                <a:solidFill>
                  <a:srgbClr val="000000"/>
                </a:solidFill>
                <a:latin typeface="Calibri"/>
                <a:ea typeface="Calibri"/>
                <a:cs typeface="Calibri"/>
              </a:rPr>
              <a:t>all</a:t>
            </a:r>
            <a:r>
              <a:rPr sz="2200" b="0" u="none">
                <a:solidFill>
                  <a:srgbClr val="000000"/>
                </a:solidFill>
                <a:latin typeface="Calibri"/>
                <a:ea typeface="Calibri"/>
                <a:cs typeface="Calibri"/>
              </a:rPr>
              <a:t> institutions</a:t>
            </a: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Findings of total failure or terminal crisis is unrealistic</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Discontinuity and inconsistent policy</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1" u="none">
                <a:solidFill>
                  <a:srgbClr val="000000"/>
                </a:solidFill>
                <a:latin typeface="Calibri"/>
                <a:ea typeface="Calibri"/>
                <a:cs typeface="Calibri"/>
              </a:rPr>
              <a:t>The internal dimensions of institutional quality have been more negatively affected than the external ones</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i="1" u="none">
                <a:solidFill>
                  <a:srgbClr val="000000"/>
                </a:solidFill>
                <a:latin typeface="Calibri"/>
                <a:ea typeface="Calibri"/>
                <a:cs typeface="Calibri"/>
              </a:rPr>
              <a:t>Absence of causal relationship?</a:t>
            </a:r>
            <a:endParaRPr sz="2200" b="0" u="none">
              <a:solidFill>
                <a:srgbClr val="000000"/>
              </a:solidFill>
              <a:latin typeface="Calibri"/>
              <a:ea typeface="Calibri"/>
              <a:cs typeface="Calibri"/>
            </a:endParaRPr>
          </a:p>
        </p:txBody>
      </p:sp>
    </p:spTree>
    <p:extLst>
      <p:ext uri="{BB962C8B-B14F-4D97-AF65-F5344CB8AC3E}">
        <p14:creationId xmlns:p14="http://schemas.microsoft.com/office/powerpoint/2010/main" val="325841811"/>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20" name="Slide title: Historical Context">
            <a:extLst xmlns:a="http://schemas.openxmlformats.org/drawingml/2006/main">
              <a:ext uri="{FF2B5EF4-FFF2-40B4-BE49-F238E27FC236}">
                <a16:creationId xmlns:a16="http://schemas.microsoft.com/office/drawing/2014/main" id="{74FB5D36-C2CC-4E65-BC8E-F121A4DEDF94}"/>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1" u="none">
                <a:solidFill>
                  <a:srgbClr val="000000"/>
                </a:solidFill>
                <a:latin typeface="Calibri"/>
                <a:ea typeface="Calibri"/>
                <a:cs typeface="Calibri"/>
              </a:rPr>
              <a:t>Historical Context</a:t>
            </a:r>
            <a:endParaRPr sz="3600" b="0" u="none">
              <a:solidFill>
                <a:srgbClr val="000000"/>
              </a:solidFill>
              <a:latin typeface="Calibri"/>
              <a:ea typeface="Calibri"/>
              <a:cs typeface="Calibri"/>
            </a:endParaRPr>
          </a:p>
        </p:txBody>
      </p:sp>
      <p:sp>
        <p:nvSpPr>
          <p:cNvPr id="21" name="Slide text 2: Historical Context">
            <a:extLst xmlns:a="http://schemas.openxmlformats.org/drawingml/2006/main">
              <a:ext uri="{FF2B5EF4-FFF2-40B4-BE49-F238E27FC236}">
                <a16:creationId xmlns:a16="http://schemas.microsoft.com/office/drawing/2014/main" id="{23231B23-0155-4AC6-A5DE-6744E30AB262}"/>
              </a:ext>
            </a:extLst>
          </p:cNvPr>
          <p:cNvSpPr>
            <a:spLocks xmlns:a="http://schemas.openxmlformats.org/drawingml/2006/main" noGrp="1"/>
          </p:cNvSpPr>
          <p:nvPr/>
        </p:nvSpPr>
        <p:spPr>
          <a:xfrm xmlns:a="http://schemas.openxmlformats.org/drawingml/2006/main">
            <a:off x="533160" y="1066320"/>
            <a:ext cx="8229600" cy="5334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Factors</a:t>
            </a:r>
            <a:endParaRPr sz="24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Instersectoral conflict</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Post-1930 absence of hegemonic socioeconomic group </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Ups and down of the Peronist/anti-Peronist dichotomy</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The lost decade of the 1980s</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Neoliberalism in the 1990s</a:t>
            </a:r>
            <a:endParaRPr sz="2000" b="0" u="none">
              <a:solidFill>
                <a:srgbClr val="000000"/>
              </a:solidFill>
              <a:latin typeface="Calibri"/>
              <a:ea typeface="Calibri"/>
              <a:cs typeface="Calibri"/>
            </a:endParaRPr>
          </a:p>
          <a:p xmlns:a="http://schemas.openxmlformats.org/drawingml/2006/main">
            <a:pPr marL="743040" lvl="1" indent="-285840">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Economic devastation resulting from military dictatorship</a:t>
            </a:r>
            <a:endParaRPr sz="2000" b="0" u="none">
              <a:solidFill>
                <a:srgbClr val="000000"/>
              </a:solidFill>
              <a:latin typeface="Calibri"/>
              <a:ea typeface="Calibri"/>
              <a:cs typeface="Calibri"/>
            </a:endParaRPr>
          </a:p>
        </p:txBody>
      </p:sp>
      <p:pic>
        <p:nvPicPr>
          <p:cNvPr id="26" name="Visual 1 of 2 on “Historical Context.” Context: Historical Context Factors + Instersectoral conflict + Post-1930 absence of hegemonic socioeconomic group + Ups and down of the Peronist/anti-Peronist dichotomy + The lost decade of the 1980s…"/>
          <p:cNvPicPr>
            <a:picLocks xmlns:a="http://schemas.openxmlformats.org/drawingml/2006/main" noChangeAspect="1"/>
          </p:cNvPicPr>
          <p:nvPr/>
        </p:nvPicPr>
        <p:blipFill>
          <a:blip xmlns:r="http://schemas.openxmlformats.org/officeDocument/2006/relationships" xmlns:a="http://schemas.openxmlformats.org/drawingml/2006/main" r:embed="R6f733a42fa7d4351"/>
          <a:stretch xmlns:a="http://schemas.openxmlformats.org/drawingml/2006/main"/>
        </p:blipFill>
        <p:spPr>
          <a:xfrm xmlns:a="http://schemas.openxmlformats.org/drawingml/2006/main">
            <a:off x="304560" y="3821040"/>
            <a:ext cx="4381560" cy="2732040"/>
          </a:xfrm>
          <a:prstGeom xmlns:a="http://schemas.openxmlformats.org/drawingml/2006/main" prst="rect">
            <a:avLst/>
          </a:prstGeom>
          <a:ln xmlns:a="http://schemas.openxmlformats.org/drawingml/2006/main" w="38160">
            <a:noFill/>
          </a:ln>
        </p:spPr>
      </p:pic>
      <p:pic>
        <p:nvPicPr>
          <p:cNvPr id="27" name="Visual 2 of 2 on “Historical Context.” Context: Historical Context Factors + Instersectoral conflict + Post-1930 absence of hegemonic socioeconomic group + Ups and down of the Peronist/anti-Peronist dichotomy + The lost decade of the 1980s…"/>
          <p:cNvPicPr>
            <a:picLocks xmlns:a="http://schemas.openxmlformats.org/drawingml/2006/main" noChangeAspect="1"/>
          </p:cNvPicPr>
          <p:nvPr/>
        </p:nvPicPr>
        <p:blipFill>
          <a:blip xmlns:r="http://schemas.openxmlformats.org/officeDocument/2006/relationships" xmlns:a="http://schemas.openxmlformats.org/drawingml/2006/main" r:embed="R971685d13eb04666"/>
          <a:stretch xmlns:a="http://schemas.openxmlformats.org/drawingml/2006/main"/>
        </p:blipFill>
        <p:spPr>
          <a:xfrm xmlns:a="http://schemas.openxmlformats.org/drawingml/2006/main">
            <a:off x="4657680" y="3821040"/>
            <a:ext cx="4190760" cy="27432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139837743"/>
      </p:ext>
    </p:extLst>
  </p:cSld>
</p:sld>
</file>

<file path=ppt/slides/slide30.xml><?xml version="1.0" encoding="utf-8"?>
<p:sld xmlns:p="http://schemas.openxmlformats.org/presentationml/2006/main">
  <p:cSld>
    <p:spTree>
      <p:nvGrpSpPr>
        <p:cNvPr id="1" name=""/>
        <p:cNvGrpSpPr/>
        <p:nvPr/>
      </p:nvGrpSpPr>
      <p:grpSpPr>
        <a:xfrm xmlns:a="http://schemas.openxmlformats.org/drawingml/2006/main"/>
      </p:grpSpPr>
      <p:sp>
        <p:nvSpPr>
          <p:cNvPr id="147" name="Slide title: Conclusion: Types of Institutions">
            <a:extLst xmlns:a="http://schemas.openxmlformats.org/drawingml/2006/main">
              <a:ext uri="{FF2B5EF4-FFF2-40B4-BE49-F238E27FC236}">
                <a16:creationId xmlns:a16="http://schemas.microsoft.com/office/drawing/2014/main" id="{BD294077-18BF-4AA4-959C-50793C05A8B9}"/>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1" u="none">
                <a:solidFill>
                  <a:srgbClr val="000000"/>
                </a:solidFill>
                <a:latin typeface="Calibri"/>
                <a:ea typeface="Calibri"/>
                <a:cs typeface="Calibri"/>
              </a:rPr>
              <a:t>Conclusion: Types of Institutions</a:t>
            </a:r>
            <a:endParaRPr sz="3600" b="0" u="none">
              <a:solidFill>
                <a:srgbClr val="000000"/>
              </a:solidFill>
              <a:latin typeface="Calibri"/>
              <a:ea typeface="Calibri"/>
              <a:cs typeface="Calibri"/>
            </a:endParaRPr>
          </a:p>
        </p:txBody>
      </p:sp>
      <p:graphicFrame>
        <p:nvGraphicFramePr>
          <p:cNvPr id="150" name="Data table 1 of 1: Conclusion: Types of Institutions"/>
          <p:cNvGraphicFramePr/>
          <p:nvPr/>
        </p:nvGraphicFramePr>
        <p:xfrm>
          <a:off xmlns:a="http://schemas.openxmlformats.org/drawingml/2006/main" x="838080" y="1396800"/>
          <a:ext xmlns:a="http://schemas.openxmlformats.org/drawingml/2006/main" cx="7620120" cy="4911840"/>
        </p:xfrm>
        <a:graphic xmlns:a="http://schemas.openxmlformats.org/drawingml/2006/main">
          <a:graphicData uri="http://schemas.openxmlformats.org/drawingml/2006/table">
            <a:tbl>
              <a:tblPr/>
              <a:tblGrid>
                <a:gridCol w="3809880"/>
                <a:gridCol w="3810240"/>
              </a:tblGrid>
              <a:tr h="2565360">
                <a:tc>
                  <a:txBody>
                    <a:bodyPr lIns="90000" tIns="45360" rIns="90000" bIns="4536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sng">
                          <a:solidFill>
                            <a:srgbClr val="000000"/>
                          </a:solidFill>
                          <a:latin typeface="Calibri"/>
                          <a:ea typeface="Calibri"/>
                          <a:cs typeface="Calibri"/>
                        </a:rPr>
                        <a:t>Predatory</a:t>
                      </a:r>
                      <a:endParaRPr sz="20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alibri"/>
                          <a:ea typeface="Calibri"/>
                          <a:cs typeface="Calibri"/>
                        </a:rPr>
                        <a:t>Lacks modern bureaucracy</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alibri"/>
                          <a:ea typeface="Calibri"/>
                          <a:cs typeface="Calibri"/>
                        </a:rPr>
                        <a:t>Isolated from surroundings</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i="1" u="none">
                          <a:solidFill>
                            <a:srgbClr val="000000"/>
                          </a:solidFill>
                          <a:latin typeface="Calibri"/>
                          <a:ea typeface="Calibri"/>
                          <a:cs typeface="Calibri"/>
                        </a:rPr>
                        <a:t>Example:</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alibri"/>
                          <a:ea typeface="Calibri"/>
                          <a:cs typeface="Calibri"/>
                        </a:rPr>
                        <a:t>Civil aviation (CRA)</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txBody>
                  <a:tcPr marL="90000" marR="90000" marT="45360" marB="4536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90000" tIns="45360" rIns="90000" bIns="4536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sng">
                          <a:solidFill>
                            <a:srgbClr val="000000"/>
                          </a:solidFill>
                          <a:latin typeface="Calibri"/>
                          <a:ea typeface="Calibri"/>
                          <a:cs typeface="Calibri"/>
                        </a:rPr>
                        <a:t>Reactive</a:t>
                      </a:r>
                      <a:endParaRPr sz="20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alibri"/>
                          <a:ea typeface="Calibri"/>
                          <a:cs typeface="Calibri"/>
                        </a:rPr>
                        <a:t>Strong internal standards</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alibri"/>
                          <a:ea typeface="Calibri"/>
                          <a:cs typeface="Calibri"/>
                        </a:rPr>
                        <a:t>Weak proactivity</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i="1" u="none">
                          <a:solidFill>
                            <a:srgbClr val="000000"/>
                          </a:solidFill>
                          <a:latin typeface="Calibri"/>
                          <a:ea typeface="Calibri"/>
                          <a:cs typeface="Calibri"/>
                        </a:rPr>
                        <a:t>Example:</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alibri"/>
                          <a:ea typeface="Calibri"/>
                          <a:cs typeface="Calibri"/>
                        </a:rPr>
                        <a:t>Missing in Argentine sample</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txBody>
                  <a:tcPr marL="90000" marR="90000" marT="45360" marB="4536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2346480">
                <a:tc>
                  <a:txBody>
                    <a:bodyPr lIns="90000" tIns="45360" rIns="90000" bIns="4536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sng">
                          <a:solidFill>
                            <a:srgbClr val="000000"/>
                          </a:solidFill>
                          <a:latin typeface="Calibri"/>
                          <a:ea typeface="Calibri"/>
                          <a:cs typeface="Calibri"/>
                        </a:rPr>
                        <a:t>Intermediate</a:t>
                      </a:r>
                      <a:endParaRPr sz="20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alibri"/>
                          <a:ea typeface="Calibri"/>
                          <a:cs typeface="Calibri"/>
                        </a:rPr>
                        <a:t>Proactive foundation</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alibri"/>
                          <a:ea typeface="Calibri"/>
                          <a:cs typeface="Calibri"/>
                        </a:rPr>
                        <a:t>Non-meritocratic foundation </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i="1" u="none">
                          <a:solidFill>
                            <a:srgbClr val="000000"/>
                          </a:solidFill>
                          <a:latin typeface="Calibri"/>
                          <a:ea typeface="Calibri"/>
                          <a:cs typeface="Calibri"/>
                        </a:rPr>
                        <a:t>Example:</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alibri"/>
                          <a:ea typeface="Calibri"/>
                          <a:cs typeface="Calibri"/>
                        </a:rPr>
                        <a:t>Postal system (CORASA)</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txBody>
                  <a:tcPr marL="90000" marR="90000" marT="45360" marB="4536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5360" rIns="90000" bIns="4536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sng">
                          <a:solidFill>
                            <a:srgbClr val="000000"/>
                          </a:solidFill>
                          <a:latin typeface="Calibri"/>
                          <a:ea typeface="Calibri"/>
                          <a:cs typeface="Calibri"/>
                        </a:rPr>
                        <a:t>Developmental</a:t>
                      </a:r>
                      <a:endParaRPr sz="20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alibri"/>
                          <a:ea typeface="Calibri"/>
                          <a:cs typeface="Calibri"/>
                        </a:rPr>
                        <a:t>Meritocratic organization</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alibri"/>
                          <a:ea typeface="Calibri"/>
                          <a:cs typeface="Calibri"/>
                        </a:rPr>
                        <a:t>Qualified, proactive bureaucracy</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i="1" u="none">
                          <a:solidFill>
                            <a:srgbClr val="000000"/>
                          </a:solidFill>
                          <a:latin typeface="Calibri"/>
                          <a:ea typeface="Calibri"/>
                          <a:cs typeface="Calibri"/>
                        </a:rPr>
                        <a:t>Example:</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alibri"/>
                          <a:ea typeface="Calibri"/>
                          <a:cs typeface="Calibri"/>
                        </a:rPr>
                        <a:t>Tax authority (DGI)</a:t>
                      </a:r>
                      <a:endParaRPr sz="1600" b="0" u="none">
                        <a:solidFill>
                          <a:srgbClr val="000000"/>
                        </a:solidFill>
                        <a:latin typeface="Calibri"/>
                        <a:ea typeface="Calibri"/>
                        <a:cs typeface="Calibri"/>
                      </a:endParaRPr>
                    </a:p>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000000"/>
                        </a:solidFill>
                        <a:latin typeface="Calibri"/>
                        <a:ea typeface="Calibri"/>
                        <a:cs typeface="Calibri"/>
                      </a:endParaRPr>
                    </a:p>
                  </a:txBody>
                  <a:tcPr marL="90000" marR="90000" marT="45360" marB="4536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bl>
          </a:graphicData>
        </a:graphic>
      </p:graphicFrame>
    </p:spTree>
    <p:extLst>
      <p:ext uri="{BB962C8B-B14F-4D97-AF65-F5344CB8AC3E}">
        <p14:creationId xmlns:p14="http://schemas.microsoft.com/office/powerpoint/2010/main" val="1370825204"/>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24" name="Slide title: Explanations for the Unique Argentine Experience">
            <a:extLst xmlns:a="http://schemas.openxmlformats.org/drawingml/2006/main">
              <a:ext uri="{FF2B5EF4-FFF2-40B4-BE49-F238E27FC236}">
                <a16:creationId xmlns:a16="http://schemas.microsoft.com/office/drawing/2014/main" id="{5B9C7F85-355E-48EB-B64A-E89F5C49B383}"/>
              </a:ext>
            </a:extLst>
          </p:cNvPr>
          <p:cNvSpPr>
            <a:spLocks xmlns:a="http://schemas.openxmlformats.org/drawingml/2006/main" noGrp="1"/>
          </p:cNvSpPr>
          <p:nvPr>
            <p:ph type="title" idx="0"/>
          </p:nvPr>
        </p:nvSpPr>
        <p:spPr>
          <a:xfrm xmlns:a="http://schemas.openxmlformats.org/drawingml/2006/main">
            <a:off x="304200" y="273960"/>
            <a:ext cx="853452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100" b="1" u="none">
                <a:solidFill>
                  <a:srgbClr val="000000"/>
                </a:solidFill>
                <a:latin typeface="Calibri"/>
                <a:ea typeface="Calibri"/>
                <a:cs typeface="Calibri"/>
              </a:rPr>
              <a:t>Explanations for the Unique Argentine Experience</a:t>
            </a:r>
            <a:endParaRPr sz="3100" b="0" u="none">
              <a:solidFill>
                <a:srgbClr val="000000"/>
              </a:solidFill>
              <a:latin typeface="Calibri"/>
              <a:ea typeface="Calibri"/>
              <a:cs typeface="Calibri"/>
            </a:endParaRPr>
          </a:p>
        </p:txBody>
      </p:sp>
      <p:sp>
        <p:nvSpPr>
          <p:cNvPr id="25" name="Slide text 2: Explanations for the Unique Argentine Experience">
            <a:extLst xmlns:a="http://schemas.openxmlformats.org/drawingml/2006/main">
              <a:ext uri="{FF2B5EF4-FFF2-40B4-BE49-F238E27FC236}">
                <a16:creationId xmlns:a16="http://schemas.microsoft.com/office/drawing/2014/main" id="{13328E21-8CD8-4CB3-AB5B-31FCB6D2A143}"/>
              </a:ext>
            </a:extLst>
          </p:cNvPr>
          <p:cNvSpPr>
            <a:spLocks xmlns:a="http://schemas.openxmlformats.org/drawingml/2006/main" noGrp="1"/>
          </p:cNvSpPr>
          <p:nvPr/>
        </p:nvSpPr>
        <p:spPr>
          <a:xfrm xmlns:a="http://schemas.openxmlformats.org/drawingml/2006/main">
            <a:off x="533160" y="1142640"/>
            <a:ext cx="8329680" cy="5257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3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xmlns:a="http://schemas.openxmlformats.org/drawingml/2006/main">
            <a:pPr marL="343080" indent="-34308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Political instability</a:t>
            </a:r>
            <a:endParaRPr sz="2600" b="0" u="none">
              <a:solidFill>
                <a:srgbClr val="000000"/>
              </a:solidFill>
              <a:latin typeface="Calibri"/>
              <a:ea typeface="Calibri"/>
              <a:cs typeface="Calibri"/>
            </a:endParaRPr>
          </a:p>
          <a:p xmlns:a="http://schemas.openxmlformats.org/drawingml/2006/main">
            <a:pPr marL="343080" indent="-34308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marL="343080" indent="-34308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Social conflicts</a:t>
            </a:r>
            <a:endParaRPr sz="2600" b="0" u="none">
              <a:solidFill>
                <a:srgbClr val="000000"/>
              </a:solidFill>
              <a:latin typeface="Calibri"/>
              <a:ea typeface="Calibri"/>
              <a:cs typeface="Calibri"/>
            </a:endParaRPr>
          </a:p>
          <a:p xmlns:a="http://schemas.openxmlformats.org/drawingml/2006/main">
            <a:pPr>
              <a:spcBef>
                <a:spcPts val="26"/>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marL="343080" indent="-34308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External dependency</a:t>
            </a:r>
            <a:endParaRPr sz="2600" b="0" u="none">
              <a:solidFill>
                <a:srgbClr val="000000"/>
              </a:solidFill>
              <a:latin typeface="Calibri"/>
              <a:ea typeface="Calibri"/>
              <a:cs typeface="Calibri"/>
            </a:endParaRPr>
          </a:p>
          <a:p xmlns:a="http://schemas.openxmlformats.org/drawingml/2006/main">
            <a:pPr marL="343080" indent="-34308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marL="343080" indent="-34308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Quality of institutions</a:t>
            </a:r>
            <a:endParaRPr sz="2600" b="0" u="none">
              <a:solidFill>
                <a:srgbClr val="000000"/>
              </a:solidFill>
              <a:latin typeface="Calibri"/>
              <a:ea typeface="Calibri"/>
              <a:cs typeface="Calibri"/>
            </a:endParaRPr>
          </a:p>
          <a:p xmlns:a="http://schemas.openxmlformats.org/drawingml/2006/main">
            <a:pPr marL="343080" indent="-34308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marL="343080" indent="-34308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Excessive intervention of the state in the economy</a:t>
            </a:r>
            <a:endParaRPr sz="2600" b="0" u="none">
              <a:solidFill>
                <a:srgbClr val="000000"/>
              </a:solidFill>
              <a:latin typeface="Calibri"/>
              <a:ea typeface="Calibri"/>
              <a:cs typeface="Calibri"/>
            </a:endParaRPr>
          </a:p>
          <a:p xmlns:a="http://schemas.openxmlformats.org/drawingml/2006/main">
            <a:pPr marL="343080" indent="-34308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marL="343080" indent="-343080">
              <a:spcBef>
                <a:spcPts val="26"/>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Characteristics of the political system</a:t>
            </a:r>
            <a:endParaRPr sz="2600" b="0" u="none">
              <a:solidFill>
                <a:srgbClr val="000000"/>
              </a:solidFill>
              <a:latin typeface="Calibri"/>
              <a:ea typeface="Calibri"/>
              <a:cs typeface="Calibri"/>
            </a:endParaRPr>
          </a:p>
        </p:txBody>
      </p:sp>
      <p:pic>
        <p:nvPicPr>
          <p:cNvPr id="29" name="Visual 1 of 1 on “Explanations for the Unique Argentine Experience.” Context: Explanations for the Unique Argentine Experience Political instability Social conflicts External dependency Quality of institutions Excessive intervention of the…"/>
          <p:cNvPicPr>
            <a:picLocks xmlns:a="http://schemas.openxmlformats.org/drawingml/2006/main" noChangeAspect="1"/>
          </p:cNvPicPr>
          <p:nvPr/>
        </p:nvPicPr>
        <p:blipFill>
          <a:blip xmlns:r="http://schemas.openxmlformats.org/officeDocument/2006/relationships" xmlns:a="http://schemas.openxmlformats.org/drawingml/2006/main" r:embed="R904d63e1ae7345b1"/>
          <a:stretch xmlns:a="http://schemas.openxmlformats.org/drawingml/2006/main"/>
        </p:blipFill>
        <p:spPr>
          <a:xfrm xmlns:a="http://schemas.openxmlformats.org/drawingml/2006/main">
            <a:off x="4724280" y="1295280"/>
            <a:ext cx="3833640" cy="28764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464213626"/>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27" name="Slide title: Institutional Quality">
            <a:extLst xmlns:a="http://schemas.openxmlformats.org/drawingml/2006/main">
              <a:ext uri="{FF2B5EF4-FFF2-40B4-BE49-F238E27FC236}">
                <a16:creationId xmlns:a16="http://schemas.microsoft.com/office/drawing/2014/main" id="{4C5D65D2-B8E3-4869-AE28-B59D5757FA6E}"/>
              </a:ext>
            </a:extLst>
          </p:cNvPr>
          <p:cNvSpPr>
            <a:spLocks xmlns:a="http://schemas.openxmlformats.org/drawingml/2006/main" noGrp="1"/>
          </p:cNvSpPr>
          <p:nvPr>
            <p:ph type="title" idx="0"/>
          </p:nvPr>
        </p:nvSpPr>
        <p:spPr>
          <a:xfrm xmlns:a="http://schemas.openxmlformats.org/drawingml/2006/main">
            <a:off x="457200" y="273960"/>
            <a:ext cx="8229600" cy="79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100" b="1" u="none">
                <a:solidFill>
                  <a:srgbClr val="000000"/>
                </a:solidFill>
                <a:latin typeface="Calibri"/>
                <a:ea typeface="Calibri"/>
                <a:cs typeface="Calibri"/>
              </a:rPr>
              <a:t>Institutional Quality</a:t>
            </a:r>
            <a:endParaRPr sz="3100" b="0" u="none">
              <a:solidFill>
                <a:srgbClr val="000000"/>
              </a:solidFill>
              <a:latin typeface="Calibri"/>
              <a:ea typeface="Calibri"/>
              <a:cs typeface="Calibri"/>
            </a:endParaRPr>
          </a:p>
        </p:txBody>
      </p:sp>
      <p:sp>
        <p:nvSpPr>
          <p:cNvPr id="28" name="Slide text 2: Institutional Quality">
            <a:extLst xmlns:a="http://schemas.openxmlformats.org/drawingml/2006/main">
              <a:ext uri="{FF2B5EF4-FFF2-40B4-BE49-F238E27FC236}">
                <a16:creationId xmlns:a16="http://schemas.microsoft.com/office/drawing/2014/main" id="{62A51271-58D2-4670-B367-2979194BB618}"/>
              </a:ext>
            </a:extLst>
          </p:cNvPr>
          <p:cNvSpPr>
            <a:spLocks xmlns:a="http://schemas.openxmlformats.org/drawingml/2006/main" noGrp="1"/>
          </p:cNvSpPr>
          <p:nvPr/>
        </p:nvSpPr>
        <p:spPr>
          <a:xfrm xmlns:a="http://schemas.openxmlformats.org/drawingml/2006/main">
            <a:off x="533160" y="1066320"/>
            <a:ext cx="8229600" cy="5334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12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5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What is meant by institutional quality?</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Internal factors</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The presence of meritocratic practices</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Immunity from corruption</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Absence of islands of power within the organization</a:t>
            </a:r>
            <a:endParaRPr sz="2200" b="0" u="none">
              <a:solidFill>
                <a:srgbClr val="000000"/>
              </a:solidFill>
              <a:latin typeface="Calibri"/>
              <a:ea typeface="Calibri"/>
              <a:cs typeface="Calibri"/>
            </a:endParaRPr>
          </a:p>
          <a:p xmlns:a="http://schemas.openxmlformats.org/drawingml/2006/main">
            <a:pPr marL="1143000" lvl="2" indent="-228600">
              <a:spcBef>
                <a:spcPts val="550"/>
              </a:spcBef>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000000"/>
              </a:solidFill>
              <a:latin typeface="Calibri"/>
              <a:ea typeface="Calibri"/>
              <a:cs typeface="Calibri"/>
            </a:endParaRPr>
          </a:p>
          <a:p xmlns:a="http://schemas.openxmlformats.org/drawingml/2006/main">
            <a:pPr marL="343080" indent="-34308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What is the current/potential influence of institutional quality on development?</a:t>
            </a:r>
            <a:endParaRPr sz="2200" b="0" u="none">
              <a:solidFill>
                <a:srgbClr val="000000"/>
              </a:solidFill>
              <a:latin typeface="Calibri"/>
              <a:ea typeface="Calibri"/>
              <a:cs typeface="Calibri"/>
            </a:endParaRPr>
          </a:p>
          <a:p xmlns:a="http://schemas.openxmlformats.org/drawingml/2006/main">
            <a:pPr marL="743040" lvl="1" indent="-285840">
              <a:spcBef>
                <a:spcPts val="55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External factors</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Proactivity</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Technological flexibility</a:t>
            </a:r>
            <a:endParaRPr sz="2200" b="0" u="none">
              <a:solidFill>
                <a:srgbClr val="000000"/>
              </a:solidFill>
              <a:latin typeface="Calibri"/>
              <a:ea typeface="Calibri"/>
              <a:cs typeface="Calibri"/>
            </a:endParaRPr>
          </a:p>
          <a:p xmlns:a="http://schemas.openxmlformats.org/drawingml/2006/main">
            <a:pPr marL="1143000" lvl="2" indent="-228600">
              <a:spcBef>
                <a:spcPts val="550"/>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000000"/>
                </a:solidFill>
                <a:latin typeface="Calibri"/>
                <a:ea typeface="Calibri"/>
                <a:cs typeface="Calibri"/>
              </a:rPr>
              <a:t>Openness to innovation</a:t>
            </a:r>
            <a:endParaRPr sz="2200" b="0" u="none">
              <a:solidFill>
                <a:srgbClr val="000000"/>
              </a:solidFill>
              <a:latin typeface="Calibri"/>
              <a:ea typeface="Calibri"/>
              <a:cs typeface="Calibri"/>
            </a:endParaRPr>
          </a:p>
        </p:txBody>
      </p:sp>
    </p:spTree>
    <p:extLst>
      <p:ext uri="{BB962C8B-B14F-4D97-AF65-F5344CB8AC3E}">
        <p14:creationId xmlns:p14="http://schemas.microsoft.com/office/powerpoint/2010/main" val="208642472"/>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29" name="Slide text 1: National Postal Service">
            <a:extLst xmlns:a="http://schemas.openxmlformats.org/drawingml/2006/main">
              <a:ext uri="{FF2B5EF4-FFF2-40B4-BE49-F238E27FC236}">
                <a16:creationId xmlns:a16="http://schemas.microsoft.com/office/drawing/2014/main" id="{BBF09E4A-E017-4C58-900E-5C446A051F16}"/>
              </a:ext>
            </a:extLst>
          </p:cNvPr>
          <p:cNvSpPr>
            <a:spLocks xmlns:a="http://schemas.openxmlformats.org/drawingml/2006/main" noGrp="1"/>
          </p:cNvSpPr>
          <p:nvPr/>
        </p:nvSpPr>
        <p:spPr>
          <a:xfrm xmlns:a="http://schemas.openxmlformats.org/drawingml/2006/main">
            <a:off x="579240" y="4141440"/>
            <a:ext cx="4114800" cy="533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gn="ct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0" i="1" u="none">
                <a:solidFill>
                  <a:srgbClr val="376092"/>
                </a:solidFill>
                <a:latin typeface="Calibri"/>
                <a:ea typeface="Calibri"/>
                <a:cs typeface="Calibri"/>
              </a:rPr>
              <a:t>National Postal Service</a:t>
            </a:r>
            <a:endParaRPr sz="2500" b="0" u="none">
              <a:solidFill>
                <a:srgbClr val="000000"/>
              </a:solidFill>
              <a:latin typeface="Calibri"/>
              <a:ea typeface="Calibri"/>
              <a:cs typeface="Calibri"/>
            </a:endParaRPr>
          </a:p>
        </p:txBody>
      </p:sp>
      <p:sp>
        <p:nvSpPr>
          <p:cNvPr id="30" name="Slide text 2: National Postal Service">
            <a:extLst xmlns:a="http://schemas.openxmlformats.org/drawingml/2006/main">
              <a:ext uri="{FF2B5EF4-FFF2-40B4-BE49-F238E27FC236}">
                <a16:creationId xmlns:a16="http://schemas.microsoft.com/office/drawing/2014/main" id="{43AA802E-C400-442B-B653-6DA354D24346}"/>
              </a:ext>
            </a:extLst>
          </p:cNvPr>
          <p:cNvSpPr>
            <a:spLocks xmlns:a="http://schemas.openxmlformats.org/drawingml/2006/main" noGrp="1"/>
          </p:cNvSpPr>
          <p:nvPr/>
        </p:nvSpPr>
        <p:spPr>
          <a:xfrm xmlns:a="http://schemas.openxmlformats.org/drawingml/2006/main">
            <a:off x="4727520" y="4190760"/>
            <a:ext cx="4114800" cy="533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gn="ct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0" i="1" u="none">
                <a:solidFill>
                  <a:srgbClr val="376092"/>
                </a:solidFill>
                <a:latin typeface="Calibri"/>
                <a:ea typeface="Calibri"/>
                <a:cs typeface="Calibri"/>
              </a:rPr>
              <a:t>Tax Authority</a:t>
            </a:r>
            <a:endParaRPr sz="2500" b="0" u="none">
              <a:solidFill>
                <a:srgbClr val="000000"/>
              </a:solidFill>
              <a:latin typeface="Calibri"/>
              <a:ea typeface="Calibri"/>
              <a:cs typeface="Calibri"/>
            </a:endParaRPr>
          </a:p>
        </p:txBody>
      </p:sp>
      <p:sp>
        <p:nvSpPr>
          <p:cNvPr id="31" name="Slide text 3: National Postal Service">
            <a:extLst xmlns:a="http://schemas.openxmlformats.org/drawingml/2006/main">
              <a:ext uri="{FF2B5EF4-FFF2-40B4-BE49-F238E27FC236}">
                <a16:creationId xmlns:a16="http://schemas.microsoft.com/office/drawing/2014/main" id="{5BEFF624-3A50-421D-B854-50683F60A140}"/>
              </a:ext>
            </a:extLst>
          </p:cNvPr>
          <p:cNvSpPr>
            <a:spLocks xmlns:a="http://schemas.openxmlformats.org/drawingml/2006/main" noGrp="1"/>
          </p:cNvSpPr>
          <p:nvPr/>
        </p:nvSpPr>
        <p:spPr>
          <a:xfrm xmlns:a="http://schemas.openxmlformats.org/drawingml/2006/main">
            <a:off x="4736880" y="1066680"/>
            <a:ext cx="3967200" cy="439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gn="ct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0" i="1" u="none">
                <a:solidFill>
                  <a:srgbClr val="376092"/>
                </a:solidFill>
                <a:latin typeface="Calibri"/>
                <a:ea typeface="Calibri"/>
                <a:cs typeface="Calibri"/>
              </a:rPr>
              <a:t>Stock Exchange</a:t>
            </a:r>
            <a:endParaRPr sz="2500" b="0" u="none">
              <a:solidFill>
                <a:srgbClr val="000000"/>
              </a:solidFill>
              <a:latin typeface="Calibri"/>
              <a:ea typeface="Calibri"/>
              <a:cs typeface="Calibri"/>
            </a:endParaRPr>
          </a:p>
        </p:txBody>
      </p:sp>
      <p:sp>
        <p:nvSpPr>
          <p:cNvPr id="32" name="Slide text 4: National Postal Service">
            <a:extLst xmlns:a="http://schemas.openxmlformats.org/drawingml/2006/main">
              <a:ext uri="{FF2B5EF4-FFF2-40B4-BE49-F238E27FC236}">
                <a16:creationId xmlns:a16="http://schemas.microsoft.com/office/drawing/2014/main" id="{B9FFE4EC-9BF4-4CD1-9B49-149A868587D4}"/>
              </a:ext>
            </a:extLst>
          </p:cNvPr>
          <p:cNvSpPr>
            <a:spLocks xmlns:a="http://schemas.openxmlformats.org/drawingml/2006/main" noGrp="1"/>
          </p:cNvSpPr>
          <p:nvPr/>
        </p:nvSpPr>
        <p:spPr>
          <a:xfrm xmlns:a="http://schemas.openxmlformats.org/drawingml/2006/main">
            <a:off x="473040" y="1087200"/>
            <a:ext cx="4114800" cy="428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gn="ctr">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0" i="1" u="none">
                <a:solidFill>
                  <a:srgbClr val="376092"/>
                </a:solidFill>
                <a:latin typeface="Calibri"/>
                <a:ea typeface="Calibri"/>
                <a:cs typeface="Calibri"/>
              </a:rPr>
              <a:t>Civil Aviation Authority</a:t>
            </a:r>
            <a:endParaRPr sz="2500" b="0" u="none">
              <a:solidFill>
                <a:srgbClr val="000000"/>
              </a:solidFill>
              <a:latin typeface="Calibri"/>
              <a:ea typeface="Calibri"/>
              <a:cs typeface="Calibri"/>
            </a:endParaRPr>
          </a:p>
        </p:txBody>
      </p:sp>
      <p:pic>
        <p:nvPicPr>
          <p:cNvPr id="57" name="Visual 1 of 8 on “National Postal Service.” Context: Argentine Institutions Analyzed Civil Aviation Authority Stock Exchange QB"/>
          <p:cNvPicPr>
            <a:picLocks xmlns:a="http://schemas.openxmlformats.org/drawingml/2006/main" noChangeAspect="1"/>
          </p:cNvPicPr>
          <p:nvPr/>
        </p:nvPicPr>
        <p:blipFill>
          <a:blip xmlns:r="http://schemas.openxmlformats.org/officeDocument/2006/relationships" xmlns:a="http://schemas.openxmlformats.org/drawingml/2006/main" r:embed="R17ac690ce55545e9"/>
          <a:stretch xmlns:a="http://schemas.openxmlformats.org/drawingml/2006/main"/>
        </p:blipFill>
        <p:spPr>
          <a:xfrm xmlns:a="http://schemas.openxmlformats.org/drawingml/2006/main">
            <a:off x="5771880" y="2049120"/>
            <a:ext cx="2192400" cy="1862280"/>
          </a:xfrm>
          <a:prstGeom xmlns:a="http://schemas.openxmlformats.org/drawingml/2006/main" prst="rect">
            <a:avLst/>
          </a:prstGeom>
          <a:ln xmlns:a="http://schemas.openxmlformats.org/drawingml/2006/main" w="38160">
            <a:noFill/>
          </a:ln>
        </p:spPr>
      </p:pic>
      <p:pic>
        <p:nvPicPr>
          <p:cNvPr id="58" name="Visual 2 of 8 on “National Postal Service.” Context: Argentine Institutions Analyzed Civil Aviation Authority Stock Exchange QB"/>
          <p:cNvPicPr>
            <a:picLocks xmlns:a="http://schemas.openxmlformats.org/drawingml/2006/main" noChangeAspect="1"/>
          </p:cNvPicPr>
          <p:nvPr/>
        </p:nvPicPr>
        <p:blipFill>
          <a:blip xmlns:r="http://schemas.openxmlformats.org/officeDocument/2006/relationships" xmlns:a="http://schemas.openxmlformats.org/drawingml/2006/main" r:embed="R346c1e5dba804af2"/>
          <a:stretch xmlns:a="http://schemas.openxmlformats.org/drawingml/2006/main"/>
        </p:blipFill>
        <p:spPr>
          <a:xfrm xmlns:a="http://schemas.openxmlformats.org/drawingml/2006/main">
            <a:off x="6049800" y="1620720"/>
            <a:ext cx="1638360" cy="428400"/>
          </a:xfrm>
          <a:prstGeom xmlns:a="http://schemas.openxmlformats.org/drawingml/2006/main" prst="rect">
            <a:avLst/>
          </a:prstGeom>
          <a:ln xmlns:a="http://schemas.openxmlformats.org/drawingml/2006/main" w="38160">
            <a:noFill/>
          </a:ln>
        </p:spPr>
      </p:pic>
      <p:pic>
        <p:nvPicPr>
          <p:cNvPr id="59" name="Visual 3 of 8 on “National Postal Service.” Context: Argentine Institutions Analyzed Civil Aviation Authority Stock Exchange QB"/>
          <p:cNvPicPr>
            <a:picLocks xmlns:a="http://schemas.openxmlformats.org/drawingml/2006/main" noChangeAspect="1"/>
          </p:cNvPicPr>
          <p:nvPr/>
        </p:nvPicPr>
        <p:blipFill>
          <a:blip xmlns:r="http://schemas.openxmlformats.org/officeDocument/2006/relationships" xmlns:a="http://schemas.openxmlformats.org/drawingml/2006/main" r:embed="Rf6b18256593a4a73"/>
          <a:stretch xmlns:a="http://schemas.openxmlformats.org/drawingml/2006/main"/>
        </p:blipFill>
        <p:spPr>
          <a:xfrm xmlns:a="http://schemas.openxmlformats.org/drawingml/2006/main">
            <a:off x="1760400" y="1923840"/>
            <a:ext cx="2712960" cy="1862280"/>
          </a:xfrm>
          <a:prstGeom xmlns:a="http://schemas.openxmlformats.org/drawingml/2006/main" prst="rect">
            <a:avLst/>
          </a:prstGeom>
          <a:ln xmlns:a="http://schemas.openxmlformats.org/drawingml/2006/main" w="38160">
            <a:noFill/>
          </a:ln>
        </p:spPr>
      </p:pic>
      <p:pic>
        <p:nvPicPr>
          <p:cNvPr id="60" name="Visual 4 of 8 on “National Postal Service.” Context: Argentine Institutions Analyzed Civil Aviation Authority Stock Exchange QB"/>
          <p:cNvPicPr>
            <a:picLocks xmlns:a="http://schemas.openxmlformats.org/drawingml/2006/main" noChangeAspect="1"/>
          </p:cNvPicPr>
          <p:nvPr/>
        </p:nvPicPr>
        <p:blipFill>
          <a:blip xmlns:r="http://schemas.openxmlformats.org/officeDocument/2006/relationships" xmlns:a="http://schemas.openxmlformats.org/drawingml/2006/main" r:embed="Rd275e332cd814b64"/>
          <a:stretch xmlns:a="http://schemas.openxmlformats.org/drawingml/2006/main"/>
        </p:blipFill>
        <p:spPr>
          <a:xfrm xmlns:a="http://schemas.openxmlformats.org/drawingml/2006/main">
            <a:off x="3276360" y="4671720"/>
            <a:ext cx="1552680" cy="514440"/>
          </a:xfrm>
          <a:prstGeom xmlns:a="http://schemas.openxmlformats.org/drawingml/2006/main" prst="rect">
            <a:avLst/>
          </a:prstGeom>
          <a:ln xmlns:a="http://schemas.openxmlformats.org/drawingml/2006/main" w="38160">
            <a:noFill/>
          </a:ln>
        </p:spPr>
      </p:pic>
      <p:pic>
        <p:nvPicPr>
          <p:cNvPr id="61" name="Visual 5 of 8 on “National Postal Service.” Context: Argentine Institutions Analyzed Civil Aviation Authority Stock Exchange QB"/>
          <p:cNvPicPr>
            <a:picLocks xmlns:a="http://schemas.openxmlformats.org/drawingml/2006/main" noChangeAspect="1"/>
          </p:cNvPicPr>
          <p:nvPr/>
        </p:nvPicPr>
        <p:blipFill>
          <a:blip xmlns:r="http://schemas.openxmlformats.org/officeDocument/2006/relationships" xmlns:a="http://schemas.openxmlformats.org/drawingml/2006/main" r:embed="Rc414477689144f5a"/>
          <a:stretch xmlns:a="http://schemas.openxmlformats.org/drawingml/2006/main"/>
        </p:blipFill>
        <p:spPr>
          <a:xfrm xmlns:a="http://schemas.openxmlformats.org/drawingml/2006/main">
            <a:off x="515880" y="4724280"/>
            <a:ext cx="2836800" cy="1884240"/>
          </a:xfrm>
          <a:prstGeom xmlns:a="http://schemas.openxmlformats.org/drawingml/2006/main" prst="rect">
            <a:avLst/>
          </a:prstGeom>
          <a:ln xmlns:a="http://schemas.openxmlformats.org/drawingml/2006/main" w="38160">
            <a:noFill/>
          </a:ln>
        </p:spPr>
      </p:pic>
      <p:sp>
        <p:nvSpPr>
          <p:cNvPr id="38" name="AutoShape 17">
            <a:extLst xmlns:a="http://schemas.openxmlformats.org/drawingml/2006/main">
              <a:ext uri="{FF2B5EF4-FFF2-40B4-BE49-F238E27FC236}">
                <a16:creationId xmlns:a16="http://schemas.microsoft.com/office/drawing/2014/main" id="{156EA549-1D6D-419E-B726-83FBD7C891E8}"/>
              </a:ext>
            </a:extLst>
          </p:cNvPr>
          <p:cNvSpPr>
            <a:spLocks xmlns:a="http://schemas.openxmlformats.org/drawingml/2006/main" noGrp="1"/>
          </p:cNvSpPr>
          <p:nvPr/>
        </p:nvSpPr>
        <p:spPr>
          <a:xfrm xmlns:a="http://schemas.openxmlformats.org/drawingml/2006/main">
            <a:off x="144360" y="-144360"/>
            <a:ext cx="304560" cy="304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39" name="AutoShape 19">
            <a:extLst xmlns:a="http://schemas.openxmlformats.org/drawingml/2006/main">
              <a:ext uri="{FF2B5EF4-FFF2-40B4-BE49-F238E27FC236}">
                <a16:creationId xmlns:a16="http://schemas.microsoft.com/office/drawing/2014/main" id="{DE18311F-F26B-4E32-A3FA-242BE10F9FC9}"/>
              </a:ext>
            </a:extLst>
          </p:cNvPr>
          <p:cNvSpPr>
            <a:spLocks xmlns:a="http://schemas.openxmlformats.org/drawingml/2006/main" noGrp="1"/>
          </p:cNvSpPr>
          <p:nvPr/>
        </p:nvSpPr>
        <p:spPr>
          <a:xfrm xmlns:a="http://schemas.openxmlformats.org/drawingml/2006/main">
            <a:off x="296640" y="7920"/>
            <a:ext cx="304920" cy="304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pic>
        <p:nvPicPr>
          <p:cNvPr id="64" name="Visual 6 of 8 on “National Postal Service.” Context: Argentine Institutions Analyzed Civil Aviation Authority Stock Exchange QB"/>
          <p:cNvPicPr>
            <a:picLocks xmlns:a="http://schemas.openxmlformats.org/drawingml/2006/main" noChangeAspect="1"/>
          </p:cNvPicPr>
          <p:nvPr/>
        </p:nvPicPr>
        <p:blipFill>
          <a:blip xmlns:r="http://schemas.openxmlformats.org/officeDocument/2006/relationships" xmlns:a="http://schemas.openxmlformats.org/drawingml/2006/main" r:embed="R8ab42293baf1490a"/>
          <a:stretch xmlns:a="http://schemas.openxmlformats.org/drawingml/2006/main"/>
        </p:blipFill>
        <p:spPr>
          <a:xfrm xmlns:a="http://schemas.openxmlformats.org/drawingml/2006/main">
            <a:off x="2819160" y="5181480"/>
            <a:ext cx="2104920" cy="1476360"/>
          </a:xfrm>
          <a:prstGeom xmlns:a="http://schemas.openxmlformats.org/drawingml/2006/main" prst="rect">
            <a:avLst/>
          </a:prstGeom>
          <a:ln xmlns:a="http://schemas.openxmlformats.org/drawingml/2006/main" w="38160">
            <a:noFill/>
          </a:ln>
        </p:spPr>
      </p:pic>
      <p:pic>
        <p:nvPicPr>
          <p:cNvPr id="65" name="Visual 7 of 8 on “National Postal Service.” Context: Argentine Institutions Analyzed Civil Aviation Authority Stock Exchange QB"/>
          <p:cNvPicPr>
            <a:picLocks xmlns:a="http://schemas.openxmlformats.org/drawingml/2006/main" noChangeAspect="1"/>
          </p:cNvPicPr>
          <p:nvPr/>
        </p:nvPicPr>
        <p:blipFill>
          <a:blip xmlns:r="http://schemas.openxmlformats.org/officeDocument/2006/relationships" xmlns:a="http://schemas.openxmlformats.org/drawingml/2006/main" r:embed="Rfbf2b611ede74418"/>
          <a:stretch xmlns:a="http://schemas.openxmlformats.org/drawingml/2006/main"/>
        </p:blipFill>
        <p:spPr>
          <a:xfrm xmlns:a="http://schemas.openxmlformats.org/drawingml/2006/main">
            <a:off x="5451120" y="4714560"/>
            <a:ext cx="2835360" cy="1893960"/>
          </a:xfrm>
          <a:prstGeom xmlns:a="http://schemas.openxmlformats.org/drawingml/2006/main" prst="rect">
            <a:avLst/>
          </a:prstGeom>
          <a:ln xmlns:a="http://schemas.openxmlformats.org/drawingml/2006/main" w="38160">
            <a:noFill/>
          </a:ln>
        </p:spPr>
      </p:pic>
      <p:pic>
        <p:nvPicPr>
          <p:cNvPr id="66" name="Visual 8 of 8 on “National Postal Service.” Context: Argentine Institutions Analyzed Civil Aviation Authority Stock Exchange QB"/>
          <p:cNvPicPr>
            <a:picLocks xmlns:a="http://schemas.openxmlformats.org/drawingml/2006/main" noChangeAspect="1"/>
          </p:cNvPicPr>
          <p:nvPr/>
        </p:nvPicPr>
        <p:blipFill>
          <a:blip xmlns:r="http://schemas.openxmlformats.org/officeDocument/2006/relationships" xmlns:a="http://schemas.openxmlformats.org/drawingml/2006/main" r:embed="R4936fd18317247b6"/>
          <a:stretch xmlns:a="http://schemas.openxmlformats.org/drawingml/2006/main"/>
        </p:blipFill>
        <p:spPr>
          <a:xfrm xmlns:a="http://schemas.openxmlformats.org/drawingml/2006/main">
            <a:off x="296640" y="2103120"/>
            <a:ext cx="1446120" cy="1505160"/>
          </a:xfrm>
          <a:prstGeom xmlns:a="http://schemas.openxmlformats.org/drawingml/2006/main" prst="rect">
            <a:avLst/>
          </a:prstGeom>
          <a:ln xmlns:a="http://schemas.openxmlformats.org/drawingml/2006/main" w="38160">
            <a:noFill/>
          </a:ln>
        </p:spPr>
      </p:pic>
      <p:sp>
        <p:nvSpPr>
          <p:cNvPr id="43" name="Slide text 5: National Postal Service">
            <a:extLst xmlns:a="http://schemas.openxmlformats.org/drawingml/2006/main">
              <a:ext uri="{FF2B5EF4-FFF2-40B4-BE49-F238E27FC236}">
                <a16:creationId xmlns:a16="http://schemas.microsoft.com/office/drawing/2014/main" id="{DEF6488D-49BB-48BE-A3DC-C88661066BDF}"/>
              </a:ext>
            </a:extLst>
          </p:cNvPr>
          <p:cNvSpPr>
            <a:spLocks xmlns:a="http://schemas.openxmlformats.org/drawingml/2006/main" noGrp="1"/>
          </p:cNvSpPr>
          <p:nvPr/>
        </p:nvSpPr>
        <p:spPr>
          <a:xfrm xmlns:a="http://schemas.openxmlformats.org/drawingml/2006/main">
            <a:off x="457200" y="274320"/>
            <a:ext cx="8229600" cy="792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100" b="1" u="none">
                <a:solidFill>
                  <a:srgbClr val="000000"/>
                </a:solidFill>
                <a:latin typeface="Calibri"/>
                <a:ea typeface="Calibri"/>
                <a:cs typeface="Calibri"/>
              </a:rPr>
              <a:t>Argentine Institutions Analyzed</a:t>
            </a:r>
            <a:endParaRPr sz="3100" b="0" u="none">
              <a:solidFill>
                <a:srgbClr val="000000"/>
              </a:solidFill>
              <a:latin typeface="Calibri"/>
              <a:ea typeface="Calibri"/>
              <a:cs typeface="Calibri"/>
            </a:endParaRPr>
          </a:p>
        </p:txBody>
      </p:sp>
      <p:sp>
        <p:nvSpPr>
          <p:cNvPr id="52" name="Accessible slide title: National Postal Service">
            <a:extLst xmlns:a="http://schemas.openxmlformats.org/drawingml/2006/main">
              <a:ext uri="{FF2B5EF4-FFF2-40B4-BE49-F238E27FC236}">
                <a16:creationId xmlns:a16="http://schemas.microsoft.com/office/drawing/2014/main" id="{D36FD038-7519-4EF2-9C78-27B85E0D5D6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National Postal Service</a:t>
            </a:r>
          </a:p>
        </p:txBody>
      </p:sp>
    </p:spTree>
    <p:extLst>
      <p:ext uri="{BB962C8B-B14F-4D97-AF65-F5344CB8AC3E}">
        <p14:creationId xmlns:p14="http://schemas.microsoft.com/office/powerpoint/2010/main" val="1198619552"/>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44" name="Slide text 1: Regional Air Command (CRA)">
            <a:extLst xmlns:a="http://schemas.openxmlformats.org/drawingml/2006/main">
              <a:ext uri="{FF2B5EF4-FFF2-40B4-BE49-F238E27FC236}">
                <a16:creationId xmlns:a16="http://schemas.microsoft.com/office/drawing/2014/main" id="{29E315F6-DBE6-40E5-8568-A54A18BB4EB0}"/>
              </a:ext>
            </a:extLst>
          </p:cNvPr>
          <p:cNvSpPr>
            <a:spLocks xmlns:a="http://schemas.openxmlformats.org/drawingml/2006/main" noGrp="1"/>
          </p:cNvSpPr>
          <p:nvPr/>
        </p:nvSpPr>
        <p:spPr>
          <a:xfrm xmlns:a="http://schemas.openxmlformats.org/drawingml/2006/main">
            <a:off x="228600" y="1143000"/>
            <a:ext cx="8526240" cy="5333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lvl="1" indent="-34272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Regional Air Command (CRA)</a:t>
            </a:r>
            <a:endParaRPr sz="2400" b="0" u="none">
              <a:solidFill>
                <a:srgbClr val="000000"/>
              </a:solidFill>
              <a:latin typeface="Calibri"/>
              <a:ea typeface="Calibri"/>
              <a:cs typeface="Calibri"/>
            </a:endParaRPr>
          </a:p>
          <a:p xmlns:a="http://schemas.openxmlformats.org/drawingml/2006/main">
            <a:pPr marL="742680" lvl="1" indent="-28548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Public institution</a:t>
            </a:r>
            <a:endParaRPr sz="2400" b="0" u="none">
              <a:solidFill>
                <a:srgbClr val="000000"/>
              </a:solidFill>
              <a:latin typeface="Calibri"/>
              <a:ea typeface="Calibri"/>
              <a:cs typeface="Calibri"/>
            </a:endParaRPr>
          </a:p>
          <a:p xmlns:a="http://schemas.openxmlformats.org/drawingml/2006/main">
            <a:pPr marL="742680" lvl="1" indent="-28548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Links Argentines</a:t>
            </a:r>
            <a:endParaRPr sz="2400" b="0" u="none">
              <a:solidFill>
                <a:srgbClr val="000000"/>
              </a:solidFill>
              <a:latin typeface="Calibri"/>
              <a:ea typeface="Calibri"/>
              <a:cs typeface="Calibri"/>
            </a:endParaRPr>
          </a:p>
          <a:p xmlns:a="http://schemas.openxmlformats.org/drawingml/2006/main">
            <a:pPr marL="259200" lvl="1">
              <a:spcBef>
                <a:spcPts val="7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000000"/>
              </a:solidFill>
              <a:latin typeface="Calibri"/>
              <a:ea typeface="Calibri"/>
              <a:cs typeface="Calibri"/>
            </a:endParaRPr>
          </a:p>
          <a:p xmlns:a="http://schemas.openxmlformats.org/drawingml/2006/main">
            <a:pPr marL="343080" indent="-34308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Key responsibilities</a:t>
            </a:r>
            <a:endParaRPr sz="2400" b="0" u="none">
              <a:solidFill>
                <a:srgbClr val="000000"/>
              </a:solidFill>
              <a:latin typeface="Calibri"/>
              <a:ea typeface="Calibri"/>
              <a:cs typeface="Calibri"/>
            </a:endParaRPr>
          </a:p>
          <a:p xmlns:a="http://schemas.openxmlformats.org/drawingml/2006/main">
            <a:pPr marL="742680" lvl="1" indent="-28548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Administer the aeronautics sector</a:t>
            </a:r>
            <a:endParaRPr sz="2400" b="0" u="none">
              <a:solidFill>
                <a:srgbClr val="000000"/>
              </a:solidFill>
              <a:latin typeface="Calibri"/>
              <a:ea typeface="Calibri"/>
              <a:cs typeface="Calibri"/>
            </a:endParaRPr>
          </a:p>
          <a:p xmlns:a="http://schemas.openxmlformats.org/drawingml/2006/main">
            <a:pPr marL="742680" lvl="1" indent="-28548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Preserve the public patrimony</a:t>
            </a:r>
            <a:endParaRPr sz="2400" b="0" u="none">
              <a:solidFill>
                <a:srgbClr val="000000"/>
              </a:solidFill>
              <a:latin typeface="Calibri"/>
              <a:ea typeface="Calibri"/>
              <a:cs typeface="Calibri"/>
            </a:endParaRPr>
          </a:p>
          <a:p xmlns:a="http://schemas.openxmlformats.org/drawingml/2006/main">
            <a:pPr marL="742680" lvl="1" indent="-28548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Exercise planning and police functions</a:t>
            </a:r>
            <a:endParaRPr sz="2400" b="0" u="none">
              <a:solidFill>
                <a:srgbClr val="000000"/>
              </a:solidFill>
              <a:latin typeface="Calibri"/>
              <a:ea typeface="Calibri"/>
              <a:cs typeface="Calibri"/>
            </a:endParaRPr>
          </a:p>
          <a:p xmlns:a="http://schemas.openxmlformats.org/drawingml/2006/main">
            <a:pPr>
              <a:spcBef>
                <a:spcPts val="7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000000"/>
              </a:solidFill>
              <a:latin typeface="Calibri"/>
              <a:ea typeface="Calibri"/>
              <a:cs typeface="Calibri"/>
            </a:endParaRPr>
          </a:p>
          <a:p xmlns:a="http://schemas.openxmlformats.org/drawingml/2006/main">
            <a:pPr marL="343080" indent="-34308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Calibri"/>
                <a:ea typeface="Calibri"/>
                <a:cs typeface="Calibri"/>
              </a:rPr>
              <a:t>Disappeared during the study</a:t>
            </a:r>
            <a:endParaRPr sz="2400" b="0" u="none">
              <a:solidFill>
                <a:srgbClr val="000000"/>
              </a:solidFill>
              <a:latin typeface="Calibri"/>
              <a:ea typeface="Calibri"/>
              <a:cs typeface="Calibri"/>
            </a:endParaRPr>
          </a:p>
          <a:p xmlns:a="http://schemas.openxmlformats.org/drawingml/2006/main">
            <a:pPr marL="742680" lvl="2" indent="-34272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2007: National Administration of Civil Aviation (ANAC)</a:t>
            </a:r>
            <a:endParaRPr sz="2400" b="0" u="none">
              <a:solidFill>
                <a:srgbClr val="000000"/>
              </a:solidFill>
              <a:latin typeface="Calibri"/>
              <a:ea typeface="Calibri"/>
              <a:cs typeface="Calibri"/>
            </a:endParaRPr>
          </a:p>
        </p:txBody>
      </p:sp>
      <p:pic>
        <p:nvPicPr>
          <p:cNvPr id="54" name="Visual 1 of 3 on “Regional Air Command (CRA).” Context: « Regional Air Command (CRA) — Public institution — Links Argentines * Key responsibilities — Administer the aeronautics sector — Preserve the public patrimony — Exercise planning and…"/>
          <p:cNvPicPr>
            <a:picLocks xmlns:a="http://schemas.openxmlformats.org/drawingml/2006/main" noChangeAspect="1"/>
          </p:cNvPicPr>
          <p:nvPr/>
        </p:nvPicPr>
        <p:blipFill>
          <a:blip xmlns:r="http://schemas.openxmlformats.org/officeDocument/2006/relationships" xmlns:a="http://schemas.openxmlformats.org/drawingml/2006/main" r:embed="R82cf6c4142854bd9"/>
          <a:stretch xmlns:a="http://schemas.openxmlformats.org/drawingml/2006/main"/>
        </p:blipFill>
        <p:spPr>
          <a:xfrm xmlns:a="http://schemas.openxmlformats.org/drawingml/2006/main">
            <a:off x="5940360" y="2008080"/>
            <a:ext cx="3108240" cy="2332080"/>
          </a:xfrm>
          <a:prstGeom xmlns:a="http://schemas.openxmlformats.org/drawingml/2006/main" prst="rect">
            <a:avLst/>
          </a:prstGeom>
          <a:ln xmlns:a="http://schemas.openxmlformats.org/drawingml/2006/main" w="38160">
            <a:noFill/>
          </a:ln>
        </p:spPr>
      </p:pic>
      <p:pic>
        <p:nvPicPr>
          <p:cNvPr id="55" name="Visual 2 of 3 on “Regional Air Command (CRA).” Context: « Regional Air Command (CRA) — Public institution — Links Argentines * Key responsibilities — Administer the aeronautics sector — Preserve the public patrimony — Exercise planning and…"/>
          <p:cNvPicPr>
            <a:picLocks xmlns:a="http://schemas.openxmlformats.org/drawingml/2006/main" noChangeAspect="1"/>
          </p:cNvPicPr>
          <p:nvPr/>
        </p:nvPicPr>
        <p:blipFill>
          <a:blip xmlns:r="http://schemas.openxmlformats.org/officeDocument/2006/relationships" xmlns:a="http://schemas.openxmlformats.org/drawingml/2006/main" r:embed="R1a6d3a42ba594b88"/>
          <a:stretch xmlns:a="http://schemas.openxmlformats.org/drawingml/2006/main"/>
        </p:blipFill>
        <p:spPr>
          <a:xfrm xmlns:a="http://schemas.openxmlformats.org/drawingml/2006/main">
            <a:off x="5940360" y="4343400"/>
            <a:ext cx="3108240" cy="1430280"/>
          </a:xfrm>
          <a:prstGeom xmlns:a="http://schemas.openxmlformats.org/drawingml/2006/main" prst="rect">
            <a:avLst/>
          </a:prstGeom>
          <a:ln xmlns:a="http://schemas.openxmlformats.org/drawingml/2006/main" w="38160">
            <a:noFill/>
          </a:ln>
        </p:spPr>
      </p:pic>
      <p:pic>
        <p:nvPicPr>
          <p:cNvPr id="56" name="Visual 3 of 3 on “Regional Air Command (CRA).” Context: « Regional Air Command (CRA) — Public institution — Links Argentines * Key responsibilities — Administer the aeronautics sector — Preserve the public patrimony — Exercise planning and…"/>
          <p:cNvPicPr>
            <a:picLocks xmlns:a="http://schemas.openxmlformats.org/drawingml/2006/main" noChangeAspect="1"/>
          </p:cNvPicPr>
          <p:nvPr/>
        </p:nvPicPr>
        <p:blipFill>
          <a:blip xmlns:r="http://schemas.openxmlformats.org/officeDocument/2006/relationships" xmlns:a="http://schemas.openxmlformats.org/drawingml/2006/main" r:embed="Rb7527b88da1d4f9d"/>
          <a:stretch xmlns:a="http://schemas.openxmlformats.org/drawingml/2006/main"/>
        </p:blipFill>
        <p:spPr>
          <a:xfrm xmlns:a="http://schemas.openxmlformats.org/drawingml/2006/main">
            <a:off x="4572000" y="228600"/>
            <a:ext cx="1054080" cy="1096920"/>
          </a:xfrm>
          <a:prstGeom xmlns:a="http://schemas.openxmlformats.org/drawingml/2006/main" prst="rect">
            <a:avLst/>
          </a:prstGeom>
          <a:ln xmlns:a="http://schemas.openxmlformats.org/drawingml/2006/main" w="38160">
            <a:noFill/>
          </a:ln>
        </p:spPr>
      </p:pic>
      <p:sp>
        <p:nvSpPr>
          <p:cNvPr id="48" name="Slide text 2: Regional Air Command (CRA)">
            <a:extLst xmlns:a="http://schemas.openxmlformats.org/drawingml/2006/main">
              <a:ext uri="{FF2B5EF4-FFF2-40B4-BE49-F238E27FC236}">
                <a16:creationId xmlns:a16="http://schemas.microsoft.com/office/drawing/2014/main" id="{35FA5E3B-1B14-43EF-AA3F-FF0C446EF15E}"/>
              </a:ext>
            </a:extLst>
          </p:cNvPr>
          <p:cNvSpPr>
            <a:spLocks xmlns:a="http://schemas.openxmlformats.org/drawingml/2006/main" noGrp="1"/>
          </p:cNvSpPr>
          <p:nvPr/>
        </p:nvSpPr>
        <p:spPr>
          <a:xfrm xmlns:a="http://schemas.openxmlformats.org/drawingml/2006/main">
            <a:off x="457200" y="274320"/>
            <a:ext cx="8229600" cy="9446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Civil Aviation</a:t>
            </a:r>
            <a:endParaRPr sz="4000" b="0" u="none">
              <a:solidFill>
                <a:srgbClr val="000000"/>
              </a:solidFill>
              <a:latin typeface="Calibri"/>
              <a:ea typeface="Calibri"/>
              <a:cs typeface="Calibri"/>
            </a:endParaRPr>
          </a:p>
        </p:txBody>
      </p:sp>
      <p:sp>
        <p:nvSpPr>
          <p:cNvPr id="52" name="Accessible slide title: Regional Air Command (CRA)">
            <a:extLst xmlns:a="http://schemas.openxmlformats.org/drawingml/2006/main">
              <a:ext uri="{FF2B5EF4-FFF2-40B4-BE49-F238E27FC236}">
                <a16:creationId xmlns:a16="http://schemas.microsoft.com/office/drawing/2014/main" id="{F9B56E78-A069-43EE-A164-808CDAD7ECC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Regional Air Command (CRA)</a:t>
            </a:r>
          </a:p>
        </p:txBody>
      </p:sp>
    </p:spTree>
    <p:extLst>
      <p:ext uri="{BB962C8B-B14F-4D97-AF65-F5344CB8AC3E}">
        <p14:creationId xmlns:p14="http://schemas.microsoft.com/office/powerpoint/2010/main" val="1662149199"/>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49" name="Slide title: Civil Aviation">
            <a:extLst xmlns:a="http://schemas.openxmlformats.org/drawingml/2006/main">
              <a:ext uri="{FF2B5EF4-FFF2-40B4-BE49-F238E27FC236}">
                <a16:creationId xmlns:a16="http://schemas.microsoft.com/office/drawing/2014/main" id="{6BF00B50-29F2-4D4A-B1AB-F9A00E8D68F3}"/>
              </a:ext>
            </a:extLst>
          </p:cNvPr>
          <p:cNvSpPr>
            <a:spLocks xmlns:a="http://schemas.openxmlformats.org/drawingml/2006/main" noGrp="1"/>
          </p:cNvSpPr>
          <p:nvPr>
            <p:ph type="title" idx="0"/>
          </p:nvPr>
        </p:nvSpPr>
        <p:spPr>
          <a:xfrm xmlns:a="http://schemas.openxmlformats.org/drawingml/2006/main">
            <a:off x="457200" y="274320"/>
            <a:ext cx="8229600" cy="944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Civil Aviation</a:t>
            </a:r>
            <a:endParaRPr sz="4000" b="0" u="none">
              <a:solidFill>
                <a:srgbClr val="000000"/>
              </a:solidFill>
              <a:latin typeface="Calibri"/>
              <a:ea typeface="Calibri"/>
              <a:cs typeface="Calibri"/>
            </a:endParaRPr>
          </a:p>
        </p:txBody>
      </p:sp>
      <p:sp>
        <p:nvSpPr>
          <p:cNvPr id="50" name="Slide text 2: Civil Aviation">
            <a:extLst xmlns:a="http://schemas.openxmlformats.org/drawingml/2006/main">
              <a:ext uri="{FF2B5EF4-FFF2-40B4-BE49-F238E27FC236}">
                <a16:creationId xmlns:a16="http://schemas.microsoft.com/office/drawing/2014/main" id="{8C6DCEB9-4DC2-433E-80F3-6E7FC360DD03}"/>
              </a:ext>
            </a:extLst>
          </p:cNvPr>
          <p:cNvSpPr>
            <a:spLocks xmlns:a="http://schemas.openxmlformats.org/drawingml/2006/main" noGrp="1"/>
          </p:cNvSpPr>
          <p:nvPr/>
        </p:nvSpPr>
        <p:spPr>
          <a:xfrm xmlns:a="http://schemas.openxmlformats.org/drawingml/2006/main">
            <a:off x="457200" y="1142640"/>
            <a:ext cx="8229600" cy="3429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Meritocracy</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Lowest level of staff cohesion</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Key issues: erosion of meritocratic criteria, low civilian salaries, lack of professional mobility</a:t>
            </a:r>
            <a:endParaRPr sz="1800" b="0" u="none">
              <a:solidFill>
                <a:srgbClr val="000000"/>
              </a:solidFill>
              <a:latin typeface="Calibri"/>
              <a:ea typeface="Calibri"/>
              <a:cs typeface="Calibri"/>
            </a:endParaRPr>
          </a:p>
          <a:p xmlns:a="http://schemas.openxmlformats.org/drawingml/2006/main">
            <a:pPr marL="343080" indent="-343080">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Immunity to corruption </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Calibri"/>
                <a:ea typeface="Calibri"/>
                <a:cs typeface="Calibri"/>
              </a:rPr>
              <a:t>Worst case of institutions analyzed</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Persistent reports of corruption (i.e., drug trafficking, safety noncompliance)</a:t>
            </a:r>
            <a:endParaRPr sz="1800" b="0" u="none">
              <a:solidFill>
                <a:srgbClr val="000000"/>
              </a:solidFill>
              <a:latin typeface="Calibri"/>
              <a:ea typeface="Calibri"/>
              <a:cs typeface="Calibri"/>
            </a:endParaRPr>
          </a:p>
          <a:p xmlns:a="http://schemas.openxmlformats.org/drawingml/2006/main">
            <a:pPr marL="743040" lvl="1" indent="-285840">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Absence of islands of power</a:t>
            </a:r>
            <a:endParaRPr sz="1800" b="0" u="none">
              <a:solidFill>
                <a:srgbClr val="000000"/>
              </a:solidFill>
              <a:latin typeface="Calibri"/>
              <a:ea typeface="Calibri"/>
              <a:cs typeface="Calibri"/>
            </a:endParaRPr>
          </a:p>
          <a:p xmlns:a="http://schemas.openxmlformats.org/drawingml/2006/main">
            <a:pPr marL="743040" lvl="1" indent="-285840">
              <a:spcBef>
                <a:spcPts val="37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000000"/>
              </a:solidFill>
              <a:latin typeface="Calibri"/>
              <a:ea typeface="Calibri"/>
              <a:cs typeface="Calibri"/>
            </a:endParaRPr>
          </a:p>
          <a:p xmlns:a="http://schemas.openxmlformats.org/drawingml/2006/main">
            <a:pPr marL="343080" indent="-343080">
              <a:spcBef>
                <a:spcPts val="37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000000"/>
              </a:solidFill>
              <a:latin typeface="Calibri"/>
              <a:ea typeface="Calibri"/>
              <a:cs typeface="Calibri"/>
            </a:endParaRPr>
          </a:p>
        </p:txBody>
      </p:sp>
      <p:pic>
        <p:nvPicPr>
          <p:cNvPr id="64" name="Visual 1 of 1 on “Civil Aviation.” Context: 7ivil Aviation + Meritocracy — Lowest level of staff cohesion — Key issues: erosion of meritocratic criteria, low civilian salaries, lack of professional mobility + Immunity to corruption — Worst…"/>
          <p:cNvPicPr>
            <a:picLocks xmlns:a="http://schemas.openxmlformats.org/drawingml/2006/main" noChangeAspect="1"/>
          </p:cNvPicPr>
          <p:nvPr/>
        </p:nvPicPr>
        <p:blipFill>
          <a:blip xmlns:r="http://schemas.openxmlformats.org/officeDocument/2006/relationships" xmlns:a="http://schemas.openxmlformats.org/drawingml/2006/main" r:embed="Rf199aaa4abc54475"/>
          <a:stretch xmlns:a="http://schemas.openxmlformats.org/drawingml/2006/main"/>
        </p:blipFill>
        <p:spPr>
          <a:xfrm xmlns:a="http://schemas.openxmlformats.org/drawingml/2006/main">
            <a:off x="4572000" y="228600"/>
            <a:ext cx="1054080" cy="1096920"/>
          </a:xfrm>
          <a:prstGeom xmlns:a="http://schemas.openxmlformats.org/drawingml/2006/main" prst="rect">
            <a:avLst/>
          </a:prstGeom>
          <a:ln xmlns:a="http://schemas.openxmlformats.org/drawingml/2006/main" w="38160">
            <a:noFill/>
          </a:ln>
        </p:spPr>
      </p:pic>
      <p:sp>
        <p:nvSpPr>
          <p:cNvPr id="52" name="Slide text 3: Civil Aviation">
            <a:extLst xmlns:a="http://schemas.openxmlformats.org/drawingml/2006/main">
              <a:ext uri="{FF2B5EF4-FFF2-40B4-BE49-F238E27FC236}">
                <a16:creationId xmlns:a16="http://schemas.microsoft.com/office/drawing/2014/main" id="{79E447C0-9F70-4E44-85CD-AC0788237B9D}"/>
              </a:ext>
            </a:extLst>
          </p:cNvPr>
          <p:cNvSpPr>
            <a:spLocks xmlns:a="http://schemas.openxmlformats.org/drawingml/2006/main" noGrp="1"/>
          </p:cNvSpPr>
          <p:nvPr/>
        </p:nvSpPr>
        <p:spPr>
          <a:xfrm xmlns:a="http://schemas.openxmlformats.org/drawingml/2006/main">
            <a:off x="37800" y="4724280"/>
            <a:ext cx="8001000" cy="13129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marL="457200" lvl="1">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  Military command structure</a:t>
            </a:r>
            <a:r>
              <a:rPr sz="1800" b="0" u="none">
                <a:solidFill>
                  <a:srgbClr val="000000"/>
                </a:solidFill>
                <a:latin typeface="Calibri"/>
                <a:ea typeface="Calibri"/>
                <a:cs typeface="Calibri"/>
              </a:rPr>
              <a:t>	</a:t>
            </a:r>
            <a:r>
              <a:rPr sz="1800" b="0" u="none">
                <a:solidFill>
                  <a:srgbClr val="000000"/>
                </a:solidFill>
                <a:latin typeface="Calibri"/>
                <a:ea typeface="Calibri"/>
                <a:cs typeface="Calibri"/>
              </a:rPr>
              <a:t>	</a:t>
            </a:r>
            <a:r>
              <a:rPr sz="1800" b="0" u="none">
                <a:solidFill>
                  <a:srgbClr val="000000"/>
                </a:solidFill>
                <a:latin typeface="Calibri"/>
                <a:ea typeface="Calibri"/>
                <a:cs typeface="Calibri"/>
              </a:rPr>
              <a:t>	</a:t>
            </a:r>
            <a:r>
              <a:rPr sz="1800" b="0" u="none">
                <a:solidFill>
                  <a:srgbClr val="000000"/>
                </a:solidFill>
                <a:latin typeface="Calibri"/>
                <a:ea typeface="Calibri"/>
                <a:cs typeface="Calibri"/>
              </a:rPr>
              <a:t>         Labor unions </a:t>
            </a:r>
            <a:endParaRPr sz="1800" b="0" u="none">
              <a:solidFill>
                <a:srgbClr val="000000"/>
              </a:solidFill>
              <a:latin typeface="Calibri"/>
              <a:ea typeface="Calibri"/>
              <a:cs typeface="Calibri"/>
            </a:endParaRPr>
          </a:p>
          <a:p xmlns:a="http://schemas.openxmlformats.org/drawingml/2006/main">
            <a:pPr marL="457200" lvl="1">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800" b="0" u="none">
              <a:solidFill>
                <a:srgbClr val="000000"/>
              </a:solidFill>
              <a:latin typeface="Calibri"/>
              <a:ea typeface="Calibri"/>
              <a:cs typeface="Calibri"/>
            </a:endParaRPr>
          </a:p>
          <a:p xmlns:a="http://schemas.openxmlformats.org/drawingml/2006/main">
            <a:pPr marL="457200" lvl="1">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457200" lvl="1">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Lack of coordination among organizations</a:t>
            </a:r>
            <a:r>
              <a:rPr sz="1800" b="0" u="none">
                <a:solidFill>
                  <a:srgbClr val="000000"/>
                </a:solidFill>
                <a:latin typeface="Calibri"/>
                <a:ea typeface="Calibri"/>
                <a:cs typeface="Calibri"/>
              </a:rPr>
              <a:t>	</a:t>
            </a:r>
            <a:r>
              <a:rPr sz="1800" b="0" u="none">
                <a:solidFill>
                  <a:srgbClr val="000000"/>
                </a:solidFill>
                <a:latin typeface="Calibri"/>
                <a:ea typeface="Calibri"/>
                <a:cs typeface="Calibri"/>
              </a:rPr>
              <a:t>                Positive</a:t>
            </a:r>
            <a:r>
              <a:rPr sz="1800" b="0" u="none">
                <a:solidFill>
                  <a:srgbClr val="000000"/>
                </a:solidFill>
                <a:latin typeface="Calibri"/>
                <a:ea typeface="Calibri"/>
                <a:cs typeface="Calibri"/>
              </a:rPr>
              <a:t>	</a:t>
            </a:r>
            <a:r>
              <a:rPr sz="1800" b="0" u="none">
                <a:solidFill>
                  <a:srgbClr val="000000"/>
                </a:solidFill>
                <a:latin typeface="Calibri"/>
                <a:ea typeface="Calibri"/>
                <a:cs typeface="Calibri"/>
              </a:rPr>
              <a:t>      Negative</a:t>
            </a:r>
            <a:r>
              <a:rPr sz="1800" b="0" u="none">
                <a:solidFill>
                  <a:srgbClr val="000000"/>
                </a:solidFill>
                <a:latin typeface="Calibri"/>
                <a:ea typeface="Calibri"/>
                <a:cs typeface="Calibri"/>
              </a:rPr>
              <a:t>	</a:t>
            </a:r>
            <a:endParaRPr sz="1800" b="0" u="none">
              <a:solidFill>
                <a:srgbClr val="000000"/>
              </a:solidFill>
              <a:latin typeface="Calibri"/>
              <a:ea typeface="Calibri"/>
              <a:cs typeface="Calibri"/>
            </a:endParaRPr>
          </a:p>
        </p:txBody>
      </p:sp>
      <p:sp>
        <p:nvSpPr>
          <p:cNvPr id="53" name="Slide text 4: Civil Aviation">
            <a:extLst xmlns:a="http://schemas.openxmlformats.org/drawingml/2006/main">
              <a:ext uri="{FF2B5EF4-FFF2-40B4-BE49-F238E27FC236}">
                <a16:creationId xmlns:a16="http://schemas.microsoft.com/office/drawing/2014/main" id="{55F546FD-DBEC-43CF-9DF7-FEF866BBD28C}"/>
              </a:ext>
            </a:extLst>
          </p:cNvPr>
          <p:cNvSpPr>
            <a:spLocks xmlns:a="http://schemas.openxmlformats.org/drawingml/2006/main" noGrp="1"/>
          </p:cNvSpPr>
          <p:nvPr/>
        </p:nvSpPr>
        <p:spPr>
          <a:xfrm xmlns:a="http://schemas.openxmlformats.org/drawingml/2006/main">
            <a:off x="3809880" y="6159240"/>
            <a:ext cx="4495680" cy="368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marL="457200" lvl="1">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        Working conditions         Cover-ups</a:t>
            </a:r>
            <a:endParaRPr sz="1800" b="0" u="none">
              <a:solidFill>
                <a:srgbClr val="000000"/>
              </a:solidFill>
              <a:latin typeface="Calibri"/>
              <a:ea typeface="Calibri"/>
              <a:cs typeface="Calibri"/>
            </a:endParaRPr>
          </a:p>
        </p:txBody>
      </p:sp>
      <p:sp>
        <p:nvSpPr>
          <p:cNvPr id="54" name="Down Arrow 6">
            <a:extLst xmlns:a="http://schemas.openxmlformats.org/drawingml/2006/main">
              <a:ext uri="{FF2B5EF4-FFF2-40B4-BE49-F238E27FC236}">
                <a16:creationId xmlns:a16="http://schemas.microsoft.com/office/drawing/2014/main" id="{B211BCF3-4F2C-480E-8D05-08586B1C9500}"/>
              </a:ext>
            </a:extLst>
          </p:cNvPr>
          <p:cNvSpPr>
            <a:spLocks xmlns:a="http://schemas.openxmlformats.org/drawingml/2006/main" noGrp="1"/>
          </p:cNvSpPr>
          <p:nvPr/>
        </p:nvSpPr>
        <p:spPr>
          <a:xfrm xmlns:a="http://schemas.openxmlformats.org/drawingml/2006/main">
            <a:off x="2057400" y="4419360"/>
            <a:ext cx="152280" cy="381240"/>
          </a:xfrm>
          <a:prstGeom xmlns:a="http://schemas.openxmlformats.org/drawingml/2006/main" prst="downArrow">
            <a:avLst>
              <a:gd name="adj1" fmla="val 50000"/>
              <a:gd name="adj2" fmla="val 50071"/>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55" name="Down Arrow 7">
            <a:extLst xmlns:a="http://schemas.openxmlformats.org/drawingml/2006/main">
              <a:ext uri="{FF2B5EF4-FFF2-40B4-BE49-F238E27FC236}">
                <a16:creationId xmlns:a16="http://schemas.microsoft.com/office/drawing/2014/main" id="{46804CBB-346A-40F1-A319-2D005E9FAFBF}"/>
              </a:ext>
            </a:extLst>
          </p:cNvPr>
          <p:cNvSpPr>
            <a:spLocks xmlns:a="http://schemas.openxmlformats.org/drawingml/2006/main" noGrp="1"/>
          </p:cNvSpPr>
          <p:nvPr/>
        </p:nvSpPr>
        <p:spPr>
          <a:xfrm xmlns:a="http://schemas.openxmlformats.org/drawingml/2006/main">
            <a:off x="2057400" y="5052960"/>
            <a:ext cx="152280" cy="380880"/>
          </a:xfrm>
          <a:prstGeom xmlns:a="http://schemas.openxmlformats.org/drawingml/2006/main" prst="downArrow">
            <a:avLst>
              <a:gd name="adj1" fmla="val 50000"/>
              <a:gd name="adj2" fmla="val 50024"/>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56" name="Down Arrow 8">
            <a:extLst xmlns:a="http://schemas.openxmlformats.org/drawingml/2006/main">
              <a:ext uri="{FF2B5EF4-FFF2-40B4-BE49-F238E27FC236}">
                <a16:creationId xmlns:a16="http://schemas.microsoft.com/office/drawing/2014/main" id="{8D90526C-9C82-4B72-8B22-2D8D884B3001}"/>
              </a:ext>
            </a:extLst>
          </p:cNvPr>
          <p:cNvSpPr>
            <a:spLocks xmlns:a="http://schemas.openxmlformats.org/drawingml/2006/main" noGrp="1"/>
          </p:cNvSpPr>
          <p:nvPr/>
        </p:nvSpPr>
        <p:spPr>
          <a:xfrm xmlns:a="http://schemas.openxmlformats.org/drawingml/2006/main">
            <a:off x="6051240" y="5078160"/>
            <a:ext cx="152640" cy="381240"/>
          </a:xfrm>
          <a:prstGeom xmlns:a="http://schemas.openxmlformats.org/drawingml/2006/main" prst="downArrow">
            <a:avLst>
              <a:gd name="adj1" fmla="val 50000"/>
              <a:gd name="adj2" fmla="val 49953"/>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57" name="Down Arrow 9">
            <a:extLst xmlns:a="http://schemas.openxmlformats.org/drawingml/2006/main">
              <a:ext uri="{FF2B5EF4-FFF2-40B4-BE49-F238E27FC236}">
                <a16:creationId xmlns:a16="http://schemas.microsoft.com/office/drawing/2014/main" id="{A1229D83-FA70-46E2-A51C-012152559BEF}"/>
              </a:ext>
            </a:extLst>
          </p:cNvPr>
          <p:cNvSpPr>
            <a:spLocks xmlns:a="http://schemas.openxmlformats.org/drawingml/2006/main" noGrp="1"/>
          </p:cNvSpPr>
          <p:nvPr/>
        </p:nvSpPr>
        <p:spPr>
          <a:xfrm xmlns:a="http://schemas.openxmlformats.org/drawingml/2006/main">
            <a:off x="7086600" y="5078160"/>
            <a:ext cx="152280" cy="381240"/>
          </a:xfrm>
          <a:prstGeom xmlns:a="http://schemas.openxmlformats.org/drawingml/2006/main" prst="downArrow">
            <a:avLst>
              <a:gd name="adj1" fmla="val 50000"/>
              <a:gd name="adj2" fmla="val 50071"/>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58" name="Down Arrow 10">
            <a:extLst xmlns:a="http://schemas.openxmlformats.org/drawingml/2006/main">
              <a:ext uri="{FF2B5EF4-FFF2-40B4-BE49-F238E27FC236}">
                <a16:creationId xmlns:a16="http://schemas.microsoft.com/office/drawing/2014/main" id="{F04B48E8-E0AC-48CB-872C-650E526A4D0D}"/>
              </a:ext>
            </a:extLst>
          </p:cNvPr>
          <p:cNvSpPr>
            <a:spLocks xmlns:a="http://schemas.openxmlformats.org/drawingml/2006/main" noGrp="1"/>
          </p:cNvSpPr>
          <p:nvPr/>
        </p:nvSpPr>
        <p:spPr>
          <a:xfrm xmlns:a="http://schemas.openxmlformats.org/drawingml/2006/main">
            <a:off x="5715000" y="5778360"/>
            <a:ext cx="152280" cy="380880"/>
          </a:xfrm>
          <a:prstGeom xmlns:a="http://schemas.openxmlformats.org/drawingml/2006/main" prst="downArrow">
            <a:avLst>
              <a:gd name="adj1" fmla="val 50000"/>
              <a:gd name="adj2" fmla="val 50024"/>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59" name="Down Arrow 11">
            <a:extLst xmlns:a="http://schemas.openxmlformats.org/drawingml/2006/main">
              <a:ext uri="{FF2B5EF4-FFF2-40B4-BE49-F238E27FC236}">
                <a16:creationId xmlns:a16="http://schemas.microsoft.com/office/drawing/2014/main" id="{39E50C62-4B0B-43E0-8F5B-1BF209E7F683}"/>
              </a:ext>
            </a:extLst>
          </p:cNvPr>
          <p:cNvSpPr>
            <a:spLocks xmlns:a="http://schemas.openxmlformats.org/drawingml/2006/main" noGrp="1"/>
          </p:cNvSpPr>
          <p:nvPr/>
        </p:nvSpPr>
        <p:spPr>
          <a:xfrm xmlns:a="http://schemas.openxmlformats.org/drawingml/2006/main">
            <a:off x="7315200" y="5790960"/>
            <a:ext cx="152280" cy="381240"/>
          </a:xfrm>
          <a:prstGeom xmlns:a="http://schemas.openxmlformats.org/drawingml/2006/main" prst="downArrow">
            <a:avLst>
              <a:gd name="adj1" fmla="val 50000"/>
              <a:gd name="adj2" fmla="val 50071"/>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60" name="Down Arrow 14">
            <a:extLst xmlns:a="http://schemas.openxmlformats.org/drawingml/2006/main">
              <a:ext uri="{FF2B5EF4-FFF2-40B4-BE49-F238E27FC236}">
                <a16:creationId xmlns:a16="http://schemas.microsoft.com/office/drawing/2014/main" id="{30D9EC0F-283E-4F82-BCCC-ED2558603590}"/>
              </a:ext>
            </a:extLst>
          </p:cNvPr>
          <p:cNvSpPr>
            <a:spLocks xmlns:a="http://schemas.openxmlformats.org/drawingml/2006/main" noGrp="1"/>
          </p:cNvSpPr>
          <p:nvPr/>
        </p:nvSpPr>
        <p:spPr>
          <a:xfrm xmlns:a="http://schemas.openxmlformats.org/drawingml/2006/main" rot="17040000" flipH="1">
            <a:off x="4781160" y="3466440"/>
            <a:ext cx="155520" cy="2273760"/>
          </a:xfrm>
          <a:prstGeom xmlns:a="http://schemas.openxmlformats.org/drawingml/2006/main" prst="downArrow">
            <a:avLst>
              <a:gd name="adj1" fmla="val 50000"/>
              <a:gd name="adj2" fmla="val 50021"/>
            </a:avLst>
          </a:prstGeom>
          <a:solidFill xmlns:a="http://schemas.openxmlformats.org/drawingml/2006/main">
            <a:srgbClr val="4F81BD"/>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1103055819"/>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61" name="Slide text 1: Proactivity">
            <a:extLst xmlns:a="http://schemas.openxmlformats.org/drawingml/2006/main">
              <a:ext uri="{FF2B5EF4-FFF2-40B4-BE49-F238E27FC236}">
                <a16:creationId xmlns:a16="http://schemas.microsoft.com/office/drawing/2014/main" id="{82B52874-16C4-43D2-B930-06D008B28389}"/>
              </a:ext>
            </a:extLst>
          </p:cNvPr>
          <p:cNvSpPr>
            <a:spLocks xmlns:a="http://schemas.openxmlformats.org/drawingml/2006/main" noGrp="1"/>
          </p:cNvSpPr>
          <p:nvPr/>
        </p:nvSpPr>
        <p:spPr>
          <a:xfrm xmlns:a="http://schemas.openxmlformats.org/drawingml/2006/main">
            <a:off x="304200" y="1143000"/>
            <a:ext cx="8534520" cy="5333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Proactivity</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Calibri"/>
                <a:ea typeface="Calibri"/>
                <a:cs typeface="Calibri"/>
              </a:rPr>
              <a:t>Only institution with a low score</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Decreases in</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Frequency of domestic flights</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Frequency of international flights</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Airport quality</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Operational safety</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Proactivity </a:t>
            </a:r>
            <a:r>
              <a:rPr sz="1800" b="1" u="none">
                <a:solidFill>
                  <a:srgbClr val="000000"/>
                </a:solidFill>
                <a:latin typeface="Calibri"/>
                <a:ea typeface="Calibri"/>
                <a:cs typeface="Calibri"/>
              </a:rPr>
              <a:t>&lt;</a:t>
            </a:r>
            <a:r>
              <a:rPr sz="1800" b="0" u="none">
                <a:solidFill>
                  <a:srgbClr val="000000"/>
                </a:solidFill>
                <a:latin typeface="Calibri"/>
                <a:ea typeface="Calibri"/>
                <a:cs typeface="Calibri"/>
              </a:rPr>
              <a:t> need for complex coordination among various agencies</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Openness to external demands restricted </a:t>
            </a:r>
            <a:r>
              <a:rPr sz="1800" b="0" u="none">
                <a:solidFill>
                  <a:srgbClr val="000000"/>
                </a:solidFill>
                <a:latin typeface="Wingdings"/>
                <a:ea typeface="Wingdings"/>
                <a:cs typeface="Wingdings"/>
              </a:rPr>
              <a:t></a:t>
            </a:r>
            <a:r>
              <a:rPr sz="1800" b="0" u="none">
                <a:solidFill>
                  <a:srgbClr val="000000"/>
                </a:solidFill>
                <a:latin typeface="Calibri"/>
                <a:ea typeface="Calibri"/>
                <a:cs typeface="Calibri"/>
              </a:rPr>
              <a:t> problems minimized or denied</a:t>
            </a: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343080" indent="-34308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External Allies</a:t>
            </a:r>
            <a:endParaRPr sz="1800" b="0" u="none">
              <a:solidFill>
                <a:srgbClr val="000000"/>
              </a:solidFill>
              <a:latin typeface="Calibri"/>
              <a:ea typeface="Calibri"/>
              <a:cs typeface="Calibri"/>
            </a:endParaRPr>
          </a:p>
          <a:p xmlns:a="http://schemas.openxmlformats.org/drawingml/2006/main">
            <a:pPr marL="743040" lvl="1" indent="-285840">
              <a:spcBef>
                <a:spcPts val="45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Mobilizes least state and social support</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The 2006–07 crises and lack of action from the middle/upper classes</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Provincial economic sectors’ lack of power</a:t>
            </a:r>
            <a:endParaRPr sz="1800" b="0" u="none">
              <a:solidFill>
                <a:srgbClr val="000000"/>
              </a:solidFill>
              <a:latin typeface="Calibri"/>
              <a:ea typeface="Calibri"/>
              <a:cs typeface="Calibri"/>
            </a:endParaRPr>
          </a:p>
          <a:p xmlns:a="http://schemas.openxmlformats.org/drawingml/2006/main">
            <a:pPr marL="1143000" lvl="2" indent="-228600">
              <a:spcBef>
                <a:spcPts val="45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Result </a:t>
            </a:r>
            <a:r>
              <a:rPr sz="1800" b="0" u="none">
                <a:solidFill>
                  <a:srgbClr val="000000"/>
                </a:solidFill>
                <a:latin typeface="Wingdings"/>
                <a:ea typeface="Wingdings"/>
                <a:cs typeface="Wingdings"/>
              </a:rPr>
              <a:t></a:t>
            </a:r>
            <a:r>
              <a:rPr sz="1800" b="0" u="none">
                <a:solidFill>
                  <a:srgbClr val="000000"/>
                </a:solidFill>
                <a:latin typeface="Calibri"/>
                <a:ea typeface="Calibri"/>
                <a:cs typeface="Calibri"/>
              </a:rPr>
              <a:t> transfer of control</a:t>
            </a:r>
            <a:endParaRPr sz="1800" b="0" u="none">
              <a:solidFill>
                <a:srgbClr val="000000"/>
              </a:solidFill>
              <a:latin typeface="Calibri"/>
              <a:ea typeface="Calibri"/>
              <a:cs typeface="Calibri"/>
            </a:endParaRPr>
          </a:p>
          <a:p xmlns:a="http://schemas.openxmlformats.org/drawingml/2006/main">
            <a:pPr marL="1143000" lvl="2" indent="-228600">
              <a:spcBef>
                <a:spcPts val="451"/>
              </a:spcBef>
              <a:buNone/>
              <a:tabLst>
                <a:tab pos="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67" name="Visual 1 of 1 on “Proactivity.” Context: Proactivity — Only institution with a low score — Decreases in + Frequency of domestic flights + Frequency of international flights + Airport quality * Operational safety — Proactivity &lt; need for co…"/>
          <p:cNvPicPr>
            <a:picLocks xmlns:a="http://schemas.openxmlformats.org/drawingml/2006/main" noChangeAspect="1"/>
          </p:cNvPicPr>
          <p:nvPr/>
        </p:nvPicPr>
        <p:blipFill>
          <a:blip xmlns:r="http://schemas.openxmlformats.org/officeDocument/2006/relationships" xmlns:a="http://schemas.openxmlformats.org/drawingml/2006/main" r:embed="Ra20dad48d73f4af7"/>
          <a:stretch xmlns:a="http://schemas.openxmlformats.org/drawingml/2006/main"/>
        </p:blipFill>
        <p:spPr>
          <a:xfrm xmlns:a="http://schemas.openxmlformats.org/drawingml/2006/main">
            <a:off x="4572000" y="228600"/>
            <a:ext cx="1054080" cy="1096920"/>
          </a:xfrm>
          <a:prstGeom xmlns:a="http://schemas.openxmlformats.org/drawingml/2006/main" prst="rect">
            <a:avLst/>
          </a:prstGeom>
          <a:ln xmlns:a="http://schemas.openxmlformats.org/drawingml/2006/main" w="38160">
            <a:noFill/>
          </a:ln>
        </p:spPr>
      </p:pic>
      <p:sp>
        <p:nvSpPr>
          <p:cNvPr id="63" name="Slide text 2: Proactivity">
            <a:extLst xmlns:a="http://schemas.openxmlformats.org/drawingml/2006/main">
              <a:ext uri="{FF2B5EF4-FFF2-40B4-BE49-F238E27FC236}">
                <a16:creationId xmlns:a16="http://schemas.microsoft.com/office/drawing/2014/main" id="{A5CB3291-16C7-40C3-A458-03ADF17D138A}"/>
              </a:ext>
            </a:extLst>
          </p:cNvPr>
          <p:cNvSpPr>
            <a:spLocks xmlns:a="http://schemas.openxmlformats.org/drawingml/2006/main" noGrp="1"/>
          </p:cNvSpPr>
          <p:nvPr/>
        </p:nvSpPr>
        <p:spPr>
          <a:xfrm xmlns:a="http://schemas.openxmlformats.org/drawingml/2006/main">
            <a:off x="457200" y="274320"/>
            <a:ext cx="8229600" cy="9446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1" i="1" u="none">
                <a:solidFill>
                  <a:srgbClr val="000000"/>
                </a:solidFill>
                <a:latin typeface="Calibri"/>
                <a:ea typeface="Calibri"/>
                <a:cs typeface="Calibri"/>
              </a:rPr>
              <a:t>Civil Aviation</a:t>
            </a:r>
            <a:endParaRPr sz="4000" b="0" u="none">
              <a:solidFill>
                <a:srgbClr val="000000"/>
              </a:solidFill>
              <a:latin typeface="Calibri"/>
              <a:ea typeface="Calibri"/>
              <a:cs typeface="Calibri"/>
            </a:endParaRPr>
          </a:p>
        </p:txBody>
      </p:sp>
      <p:sp>
        <p:nvSpPr>
          <p:cNvPr id="65" name="Accessible slide title: Proactivity">
            <a:extLst xmlns:a="http://schemas.openxmlformats.org/drawingml/2006/main">
              <a:ext uri="{FF2B5EF4-FFF2-40B4-BE49-F238E27FC236}">
                <a16:creationId xmlns:a16="http://schemas.microsoft.com/office/drawing/2014/main" id="{EFD6990A-A8EF-425E-BB40-31D90D2D54E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Proactivity</a:t>
            </a:r>
          </a:p>
        </p:txBody>
      </p:sp>
    </p:spTree>
    <p:extLst>
      <p:ext uri="{BB962C8B-B14F-4D97-AF65-F5344CB8AC3E}">
        <p14:creationId xmlns:p14="http://schemas.microsoft.com/office/powerpoint/2010/main" val="820394788"/>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2026-08-27T22:34:57.5450000Z</dcterms:created>
  <dcterms:modified xsi:type="dcterms:W3CDTF">2026-08-27T22:34:57.5450000Z</dcterms:modified>
</coreProperties>
</file>