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0763b2bb27545f5" /><Relationship Type="http://schemas.openxmlformats.org/officeDocument/2006/relationships/extended-properties" Target="/docProps/app.xml" Id="R3ae497a611814f15" /><Relationship Type="http://schemas.openxmlformats.org/officeDocument/2006/relationships/officeDocument" Target="/ppt/presentation.xml" Id="Rc1ad3c121eca47b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a7c244e0fb44987"/>
  </p:sldMasterIdLst>
  <p:notesMasterIdLst>
    <p:notesMasterId xmlns:r="http://schemas.openxmlformats.org/officeDocument/2006/relationships" r:id="Rb9cf13d67ed74911"/>
  </p:notesMasterIdLst>
  <p:sldIdLst>
    <p:sldId xmlns:r="http://schemas.openxmlformats.org/officeDocument/2006/relationships" id="256" r:id="R3f6b1297bb864099"/>
    <p:sldId xmlns:r="http://schemas.openxmlformats.org/officeDocument/2006/relationships" id="257" r:id="R2ded3ebdd1b84ce7"/>
    <p:sldId xmlns:r="http://schemas.openxmlformats.org/officeDocument/2006/relationships" id="258" r:id="Rdc044a2c969043c5"/>
    <p:sldId xmlns:r="http://schemas.openxmlformats.org/officeDocument/2006/relationships" id="259" r:id="R0513a231c4794ad0"/>
    <p:sldId xmlns:r="http://schemas.openxmlformats.org/officeDocument/2006/relationships" id="260" r:id="R27fd15065b024d5b"/>
    <p:sldId xmlns:r="http://schemas.openxmlformats.org/officeDocument/2006/relationships" id="261" r:id="R7fcec1e6bea14aa6"/>
    <p:sldId xmlns:r="http://schemas.openxmlformats.org/officeDocument/2006/relationships" id="262" r:id="R20e4ba7912b54a4f"/>
    <p:sldId xmlns:r="http://schemas.openxmlformats.org/officeDocument/2006/relationships" id="263" r:id="R502a3fda3a784810"/>
    <p:sldId xmlns:r="http://schemas.openxmlformats.org/officeDocument/2006/relationships" id="264" r:id="Rd6bea21d05e84b95"/>
    <p:sldId xmlns:r="http://schemas.openxmlformats.org/officeDocument/2006/relationships" id="265" r:id="R5cf849b988784cb6"/>
    <p:sldId xmlns:r="http://schemas.openxmlformats.org/officeDocument/2006/relationships" id="266" r:id="Rafdcd63e0b5b4c5c"/>
    <p:sldId xmlns:r="http://schemas.openxmlformats.org/officeDocument/2006/relationships" id="267" r:id="R4c32ba27b4554616"/>
    <p:sldId xmlns:r="http://schemas.openxmlformats.org/officeDocument/2006/relationships" id="268" r:id="R752aea2b0fdf474d"/>
    <p:sldId xmlns:r="http://schemas.openxmlformats.org/officeDocument/2006/relationships" id="269" r:id="R6d5dd9e680304b0d"/>
    <p:sldId xmlns:r="http://schemas.openxmlformats.org/officeDocument/2006/relationships" id="270" r:id="Ra9dbf9a386604744"/>
    <p:sldId xmlns:r="http://schemas.openxmlformats.org/officeDocument/2006/relationships" id="271" r:id="Rea49613a65e24660"/>
    <p:sldId xmlns:r="http://schemas.openxmlformats.org/officeDocument/2006/relationships" id="272" r:id="R635f60ca691a423c"/>
    <p:sldId xmlns:r="http://schemas.openxmlformats.org/officeDocument/2006/relationships" id="273" r:id="Ree7fe9a8bb3948d6"/>
    <p:sldId xmlns:r="http://schemas.openxmlformats.org/officeDocument/2006/relationships" id="274" r:id="Rf9480c0639f74f7d"/>
    <p:sldId xmlns:r="http://schemas.openxmlformats.org/officeDocument/2006/relationships" id="275" r:id="Rd56007dad75a48ca"/>
    <p:sldId xmlns:r="http://schemas.openxmlformats.org/officeDocument/2006/relationships" id="276" r:id="R677193c7217f4479"/>
    <p:sldId xmlns:r="http://schemas.openxmlformats.org/officeDocument/2006/relationships" id="277" r:id="R9bf15ae222d74da1"/>
    <p:sldId xmlns:r="http://schemas.openxmlformats.org/officeDocument/2006/relationships" id="278" r:id="R16813c62ff764f65"/>
    <p:sldId xmlns:r="http://schemas.openxmlformats.org/officeDocument/2006/relationships" id="279" r:id="Rfe860fc7f66f4c1e"/>
    <p:sldId xmlns:r="http://schemas.openxmlformats.org/officeDocument/2006/relationships" id="280" r:id="R9d02120763b843f7"/>
    <p:sldId xmlns:r="http://schemas.openxmlformats.org/officeDocument/2006/relationships" id="281" r:id="Rf827e56d7cbc451f"/>
    <p:sldId xmlns:r="http://schemas.openxmlformats.org/officeDocument/2006/relationships" id="282" r:id="Rad28d88a1c0948e3"/>
    <p:sldId xmlns:r="http://schemas.openxmlformats.org/officeDocument/2006/relationships" id="283" r:id="R1007edc17ccb4949"/>
    <p:sldId xmlns:r="http://schemas.openxmlformats.org/officeDocument/2006/relationships" id="284" r:id="R66e0ad6d9f3d407d"/>
    <p:sldId xmlns:r="http://schemas.openxmlformats.org/officeDocument/2006/relationships" id="285" r:id="R7714c3821c9a4412"/>
  </p:sldIdLst>
  <p:sldSz cx="9144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7b0270dc84241ef" /><Relationship Type="http://schemas.openxmlformats.org/officeDocument/2006/relationships/slideMaster" Target="/ppt/slideMasters/slideMaster1.xml" Id="Rda7c244e0fb44987" /><Relationship Type="http://schemas.openxmlformats.org/officeDocument/2006/relationships/notesMaster" Target="/ppt/notesMasters/notesMaster1.xml" Id="Rb9cf13d67ed74911" /><Relationship Type="http://schemas.openxmlformats.org/officeDocument/2006/relationships/presProps" Target="/ppt/presProps.xml" Id="Rf2a64673a3ae4993" /><Relationship Type="http://schemas.openxmlformats.org/officeDocument/2006/relationships/tableStyles" Target="/ppt/tableStyles.xml" Id="Ra75b69dad94549cb" /><Relationship Type="http://schemas.openxmlformats.org/officeDocument/2006/relationships/slide" Target="/ppt/slides/slide1.xml" Id="R3f6b1297bb864099" /><Relationship Type="http://schemas.openxmlformats.org/officeDocument/2006/relationships/slide" Target="/ppt/slides/slide2.xml" Id="R2ded3ebdd1b84ce7" /><Relationship Type="http://schemas.openxmlformats.org/officeDocument/2006/relationships/slide" Target="/ppt/slides/slide3.xml" Id="Rdc044a2c969043c5" /><Relationship Type="http://schemas.openxmlformats.org/officeDocument/2006/relationships/slide" Target="/ppt/slides/slide4.xml" Id="R0513a231c4794ad0" /><Relationship Type="http://schemas.openxmlformats.org/officeDocument/2006/relationships/slide" Target="/ppt/slides/slide5.xml" Id="R27fd15065b024d5b" /><Relationship Type="http://schemas.openxmlformats.org/officeDocument/2006/relationships/slide" Target="/ppt/slides/slide6.xml" Id="R7fcec1e6bea14aa6" /><Relationship Type="http://schemas.openxmlformats.org/officeDocument/2006/relationships/slide" Target="/ppt/slides/slide7.xml" Id="R20e4ba7912b54a4f" /><Relationship Type="http://schemas.openxmlformats.org/officeDocument/2006/relationships/slide" Target="/ppt/slides/slide8.xml" Id="R502a3fda3a784810" /><Relationship Type="http://schemas.openxmlformats.org/officeDocument/2006/relationships/slide" Target="/ppt/slides/slide9.xml" Id="Rd6bea21d05e84b95" /><Relationship Type="http://schemas.openxmlformats.org/officeDocument/2006/relationships/slide" Target="/ppt/slides/slide10.xml" Id="R5cf849b988784cb6" /><Relationship Type="http://schemas.openxmlformats.org/officeDocument/2006/relationships/slide" Target="/ppt/slides/slide11.xml" Id="Rafdcd63e0b5b4c5c" /><Relationship Type="http://schemas.openxmlformats.org/officeDocument/2006/relationships/slide" Target="/ppt/slides/slide12.xml" Id="R4c32ba27b4554616" /><Relationship Type="http://schemas.openxmlformats.org/officeDocument/2006/relationships/slide" Target="/ppt/slides/slide13.xml" Id="R752aea2b0fdf474d" /><Relationship Type="http://schemas.openxmlformats.org/officeDocument/2006/relationships/slide" Target="/ppt/slides/slide14.xml" Id="R6d5dd9e680304b0d" /><Relationship Type="http://schemas.openxmlformats.org/officeDocument/2006/relationships/slide" Target="/ppt/slides/slide15.xml" Id="Ra9dbf9a386604744" /><Relationship Type="http://schemas.openxmlformats.org/officeDocument/2006/relationships/slide" Target="/ppt/slides/slide16.xml" Id="Rea49613a65e24660" /><Relationship Type="http://schemas.openxmlformats.org/officeDocument/2006/relationships/slide" Target="/ppt/slides/slide17.xml" Id="R635f60ca691a423c" /><Relationship Type="http://schemas.openxmlformats.org/officeDocument/2006/relationships/slide" Target="/ppt/slides/slide18.xml" Id="Ree7fe9a8bb3948d6" /><Relationship Type="http://schemas.openxmlformats.org/officeDocument/2006/relationships/slide" Target="/ppt/slides/slide19.xml" Id="Rf9480c0639f74f7d" /><Relationship Type="http://schemas.openxmlformats.org/officeDocument/2006/relationships/slide" Target="/ppt/slides/slide20.xml" Id="Rd56007dad75a48ca" /><Relationship Type="http://schemas.openxmlformats.org/officeDocument/2006/relationships/slide" Target="/ppt/slides/slide21.xml" Id="R677193c7217f4479" /><Relationship Type="http://schemas.openxmlformats.org/officeDocument/2006/relationships/slide" Target="/ppt/slides/slide22.xml" Id="R9bf15ae222d74da1" /><Relationship Type="http://schemas.openxmlformats.org/officeDocument/2006/relationships/slide" Target="/ppt/slides/slide23.xml" Id="R16813c62ff764f65" /><Relationship Type="http://schemas.openxmlformats.org/officeDocument/2006/relationships/slide" Target="/ppt/slides/slide24.xml" Id="Rfe860fc7f66f4c1e" /><Relationship Type="http://schemas.openxmlformats.org/officeDocument/2006/relationships/slide" Target="/ppt/slides/slide25.xml" Id="R9d02120763b843f7" /><Relationship Type="http://schemas.openxmlformats.org/officeDocument/2006/relationships/slide" Target="/ppt/slides/slide26.xml" Id="Rf827e56d7cbc451f" /><Relationship Type="http://schemas.openxmlformats.org/officeDocument/2006/relationships/slide" Target="/ppt/slides/slide27.xml" Id="Rad28d88a1c0948e3" /><Relationship Type="http://schemas.openxmlformats.org/officeDocument/2006/relationships/slide" Target="/ppt/slides/slide28.xml" Id="R1007edc17ccb4949" /><Relationship Type="http://schemas.openxmlformats.org/officeDocument/2006/relationships/slide" Target="/ppt/slides/slide29.xml" Id="R66e0ad6d9f3d407d" /><Relationship Type="http://schemas.openxmlformats.org/officeDocument/2006/relationships/slide" Target="/ppt/slides/slide30.xml" Id="R7714c3821c9a441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1ac87e102ec41f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50eb90af9904dcd" /><Relationship Type="http://schemas.openxmlformats.org/officeDocument/2006/relationships/notesMaster" Target="/ppt/notesMasters/notesMaster1.xml" Id="Rd623cdb80a914b67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f08640fe97ce4f36" /><Relationship Type="http://schemas.openxmlformats.org/officeDocument/2006/relationships/notesMaster" Target="/ppt/notesMasters/notesMaster1.xml" Id="R13864bd25bc54ccd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f1525a63462146df" /><Relationship Type="http://schemas.openxmlformats.org/officeDocument/2006/relationships/notesMaster" Target="/ppt/notesMasters/notesMaster1.xml" Id="R864aad6763db4a3b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495cb031e10544ef" /><Relationship Type="http://schemas.openxmlformats.org/officeDocument/2006/relationships/notesMaster" Target="/ppt/notesMasters/notesMaster1.xml" Id="R59c2577576364bfe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4e42c17fe8944e82" /><Relationship Type="http://schemas.openxmlformats.org/officeDocument/2006/relationships/notesMaster" Target="/ppt/notesMasters/notesMaster1.xml" Id="R535c7c9e0cea45ff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56f3aa9c45ba4c32" /><Relationship Type="http://schemas.openxmlformats.org/officeDocument/2006/relationships/notesMaster" Target="/ppt/notesMasters/notesMaster1.xml" Id="R42768e958c6c4bd0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d16b1e92b5234e74" /><Relationship Type="http://schemas.openxmlformats.org/officeDocument/2006/relationships/notesMaster" Target="/ppt/notesMasters/notesMaster1.xml" Id="Rdf69bab2c70e4c78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fe4cc1a781a2421d" /><Relationship Type="http://schemas.openxmlformats.org/officeDocument/2006/relationships/notesMaster" Target="/ppt/notesMasters/notesMaster1.xml" Id="R69485dec72f84b1e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98bf0201b4504463" /><Relationship Type="http://schemas.openxmlformats.org/officeDocument/2006/relationships/notesMaster" Target="/ppt/notesMasters/notesMaster1.xml" Id="R9e037b57439f4b73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d9b86757433947f7" /><Relationship Type="http://schemas.openxmlformats.org/officeDocument/2006/relationships/notesMaster" Target="/ppt/notesMasters/notesMaster1.xml" Id="R26984b876f30493d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40653532b6134b7d" /><Relationship Type="http://schemas.openxmlformats.org/officeDocument/2006/relationships/notesMaster" Target="/ppt/notesMasters/notesMaster1.xml" Id="Rba8d490230e84ee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f2bf9107bfa44d9" /><Relationship Type="http://schemas.openxmlformats.org/officeDocument/2006/relationships/notesMaster" Target="/ppt/notesMasters/notesMaster1.xml" Id="Racd16833a84649cf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66d65ccbb106485a" /><Relationship Type="http://schemas.openxmlformats.org/officeDocument/2006/relationships/notesMaster" Target="/ppt/notesMasters/notesMaster1.xml" Id="R0d04a37c7f344129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3b9df218b52c4cb9" /><Relationship Type="http://schemas.openxmlformats.org/officeDocument/2006/relationships/notesMaster" Target="/ppt/notesMasters/notesMaster1.xml" Id="Rd00f4d9ea53d4530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a3595d0099284e6e" /><Relationship Type="http://schemas.openxmlformats.org/officeDocument/2006/relationships/notesMaster" Target="/ppt/notesMasters/notesMaster1.xml" Id="R1cd7c880197b4037" /></Relationships>
</file>

<file path=ppt/notesSlides/_rels/notesSlide23.xml.rels>&#65279;<?xml version="1.0" encoding="utf-8"?><Relationships xmlns="http://schemas.openxmlformats.org/package/2006/relationships"><Relationship Type="http://schemas.openxmlformats.org/officeDocument/2006/relationships/slide" Target="/ppt/slides/slide23.xml" Id="Re8c927ae0c6d46c3" /><Relationship Type="http://schemas.openxmlformats.org/officeDocument/2006/relationships/notesMaster" Target="/ppt/notesMasters/notesMaster1.xml" Id="R98bdbcadd87840b5" /></Relationships>
</file>

<file path=ppt/notesSlides/_rels/notesSlide24.xml.rels>&#65279;<?xml version="1.0" encoding="utf-8"?><Relationships xmlns="http://schemas.openxmlformats.org/package/2006/relationships"><Relationship Type="http://schemas.openxmlformats.org/officeDocument/2006/relationships/slide" Target="/ppt/slides/slide24.xml" Id="R3a1c2001f57f4daa" /><Relationship Type="http://schemas.openxmlformats.org/officeDocument/2006/relationships/notesMaster" Target="/ppt/notesMasters/notesMaster1.xml" Id="R6b76646d8b764e40" /></Relationships>
</file>

<file path=ppt/notesSlides/_rels/notesSlide25.xml.rels>&#65279;<?xml version="1.0" encoding="utf-8"?><Relationships xmlns="http://schemas.openxmlformats.org/package/2006/relationships"><Relationship Type="http://schemas.openxmlformats.org/officeDocument/2006/relationships/slide" Target="/ppt/slides/slide25.xml" Id="R93f52d54a7ce4992" /><Relationship Type="http://schemas.openxmlformats.org/officeDocument/2006/relationships/notesMaster" Target="/ppt/notesMasters/notesMaster1.xml" Id="R42d73c22b6d940a1" /></Relationships>
</file>

<file path=ppt/notesSlides/_rels/notesSlide26.xml.rels>&#65279;<?xml version="1.0" encoding="utf-8"?><Relationships xmlns="http://schemas.openxmlformats.org/package/2006/relationships"><Relationship Type="http://schemas.openxmlformats.org/officeDocument/2006/relationships/slide" Target="/ppt/slides/slide26.xml" Id="Re163e24e5a4f4962" /><Relationship Type="http://schemas.openxmlformats.org/officeDocument/2006/relationships/notesMaster" Target="/ppt/notesMasters/notesMaster1.xml" Id="R7d8e81c51b754986" /></Relationships>
</file>

<file path=ppt/notesSlides/_rels/notesSlide27.xml.rels>&#65279;<?xml version="1.0" encoding="utf-8"?><Relationships xmlns="http://schemas.openxmlformats.org/package/2006/relationships"><Relationship Type="http://schemas.openxmlformats.org/officeDocument/2006/relationships/slide" Target="/ppt/slides/slide27.xml" Id="R4a687a3344e74841" /><Relationship Type="http://schemas.openxmlformats.org/officeDocument/2006/relationships/notesMaster" Target="/ppt/notesMasters/notesMaster1.xml" Id="R3863deed80044371" /></Relationships>
</file>

<file path=ppt/notesSlides/_rels/notesSlide28.xml.rels>&#65279;<?xml version="1.0" encoding="utf-8"?><Relationships xmlns="http://schemas.openxmlformats.org/package/2006/relationships"><Relationship Type="http://schemas.openxmlformats.org/officeDocument/2006/relationships/slide" Target="/ppt/slides/slide28.xml" Id="R1f47d1236b8c47c2" /><Relationship Type="http://schemas.openxmlformats.org/officeDocument/2006/relationships/notesMaster" Target="/ppt/notesMasters/notesMaster1.xml" Id="R257ad53abf6f4f04" /></Relationships>
</file>

<file path=ppt/notesSlides/_rels/notesSlide29.xml.rels>&#65279;<?xml version="1.0" encoding="utf-8"?><Relationships xmlns="http://schemas.openxmlformats.org/package/2006/relationships"><Relationship Type="http://schemas.openxmlformats.org/officeDocument/2006/relationships/slide" Target="/ppt/slides/slide29.xml" Id="R29a04f69022d407f" /><Relationship Type="http://schemas.openxmlformats.org/officeDocument/2006/relationships/notesMaster" Target="/ppt/notesMasters/notesMaster1.xml" Id="Rd675052bbc06451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30cc24986644c4e" /><Relationship Type="http://schemas.openxmlformats.org/officeDocument/2006/relationships/notesMaster" Target="/ppt/notesMasters/notesMaster1.xml" Id="R64005e3ab79044b0" /></Relationships>
</file>

<file path=ppt/notesSlides/_rels/notesSlide30.xml.rels>&#65279;<?xml version="1.0" encoding="utf-8"?><Relationships xmlns="http://schemas.openxmlformats.org/package/2006/relationships"><Relationship Type="http://schemas.openxmlformats.org/officeDocument/2006/relationships/slide" Target="/ppt/slides/slide30.xml" Id="R9510989343bf49c3" /><Relationship Type="http://schemas.openxmlformats.org/officeDocument/2006/relationships/notesMaster" Target="/ppt/notesMasters/notesMaster1.xml" Id="Reb4f36fe1b99496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851dd1453dd44b6" /><Relationship Type="http://schemas.openxmlformats.org/officeDocument/2006/relationships/notesMaster" Target="/ppt/notesMasters/notesMaster1.xml" Id="R2e96cab08b7c4a6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1dda463ebd64990" /><Relationship Type="http://schemas.openxmlformats.org/officeDocument/2006/relationships/notesMaster" Target="/ppt/notesMasters/notesMaster1.xml" Id="Rec55111b92c84e5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ea215f646704e21" /><Relationship Type="http://schemas.openxmlformats.org/officeDocument/2006/relationships/notesMaster" Target="/ppt/notesMasters/notesMaster1.xml" Id="R5b40e39b93434c0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e9f003bb59143ae" /><Relationship Type="http://schemas.openxmlformats.org/officeDocument/2006/relationships/notesMaster" Target="/ppt/notesMasters/notesMaster1.xml" Id="R9a75f0a77a004f2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01875da52a014a09" /><Relationship Type="http://schemas.openxmlformats.org/officeDocument/2006/relationships/notesMaster" Target="/ppt/notesMasters/notesMaster1.xml" Id="R592bcf6785c44c78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d8549d6b1e7d4dc7" /><Relationship Type="http://schemas.openxmlformats.org/officeDocument/2006/relationships/notesMaster" Target="/ppt/notesMasters/notesMaster1.xml" Id="Rc711457e33dd433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Chapter 5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Colombian Paradox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 Thick Institutional Analysis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César Rodríguez-Garavito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 No visible body text.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2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Chapter 5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Colombian Paradox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 Thick Institutional Analysis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César Rodriguez-Garavito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COUNT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THEIR ROLE AND SIGNIFICANCE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 LATIN AMERICAN DEVELOPMENT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Clearest case of institutional transformation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Clearest case of institutional transformation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BVC created through consolidation of Colombia’s regional exchanges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Gentlemen’s club  global electronic trading platform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Mutual model  open, publicly-traded model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Stock Exchange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3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Stock Exchange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Clearest case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institutional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transformation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BVC created through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consolidation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Colombia's regional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exchanges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Gentlemen’s club global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electronic trading platform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Mutual model open,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publicly-traded model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or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Byvc ve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Asymmetry: model of excellence in a geographic niche, but irrelevant in the m...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Asymmetry: model of excellence in a geographic niche, but irrelevant in the majority of the country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Serves small capital market—companies still reluctant to issue publicly traded shares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Stock Exchange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3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Stock Exchange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* Asymmetry: model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excellence ina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geographic niche, but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irrelevant in the majority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of the country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* Serves small capital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market—companies still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reluctant to issue publicly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traded shares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or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Byvc ve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Tax Authority (DIAN)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 No visible body text.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Tax Authority (DIAN)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Determinants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Table transcription:</a:t>
            </a:r>
          </a:p>
          <a:p xmlns:a="http://schemas.openxmlformats.org/drawingml/2006/main">
            <a:r>
              <a:t>Table 1:</a:t>
            </a:r>
          </a:p>
          <a:p xmlns:a="http://schemas.openxmlformats.org/drawingml/2006/main">
            <a:r>
              <a:t>Determinants |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Two contradictory forces: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Two contradictory forces: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Modernization  and cultural reinvention to promote fiscal civic culture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Clientelism—politicians demand a cut of the payroll, and former officials promote illegal “fixes” to organized criminal groups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Tax Authority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2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Tax Authority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Two contradictory forces: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Ly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Modernization and cultural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reinvention to promote \ = 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fiscal civic culture i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Clientelism—politicians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demand a cut of the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payroll, and former officials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promote illegal “fixes” to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organized criminal groups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Asymmetry: Bogota, Medellin, Cali—modern facilities and efficient customer se...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Asymmetry: Bogota, Medellin, Cali—modern facilities and efficient customer service, but corruption rife at contraband checkpoints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3 images. Visible text and labels:</a:t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« Asymmetry: Bogota,</a:t>
            </a:r>
          </a:p>
          <a:p xmlns:a="http://schemas.openxmlformats.org/drawingml/2006/main">
            <a:r>
              <a:t>Medellin, Cali—modern</a:t>
            </a:r>
          </a:p>
          <a:p xmlns:a="http://schemas.openxmlformats.org/drawingml/2006/main">
            <a:r>
              <a:t>facilities and efficient</a:t>
            </a:r>
          </a:p>
          <a:p xmlns:a="http://schemas.openxmlformats.org/drawingml/2006/main">
            <a:r>
              <a:t>customer service, but</a:t>
            </a:r>
          </a:p>
          <a:p xmlns:a="http://schemas.openxmlformats.org/drawingml/2006/main">
            <a:r>
              <a:t>corruption rife at</a:t>
            </a:r>
          </a:p>
          <a:p xmlns:a="http://schemas.openxmlformats.org/drawingml/2006/main">
            <a:r>
              <a:t>contraband checkpoints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Civil Aviation Authority</a:t>
            </a:r>
          </a:p>
          <a:p xmlns:a="http://schemas.openxmlformats.org/drawingml/2006/main">
            <a:r>
              <a:t> (Aerocivil)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 No visible body text.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Civil Aviation Authority</a:t>
            </a:r>
          </a:p>
          <a:p xmlns:a="http://schemas.openxmlformats.org/drawingml/2006/main">
            <a:r>
              <a:t>(Aerocivil)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Table transcription:</a:t>
            </a:r>
          </a:p>
          <a:p xmlns:a="http://schemas.openxmlformats.org/drawingml/2006/main">
            <a:r>
              <a:t>Table 1:</a:t>
            </a:r>
          </a:p>
          <a:p xmlns:a="http://schemas.openxmlformats.org/drawingml/2006/main">
            <a:r>
              <a:t>Determinants |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Modernization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Modernization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Meritocracy—continuously updates human capital and staff training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Creation of Center for Aeronautical Studies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Civil Aviation Authority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4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Civil Aviation Authority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* Modernization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— Meritocracy—continuously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updates human capital and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staff training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— Creation of Center for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Aeronautical Studies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AERONAUTICA CIVIL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nad wa Especial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Corruption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Corruption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Drug traffickers bribe officials to not report flights from areas of narcotics production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Civil Aviation Authority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1 image.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Civil Aviation Authority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* Corruption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Drug traffickers bribe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officials to not report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flights from areas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narcotics production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Civil Aviation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Civil Aviation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Low Proactivity</a:t>
            </a:r>
          </a:p>
          <a:p xmlns:a="http://schemas.openxmlformats.org/drawingml/2006/main">
            <a:r>
              <a:t>No strategy of cooperation with relevant actors limits contribution to development</a:t>
            </a:r>
          </a:p>
          <a:p xmlns:a="http://schemas.openxmlformats.org/drawingml/2006/main">
            <a:r>
              <a:t>Chaotic management of bidding and construction of Bogota airport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2 images. Visible text and labels:</a:t>
            </a:r>
          </a:p>
          <a:p xmlns:a="http://schemas.openxmlformats.org/drawingml/2006/main">
            <a:r>
              <a:t>Civil Aviation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« Low Proactivity</a:t>
            </a:r>
          </a:p>
          <a:p xmlns:a="http://schemas.openxmlformats.org/drawingml/2006/main">
            <a:r>
              <a:t>— No strategy of cooperation with relevant</a:t>
            </a:r>
          </a:p>
          <a:p xmlns:a="http://schemas.openxmlformats.org/drawingml/2006/main">
            <a:r>
              <a:t>actors limits contribution to development</a:t>
            </a:r>
          </a:p>
          <a:p xmlns:a="http://schemas.openxmlformats.org/drawingml/2006/main">
            <a:r>
              <a:t>— Chaotic management of bidding and</a:t>
            </a:r>
          </a:p>
          <a:p xmlns:a="http://schemas.openxmlformats.org/drawingml/2006/main">
            <a:r>
              <a:t>construction of Bogota airport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National Health Service (in liquidation)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National Health Service (in liquidation)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National Postal Service (liquidated)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ASYMMETRY                                                    2 Institutional Casualities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2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ASYMMETRY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Institutional Casualities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National Health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Service (in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liquidation)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|\SEGURO SOCIAL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En liquidacion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National Postal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Service (liquidated)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==&gt;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ADPOSTAL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Institutional Context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Early twentieth century Colombian institutions part of coffee economy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1970s to present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Institutions evolved under mining and cocaine economies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Guerrillas moved from less populated areas to coca and mining regions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Guerillas in business of blackmailing producers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3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Institutional Context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SS = es, ° Early twentieth century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 S Colombian institutions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part of coffee economy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- 1970s to present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Institutions evolved under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mining and cocaine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economies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Guerrillas moved from less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populated areas to coca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and mining regions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Guerillas in business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blackmailing producers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National Postal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(Adpostal—Liquidated)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 No visible body text.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1 image.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~~ = National Postal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ADPOSTAL (Adpostal—Liquidated)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Determinants Binary Score | Fuzzy Score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Table transcription: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Table 1: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Determinants | Binary Score | Fuzzy Score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Public postal service (Adpostal) liquidated in 2006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Public postal service (Adpostal) liquidated in 2006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Colombia no longer has government-run postal system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Had no role in process of unifying the nation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National Postal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2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National Postal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* Public postal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(Adpostal) liquidated in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2006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* Colombia no longer has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government-run postal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system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* Had no role in process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unifying the nation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=~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ADPOSTAL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Key challenges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Key challenges</a:t>
            </a:r>
          </a:p>
          <a:p xmlns:a="http://schemas.openxmlformats.org/drawingml/2006/main">
            <a:r>
              <a:t>Colombian geography</a:t>
            </a:r>
          </a:p>
          <a:p xmlns:a="http://schemas.openxmlformats.org/drawingml/2006/main">
            <a:r>
              <a:t>Mules traditionally necessary to reach difficult parts of country</a:t>
            </a:r>
          </a:p>
          <a:p xmlns:a="http://schemas.openxmlformats.org/drawingml/2006/main">
            <a:r>
              <a:t>Private competition</a:t>
            </a:r>
          </a:p>
          <a:p xmlns:a="http://schemas.openxmlformats.org/drawingml/2006/main">
            <a:r>
              <a:t>Profitable market segments taken early by private airlines</a:t>
            </a:r>
          </a:p>
          <a:p xmlns:a="http://schemas.openxmlformats.org/drawingml/2006/main">
            <a:r>
              <a:t>Adpostal limited to “social mail” serving remote areas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National Postal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3 images. Visible text and labels:</a:t>
            </a:r>
          </a:p>
          <a:p xmlns:a="http://schemas.openxmlformats.org/drawingml/2006/main">
            <a:r>
              <a:t>National Postal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Key challenges</a:t>
            </a:r>
          </a:p>
          <a:p xmlns:a="http://schemas.openxmlformats.org/drawingml/2006/main">
            <a:r>
              <a:t>* Colombian geography</a:t>
            </a:r>
          </a:p>
          <a:p xmlns:a="http://schemas.openxmlformats.org/drawingml/2006/main">
            <a:r>
              <a:t>— Mules traditionally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necessary to reach</a:t>
            </a:r>
          </a:p>
          <a:p xmlns:a="http://schemas.openxmlformats.org/drawingml/2006/main">
            <a:r>
              <a:t>difficult parts of country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Private competition</a:t>
            </a:r>
          </a:p>
          <a:p xmlns:a="http://schemas.openxmlformats.org/drawingml/2006/main">
            <a:r>
              <a:t>— Profitable market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segments taken early by</a:t>
            </a:r>
          </a:p>
          <a:p xmlns:a="http://schemas.openxmlformats.org/drawingml/2006/main">
            <a:r>
              <a:t>private airlines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Adpostal limited to “social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mail” serving remote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areas</a:t>
            </a:r>
          </a:p>
          <a:p xmlns:a="http://schemas.openxmlformats.org/drawingml/2006/main">
            <a:r>
              <a:t>~SSL! =&gt;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ADPOSTAL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Key internal limitation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Key internal limitation</a:t>
            </a:r>
          </a:p>
          <a:p xmlns:a="http://schemas.openxmlformats.org/drawingml/2006/main">
            <a:r>
              <a:t>No proactivity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“I found a dead company, a dump, with the sad spectacle of a culture of waste. . . . There was no business vision, no evaluation of results, no quality assurance. . . . Officials were tired and inflexible, and these are the factors that make a company stagnate.”</a:t>
            </a:r>
          </a:p>
          <a:p xmlns:a="http://schemas.openxmlformats.org/drawingml/2006/main">
            <a:r>
              <a:t>—Regional manager, on joining the organization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National Postal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2 images. Visible text and labels:</a:t>
            </a:r>
          </a:p>
          <a:p xmlns:a="http://schemas.openxmlformats.org/drawingml/2006/main">
            <a:r>
              <a:t>National Postal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Key internal limitation</a:t>
            </a:r>
          </a:p>
          <a:p xmlns:a="http://schemas.openxmlformats.org/drawingml/2006/main">
            <a:r>
              <a:t>* No proactivity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“Il found a dead company, a dump, with the sad spectacle</a:t>
            </a:r>
          </a:p>
          <a:p xmlns:a="http://schemas.openxmlformats.org/drawingml/2006/main">
            <a:r>
              <a:t>of a culture of waste. ... There was no business vision,</a:t>
            </a:r>
          </a:p>
          <a:p xmlns:a="http://schemas.openxmlformats.org/drawingml/2006/main">
            <a:r>
              <a:t>no evaluation of results, no quality assurance. .. .</a:t>
            </a:r>
          </a:p>
          <a:p xmlns:a="http://schemas.openxmlformats.org/drawingml/2006/main">
            <a:r>
              <a:t>Officials were tired and inflexible, and these are the</a:t>
            </a:r>
          </a:p>
          <a:p xmlns:a="http://schemas.openxmlformats.org/drawingml/2006/main">
            <a:r>
              <a:t>factors that make a company stagnate.”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—Regional manager, on joining the organization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=~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ADPOSTAL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National Health Service</a:t>
            </a:r>
          </a:p>
          <a:p xmlns:a="http://schemas.openxmlformats.org/drawingml/2006/main">
            <a:r>
              <a:t>(ISS—in Liquidation)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 No visible body text.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% National Health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SEGURO SOCIAL in Liquidati</a:t>
            </a:r>
          </a:p>
          <a:p xmlns:a="http://schemas.openxmlformats.org/drawingml/2006/main">
            <a:r>
              <a:t>En Neabdadéa (ISS—in Liquidation)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Determinants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Table transcription:</a:t>
            </a:r>
          </a:p>
          <a:p xmlns:a="http://schemas.openxmlformats.org/drawingml/2006/main">
            <a:r>
              <a:t>Table 1:</a:t>
            </a:r>
          </a:p>
          <a:p xmlns:a="http://schemas.openxmlformats.org/drawingml/2006/main">
            <a:r>
              <a:t>Determinants |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ISS administered public health system for decades, disbanded in 2010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ISS administered public health system for decades, disbanded in 2010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Some excellent hospitals, but accumulated substantial losses and pension liabilities by 1990s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National Health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3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National Health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* ISS administered public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health system for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decades, disbanded in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2010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* Some excellent hospitals,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but accumulated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substantial losses and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pension liabilities by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1990s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SEGURO SOCIAL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En liquidacion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Privatization target under President Gaviria in 1993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Privatization target under President Gaviria in 1993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↑ Private competition in lucrative segments of the insurance market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↑ Insolvency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National Health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2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National Health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* Privatization target under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President Gaviria in 1993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* t+ Private competition in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lucrative segments of the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insurance market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* fT Insolvency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SEGURO SOCIAL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En liquidacion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—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@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aS PUEDE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VENDER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UN RINON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x/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Pram Papa prea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GON ta cizusia Que No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ME CUBRE LA EPs,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dQUE HAGo?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i“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|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(i ip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matador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ISS also subject to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ISS also subject to</a:t>
            </a:r>
          </a:p>
          <a:p xmlns:a="http://schemas.openxmlformats.org/drawingml/2006/main">
            <a:r>
              <a:t>Political patronage</a:t>
            </a:r>
          </a:p>
          <a:p xmlns:a="http://schemas.openxmlformats.org/drawingml/2006/main">
            <a:r>
              <a:t>Capture by paramilitary groups</a:t>
            </a:r>
          </a:p>
          <a:p xmlns:a="http://schemas.openxmlformats.org/drawingml/2006/main">
            <a:r>
              <a:t>Internal corruption (of officials and union)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[The ISS] budget became the favorite bankroll of armed clientelism, with disastrous consequences for organizational performance and service delivery.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National Health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2 images. Visible text and labels:</a:t>
            </a:r>
          </a:p>
          <a:p xmlns:a="http://schemas.openxmlformats.org/drawingml/2006/main">
            <a:r>
              <a:t>National Health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ISS also subject to</a:t>
            </a:r>
          </a:p>
          <a:p xmlns:a="http://schemas.openxmlformats.org/drawingml/2006/main">
            <a:r>
              <a:t>* Political patronage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Capture by paramilitary</a:t>
            </a:r>
          </a:p>
          <a:p xmlns:a="http://schemas.openxmlformats.org/drawingml/2006/main">
            <a:r>
              <a:t>groups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Internal corruption (of officials</a:t>
            </a:r>
          </a:p>
          <a:p xmlns:a="http://schemas.openxmlformats.org/drawingml/2006/main">
            <a:r>
              <a:t>and union)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[The ISS] budget became the</a:t>
            </a:r>
          </a:p>
          <a:p xmlns:a="http://schemas.openxmlformats.org/drawingml/2006/main">
            <a:r>
              <a:t>favorite bankroll of armed</a:t>
            </a:r>
          </a:p>
          <a:p xmlns:a="http://schemas.openxmlformats.org/drawingml/2006/main">
            <a:r>
              <a:t>clientelism, with disastrous</a:t>
            </a:r>
          </a:p>
          <a:p xmlns:a="http://schemas.openxmlformats.org/drawingml/2006/main">
            <a:r>
              <a:t>consequences for</a:t>
            </a:r>
          </a:p>
          <a:p xmlns:a="http://schemas.openxmlformats.org/drawingml/2006/main">
            <a:r>
              <a:t>oraanizational performance and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SEGURO SOCIAL</a:t>
            </a:r>
          </a:p>
          <a:p xmlns:a="http://schemas.openxmlformats.org/drawingml/2006/main">
            <a:r>
              <a:t>En liquidacion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Concluding Remarks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Dominant institutional form is clientelism</a:t>
            </a:r>
          </a:p>
          <a:p xmlns:a="http://schemas.openxmlformats.org/drawingml/2006/main">
            <a:r>
              <a:t>High proactivity</a:t>
            </a:r>
          </a:p>
          <a:p xmlns:a="http://schemas.openxmlformats.org/drawingml/2006/main">
            <a:r>
              <a:t>Low bureaucratic rationality</a:t>
            </a:r>
          </a:p>
          <a:p xmlns:a="http://schemas.openxmlformats.org/drawingml/2006/main">
            <a:r>
              <a:t>Low meritocracy</a:t>
            </a:r>
          </a:p>
          <a:p xmlns:a="http://schemas.openxmlformats.org/drawingml/2006/main">
            <a:r>
              <a:t>No immunity to corruption</a:t>
            </a:r>
          </a:p>
          <a:p xmlns:a="http://schemas.openxmlformats.org/drawingml/2006/main">
            <a:r>
              <a:t>Islands of power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Concluding Remarks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Strong institutional niches embedded in transnational processes of managerial and technological modernization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Yet simultaneously solid in institutional centers and precarious in organizational periphery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Clientelism sustains and reproduces this asymmetry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Colombian Paradox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Stable Political, Economic, and Social Institutions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Escaped Latin American debt crisis of 1980s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Stable democracy (in regional context)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Technocracy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2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Colombian Paradox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* Stable Political,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Economic, and Social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Escaped Latin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American debt crisis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1980s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Stable democracy (in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regional context)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Technocracy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Conclusion: Types of Institutions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 No visible body text.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Table transcription:</a:t>
            </a:r>
          </a:p>
          <a:p xmlns:a="http://schemas.openxmlformats.org/drawingml/2006/main">
            <a:r>
              <a:t>Table 1:</a:t>
            </a:r>
          </a:p>
          <a:p xmlns:a="http://schemas.openxmlformats.org/drawingml/2006/main">
            <a:r>
              <a:t>Predatory  Low bureaucratic rationality Low proactivity  (ISS, Adpostal) | Reactive  High bureaucratic rationality Low proactivity  (BVC,...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Colombian Paradox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Yet,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High levels of violence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Lowest-performing institutions among five countries studied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3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Colombian Paradox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Yet,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* High levels of violence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* Lowest-performing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institutions among five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countries studied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Colombian Paradox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How do (relatively) stable economic and political institutions coexist with armed conflict and territorial fragmentation?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How does institutional precariousness combine with a technocracy recognized for professional competence?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1 image.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Colombian Paradox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* How do (relatively) stable economic and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political institutions coexist with armed conflict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and territorial fragmentation?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¢ How does institutional precariousness combine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with a technocracy recognized for professional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competence?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Explaining the Colombian Paradox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Not a case of institutional collapse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Not a model of institutional capacity and stability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Problem of institutional asymmetry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Division between center and periphery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1 image.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Explaining the Colombian Paradox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¢ Not a case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institutional collapse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¢ Not a model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institutional capacity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and stability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¢ Problem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asymmetry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Division between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center and periphery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Stock Exchange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Stock Exchange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Health Service   (in liquidation)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Tax Authority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Civil Aviation Authority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National Postal Service (liquidated)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Cases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8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The Cases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liquidation)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Health Service (in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|\SEGURO SOCIAL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En liquidacion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National Postal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Service (liquidated)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==&gt;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ADPOSTAL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Stock Exchange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Stock Exchange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Tax Authority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Civil Aviation Authority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ASYMMETRY                                                    3 Cases of Institutional Strengthening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3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ASYMMETRY 3 Cases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of Institutional Strengthening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Stock Exchange Tax Authority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Byc7e DIAN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BOLSA DE VALORES DE COLOMBIA Draco de nguestsy Adar Nader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Civil Aviation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Authority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Stock Exchange (BVC)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 No visible body text.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Stock Exchange (BVC)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Table transcription:</a:t>
            </a:r>
          </a:p>
          <a:p xmlns:a="http://schemas.openxmlformats.org/drawingml/2006/main">
            <a:r>
              <a:t>Table 1:</a:t>
            </a:r>
          </a:p>
          <a:p xmlns:a="http://schemas.openxmlformats.org/drawingml/2006/main">
            <a:r>
              <a:t>Determinants |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8fde5cc002e4549" /></Relationships>
</file>

<file path=ppt/slideLayouts/slideLayout1.xml><?xml version="1.0" encoding="utf-8"?>
<p:sldLayout xmlns:p="http://schemas.openxmlformats.org/presentationml/2006/main" type="blank" preserve="1">
  <p:cSld name="Default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acfef3d4969405b" /><Relationship Type="http://schemas.openxmlformats.org/officeDocument/2006/relationships/slideLayout" Target="/ppt/slideLayouts/slideLayout1.xml" Id="Rfa235ffdc0ee4d32" /></Relationships>
</file>

<file path=ppt/slideMasters/slideMaster1.xml><?xml version="1.0" encoding="utf-8"?>
<p:sldMaster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C435B36D-2749-46DE-87DC-571C0966032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Click to edit the title text format</a:t>
            </a:r>
            <a:endParaRPr sz="4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93E214C8-A29D-4ABA-9E78-BC2A68032F18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1pPr>
            <a:lvl2pPr algn="l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2pPr>
            <a:lvl3pPr algn="l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3pPr>
            <a:lvl4pPr algn="l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4pPr>
            <a:lvl5pPr algn="l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5pPr>
            <a:lvl6pPr algn="l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6pPr>
            <a:lvl7pPr algn="l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Click to edit the outline text format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Second Outline Level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Third Outline Level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Fourth Outline Level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Fifth Outline Level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Sixth Outline Level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Seventh Outline Level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a235ffdc0ee4d32"/>
  </p:sldLayoutIdLst>
</p:sldMaster>
</file>

<file path=ppt/slideMasters/theme/theme2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b4865b5ade4260" /><Relationship Type="http://schemas.openxmlformats.org/officeDocument/2006/relationships/image" Target="/ppt/media/image.jpeg" Id="R53cc75224d414395" /><Relationship Type="http://schemas.openxmlformats.org/officeDocument/2006/relationships/image" Target="/ppt/media/image2.jpeg" Id="R84c7c5a0382f4087" /><Relationship Type="http://schemas.openxmlformats.org/officeDocument/2006/relationships/notesSlide" Target="/ppt/notesSlides/notesSlide1.xml" Id="Rafc25f01076d4ea3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8c73ab78444eb7" /><Relationship Type="http://schemas.openxmlformats.org/officeDocument/2006/relationships/image" Target="/ppt/media/image18.jpeg" Id="Rce39e1fe7f484da7" /><Relationship Type="http://schemas.openxmlformats.org/officeDocument/2006/relationships/image" Target="/ppt/media/image19.jpeg" Id="R5b8ee1b7fd1245a6" /><Relationship Type="http://schemas.openxmlformats.org/officeDocument/2006/relationships/image" Target="/ppt/media/image21.jpeg" Id="R42a33edd6f6e45f3" /><Relationship Type="http://schemas.openxmlformats.org/officeDocument/2006/relationships/notesSlide" Target="/ppt/notesSlides/notesSlide10.xml" Id="R2e9b41430a534ed1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6f0616eb9045a6" /><Relationship Type="http://schemas.openxmlformats.org/officeDocument/2006/relationships/image" Target="/ppt/media/image18.jpeg" Id="R5b8a4b5bae764b6e" /><Relationship Type="http://schemas.openxmlformats.org/officeDocument/2006/relationships/image" Target="/ppt/media/image19.jpeg" Id="R2cc2b6f070b84596" /><Relationship Type="http://schemas.openxmlformats.org/officeDocument/2006/relationships/image" Target="/ppt/media/image21.jpeg" Id="Ree4442004b384a59" /><Relationship Type="http://schemas.openxmlformats.org/officeDocument/2006/relationships/notesSlide" Target="/ppt/notesSlides/notesSlide11.xml" Id="R0aa320fd23c141f5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27bba3c0e5f4135" /><Relationship Type="http://schemas.openxmlformats.org/officeDocument/2006/relationships/image" Target="/ppt/media/image17.jpeg" Id="Rb9800ce602284dec" /><Relationship Type="http://schemas.openxmlformats.org/officeDocument/2006/relationships/notesSlide" Target="/ppt/notesSlides/notesSlide12.xml" Id="R795258ae73c44dda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4a32560d4645f9" /><Relationship Type="http://schemas.openxmlformats.org/officeDocument/2006/relationships/image" Target="/ppt/media/image22.jpeg" Id="Re70317faff964737" /><Relationship Type="http://schemas.openxmlformats.org/officeDocument/2006/relationships/image" Target="/ppt/media/image23.jpeg" Id="Rf6c24269b32a4ebd" /><Relationship Type="http://schemas.openxmlformats.org/officeDocument/2006/relationships/notesSlide" Target="/ppt/notesSlides/notesSlide13.xml" Id="R5f62ac0c596543f9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e9eba8059740e1" /><Relationship Type="http://schemas.openxmlformats.org/officeDocument/2006/relationships/image" Target="/ppt/media/image17.jpeg" Id="R9e526310a4f7482d" /><Relationship Type="http://schemas.openxmlformats.org/officeDocument/2006/relationships/image" Target="/ppt/media/image24.jpeg" Id="R7f808d035ad448fb" /><Relationship Type="http://schemas.openxmlformats.org/officeDocument/2006/relationships/image" Target="/ppt/media/image25.jpeg" Id="Rcda8eb9ea4724404" /><Relationship Type="http://schemas.openxmlformats.org/officeDocument/2006/relationships/notesSlide" Target="/ppt/notesSlides/notesSlide14.xml" Id="R988de10ed7264176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5b3f8921804c2f" /><Relationship Type="http://schemas.openxmlformats.org/officeDocument/2006/relationships/image" Target="/ppt/media/image14.jpeg" Id="Reb9ea51c8d7b4883" /><Relationship Type="http://schemas.openxmlformats.org/officeDocument/2006/relationships/notesSlide" Target="/ppt/notesSlides/notesSlide15.xml" Id="Rf1b60c1ba76840be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7d27271ab2e4f50" /><Relationship Type="http://schemas.openxmlformats.org/officeDocument/2006/relationships/image" Target="/ppt/media/image26.jpeg" Id="R5bf3cfbf340c49c7" /><Relationship Type="http://schemas.openxmlformats.org/officeDocument/2006/relationships/image" Target="/ppt/media/image27.jpeg" Id="Rf21d943d12b0490c" /><Relationship Type="http://schemas.openxmlformats.org/officeDocument/2006/relationships/image" Target="/ppt/media/image28.jpeg" Id="Rcbba1d0404aa4e0f" /><Relationship Type="http://schemas.openxmlformats.org/officeDocument/2006/relationships/image" Target="/ppt/media/image13.jpeg" Id="Re66341e82de94f93" /><Relationship Type="http://schemas.openxmlformats.org/officeDocument/2006/relationships/notesSlide" Target="/ppt/notesSlides/notesSlide16.xml" Id="R8a73385d77e14bf4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3ef6e3d6534f8d" /><Relationship Type="http://schemas.openxmlformats.org/officeDocument/2006/relationships/image" Target="/ppt/media/image29.jpeg" Id="Rd2148f0778ca495c" /><Relationship Type="http://schemas.openxmlformats.org/officeDocument/2006/relationships/notesSlide" Target="/ppt/notesSlides/notesSlide17.xml" Id="R187f0cc5a4304051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d511689a3b479f" /><Relationship Type="http://schemas.openxmlformats.org/officeDocument/2006/relationships/image" Target="/ppt/media/image30.jpeg" Id="R8da062dd2f604c4c" /><Relationship Type="http://schemas.openxmlformats.org/officeDocument/2006/relationships/image" Target="/ppt/media/image14.jpeg" Id="R46057803b4444772" /><Relationship Type="http://schemas.openxmlformats.org/officeDocument/2006/relationships/notesSlide" Target="/ppt/notesSlides/notesSlide18.xml" Id="R9eb5ec690f644856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d5fde500644a2a" /><Relationship Type="http://schemas.openxmlformats.org/officeDocument/2006/relationships/image" Target="/ppt/media/image15.jpeg" Id="R9096f93a3d744f89" /><Relationship Type="http://schemas.openxmlformats.org/officeDocument/2006/relationships/image" Target="/ppt/media/image20.jpeg" Id="Rda6f9f1972844986" /><Relationship Type="http://schemas.openxmlformats.org/officeDocument/2006/relationships/notesSlide" Target="/ppt/notesSlides/notesSlide19.xml" Id="R1c564bda1dc14bf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66f713ddc2f4154" /><Relationship Type="http://schemas.openxmlformats.org/officeDocument/2006/relationships/image" Target="/ppt/media/image3.jpeg" Id="R6fd4ea6717be4d64" /><Relationship Type="http://schemas.openxmlformats.org/officeDocument/2006/relationships/image" Target="/ppt/media/image4.jpeg" Id="R51b9f8a6efb649f6" /><Relationship Type="http://schemas.openxmlformats.org/officeDocument/2006/relationships/image" Target="/ppt/media/image5.jpeg" Id="Re4d425e1fc2c42dd" /><Relationship Type="http://schemas.openxmlformats.org/officeDocument/2006/relationships/notesSlide" Target="/ppt/notesSlides/notesSlide2.xml" Id="R3bec7ec53bb24b9f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554fc61ccc489f" /><Relationship Type="http://schemas.openxmlformats.org/officeDocument/2006/relationships/image" Target="/ppt/media/image20.jpeg" Id="Rcc5cd16ace224f23" /><Relationship Type="http://schemas.openxmlformats.org/officeDocument/2006/relationships/notesSlide" Target="/ppt/notesSlides/notesSlide20.xml" Id="R51e5610a00404310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b4f39a19e74637" /><Relationship Type="http://schemas.openxmlformats.org/officeDocument/2006/relationships/image" Target="/ppt/media/image20.jpeg" Id="R9db006f330f74bbb" /><Relationship Type="http://schemas.openxmlformats.org/officeDocument/2006/relationships/image" Target="/ppt/media/image.png" Id="R261f80c8a059473f" /><Relationship Type="http://schemas.openxmlformats.org/officeDocument/2006/relationships/notesSlide" Target="/ppt/notesSlides/notesSlide21.xml" Id="Rf9a061a40ddf45a3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927a1211cc4451" /><Relationship Type="http://schemas.openxmlformats.org/officeDocument/2006/relationships/image" Target="/ppt/media/image20.jpeg" Id="R608bcb7ab2e04f87" /><Relationship Type="http://schemas.openxmlformats.org/officeDocument/2006/relationships/image" Target="/ppt/media/image2.png" Id="Rc31127c481f54bd7" /><Relationship Type="http://schemas.openxmlformats.org/officeDocument/2006/relationships/image" Target="/ppt/media/image31.jpeg" Id="Rb20c22d52784445c" /><Relationship Type="http://schemas.openxmlformats.org/officeDocument/2006/relationships/notesSlide" Target="/ppt/notesSlides/notesSlide22.xml" Id="R2d529dc680f84bd3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9b38a168a044ce" /><Relationship Type="http://schemas.openxmlformats.org/officeDocument/2006/relationships/image" Target="/ppt/media/image20.jpeg" Id="R6c2d9b890f074410" /><Relationship Type="http://schemas.openxmlformats.org/officeDocument/2006/relationships/image" Target="/ppt/media/image2.png" Id="Rc6ede4706faf4f45" /><Relationship Type="http://schemas.openxmlformats.org/officeDocument/2006/relationships/notesSlide" Target="/ppt/notesSlides/notesSlide23.xml" Id="R6e784ba049c848ce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e7da7e793c24cfc" /><Relationship Type="http://schemas.openxmlformats.org/officeDocument/2006/relationships/image" Target="/ppt/media/image15.jpeg" Id="R7febc8f06cbb49dd" /><Relationship Type="http://schemas.openxmlformats.org/officeDocument/2006/relationships/notesSlide" Target="/ppt/notesSlides/notesSlide24.xml" Id="R9c087d2364d541ff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742aefa0e24113" /><Relationship Type="http://schemas.openxmlformats.org/officeDocument/2006/relationships/image" Target="/ppt/media/image15.jpeg" Id="R7c178e2630da4fce" /><Relationship Type="http://schemas.openxmlformats.org/officeDocument/2006/relationships/image" Target="/ppt/media/image32.jpeg" Id="R0cd2fce4ad184d32" /><Relationship Type="http://schemas.openxmlformats.org/officeDocument/2006/relationships/image" Target="/ppt/media/image33.jpeg" Id="R207fc03ab9f14b01" /><Relationship Type="http://schemas.openxmlformats.org/officeDocument/2006/relationships/notesSlide" Target="/ppt/notesSlides/notesSlide25.xml" Id="Rb816511680b24d13" /></Relationships>
</file>

<file path=ppt/slides/_rels/slide2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62fba3e3b9483e" /><Relationship Type="http://schemas.openxmlformats.org/officeDocument/2006/relationships/image" Target="/ppt/media/image15.jpeg" Id="R6e91712662994a30" /><Relationship Type="http://schemas.openxmlformats.org/officeDocument/2006/relationships/image" Target="/ppt/media/image34.jpeg" Id="R67e4ea732bf34dec" /><Relationship Type="http://schemas.openxmlformats.org/officeDocument/2006/relationships/notesSlide" Target="/ppt/notesSlides/notesSlide26.xml" Id="R2063f6ebb72e49be" /></Relationships>
</file>

<file path=ppt/slides/_rels/slide2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221acd7ae24ff9" /><Relationship Type="http://schemas.openxmlformats.org/officeDocument/2006/relationships/image" Target="/ppt/media/image15.jpeg" Id="R312bbbffcbb3404c" /><Relationship Type="http://schemas.openxmlformats.org/officeDocument/2006/relationships/image" Target="/ppt/media/image35.jpeg" Id="R32f8744525f34878" /><Relationship Type="http://schemas.openxmlformats.org/officeDocument/2006/relationships/notesSlide" Target="/ppt/notesSlides/notesSlide27.xml" Id="R3584fd0b7cf6424c" /></Relationships>
</file>

<file path=ppt/slides/_rels/slide2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50630d623247e1" /><Relationship Type="http://schemas.openxmlformats.org/officeDocument/2006/relationships/notesSlide" Target="/ppt/notesSlides/notesSlide28.xml" Id="Rb1bc3578663b41ec" /></Relationships>
</file>

<file path=ppt/slides/_rels/slide2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8ca4b0d8f543bb" /><Relationship Type="http://schemas.openxmlformats.org/officeDocument/2006/relationships/notesSlide" Target="/ppt/notesSlides/notesSlide29.xml" Id="R08321ce021c84bb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1676f72de64417" /><Relationship Type="http://schemas.openxmlformats.org/officeDocument/2006/relationships/image" Target="/ppt/media/image6.jpeg" Id="R28997127259d4f23" /><Relationship Type="http://schemas.openxmlformats.org/officeDocument/2006/relationships/image" Target="/ppt/media/image7.jpeg" Id="Rf28c9ed2d2874239" /><Relationship Type="http://schemas.openxmlformats.org/officeDocument/2006/relationships/notesSlide" Target="/ppt/notesSlides/notesSlide3.xml" Id="R8e5cf4f42d104a7b" /></Relationships>
</file>

<file path=ppt/slides/_rels/slide3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b2f104499f40ff" /><Relationship Type="http://schemas.openxmlformats.org/officeDocument/2006/relationships/notesSlide" Target="/ppt/notesSlides/notesSlide30.xml" Id="Rbd6021a5177545a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69f7985c414dba" /><Relationship Type="http://schemas.openxmlformats.org/officeDocument/2006/relationships/image" Target="/ppt/media/image8.jpeg" Id="R9eb87fff05854a19" /><Relationship Type="http://schemas.openxmlformats.org/officeDocument/2006/relationships/image" Target="/ppt/media/image9.jpeg" Id="R78d3ed99271d4261" /><Relationship Type="http://schemas.openxmlformats.org/officeDocument/2006/relationships/image" Target="/ppt/media/image10.jpeg" Id="R1df335d8d9a44929" /><Relationship Type="http://schemas.openxmlformats.org/officeDocument/2006/relationships/notesSlide" Target="/ppt/notesSlides/notesSlide4.xml" Id="Rfcf661d889bd450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972b40678674b13" /><Relationship Type="http://schemas.openxmlformats.org/officeDocument/2006/relationships/image" Target="/ppt/media/image11.jpeg" Id="R70a7d32b80494fb6" /><Relationship Type="http://schemas.openxmlformats.org/officeDocument/2006/relationships/notesSlide" Target="/ppt/notesSlides/notesSlide5.xml" Id="R27d57c0e36504f2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0f45da28cb4b58" /><Relationship Type="http://schemas.openxmlformats.org/officeDocument/2006/relationships/image" Target="/ppt/media/image12.jpeg" Id="R6ad3b0e4b3d4427a" /><Relationship Type="http://schemas.openxmlformats.org/officeDocument/2006/relationships/notesSlide" Target="/ppt/notesSlides/notesSlide6.xml" Id="Rd52561936f8f456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e323411296407d" /><Relationship Type="http://schemas.openxmlformats.org/officeDocument/2006/relationships/image" Target="/ppt/media/image13.jpeg" Id="Ra839e327063e4846" /><Relationship Type="http://schemas.openxmlformats.org/officeDocument/2006/relationships/image" Target="/ppt/media/image14.jpeg" Id="Rc227d2566b254379" /><Relationship Type="http://schemas.openxmlformats.org/officeDocument/2006/relationships/image" Target="/ppt/media/image15.jpeg" Id="R6d18b84a80f748a4" /><Relationship Type="http://schemas.openxmlformats.org/officeDocument/2006/relationships/image" Target="/ppt/media/image16.jpeg" Id="Raa64507d43864aa3" /><Relationship Type="http://schemas.openxmlformats.org/officeDocument/2006/relationships/image" Target="/ppt/media/image17.jpeg" Id="R169f1eb3366c41cf" /><Relationship Type="http://schemas.openxmlformats.org/officeDocument/2006/relationships/image" Target="/ppt/media/image18.jpeg" Id="Raa7e4e89448c4912" /><Relationship Type="http://schemas.openxmlformats.org/officeDocument/2006/relationships/image" Target="/ppt/media/image19.jpeg" Id="R9477c513cbb0412b" /><Relationship Type="http://schemas.openxmlformats.org/officeDocument/2006/relationships/image" Target="/ppt/media/image20.jpeg" Id="R73ba100fcf534b0d" /><Relationship Type="http://schemas.openxmlformats.org/officeDocument/2006/relationships/notesSlide" Target="/ppt/notesSlides/notesSlide7.xml" Id="R46725516a5a5411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3b78b212fc4bd2" /><Relationship Type="http://schemas.openxmlformats.org/officeDocument/2006/relationships/image" Target="/ppt/media/image13.jpeg" Id="R4f4648cd17ca4126" /><Relationship Type="http://schemas.openxmlformats.org/officeDocument/2006/relationships/image" Target="/ppt/media/image16.jpeg" Id="R88c10583791d466f" /><Relationship Type="http://schemas.openxmlformats.org/officeDocument/2006/relationships/image" Target="/ppt/media/image18.jpeg" Id="R082804c1c42c462a" /><Relationship Type="http://schemas.openxmlformats.org/officeDocument/2006/relationships/notesSlide" Target="/ppt/notesSlides/notesSlide8.xml" Id="Rf830bd8eaf524ed4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2c0c0fa16f45f4" /><Relationship Type="http://schemas.openxmlformats.org/officeDocument/2006/relationships/image" Target="/ppt/media/image19.jpeg" Id="Rd865c511749c4710" /><Relationship Type="http://schemas.openxmlformats.org/officeDocument/2006/relationships/notesSlide" Target="/ppt/notesSlides/notesSlide9.xml" Id="Rf490686462b34c7a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Slide title: Chapter 5&#10;The Colombian Paradox&#10;A Thick Institutional Analysis&#10;César Rodríguez-Garavito">
            <a:extLst xmlns:a="http://schemas.openxmlformats.org/drawingml/2006/main">
              <a:ext uri="{FF2B5EF4-FFF2-40B4-BE49-F238E27FC236}">
                <a16:creationId xmlns:a16="http://schemas.microsoft.com/office/drawing/2014/main" id="{AABDA2BC-855B-4612-B087-B48910D79C6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-360"/>
            <a:ext cx="8229600" cy="1981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Chapter 5</a:t>
            </a:r>
            <a:br/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The Colombian Paradox</a:t>
            </a:r>
            <a:br/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 Thick Institutional Analysis</a:t>
            </a:r>
            <a:br/>
            <a:r>
              <a:rPr sz="2800" b="0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César Rodríguez-Garavito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8" name="Visual 1 of 2 on “Chapter 5 The Colombian Paradox A Thick Institutional Analysis César Rodríguez-Garavito.” Context: Chapter 5 The Colombian Paradox A Thick Institutional Analysis César Rodriguez-Garavito COUNT THEIR ROLE AND SIGNIFICANCE 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3cc75224d414395"/>
          <a:stretch xmlns:a="http://schemas.openxmlformats.org/drawingml/2006/main"/>
        </p:blipFill>
        <p:spPr>
          <a:xfrm xmlns:a="http://schemas.openxmlformats.org/drawingml/2006/main">
            <a:off x="1090440" y="2057400"/>
            <a:ext cx="2892240" cy="43434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9" name="Visual 2 of 2 on “Chapter 5 The Colombian Paradox A Thick Institutional Analysis César Rodríguez-Garavito.” Context: Chapter 5 The Colombian Paradox A Thick Institutional Analysis César Rodriguez-Garavito COUNT THEIR ROLE AND SIGNIFICANCE 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4c7c5a0382f4087"/>
          <a:stretch xmlns:a="http://schemas.openxmlformats.org/drawingml/2006/main"/>
        </p:blipFill>
        <p:spPr>
          <a:xfrm xmlns:a="http://schemas.openxmlformats.org/drawingml/2006/main">
            <a:off x="4856040" y="2057400"/>
            <a:ext cx="3395520" cy="43462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</p:spTree>
    <p:extLst>
      <p:ext uri="{BB962C8B-B14F-4D97-AF65-F5344CB8AC3E}">
        <p14:creationId xmlns:p14="http://schemas.microsoft.com/office/powerpoint/2010/main" val="1259670066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84" name="Visual 1 of 3 on “Clearest case of institutional transformation.” Context: Stock Exchange Clearest case of institutional transformation BVC created through consolidation of Colombia's regional exchanges Gentlemen’s club global electronic t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e39e1fe7f484da7"/>
          <a:stretch xmlns:a="http://schemas.openxmlformats.org/drawingml/2006/main"/>
        </p:blipFill>
        <p:spPr>
          <a:xfrm xmlns:a="http://schemas.openxmlformats.org/drawingml/2006/main">
            <a:off x="6872040" y="5648040"/>
            <a:ext cx="2195640" cy="11336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75" name="Slide text 1: Clearest case of institutional transformation">
            <a:extLst xmlns:a="http://schemas.openxmlformats.org/drawingml/2006/main">
              <a:ext uri="{FF2B5EF4-FFF2-40B4-BE49-F238E27FC236}">
                <a16:creationId xmlns:a16="http://schemas.microsoft.com/office/drawing/2014/main" id="{82F0EC68-2259-4B75-88B6-9E1C2892EF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000" y="877680"/>
            <a:ext cx="4343400" cy="55231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lnSpc>
                <a:spcPct val="8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Clearest case of institutional transformation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457200" lvl="1" indent="-457200">
              <a:lnSpc>
                <a:spcPct val="8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457200" lvl="1" indent="-457200">
              <a:lnSpc>
                <a:spcPct val="8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BVC created through consolidation of Colombia’s regional exchanges 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80000"/>
              </a:lnSpc>
              <a:spcBef>
                <a:spcPts val="64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8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Gentlemen’s club </a:t>
            </a:r>
            <a:r>
              <a:rPr sz="2600" b="0" u="none">
                <a:solidFill>
                  <a:srgbClr val="000000"/>
                </a:solidFill>
                <a:latin typeface="Wingdings"/>
                <a:ea typeface="Wingdings"/>
                <a:cs typeface="Wingdings"/>
              </a:rPr>
              <a:t></a:t>
            </a: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global electronic trading platform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8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8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Mutual model </a:t>
            </a:r>
            <a:r>
              <a:rPr sz="2600" b="0" u="none">
                <a:solidFill>
                  <a:srgbClr val="000000"/>
                </a:solidFill>
                <a:latin typeface="Wingdings"/>
                <a:ea typeface="Wingdings"/>
                <a:cs typeface="Wingdings"/>
              </a:rPr>
              <a:t></a:t>
            </a: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open, publicly-traded model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2680" lvl="1" indent="-285480">
              <a:lnSpc>
                <a:spcPct val="80000"/>
              </a:lnSpc>
              <a:spcBef>
                <a:spcPts val="624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5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80000"/>
              </a:lnSpc>
              <a:spcBef>
                <a:spcPts val="624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5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6" name="AutoShape 2">
            <a:extLst xmlns:a="http://schemas.openxmlformats.org/drawingml/2006/main">
              <a:ext uri="{FF2B5EF4-FFF2-40B4-BE49-F238E27FC236}">
                <a16:creationId xmlns:a16="http://schemas.microsoft.com/office/drawing/2014/main" id="{08756D81-EAE0-4079-A528-5E12B74BC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7" name="Slide text 2: Clearest case of institutional transformation">
            <a:extLst xmlns:a="http://schemas.openxmlformats.org/drawingml/2006/main">
              <a:ext uri="{FF2B5EF4-FFF2-40B4-BE49-F238E27FC236}">
                <a16:creationId xmlns:a16="http://schemas.microsoft.com/office/drawing/2014/main" id="{2C6910AA-0523-4146-898D-2309CCCBE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15228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Stock Exchange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8" name="Rectangle 2">
            <a:extLst xmlns:a="http://schemas.openxmlformats.org/drawingml/2006/main">
              <a:ext uri="{FF2B5EF4-FFF2-40B4-BE49-F238E27FC236}">
                <a16:creationId xmlns:a16="http://schemas.microsoft.com/office/drawing/2014/main" id="{F2B2DAD3-EEE1-4155-AE95-159EA500E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9" name="Rectangle 9">
            <a:extLst xmlns:a="http://schemas.openxmlformats.org/drawingml/2006/main">
              <a:ext uri="{FF2B5EF4-FFF2-40B4-BE49-F238E27FC236}">
                <a16:creationId xmlns:a16="http://schemas.microsoft.com/office/drawing/2014/main" id="{6910FB1D-C084-4944-8D1D-31F46AC8F5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1840" y="102996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90" name="Visual 2 of 3 on “Clearest case of institutional transformation.” Context: Stock Exchange Clearest case of institutional transformation BVC created through consolidation of Colombia's regional exchanges Gentlemen’s club global electronic t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b8ee1b7fd1245a6"/>
          <a:stretch xmlns:a="http://schemas.openxmlformats.org/drawingml/2006/main"/>
        </p:blipFill>
        <p:spPr>
          <a:xfrm xmlns:a="http://schemas.openxmlformats.org/drawingml/2006/main">
            <a:off x="223560" y="914400"/>
            <a:ext cx="3967200" cy="29718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91" name="Visual 3 of 3 on “Clearest case of institutional transformation.” Context: Stock Exchange Clearest case of institutional transformation BVC created through consolidation of Colombia's regional exchanges Gentlemen’s club global electronic t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2a33edd6f6e45f3"/>
          <a:stretch xmlns:a="http://schemas.openxmlformats.org/drawingml/2006/main"/>
        </p:blipFill>
        <p:spPr>
          <a:xfrm xmlns:a="http://schemas.openxmlformats.org/drawingml/2006/main">
            <a:off x="228600" y="4038480"/>
            <a:ext cx="3962160" cy="20192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83" name="Accessible slide title: Clearest case of institutional transformation">
            <a:extLst xmlns:a="http://schemas.openxmlformats.org/drawingml/2006/main">
              <a:ext uri="{FF2B5EF4-FFF2-40B4-BE49-F238E27FC236}">
                <a16:creationId xmlns:a16="http://schemas.microsoft.com/office/drawing/2014/main" id="{7F5F77DB-4E88-48E8-9B59-7DBF9F34927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Clearest case of institutional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2014970737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92" name="Visual 1 of 3 on “Asymmetry: model of excellence in a geographic niche, but irrelevant in the m....” Context: Stock Exchange * Asymmetry: model of excellence ina geographic niche, but irrelevant in the majority of the country * Serves smal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b8a4b5bae764b6e"/>
          <a:stretch xmlns:a="http://schemas.openxmlformats.org/drawingml/2006/main"/>
        </p:blipFill>
        <p:spPr>
          <a:xfrm xmlns:a="http://schemas.openxmlformats.org/drawingml/2006/main">
            <a:off x="6872040" y="5648040"/>
            <a:ext cx="2195640" cy="11336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83" name="Slide text 1: Asymmetry: model of excellence in a geographic niche, but irrelevant in the m...">
            <a:extLst xmlns:a="http://schemas.openxmlformats.org/drawingml/2006/main">
              <a:ext uri="{FF2B5EF4-FFF2-40B4-BE49-F238E27FC236}">
                <a16:creationId xmlns:a16="http://schemas.microsoft.com/office/drawing/2014/main" id="{66F99011-5F32-40E4-88BC-9E0233B7F0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000" y="877680"/>
            <a:ext cx="4343400" cy="55231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Asymmetry: model of excellence in a geographic niche, but irrelevant in the majority of the country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Serves small capital market—companies still reluctant to issue publicly traded shares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4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4" name="AutoShape 2">
            <a:extLst xmlns:a="http://schemas.openxmlformats.org/drawingml/2006/main">
              <a:ext uri="{FF2B5EF4-FFF2-40B4-BE49-F238E27FC236}">
                <a16:creationId xmlns:a16="http://schemas.microsoft.com/office/drawing/2014/main" id="{B4FFDF60-8B22-4BED-9509-C6AC00205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5" name="Slide text 2: Asymmetry: model of excellence in a geographic niche, but irrelevant in the m...">
            <a:extLst xmlns:a="http://schemas.openxmlformats.org/drawingml/2006/main">
              <a:ext uri="{FF2B5EF4-FFF2-40B4-BE49-F238E27FC236}">
                <a16:creationId xmlns:a16="http://schemas.microsoft.com/office/drawing/2014/main" id="{30604AF2-5BFA-4464-9A43-2D62536D64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15228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Stock Exchange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6" name="Rectangle 2">
            <a:extLst xmlns:a="http://schemas.openxmlformats.org/drawingml/2006/main">
              <a:ext uri="{FF2B5EF4-FFF2-40B4-BE49-F238E27FC236}">
                <a16:creationId xmlns:a16="http://schemas.microsoft.com/office/drawing/2014/main" id="{E90D0AF0-40B6-4136-B7D9-D74C3A7830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7" name="Rectangle 9">
            <a:extLst xmlns:a="http://schemas.openxmlformats.org/drawingml/2006/main">
              <a:ext uri="{FF2B5EF4-FFF2-40B4-BE49-F238E27FC236}">
                <a16:creationId xmlns:a16="http://schemas.microsoft.com/office/drawing/2014/main" id="{80B65501-B346-472D-B4B3-83412EA75F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1840" y="102996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98" name="Visual 2 of 3 on “Asymmetry: model of excellence in a geographic niche, but irrelevant in the m....” Context: Stock Exchange * Asymmetry: model of excellence ina geographic niche, but irrelevant in the majority of the country * Serves smal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cc2b6f070b84596"/>
          <a:stretch xmlns:a="http://schemas.openxmlformats.org/drawingml/2006/main"/>
        </p:blipFill>
        <p:spPr>
          <a:xfrm xmlns:a="http://schemas.openxmlformats.org/drawingml/2006/main">
            <a:off x="223560" y="914400"/>
            <a:ext cx="3967200" cy="29718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99" name="Visual 3 of 3 on “Asymmetry: model of excellence in a geographic niche, but irrelevant in the m....” Context: Stock Exchange * Asymmetry: model of excellence ina geographic niche, but irrelevant in the majority of the country * Serves smal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e4442004b384a59"/>
          <a:stretch xmlns:a="http://schemas.openxmlformats.org/drawingml/2006/main"/>
        </p:blipFill>
        <p:spPr>
          <a:xfrm xmlns:a="http://schemas.openxmlformats.org/drawingml/2006/main">
            <a:off x="228600" y="4038480"/>
            <a:ext cx="3962160" cy="20192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91" name="Accessible slide title: Asymmetry: model of excellence in a geographic niche, but irrelevant in the m...">
            <a:extLst xmlns:a="http://schemas.openxmlformats.org/drawingml/2006/main">
              <a:ext uri="{FF2B5EF4-FFF2-40B4-BE49-F238E27FC236}">
                <a16:creationId xmlns:a16="http://schemas.microsoft.com/office/drawing/2014/main" id="{B2ED19EB-365F-4AED-949A-79CE3A6B6AE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Asymmetry: model of excellence in a geographic niche, but irrelevant in the m...</a:t>
            </a:r>
          </a:p>
        </p:txBody>
      </p:sp>
    </p:spTree>
    <p:extLst>
      <p:ext uri="{BB962C8B-B14F-4D97-AF65-F5344CB8AC3E}">
        <p14:creationId xmlns:p14="http://schemas.microsoft.com/office/powerpoint/2010/main" val="1380087699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0" name="Slide title: Tax Authority (DIAN)">
            <a:extLst xmlns:a="http://schemas.openxmlformats.org/drawingml/2006/main">
              <a:ext uri="{FF2B5EF4-FFF2-40B4-BE49-F238E27FC236}">
                <a16:creationId xmlns:a16="http://schemas.microsoft.com/office/drawing/2014/main" id="{46315F6A-F811-4FE4-A868-F09B72B2490B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609360" y="838080"/>
            <a:ext cx="5534280" cy="93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lnSpc>
                <a:spcPct val="9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Tax Authority (DIAN)</a:t>
            </a:r>
            <a:br/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1" name="7 Conector recto">
            <a:extLst xmlns:a="http://schemas.openxmlformats.org/drawingml/2006/main">
              <a:ext uri="{FF2B5EF4-FFF2-40B4-BE49-F238E27FC236}">
                <a16:creationId xmlns:a16="http://schemas.microsoft.com/office/drawing/2014/main" id="{09ED0D7B-5690-44FF-8451-5CC0830AC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 flipV="1">
            <a:off x="8627400" y="3301560"/>
            <a:ext cx="11160" cy="12600"/>
          </a:xfrm>
          <a:prstGeom xmlns:a="http://schemas.openxmlformats.org/drawingml/2006/main" prst="line">
            <a:avLst/>
          </a:prstGeom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34200" rIns="90000" bIns="-342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96" name="Visual 1 of 1 on “Tax Authority (DIAN).” Context: Tax Authority (DIAN) Determinants Binary Score | Fuzzy Score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9800ce602284dec"/>
          <a:stretch xmlns:a="http://schemas.openxmlformats.org/drawingml/2006/main"/>
        </p:blipFill>
        <p:spPr>
          <a:xfrm xmlns:a="http://schemas.openxmlformats.org/drawingml/2006/main">
            <a:off x="457200" y="304560"/>
            <a:ext cx="2546280" cy="18637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graphicFrame>
        <p:nvGraphicFramePr>
          <p:cNvPr id="97" name="Data table 1 of 1: Tax Authority (DIAN)"/>
          <p:cNvGraphicFramePr/>
          <p:nvPr/>
        </p:nvGraphicFramePr>
        <p:xfrm>
          <a:off xmlns:a="http://schemas.openxmlformats.org/drawingml/2006/main" x="1447560" y="2209680"/>
          <a:ext xmlns:a="http://schemas.openxmlformats.org/drawingml/2006/main" cx="6324840" cy="446256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200400"/>
                <a:gridCol w="1600200"/>
                <a:gridCol w="1524240"/>
              </a:tblGrid>
              <a:tr h="51444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Determinants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Binary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Fuzzy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Meritocracy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Immunity to Corruption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No Islands of Power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Proactivity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99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Tech Flexibility 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External Allies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Results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Institutional Adequacy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99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Contribution to Development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398092"/>
      </p:ext>
    </p:extLst>
  </p:cSld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02" name="Visual 1 of 2 on “Two contradictory forces:.” Context: Tax Authority Two contradictory forces: 1. Ly Modernization and cultural reinvention to promote \ = ] fiscal civic culture i Clientelism—politicians demand a cut of the payroll, and fo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70317faff964737"/>
          <a:stretch xmlns:a="http://schemas.openxmlformats.org/drawingml/2006/main"/>
        </p:blipFill>
        <p:spPr>
          <a:xfrm xmlns:a="http://schemas.openxmlformats.org/drawingml/2006/main">
            <a:off x="5186160" y="838080"/>
            <a:ext cx="3881520" cy="29113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03" name="Visual 2 of 2 on “Two contradictory forces:.” Context: Tax Authority Two contradictory forces: 1. Ly Modernization and cultural reinvention to promote \ = ] fiscal civic culture i Clientelism—politicians demand a cut of the payroll, and fo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6c24269b32a4ebd"/>
          <a:stretch xmlns:a="http://schemas.openxmlformats.org/drawingml/2006/main"/>
        </p:blipFill>
        <p:spPr>
          <a:xfrm xmlns:a="http://schemas.openxmlformats.org/drawingml/2006/main">
            <a:off x="5597280" y="3886200"/>
            <a:ext cx="3394080" cy="26683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96" name="Slide text 1: Two contradictory forces:">
            <a:extLst xmlns:a="http://schemas.openxmlformats.org/drawingml/2006/main">
              <a:ext uri="{FF2B5EF4-FFF2-40B4-BE49-F238E27FC236}">
                <a16:creationId xmlns:a16="http://schemas.microsoft.com/office/drawing/2014/main" id="{C4D9EA9F-5D62-4FE0-8E8F-B5FF34761C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520" y="877320"/>
            <a:ext cx="4724280" cy="57517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Two contradictory forces: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4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514080" indent="-514080">
              <a:spcBef>
                <a:spcPts val="649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Modernization  and cultural reinvention to promote fiscal civic culture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4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514080" indent="-514080">
              <a:spcBef>
                <a:spcPts val="649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Clientelism—politicians demand a cut of the payroll, and former officials promote illegal “fixes” to organized criminal groups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9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7" name="AutoShape 2">
            <a:extLst xmlns:a="http://schemas.openxmlformats.org/drawingml/2006/main">
              <a:ext uri="{FF2B5EF4-FFF2-40B4-BE49-F238E27FC236}">
                <a16:creationId xmlns:a16="http://schemas.microsoft.com/office/drawing/2014/main" id="{C4C9F1C8-A9F6-4316-984E-6AF05CAA4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Slide text 2: Two contradictory forces:">
            <a:extLst xmlns:a="http://schemas.openxmlformats.org/drawingml/2006/main">
              <a:ext uri="{FF2B5EF4-FFF2-40B4-BE49-F238E27FC236}">
                <a16:creationId xmlns:a16="http://schemas.microsoft.com/office/drawing/2014/main" id="{31CFDFCE-EF71-4273-B238-492403B043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Tax Authority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01" name="Accessible slide title: Two contradictory forces:">
            <a:extLst xmlns:a="http://schemas.openxmlformats.org/drawingml/2006/main">
              <a:ext uri="{FF2B5EF4-FFF2-40B4-BE49-F238E27FC236}">
                <a16:creationId xmlns:a16="http://schemas.microsoft.com/office/drawing/2014/main" id="{D9517DEF-5D32-435E-BEB0-AA912A0927E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Two contradictory forces:</a:t>
            </a:r>
          </a:p>
        </p:txBody>
      </p:sp>
    </p:spTree>
    <p:extLst>
      <p:ext uri="{BB962C8B-B14F-4D97-AF65-F5344CB8AC3E}">
        <p14:creationId xmlns:p14="http://schemas.microsoft.com/office/powerpoint/2010/main" val="863459609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07" name="Visual 1 of 3 on “Asymmetry: Bogota, Medellin, Cali—modern facilities and efficient customer se....” Context: Tax Authority « Asymmetry: Bogota, Medellin, Cali—modern facilities and efficient customer service, but corruption rife at contra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e526310a4f7482d"/>
          <a:stretch xmlns:a="http://schemas.openxmlformats.org/drawingml/2006/main"/>
        </p:blipFill>
        <p:spPr>
          <a:xfrm xmlns:a="http://schemas.openxmlformats.org/drawingml/2006/main">
            <a:off x="5182920" y="890280"/>
            <a:ext cx="3780000" cy="27673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00" name="Slide text 1: Asymmetry: Bogota, Medellin, Cali—modern facilities and efficient customer se...">
            <a:extLst xmlns:a="http://schemas.openxmlformats.org/drawingml/2006/main">
              <a:ext uri="{FF2B5EF4-FFF2-40B4-BE49-F238E27FC236}">
                <a16:creationId xmlns:a16="http://schemas.microsoft.com/office/drawing/2014/main" id="{816F209B-AF15-418F-89F0-C23B0E3A54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880" y="1066680"/>
            <a:ext cx="4572000" cy="3733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Asymmetry: Bogota, Medellin, Cali—modern facilities and efficient customer service, but corruption rife at contraband checkpoints 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01" name="AutoShape 2">
            <a:extLst xmlns:a="http://schemas.openxmlformats.org/drawingml/2006/main">
              <a:ext uri="{FF2B5EF4-FFF2-40B4-BE49-F238E27FC236}">
                <a16:creationId xmlns:a16="http://schemas.microsoft.com/office/drawing/2014/main" id="{A0DA2795-2406-46E3-951E-27563DCBF1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02" name="Slide text 2: Asymmetry: Bogota, Medellin, Cali—modern facilities and efficient customer se...">
            <a:extLst xmlns:a="http://schemas.openxmlformats.org/drawingml/2006/main">
              <a:ext uri="{FF2B5EF4-FFF2-40B4-BE49-F238E27FC236}">
                <a16:creationId xmlns:a16="http://schemas.microsoft.com/office/drawing/2014/main" id="{0C05414C-1F7B-40DA-B058-7EA21D5A0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Tax Authority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11" name="Visual 2 of 3 on “Asymmetry: Bogota, Medellin, Cali—modern facilities and efficient customer se....” Context: Tax Authority « Asymmetry: Bogota, Medellin, Cali—modern facilities and efficient customer service, but corruption rife at contra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f808d035ad448fb"/>
          <a:stretch xmlns:a="http://schemas.openxmlformats.org/drawingml/2006/main"/>
        </p:blipFill>
        <p:spPr>
          <a:xfrm xmlns:a="http://schemas.openxmlformats.org/drawingml/2006/main">
            <a:off x="761760" y="4667040"/>
            <a:ext cx="3697200" cy="19954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12" name="Visual 3 of 3 on “Asymmetry: Bogota, Medellin, Cali—modern facilities and efficient customer se....” Context: Tax Authority « Asymmetry: Bogota, Medellin, Cali—modern facilities and efficient customer service, but corruption rife at contra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da8eb9ea4724404"/>
          <a:stretch xmlns:a="http://schemas.openxmlformats.org/drawingml/2006/main"/>
        </p:blipFill>
        <p:spPr>
          <a:xfrm xmlns:a="http://schemas.openxmlformats.org/drawingml/2006/main">
            <a:off x="5182920" y="3809880"/>
            <a:ext cx="3751200" cy="25909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06" name="Accessible slide title: Asymmetry: Bogota, Medellin, Cali—modern facilities and efficient customer se...">
            <a:extLst xmlns:a="http://schemas.openxmlformats.org/drawingml/2006/main">
              <a:ext uri="{FF2B5EF4-FFF2-40B4-BE49-F238E27FC236}">
                <a16:creationId xmlns:a16="http://schemas.microsoft.com/office/drawing/2014/main" id="{AA395A58-5278-4853-9D4F-CFF6E13579C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Asymmetry: Bogota, Medellin, Cali—modern facilities and efficient customer se...</a:t>
            </a:r>
          </a:p>
        </p:txBody>
      </p:sp>
    </p:spTree>
    <p:extLst>
      <p:ext uri="{BB962C8B-B14F-4D97-AF65-F5344CB8AC3E}">
        <p14:creationId xmlns:p14="http://schemas.microsoft.com/office/powerpoint/2010/main" val="82331063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5" name="Slide title: Civil Aviation Authority&#10; (Aerocivil)">
            <a:extLst xmlns:a="http://schemas.openxmlformats.org/drawingml/2006/main">
              <a:ext uri="{FF2B5EF4-FFF2-40B4-BE49-F238E27FC236}">
                <a16:creationId xmlns:a16="http://schemas.microsoft.com/office/drawing/2014/main" id="{0E5354A8-C048-4229-9E82-78A142C4B85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074400" y="914400"/>
            <a:ext cx="6069240" cy="93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lnSpc>
                <a:spcPct val="9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Civil Aviation Authority</a:t>
            </a:r>
            <a:br/>
            <a:r>
              <a:rPr sz="2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 (Aerocivil)</a:t>
            </a:r>
            <a:br/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06" name="7 Conector recto">
            <a:extLst xmlns:a="http://schemas.openxmlformats.org/drawingml/2006/main">
              <a:ext uri="{FF2B5EF4-FFF2-40B4-BE49-F238E27FC236}">
                <a16:creationId xmlns:a16="http://schemas.microsoft.com/office/drawing/2014/main" id="{8CE72550-6D18-498D-BCBE-F0ECB162D1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 flipV="1">
            <a:off x="8627400" y="3301560"/>
            <a:ext cx="11160" cy="12600"/>
          </a:xfrm>
          <a:prstGeom xmlns:a="http://schemas.openxmlformats.org/drawingml/2006/main" prst="line">
            <a:avLst/>
          </a:prstGeom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34200" rIns="90000" bIns="-342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graphicFrame>
        <p:nvGraphicFramePr>
          <p:cNvPr id="111" name="Data table 1 of 1: Civil Aviation Authority&#10; (Aerocivil)"/>
          <p:cNvGraphicFramePr/>
          <p:nvPr/>
        </p:nvGraphicFramePr>
        <p:xfrm>
          <a:off xmlns:a="http://schemas.openxmlformats.org/drawingml/2006/main" x="1371600" y="2286000"/>
          <a:ext xmlns:a="http://schemas.openxmlformats.org/drawingml/2006/main" cx="6324480" cy="446220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200400"/>
                <a:gridCol w="1600200"/>
                <a:gridCol w="1523880"/>
              </a:tblGrid>
              <a:tr h="5140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Determinants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Binary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Fuzzy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4399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Meritocracy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Immunity to Corruption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No Islands of Power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Proactivity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Tech Flexibility 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4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External Allies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Results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Institutional Adequacy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Contribution to Development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112" name="Visual 1 of 1 on “Civil Aviation Authority (Aerocivil).” Context: Civil Aviation Authority (Aerocivil)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b9ea51c8d7b4883"/>
          <a:stretch xmlns:a="http://schemas.openxmlformats.org/drawingml/2006/main"/>
        </p:blipFill>
        <p:spPr>
          <a:xfrm xmlns:a="http://schemas.openxmlformats.org/drawingml/2006/main">
            <a:off x="457200" y="533160"/>
            <a:ext cx="2819160" cy="15368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</p:spTree>
    <p:extLst>
      <p:ext uri="{BB962C8B-B14F-4D97-AF65-F5344CB8AC3E}">
        <p14:creationId xmlns:p14="http://schemas.microsoft.com/office/powerpoint/2010/main" val="2006242687"/>
      </p:ext>
    </p:extLst>
  </p:cSld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9" name="Slide text 1: Modernization">
            <a:extLst xmlns:a="http://schemas.openxmlformats.org/drawingml/2006/main">
              <a:ext uri="{FF2B5EF4-FFF2-40B4-BE49-F238E27FC236}">
                <a16:creationId xmlns:a16="http://schemas.microsoft.com/office/drawing/2014/main" id="{0A9DCFF8-01F8-49D4-BCEF-9A21CED1A7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447200"/>
            <a:ext cx="5567040" cy="44960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lnSpc>
                <a:spcPct val="11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Modernization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10000"/>
              </a:lnSpc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Meritocracy—continuously updates human capital and staff training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1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Creation of Center for Aeronautical Studies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10" name="AutoShape 2">
            <a:extLst xmlns:a="http://schemas.openxmlformats.org/drawingml/2006/main">
              <a:ext uri="{FF2B5EF4-FFF2-40B4-BE49-F238E27FC236}">
                <a16:creationId xmlns:a16="http://schemas.microsoft.com/office/drawing/2014/main" id="{3D3796F2-2D92-46EC-9B96-0F6E53580A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11" name="Slide text 2: Modernization">
            <a:extLst xmlns:a="http://schemas.openxmlformats.org/drawingml/2006/main">
              <a:ext uri="{FF2B5EF4-FFF2-40B4-BE49-F238E27FC236}">
                <a16:creationId xmlns:a16="http://schemas.microsoft.com/office/drawing/2014/main" id="{0FD3C323-9F7E-4354-9CC3-4497BB02F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Civil Aviation Authority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20" name="Visual 1 of 4 on “Modernization.” Context: Civil Aviation Authority * Modernization — Meritocracy—continuously updates human capital and staff training — Creation of Center for Aeronautical Studies AERONAUTICA CIVIL nad wa Especi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bf3cfbf340c49c7"/>
          <a:stretch xmlns:a="http://schemas.openxmlformats.org/drawingml/2006/main"/>
        </p:blipFill>
        <p:spPr>
          <a:xfrm xmlns:a="http://schemas.openxmlformats.org/drawingml/2006/main">
            <a:off x="6327720" y="4800600"/>
            <a:ext cx="2663640" cy="18288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21" name="Visual 2 of 4 on “Modernization.” Context: Civil Aviation Authority * Modernization — Meritocracy—continuously updates human capital and staff training — Creation of Center for Aeronautical Studies AERONAUTICA CIVIL nad wa Especi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21d943d12b0490c"/>
          <a:stretch xmlns:a="http://schemas.openxmlformats.org/drawingml/2006/main"/>
        </p:blipFill>
        <p:spPr>
          <a:xfrm xmlns:a="http://schemas.openxmlformats.org/drawingml/2006/main">
            <a:off x="6327720" y="652320"/>
            <a:ext cx="2585880" cy="21715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22" name="Visual 3 of 4 on “Modernization.” Context: Civil Aviation Authority * Modernization — Meritocracy—continuously updates human capital and staff training — Creation of Center for Aeronautical Studies AERONAUTICA CIVIL nad wa Especi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bba1d0404aa4e0f"/>
          <a:stretch xmlns:a="http://schemas.openxmlformats.org/drawingml/2006/main"/>
        </p:blipFill>
        <p:spPr>
          <a:xfrm xmlns:a="http://schemas.openxmlformats.org/drawingml/2006/main">
            <a:off x="6327720" y="2895480"/>
            <a:ext cx="2663640" cy="18288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23" name="Visual 4 of 4 on “Modernization.” Context: Civil Aviation Authority * Modernization — Meritocracy—continuously updates human capital and staff training — Creation of Center for Aeronautical Studies AERONAUTICA CIVIL nad wa Especi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66341e82de94f93"/>
          <a:stretch xmlns:a="http://schemas.openxmlformats.org/drawingml/2006/main"/>
        </p:blipFill>
        <p:spPr>
          <a:xfrm xmlns:a="http://schemas.openxmlformats.org/drawingml/2006/main">
            <a:off x="228600" y="5202000"/>
            <a:ext cx="1447560" cy="15130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16" name="Accessible slide title: Modernization">
            <a:extLst xmlns:a="http://schemas.openxmlformats.org/drawingml/2006/main">
              <a:ext uri="{FF2B5EF4-FFF2-40B4-BE49-F238E27FC236}">
                <a16:creationId xmlns:a16="http://schemas.microsoft.com/office/drawing/2014/main" id="{124FB4BC-BACA-48EE-9DEE-A81E61F0F670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Modernization</a:t>
            </a:r>
          </a:p>
        </p:txBody>
      </p:sp>
    </p:spTree>
    <p:extLst>
      <p:ext uri="{BB962C8B-B14F-4D97-AF65-F5344CB8AC3E}">
        <p14:creationId xmlns:p14="http://schemas.microsoft.com/office/powerpoint/2010/main" val="1684599031"/>
      </p:ext>
    </p:extLst>
  </p:cSld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6" name="Slide text 1: Corruption">
            <a:extLst xmlns:a="http://schemas.openxmlformats.org/drawingml/2006/main">
              <a:ext uri="{FF2B5EF4-FFF2-40B4-BE49-F238E27FC236}">
                <a16:creationId xmlns:a16="http://schemas.microsoft.com/office/drawing/2014/main" id="{3477C910-8CBB-4B7A-B7AB-27FB99F9B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6840" y="1447200"/>
            <a:ext cx="4724280" cy="35816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lnSpc>
                <a:spcPct val="11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Corruption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1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Drug traffickers bribe officials to not report flights from areas of narcotics production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17" name="AutoShape 2">
            <a:extLst xmlns:a="http://schemas.openxmlformats.org/drawingml/2006/main">
              <a:ext uri="{FF2B5EF4-FFF2-40B4-BE49-F238E27FC236}">
                <a16:creationId xmlns:a16="http://schemas.microsoft.com/office/drawing/2014/main" id="{69AFA3C2-2C00-46AF-8CFD-81715F99CA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18" name="Slide text 2: Corruption">
            <a:extLst xmlns:a="http://schemas.openxmlformats.org/drawingml/2006/main">
              <a:ext uri="{FF2B5EF4-FFF2-40B4-BE49-F238E27FC236}">
                <a16:creationId xmlns:a16="http://schemas.microsoft.com/office/drawing/2014/main" id="{99DAA1F4-324A-4317-873B-0C891CB1E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Civil Aviation Authority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24" name="Visual 1 of 1 on “Corruption.” Context: Civil Aviation Authority * Corruption — Drug traffickers bribe officials to not report flights from areas of narcotics production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2148f0778ca495c"/>
          <a:stretch xmlns:a="http://schemas.openxmlformats.org/drawingml/2006/main"/>
        </p:blipFill>
        <p:spPr>
          <a:xfrm xmlns:a="http://schemas.openxmlformats.org/drawingml/2006/main">
            <a:off x="5105160" y="1676160"/>
            <a:ext cx="3660840" cy="27338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20" name="Accessible slide title: Corruption">
            <a:extLst xmlns:a="http://schemas.openxmlformats.org/drawingml/2006/main">
              <a:ext uri="{FF2B5EF4-FFF2-40B4-BE49-F238E27FC236}">
                <a16:creationId xmlns:a16="http://schemas.microsoft.com/office/drawing/2014/main" id="{79667660-033A-4012-9D6B-E8CCE76B336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Corruption</a:t>
            </a:r>
          </a:p>
        </p:txBody>
      </p:sp>
    </p:spTree>
    <p:extLst>
      <p:ext uri="{BB962C8B-B14F-4D97-AF65-F5344CB8AC3E}">
        <p14:creationId xmlns:p14="http://schemas.microsoft.com/office/powerpoint/2010/main" val="1509643995"/>
      </p:ext>
    </p:extLst>
  </p:cSld>
</p:sld>
</file>

<file path=ppt/slides/slide1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28" name="Visual 1 of 2 on “Civil Aviation Authority.” Context: Civil Aviation Authority « Low Proactivity — No strategy of cooperation with relevant actors limits contribution to development — Chaotic management of bidding and construction of Bogot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da062dd2f604c4c"/>
          <a:stretch xmlns:a="http://schemas.openxmlformats.org/drawingml/2006/main"/>
        </p:blipFill>
        <p:spPr>
          <a:xfrm xmlns:a="http://schemas.openxmlformats.org/drawingml/2006/main">
            <a:off x="125280" y="4724280"/>
            <a:ext cx="5662440" cy="17524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21" name="AutoShape 2">
            <a:extLst xmlns:a="http://schemas.openxmlformats.org/drawingml/2006/main">
              <a:ext uri="{FF2B5EF4-FFF2-40B4-BE49-F238E27FC236}">
                <a16:creationId xmlns:a16="http://schemas.microsoft.com/office/drawing/2014/main" id="{4A39E43B-7A96-4239-ACA9-47CAE63B3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2" name="Slide text 1: Civil Aviation Authority">
            <a:extLst xmlns:a="http://schemas.openxmlformats.org/drawingml/2006/main">
              <a:ext uri="{FF2B5EF4-FFF2-40B4-BE49-F238E27FC236}">
                <a16:creationId xmlns:a16="http://schemas.microsoft.com/office/drawing/2014/main" id="{641FBAE7-2808-4EAE-ACF1-DB196CEBF8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Civil Aviation Authority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31" name="Visual 2 of 2 on “Civil Aviation Authority.” Context: Civil Aviation Authority « Low Proactivity — No strategy of cooperation with relevant actors limits contribution to development — Chaotic management of bidding and construction of Bogot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6057803b4444772"/>
          <a:stretch xmlns:a="http://schemas.openxmlformats.org/drawingml/2006/main"/>
        </p:blipFill>
        <p:spPr>
          <a:xfrm xmlns:a="http://schemas.openxmlformats.org/drawingml/2006/main">
            <a:off x="5867280" y="4724280"/>
            <a:ext cx="3120840" cy="17002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24" name="Slide text 2: Civil Aviation Authority">
            <a:extLst xmlns:a="http://schemas.openxmlformats.org/drawingml/2006/main">
              <a:ext uri="{FF2B5EF4-FFF2-40B4-BE49-F238E27FC236}">
                <a16:creationId xmlns:a16="http://schemas.microsoft.com/office/drawing/2014/main" id="{5C21DC8A-DC1F-4229-A4BC-5D553DDF98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295280"/>
            <a:ext cx="7315200" cy="49528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lnSpc>
                <a:spcPct val="150000"/>
              </a:lnSpc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Low Proactivity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10000"/>
              </a:lnSpc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No strategy of cooperation with relevant actors limits contribution to development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10000"/>
              </a:lnSpc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Chaotic management of bidding and construction of Bogota airport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7" name="Accessible slide title: Civil Aviation Authority">
            <a:extLst xmlns:a="http://schemas.openxmlformats.org/drawingml/2006/main">
              <a:ext uri="{FF2B5EF4-FFF2-40B4-BE49-F238E27FC236}">
                <a16:creationId xmlns:a16="http://schemas.microsoft.com/office/drawing/2014/main" id="{0EE5350B-472A-4C7D-85B6-12E69FE59DD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Civil Aviation Authority</a:t>
            </a:r>
          </a:p>
        </p:txBody>
      </p:sp>
    </p:spTree>
    <p:extLst>
      <p:ext uri="{BB962C8B-B14F-4D97-AF65-F5344CB8AC3E}">
        <p14:creationId xmlns:p14="http://schemas.microsoft.com/office/powerpoint/2010/main" val="272116059"/>
      </p:ext>
    </p:extLst>
  </p:cSld>
</p:sld>
</file>

<file path=ppt/slides/slide1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38" name="Visual 1 of 2 on “National Health Service (in liquidation).” Context: ASYMMETRY Institutional Casualities National Health Service (in liquidation) b) |\SEGURO SOCIAL En liquidacion National Postal Service (liquidated) ==&gt; ADPOST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096f93a3d744f89"/>
          <a:stretch xmlns:a="http://schemas.openxmlformats.org/drawingml/2006/main"/>
        </p:blipFill>
        <p:spPr>
          <a:xfrm xmlns:a="http://schemas.openxmlformats.org/drawingml/2006/main">
            <a:off x="3429000" y="2234880"/>
            <a:ext cx="2514600" cy="14227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39" name="Visual 2 of 2 on “National Health Service (in liquidation).” Context: ASYMMETRY Institutional Casualities National Health Service (in liquidation) b) |\SEGURO SOCIAL En liquidacion National Postal Service (liquidated) ==&gt; ADPOST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a6f9f1972844986"/>
          <a:stretch xmlns:a="http://schemas.openxmlformats.org/drawingml/2006/main"/>
        </p:blipFill>
        <p:spPr>
          <a:xfrm xmlns:a="http://schemas.openxmlformats.org/drawingml/2006/main">
            <a:off x="5335560" y="4724280"/>
            <a:ext cx="2092320" cy="16765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27" name="Rectangle 40">
            <a:extLst xmlns:a="http://schemas.openxmlformats.org/drawingml/2006/main">
              <a:ext uri="{FF2B5EF4-FFF2-40B4-BE49-F238E27FC236}">
                <a16:creationId xmlns:a16="http://schemas.microsoft.com/office/drawing/2014/main" id="{74C0FB55-C519-4675-97FE-BCEB7B8A8B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21896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8" name="Rectangle 39">
            <a:extLst xmlns:a="http://schemas.openxmlformats.org/drawingml/2006/main">
              <a:ext uri="{FF2B5EF4-FFF2-40B4-BE49-F238E27FC236}">
                <a16:creationId xmlns:a16="http://schemas.microsoft.com/office/drawing/2014/main" id="{F0A257DC-10BC-4602-BDF2-C74B11C029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21896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9" name="Rectangle 41">
            <a:extLst xmlns:a="http://schemas.openxmlformats.org/drawingml/2006/main">
              <a:ext uri="{FF2B5EF4-FFF2-40B4-BE49-F238E27FC236}">
                <a16:creationId xmlns:a16="http://schemas.microsoft.com/office/drawing/2014/main" id="{373519E8-1F2A-426A-8440-043D33CF7C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6760" y="121896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0" name="Rectangle 42">
            <a:extLst xmlns:a="http://schemas.openxmlformats.org/drawingml/2006/main">
              <a:ext uri="{FF2B5EF4-FFF2-40B4-BE49-F238E27FC236}">
                <a16:creationId xmlns:a16="http://schemas.microsoft.com/office/drawing/2014/main" id="{B7A6A887-8449-4D2E-95D7-B14EB30CC6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080" y="388620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1" name="Rectangle 43">
            <a:extLst xmlns:a="http://schemas.openxmlformats.org/drawingml/2006/main">
              <a:ext uri="{FF2B5EF4-FFF2-40B4-BE49-F238E27FC236}">
                <a16:creationId xmlns:a16="http://schemas.microsoft.com/office/drawing/2014/main" id="{4F4D9D40-74C5-4ADF-B07C-9EED1B8165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160" y="388620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2" name="Slide text 1: National Health Service (in liquidation)">
            <a:extLst xmlns:a="http://schemas.openxmlformats.org/drawingml/2006/main">
              <a:ext uri="{FF2B5EF4-FFF2-40B4-BE49-F238E27FC236}">
                <a16:creationId xmlns:a16="http://schemas.microsoft.com/office/drawing/2014/main" id="{70CAE9D5-32FB-4E98-8B92-406E17501E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04960" y="1199880"/>
            <a:ext cx="2514600" cy="916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Health Service (in liquidation)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3" name="Slide text 2: National Health Service (in liquidation)">
            <a:extLst xmlns:a="http://schemas.openxmlformats.org/drawingml/2006/main">
              <a:ext uri="{FF2B5EF4-FFF2-40B4-BE49-F238E27FC236}">
                <a16:creationId xmlns:a16="http://schemas.microsoft.com/office/drawing/2014/main" id="{EDAD53E6-58D5-4CC4-9AD1-E0EC6AC52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81480" y="3962160"/>
            <a:ext cx="2514600" cy="1059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Postal Service (liquidated)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4" name="Slide text 3: National Health Service (in liquidation)">
            <a:extLst xmlns:a="http://schemas.openxmlformats.org/drawingml/2006/main">
              <a:ext uri="{FF2B5EF4-FFF2-40B4-BE49-F238E27FC236}">
                <a16:creationId xmlns:a16="http://schemas.microsoft.com/office/drawing/2014/main" id="{7FF391B4-2CA6-419E-9AF8-7839CAE983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5960"/>
            <a:ext cx="7924680" cy="824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ASYMMETRY                                                    2 Institutional Casualities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7" name="Accessible slide title: National Health Service (in liquidation)">
            <a:extLst xmlns:a="http://schemas.openxmlformats.org/drawingml/2006/main">
              <a:ext uri="{FF2B5EF4-FFF2-40B4-BE49-F238E27FC236}">
                <a16:creationId xmlns:a16="http://schemas.microsoft.com/office/drawing/2014/main" id="{B552EA45-1E50-47FA-BAAD-BFB7B55666F0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National Health Service (in liquidation)</a:t>
            </a:r>
          </a:p>
        </p:txBody>
      </p:sp>
    </p:spTree>
    <p:extLst>
      <p:ext uri="{BB962C8B-B14F-4D97-AF65-F5344CB8AC3E}">
        <p14:creationId xmlns:p14="http://schemas.microsoft.com/office/powerpoint/2010/main" val="546578642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Slide text 1: Institutional Context">
            <a:extLst xmlns:a="http://schemas.openxmlformats.org/drawingml/2006/main">
              <a:ext uri="{FF2B5EF4-FFF2-40B4-BE49-F238E27FC236}">
                <a16:creationId xmlns:a16="http://schemas.microsoft.com/office/drawing/2014/main" id="{63079D7C-CAFD-4291-A427-35B1727B1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62160" y="914040"/>
            <a:ext cx="4724640" cy="571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Early twentieth century</a:t>
            </a: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Colombian institutions part of coffee economy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1970s to present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26800" lvl="1">
              <a:lnSpc>
                <a:spcPct val="90000"/>
              </a:lnSpc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Institutions evolved under mining and cocaine economies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2680" lvl="1" indent="-28548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Guerrillas moved from less populated areas to coca and mining regions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2680" lvl="1" indent="-28548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Guerillas in business of blackmailing producers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8" name="Slide title: Institutional Context">
            <a:extLst xmlns:a="http://schemas.openxmlformats.org/drawingml/2006/main">
              <a:ext uri="{FF2B5EF4-FFF2-40B4-BE49-F238E27FC236}">
                <a16:creationId xmlns:a16="http://schemas.microsoft.com/office/drawing/2014/main" id="{494E9AEC-B47E-45FE-ABCB-EB7713BA18A7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Institutional Context</a:t>
            </a:r>
            <a:br/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24" name="Visual 1 of 3 on “Institutional Context.” Context: Institutional Context SS = es, ° Early twentieth century f S Colombian institutions part of coffee economy - 1970s to present Institutions evolved under mining and cocaine economies — Guer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fd4ea6717be4d64"/>
          <a:stretch xmlns:a="http://schemas.openxmlformats.org/drawingml/2006/main"/>
        </p:blipFill>
        <p:spPr>
          <a:xfrm xmlns:a="http://schemas.openxmlformats.org/drawingml/2006/main">
            <a:off x="558720" y="952200"/>
            <a:ext cx="3174840" cy="20955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25" name="Visual 2 of 3 on “Institutional Context.” Context: Institutional Context SS = es, ° Early twentieth century f S Colombian institutions part of coffee economy - 1970s to present Institutions evolved under mining and cocaine economies — Guer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1b9f8a6efb649f6"/>
          <a:stretch xmlns:a="http://schemas.openxmlformats.org/drawingml/2006/main"/>
        </p:blipFill>
        <p:spPr>
          <a:xfrm xmlns:a="http://schemas.openxmlformats.org/drawingml/2006/main">
            <a:off x="558720" y="3047760"/>
            <a:ext cx="3174840" cy="21211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26" name="Visual 3 of 3 on “Institutional Context.” Context: Institutional Context SS = es, ° Early twentieth century f S Colombian institutions part of coffee economy - 1970s to present Institutions evolved under mining and cocaine economies — Guer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4d425e1fc2c42dd"/>
          <a:stretch xmlns:a="http://schemas.openxmlformats.org/drawingml/2006/main"/>
        </p:blipFill>
        <p:spPr>
          <a:xfrm xmlns:a="http://schemas.openxmlformats.org/drawingml/2006/main">
            <a:off x="558720" y="5181480"/>
            <a:ext cx="3174840" cy="14479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</p:spTree>
    <p:extLst>
      <p:ext uri="{BB962C8B-B14F-4D97-AF65-F5344CB8AC3E}">
        <p14:creationId xmlns:p14="http://schemas.microsoft.com/office/powerpoint/2010/main" val="1494761498"/>
      </p:ext>
    </p:extLst>
  </p:cSld>
</p:sld>
</file>

<file path=ppt/slides/slide2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5" name="7 Conector recto">
            <a:extLst xmlns:a="http://schemas.openxmlformats.org/drawingml/2006/main">
              <a:ext uri="{FF2B5EF4-FFF2-40B4-BE49-F238E27FC236}">
                <a16:creationId xmlns:a16="http://schemas.microsoft.com/office/drawing/2014/main" id="{5E4BCAC2-DAEE-4E71-8483-08F293BC4D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 flipV="1">
            <a:off x="8627400" y="3301560"/>
            <a:ext cx="11160" cy="12600"/>
          </a:xfrm>
          <a:prstGeom xmlns:a="http://schemas.openxmlformats.org/drawingml/2006/main" prst="line">
            <a:avLst/>
          </a:prstGeom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34200" rIns="90000" bIns="-342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42" name="Visual 1 of 1 on “National Postal Service (Adpostal—Liquidated).” Context: ~~ = National Postal Service ADPOSTAL (Adpostal—Liquidated) Determinants Binary Score | Fuzzy Score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c5cd16ace224f23"/>
          <a:stretch xmlns:a="http://schemas.openxmlformats.org/drawingml/2006/main"/>
        </p:blipFill>
        <p:spPr>
          <a:xfrm xmlns:a="http://schemas.openxmlformats.org/drawingml/2006/main">
            <a:off x="257040" y="152280"/>
            <a:ext cx="2609640" cy="20890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graphicFrame>
        <p:nvGraphicFramePr>
          <p:cNvPr id="143" name="Data table 1 of 1: National Postal Service&#10;(Adpostal—Liquidated)"/>
          <p:cNvGraphicFramePr/>
          <p:nvPr/>
        </p:nvGraphicFramePr>
        <p:xfrm>
          <a:off xmlns:a="http://schemas.openxmlformats.org/drawingml/2006/main" x="1371600" y="2286000"/>
          <a:ext xmlns:a="http://schemas.openxmlformats.org/drawingml/2006/main" cx="6324480" cy="446220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200400"/>
                <a:gridCol w="1600200"/>
                <a:gridCol w="1523880"/>
              </a:tblGrid>
              <a:tr h="5140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Determinants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Binary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Fuzzy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4399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Meritocracy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Immunity to Corruption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No Islands of Power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Proactivity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Tech Flexibility 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4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External Allies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Results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Institutional Adequacy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Contribution to Development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38" name="Slide title: National Postal Service&#10;(Adpostal—Liquidated)">
            <a:extLst xmlns:a="http://schemas.openxmlformats.org/drawingml/2006/main">
              <a:ext uri="{FF2B5EF4-FFF2-40B4-BE49-F238E27FC236}">
                <a16:creationId xmlns:a16="http://schemas.microsoft.com/office/drawing/2014/main" id="{CE853D0B-CD3A-4985-A4ED-C7BD73F16920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087000" y="990000"/>
            <a:ext cx="6069240" cy="9399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lnSpc>
                <a:spcPct val="9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</a:t>
            </a:r>
            <a:r>
              <a:rPr sz="2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Postal Service</a:t>
            </a:r>
            <a:br/>
            <a:r>
              <a:rPr sz="2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(Adpostal—Liquidated)</a:t>
            </a:r>
            <a:br/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0562984"/>
      </p:ext>
    </p:extLst>
  </p:cSld>
</p:sld>
</file>

<file path=ppt/slides/slide2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9" name="Slide text 1: Public postal service (Adpostal) liquidated in 2006">
            <a:extLst xmlns:a="http://schemas.openxmlformats.org/drawingml/2006/main">
              <a:ext uri="{FF2B5EF4-FFF2-40B4-BE49-F238E27FC236}">
                <a16:creationId xmlns:a16="http://schemas.microsoft.com/office/drawing/2014/main" id="{163B28EB-39F9-4B78-A4FA-399E804274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520" y="912600"/>
            <a:ext cx="4343400" cy="4649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Public postal service (Adpostal) liquidated in 2006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4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Colombia no longer has government-run postal system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Had no role in process of unifying the nation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0" name="AutoShape 2">
            <a:extLst xmlns:a="http://schemas.openxmlformats.org/drawingml/2006/main">
              <a:ext uri="{FF2B5EF4-FFF2-40B4-BE49-F238E27FC236}">
                <a16:creationId xmlns:a16="http://schemas.microsoft.com/office/drawing/2014/main" id="{94687DE8-4752-44D5-922F-338EAF295E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1" name="Slide text 2: Public postal service (Adpostal) liquidated in 2006">
            <a:extLst xmlns:a="http://schemas.openxmlformats.org/drawingml/2006/main">
              <a:ext uri="{FF2B5EF4-FFF2-40B4-BE49-F238E27FC236}">
                <a16:creationId xmlns:a16="http://schemas.microsoft.com/office/drawing/2014/main" id="{CD936337-BDAB-44E9-B9C7-677E79137D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Postal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2" name="Rectangle 9">
            <a:extLst xmlns:a="http://schemas.openxmlformats.org/drawingml/2006/main">
              <a:ext uri="{FF2B5EF4-FFF2-40B4-BE49-F238E27FC236}">
                <a16:creationId xmlns:a16="http://schemas.microsoft.com/office/drawing/2014/main" id="{0B264781-CBB0-4BCC-8249-258A3FC62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1840" y="102996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50" name="Visual 1 of 2 on “Public postal service (Adpostal) liquidated in 2006.” Context: National Postal Service * Public postal service (Adpostal) liquidated in 2006 * Colombia no longer has government-run postal system * Had no role in process o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db006f330f74bbb"/>
          <a:stretch xmlns:a="http://schemas.openxmlformats.org/drawingml/2006/main"/>
        </p:blipFill>
        <p:spPr>
          <a:xfrm xmlns:a="http://schemas.openxmlformats.org/drawingml/2006/main">
            <a:off x="228600" y="5486400"/>
            <a:ext cx="1712880" cy="1371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51" name="Visual 2 of 2 on “Public postal service (Adpostal) liquidated in 2006.” Context: National Postal Service * Public postal service (Adpostal) liquidated in 2006 * Colombia no longer has government-run postal system * Had no role in process o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61f80c8a059473f"/>
          <a:stretch xmlns:a="http://schemas.openxmlformats.org/drawingml/2006/main"/>
        </p:blipFill>
        <p:spPr>
          <a:xfrm xmlns:a="http://schemas.openxmlformats.org/drawingml/2006/main">
            <a:off x="4878360" y="1577880"/>
            <a:ext cx="3960720" cy="25653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45" name="Accessible slide title: Public postal service (Adpostal) liquidated in 2006">
            <a:extLst xmlns:a="http://schemas.openxmlformats.org/drawingml/2006/main">
              <a:ext uri="{FF2B5EF4-FFF2-40B4-BE49-F238E27FC236}">
                <a16:creationId xmlns:a16="http://schemas.microsoft.com/office/drawing/2014/main" id="{11DE3497-A80E-4031-A78A-36F9FD618208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Public postal service (Adpostal) liquidated in 2006</a:t>
            </a:r>
          </a:p>
        </p:txBody>
      </p:sp>
    </p:spTree>
    <p:extLst>
      <p:ext uri="{BB962C8B-B14F-4D97-AF65-F5344CB8AC3E}">
        <p14:creationId xmlns:p14="http://schemas.microsoft.com/office/powerpoint/2010/main" val="362813475"/>
      </p:ext>
    </p:extLst>
  </p:cSld>
</p:sld>
</file>

<file path=ppt/slides/slide2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54" name="Visual 1 of 3 on “Key challenges.” Context: National Postal Service Key challenges * Colombian geography — Mules traditionally necessary to reach difficult parts of country Private competition — Profitable market segments taken early by pr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08bcb7ab2e04f87"/>
          <a:stretch xmlns:a="http://schemas.openxmlformats.org/drawingml/2006/main"/>
        </p:blipFill>
        <p:spPr>
          <a:xfrm xmlns:a="http://schemas.openxmlformats.org/drawingml/2006/main">
            <a:off x="152280" y="5486400"/>
            <a:ext cx="1712880" cy="1371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46" name="Slide text 1: Key challenges">
            <a:extLst xmlns:a="http://schemas.openxmlformats.org/drawingml/2006/main">
              <a:ext uri="{FF2B5EF4-FFF2-40B4-BE49-F238E27FC236}">
                <a16:creationId xmlns:a16="http://schemas.microsoft.com/office/drawing/2014/main" id="{439481A8-1F89-4600-A1DA-3F96C1273C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520" y="912600"/>
            <a:ext cx="4343400" cy="5230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Key challenges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Colombian geography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64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Mules traditionally necessary to reach difficult parts of countr</a:t>
            </a: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y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Private competition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Profitable market segments taken early by private airlines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Adpostal limited to “social mail” serving remote areas 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7" name="AutoShape 2">
            <a:extLst xmlns:a="http://schemas.openxmlformats.org/drawingml/2006/main">
              <a:ext uri="{FF2B5EF4-FFF2-40B4-BE49-F238E27FC236}">
                <a16:creationId xmlns:a16="http://schemas.microsoft.com/office/drawing/2014/main" id="{07ADCBB9-C6A5-4D8E-8243-67F0D3DFA8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8" name="Slide text 2: Key challenges">
            <a:extLst xmlns:a="http://schemas.openxmlformats.org/drawingml/2006/main">
              <a:ext uri="{FF2B5EF4-FFF2-40B4-BE49-F238E27FC236}">
                <a16:creationId xmlns:a16="http://schemas.microsoft.com/office/drawing/2014/main" id="{34F36142-B80E-4C31-9079-3718798628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Postal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9" name="Rectangle 9">
            <a:extLst xmlns:a="http://schemas.openxmlformats.org/drawingml/2006/main">
              <a:ext uri="{FF2B5EF4-FFF2-40B4-BE49-F238E27FC236}">
                <a16:creationId xmlns:a16="http://schemas.microsoft.com/office/drawing/2014/main" id="{33B272D0-E156-4DCC-A440-04F61F9780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1840" y="102996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59" name="Visual 2 of 3 on “Key challenges.” Context: National Postal Service Key challenges * Colombian geography — Mules traditionally necessary to reach difficult parts of country Private competition — Profitable market segments taken early by pr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31127c481f54bd7"/>
          <a:stretch xmlns:a="http://schemas.openxmlformats.org/drawingml/2006/main"/>
        </p:blipFill>
        <p:spPr>
          <a:xfrm xmlns:a="http://schemas.openxmlformats.org/drawingml/2006/main">
            <a:off x="4803480" y="3689280"/>
            <a:ext cx="4023000" cy="28191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60" name="Visual 3 of 3 on “Key challenges.” Context: National Postal Service Key challenges * Colombian geography — Mules traditionally necessary to reach difficult parts of country Private competition — Profitable market segments taken early by pr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20c22d52784445c"/>
          <a:stretch xmlns:a="http://schemas.openxmlformats.org/drawingml/2006/main"/>
        </p:blipFill>
        <p:spPr>
          <a:xfrm xmlns:a="http://schemas.openxmlformats.org/drawingml/2006/main">
            <a:off x="4803480" y="901440"/>
            <a:ext cx="4035600" cy="26510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53" name="Accessible slide title: Key challenges">
            <a:extLst xmlns:a="http://schemas.openxmlformats.org/drawingml/2006/main">
              <a:ext uri="{FF2B5EF4-FFF2-40B4-BE49-F238E27FC236}">
                <a16:creationId xmlns:a16="http://schemas.microsoft.com/office/drawing/2014/main" id="{95350630-FFDD-4CCA-8BE6-142EF15E6BA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Key challenges</a:t>
            </a:r>
          </a:p>
        </p:txBody>
      </p:sp>
    </p:spTree>
    <p:extLst>
      <p:ext uri="{BB962C8B-B14F-4D97-AF65-F5344CB8AC3E}">
        <p14:creationId xmlns:p14="http://schemas.microsoft.com/office/powerpoint/2010/main" val="1963682439"/>
      </p:ext>
    </p:extLst>
  </p:cSld>
</p:sld>
</file>

<file path=ppt/slides/slide2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59" name="Visual 1 of 2 on “Key internal limitation.” Context: National Postal Service Key internal limitation * No proactivity “Il found a dead company, a dump, with the sad spectacle of a culture of waste. ... There was no business vision, no eval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c2d9b890f074410"/>
          <a:stretch xmlns:a="http://schemas.openxmlformats.org/drawingml/2006/main"/>
        </p:blipFill>
        <p:spPr>
          <a:xfrm xmlns:a="http://schemas.openxmlformats.org/drawingml/2006/main">
            <a:off x="152280" y="5486400"/>
            <a:ext cx="1712880" cy="1371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53" name="Slide text 1: Key internal limitation">
            <a:extLst xmlns:a="http://schemas.openxmlformats.org/drawingml/2006/main">
              <a:ext uri="{FF2B5EF4-FFF2-40B4-BE49-F238E27FC236}">
                <a16:creationId xmlns:a16="http://schemas.microsoft.com/office/drawing/2014/main" id="{AA60F8BF-EF92-4A68-B1E6-CC62A4C16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520" y="912600"/>
            <a:ext cx="8001000" cy="5230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Key internal limitation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No proactivity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61920" indent="-27720"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“I found a dead company, a dump, with the sad spectacle of a culture of waste. . . . There was no business vision, no evaluation of results, no quality assurance. . . . Officials were tired and inflexible, and these are the factors that make a company stagnate.” 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algn="r"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—Regional manager, on joining the organization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4" name="AutoShape 2">
            <a:extLst xmlns:a="http://schemas.openxmlformats.org/drawingml/2006/main">
              <a:ext uri="{FF2B5EF4-FFF2-40B4-BE49-F238E27FC236}">
                <a16:creationId xmlns:a16="http://schemas.microsoft.com/office/drawing/2014/main" id="{D939FD62-950F-4A36-B564-CC998A720F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5" name="Slide text 2: Key internal limitation">
            <a:extLst xmlns:a="http://schemas.openxmlformats.org/drawingml/2006/main">
              <a:ext uri="{FF2B5EF4-FFF2-40B4-BE49-F238E27FC236}">
                <a16:creationId xmlns:a16="http://schemas.microsoft.com/office/drawing/2014/main" id="{10191CDD-60B8-47B9-8435-41C939245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Postal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63" name="Visual 2 of 2 on “Key internal limitation.” Context: National Postal Service Key internal limitation * No proactivity “Il found a dead company, a dump, with the sad spectacle of a culture of waste. ... There was no business vision, no eval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6ede4706faf4f45"/>
          <a:stretch xmlns:a="http://schemas.openxmlformats.org/drawingml/2006/main"/>
        </p:blipFill>
        <p:spPr>
          <a:xfrm xmlns:a="http://schemas.openxmlformats.org/drawingml/2006/main">
            <a:off x="6108480" y="4800600"/>
            <a:ext cx="2718000" cy="19047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58" name="Accessible slide title: Key internal limitation">
            <a:extLst xmlns:a="http://schemas.openxmlformats.org/drawingml/2006/main">
              <a:ext uri="{FF2B5EF4-FFF2-40B4-BE49-F238E27FC236}">
                <a16:creationId xmlns:a16="http://schemas.microsoft.com/office/drawing/2014/main" id="{632AFB94-6E55-41B3-90D8-E78D9334A05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Key internal limitation</a:t>
            </a:r>
          </a:p>
        </p:txBody>
      </p:sp>
    </p:spTree>
    <p:extLst>
      <p:ext uri="{BB962C8B-B14F-4D97-AF65-F5344CB8AC3E}">
        <p14:creationId xmlns:p14="http://schemas.microsoft.com/office/powerpoint/2010/main" val="608987017"/>
      </p:ext>
    </p:extLst>
  </p:cSld>
</p:sld>
</file>

<file path=ppt/slides/slide2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7" name="Slide title: National Health Service&#10;(ISS—in Liquidation)">
            <a:extLst xmlns:a="http://schemas.openxmlformats.org/drawingml/2006/main">
              <a:ext uri="{FF2B5EF4-FFF2-40B4-BE49-F238E27FC236}">
                <a16:creationId xmlns:a16="http://schemas.microsoft.com/office/drawing/2014/main" id="{77C4331F-1F20-4D38-95D1-34619319E79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047400" y="532800"/>
            <a:ext cx="606924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lnSpc>
                <a:spcPct val="9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Health Service </a:t>
            </a:r>
            <a:br/>
            <a:r>
              <a:rPr sz="2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(ISS—in Liquidation)</a:t>
            </a:r>
            <a:br/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8" name="7 Conector recto">
            <a:extLst xmlns:a="http://schemas.openxmlformats.org/drawingml/2006/main">
              <a:ext uri="{FF2B5EF4-FFF2-40B4-BE49-F238E27FC236}">
                <a16:creationId xmlns:a16="http://schemas.microsoft.com/office/drawing/2014/main" id="{6D3523DD-6023-48FF-B203-CE214CA959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 flipV="1">
            <a:off x="8627400" y="3301560"/>
            <a:ext cx="11160" cy="12600"/>
          </a:xfrm>
          <a:prstGeom xmlns:a="http://schemas.openxmlformats.org/drawingml/2006/main" prst="line">
            <a:avLst/>
          </a:prstGeom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34200" rIns="90000" bIns="-342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63" name="Visual 1 of 1 on “National Health Service (ISS—in Liquidation).” Context: % National Health Service SEGURO SOCIAL in Liquidati En Neabdadéa (ISS—in Liquidation) Determinants Binary Score | Fuzzy Score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febc8f06cbb49dd"/>
          <a:stretch xmlns:a="http://schemas.openxmlformats.org/drawingml/2006/main"/>
        </p:blipFill>
        <p:spPr>
          <a:xfrm xmlns:a="http://schemas.openxmlformats.org/drawingml/2006/main">
            <a:off x="533160" y="176040"/>
            <a:ext cx="2637000" cy="14907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graphicFrame>
        <p:nvGraphicFramePr>
          <p:cNvPr id="164" name="Data table 1 of 1: National Health Service&#10;(ISS—in Liquidation)"/>
          <p:cNvGraphicFramePr/>
          <p:nvPr/>
        </p:nvGraphicFramePr>
        <p:xfrm>
          <a:off xmlns:a="http://schemas.openxmlformats.org/drawingml/2006/main" x="1371600" y="2057400"/>
          <a:ext xmlns:a="http://schemas.openxmlformats.org/drawingml/2006/main" cx="6324480" cy="446220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200400"/>
                <a:gridCol w="1600200"/>
                <a:gridCol w="1523880"/>
              </a:tblGrid>
              <a:tr h="5140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Determinants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Binary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Fuzzy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4399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Meritocracy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Immunity to Corruption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No Islands of Power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Proactivity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Tech Flexibility 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4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External Allies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Results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Institutional Adequacy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Contribution to Development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1243872"/>
      </p:ext>
    </p:extLst>
  </p:cSld>
</p:sld>
</file>

<file path=ppt/slides/slide2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1" name="Slide text 1: ISS administered public health system for decades, disbanded in 2010">
            <a:extLst xmlns:a="http://schemas.openxmlformats.org/drawingml/2006/main">
              <a:ext uri="{FF2B5EF4-FFF2-40B4-BE49-F238E27FC236}">
                <a16:creationId xmlns:a16="http://schemas.microsoft.com/office/drawing/2014/main" id="{359A6514-D56E-4FFA-92F7-A2B1788FD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218960"/>
            <a:ext cx="4419360" cy="3657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ISS administered public health system for decades, disbanded in 2010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Some excellent hospitals, but accumulated substantial losses and pension liabilities by 1990s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4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26800" lvl="1"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9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62" name="AutoShape 2">
            <a:extLst xmlns:a="http://schemas.openxmlformats.org/drawingml/2006/main">
              <a:ext uri="{FF2B5EF4-FFF2-40B4-BE49-F238E27FC236}">
                <a16:creationId xmlns:a16="http://schemas.microsoft.com/office/drawing/2014/main" id="{ED581891-F0EA-4D9E-A60C-40B621B56A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63" name="Slide text 2: ISS administered public health system for decades, disbanded in 2010">
            <a:extLst xmlns:a="http://schemas.openxmlformats.org/drawingml/2006/main">
              <a:ext uri="{FF2B5EF4-FFF2-40B4-BE49-F238E27FC236}">
                <a16:creationId xmlns:a16="http://schemas.microsoft.com/office/drawing/2014/main" id="{7AF7644F-9B8E-46AC-A8AE-8F0E507BD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Health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64" name="Rectangle 2">
            <a:extLst xmlns:a="http://schemas.openxmlformats.org/drawingml/2006/main">
              <a:ext uri="{FF2B5EF4-FFF2-40B4-BE49-F238E27FC236}">
                <a16:creationId xmlns:a16="http://schemas.microsoft.com/office/drawing/2014/main" id="{4D9F8F64-0CB9-462C-BC1B-BD8E57F14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73" name="Visual 1 of 3 on “ISS administered public health system for decades, disbanded in 2010.” Context: National Health Service * ISS administered public health system for decades, disbanded in 2010 * Some excellent hospitals, but accumulated su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c178e2630da4fce"/>
          <a:stretch xmlns:a="http://schemas.openxmlformats.org/drawingml/2006/main"/>
        </p:blipFill>
        <p:spPr>
          <a:xfrm xmlns:a="http://schemas.openxmlformats.org/drawingml/2006/main">
            <a:off x="228600" y="4887720"/>
            <a:ext cx="3348000" cy="18939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74" name="Visual 2 of 3 on “ISS administered public health system for decades, disbanded in 2010.” Context: National Health Service * ISS administered public health system for decades, disbanded in 2010 * Some excellent hospitals, but accumulated su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cd2fce4ad184d32"/>
          <a:stretch xmlns:a="http://schemas.openxmlformats.org/drawingml/2006/main"/>
        </p:blipFill>
        <p:spPr>
          <a:xfrm xmlns:a="http://schemas.openxmlformats.org/drawingml/2006/main">
            <a:off x="5072040" y="4041720"/>
            <a:ext cx="3843360" cy="25588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75" name="Visual 3 of 3 on “ISS administered public health system for decades, disbanded in 2010.” Context: National Health Service * ISS administered public health system for decades, disbanded in 2010 * Some excellent hospitals, but accumulated su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07fc03ab9f14b01"/>
          <a:stretch xmlns:a="http://schemas.openxmlformats.org/drawingml/2006/main"/>
        </p:blipFill>
        <p:spPr>
          <a:xfrm xmlns:a="http://schemas.openxmlformats.org/drawingml/2006/main">
            <a:off x="5049720" y="1311120"/>
            <a:ext cx="3865680" cy="25750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68" name="Accessible slide title: ISS administered public health system for decades, disbanded in 2010">
            <a:extLst xmlns:a="http://schemas.openxmlformats.org/drawingml/2006/main">
              <a:ext uri="{FF2B5EF4-FFF2-40B4-BE49-F238E27FC236}">
                <a16:creationId xmlns:a16="http://schemas.microsoft.com/office/drawing/2014/main" id="{72EE638D-5055-4846-9BD7-B19C37E8F14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ISS administered public health system for decades, disbanded in 2010</a:t>
            </a:r>
          </a:p>
        </p:txBody>
      </p:sp>
    </p:spTree>
    <p:extLst>
      <p:ext uri="{BB962C8B-B14F-4D97-AF65-F5344CB8AC3E}">
        <p14:creationId xmlns:p14="http://schemas.microsoft.com/office/powerpoint/2010/main" val="1135732364"/>
      </p:ext>
    </p:extLst>
  </p:cSld>
</p:sld>
</file>

<file path=ppt/slides/slide2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8" name="Slide text 1: Privatization target under President Gaviria in 1993">
            <a:extLst xmlns:a="http://schemas.openxmlformats.org/drawingml/2006/main">
              <a:ext uri="{FF2B5EF4-FFF2-40B4-BE49-F238E27FC236}">
                <a16:creationId xmlns:a16="http://schemas.microsoft.com/office/drawing/2014/main" id="{F641D30F-1547-4E2E-96D4-C93B8B8D8C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6840" y="1218600"/>
            <a:ext cx="4343400" cy="3429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Privatization target under President Gaviria in 1993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↑ Private competition in lucrative segments of the insurance market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↑ Insolvency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9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26800" lvl="1"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9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69" name="AutoShape 2">
            <a:extLst xmlns:a="http://schemas.openxmlformats.org/drawingml/2006/main">
              <a:ext uri="{FF2B5EF4-FFF2-40B4-BE49-F238E27FC236}">
                <a16:creationId xmlns:a16="http://schemas.microsoft.com/office/drawing/2014/main" id="{9522B4E0-5A2B-4B5B-A58C-94073DF2BF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70" name="Slide text 2: Privatization target under President Gaviria in 1993">
            <a:extLst xmlns:a="http://schemas.openxmlformats.org/drawingml/2006/main">
              <a:ext uri="{FF2B5EF4-FFF2-40B4-BE49-F238E27FC236}">
                <a16:creationId xmlns:a16="http://schemas.microsoft.com/office/drawing/2014/main" id="{E3584307-13AF-45ED-815B-FAA7FB37A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Health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71" name="Rectangle 2">
            <a:extLst xmlns:a="http://schemas.openxmlformats.org/drawingml/2006/main">
              <a:ext uri="{FF2B5EF4-FFF2-40B4-BE49-F238E27FC236}">
                <a16:creationId xmlns:a16="http://schemas.microsoft.com/office/drawing/2014/main" id="{5333BB7F-7830-4DC6-BACA-B23D271ACC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79" name="Visual 1 of 2 on “Privatization target under President Gaviria in 1993.” Context: National Health Service * Privatization target under President Gaviria in 1993 * t+ Private competition in lucrative segments of the insurance market * fT In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e91712662994a30"/>
          <a:stretch xmlns:a="http://schemas.openxmlformats.org/drawingml/2006/main"/>
        </p:blipFill>
        <p:spPr>
          <a:xfrm xmlns:a="http://schemas.openxmlformats.org/drawingml/2006/main">
            <a:off x="228600" y="4887720"/>
            <a:ext cx="3348000" cy="18939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80" name="Visual 2 of 2 on “Privatization target under President Gaviria in 1993.” Context: National Health Service * Privatization target under President Gaviria in 1993 * t+ Private competition in lucrative segments of the insurance market * fT In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7e4ea732bf34dec"/>
          <a:stretch xmlns:a="http://schemas.openxmlformats.org/drawingml/2006/main"/>
        </p:blipFill>
        <p:spPr>
          <a:xfrm xmlns:a="http://schemas.openxmlformats.org/drawingml/2006/main">
            <a:off x="4800600" y="1218960"/>
            <a:ext cx="4206600" cy="30290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74" name="Accessible slide title: Privatization target under President Gaviria in 1993">
            <a:extLst xmlns:a="http://schemas.openxmlformats.org/drawingml/2006/main">
              <a:ext uri="{FF2B5EF4-FFF2-40B4-BE49-F238E27FC236}">
                <a16:creationId xmlns:a16="http://schemas.microsoft.com/office/drawing/2014/main" id="{480993DE-9A0F-4B59-BEC1-ECCEAAE1BD5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Privatization target under President Gaviria in 1993</a:t>
            </a:r>
          </a:p>
        </p:txBody>
      </p:sp>
    </p:spTree>
    <p:extLst>
      <p:ext uri="{BB962C8B-B14F-4D97-AF65-F5344CB8AC3E}">
        <p14:creationId xmlns:p14="http://schemas.microsoft.com/office/powerpoint/2010/main" val="137506005"/>
      </p:ext>
    </p:extLst>
  </p:cSld>
</p:sld>
</file>

<file path=ppt/slides/slide2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4" name="Slide text 1: ISS also subject to">
            <a:extLst xmlns:a="http://schemas.openxmlformats.org/drawingml/2006/main">
              <a:ext uri="{FF2B5EF4-FFF2-40B4-BE49-F238E27FC236}">
                <a16:creationId xmlns:a16="http://schemas.microsoft.com/office/drawing/2014/main" id="{AD3862B2-DE07-48C0-B334-6A970598BE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85440"/>
            <a:ext cx="4876560" cy="4267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lnSpc>
                <a:spcPct val="80000"/>
              </a:lnSpc>
              <a:spcBef>
                <a:spcPts val="67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7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ISS also subject to</a:t>
            </a:r>
            <a:endParaRPr sz="27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8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Political patronage 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8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Capture by paramilitary groups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8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Internal corruption (of officials and union)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8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80000"/>
              </a:lnSpc>
              <a:spcBef>
                <a:spcPts val="64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[The ISS] budget became the favorite bankroll of armed clientelism, with disastrous consequences for organizational performance and service delivery.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80000"/>
              </a:lnSpc>
              <a:spcBef>
                <a:spcPts val="67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7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26800" lvl="1">
              <a:lnSpc>
                <a:spcPct val="80000"/>
              </a:lnSpc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80000"/>
              </a:lnSpc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75" name="AutoShape 2">
            <a:extLst xmlns:a="http://schemas.openxmlformats.org/drawingml/2006/main">
              <a:ext uri="{FF2B5EF4-FFF2-40B4-BE49-F238E27FC236}">
                <a16:creationId xmlns:a16="http://schemas.microsoft.com/office/drawing/2014/main" id="{1FDE1060-8778-453F-A71D-8A7B9C907B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76" name="Slide text 2: ISS also subject to">
            <a:extLst xmlns:a="http://schemas.openxmlformats.org/drawingml/2006/main">
              <a:ext uri="{FF2B5EF4-FFF2-40B4-BE49-F238E27FC236}">
                <a16:creationId xmlns:a16="http://schemas.microsoft.com/office/drawing/2014/main" id="{69F3E1CB-3279-4731-ADEB-FB6F71EDA5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Health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77" name="Rectangle 2">
            <a:extLst xmlns:a="http://schemas.openxmlformats.org/drawingml/2006/main">
              <a:ext uri="{FF2B5EF4-FFF2-40B4-BE49-F238E27FC236}">
                <a16:creationId xmlns:a16="http://schemas.microsoft.com/office/drawing/2014/main" id="{B425AE1B-058F-4AF8-91FD-050B7753A1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85" name="Visual 1 of 2 on “ISS also subject to.” Context: National Health Service ISS also subject to * Political patronage * Capture by paramilitary groups * Internal corruption (of officials and union) [The ISS] budget became the favorite bankrol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12bbbffcbb3404c"/>
          <a:stretch xmlns:a="http://schemas.openxmlformats.org/drawingml/2006/main"/>
        </p:blipFill>
        <p:spPr>
          <a:xfrm xmlns:a="http://schemas.openxmlformats.org/drawingml/2006/main">
            <a:off x="228600" y="4887720"/>
            <a:ext cx="3348000" cy="18939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86" name="Visual 2 of 2 on “ISS also subject to.” Context: National Health Service ISS also subject to * Political patronage * Capture by paramilitary groups * Internal corruption (of officials and union) [The ISS] budget became the favorite bankrol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2f8744525f34878"/>
          <a:stretch xmlns:a="http://schemas.openxmlformats.org/drawingml/2006/main"/>
        </p:blipFill>
        <p:spPr>
          <a:xfrm xmlns:a="http://schemas.openxmlformats.org/drawingml/2006/main">
            <a:off x="5719680" y="685800"/>
            <a:ext cx="3147840" cy="49957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80" name="Accessible slide title: ISS also subject to">
            <a:extLst xmlns:a="http://schemas.openxmlformats.org/drawingml/2006/main">
              <a:ext uri="{FF2B5EF4-FFF2-40B4-BE49-F238E27FC236}">
                <a16:creationId xmlns:a16="http://schemas.microsoft.com/office/drawing/2014/main" id="{99EB981F-93DA-4E30-95FF-1DFCA88AF71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ISS also subject to</a:t>
            </a:r>
          </a:p>
        </p:txBody>
      </p:sp>
    </p:spTree>
    <p:extLst>
      <p:ext uri="{BB962C8B-B14F-4D97-AF65-F5344CB8AC3E}">
        <p14:creationId xmlns:p14="http://schemas.microsoft.com/office/powerpoint/2010/main" val="1988826233"/>
      </p:ext>
    </p:extLst>
  </p:cSld>
</p:sld>
</file>

<file path=ppt/slides/slide2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0" name="Slide title: Concluding Remarks">
            <a:extLst xmlns:a="http://schemas.openxmlformats.org/drawingml/2006/main">
              <a:ext uri="{FF2B5EF4-FFF2-40B4-BE49-F238E27FC236}">
                <a16:creationId xmlns:a16="http://schemas.microsoft.com/office/drawing/2014/main" id="{2D528E20-4510-4BAC-B4C5-2465674E5EF8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4320"/>
            <a:ext cx="8229600" cy="10209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Concluding Remarks</a:t>
            </a:r>
            <a:endParaRPr sz="4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81" name="Slide text 2: Concluding Remarks">
            <a:extLst xmlns:a="http://schemas.openxmlformats.org/drawingml/2006/main">
              <a:ext uri="{FF2B5EF4-FFF2-40B4-BE49-F238E27FC236}">
                <a16:creationId xmlns:a16="http://schemas.microsoft.com/office/drawing/2014/main" id="{961E4D85-496E-4892-A2DD-B11CBEE8A7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8600" y="1752120"/>
            <a:ext cx="7086600" cy="422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lnSpc>
                <a:spcPct val="120000"/>
              </a:lnSpc>
              <a:spcBef>
                <a:spcPts val="79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Dominant institutional form is </a:t>
            </a: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clientelism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12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High proactivity 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120000"/>
              </a:lnSpc>
              <a:spcBef>
                <a:spcPts val="64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Low bureaucratic rationality 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20000"/>
              </a:lnSpc>
              <a:spcBef>
                <a:spcPts val="550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Low meritocracy</a:t>
            </a:r>
            <a:endParaRPr sz="2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20000"/>
              </a:lnSpc>
              <a:spcBef>
                <a:spcPts val="550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No immunity to corruption</a:t>
            </a:r>
            <a:endParaRPr sz="2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20000"/>
              </a:lnSpc>
              <a:spcBef>
                <a:spcPts val="550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Islands of power</a:t>
            </a:r>
            <a:endParaRPr sz="2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17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17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27805"/>
      </p:ext>
    </p:extLst>
  </p:cSld>
</p:sld>
</file>

<file path=ppt/slides/slide2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2" name="Slide title: Concluding Remarks">
            <a:extLst xmlns:a="http://schemas.openxmlformats.org/drawingml/2006/main">
              <a:ext uri="{FF2B5EF4-FFF2-40B4-BE49-F238E27FC236}">
                <a16:creationId xmlns:a16="http://schemas.microsoft.com/office/drawing/2014/main" id="{70699B8F-BFA1-46EF-8E88-EA4B48E10A2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4320"/>
            <a:ext cx="8229600" cy="10209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Concluding Remarks</a:t>
            </a:r>
            <a:endParaRPr sz="4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83" name="Slide text 2: Concluding Remarks">
            <a:extLst xmlns:a="http://schemas.openxmlformats.org/drawingml/2006/main">
              <a:ext uri="{FF2B5EF4-FFF2-40B4-BE49-F238E27FC236}">
                <a16:creationId xmlns:a16="http://schemas.microsoft.com/office/drawing/2014/main" id="{9E51438E-85D3-4AC8-844E-ACA6AED26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2800" y="1828440"/>
            <a:ext cx="8153640" cy="38401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lnSpc>
                <a:spcPct val="120000"/>
              </a:lnSpc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Strong institutional niches embedded in transnational processes of managerial and technological modernization</a:t>
            </a:r>
            <a:br/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120000"/>
              </a:lnSpc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Yet simultaneously solid in institutional centers and precarious in organizational periphery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120000"/>
              </a:lnSpc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120000"/>
              </a:lnSpc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6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Clientelism sustains and reproduces this asymmetry</a:t>
            </a:r>
            <a:endParaRPr sz="2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17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17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2400539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8" name="Visual 1 of 2 on “Colombian Paradox.” Context: Colombian Paradox * Stable Political, Economic, and Social Institutions — Escaped Latin American debt crisis of 1980s — Stable democracy (in regional context) — Technocracy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8997127259d4f23"/>
          <a:stretch xmlns:a="http://schemas.openxmlformats.org/drawingml/2006/main"/>
        </p:blipFill>
        <p:spPr>
          <a:xfrm xmlns:a="http://schemas.openxmlformats.org/drawingml/2006/main">
            <a:off x="457200" y="3835080"/>
            <a:ext cx="4038480" cy="27943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29" name="Visual 2 of 2 on “Colombian Paradox.” Context: Colombian Paradox * Stable Political, Economic, and Social Institutions — Escaped Latin American debt crisis of 1980s — Stable democracy (in regional context) — Technocracy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28c9ed2d2874239"/>
          <a:stretch xmlns:a="http://schemas.openxmlformats.org/drawingml/2006/main"/>
        </p:blipFill>
        <p:spPr>
          <a:xfrm xmlns:a="http://schemas.openxmlformats.org/drawingml/2006/main">
            <a:off x="457200" y="933120"/>
            <a:ext cx="4038480" cy="30290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24" name="Slide text 1: Colombian Paradox">
            <a:extLst xmlns:a="http://schemas.openxmlformats.org/drawingml/2006/main">
              <a:ext uri="{FF2B5EF4-FFF2-40B4-BE49-F238E27FC236}">
                <a16:creationId xmlns:a16="http://schemas.microsoft.com/office/drawing/2014/main" id="{C3804AC8-3F9D-45B1-8252-18761184A9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47600" y="1066320"/>
            <a:ext cx="4038840" cy="51814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Stable Political, Economic, and Social Institutions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Escaped Latin American debt crisis of 1980s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Stable democracy (in regional context)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59200" lvl="1">
              <a:lnSpc>
                <a:spcPct val="90000"/>
              </a:lnSpc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Technocracy 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5" name="Slide title: Colombian Paradox">
            <a:extLst xmlns:a="http://schemas.openxmlformats.org/drawingml/2006/main">
              <a:ext uri="{FF2B5EF4-FFF2-40B4-BE49-F238E27FC236}">
                <a16:creationId xmlns:a16="http://schemas.microsoft.com/office/drawing/2014/main" id="{2DEA2C32-C0AC-40B3-8001-8A1F68AB922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Colombian Paradox</a:t>
            </a:r>
            <a:br/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578869"/>
      </p:ext>
    </p:extLst>
  </p:cSld>
</p:sld>
</file>

<file path=ppt/slides/slide3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4" name="Slide title: Conclusion: Types of Institutions">
            <a:extLst xmlns:a="http://schemas.openxmlformats.org/drawingml/2006/main">
              <a:ext uri="{FF2B5EF4-FFF2-40B4-BE49-F238E27FC236}">
                <a16:creationId xmlns:a16="http://schemas.microsoft.com/office/drawing/2014/main" id="{C8917BF2-22E2-4A0C-A5A3-EA8AF717EEF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0"/>
            <a:ext cx="8229600" cy="79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Conclusion: Types of Institutions</a:t>
            </a:r>
            <a:endParaRPr sz="3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graphicFrame>
        <p:nvGraphicFramePr>
          <p:cNvPr id="187" name="Data table 1 of 1: Conclusion: Types of Institutions"/>
          <p:cNvGraphicFramePr/>
          <p:nvPr/>
        </p:nvGraphicFramePr>
        <p:xfrm>
          <a:off xmlns:a="http://schemas.openxmlformats.org/drawingml/2006/main" x="838080" y="853920"/>
          <a:ext xmlns:a="http://schemas.openxmlformats.org/drawingml/2006/main" cx="7620120" cy="581328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809880"/>
                <a:gridCol w="3810240"/>
              </a:tblGrid>
              <a:tr h="2803680">
                <a:tc>
                  <a:txBody>
                    <a:bodyPr lIns="90000" tIns="45360" rIns="90000" bIns="4536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800" b="1" u="sng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Predatory</a:t>
                      </a:r>
                      <a:endParaRPr sz="2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4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Low bureaucratic rationality</a:t>
                      </a: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4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Low proactivity</a:t>
                      </a: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400" b="0" i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(ISS, Adpostal)</a:t>
                      </a: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5360" marB="4536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5360" rIns="90000" bIns="4536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800" b="1" u="sng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Reactive</a:t>
                      </a:r>
                      <a:endParaRPr sz="2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4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High bureaucratic rationality</a:t>
                      </a: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4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Low proactivity</a:t>
                      </a: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400" b="0" i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(BVC, Aerocivil)</a:t>
                      </a: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5360" marB="4536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3009600">
                <a:tc>
                  <a:txBody>
                    <a:bodyPr lIns="90000" tIns="45360" rIns="90000" bIns="4536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800" b="1" u="sng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Clientelistic</a:t>
                      </a:r>
                      <a:endParaRPr sz="2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4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Low bureaucratic rationality</a:t>
                      </a: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4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High proactivity</a:t>
                      </a: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400" b="0" i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(DIAN)</a:t>
                      </a: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5360" marB="4536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5360" rIns="90000" bIns="4536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800" b="1" u="sng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Developmental</a:t>
                      </a:r>
                      <a:endParaRPr sz="2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4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High bureaucratic rationality</a:t>
                      </a: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4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High proactivity</a:t>
                      </a: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2400" b="0" i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(None in Sample)</a:t>
                      </a: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24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5360" marB="4536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9995007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Slide title: Colombian Paradox">
            <a:extLst xmlns:a="http://schemas.openxmlformats.org/drawingml/2006/main">
              <a:ext uri="{FF2B5EF4-FFF2-40B4-BE49-F238E27FC236}">
                <a16:creationId xmlns:a16="http://schemas.microsoft.com/office/drawing/2014/main" id="{6A593344-82BC-4F52-B833-C4E75AADF51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Colombian Paradox</a:t>
            </a:r>
            <a:br/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7" name="Slide text 2: Colombian Paradox">
            <a:extLst xmlns:a="http://schemas.openxmlformats.org/drawingml/2006/main">
              <a:ext uri="{FF2B5EF4-FFF2-40B4-BE49-F238E27FC236}">
                <a16:creationId xmlns:a16="http://schemas.microsoft.com/office/drawing/2014/main" id="{C7BB5B94-EB0F-4A5B-AF11-515984DCB5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6840" y="1447200"/>
            <a:ext cx="4343400" cy="47545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Yet, 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High levels of violence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Lowest-performing institutions among five countries studied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33" name="Visual 1 of 3 on “Colombian Paradox.” Context: Colombian Paradox Yet, * High levels of violence * Lowest-performing institutions among five countries studied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eb87fff05854a19"/>
          <a:stretch xmlns:a="http://schemas.openxmlformats.org/drawingml/2006/main"/>
        </p:blipFill>
        <p:spPr>
          <a:xfrm xmlns:a="http://schemas.openxmlformats.org/drawingml/2006/main">
            <a:off x="5257800" y="1482480"/>
            <a:ext cx="3314520" cy="2784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34" name="Visual 2 of 3 on “Colombian Paradox.” Context: Colombian Paradox Yet, * High levels of violence * Lowest-performing institutions among five countries studied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8d3ed99271d4261"/>
          <a:stretch xmlns:a="http://schemas.openxmlformats.org/drawingml/2006/main"/>
        </p:blipFill>
        <p:spPr>
          <a:xfrm xmlns:a="http://schemas.openxmlformats.org/drawingml/2006/main">
            <a:off x="5257800" y="4343400"/>
            <a:ext cx="3314520" cy="23428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35" name="Visual 3 of 3 on “Colombian Paradox.” Context: Colombian Paradox Yet, * High levels of violence * Lowest-performing institutions among five countries studied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df335d8d9a44929"/>
          <a:stretch xmlns:a="http://schemas.openxmlformats.org/drawingml/2006/main"/>
        </p:blipFill>
        <p:spPr>
          <a:xfrm xmlns:a="http://schemas.openxmlformats.org/drawingml/2006/main">
            <a:off x="914400" y="4352760"/>
            <a:ext cx="3962160" cy="23335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</p:spTree>
    <p:extLst>
      <p:ext uri="{BB962C8B-B14F-4D97-AF65-F5344CB8AC3E}">
        <p14:creationId xmlns:p14="http://schemas.microsoft.com/office/powerpoint/2010/main" val="1355392257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1" name="Slide title: Colombian Paradox">
            <a:extLst xmlns:a="http://schemas.openxmlformats.org/drawingml/2006/main">
              <a:ext uri="{FF2B5EF4-FFF2-40B4-BE49-F238E27FC236}">
                <a16:creationId xmlns:a16="http://schemas.microsoft.com/office/drawing/2014/main" id="{67C11A1D-99A4-405A-848A-E3EC63605E9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Colombian Paradox</a:t>
            </a:r>
            <a:br/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2" name="Slide text 2: Colombian Paradox">
            <a:extLst xmlns:a="http://schemas.openxmlformats.org/drawingml/2006/main">
              <a:ext uri="{FF2B5EF4-FFF2-40B4-BE49-F238E27FC236}">
                <a16:creationId xmlns:a16="http://schemas.microsoft.com/office/drawing/2014/main" id="{02877E49-A1FC-46AB-ABB6-E51AC9AA8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6840" y="1447200"/>
            <a:ext cx="8001000" cy="47545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How do (relatively) stable economic and political institutions coexist with armed conflict and territorial fragmentation?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How does institutional precariousness combine with a technocracy recognized for professional competence?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36" name="Visual 1 of 1 on “Colombian Paradox.” Context: Colombian Paradox * How do (relatively) stable economic and political institutions coexist with armed conflict and territorial fragmentation? ¢ How does institutional precariousness combine wi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0a7d32b80494fb6"/>
          <a:stretch xmlns:a="http://schemas.openxmlformats.org/drawingml/2006/main"/>
        </p:blipFill>
        <p:spPr>
          <a:xfrm xmlns:a="http://schemas.openxmlformats.org/drawingml/2006/main">
            <a:off x="6705360" y="4419360"/>
            <a:ext cx="2247840" cy="22478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</p:spTree>
    <p:extLst>
      <p:ext uri="{BB962C8B-B14F-4D97-AF65-F5344CB8AC3E}">
        <p14:creationId xmlns:p14="http://schemas.microsoft.com/office/powerpoint/2010/main" val="662756350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38" name="Visual 1 of 1 on “Explaining the Colombian Paradox.” Context: Explaining the Colombian Paradox ¢ Not a case of institutional collapse ¢ Not a model of institutional capacity and stability ¢ Problem of institutional asymmetry — Division bet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ad3b0e4b3d4427a"/>
          <a:stretch xmlns:a="http://schemas.openxmlformats.org/drawingml/2006/main"/>
        </p:blipFill>
        <p:spPr>
          <a:xfrm xmlns:a="http://schemas.openxmlformats.org/drawingml/2006/main">
            <a:off x="4249440" y="1295280"/>
            <a:ext cx="4894560" cy="51814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35" name="Slide title: Explaining the Colombian Paradox">
            <a:extLst xmlns:a="http://schemas.openxmlformats.org/drawingml/2006/main">
              <a:ext uri="{FF2B5EF4-FFF2-40B4-BE49-F238E27FC236}">
                <a16:creationId xmlns:a16="http://schemas.microsoft.com/office/drawing/2014/main" id="{5BA36195-1D92-4705-BF0E-CD5D4595D71B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Explaining the Colombian Paradox</a:t>
            </a:r>
            <a:br/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6" name="Slide text 2: Explaining the Colombian Paradox">
            <a:extLst xmlns:a="http://schemas.openxmlformats.org/drawingml/2006/main">
              <a:ext uri="{FF2B5EF4-FFF2-40B4-BE49-F238E27FC236}">
                <a16:creationId xmlns:a16="http://schemas.microsoft.com/office/drawing/2014/main" id="{B0F9F1B2-2597-4577-B83E-2F5D8E9F27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218600"/>
            <a:ext cx="4038480" cy="53341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Not a case of institutional collapse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Not a model of institutional capacity and stability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Problem of institutional asymmetry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Division between center and periphery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9575976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66" name="Visual 1 of 8 on “Stock Exchange.” Context: The Cases liquidation) b) Health Service (in |\SEGURO SOCIAL En liquidacion National Postal Service (liquidated) ==&gt; ADPOST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839e327063e4846"/>
          <a:stretch xmlns:a="http://schemas.openxmlformats.org/drawingml/2006/main"/>
        </p:blipFill>
        <p:spPr>
          <a:xfrm xmlns:a="http://schemas.openxmlformats.org/drawingml/2006/main">
            <a:off x="2552400" y="5029200"/>
            <a:ext cx="1257480" cy="13143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67" name="Visual 2 of 8 on “Stock Exchange.” Context: The Cases liquidation) b) Health Service (in |\SEGURO SOCIAL En liquidacion National Postal Service (liquidated) ==&gt; ADPOST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227d2566b254379"/>
          <a:stretch xmlns:a="http://schemas.openxmlformats.org/drawingml/2006/main"/>
        </p:blipFill>
        <p:spPr>
          <a:xfrm xmlns:a="http://schemas.openxmlformats.org/drawingml/2006/main">
            <a:off x="1981080" y="3886200"/>
            <a:ext cx="2514600" cy="2514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68" name="Visual 3 of 8 on “Stock Exchange.” Context: The Cases liquidation) b) Health Service (in |\SEGURO SOCIAL En liquidacion National Postal Service (liquidated) ==&gt; ADPOST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d18b84a80f748a4"/>
          <a:stretch xmlns:a="http://schemas.openxmlformats.org/drawingml/2006/main"/>
        </p:blipFill>
        <p:spPr>
          <a:xfrm xmlns:a="http://schemas.openxmlformats.org/drawingml/2006/main">
            <a:off x="3429000" y="2234880"/>
            <a:ext cx="2514600" cy="14227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69" name="Visual 4 of 8 on “Stock Exchange.” Context: The Cases liquidation) b) Health Service (in |\SEGURO SOCIAL En liquidacion National Postal Service (liquidated) ==&gt; ADPOST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a64507d43864aa3"/>
          <a:stretch xmlns:a="http://schemas.openxmlformats.org/drawingml/2006/main"/>
        </p:blipFill>
        <p:spPr>
          <a:xfrm xmlns:a="http://schemas.openxmlformats.org/drawingml/2006/main">
            <a:off x="6527520" y="2590560"/>
            <a:ext cx="2400480" cy="11336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0" name="Visual 5 of 8 on “Stock Exchange.” Context: The Cases liquidation) b) Health Service (in |\SEGURO SOCIAL En liquidacion National Postal Service (liquidated) ==&gt; ADPOST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69f1eb3366c41cf"/>
          <a:stretch xmlns:a="http://schemas.openxmlformats.org/drawingml/2006/main"/>
        </p:blipFill>
        <p:spPr>
          <a:xfrm xmlns:a="http://schemas.openxmlformats.org/drawingml/2006/main">
            <a:off x="6476760" y="1228680"/>
            <a:ext cx="2519280" cy="24955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1" name="Visual 6 of 8 on “Stock Exchange.” Context: The Cases liquidation) b) Health Service (in |\SEGURO SOCIAL En liquidacion National Postal Service (liquidated) ==&gt; ADPOST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a7e4e89448c4912"/>
          <a:stretch xmlns:a="http://schemas.openxmlformats.org/drawingml/2006/main"/>
        </p:blipFill>
        <p:spPr>
          <a:xfrm xmlns:a="http://schemas.openxmlformats.org/drawingml/2006/main">
            <a:off x="533160" y="2523960"/>
            <a:ext cx="2362320" cy="12193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43" name="Text Box 46">
            <a:extLst xmlns:a="http://schemas.openxmlformats.org/drawingml/2006/main">
              <a:ext uri="{FF2B5EF4-FFF2-40B4-BE49-F238E27FC236}">
                <a16:creationId xmlns:a16="http://schemas.microsoft.com/office/drawing/2014/main" id="{9A7B4FE0-0906-461A-9526-B8F1B19116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218960"/>
            <a:ext cx="2438280" cy="23781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9374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73" name="Visual 7 of 8 on “Stock Exchange.” Context: The Cases liquidation) b) Health Service (in |\SEGURO SOCIAL En liquidacion National Postal Service (liquidated) ==&gt; ADPOST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477c513cbb0412b"/>
          <a:stretch xmlns:a="http://schemas.openxmlformats.org/drawingml/2006/main"/>
        </p:blipFill>
        <p:spPr>
          <a:xfrm xmlns:a="http://schemas.openxmlformats.org/drawingml/2006/main">
            <a:off x="457200" y="1228680"/>
            <a:ext cx="2514600" cy="24955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4" name="Visual 8 of 8 on “Stock Exchange.” Context: The Cases liquidation) b) Health Service (in |\SEGURO SOCIAL En liquidacion National Postal Service (liquidated) ==&gt; ADPOSTAL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3ba100fcf534b0d"/>
          <a:stretch xmlns:a="http://schemas.openxmlformats.org/drawingml/2006/main"/>
        </p:blipFill>
        <p:spPr>
          <a:xfrm xmlns:a="http://schemas.openxmlformats.org/drawingml/2006/main">
            <a:off x="5335560" y="4724280"/>
            <a:ext cx="2092320" cy="16765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46" name="Rectangle 40">
            <a:extLst xmlns:a="http://schemas.openxmlformats.org/drawingml/2006/main">
              <a:ext uri="{FF2B5EF4-FFF2-40B4-BE49-F238E27FC236}">
                <a16:creationId xmlns:a16="http://schemas.microsoft.com/office/drawing/2014/main" id="{D572DBB2-2C44-4B27-8543-6694A14B3D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21896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7" name="Rectangle 39">
            <a:extLst xmlns:a="http://schemas.openxmlformats.org/drawingml/2006/main">
              <a:ext uri="{FF2B5EF4-FFF2-40B4-BE49-F238E27FC236}">
                <a16:creationId xmlns:a16="http://schemas.microsoft.com/office/drawing/2014/main" id="{A815F747-FD80-4D54-8402-290CC3075A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21896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8" name="Rectangle 41">
            <a:extLst xmlns:a="http://schemas.openxmlformats.org/drawingml/2006/main">
              <a:ext uri="{FF2B5EF4-FFF2-40B4-BE49-F238E27FC236}">
                <a16:creationId xmlns:a16="http://schemas.microsoft.com/office/drawing/2014/main" id="{C42D2709-E720-4391-9085-10852777F0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6760" y="121896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9" name="Rectangle 42">
            <a:extLst xmlns:a="http://schemas.openxmlformats.org/drawingml/2006/main">
              <a:ext uri="{FF2B5EF4-FFF2-40B4-BE49-F238E27FC236}">
                <a16:creationId xmlns:a16="http://schemas.microsoft.com/office/drawing/2014/main" id="{1908B08D-BED0-4BF4-A23B-1BA392E265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080" y="388620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0" name="Rectangle 43">
            <a:extLst xmlns:a="http://schemas.openxmlformats.org/drawingml/2006/main">
              <a:ext uri="{FF2B5EF4-FFF2-40B4-BE49-F238E27FC236}">
                <a16:creationId xmlns:a16="http://schemas.microsoft.com/office/drawing/2014/main" id="{CBCBC32A-FFA3-4347-810F-A937B2F90A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160" y="388620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1" name="Slide text 1: Stock Exchange">
            <a:extLst xmlns:a="http://schemas.openxmlformats.org/drawingml/2006/main">
              <a:ext uri="{FF2B5EF4-FFF2-40B4-BE49-F238E27FC236}">
                <a16:creationId xmlns:a16="http://schemas.microsoft.com/office/drawing/2014/main" id="{FA322C47-1DA3-4FD5-A9A9-F8A6DAE92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160" y="1199880"/>
            <a:ext cx="2514600" cy="7855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Stock Exchange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2" name="Slide text 2: Stock Exchange">
            <a:extLst xmlns:a="http://schemas.openxmlformats.org/drawingml/2006/main">
              <a:ext uri="{FF2B5EF4-FFF2-40B4-BE49-F238E27FC236}">
                <a16:creationId xmlns:a16="http://schemas.microsoft.com/office/drawing/2014/main" id="{63E7F6C1-3927-427D-9BAA-F4E1F3FE9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04960" y="1199880"/>
            <a:ext cx="251460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Health Service   (in liquidation)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3" name="Slide text 3: Stock Exchange">
            <a:extLst xmlns:a="http://schemas.openxmlformats.org/drawingml/2006/main">
              <a:ext uri="{FF2B5EF4-FFF2-40B4-BE49-F238E27FC236}">
                <a16:creationId xmlns:a16="http://schemas.microsoft.com/office/drawing/2014/main" id="{AFFD7D0F-B1F3-49C0-8926-EC75C4C595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53080" y="1199880"/>
            <a:ext cx="251460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Tax Authority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4" name="Slide text 4: Stock Exchange">
            <a:extLst xmlns:a="http://schemas.openxmlformats.org/drawingml/2006/main">
              <a:ext uri="{FF2B5EF4-FFF2-40B4-BE49-F238E27FC236}">
                <a16:creationId xmlns:a16="http://schemas.microsoft.com/office/drawing/2014/main" id="{83D65BF9-A5E1-49F6-8CA4-3E4642255A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85840" y="3947760"/>
            <a:ext cx="251460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Civil Aviation Authority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5" name="Slide text 5: Stock Exchange">
            <a:extLst xmlns:a="http://schemas.openxmlformats.org/drawingml/2006/main">
              <a:ext uri="{FF2B5EF4-FFF2-40B4-BE49-F238E27FC236}">
                <a16:creationId xmlns:a16="http://schemas.microsoft.com/office/drawing/2014/main" id="{B371EF56-019C-4756-97AD-1438D2D91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81480" y="3962160"/>
            <a:ext cx="2514600" cy="1059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Postal Service (liquidated)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6" name="Slide text 6: Stock Exchange">
            <a:extLst xmlns:a="http://schemas.openxmlformats.org/drawingml/2006/main">
              <a:ext uri="{FF2B5EF4-FFF2-40B4-BE49-F238E27FC236}">
                <a16:creationId xmlns:a16="http://schemas.microsoft.com/office/drawing/2014/main" id="{D3F4CD93-12BE-4DD5-9948-EA2E09E5D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The Cases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5" name="Accessible slide title: Stock Exchange">
            <a:extLst xmlns:a="http://schemas.openxmlformats.org/drawingml/2006/main">
              <a:ext uri="{FF2B5EF4-FFF2-40B4-BE49-F238E27FC236}">
                <a16:creationId xmlns:a16="http://schemas.microsoft.com/office/drawing/2014/main" id="{450CCE58-B61B-4EDD-B616-E35D4D8FBD1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Stock Exchange</a:t>
            </a:r>
          </a:p>
        </p:txBody>
      </p:sp>
    </p:spTree>
    <p:extLst>
      <p:ext uri="{BB962C8B-B14F-4D97-AF65-F5344CB8AC3E}">
        <p14:creationId xmlns:p14="http://schemas.microsoft.com/office/powerpoint/2010/main" val="1503562042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74" name="Visual 1 of 3 on “Stock Exchange.” Context: ASYMMETRY 3 Cases of Institutional Strengthening Stock Exchange Tax Authority Byc7e DIAN BOLSA DE VALORES DE COLOMBIA Draco de nguestsy Adar Nader Civil Aviation Authority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f4648cd17ca4126"/>
          <a:stretch xmlns:a="http://schemas.openxmlformats.org/drawingml/2006/main"/>
        </p:blipFill>
        <p:spPr>
          <a:xfrm xmlns:a="http://schemas.openxmlformats.org/drawingml/2006/main">
            <a:off x="2552400" y="5029200"/>
            <a:ext cx="1257480" cy="13143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5" name="Visual 2 of 3 on “Stock Exchange.” Context: ASYMMETRY 3 Cases of Institutional Strengthening Stock Exchange Tax Authority Byc7e DIAN BOLSA DE VALORES DE COLOMBIA Draco de nguestsy Adar Nader Civil Aviation Authority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8c10583791d466f"/>
          <a:stretch xmlns:a="http://schemas.openxmlformats.org/drawingml/2006/main"/>
        </p:blipFill>
        <p:spPr>
          <a:xfrm xmlns:a="http://schemas.openxmlformats.org/drawingml/2006/main">
            <a:off x="6527520" y="2590560"/>
            <a:ext cx="2400480" cy="11336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6" name="Visual 3 of 3 on “Stock Exchange.” Context: ASYMMETRY 3 Cases of Institutional Strengthening Stock Exchange Tax Authority Byc7e DIAN BOLSA DE VALORES DE COLOMBIA Draco de nguestsy Adar Nader Civil Aviation Authority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82804c1c42c462a"/>
          <a:stretch xmlns:a="http://schemas.openxmlformats.org/drawingml/2006/main"/>
        </p:blipFill>
        <p:spPr>
          <a:xfrm xmlns:a="http://schemas.openxmlformats.org/drawingml/2006/main">
            <a:off x="533160" y="2523960"/>
            <a:ext cx="2362320" cy="12193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60" name="Text Box 46">
            <a:extLst xmlns:a="http://schemas.openxmlformats.org/drawingml/2006/main">
              <a:ext uri="{FF2B5EF4-FFF2-40B4-BE49-F238E27FC236}">
                <a16:creationId xmlns:a16="http://schemas.microsoft.com/office/drawing/2014/main" id="{15F1E5AB-D348-43F1-ADEC-204EC98C65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218960"/>
            <a:ext cx="2438280" cy="23781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9374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1" name="Rectangle 40">
            <a:extLst xmlns:a="http://schemas.openxmlformats.org/drawingml/2006/main">
              <a:ext uri="{FF2B5EF4-FFF2-40B4-BE49-F238E27FC236}">
                <a16:creationId xmlns:a16="http://schemas.microsoft.com/office/drawing/2014/main" id="{A5D5A19B-41FE-49C1-8F2E-C0043C1CF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21896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2" name="Rectangle 39">
            <a:extLst xmlns:a="http://schemas.openxmlformats.org/drawingml/2006/main">
              <a:ext uri="{FF2B5EF4-FFF2-40B4-BE49-F238E27FC236}">
                <a16:creationId xmlns:a16="http://schemas.microsoft.com/office/drawing/2014/main" id="{5D49524B-A357-4847-AF0B-0248CFD555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21896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3" name="Rectangle 41">
            <a:extLst xmlns:a="http://schemas.openxmlformats.org/drawingml/2006/main">
              <a:ext uri="{FF2B5EF4-FFF2-40B4-BE49-F238E27FC236}">
                <a16:creationId xmlns:a16="http://schemas.microsoft.com/office/drawing/2014/main" id="{5D78455B-77DE-411B-ACA1-27A1B5885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6760" y="121896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4" name="Rectangle 42">
            <a:extLst xmlns:a="http://schemas.openxmlformats.org/drawingml/2006/main">
              <a:ext uri="{FF2B5EF4-FFF2-40B4-BE49-F238E27FC236}">
                <a16:creationId xmlns:a16="http://schemas.microsoft.com/office/drawing/2014/main" id="{CA43EB93-F835-4B26-8740-D8D6ABAB6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080" y="388620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5" name="Rectangle 43">
            <a:extLst xmlns:a="http://schemas.openxmlformats.org/drawingml/2006/main">
              <a:ext uri="{FF2B5EF4-FFF2-40B4-BE49-F238E27FC236}">
                <a16:creationId xmlns:a16="http://schemas.microsoft.com/office/drawing/2014/main" id="{1945F690-09AE-44B3-AAC3-8B03FFCFF3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160" y="388620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6" name="Slide text 1: Stock Exchange">
            <a:extLst xmlns:a="http://schemas.openxmlformats.org/drawingml/2006/main">
              <a:ext uri="{FF2B5EF4-FFF2-40B4-BE49-F238E27FC236}">
                <a16:creationId xmlns:a16="http://schemas.microsoft.com/office/drawing/2014/main" id="{9A70BFBE-0F54-4340-874E-979DC7B9A1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160" y="1199880"/>
            <a:ext cx="2514600" cy="7855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Stock Exchange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7" name="Slide text 2: Stock Exchange">
            <a:extLst xmlns:a="http://schemas.openxmlformats.org/drawingml/2006/main">
              <a:ext uri="{FF2B5EF4-FFF2-40B4-BE49-F238E27FC236}">
                <a16:creationId xmlns:a16="http://schemas.microsoft.com/office/drawing/2014/main" id="{BA5B6C80-EE72-4AD0-B70A-D6FBC3BB60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53080" y="1199880"/>
            <a:ext cx="251460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Tax Authority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8" name="Slide text 3: Stock Exchange">
            <a:extLst xmlns:a="http://schemas.openxmlformats.org/drawingml/2006/main">
              <a:ext uri="{FF2B5EF4-FFF2-40B4-BE49-F238E27FC236}">
                <a16:creationId xmlns:a16="http://schemas.microsoft.com/office/drawing/2014/main" id="{13C471C6-5440-4E61-8AC7-2FC5D93ECF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85840" y="3947760"/>
            <a:ext cx="251460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Civil Aviation Authority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9" name="Slide text 4: Stock Exchange">
            <a:extLst xmlns:a="http://schemas.openxmlformats.org/drawingml/2006/main">
              <a:ext uri="{FF2B5EF4-FFF2-40B4-BE49-F238E27FC236}">
                <a16:creationId xmlns:a16="http://schemas.microsoft.com/office/drawing/2014/main" id="{162B9BC6-A9B1-49F3-8C9B-97717BB6A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5960"/>
            <a:ext cx="7924680" cy="824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ASYMMETRY                                                    3 Cases of Institutional Strengthening 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3" name="Accessible slide title: Stock Exchange">
            <a:extLst xmlns:a="http://schemas.openxmlformats.org/drawingml/2006/main">
              <a:ext uri="{FF2B5EF4-FFF2-40B4-BE49-F238E27FC236}">
                <a16:creationId xmlns:a16="http://schemas.microsoft.com/office/drawing/2014/main" id="{72EC64D0-1F79-4DB2-B53C-B9A136EA68F8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Stock Exchange</a:t>
            </a:r>
          </a:p>
        </p:txBody>
      </p:sp>
    </p:spTree>
    <p:extLst>
      <p:ext uri="{BB962C8B-B14F-4D97-AF65-F5344CB8AC3E}">
        <p14:creationId xmlns:p14="http://schemas.microsoft.com/office/powerpoint/2010/main" val="557745974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0" name="Slide title: Stock Exchange (BVC)">
            <a:extLst xmlns:a="http://schemas.openxmlformats.org/drawingml/2006/main">
              <a:ext uri="{FF2B5EF4-FFF2-40B4-BE49-F238E27FC236}">
                <a16:creationId xmlns:a16="http://schemas.microsoft.com/office/drawing/2014/main" id="{6572F4D6-D0B1-4579-9063-BCAC802CC3F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074400" y="304560"/>
            <a:ext cx="6069240" cy="20066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lnSpc>
                <a:spcPct val="9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Stock Exchange (BVC)</a:t>
            </a:r>
            <a:br/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1" name="7 Conector recto">
            <a:extLst xmlns:a="http://schemas.openxmlformats.org/drawingml/2006/main">
              <a:ext uri="{FF2B5EF4-FFF2-40B4-BE49-F238E27FC236}">
                <a16:creationId xmlns:a16="http://schemas.microsoft.com/office/drawing/2014/main" id="{F99F9976-B693-46A9-B471-5B944A1D14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 flipV="1">
            <a:off x="8627400" y="3301560"/>
            <a:ext cx="11160" cy="12600"/>
          </a:xfrm>
          <a:prstGeom xmlns:a="http://schemas.openxmlformats.org/drawingml/2006/main" prst="line">
            <a:avLst/>
          </a:prstGeom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34200" rIns="90000" bIns="-342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76" name="Visual 1 of 1 on “Stock Exchange (BVC).” Context: Stock Exchange (BVC)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865c511749c4710"/>
          <a:stretch xmlns:a="http://schemas.openxmlformats.org/drawingml/2006/main"/>
        </p:blipFill>
        <p:spPr>
          <a:xfrm xmlns:a="http://schemas.openxmlformats.org/drawingml/2006/main">
            <a:off x="685800" y="344160"/>
            <a:ext cx="2286000" cy="17132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graphicFrame>
        <p:nvGraphicFramePr>
          <p:cNvPr id="77" name="Data table 1 of 1: Stock Exchange (BVC)"/>
          <p:cNvGraphicFramePr/>
          <p:nvPr/>
        </p:nvGraphicFramePr>
        <p:xfrm>
          <a:off xmlns:a="http://schemas.openxmlformats.org/drawingml/2006/main" x="1447560" y="2209680"/>
          <a:ext xmlns:a="http://schemas.openxmlformats.org/drawingml/2006/main" cx="6324840" cy="438624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200400"/>
                <a:gridCol w="1600200"/>
                <a:gridCol w="1524240"/>
              </a:tblGrid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Determinants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Binary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Fuzzy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Meritocracy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Immunity to Corruption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4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No Islands of Power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Proactivity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Tech Flexibility 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External Allies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Results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Institutional Adequacy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99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Contribution to Development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080816"/>
      </p:ext>
    </p:extLst>
  </p:cSld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2026-08-27T22:35:12.2000000Z</dcterms:created>
  <dcterms:modified xsi:type="dcterms:W3CDTF">2026-08-27T22:35:12.2000000Z</dcterms:modified>
</coreProperties>
</file>