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d0db4ea2ed684ab8" /><Relationship Type="http://schemas.openxmlformats.org/officeDocument/2006/relationships/extended-properties" Target="/docProps/app.xml" Id="Rdaa9267e04f64130" /><Relationship Type="http://schemas.openxmlformats.org/officeDocument/2006/relationships/officeDocument" Target="/ppt/presentation.xml" Id="R5c78ac3d399d44ae" /></Relationships>
</file>

<file path=ppt/presentation.xml><?xml version="1.0" encoding="utf-8"?>
<p:presentation xmlns:p="http://schemas.openxmlformats.org/presentationml/2006/main">
  <p:sldMasterIdLst>
    <p:sldMasterId xmlns:r="http://schemas.openxmlformats.org/officeDocument/2006/relationships" id="2147483648" r:id="R40cccd6ec83941a7"/>
  </p:sldMasterIdLst>
  <p:notesMasterIdLst>
    <p:notesMasterId xmlns:r="http://schemas.openxmlformats.org/officeDocument/2006/relationships" r:id="R13b6808488e3495c"/>
  </p:notesMasterIdLst>
  <p:sldIdLst>
    <p:sldId xmlns:r="http://schemas.openxmlformats.org/officeDocument/2006/relationships" id="256" r:id="R1bd9b08894914049"/>
    <p:sldId xmlns:r="http://schemas.openxmlformats.org/officeDocument/2006/relationships" id="257" r:id="R31da928482cf4002"/>
    <p:sldId xmlns:r="http://schemas.openxmlformats.org/officeDocument/2006/relationships" id="258" r:id="R8c3d459d48764f99"/>
    <p:sldId xmlns:r="http://schemas.openxmlformats.org/officeDocument/2006/relationships" id="259" r:id="R526225c08bac49ad"/>
    <p:sldId xmlns:r="http://schemas.openxmlformats.org/officeDocument/2006/relationships" id="260" r:id="R431405c50d524f16"/>
    <p:sldId xmlns:r="http://schemas.openxmlformats.org/officeDocument/2006/relationships" id="261" r:id="R87738c02953e47e0"/>
    <p:sldId xmlns:r="http://schemas.openxmlformats.org/officeDocument/2006/relationships" id="262" r:id="R6bfc91c5ae984b88"/>
    <p:sldId xmlns:r="http://schemas.openxmlformats.org/officeDocument/2006/relationships" id="263" r:id="R6ee38133cfbc47d7"/>
    <p:sldId xmlns:r="http://schemas.openxmlformats.org/officeDocument/2006/relationships" id="264" r:id="Ra6f7216a6bcf49da"/>
    <p:sldId xmlns:r="http://schemas.openxmlformats.org/officeDocument/2006/relationships" id="265" r:id="R2157a55727954e20"/>
    <p:sldId xmlns:r="http://schemas.openxmlformats.org/officeDocument/2006/relationships" id="266" r:id="R3cbd9074628f48f7"/>
    <p:sldId xmlns:r="http://schemas.openxmlformats.org/officeDocument/2006/relationships" id="267" r:id="R72b68609b4e14187"/>
    <p:sldId xmlns:r="http://schemas.openxmlformats.org/officeDocument/2006/relationships" id="268" r:id="R9ffac178cbf04944"/>
    <p:sldId xmlns:r="http://schemas.openxmlformats.org/officeDocument/2006/relationships" id="269" r:id="Rd38684633ed149c3"/>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49d08900efb0491a" /><Relationship Type="http://schemas.openxmlformats.org/officeDocument/2006/relationships/slideMaster" Target="/ppt/slideMasters/slideMaster1.xml" Id="R40cccd6ec83941a7" /><Relationship Type="http://schemas.openxmlformats.org/officeDocument/2006/relationships/notesMaster" Target="/ppt/notesMasters/notesMaster1.xml" Id="R13b6808488e3495c" /><Relationship Type="http://schemas.openxmlformats.org/officeDocument/2006/relationships/presProps" Target="/ppt/presProps.xml" Id="R55172df902bb4009" /><Relationship Type="http://schemas.openxmlformats.org/officeDocument/2006/relationships/tableStyles" Target="/ppt/tableStyles.xml" Id="R03d9bd405dbf4816" /><Relationship Type="http://schemas.openxmlformats.org/officeDocument/2006/relationships/slide" Target="/ppt/slides/slide1.xml" Id="R1bd9b08894914049" /><Relationship Type="http://schemas.openxmlformats.org/officeDocument/2006/relationships/slide" Target="/ppt/slides/slide2.xml" Id="R31da928482cf4002" /><Relationship Type="http://schemas.openxmlformats.org/officeDocument/2006/relationships/slide" Target="/ppt/slides/slide3.xml" Id="R8c3d459d48764f99" /><Relationship Type="http://schemas.openxmlformats.org/officeDocument/2006/relationships/slide" Target="/ppt/slides/slide4.xml" Id="R526225c08bac49ad" /><Relationship Type="http://schemas.openxmlformats.org/officeDocument/2006/relationships/slide" Target="/ppt/slides/slide5.xml" Id="R431405c50d524f16" /><Relationship Type="http://schemas.openxmlformats.org/officeDocument/2006/relationships/slide" Target="/ppt/slides/slide6.xml" Id="R87738c02953e47e0" /><Relationship Type="http://schemas.openxmlformats.org/officeDocument/2006/relationships/slide" Target="/ppt/slides/slide7.xml" Id="R6bfc91c5ae984b88" /><Relationship Type="http://schemas.openxmlformats.org/officeDocument/2006/relationships/slide" Target="/ppt/slides/slide8.xml" Id="R6ee38133cfbc47d7" /><Relationship Type="http://schemas.openxmlformats.org/officeDocument/2006/relationships/slide" Target="/ppt/slides/slide9.xml" Id="Ra6f7216a6bcf49da" /><Relationship Type="http://schemas.openxmlformats.org/officeDocument/2006/relationships/slide" Target="/ppt/slides/slide10.xml" Id="R2157a55727954e20" /><Relationship Type="http://schemas.openxmlformats.org/officeDocument/2006/relationships/slide" Target="/ppt/slides/slide11.xml" Id="R3cbd9074628f48f7" /><Relationship Type="http://schemas.openxmlformats.org/officeDocument/2006/relationships/slide" Target="/ppt/slides/slide12.xml" Id="R72b68609b4e14187" /><Relationship Type="http://schemas.openxmlformats.org/officeDocument/2006/relationships/slide" Target="/ppt/slides/slide13.xml" Id="R9ffac178cbf04944" /><Relationship Type="http://schemas.openxmlformats.org/officeDocument/2006/relationships/slide" Target="/ppt/slides/slide14.xml" Id="Rd38684633ed149c3"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80aa1766e9f74d12"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10efc10e09744e7f" /><Relationship Type="http://schemas.openxmlformats.org/officeDocument/2006/relationships/notesMaster" Target="/ppt/notesMasters/notesMaster1.xml" Id="R5743fa791e1b459f"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bb70565c22ba4358" /><Relationship Type="http://schemas.openxmlformats.org/officeDocument/2006/relationships/notesMaster" Target="/ppt/notesMasters/notesMaster1.xml" Id="R5be37042f9044565"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c17f6e8e9724dbb" /><Relationship Type="http://schemas.openxmlformats.org/officeDocument/2006/relationships/notesMaster" Target="/ppt/notesMasters/notesMaster1.xml" Id="R93f44db7ff014964"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d545b5af7e82440f" /><Relationship Type="http://schemas.openxmlformats.org/officeDocument/2006/relationships/notesMaster" Target="/ppt/notesMasters/notesMaster1.xml" Id="R6a90b90803bc422e"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8234db5bad3b4d93" /><Relationship Type="http://schemas.openxmlformats.org/officeDocument/2006/relationships/notesMaster" Target="/ppt/notesMasters/notesMaster1.xml" Id="R91a609de063b4cd2"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f437c432739b4709" /><Relationship Type="http://schemas.openxmlformats.org/officeDocument/2006/relationships/notesMaster" Target="/ppt/notesMasters/notesMaster1.xml" Id="Rcf4db959b0054999" /></Relationships>
</file>

<file path=ppt/notesSlides/_rels/notesSlide2.xml.rels>&#65279;<?xml version="1.0" encoding="utf-8"?><Relationships xmlns="http://schemas.openxmlformats.org/package/2006/relationships"><Relationship Type="http://schemas.openxmlformats.org/officeDocument/2006/relationships/slide" Target="/ppt/slides/slide2.xml" Id="R2d991c5de5fc400f" /><Relationship Type="http://schemas.openxmlformats.org/officeDocument/2006/relationships/notesMaster" Target="/ppt/notesMasters/notesMaster1.xml" Id="R60fefad597c14a15" /></Relationships>
</file>

<file path=ppt/notesSlides/_rels/notesSlide3.xml.rels>&#65279;<?xml version="1.0" encoding="utf-8"?><Relationships xmlns="http://schemas.openxmlformats.org/package/2006/relationships"><Relationship Type="http://schemas.openxmlformats.org/officeDocument/2006/relationships/slide" Target="/ppt/slides/slide3.xml" Id="R8393096009f146a9" /><Relationship Type="http://schemas.openxmlformats.org/officeDocument/2006/relationships/notesMaster" Target="/ppt/notesMasters/notesMaster1.xml" Id="R1ae152e663914117" /></Relationships>
</file>

<file path=ppt/notesSlides/_rels/notesSlide4.xml.rels>&#65279;<?xml version="1.0" encoding="utf-8"?><Relationships xmlns="http://schemas.openxmlformats.org/package/2006/relationships"><Relationship Type="http://schemas.openxmlformats.org/officeDocument/2006/relationships/slide" Target="/ppt/slides/slide4.xml" Id="R990c92ff41c84238" /><Relationship Type="http://schemas.openxmlformats.org/officeDocument/2006/relationships/notesMaster" Target="/ppt/notesMasters/notesMaster1.xml" Id="Rd466ca3c9ed74d00" /></Relationships>
</file>

<file path=ppt/notesSlides/_rels/notesSlide5.xml.rels>&#65279;<?xml version="1.0" encoding="utf-8"?><Relationships xmlns="http://schemas.openxmlformats.org/package/2006/relationships"><Relationship Type="http://schemas.openxmlformats.org/officeDocument/2006/relationships/slide" Target="/ppt/slides/slide5.xml" Id="R820845420c6e4035" /><Relationship Type="http://schemas.openxmlformats.org/officeDocument/2006/relationships/notesMaster" Target="/ppt/notesMasters/notesMaster1.xml" Id="R112cae6811454e9f" /></Relationships>
</file>

<file path=ppt/notesSlides/_rels/notesSlide6.xml.rels>&#65279;<?xml version="1.0" encoding="utf-8"?><Relationships xmlns="http://schemas.openxmlformats.org/package/2006/relationships"><Relationship Type="http://schemas.openxmlformats.org/officeDocument/2006/relationships/slide" Target="/ppt/slides/slide6.xml" Id="R244d87b81b054b22" /><Relationship Type="http://schemas.openxmlformats.org/officeDocument/2006/relationships/notesMaster" Target="/ppt/notesMasters/notesMaster1.xml" Id="R480f3d49e3e047e1" /></Relationships>
</file>

<file path=ppt/notesSlides/_rels/notesSlide7.xml.rels>&#65279;<?xml version="1.0" encoding="utf-8"?><Relationships xmlns="http://schemas.openxmlformats.org/package/2006/relationships"><Relationship Type="http://schemas.openxmlformats.org/officeDocument/2006/relationships/slide" Target="/ppt/slides/slide7.xml" Id="Rabb2850754e245d4" /><Relationship Type="http://schemas.openxmlformats.org/officeDocument/2006/relationships/notesMaster" Target="/ppt/notesMasters/notesMaster1.xml" Id="R14d6d4f4f044454e" /></Relationships>
</file>

<file path=ppt/notesSlides/_rels/notesSlide8.xml.rels>&#65279;<?xml version="1.0" encoding="utf-8"?><Relationships xmlns="http://schemas.openxmlformats.org/package/2006/relationships"><Relationship Type="http://schemas.openxmlformats.org/officeDocument/2006/relationships/slide" Target="/ppt/slides/slide8.xml" Id="R3d47ca22664c44aa" /><Relationship Type="http://schemas.openxmlformats.org/officeDocument/2006/relationships/notesMaster" Target="/ppt/notesMasters/notesMaster1.xml" Id="R3da5cecb248947e9" /></Relationships>
</file>

<file path=ppt/notesSlides/_rels/notesSlide9.xml.rels>&#65279;<?xml version="1.0" encoding="utf-8"?><Relationships xmlns="http://schemas.openxmlformats.org/package/2006/relationships"><Relationship Type="http://schemas.openxmlformats.org/officeDocument/2006/relationships/slide" Target="/ppt/slides/slide9.xml" Id="R7fa8c5946d484b2f" /><Relationship Type="http://schemas.openxmlformats.org/officeDocument/2006/relationships/notesMaster" Target="/ppt/notesMasters/notesMaster1.xml" Id="Reb5580f51f5047b4"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EDUCATIONAL INEQUALITY IN OTHER NATIONS</a:t>
            </a:r>
          </a:p>
          <a:p xmlns:a="http://schemas.openxmlformats.org/drawingml/2006/main">
            <a:r>
              <a:t/>
            </a:r>
          </a:p>
          <a:p xmlns:a="http://schemas.openxmlformats.org/drawingml/2006/main">
            <a:r>
              <a:t>Slide text:</a:t>
            </a:r>
          </a:p>
          <a:p xmlns:a="http://schemas.openxmlformats.org/drawingml/2006/main">
            <a:r>
              <a:t>CHAPTER 7</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 IN EAST ASIA COMPARED TO THE U.S.</a:t>
            </a:r>
          </a:p>
          <a:p xmlns:a="http://schemas.openxmlformats.org/drawingml/2006/main">
            <a:r>
              <a:t/>
            </a:r>
          </a:p>
          <a:p xmlns:a="http://schemas.openxmlformats.org/drawingml/2006/main">
            <a:r>
              <a:t>Slide text:</a:t>
            </a:r>
          </a:p>
          <a:p xmlns:a="http://schemas.openxmlformats.org/drawingml/2006/main">
            <a:r>
              <a:t>Less inequality</a:t>
            </a:r>
          </a:p>
          <a:p xmlns:a="http://schemas.openxmlformats.org/drawingml/2006/main">
            <a:r>
              <a:t>Centralized funding</a:t>
            </a:r>
          </a:p>
          <a:p xmlns:a="http://schemas.openxmlformats.org/drawingml/2006/main">
            <a:r>
              <a:t>Shorter vacation</a:t>
            </a:r>
          </a:p>
          <a:p xmlns:a="http://schemas.openxmlformats.org/drawingml/2006/main">
            <a:r>
              <a:t>Not grouped by ability</a:t>
            </a:r>
          </a:p>
          <a:p xmlns:a="http://schemas.openxmlformats.org/drawingml/2006/main">
            <a:r>
              <a:t>Different cultural values concerning effort versus ability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7-7: MEAN SCORES FOR AGREEING THAT EFFORT VERSUS ABILITY IS THE MOST I...</a:t>
            </a:r>
          </a:p>
          <a:p xmlns:a="http://schemas.openxmlformats.org/drawingml/2006/main">
            <a:r>
              <a:t/>
            </a:r>
          </a:p>
          <a:p xmlns:a="http://schemas.openxmlformats.org/drawingml/2006/main">
            <a:r>
              <a:t>Slide text:</a:t>
            </a:r>
          </a:p>
          <a:p xmlns:a="http://schemas.openxmlformats.org/drawingml/2006/main">
            <a:r>
              <a:t>FIGURE 7-7: MEAN SCORES FOR AGREEING THAT EFFORT VERSUS ABILITY IS THE MOST IMPORTANT FACTOR IN CHILDREN’S ACADEMIC SUCCESS BY COUNTRY</a:t>
            </a:r>
          </a:p>
          <a:p xmlns:a="http://schemas.openxmlformats.org/drawingml/2006/main">
            <a:r>
              <a:t/>
            </a:r>
          </a:p>
          <a:p xmlns:a="http://schemas.openxmlformats.org/drawingml/2006/main">
            <a:r>
              <a:t>Figure description:</a:t>
            </a:r>
          </a:p>
          <a:p xmlns:a="http://schemas.openxmlformats.org/drawingml/2006/main">
            <a:r>
              <a:t>Grouped bar chart of mean agreement scores for effort versus ability as the most important factor in children's academic success. Taiwan scores about 4.5 for effort and 2.5 for ability; Japan about 5.1 for effort and 2.2 for ability; and the United States about 3.9 for effort and 3.6 for ability. Taiwan and Japan emphasize effort much more than ability, while the U.S. scores are closer together.</a:t>
            </a:r>
          </a:p>
          <a:p xmlns:a="http://schemas.openxmlformats.org/drawingml/2006/main">
            <a:r>
              <a:t/>
            </a:r>
          </a:p>
          <a:p xmlns:a="http://schemas.openxmlformats.org/drawingml/2006/main">
            <a:r>
              <a:t>[Sources]</a:t>
            </a:r>
          </a:p>
          <a:p xmlns:a="http://schemas.openxmlformats.org/drawingml/2006/main">
            <a:r>
              <a:t>Source: Stevenson, Harold and James W. Stigler. 1994.  Learning Gap: Why Our Schools Are Failing and What We Can Learn from Japanese and Chinese Education. New York: Simon and Schuster.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 IN FINLAND COMPARED TO THE U.S.</a:t>
            </a:r>
          </a:p>
          <a:p xmlns:a="http://schemas.openxmlformats.org/drawingml/2006/main">
            <a:r>
              <a:t/>
            </a:r>
          </a:p>
          <a:p xmlns:a="http://schemas.openxmlformats.org/drawingml/2006/main">
            <a:r>
              <a:t>Slide text:</a:t>
            </a:r>
          </a:p>
          <a:p xmlns:a="http://schemas.openxmlformats.org/drawingml/2006/main">
            <a:r>
              <a:t>Competitive teacher education post-secondary programs</a:t>
            </a:r>
          </a:p>
          <a:p xmlns:a="http://schemas.openxmlformats.org/drawingml/2006/main">
            <a:r>
              <a:t>High teacher qualifications</a:t>
            </a:r>
          </a:p>
          <a:p xmlns:a="http://schemas.openxmlformats.org/drawingml/2006/main">
            <a:r>
              <a:t>Emphasis on teacher autonomy and professional opportunities</a:t>
            </a:r>
          </a:p>
          <a:p xmlns:a="http://schemas.openxmlformats.org/drawingml/2006/main">
            <a:r>
              <a:t>Universal preschool</a:t>
            </a:r>
          </a:p>
          <a:p xmlns:a="http://schemas.openxmlformats.org/drawingml/2006/main">
            <a:r>
              <a:t>Early emphasis on play and socialization</a:t>
            </a:r>
          </a:p>
          <a:p xmlns:a="http://schemas.openxmlformats.org/drawingml/2006/main">
            <a:r>
              <a:t>Frequent grade retention</a:t>
            </a:r>
          </a:p>
          <a:p xmlns:a="http://schemas.openxmlformats.org/drawingml/2006/main">
            <a:r>
              <a:t>Very little testing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Slide text:</a:t>
            </a:r>
          </a:p>
          <a:p xmlns:a="http://schemas.openxmlformats.org/drawingml/2006/main">
            <a:r>
              <a:t>Across the globe, schools are becoming more similar.</a:t>
            </a:r>
          </a:p>
          <a:p xmlns:a="http://schemas.openxmlformats.org/drawingml/2006/main">
            <a:r>
              <a:t>For the U.S. and many other nations, educational quality and inequality may be closely linked.</a:t>
            </a:r>
          </a:p>
          <a:p xmlns:a="http://schemas.openxmlformats.org/drawingml/2006/main">
            <a:r>
              <a:t>The U.S. is often in the middle when countries are ranked by inequality.  There are countries with worse income and gender inequality, and some with less inequality.</a:t>
            </a:r>
          </a:p>
          <a:p xmlns:a="http://schemas.openxmlformats.org/drawingml/2006/main">
            <a:r>
              <a:t>There are many differences between countries that could lead to low or high levels of inequality including differences across nations in centralization, development, geography, urbanization, culture, and history.</a:t>
            </a:r>
          </a:p>
          <a:p xmlns:a="http://schemas.openxmlformats.org/drawingml/2006/main">
            <a:r>
              <a:t>There are also differences in how schools are organized across countries; for example, how long students spend in schools, how breaks are distributed, how much teachers are trained and paid, how exams are used, whether students are grouped by ability, and how supplemental education is used.</a:t>
            </a:r>
          </a:p>
          <a:p xmlns:a="http://schemas.openxmlformats.org/drawingml/2006/main">
            <a:r>
              <a:t>Two prominent examples of countries/regions where inequality is lower than it is in the U.S. are East Asia and Finland.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8</a:t>
            </a:r>
          </a:p>
          <a:p xmlns:a="http://schemas.openxmlformats.org/drawingml/2006/main">
            <a:r>
              <a:t/>
            </a:r>
          </a:p>
          <a:p xmlns:a="http://schemas.openxmlformats.org/drawingml/2006/main">
            <a:r>
              <a:t>Slide text:</a:t>
            </a:r>
          </a:p>
          <a:p xmlns:a="http://schemas.openxmlformats.org/drawingml/2006/main">
            <a:r>
              <a:t>What are some of the main problems in education that recent reforms have sought to address?</a:t>
            </a:r>
          </a:p>
          <a:p xmlns:a="http://schemas.openxmlformats.org/drawingml/2006/main">
            <a:r>
              <a:t>Have these reforms had an impact on inequality?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Slide text:</a:t>
            </a:r>
          </a:p>
          <a:p xmlns:a="http://schemas.openxmlformats.org/drawingml/2006/main">
            <a:r>
              <a:t>Is the degree of inequality in the U.S. unique?  Is it more or less than in other countries?</a:t>
            </a:r>
          </a:p>
          <a:p xmlns:a="http://schemas.openxmlformats.org/drawingml/2006/main">
            <a:r>
              <a:t>How much inequality in educational outcomes across socioeconomic background and gender do other nations experience?</a:t>
            </a:r>
          </a:p>
          <a:p xmlns:a="http://schemas.openxmlformats.org/drawingml/2006/main">
            <a:r>
              <a:t>How might the organization of and ideology behind their schooling contribute to differences between nations?</a:t>
            </a:r>
          </a:p>
          <a:p xmlns:a="http://schemas.openxmlformats.org/drawingml/2006/main">
            <a:r>
              <a:t>What are some examples of nations that have low educational inequality?  What might explain less educational inequality in these nations?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GLOBALIZATION AND INEQUALITY</a:t>
            </a:r>
          </a:p>
          <a:p xmlns:a="http://schemas.openxmlformats.org/drawingml/2006/main">
            <a:r>
              <a:t/>
            </a:r>
          </a:p>
          <a:p xmlns:a="http://schemas.openxmlformats.org/drawingml/2006/main">
            <a:r>
              <a:t>Slide text:</a:t>
            </a:r>
          </a:p>
          <a:p xmlns:a="http://schemas.openxmlformats.org/drawingml/2006/main">
            <a:r>
              <a:t>The globalization and internationalization of education have led to greater similarities across schools worldwide, generally.</a:t>
            </a:r>
          </a:p>
          <a:p xmlns:a="http://schemas.openxmlformats.org/drawingml/2006/main">
            <a:r>
              <a:t>Expansion of access to schooling is worldwide.</a:t>
            </a:r>
          </a:p>
          <a:p xmlns:a="http://schemas.openxmlformats.org/drawingml/2006/main">
            <a:r>
              <a:t>Primary schooling is nearly universal and secondary school is fast approaching this ideal.  The next frontier in school expansion is at the tertiary level.</a:t>
            </a:r>
          </a:p>
          <a:p xmlns:a="http://schemas.openxmlformats.org/drawingml/2006/main">
            <a:r>
              <a:t>Gender inequality is declining.</a:t>
            </a:r>
          </a:p>
          <a:p xmlns:a="http://schemas.openxmlformats.org/drawingml/2006/main">
            <a:r>
              <a:t>Meritocratic processes are said to be used in sorting students.</a:t>
            </a:r>
          </a:p>
          <a:p xmlns:a="http://schemas.openxmlformats.org/drawingml/2006/main">
            <a:r>
              <a:t>Despite this growing belief in meritocracy, scholars note the greater influence that parents’ socioeconomic background has on school outcomes for children.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7-1: (SELECTED) MEAN MATH, READING, AND SCIENCE SCORES AND PERCENTAGES ...</a:t>
            </a:r>
          </a:p>
          <a:p xmlns:a="http://schemas.openxmlformats.org/drawingml/2006/main">
            <a:r>
              <a:t/>
            </a:r>
          </a:p>
          <a:p xmlns:a="http://schemas.openxmlformats.org/drawingml/2006/main">
            <a:r>
              <a:t>Slide text:</a:t>
            </a:r>
          </a:p>
          <a:p xmlns:a="http://schemas.openxmlformats.org/drawingml/2006/main">
            <a:r>
              <a:t>TABLE 7-1: (SELECTED) MEAN MATH, READING, AND SCIENCE SCORES AND PERCENTAGES OF LOW AND HIGH MATH ACHIEVERS BY COUNTRY, PISA 2012</a:t>
            </a:r>
          </a:p>
          <a:p xmlns:a="http://schemas.openxmlformats.org/drawingml/2006/main">
            <a:r>
              <a:t>Low achievers refer to those who scored below level 2.  High achievers are those who scored in level 5 or 6.</a:t>
            </a:r>
          </a:p>
          <a:p xmlns:a="http://schemas.openxmlformats.org/drawingml/2006/main">
            <a:r>
              <a:t>Data are from Snapshot of Performance in Mathematics, Reading, and Science. Pisa 2012 Results in Focus. OECD</a:t>
            </a:r>
          </a:p>
          <a:p xmlns:a="http://schemas.openxmlformats.org/drawingml/2006/main">
            <a:r>
              <a:t/>
            </a:r>
          </a:p>
          <a:p xmlns:a="http://schemas.openxmlformats.org/drawingml/2006/main">
            <a:r>
              <a:t>Table alternative:</a:t>
            </a:r>
          </a:p>
          <a:p xmlns:a="http://schemas.openxmlformats.org/drawingml/2006/main">
            <a:r>
              <a:t>Column headers: Column 1; Mean Math Score; Share of Low Math</a:t>
            </a:r>
          </a:p>
          <a:p xmlns:a="http://schemas.openxmlformats.org/drawingml/2006/main">
            <a:r>
              <a:t>Achievers; Share of High Math</a:t>
            </a:r>
          </a:p>
          <a:p xmlns:a="http://schemas.openxmlformats.org/drawingml/2006/main">
            <a:r>
              <a:t>Achievers; Mean Reading Score; Mean Science Score.</a:t>
            </a:r>
          </a:p>
          <a:p xmlns:a="http://schemas.openxmlformats.org/drawingml/2006/main">
            <a:r>
              <a:t>Row 1: Column 1: OECD average; Mean Math Score: 494; Share of Low Math</a:t>
            </a:r>
          </a:p>
          <a:p xmlns:a="http://schemas.openxmlformats.org/drawingml/2006/main">
            <a:r>
              <a:t>Achievers: 23.1%; Share of High Math</a:t>
            </a:r>
          </a:p>
          <a:p xmlns:a="http://schemas.openxmlformats.org/drawingml/2006/main">
            <a:r>
              <a:t>Achievers: 12.6%; Mean Reading Score: 496; Mean Science Score: 501.</a:t>
            </a:r>
          </a:p>
          <a:p xmlns:a="http://schemas.openxmlformats.org/drawingml/2006/main">
            <a:r>
              <a:t>Row 2: Column 1: Shanghai-China; Mean Math Score: 613; Share of Low Math</a:t>
            </a:r>
          </a:p>
          <a:p xmlns:a="http://schemas.openxmlformats.org/drawingml/2006/main">
            <a:r>
              <a:t>Achievers: 3.8; Share of High Math</a:t>
            </a:r>
          </a:p>
          <a:p xmlns:a="http://schemas.openxmlformats.org/drawingml/2006/main">
            <a:r>
              <a:t>Achievers: 55.4; Mean Reading Score: 570; Mean Science Score: 580.</a:t>
            </a:r>
          </a:p>
          <a:p xmlns:a="http://schemas.openxmlformats.org/drawingml/2006/main">
            <a:r>
              <a:t>Row 3: Column 1: Singapore; Mean Math Score: 573; Share of Low Math</a:t>
            </a:r>
          </a:p>
          <a:p xmlns:a="http://schemas.openxmlformats.org/drawingml/2006/main">
            <a:r>
              <a:t>Achievers: 8.3; Share of High Math</a:t>
            </a:r>
          </a:p>
          <a:p xmlns:a="http://schemas.openxmlformats.org/drawingml/2006/main">
            <a:r>
              <a:t>Achievers: 40.0; Mean Reading Score: 542; Mean Science Score: 551.</a:t>
            </a:r>
          </a:p>
          <a:p xmlns:a="http://schemas.openxmlformats.org/drawingml/2006/main">
            <a:r>
              <a:t>Row 4: Column 1: Hong Kong-China; Mean Math Score: 561; Share of Low Math</a:t>
            </a:r>
          </a:p>
          <a:p xmlns:a="http://schemas.openxmlformats.org/drawingml/2006/main">
            <a:r>
              <a:t>Achievers: 8.5; Share of High Math</a:t>
            </a:r>
          </a:p>
          <a:p xmlns:a="http://schemas.openxmlformats.org/drawingml/2006/main">
            <a:r>
              <a:t>Achievers: 33.7; Mean Reading Score: 545; Mean Science Score: 555.</a:t>
            </a:r>
          </a:p>
          <a:p xmlns:a="http://schemas.openxmlformats.org/drawingml/2006/main">
            <a:r>
              <a:t>Row 5: Column 1: Chinese Taipei; Mean Math Score: 560; Share of Low Math</a:t>
            </a:r>
          </a:p>
          <a:p xmlns:a="http://schemas.openxmlformats.org/drawingml/2006/main">
            <a:r>
              <a:t>Achievers: 12.8; Share of High Math</a:t>
            </a:r>
          </a:p>
          <a:p xmlns:a="http://schemas.openxmlformats.org/drawingml/2006/main">
            <a:r>
              <a:t>Achievers: 37.2; Mean Reading Score: 523; Mean Science Score: 523.</a:t>
            </a:r>
          </a:p>
          <a:p xmlns:a="http://schemas.openxmlformats.org/drawingml/2006/main">
            <a:r>
              <a:t>Row 6: Column 1: Korea; Mean Math Score: 554; Share of Low Math</a:t>
            </a:r>
          </a:p>
          <a:p xmlns:a="http://schemas.openxmlformats.org/drawingml/2006/main">
            <a:r>
              <a:t>Achievers: 9.1; Share of High Math</a:t>
            </a:r>
          </a:p>
          <a:p xmlns:a="http://schemas.openxmlformats.org/drawingml/2006/main">
            <a:r>
              <a:t>Achievers: 30.9; Mean Reading Score: 536; Mean Science Score: 538.</a:t>
            </a:r>
          </a:p>
          <a:p xmlns:a="http://schemas.openxmlformats.org/drawingml/2006/main">
            <a:r>
              <a:t>Row 7: Column 1: Japan; Mean Math Score: 536; Share of Low Math</a:t>
            </a:r>
          </a:p>
          <a:p xmlns:a="http://schemas.openxmlformats.org/drawingml/2006/main">
            <a:r>
              <a:t>Achievers: 11.1; Share of High Math</a:t>
            </a:r>
          </a:p>
          <a:p xmlns:a="http://schemas.openxmlformats.org/drawingml/2006/main">
            <a:r>
              <a:t>Achievers: 23.7; Mean Reading Score: 538; Mean Science Score: 547.</a:t>
            </a:r>
          </a:p>
          <a:p xmlns:a="http://schemas.openxmlformats.org/drawingml/2006/main">
            <a:r>
              <a:t>Row 8: Column 1: Netherlands; Mean Math Score: 523; Share of Low Math</a:t>
            </a:r>
          </a:p>
          <a:p xmlns:a="http://schemas.openxmlformats.org/drawingml/2006/main">
            <a:r>
              <a:t>Achievers: 14.8; Share of High Math</a:t>
            </a:r>
          </a:p>
          <a:p xmlns:a="http://schemas.openxmlformats.org/drawingml/2006/main">
            <a:r>
              <a:t>Achievers: 19.3; Mean Reading Score: 511; Mean Science Score: 522.</a:t>
            </a:r>
          </a:p>
          <a:p xmlns:a="http://schemas.openxmlformats.org/drawingml/2006/main">
            <a:r>
              <a:t>Row 9: Column 1: Finland; Mean Math Score: 519; Share of Low Math</a:t>
            </a:r>
          </a:p>
          <a:p xmlns:a="http://schemas.openxmlformats.org/drawingml/2006/main">
            <a:r>
              <a:t>Achievers: 12.3; Share of High Math</a:t>
            </a:r>
          </a:p>
          <a:p xmlns:a="http://schemas.openxmlformats.org/drawingml/2006/main">
            <a:r>
              <a:t>Achievers: 15.3; Mean Reading Score: 524; Mean Science Score: 545.</a:t>
            </a:r>
          </a:p>
          <a:p xmlns:a="http://schemas.openxmlformats.org/drawingml/2006/main">
            <a:r>
              <a:t>Row 10: Column 1: Germany; Mean Math Score: 514; Share of Low Math</a:t>
            </a:r>
          </a:p>
          <a:p xmlns:a="http://schemas.openxmlformats.org/drawingml/2006/main">
            <a:r>
              <a:t>Achievers: 17.7; Share of High Math</a:t>
            </a:r>
          </a:p>
          <a:p xmlns:a="http://schemas.openxmlformats.org/drawingml/2006/main">
            <a:r>
              <a:t>Achievers: 17.5; Mean Reading Score: 508; Mean Science Score: 524.</a:t>
            </a:r>
          </a:p>
          <a:p xmlns:a="http://schemas.openxmlformats.org/drawingml/2006/main">
            <a:r>
              <a:t>Row 11: Column 1: Viet Nam; Mean Math Score: 511; Share of Low Math</a:t>
            </a:r>
          </a:p>
          <a:p xmlns:a="http://schemas.openxmlformats.org/drawingml/2006/main">
            <a:r>
              <a:t>Achievers: 14.2; Share of High Math</a:t>
            </a:r>
          </a:p>
          <a:p xmlns:a="http://schemas.openxmlformats.org/drawingml/2006/main">
            <a:r>
              <a:t>Achievers: 13.3; Mean Reading Score: 508; Mean Science Score: 528.</a:t>
            </a:r>
          </a:p>
          <a:p xmlns:a="http://schemas.openxmlformats.org/drawingml/2006/main">
            <a:r>
              <a:t>Row 12: Column 1: Austria; Mean Math Score: 506; Share of Low Math</a:t>
            </a:r>
          </a:p>
          <a:p xmlns:a="http://schemas.openxmlformats.org/drawingml/2006/main">
            <a:r>
              <a:t>Achievers: 18.7; Share of High Math</a:t>
            </a:r>
          </a:p>
          <a:p xmlns:a="http://schemas.openxmlformats.org/drawingml/2006/main">
            <a:r>
              <a:t>Achievers: 14.3; Mean Reading Score: 490; Mean Science Score: 506.</a:t>
            </a:r>
          </a:p>
          <a:p xmlns:a="http://schemas.openxmlformats.org/drawingml/2006/main">
            <a:r>
              <a:t>Row 13: Column 1: Australia; Mean Math Score: 504; Share of Low Math</a:t>
            </a:r>
          </a:p>
          <a:p xmlns:a="http://schemas.openxmlformats.org/drawingml/2006/main">
            <a:r>
              <a:t>Achievers: 19.7; Share of High Math</a:t>
            </a:r>
          </a:p>
          <a:p xmlns:a="http://schemas.openxmlformats.org/drawingml/2006/main">
            <a:r>
              <a:t>Achievers: 14.8; Mean Reading Score: 512; Mean Science Score: 521.</a:t>
            </a:r>
          </a:p>
          <a:p xmlns:a="http://schemas.openxmlformats.org/drawingml/2006/main">
            <a:r>
              <a:t>Row 14: Column 1: Ireland; Mean Math Score: 501; Share of Low Math</a:t>
            </a:r>
          </a:p>
          <a:p xmlns:a="http://schemas.openxmlformats.org/drawingml/2006/main">
            <a:r>
              <a:t>Achievers: 16.9; Share of High Math</a:t>
            </a:r>
          </a:p>
          <a:p xmlns:a="http://schemas.openxmlformats.org/drawingml/2006/main">
            <a:r>
              <a:t>Achievers: 10.7; Mean Reading Score: 523; Mean Science Score: 522.</a:t>
            </a:r>
          </a:p>
          <a:p xmlns:a="http://schemas.openxmlformats.org/drawingml/2006/main">
            <a:r>
              <a:t>Row 15: Column 1: Norway; Mean Math Score: 489; Share of Low Math</a:t>
            </a:r>
          </a:p>
          <a:p xmlns:a="http://schemas.openxmlformats.org/drawingml/2006/main">
            <a:r>
              <a:t>Achievers: 22.3; Share of High Math</a:t>
            </a:r>
          </a:p>
          <a:p xmlns:a="http://schemas.openxmlformats.org/drawingml/2006/main">
            <a:r>
              <a:t>Achievers: 9.4; Mean Reading Score: 504; Mean Science Score: 495.</a:t>
            </a:r>
          </a:p>
          <a:p xmlns:a="http://schemas.openxmlformats.org/drawingml/2006/main">
            <a:r>
              <a:t>Row 16: Column 1: Portugal; Mean Math Score: 487; Share of Low Math</a:t>
            </a:r>
          </a:p>
          <a:p xmlns:a="http://schemas.openxmlformats.org/drawingml/2006/main">
            <a:r>
              <a:t>Achievers: 24.9; Share of High Math</a:t>
            </a:r>
          </a:p>
          <a:p xmlns:a="http://schemas.openxmlformats.org/drawingml/2006/main">
            <a:r>
              <a:t>Achievers: 10.6; Mean Reading Score: 488; Mean Science Score: 489.</a:t>
            </a:r>
          </a:p>
          <a:p xmlns:a="http://schemas.openxmlformats.org/drawingml/2006/main">
            <a:r>
              <a:t>Row 17: Column 1: Italy; Mean Math Score: 485; Share of Low Math</a:t>
            </a:r>
          </a:p>
          <a:p xmlns:a="http://schemas.openxmlformats.org/drawingml/2006/main">
            <a:r>
              <a:t>Achievers: 24.7; Share of High Math</a:t>
            </a:r>
          </a:p>
          <a:p xmlns:a="http://schemas.openxmlformats.org/drawingml/2006/main">
            <a:r>
              <a:t>Achievers: 9.9; Mean Reading Score: 490; Mean Science Score: 494.</a:t>
            </a:r>
          </a:p>
          <a:p xmlns:a="http://schemas.openxmlformats.org/drawingml/2006/main">
            <a:r>
              <a:t>Row 18: Column 1: Spain; Mean Math Score: 484; Share of Low Math</a:t>
            </a:r>
          </a:p>
          <a:p xmlns:a="http://schemas.openxmlformats.org/drawingml/2006/main">
            <a:r>
              <a:t>Achievers: 23.6; Share of High Math</a:t>
            </a:r>
          </a:p>
          <a:p xmlns:a="http://schemas.openxmlformats.org/drawingml/2006/main">
            <a:r>
              <a:t>Achievers: 8.0; Mean Reading Score: 488; Mean Science Score: 496.</a:t>
            </a:r>
          </a:p>
          <a:p xmlns:a="http://schemas.openxmlformats.org/drawingml/2006/main">
            <a:r>
              <a:t>Row 19: Column 1: Russian Federation; Mean Math Score: 482; Share of Low Math</a:t>
            </a:r>
          </a:p>
          <a:p xmlns:a="http://schemas.openxmlformats.org/drawingml/2006/main">
            <a:r>
              <a:t>Achievers: 24.0; Share of High Math</a:t>
            </a:r>
          </a:p>
          <a:p xmlns:a="http://schemas.openxmlformats.org/drawingml/2006/main">
            <a:r>
              <a:t>Achievers: 7.8; Mean Reading Score: 475; Mean Science Score: 486.</a:t>
            </a:r>
          </a:p>
          <a:p xmlns:a="http://schemas.openxmlformats.org/drawingml/2006/main">
            <a:r>
              <a:t>Row 20: Column 1: Slovak Republic; Mean Math Score: 482; Share of Low Math</a:t>
            </a:r>
          </a:p>
          <a:p xmlns:a="http://schemas.openxmlformats.org/drawingml/2006/main">
            <a:r>
              <a:t>Achievers: 27.5; Share of High Math</a:t>
            </a:r>
          </a:p>
          <a:p xmlns:a="http://schemas.openxmlformats.org/drawingml/2006/main">
            <a:r>
              <a:t>Achievers: 11.0; Mean Reading Score: 463; Mean Science Score: 471.</a:t>
            </a:r>
          </a:p>
          <a:p xmlns:a="http://schemas.openxmlformats.org/drawingml/2006/main">
            <a:r>
              <a:t>Row 21: Column 1: United States; Mean Math Score: 481; Share of Low Math</a:t>
            </a:r>
          </a:p>
          <a:p xmlns:a="http://schemas.openxmlformats.org/drawingml/2006/main">
            <a:r>
              <a:t>Achievers: 25.8; Share of High Math</a:t>
            </a:r>
          </a:p>
          <a:p xmlns:a="http://schemas.openxmlformats.org/drawingml/2006/main">
            <a:r>
              <a:t>Achievers: 8.8; Mean Reading Score: 498; Mean Science Score: 497.</a:t>
            </a:r>
          </a:p>
          <a:p xmlns:a="http://schemas.openxmlformats.org/drawingml/2006/main">
            <a:r>
              <a:t>Row 22: Column 1: Lithuania; Mean Math Score: 479; Share of Low Math</a:t>
            </a:r>
          </a:p>
          <a:p xmlns:a="http://schemas.openxmlformats.org/drawingml/2006/main">
            <a:r>
              <a:t>Achievers: 26.0; Share of High Math</a:t>
            </a:r>
          </a:p>
          <a:p xmlns:a="http://schemas.openxmlformats.org/drawingml/2006/main">
            <a:r>
              <a:t>Achievers: 8.1; Mean Reading Score: 477; Mean Science Score: 496.</a:t>
            </a:r>
          </a:p>
          <a:p xmlns:a="http://schemas.openxmlformats.org/drawingml/2006/main">
            <a:r>
              <a:t>Row 23: Column 1: Sweden; Mean Math Score: 478; Share of Low Math</a:t>
            </a:r>
          </a:p>
          <a:p xmlns:a="http://schemas.openxmlformats.org/drawingml/2006/main">
            <a:r>
              <a:t>Achievers: 27.1; Share of High Math</a:t>
            </a:r>
          </a:p>
          <a:p xmlns:a="http://schemas.openxmlformats.org/drawingml/2006/main">
            <a:r>
              <a:t>Achievers: 8.0; Mean Reading Score: 483; Mean Science Score: 485.</a:t>
            </a:r>
          </a:p>
          <a:p xmlns:a="http://schemas.openxmlformats.org/drawingml/2006/main">
            <a:r>
              <a:t>Row 24: Column 1: Hungary; Mean Math Score: 477; Share of Low Math</a:t>
            </a:r>
          </a:p>
          <a:p xmlns:a="http://schemas.openxmlformats.org/drawingml/2006/main">
            <a:r>
              <a:t>Achievers: 28.1; Share of High Math</a:t>
            </a:r>
          </a:p>
          <a:p xmlns:a="http://schemas.openxmlformats.org/drawingml/2006/main">
            <a:r>
              <a:t>Achievers: 9.3; Mean Reading Score: 488; Mean Science Score: 494.</a:t>
            </a:r>
          </a:p>
          <a:p xmlns:a="http://schemas.openxmlformats.org/drawingml/2006/main">
            <a:r>
              <a:t>Row 25: Column 1: Croatia; Mean Math Score: 471; Share of Low Math</a:t>
            </a:r>
          </a:p>
          <a:p xmlns:a="http://schemas.openxmlformats.org/drawingml/2006/main">
            <a:r>
              <a:t>Achievers: 29.9; Share of High Math</a:t>
            </a:r>
          </a:p>
          <a:p xmlns:a="http://schemas.openxmlformats.org/drawingml/2006/main">
            <a:r>
              <a:t>Achievers: 7.0; Mean Reading Score: 485; Mean Science Score: 491.</a:t>
            </a:r>
          </a:p>
          <a:p xmlns:a="http://schemas.openxmlformats.org/drawingml/2006/main">
            <a:r>
              <a:t>Row 26: Column 1: Israel; Mean Math Score: 466; Share of Low Math</a:t>
            </a:r>
          </a:p>
          <a:p xmlns:a="http://schemas.openxmlformats.org/drawingml/2006/main">
            <a:r>
              <a:t>Achievers: 33.5; Share of High Math</a:t>
            </a:r>
          </a:p>
          <a:p xmlns:a="http://schemas.openxmlformats.org/drawingml/2006/main">
            <a:r>
              <a:t>Achievers: 9.4; Mean Reading Score: 486; Mean Science Score: 470.</a:t>
            </a:r>
          </a:p>
          <a:p xmlns:a="http://schemas.openxmlformats.org/drawingml/2006/main">
            <a:r>
              <a:t>Row 27: Column 1: Greece; Mean Math Score: 453; Share of Low Math</a:t>
            </a:r>
          </a:p>
          <a:p xmlns:a="http://schemas.openxmlformats.org/drawingml/2006/main">
            <a:r>
              <a:t>Achievers: 35.7; Share of High Math</a:t>
            </a:r>
          </a:p>
          <a:p xmlns:a="http://schemas.openxmlformats.org/drawingml/2006/main">
            <a:r>
              <a:t>Achievers: 3.9; Mean Reading Score: 477; Mean Science Score: 467.</a:t>
            </a:r>
          </a:p>
          <a:p xmlns:a="http://schemas.openxmlformats.org/drawingml/2006/main">
            <a:r>
              <a:t>Row 28: Column 1: Serbia; Mean Math Score: 449; Share of Low Math</a:t>
            </a:r>
          </a:p>
          <a:p xmlns:a="http://schemas.openxmlformats.org/drawingml/2006/main">
            <a:r>
              <a:t>Achievers: 38.9; Share of High Math</a:t>
            </a:r>
          </a:p>
          <a:p xmlns:a="http://schemas.openxmlformats.org/drawingml/2006/main">
            <a:r>
              <a:t>Achievers: 4.6; Mean Reading Score: 446; Mean Science Score: 445.</a:t>
            </a:r>
          </a:p>
          <a:p xmlns:a="http://schemas.openxmlformats.org/drawingml/2006/main">
            <a:r>
              <a:t>Row 29: Column 1: Turkey; Mean Math Score: 448; Share of Low Math</a:t>
            </a:r>
          </a:p>
          <a:p xmlns:a="http://schemas.openxmlformats.org/drawingml/2006/main">
            <a:r>
              <a:t>Achievers: 42.0; Share of High Math</a:t>
            </a:r>
          </a:p>
          <a:p xmlns:a="http://schemas.openxmlformats.org/drawingml/2006/main">
            <a:r>
              <a:t>Achievers: 5.9; Mean Reading Score: 475; Mean Science Score: 463.</a:t>
            </a:r>
          </a:p>
          <a:p xmlns:a="http://schemas.openxmlformats.org/drawingml/2006/main">
            <a:r>
              <a:t/>
            </a:r>
          </a:p>
          <a:p xmlns:a="http://schemas.openxmlformats.org/drawingml/2006/main">
            <a:r>
              <a:t>[Sources]</a:t>
            </a:r>
          </a:p>
          <a:p xmlns:a="http://schemas.openxmlformats.org/drawingml/2006/main">
            <a:r>
              <a:t>http://www.oecd.org/pisa/keyfindings/PISA-2012-results-snapshot-Volume-I-ENG.pdf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U.S. AND EDUCATIONAL QUALITY</a:t>
            </a:r>
          </a:p>
          <a:p xmlns:a="http://schemas.openxmlformats.org/drawingml/2006/main">
            <a:r>
              <a:t/>
            </a:r>
          </a:p>
          <a:p xmlns:a="http://schemas.openxmlformats.org/drawingml/2006/main">
            <a:r>
              <a:t>Slide text:</a:t>
            </a:r>
          </a:p>
          <a:p xmlns:a="http://schemas.openxmlformats.org/drawingml/2006/main">
            <a:r>
              <a:t>Educational quality and inequality are linked.</a:t>
            </a:r>
          </a:p>
          <a:p xmlns:a="http://schemas.openxmlformats.org/drawingml/2006/main">
            <a:r>
              <a:t>The lowest achievers affect the average PISA scores.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7-2: INEQUALITY AMONG THOSE WHO ACHIEVED BASIC PROFICIENCY IN MATH FOR...</a:t>
            </a:r>
          </a:p>
          <a:p xmlns:a="http://schemas.openxmlformats.org/drawingml/2006/main">
            <a:r>
              <a:t/>
            </a:r>
          </a:p>
          <a:p xmlns:a="http://schemas.openxmlformats.org/drawingml/2006/main">
            <a:r>
              <a:t>Slide text:</a:t>
            </a:r>
          </a:p>
          <a:p xmlns:a="http://schemas.openxmlformats.org/drawingml/2006/main">
            <a:r>
              <a:t>FIGURE 7-2: INEQUALITY AMONG THOSE WHO ACHIEVED BASIC PROFICIENCY IN MATH FOR SELECTED COUNTRIES, POOREST COMPARED TO RICHEST QUINTILE, 2012</a:t>
            </a:r>
          </a:p>
          <a:p xmlns:a="http://schemas.openxmlformats.org/drawingml/2006/main">
            <a:r>
              <a:t/>
            </a:r>
          </a:p>
          <a:p xmlns:a="http://schemas.openxmlformats.org/drawingml/2006/main">
            <a:r>
              <a:t>Figure description:</a:t>
            </a:r>
          </a:p>
          <a:p xmlns:a="http://schemas.openxmlformats.org/drawingml/2006/main">
            <a:r>
              <a:t>Grouped bar chart comparing the lowest- and highest-income quintiles among students achieving basic math proficiency in 2012. In every listed country the highest quintile has a higher percentage than the lowest. The largest gap is Peru, about 27 versus 84 percent. Other approximate pairs, lowest versus highest, are Malaysia 69 versus 89, Greece 80 versus 90, New Zealand 88 versus 96, United States 88 versus 96, Austria 91 versus 98, Ireland 94 versus 98, Australia 92 versus 96, Korea 96 versus 99, and Netherlands 96 versus 98.</a:t>
            </a:r>
          </a:p>
          <a:p xmlns:a="http://schemas.openxmlformats.org/drawingml/2006/main">
            <a:r>
              <a:t/>
            </a:r>
          </a:p>
          <a:p xmlns:a="http://schemas.openxmlformats.org/drawingml/2006/main">
            <a:r>
              <a:t>[Sources]</a:t>
            </a:r>
          </a:p>
          <a:p xmlns:a="http://schemas.openxmlformats.org/drawingml/2006/main">
            <a:r>
              <a:t>Source: World Inequality Database on Education. UNESCO. http://www.education-inequalities.org/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7-4: INEQUALITY AMONG THOSE WHO ACHIEVED BASIC PROFICIENCY IN UPPER SE...</a:t>
            </a:r>
          </a:p>
          <a:p xmlns:a="http://schemas.openxmlformats.org/drawingml/2006/main">
            <a:r>
              <a:t/>
            </a:r>
          </a:p>
          <a:p xmlns:a="http://schemas.openxmlformats.org/drawingml/2006/main">
            <a:r>
              <a:t>Slide text:</a:t>
            </a:r>
          </a:p>
          <a:p xmlns:a="http://schemas.openxmlformats.org/drawingml/2006/main">
            <a:r>
              <a:t>FIGURE 7-4: INEQUALITY AMONG THOSE WHO ACHIEVED BASIC PROFICIENCY IN UPPER SECONDARY EDUCATION IN MATH FOR SELECTED COUNTRIES, FEMALES AND MALES, 2012</a:t>
            </a:r>
          </a:p>
          <a:p xmlns:a="http://schemas.openxmlformats.org/drawingml/2006/main">
            <a:r>
              <a:t/>
            </a:r>
          </a:p>
          <a:p xmlns:a="http://schemas.openxmlformats.org/drawingml/2006/main">
            <a:r>
              <a:t>Figure description:</a:t>
            </a:r>
          </a:p>
          <a:p xmlns:a="http://schemas.openxmlformats.org/drawingml/2006/main">
            <a:r>
              <a:t>Grouped bar chart comparing females and males who achieved basic proficiency in upper-secondary mathematics in 2012. Approximate female versus male percentages are Costa Rica 74 versus 83; Croatia 88 versus 90; Sweden 93 versus 89; Thailand 84 versus 80; United States 93 versus 93; Ireland 96 versus 96; Japan 97 versus 97; Poland 97 versus 97; Vietnam 97 versus 97; and Canada 97 versus 97. Gender differences are generally small except in Costa Rica, Sweden, and Thailand.</a:t>
            </a:r>
          </a:p>
          <a:p xmlns:a="http://schemas.openxmlformats.org/drawingml/2006/main">
            <a:r>
              <a:t/>
            </a:r>
          </a:p>
          <a:p xmlns:a="http://schemas.openxmlformats.org/drawingml/2006/main">
            <a:r>
              <a:t>[Sources]</a:t>
            </a:r>
          </a:p>
          <a:p xmlns:a="http://schemas.openxmlformats.org/drawingml/2006/main">
            <a:r>
              <a:t>Source: World Inequality Database on Education. UNESCO. http://www.education-inequalities.org/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7-6: INEQUALITY AMONG THOSE WHO ACHIEVED BASIC PROFICIENCY IN UPPER SE...</a:t>
            </a:r>
          </a:p>
          <a:p xmlns:a="http://schemas.openxmlformats.org/drawingml/2006/main">
            <a:r>
              <a:t/>
            </a:r>
          </a:p>
          <a:p xmlns:a="http://schemas.openxmlformats.org/drawingml/2006/main">
            <a:r>
              <a:t>Slide text:</a:t>
            </a:r>
          </a:p>
          <a:p xmlns:a="http://schemas.openxmlformats.org/drawingml/2006/main">
            <a:r>
              <a:t>FIGURE 7-6: INEQUALITY AMONG THOSE WHO ACHIEVED BASIC PROFICIENCY IN UPPER SECONDARY EDUCATION IN MATH FOR SELECTED COUNTRIES, RURAL AND URBAN STUDENTS, 2012</a:t>
            </a:r>
          </a:p>
          <a:p xmlns:a="http://schemas.openxmlformats.org/drawingml/2006/main">
            <a:r>
              <a:t/>
            </a:r>
          </a:p>
          <a:p xmlns:a="http://schemas.openxmlformats.org/drawingml/2006/main">
            <a:r>
              <a:t>Figure description:</a:t>
            </a:r>
          </a:p>
          <a:p xmlns:a="http://schemas.openxmlformats.org/drawingml/2006/main">
            <a:r>
              <a:t>Grouped bar chart comparing rural and urban students who achieved basic proficiency in upper-secondary mathematics in 2012. Approximate rural versus urban percentages are Panama 30 versus 63; Qatar 37 versus 59; Indonesia 52 versus 69; Hungary 78 versus 94; United States 93 versus 93; Austria 95 versus 95; Netherlands 96 versus 96; Finland 97 versus 97; Switzerland 97 versus 97; and Singapore 98 versus 98. Rural-urban gaps are largest in Panama, Qatar, Indonesia, and Hungary and nearly absent in the remaining countries.</a:t>
            </a:r>
          </a:p>
          <a:p xmlns:a="http://schemas.openxmlformats.org/drawingml/2006/main">
            <a:r>
              <a:t/>
            </a:r>
          </a:p>
          <a:p xmlns:a="http://schemas.openxmlformats.org/drawingml/2006/main">
            <a:r>
              <a:t>[Sources]</a:t>
            </a:r>
          </a:p>
          <a:p xmlns:a="http://schemas.openxmlformats.org/drawingml/2006/main">
            <a:r>
              <a:t>Source: World Inequality Database on Education. UNESCO. http://www.education-inequalities.org/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INTERNATIONAL DIFFERENCES THAT MAY INFLUENCE INEQUALITY</a:t>
            </a:r>
          </a:p>
          <a:p xmlns:a="http://schemas.openxmlformats.org/drawingml/2006/main">
            <a:r>
              <a:t/>
            </a:r>
          </a:p>
          <a:p xmlns:a="http://schemas.openxmlformats.org/drawingml/2006/main">
            <a:r>
              <a:t>Slide text:</a:t>
            </a:r>
          </a:p>
          <a:p xmlns:a="http://schemas.openxmlformats.org/drawingml/2006/main">
            <a:r>
              <a:t>National Differences</a:t>
            </a:r>
          </a:p>
          <a:p xmlns:a="http://schemas.openxmlformats.org/drawingml/2006/main">
            <a:r>
              <a:t>Centralization versus decentralization</a:t>
            </a:r>
          </a:p>
          <a:p xmlns:a="http://schemas.openxmlformats.org/drawingml/2006/main">
            <a:r>
              <a:t>Level of development</a:t>
            </a:r>
          </a:p>
          <a:p xmlns:a="http://schemas.openxmlformats.org/drawingml/2006/main">
            <a:r>
              <a:t>Geography and urbanization</a:t>
            </a:r>
          </a:p>
          <a:p xmlns:a="http://schemas.openxmlformats.org/drawingml/2006/main">
            <a:r>
              <a:t>Culture and histories</a:t>
            </a:r>
          </a:p>
          <a:p xmlns:a="http://schemas.openxmlformats.org/drawingml/2006/main">
            <a:r>
              <a:t>School Organization</a:t>
            </a:r>
          </a:p>
          <a:p xmlns:a="http://schemas.openxmlformats.org/drawingml/2006/main">
            <a:r>
              <a:t>Ability grouping or mixed ability</a:t>
            </a:r>
          </a:p>
          <a:p xmlns:a="http://schemas.openxmlformats.org/drawingml/2006/main">
            <a:r>
              <a:t>Time spent in school and timing/length of breaks</a:t>
            </a:r>
          </a:p>
          <a:p xmlns:a="http://schemas.openxmlformats.org/drawingml/2006/main">
            <a:r>
              <a:t>Teacher qualifications and pay</a:t>
            </a:r>
          </a:p>
          <a:p xmlns:a="http://schemas.openxmlformats.org/drawingml/2006/main">
            <a:r>
              <a:t>Exams and what they are used for</a:t>
            </a:r>
          </a:p>
          <a:p xmlns:a="http://schemas.openxmlformats.org/drawingml/2006/main">
            <a:r>
              <a:t>“Shadow education”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878f802f26c64452" /><Relationship Type="http://schemas.openxmlformats.org/officeDocument/2006/relationships/image" Target="/ppt/media/image.jpeg" Id="Rf91fb0f02eb7448a" /><Relationship Type="http://schemas.openxmlformats.org/officeDocument/2006/relationships/image" Target="/ppt/media/image.png" Id="R40fb902f998a4393"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b6dc86e53f1e4bc0" /><Relationship Type="http://schemas.openxmlformats.org/officeDocument/2006/relationships/image" Target="/ppt/media/image.jpeg" Id="Ra36bcb718d4947ad" /><Relationship Type="http://schemas.openxmlformats.org/officeDocument/2006/relationships/image" Target="/ppt/media/image2.png" Id="R5cecfa94897f48b0" /><Relationship Type="http://schemas.openxmlformats.org/officeDocument/2006/relationships/image" Target="/ppt/media/image3.png" Id="Re969d5f46a014bdf"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f91fb0f02eb7448a"/>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01F46BD2-D5B4-4033-A076-E7CFD3650D6A}"/>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C1253D65-DC30-4D3A-8218-534388E8DF81}"/>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A2A39C89-3D6F-4627-B8FA-CE4DC9C967EE}"/>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3A2C6503-F045-4ECE-8A9D-D616FC4E1B8D}"/>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C820CE18-7E07-44C7-A760-275FBCE6DBFE}"/>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BE2167DB-EB38-4A5F-8B28-3C9CCA3B125B}"/>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39E3D9E0-49A9-4ABE-AC0D-B3C3103F0742}"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40fb902f998a4393"/>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E4C6A214-9E11-498F-A6C3-ECA304967B52}"/>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654FEB61-968A-4AC0-AF28-09C6D4B7E2DE}"/>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84AE222F-C3CF-4CC0-9EDB-997F0400433F}"/>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a36bcb718d4947ad"/>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31A143B4-45E0-4C63-9B2A-A3BFA1E09E20}"/>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B4C7C53C-2B1E-4FF6-9936-DBCA72A6D389}"/>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5cecfa94897f48b0"/>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D4ACF37C-61B4-4771-B4A8-B2611D6318FC}"/>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e969d5f46a014bdf"/>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993D8695-B440-4E6C-9AF5-3C1F803CA229}"/>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FB68BDDD-1931-4889-A530-BB3FB5124C34}"/>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1B7C1576-7349-407D-8EDC-7F2FF66609D0}"/>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1D046FDD-1AEB-4C93-AD77-48CC2FE464FB}"/>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3DDFE5DE-9177-4564-8BD6-AE301815BF72}"/>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C98BD3E3-ED31-417D-8261-E9B044BF7B24}"/>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1CA65429-F5FF-4A7A-8BA3-FBFFCFF94477}"/>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2B103C75-E3E8-43E1-835E-CBEA0A2C0823}"/>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CEFAAE03-F5A4-47B6-A6AE-C831CD141549}"/>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546A5AA2-4A17-45DF-98A6-0F5372573ED9}"/>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998582F8-D83B-4E81-A5C1-EC62983707A7}"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1c932a4e4e7401f" /><Relationship Type="http://schemas.openxmlformats.org/officeDocument/2006/relationships/slideLayout" Target="/ppt/slideLayouts/slideLayout1.xml" Id="R217aba8f42854dae" /><Relationship Type="http://schemas.openxmlformats.org/officeDocument/2006/relationships/slideLayout" Target="/ppt/slideLayouts/slideLayout2.xml" Id="R8d4b0cd062c74852"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217aba8f42854dae"/>
    <p:sldLayoutId xmlns:r="http://schemas.openxmlformats.org/officeDocument/2006/relationships" id="2147483650" r:id="R8d4b0cd062c74852"/>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891ad5f3d8244d43" /><Relationship Type="http://schemas.openxmlformats.org/officeDocument/2006/relationships/notesSlide" Target="/ppt/notesSlides/notesSlide1.xml" Id="Ree6e0b5ddcd045fb"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bc3ff3cc45ba4ba0" /><Relationship Type="http://schemas.openxmlformats.org/officeDocument/2006/relationships/notesSlide" Target="/ppt/notesSlides/notesSlide10.xml" Id="Rfc8f3e1ec7d14cfa"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e7b9e714180542dc" /><Relationship Type="http://schemas.openxmlformats.org/officeDocument/2006/relationships/image" Target="/ppt/media/image7.png" Id="R830c5362690e4c2d" /><Relationship Type="http://schemas.openxmlformats.org/officeDocument/2006/relationships/notesSlide" Target="/ppt/notesSlides/notesSlide11.xml" Id="R4c73e5e5779e4a51"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6625c32f880d474c" /><Relationship Type="http://schemas.openxmlformats.org/officeDocument/2006/relationships/notesSlide" Target="/ppt/notesSlides/notesSlide12.xml" Id="Re493782ccbb24903"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49a082a30a55426d" /><Relationship Type="http://schemas.openxmlformats.org/officeDocument/2006/relationships/notesSlide" Target="/ppt/notesSlides/notesSlide13.xml" Id="R3418f19598f1421e"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1b718b2145654d93" /><Relationship Type="http://schemas.openxmlformats.org/officeDocument/2006/relationships/notesSlide" Target="/ppt/notesSlides/notesSlide14.xml" Id="R799a1a7da6ba4438"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851427322ef04a86" /><Relationship Type="http://schemas.openxmlformats.org/officeDocument/2006/relationships/notesSlide" Target="/ppt/notesSlides/notesSlide2.xml" Id="Rb7b22006d7f34625"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407e0bd7f2a3448a" /><Relationship Type="http://schemas.openxmlformats.org/officeDocument/2006/relationships/notesSlide" Target="/ppt/notesSlides/notesSlide3.xml" Id="R87185b5389d04d12"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7b63bfb022d54c6a" /><Relationship Type="http://schemas.openxmlformats.org/officeDocument/2006/relationships/hyperlink" Target="http://www.oecd.org/pisa/keyfindings/PISA-2012-results-snapshot-Volume-I-ENG.pdf" TargetMode="External" Id="Rd6f08c5b4cb846a9" /><Relationship Type="http://schemas.openxmlformats.org/officeDocument/2006/relationships/notesSlide" Target="/ppt/notesSlides/notesSlide4.xml" Id="Re506326da0874e8b"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ccdcc4950ea34af8" /><Relationship Type="http://schemas.openxmlformats.org/officeDocument/2006/relationships/notesSlide" Target="/ppt/notesSlides/notesSlide5.xml" Id="R74518d84fc0048f9"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1b468a59def34278" /><Relationship Type="http://schemas.openxmlformats.org/officeDocument/2006/relationships/hyperlink" Target="http://www.education-inequalities.org/" TargetMode="External" Id="Rd97c0e72d12c4dd5" /><Relationship Type="http://schemas.openxmlformats.org/officeDocument/2006/relationships/image" Target="/ppt/media/image4.png" Id="R8a3941f4784b44ec" /><Relationship Type="http://schemas.openxmlformats.org/officeDocument/2006/relationships/notesSlide" Target="/ppt/notesSlides/notesSlide6.xml" Id="R4d0ec0406d8849af"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5b0c8d9f8f3485a" /><Relationship Type="http://schemas.openxmlformats.org/officeDocument/2006/relationships/hyperlink" Target="http://www.education-inequalities.org/" TargetMode="External" Id="R90ddff6500f24e0b" /><Relationship Type="http://schemas.openxmlformats.org/officeDocument/2006/relationships/image" Target="/ppt/media/image5.png" Id="Racc718c266864186" /><Relationship Type="http://schemas.openxmlformats.org/officeDocument/2006/relationships/notesSlide" Target="/ppt/notesSlides/notesSlide7.xml" Id="R1c8c936e3941432a"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83df1370d9bd446f" /><Relationship Type="http://schemas.openxmlformats.org/officeDocument/2006/relationships/hyperlink" Target="http://www.education-inequalities.org/" TargetMode="External" Id="R3dedaee3f26a46c2" /><Relationship Type="http://schemas.openxmlformats.org/officeDocument/2006/relationships/image" Target="/ppt/media/image6.png" Id="R06630264b5164a04" /><Relationship Type="http://schemas.openxmlformats.org/officeDocument/2006/relationships/notesSlide" Target="/ppt/notesSlides/notesSlide8.xml" Id="Ra65dda6b443447c5"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30de8e6cfeb94d5c" /><Relationship Type="http://schemas.openxmlformats.org/officeDocument/2006/relationships/notesSlide" Target="/ppt/notesSlides/notesSlide9.xml" Id="Raf4e1c4cbae242d4"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70F2B1CC-C903-47D6-9051-81DB5A134714}"/>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EDUCATIONAL INEQUALITY IN OTHER NATIONS</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E28EC8B7-051F-49C1-BA05-214F4B97AD01}"/>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7</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756923299"/>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7" name="PlaceHolder 1">
            <a:extLst xmlns:a="http://schemas.openxmlformats.org/drawingml/2006/main">
              <a:ext uri="{FF2B5EF4-FFF2-40B4-BE49-F238E27FC236}">
                <a16:creationId xmlns:a16="http://schemas.microsoft.com/office/drawing/2014/main" id="{01C6C180-C982-4E0A-B9CD-C7EB073CF957}"/>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EDUCATION IN EAST ASIA COMPARED TO THE U.S.</a:t>
            </a:r>
            <a:endParaRPr sz="2800" b="0" u="none">
              <a:solidFill>
                <a:srgbClr val="6B7D72"/>
              </a:solidFill>
              <a:latin typeface="Book Antiqua"/>
              <a:ea typeface="Book Antiqua"/>
              <a:cs typeface="Book Antiqua"/>
            </a:endParaRPr>
          </a:p>
        </p:txBody>
      </p:sp>
      <p:sp>
        <p:nvSpPr>
          <p:cNvPr id="58" name="PlaceHolder 2">
            <a:extLst xmlns:a="http://schemas.openxmlformats.org/drawingml/2006/main">
              <a:ext uri="{FF2B5EF4-FFF2-40B4-BE49-F238E27FC236}">
                <a16:creationId xmlns:a16="http://schemas.microsoft.com/office/drawing/2014/main" id="{5DB0F9E8-4C71-467F-B2B8-7696961EA0DA}"/>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Less inequality</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Centralized funding</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Shorter vacation</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Not grouped by ability</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Different cultural values concerning effort versus ability</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22229720"/>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9" name="PlaceHolder 1">
            <a:extLst xmlns:a="http://schemas.openxmlformats.org/drawingml/2006/main">
              <a:ext uri="{FF2B5EF4-FFF2-40B4-BE49-F238E27FC236}">
                <a16:creationId xmlns:a16="http://schemas.microsoft.com/office/drawing/2014/main" id="{A4EAC210-663E-444F-A87F-A5D793297042}"/>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6B7D72"/>
                </a:solidFill>
                <a:latin typeface="Book Antiqua"/>
                <a:ea typeface="Book Antiqua"/>
                <a:cs typeface="Book Antiqua"/>
              </a:rPr>
              <a:t>FIGURE 7-7: MEAN SCORES FOR AGREEING THAT EFFORT VERSUS ABILITY IS THE MOST IMPORTANT FACTOR IN CHILDREN’S ACADEMIC SUCCESS BY COUNTRY</a:t>
            </a:r>
            <a:endParaRPr sz="1800" b="0" u="none">
              <a:solidFill>
                <a:srgbClr val="6B7D72"/>
              </a:solidFill>
              <a:latin typeface="Book Antiqua"/>
              <a:ea typeface="Book Antiqua"/>
              <a:cs typeface="Book Antiqua"/>
            </a:endParaRPr>
          </a:p>
        </p:txBody>
      </p:sp>
      <p:sp>
        <p:nvSpPr>
          <p:cNvPr id="60" name="TextBox 4">
            <a:extLst xmlns:a="http://schemas.openxmlformats.org/drawingml/2006/main">
              <a:ext uri="{FF2B5EF4-FFF2-40B4-BE49-F238E27FC236}">
                <a16:creationId xmlns:a16="http://schemas.microsoft.com/office/drawing/2014/main" id="{77479DA7-A4E4-48BB-B641-816C569FADFE}"/>
              </a:ext>
            </a:extLst>
          </p:cNvPr>
          <p:cNvSpPr>
            <a:spLocks xmlns:a="http://schemas.openxmlformats.org/drawingml/2006/main" noGrp="1"/>
          </p:cNvSpPr>
          <p:nvPr/>
        </p:nvSpPr>
        <p:spPr>
          <a:xfrm xmlns:a="http://schemas.openxmlformats.org/drawingml/2006/main">
            <a:off x="523800" y="618300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Stevenson, Harold and James W. Stigler. 1994.  </a:t>
            </a:r>
            <a:r>
              <a:rPr sz="1200" b="0" i="1" u="none">
                <a:solidFill>
                  <a:srgbClr val="000000"/>
                </a:solidFill>
                <a:latin typeface="Times New Roman"/>
                <a:ea typeface="Times New Roman"/>
                <a:cs typeface="Times New Roman"/>
              </a:rPr>
              <a:t>Learning Gap: Why Our Schools Are Failing and What We Can Learn from Japanese and Chinese Education</a:t>
            </a:r>
            <a:r>
              <a:rPr sz="1200" b="0" u="none">
                <a:solidFill>
                  <a:srgbClr val="000000"/>
                </a:solidFill>
                <a:latin typeface="Times New Roman"/>
                <a:ea typeface="Times New Roman"/>
                <a:cs typeface="Times New Roman"/>
              </a:rPr>
              <a:t>. New York: Simon and Schuster.</a:t>
            </a:r>
            <a:r>
              <a:rPr sz="1200" b="1" u="none">
                <a:solidFill>
                  <a:srgbClr val="000000"/>
                </a:solidFill>
                <a:latin typeface="Times New Roman"/>
                <a:ea typeface="Times New Roman"/>
                <a:cs typeface="Times New Roman"/>
              </a:rPr>
              <a:t> </a:t>
            </a:r>
            <a:endParaRPr sz="1200" b="0" u="none">
              <a:solidFill>
                <a:srgbClr val="000000"/>
              </a:solidFill>
              <a:latin typeface="Times New Roman"/>
              <a:ea typeface="Times New Roman"/>
              <a:cs typeface="Times New Roman"/>
            </a:endParaRPr>
          </a:p>
        </p:txBody>
      </p:sp>
      <p:pic>
        <p:nvPicPr>
          <p:cNvPr id="64" name="Chart: perceived importance of effort and ability by country"/>
          <p:cNvPicPr>
            <a:picLocks xmlns:a="http://schemas.openxmlformats.org/drawingml/2006/main" noChangeAspect="1"/>
          </p:cNvPicPr>
          <p:nvPr/>
        </p:nvPicPr>
        <p:blipFill>
          <a:blip xmlns:r="http://schemas.openxmlformats.org/officeDocument/2006/relationships" xmlns:a="http://schemas.openxmlformats.org/drawingml/2006/main" r:embed="R830c5362690e4c2d"/>
          <a:stretch xmlns:a="http://schemas.openxmlformats.org/drawingml/2006/main"/>
        </p:blipFill>
        <p:spPr>
          <a:xfrm xmlns:a="http://schemas.openxmlformats.org/drawingml/2006/main">
            <a:off x="711000" y="1854000"/>
            <a:ext cx="7645320" cy="388620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94874625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62" name="PlaceHolder 1">
            <a:extLst xmlns:a="http://schemas.openxmlformats.org/drawingml/2006/main">
              <a:ext uri="{FF2B5EF4-FFF2-40B4-BE49-F238E27FC236}">
                <a16:creationId xmlns:a16="http://schemas.microsoft.com/office/drawing/2014/main" id="{C5645D6D-11EF-4EE4-8D17-705F12693DBB}"/>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EDUCATION IN FINLAND COMPARED TO THE U.S.</a:t>
            </a:r>
            <a:endParaRPr sz="2800" b="0" u="none">
              <a:solidFill>
                <a:srgbClr val="6B7D72"/>
              </a:solidFill>
              <a:latin typeface="Book Antiqua"/>
              <a:ea typeface="Book Antiqua"/>
              <a:cs typeface="Book Antiqua"/>
            </a:endParaRPr>
          </a:p>
        </p:txBody>
      </p:sp>
      <p:sp>
        <p:nvSpPr>
          <p:cNvPr id="63" name="PlaceHolder 2">
            <a:extLst xmlns:a="http://schemas.openxmlformats.org/drawingml/2006/main">
              <a:ext uri="{FF2B5EF4-FFF2-40B4-BE49-F238E27FC236}">
                <a16:creationId xmlns:a16="http://schemas.microsoft.com/office/drawing/2014/main" id="{137D45E2-CBA5-4289-AA15-2061339C9DBD}"/>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Competitive teacher education post-secondary programs</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High teacher qualifications</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Emphasis on teacher autonomy and professional opportunities</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Universal preschool</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Early emphasis on play and socialization</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Frequent grade retention</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Very little testing</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72871172"/>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64" name="PlaceHolder 1">
            <a:extLst xmlns:a="http://schemas.openxmlformats.org/drawingml/2006/main">
              <a:ext uri="{FF2B5EF4-FFF2-40B4-BE49-F238E27FC236}">
                <a16:creationId xmlns:a16="http://schemas.microsoft.com/office/drawing/2014/main" id="{8B634A60-8EDC-4282-A76F-BF47F65CFD6C}"/>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65" name="PlaceHolder 2">
            <a:extLst xmlns:a="http://schemas.openxmlformats.org/drawingml/2006/main">
              <a:ext uri="{FF2B5EF4-FFF2-40B4-BE49-F238E27FC236}">
                <a16:creationId xmlns:a16="http://schemas.microsoft.com/office/drawing/2014/main" id="{C171FF2E-6E8F-4128-9FB9-146ACA31E037}"/>
              </a:ext>
            </a:extLst>
          </p:cNvPr>
          <p:cNvSpPr>
            <a:spLocks xmlns:a="http://schemas.openxmlformats.org/drawingml/2006/main" noGrp="1"/>
          </p:cNvSpPr>
          <p:nvPr>
            <p:ph idx="0"/>
          </p:nvPr>
        </p:nvSpPr>
        <p:spPr>
          <a:xfrm xmlns:a="http://schemas.openxmlformats.org/drawingml/2006/main">
            <a:off x="457200" y="1675800"/>
            <a:ext cx="8229600" cy="444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Across the globe, schools are becoming more similar.</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For the U.S. and many other nations, educational quality and inequality may be closely linked.</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The U.S. is often in the middle when countries are ranked by inequality.  There are countries with worse income and gender inequality, and some with less inequality.</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There are many differences between countries that could lead to low or high levels of inequality including differences across nations in centralization, development, geography, urbanization, culture, and history.</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There are also differences in how schools are organized across countries; for example, how long students spend in schools, how breaks are distributed, how much teachers are trained and paid, how exams are used, whether students are grouped by ability, and how supplemental education is used.</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Two prominent examples of countries/regions where inequality is lower than it is in the U.S. are East Asia and Finland.</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024909509"/>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66" name="PlaceHolder 1">
            <a:extLst xmlns:a="http://schemas.openxmlformats.org/drawingml/2006/main">
              <a:ext uri="{FF2B5EF4-FFF2-40B4-BE49-F238E27FC236}">
                <a16:creationId xmlns:a16="http://schemas.microsoft.com/office/drawing/2014/main" id="{A3A72458-D7E1-42B2-BFE6-726CA5A5B294}"/>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8</a:t>
            </a:r>
            <a:endParaRPr sz="3500" b="0" u="none">
              <a:solidFill>
                <a:srgbClr val="6B7D72"/>
              </a:solidFill>
              <a:latin typeface="Book Antiqua"/>
              <a:ea typeface="Book Antiqua"/>
              <a:cs typeface="Book Antiqua"/>
            </a:endParaRPr>
          </a:p>
        </p:txBody>
      </p:sp>
      <p:sp>
        <p:nvSpPr>
          <p:cNvPr id="67" name="">
            <a:extLst xmlns:a="http://schemas.openxmlformats.org/drawingml/2006/main">
              <a:ext uri="{FF2B5EF4-FFF2-40B4-BE49-F238E27FC236}">
                <a16:creationId xmlns:a16="http://schemas.microsoft.com/office/drawing/2014/main" id="{7F26D3CE-722E-4F76-9386-6DAAD2C46F6E}"/>
              </a:ext>
            </a:extLst>
          </p:cNvPr>
          <p:cNvSpPr>
            <a:spLocks xmlns:a="http://schemas.openxmlformats.org/drawingml/2006/main" noGrp="1"/>
          </p:cNvSpPr>
          <p:nvPr/>
        </p:nvSpPr>
        <p:spPr>
          <a:xfrm xmlns:a="http://schemas.openxmlformats.org/drawingml/2006/main">
            <a:off x="457200" y="1752480"/>
            <a:ext cx="8229600" cy="4648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are some of the main problems in education that recent reforms have sought to address?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Have these reforms had an impact on inequality?</a:t>
            </a:r>
            <a:endParaRPr sz="2400" b="0" u="none">
              <a:solidFill>
                <a:srgbClr val="564B3C"/>
              </a:solidFill>
              <a:latin typeface="Century Gothic"/>
              <a:ea typeface="Century Gothic"/>
              <a:cs typeface="Century Gothic"/>
            </a:endParaRPr>
          </a:p>
          <a:p xmlns:a="http://schemas.openxmlformats.org/drawingml/2006/main">
            <a:pPr marL="6480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95704340"/>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DA00287C-6E1C-4A9C-9439-D4DAC8E5CA35}"/>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1317B1D5-56FE-4212-9D16-D7D5A534E908}"/>
              </a:ext>
            </a:extLst>
          </p:cNvPr>
          <p:cNvSpPr>
            <a:spLocks xmlns:a="http://schemas.openxmlformats.org/drawingml/2006/main" noGrp="1"/>
          </p:cNvSpPr>
          <p:nvPr/>
        </p:nvSpPr>
        <p:spPr>
          <a:xfrm xmlns:a="http://schemas.openxmlformats.org/drawingml/2006/main">
            <a:off x="228600" y="1599840"/>
            <a:ext cx="8686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Is the degree of inequality in the U.S. unique?  Is it more or less than in other countries?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much inequality in educational outcomes across socioeconomic background and gender do other nations experience?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might the organization of and ideology behind their schooling contribute to differences between nations?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some examples of nations that have low educational inequality?  What might explain less educational inequality in these nations?</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532008882"/>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39108181-D816-411D-BF75-712F4212F522}"/>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GLOBALIZATION AND INEQUALITY</a:t>
            </a:r>
            <a:endParaRPr sz="28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8274B3A6-33FA-4824-9073-FB2BD53B708B}"/>
              </a:ext>
            </a:extLst>
          </p:cNvPr>
          <p:cNvSpPr>
            <a:spLocks xmlns:a="http://schemas.openxmlformats.org/drawingml/2006/main" noGrp="1"/>
          </p:cNvSpPr>
          <p:nvPr>
            <p:ph idx="0"/>
          </p:nvPr>
        </p:nvSpPr>
        <p:spPr>
          <a:xfrm xmlns:a="http://schemas.openxmlformats.org/drawingml/2006/main">
            <a:off x="152280" y="1523520"/>
            <a:ext cx="868680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globalization and internationalization of education have led to greater similarities across schools worldwide, generally.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Expansion of access to schooling is worldwide.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Primary schooling is nearly universal and secondary school is fast approaching this ideal.  The next frontier in school expansion is at the tertiary level. </a:t>
            </a:r>
            <a:r>
              <a:rPr sz="2000" b="0" u="none">
                <a:solidFill>
                  <a:srgbClr val="564B3C"/>
                </a:solidFill>
                <a:latin typeface="Century Gothic"/>
                <a:ea typeface="Century Gothic"/>
                <a:cs typeface="Century Gothic"/>
              </a:rPr>
              <a:t>	</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Gender inequality is declining.</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Meritocratic processes are said to be used in sorting students.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Despite this growing belief in meritocracy, scholars note the greater influence that parents’ socioeconomic background has on school outcomes for children.  </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32219375"/>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4783EA61-83CF-4C58-B225-1D2E422543F3}"/>
              </a:ext>
            </a:extLst>
          </p:cNvPr>
          <p:cNvSpPr>
            <a:spLocks xmlns:a="http://schemas.openxmlformats.org/drawingml/2006/main" noGrp="1"/>
          </p:cNvSpPr>
          <p:nvPr>
            <p:ph type="title" idx="0"/>
          </p:nvPr>
        </p:nvSpPr>
        <p:spPr>
          <a:xfrm xmlns:a="http://schemas.openxmlformats.org/drawingml/2006/main">
            <a:off x="304560" y="228600"/>
            <a:ext cx="826128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7-1: (SELECTED) MEAN MATH, READING, AND SCIENCE SCORES AND PERCENTAGES OF LOW AND HIGH MATH ACHIEVERS BY COUNTRY, PISA 2012</a:t>
            </a:r>
            <a:endParaRPr sz="2000" b="0" u="none">
              <a:solidFill>
                <a:srgbClr val="6B7D72"/>
              </a:solidFill>
              <a:latin typeface="Book Antiqua"/>
              <a:ea typeface="Book Antiqua"/>
              <a:cs typeface="Book Antiqua"/>
            </a:endParaRPr>
          </a:p>
        </p:txBody>
      </p:sp>
      <p:sp>
        <p:nvSpPr>
          <p:cNvPr id="37" name="TextBox 4">
            <a:extLst xmlns:a="http://schemas.openxmlformats.org/drawingml/2006/main">
              <a:ext uri="{FF2B5EF4-FFF2-40B4-BE49-F238E27FC236}">
                <a16:creationId xmlns:a16="http://schemas.microsoft.com/office/drawing/2014/main" id="{730EB057-28AE-4DD2-B5DB-F4056D656A8B}"/>
              </a:ext>
            </a:extLst>
          </p:cNvPr>
          <p:cNvSpPr>
            <a:spLocks xmlns:a="http://schemas.openxmlformats.org/drawingml/2006/main" noGrp="1"/>
          </p:cNvSpPr>
          <p:nvPr/>
        </p:nvSpPr>
        <p:spPr>
          <a:xfrm xmlns:a="http://schemas.openxmlformats.org/drawingml/2006/main">
            <a:off x="567360" y="6211800"/>
            <a:ext cx="721476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Low achievers refer to those who scored below level 2.  High achievers are those who scored in level 5 or 6.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Data are from </a:t>
            </a:r>
            <a:r>
              <a:rPr sz="1200" b="0" i="1" u="none">
                <a:solidFill>
                  <a:srgbClr val="000000"/>
                </a:solidFill>
                <a:latin typeface="Times New Roman"/>
                <a:ea typeface="Times New Roman"/>
                <a:cs typeface="Times New Roman"/>
              </a:rPr>
              <a:t>Snapshot of Performance in Mathematics, Reading, and Science. Pisa 2012 Results in Focus.</a:t>
            </a:r>
            <a:r>
              <a:rPr sz="1200" b="0" u="none">
                <a:solidFill>
                  <a:srgbClr val="000000"/>
                </a:solidFill>
                <a:latin typeface="Times New Roman"/>
                <a:ea typeface="Times New Roman"/>
                <a:cs typeface="Times New Roman"/>
              </a:rPr>
              <a:t> OECD</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 </a:t>
            </a:r>
            <a:r>
              <a:rPr sz="1200" b="0" u="sng">
                <a:solidFill>
                  <a:srgbClr val="CCCC00"/>
                </a:solidFill>
                <a:latin typeface="Times New Roman"/>
                <a:ea typeface="Times New Roman"/>
                <a:cs typeface="Times New Roman"/>
                <a:hlinkClick xmlns:r="http://schemas.openxmlformats.org/officeDocument/2006/relationships" r:id="Rd6f08c5b4cb846a9"/>
              </a:rPr>
              <a:t>http://www.oecd.org/pisa/keyfindings/PISA-2012-results-snapshot-Volume-I-ENG.pdf</a:t>
            </a:r>
            <a:endParaRPr sz="1200" b="0" u="none">
              <a:solidFill>
                <a:srgbClr val="000000"/>
              </a:solidFill>
              <a:latin typeface="Times New Roman"/>
              <a:ea typeface="Times New Roman"/>
              <a:cs typeface="Times New Roman"/>
            </a:endParaRPr>
          </a:p>
        </p:txBody>
      </p:sp>
      <p:graphicFrame>
        <p:nvGraphicFramePr>
          <p:cNvPr id="43" name="Data table on slide 4: TABLE 7-1: (SELECTED) MEAN MATH, READING, AND SCIENCE SCORES AND PERCENTAGES ..."/>
          <p:cNvGraphicFramePr/>
          <p:nvPr/>
        </p:nvGraphicFramePr>
        <p:xfrm>
          <a:off xmlns:a="http://schemas.openxmlformats.org/drawingml/2006/main" x="555480" y="1371600"/>
          <a:ext xmlns:a="http://schemas.openxmlformats.org/drawingml/2006/main" cx="7543800" cy="4724280"/>
        </p:xfrm>
        <a:graphic xmlns:a="http://schemas.openxmlformats.org/drawingml/2006/main">
          <a:graphicData uri="http://schemas.openxmlformats.org/drawingml/2006/table">
            <a:tbl>
              <a:tblPr firstRow="1" firstCol="1"/>
              <a:tblGrid>
                <a:gridCol w="1600200"/>
                <a:gridCol w="1143000"/>
                <a:gridCol w="1447920"/>
                <a:gridCol w="1346040"/>
                <a:gridCol w="1015920"/>
                <a:gridCol w="990720"/>
              </a:tblGrid>
              <a:tr h="30456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 </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Mean Math Score</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Share of Low Math</a:t>
                      </a:r>
                      <a:endParaRPr sz="1000" b="0" u="none">
                        <a:solidFill>
                          <a:srgbClr val="000000"/>
                        </a:solidFill>
                        <a:latin typeface="Times New Roman"/>
                        <a:ea typeface="Times New Roman"/>
                        <a:cs typeface="Times New Roman"/>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Achievers</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Share of High Math</a:t>
                      </a:r>
                      <a:endParaRPr sz="1000" b="0" u="none">
                        <a:solidFill>
                          <a:srgbClr val="000000"/>
                        </a:solidFill>
                        <a:latin typeface="Times New Roman"/>
                        <a:ea typeface="Times New Roman"/>
                        <a:cs typeface="Times New Roman"/>
                      </a:endParaRPr>
                    </a:p>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Achievers</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Mean Reading Score</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Mean Science Score</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OECD average</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23.1%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12.6%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Shanghai-China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613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55.4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570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580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Singapore</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573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8.3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40.0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542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551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Hong Kong-China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561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8.5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33.7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545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555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Chinese Taipei</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560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12.8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37.2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Korea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554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9.1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30.9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536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538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Japan</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536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11.1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23.7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538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547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Netherlands</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14.8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19.3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511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Finland</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519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12.3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15.3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545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Germany</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514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17.7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17.5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Viet Nam</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511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14.2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13.3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Austria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18.7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14.3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Australia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19.7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14.8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512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Ireland</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16.9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10.7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522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Norway</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22.3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9.4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504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Portugal</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24.9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10.6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Italy</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24.7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9.9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Spain</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23.6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8.0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Russian Federation</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24.0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7.8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Slovak Republic</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482</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27.5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11.0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463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United States</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25.8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8.8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Lithuania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26.0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8.1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Sweden</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27.1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8.0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Hungary</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28.1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9.3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Croatia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29.9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7.0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491</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Israel</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466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33.5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9.4</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486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Greece</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453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35.7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467</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64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Serbia</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449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38.9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446</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445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52280">
                <a:tc>
                  <a:txBody>
                    <a:bodyPr lIns="23760" tIns="0" rIns="2376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1" u="none">
                          <a:solidFill>
                            <a:srgbClr val="FFFFFF"/>
                          </a:solidFill>
                          <a:latin typeface="Century Gothic"/>
                          <a:ea typeface="Century Gothic"/>
                          <a:cs typeface="Century Gothic"/>
                        </a:rPr>
                        <a:t>Turkey</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448</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42.0</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5.9</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475</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3760" tIns="0" rIns="2376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000" b="0" u="none">
                          <a:solidFill>
                            <a:srgbClr val="000000"/>
                          </a:solidFill>
                          <a:latin typeface="Century Gothic"/>
                          <a:ea typeface="Century Gothic"/>
                          <a:cs typeface="Century Gothic"/>
                        </a:rPr>
                        <a:t>463</a:t>
                      </a:r>
                      <a:endParaRPr sz="1000" b="0" u="none">
                        <a:solidFill>
                          <a:srgbClr val="000000"/>
                        </a:solidFill>
                        <a:latin typeface="Times New Roman"/>
                        <a:ea typeface="Times New Roman"/>
                        <a:cs typeface="Times New Roman"/>
                      </a:endParaRPr>
                    </a:p>
                  </a:txBody>
                  <a:tcPr marL="23760" marR="2376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
        <p:nvSpPr>
          <p:cNvPr id="39" name="Rectangle 3">
            <a:extLst xmlns:a="http://schemas.openxmlformats.org/drawingml/2006/main">
              <a:ext uri="{FF2B5EF4-FFF2-40B4-BE49-F238E27FC236}">
                <a16:creationId xmlns:a16="http://schemas.microsoft.com/office/drawing/2014/main" id="{8E7CED14-33DF-482E-B324-9A96E5C5C542}"/>
              </a:ext>
            </a:extLst>
          </p:cNvPr>
          <p:cNvSpPr>
            <a:spLocks xmlns:a="http://schemas.openxmlformats.org/drawingml/2006/main" noGrp="1"/>
          </p:cNvSpPr>
          <p:nvPr/>
        </p:nvSpPr>
        <p:spPr>
          <a:xfrm xmlns:a="http://schemas.openxmlformats.org/drawingml/2006/main">
            <a:off x="3539880" y="1752480"/>
            <a:ext cx="217512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977764545"/>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40" name="PlaceHolder 1">
            <a:extLst xmlns:a="http://schemas.openxmlformats.org/drawingml/2006/main">
              <a:ext uri="{FF2B5EF4-FFF2-40B4-BE49-F238E27FC236}">
                <a16:creationId xmlns:a16="http://schemas.microsoft.com/office/drawing/2014/main" id="{7E8104F8-95C4-4BF0-BE54-6B8B42B7563D}"/>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U.S. AND EDUCATIONAL QUALITY</a:t>
            </a:r>
            <a:endParaRPr sz="3200" b="0" u="none">
              <a:solidFill>
                <a:srgbClr val="6B7D72"/>
              </a:solidFill>
              <a:latin typeface="Book Antiqua"/>
              <a:ea typeface="Book Antiqua"/>
              <a:cs typeface="Book Antiqua"/>
            </a:endParaRPr>
          </a:p>
        </p:txBody>
      </p:sp>
      <p:sp>
        <p:nvSpPr>
          <p:cNvPr id="41" name="">
            <a:extLst xmlns:a="http://schemas.openxmlformats.org/drawingml/2006/main">
              <a:ext uri="{FF2B5EF4-FFF2-40B4-BE49-F238E27FC236}">
                <a16:creationId xmlns:a16="http://schemas.microsoft.com/office/drawing/2014/main" id="{2D9DA338-AAEA-4F6D-95D6-5CE11F113101}"/>
              </a:ext>
            </a:extLst>
          </p:cNvPr>
          <p:cNvSpPr>
            <a:spLocks xmlns:a="http://schemas.openxmlformats.org/drawingml/2006/main" noGrp="1"/>
          </p:cNvSpPr>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Educational quality and inequality are linked.</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lowest achievers affect the average PISA scores.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6741079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2" name="PlaceHolder 1">
            <a:extLst xmlns:a="http://schemas.openxmlformats.org/drawingml/2006/main">
              <a:ext uri="{FF2B5EF4-FFF2-40B4-BE49-F238E27FC236}">
                <a16:creationId xmlns:a16="http://schemas.microsoft.com/office/drawing/2014/main" id="{5075A506-D97D-43CA-A216-B3869DFAC049}"/>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7-2: INEQUALITY AMONG THOSE WHO ACHIEVED BASIC PROFICIENCY IN MATH FOR SELECTED COUNTRIES, POOREST COMPARED TO RICHEST QUINTILE, 2012</a:t>
            </a:r>
            <a:endParaRPr sz="2000" b="0" u="none">
              <a:solidFill>
                <a:srgbClr val="6B7D72"/>
              </a:solidFill>
              <a:latin typeface="Book Antiqua"/>
              <a:ea typeface="Book Antiqua"/>
              <a:cs typeface="Book Antiqua"/>
            </a:endParaRPr>
          </a:p>
        </p:txBody>
      </p:sp>
      <p:sp>
        <p:nvSpPr>
          <p:cNvPr id="43" name="TextBox 4">
            <a:extLst xmlns:a="http://schemas.openxmlformats.org/drawingml/2006/main">
              <a:ext uri="{FF2B5EF4-FFF2-40B4-BE49-F238E27FC236}">
                <a16:creationId xmlns:a16="http://schemas.microsoft.com/office/drawing/2014/main" id="{4A2950A2-4F8B-4BA4-A14B-BCDC1E0DC22B}"/>
              </a:ext>
            </a:extLst>
          </p:cNvPr>
          <p:cNvSpPr>
            <a:spLocks xmlns:a="http://schemas.openxmlformats.org/drawingml/2006/main" noGrp="1"/>
          </p:cNvSpPr>
          <p:nvPr/>
        </p:nvSpPr>
        <p:spPr>
          <a:xfrm xmlns:a="http://schemas.openxmlformats.org/drawingml/2006/main">
            <a:off x="550440" y="6211800"/>
            <a:ext cx="6296400" cy="276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World Inequality Database on Education. UNESCO. </a:t>
            </a:r>
            <a:r>
              <a:rPr sz="1200" b="0" u="sng">
                <a:solidFill>
                  <a:srgbClr val="CCCC00"/>
                </a:solidFill>
                <a:latin typeface="Times New Roman"/>
                <a:ea typeface="Times New Roman"/>
                <a:cs typeface="Times New Roman"/>
                <a:hlinkClick xmlns:r="http://schemas.openxmlformats.org/officeDocument/2006/relationships" r:id="Rd97c0e72d12c4dd5"/>
              </a:rPr>
              <a:t>http://www.education-inequalities.org/</a:t>
            </a:r>
            <a:endParaRPr sz="1200" b="0" u="none">
              <a:solidFill>
                <a:srgbClr val="000000"/>
              </a:solidFill>
              <a:latin typeface="Times New Roman"/>
              <a:ea typeface="Times New Roman"/>
              <a:cs typeface="Times New Roman"/>
            </a:endParaRPr>
          </a:p>
        </p:txBody>
      </p:sp>
      <p:sp>
        <p:nvSpPr>
          <p:cNvPr id="44" name="Rectangle 8">
            <a:extLst xmlns:a="http://schemas.openxmlformats.org/drawingml/2006/main">
              <a:ext uri="{FF2B5EF4-FFF2-40B4-BE49-F238E27FC236}">
                <a16:creationId xmlns:a16="http://schemas.microsoft.com/office/drawing/2014/main" id="{21228863-A493-46CA-9267-204312DD0154}"/>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49" name="Chart: math proficiency by income quintile and country"/>
          <p:cNvPicPr>
            <a:picLocks xmlns:a="http://schemas.openxmlformats.org/drawingml/2006/main" noChangeAspect="1"/>
          </p:cNvPicPr>
          <p:nvPr/>
        </p:nvPicPr>
        <p:blipFill>
          <a:blip xmlns:r="http://schemas.openxmlformats.org/officeDocument/2006/relationships" xmlns:a="http://schemas.openxmlformats.org/drawingml/2006/main" r:embed="R8a3941f4784b44ec"/>
          <a:stretch xmlns:a="http://schemas.openxmlformats.org/drawingml/2006/main"/>
        </p:blipFill>
        <p:spPr>
          <a:xfrm xmlns:a="http://schemas.openxmlformats.org/drawingml/2006/main">
            <a:off x="473040" y="1854000"/>
            <a:ext cx="8035920" cy="418464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60833659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6" name="PlaceHolder 1">
            <a:extLst xmlns:a="http://schemas.openxmlformats.org/drawingml/2006/main">
              <a:ext uri="{FF2B5EF4-FFF2-40B4-BE49-F238E27FC236}">
                <a16:creationId xmlns:a16="http://schemas.microsoft.com/office/drawing/2014/main" id="{A612E4D7-8CAD-4CF9-898E-4917D088B900}"/>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6B7D72"/>
                </a:solidFill>
                <a:latin typeface="Book Antiqua"/>
                <a:ea typeface="Book Antiqua"/>
                <a:cs typeface="Book Antiqua"/>
              </a:rPr>
              <a:t>FIGURE 7-4: INEQUALITY AMONG THOSE WHO ACHIEVED BASIC PROFICIENCY IN UPPER SECONDARY EDUCATION IN MATH FOR SELECTED COUNTRIES, FEMALES AND MALES, 2012</a:t>
            </a:r>
            <a:endParaRPr sz="1800" b="0" u="none">
              <a:solidFill>
                <a:srgbClr val="6B7D72"/>
              </a:solidFill>
              <a:latin typeface="Book Antiqua"/>
              <a:ea typeface="Book Antiqua"/>
              <a:cs typeface="Book Antiqua"/>
            </a:endParaRPr>
          </a:p>
        </p:txBody>
      </p:sp>
      <p:sp>
        <p:nvSpPr>
          <p:cNvPr id="47" name="TextBox 4">
            <a:extLst xmlns:a="http://schemas.openxmlformats.org/drawingml/2006/main">
              <a:ext uri="{FF2B5EF4-FFF2-40B4-BE49-F238E27FC236}">
                <a16:creationId xmlns:a16="http://schemas.microsoft.com/office/drawing/2014/main" id="{145A0AB4-757A-4840-BB4B-055A716E7E62}"/>
              </a:ext>
            </a:extLst>
          </p:cNvPr>
          <p:cNvSpPr>
            <a:spLocks xmlns:a="http://schemas.openxmlformats.org/drawingml/2006/main" noGrp="1"/>
          </p:cNvSpPr>
          <p:nvPr/>
        </p:nvSpPr>
        <p:spPr>
          <a:xfrm xmlns:a="http://schemas.openxmlformats.org/drawingml/2006/main">
            <a:off x="559800" y="6173640"/>
            <a:ext cx="6296400" cy="276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World Inequality Database on Education. UNESCO. </a:t>
            </a:r>
            <a:r>
              <a:rPr sz="1200" b="0" u="sng">
                <a:solidFill>
                  <a:srgbClr val="CCCC00"/>
                </a:solidFill>
                <a:latin typeface="Times New Roman"/>
                <a:ea typeface="Times New Roman"/>
                <a:cs typeface="Times New Roman"/>
                <a:hlinkClick xmlns:r="http://schemas.openxmlformats.org/officeDocument/2006/relationships" r:id="R90ddff6500f24e0b"/>
              </a:rPr>
              <a:t>http://www.education-inequalities.org/</a:t>
            </a:r>
            <a:endParaRPr sz="1200" b="0" u="none">
              <a:solidFill>
                <a:srgbClr val="000000"/>
              </a:solidFill>
              <a:latin typeface="Times New Roman"/>
              <a:ea typeface="Times New Roman"/>
              <a:cs typeface="Times New Roman"/>
            </a:endParaRPr>
          </a:p>
        </p:txBody>
      </p:sp>
      <p:sp>
        <p:nvSpPr>
          <p:cNvPr id="48" name="Rectangle 8">
            <a:extLst xmlns:a="http://schemas.openxmlformats.org/drawingml/2006/main">
              <a:ext uri="{FF2B5EF4-FFF2-40B4-BE49-F238E27FC236}">
                <a16:creationId xmlns:a16="http://schemas.microsoft.com/office/drawing/2014/main" id="{0D2BB3B1-8A4A-4577-98E2-F529C93E47A7}"/>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53" name="Chart: math proficiency by sex and country"/>
          <p:cNvPicPr>
            <a:picLocks xmlns:a="http://schemas.openxmlformats.org/drawingml/2006/main" noChangeAspect="1"/>
          </p:cNvPicPr>
          <p:nvPr/>
        </p:nvPicPr>
        <p:blipFill>
          <a:blip xmlns:r="http://schemas.openxmlformats.org/officeDocument/2006/relationships" xmlns:a="http://schemas.openxmlformats.org/drawingml/2006/main" r:embed="Racc718c266864186"/>
          <a:stretch xmlns:a="http://schemas.openxmlformats.org/drawingml/2006/main"/>
        </p:blipFill>
        <p:spPr>
          <a:xfrm xmlns:a="http://schemas.openxmlformats.org/drawingml/2006/main">
            <a:off x="939600" y="1701720"/>
            <a:ext cx="7264440" cy="406404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2116818267"/>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50" name="PlaceHolder 1">
            <a:extLst xmlns:a="http://schemas.openxmlformats.org/drawingml/2006/main">
              <a:ext uri="{FF2B5EF4-FFF2-40B4-BE49-F238E27FC236}">
                <a16:creationId xmlns:a16="http://schemas.microsoft.com/office/drawing/2014/main" id="{1CF17AB7-4D0A-4436-8975-7D29A0EED305}"/>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6B7D72"/>
                </a:solidFill>
                <a:latin typeface="Book Antiqua"/>
                <a:ea typeface="Book Antiqua"/>
                <a:cs typeface="Book Antiqua"/>
              </a:rPr>
              <a:t>FIGURE 7-6: INEQUALITY AMONG THOSE WHO ACHIEVED BASIC PROFICIENCY IN UPPER SECONDARY EDUCATION IN MATH FOR SELECTED COUNTRIES, RURAL AND URBAN STUDENTS, 2012</a:t>
            </a:r>
            <a:endParaRPr sz="1800" b="0" u="none">
              <a:solidFill>
                <a:srgbClr val="6B7D72"/>
              </a:solidFill>
              <a:latin typeface="Book Antiqua"/>
              <a:ea typeface="Book Antiqua"/>
              <a:cs typeface="Book Antiqua"/>
            </a:endParaRPr>
          </a:p>
        </p:txBody>
      </p:sp>
      <p:sp>
        <p:nvSpPr>
          <p:cNvPr id="51" name="TextBox 4">
            <a:extLst xmlns:a="http://schemas.openxmlformats.org/drawingml/2006/main">
              <a:ext uri="{FF2B5EF4-FFF2-40B4-BE49-F238E27FC236}">
                <a16:creationId xmlns:a16="http://schemas.microsoft.com/office/drawing/2014/main" id="{DD4D4950-0DCC-4722-B0D1-6A646430E550}"/>
              </a:ext>
            </a:extLst>
          </p:cNvPr>
          <p:cNvSpPr>
            <a:spLocks xmlns:a="http://schemas.openxmlformats.org/drawingml/2006/main" noGrp="1"/>
          </p:cNvSpPr>
          <p:nvPr/>
        </p:nvSpPr>
        <p:spPr>
          <a:xfrm xmlns:a="http://schemas.openxmlformats.org/drawingml/2006/main">
            <a:off x="523800" y="6183000"/>
            <a:ext cx="7858080" cy="276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World Inequality Database on Education. UNESCO. </a:t>
            </a:r>
            <a:r>
              <a:rPr sz="1200" b="0" u="sng">
                <a:solidFill>
                  <a:srgbClr val="CCCC00"/>
                </a:solidFill>
                <a:latin typeface="Times New Roman"/>
                <a:ea typeface="Times New Roman"/>
                <a:cs typeface="Times New Roman"/>
                <a:hlinkClick xmlns:r="http://schemas.openxmlformats.org/officeDocument/2006/relationships" r:id="R3dedaee3f26a46c2"/>
              </a:rPr>
              <a:t>http://www.education-inequalities.org/</a:t>
            </a:r>
            <a:endParaRPr sz="1200" b="0" u="none">
              <a:solidFill>
                <a:srgbClr val="000000"/>
              </a:solidFill>
              <a:latin typeface="Times New Roman"/>
              <a:ea typeface="Times New Roman"/>
              <a:cs typeface="Times New Roman"/>
            </a:endParaRPr>
          </a:p>
        </p:txBody>
      </p:sp>
      <p:sp>
        <p:nvSpPr>
          <p:cNvPr id="52" name="Rectangle 6">
            <a:extLst xmlns:a="http://schemas.openxmlformats.org/drawingml/2006/main">
              <a:ext uri="{FF2B5EF4-FFF2-40B4-BE49-F238E27FC236}">
                <a16:creationId xmlns:a16="http://schemas.microsoft.com/office/drawing/2014/main" id="{624F3F0F-78F4-4ADC-8D97-0918BF1CA6A8}"/>
              </a:ext>
            </a:extLst>
          </p:cNvPr>
          <p:cNvSpPr>
            <a:spLocks xmlns:a="http://schemas.openxmlformats.org/drawingml/2006/main" noGrp="1"/>
          </p:cNvSpPr>
          <p:nvPr/>
        </p:nvSpPr>
        <p:spPr>
          <a:xfrm xmlns:a="http://schemas.openxmlformats.org/drawingml/2006/main">
            <a:off x="1698480" y="175248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
        <p:nvSpPr>
          <p:cNvPr id="53" name="Rectangle 97">
            <a:extLst xmlns:a="http://schemas.openxmlformats.org/drawingml/2006/main">
              <a:ext uri="{FF2B5EF4-FFF2-40B4-BE49-F238E27FC236}">
                <a16:creationId xmlns:a16="http://schemas.microsoft.com/office/drawing/2014/main" id="{A5352A4D-1F8C-423A-97EF-36C4B0630D97}"/>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59" name="Chart: math proficiency by rural or urban location and country"/>
          <p:cNvPicPr>
            <a:picLocks xmlns:a="http://schemas.openxmlformats.org/drawingml/2006/main" noChangeAspect="1"/>
          </p:cNvPicPr>
          <p:nvPr/>
        </p:nvPicPr>
        <p:blipFill>
          <a:blip xmlns:r="http://schemas.openxmlformats.org/officeDocument/2006/relationships" xmlns:a="http://schemas.openxmlformats.org/drawingml/2006/main" r:embed="R06630264b5164a04"/>
          <a:stretch xmlns:a="http://schemas.openxmlformats.org/drawingml/2006/main"/>
        </p:blipFill>
        <p:spPr>
          <a:xfrm xmlns:a="http://schemas.openxmlformats.org/drawingml/2006/main">
            <a:off x="473040" y="1777680"/>
            <a:ext cx="8188200" cy="38037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50470899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5" name="PlaceHolder 1">
            <a:extLst xmlns:a="http://schemas.openxmlformats.org/drawingml/2006/main">
              <a:ext uri="{FF2B5EF4-FFF2-40B4-BE49-F238E27FC236}">
                <a16:creationId xmlns:a16="http://schemas.microsoft.com/office/drawing/2014/main" id="{27796C6B-165A-4C86-8020-2BE155F18CA8}"/>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INTERNATIONAL DIFFERENCES THAT MAY INFLUENCE INEQUALITY</a:t>
            </a:r>
            <a:endParaRPr sz="2800" b="0" u="none">
              <a:solidFill>
                <a:srgbClr val="6B7D72"/>
              </a:solidFill>
              <a:latin typeface="Book Antiqua"/>
              <a:ea typeface="Book Antiqua"/>
              <a:cs typeface="Book Antiqua"/>
            </a:endParaRPr>
          </a:p>
        </p:txBody>
      </p:sp>
      <p:sp>
        <p:nvSpPr>
          <p:cNvPr id="56" name="PlaceHolder 2">
            <a:extLst xmlns:a="http://schemas.openxmlformats.org/drawingml/2006/main">
              <a:ext uri="{FF2B5EF4-FFF2-40B4-BE49-F238E27FC236}">
                <a16:creationId xmlns:a16="http://schemas.microsoft.com/office/drawing/2014/main" id="{166EABE4-7120-4F99-8751-95EED1DF6576}"/>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National Differences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Centralization versus decentralization</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Level of development</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Geography and urbanization</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Culture and histories</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 Organization</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Ability grouping or mixed ability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Time spent in school and timing/length of breaks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Teacher qualifications and pay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Exams and what they are used for</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“Shadow education”</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01595157"/>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2026-08-27T18:12:45.5550000Z</dcterms:created>
  <dcterms:modified xsi:type="dcterms:W3CDTF">2026-08-27T18:12:45.5550000Z</dcterms:modified>
</coreProperties>
</file>