
<file path=[Content_Types].xml><?xml version="1.0" encoding="utf-8"?>
<Types xmlns="http://schemas.openxmlformats.org/package/2006/content-types">
  <Default Extension="xml" ContentType="application/vnd.openxmlformats-package.core-properties+xml"/>
  <Default Extension="jpeg" ContentType="image/jpeg"/>
  <Default Extension="png" ContentType="image/png"/>
  <Default Extension="rels" ContentType="application/vnd.openxmlformats-package.relationships+xml"/>
  <Override PartName="/docProps/app.xml" ContentType="application/vnd.openxmlformats-officedocument.extended-properties+xml"/>
  <Override PartName="/ppt/presentation.xml" ContentType="application/vnd.openxmlformats-officedocument.presentationml.presentation.main+xml"/>
  <Override PartName="/ppt/theme/theme1.xml" ContentType="application/vnd.openxmlformats-officedocument.theme+xml"/>
  <Override PartName="/ppt/slideMasters/slideMaster1.xml" ContentType="application/vnd.openxmlformats-officedocument.presentationml.slideMaster+xml"/>
  <Override PartName="/ppt/slideMasters/theme/theme2.xml" ContentType="application/vnd.openxmlformats-officedocument.them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notesMasters/notesMaster1.xml" ContentType="application/vnd.openxmlformats-officedocument.presentationml.notesMaster+xml"/>
  <Override PartName="/ppt/notesMasters/theme/theme3.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slides/slide1.xml" ContentType="application/vnd.openxmlformats-officedocument.presentationml.slide+xml"/>
  <Override PartName="/ppt/notesSlides/notesSlide1.xml" ContentType="application/vnd.openxmlformats-officedocument.presentationml.notesSlide+xml"/>
  <Override PartName="/ppt/slides/slide2.xml" ContentType="application/vnd.openxmlformats-officedocument.presentationml.slide+xml"/>
  <Override PartName="/ppt/notesSlides/notesSlide2.xml" ContentType="application/vnd.openxmlformats-officedocument.presentationml.notesSlide+xml"/>
  <Override PartName="/ppt/slides/slide3.xml" ContentType="application/vnd.openxmlformats-officedocument.presentationml.slide+xml"/>
  <Override PartName="/ppt/notesSlides/notesSlide3.xml" ContentType="application/vnd.openxmlformats-officedocument.presentationml.notesSlide+xml"/>
  <Override PartName="/ppt/slides/slide4.xml" ContentType="application/vnd.openxmlformats-officedocument.presentationml.slide+xml"/>
  <Override PartName="/ppt/notesSlides/notesSlide4.xml" ContentType="application/vnd.openxmlformats-officedocument.presentationml.notesSlide+xml"/>
  <Override PartName="/ppt/slides/slide5.xml" ContentType="application/vnd.openxmlformats-officedocument.presentationml.slide+xml"/>
  <Override PartName="/ppt/notesSlides/notesSlide5.xml" ContentType="application/vnd.openxmlformats-officedocument.presentationml.notesSlide+xml"/>
  <Override PartName="/ppt/slides/slide6.xml" ContentType="application/vnd.openxmlformats-officedocument.presentationml.slide+xml"/>
  <Override PartName="/ppt/notesSlides/notesSlide6.xml" ContentType="application/vnd.openxmlformats-officedocument.presentationml.notesSlide+xml"/>
  <Override PartName="/ppt/slides/slide7.xml" ContentType="application/vnd.openxmlformats-officedocument.presentationml.slide+xml"/>
  <Override PartName="/ppt/notesSlides/notesSlide7.xml" ContentType="application/vnd.openxmlformats-officedocument.presentationml.notesSlide+xml"/>
  <Override PartName="/ppt/slides/slide8.xml" ContentType="application/vnd.openxmlformats-officedocument.presentationml.slide+xml"/>
  <Override PartName="/ppt/notesSlides/notesSlide8.xml" ContentType="application/vnd.openxmlformats-officedocument.presentationml.notesSlide+xml"/>
  <Override PartName="/ppt/slides/slide9.xml" ContentType="application/vnd.openxmlformats-officedocument.presentationml.slide+xml"/>
  <Override PartName="/ppt/notesSlides/notesSlide9.xml" ContentType="application/vnd.openxmlformats-officedocument.presentationml.notesSlide+xml"/>
  <Override PartName="/ppt/slides/slide10.xml" ContentType="application/vnd.openxmlformats-officedocument.presentationml.slide+xml"/>
  <Override PartName="/ppt/notesSlides/notesSlide10.xml" ContentType="application/vnd.openxmlformats-officedocument.presentationml.notesSlide+xml"/>
  <Override PartName="/ppt/slides/slide11.xml" ContentType="application/vnd.openxmlformats-officedocument.presentationml.slide+xml"/>
  <Override PartName="/ppt/notesSlides/notesSlide11.xml" ContentType="application/vnd.openxmlformats-officedocument.presentationml.notesSlide+xml"/>
  <Override PartName="/ppt/slides/slide12.xml" ContentType="application/vnd.openxmlformats-officedocument.presentationml.slide+xml"/>
  <Override PartName="/ppt/notesSlides/notesSlide12.xml" ContentType="application/vnd.openxmlformats-officedocument.presentationml.notesSlide+xml"/>
  <Override PartName="/ppt/slides/slide13.xml" ContentType="application/vnd.openxmlformats-officedocument.presentationml.slide+xml"/>
  <Override PartName="/ppt/notesSlides/notesSlide13.xml" ContentType="application/vnd.openxmlformats-officedocument.presentationml.notesSlide+xml"/>
  <Override PartName="/ppt/slides/slide14.xml" ContentType="application/vnd.openxmlformats-officedocument.presentationml.slide+xml"/>
  <Override PartName="/ppt/notesSlides/notesSlide14.xml" ContentType="application/vnd.openxmlformats-officedocument.presentationml.notesSlide+xml"/>
  <Override PartName="/ppt/slides/slide15.xml" ContentType="application/vnd.openxmlformats-officedocument.presentationml.slide+xml"/>
  <Override PartName="/ppt/notesSlides/notesSlide15.xml" ContentType="application/vnd.openxmlformats-officedocument.presentationml.notesSlide+xml"/>
  <Override PartName="/ppt/slides/slide16.xml" ContentType="application/vnd.openxmlformats-officedocument.presentationml.slide+xml"/>
  <Override PartName="/ppt/notesSlides/notesSlide16.xml" ContentType="application/vnd.openxmlformats-officedocument.presentationml.notesSlide+xml"/>
  <Override PartName="/ppt/slides/slide17.xml" ContentType="application/vnd.openxmlformats-officedocument.presentationml.slide+xml"/>
  <Override PartName="/ppt/notesSlides/notesSlide17.xml" ContentType="application/vnd.openxmlformats-officedocument.presentationml.notesSlide+xml"/>
  <Override PartName="/ppt/slides/slide18.xml" ContentType="application/vnd.openxmlformats-officedocument.presentationml.slide+xml"/>
  <Override PartName="/ppt/notesSlides/notesSlide18.xml" ContentType="application/vnd.openxmlformats-officedocument.presentationml.notesSlide+xml"/>
  <Override PartName="/ppt/slides/slide19.xml" ContentType="application/vnd.openxmlformats-officedocument.presentationml.slide+xml"/>
  <Override PartName="/ppt/notesSlides/notesSlide19.xml" ContentType="application/vnd.openxmlformats-officedocument.presentationml.notesSlide+xml"/>
  <Override PartName="/ppt/slides/slide20.xml" ContentType="application/vnd.openxmlformats-officedocument.presentationml.slide+xml"/>
  <Override PartName="/ppt/notesSlides/notesSlide20.xml" ContentType="application/vnd.openxmlformats-officedocument.presentationml.notesSlide+xml"/>
  <Override PartName="/ppt/slides/slide21.xml" ContentType="application/vnd.openxmlformats-officedocument.presentationml.slide+xml"/>
  <Override PartName="/ppt/notesSlides/notesSlide21.xml" ContentType="application/vnd.openxmlformats-officedocument.presentationml.notesSlide+xml"/>
</Types>
</file>

<file path=_rels/.rels>&#65279;<?xml version="1.0" encoding="utf-8"?><Relationships xmlns="http://schemas.openxmlformats.org/package/2006/relationships"><Relationship Type="http://schemas.openxmlformats.org/package/2006/relationships/metadata/core-properties" Target="/docProps/core.xml" Id="R47a6ca1fc7f540f9" /><Relationship Type="http://schemas.openxmlformats.org/officeDocument/2006/relationships/extended-properties" Target="/docProps/app.xml" Id="R5b1a1f52669a42c9" /><Relationship Type="http://schemas.openxmlformats.org/officeDocument/2006/relationships/officeDocument" Target="/ppt/presentation.xml" Id="R44bd83a2f2c843b2" /></Relationships>
</file>

<file path=ppt/presentation.xml><?xml version="1.0" encoding="utf-8"?>
<p:presentation xmlns:p="http://schemas.openxmlformats.org/presentationml/2006/main">
  <p:sldMasterIdLst>
    <p:sldMasterId xmlns:r="http://schemas.openxmlformats.org/officeDocument/2006/relationships" id="2147483648" r:id="R2f3393e1072d426e"/>
  </p:sldMasterIdLst>
  <p:notesMasterIdLst>
    <p:notesMasterId xmlns:r="http://schemas.openxmlformats.org/officeDocument/2006/relationships" r:id="Rb001c5022e6c4fed"/>
  </p:notesMasterIdLst>
  <p:sldIdLst>
    <p:sldId xmlns:r="http://schemas.openxmlformats.org/officeDocument/2006/relationships" id="256" r:id="Rcc17ab94b9534e9c"/>
    <p:sldId xmlns:r="http://schemas.openxmlformats.org/officeDocument/2006/relationships" id="257" r:id="Rd69b50be0ed54630"/>
    <p:sldId xmlns:r="http://schemas.openxmlformats.org/officeDocument/2006/relationships" id="258" r:id="R1689f98b67204109"/>
    <p:sldId xmlns:r="http://schemas.openxmlformats.org/officeDocument/2006/relationships" id="259" r:id="R0368f784e1504d8c"/>
    <p:sldId xmlns:r="http://schemas.openxmlformats.org/officeDocument/2006/relationships" id="260" r:id="R3d0eefe3068e4fc1"/>
    <p:sldId xmlns:r="http://schemas.openxmlformats.org/officeDocument/2006/relationships" id="261" r:id="Rd6981dc0d657486b"/>
    <p:sldId xmlns:r="http://schemas.openxmlformats.org/officeDocument/2006/relationships" id="262" r:id="R3c18cb44975849d3"/>
    <p:sldId xmlns:r="http://schemas.openxmlformats.org/officeDocument/2006/relationships" id="263" r:id="R1a1002512a1e4abc"/>
    <p:sldId xmlns:r="http://schemas.openxmlformats.org/officeDocument/2006/relationships" id="264" r:id="R6191329476cd4bb8"/>
    <p:sldId xmlns:r="http://schemas.openxmlformats.org/officeDocument/2006/relationships" id="265" r:id="Race0e21e62a146c0"/>
    <p:sldId xmlns:r="http://schemas.openxmlformats.org/officeDocument/2006/relationships" id="266" r:id="Rd833dbb1d9b54b70"/>
    <p:sldId xmlns:r="http://schemas.openxmlformats.org/officeDocument/2006/relationships" id="267" r:id="Rd2716ba1d1904eac"/>
    <p:sldId xmlns:r="http://schemas.openxmlformats.org/officeDocument/2006/relationships" id="268" r:id="Rad6528f419da4d4e"/>
    <p:sldId xmlns:r="http://schemas.openxmlformats.org/officeDocument/2006/relationships" id="269" r:id="R40a56fe0fc934d8a"/>
    <p:sldId xmlns:r="http://schemas.openxmlformats.org/officeDocument/2006/relationships" id="270" r:id="R62cea619f2884ae5"/>
    <p:sldId xmlns:r="http://schemas.openxmlformats.org/officeDocument/2006/relationships" id="271" r:id="R441f3ac325984771"/>
    <p:sldId xmlns:r="http://schemas.openxmlformats.org/officeDocument/2006/relationships" id="272" r:id="R03e5936b867a4778"/>
    <p:sldId xmlns:r="http://schemas.openxmlformats.org/officeDocument/2006/relationships" id="273" r:id="Rdda907b48c32402f"/>
    <p:sldId xmlns:r="http://schemas.openxmlformats.org/officeDocument/2006/relationships" id="274" r:id="Rfb142fc58464441b"/>
    <p:sldId xmlns:r="http://schemas.openxmlformats.org/officeDocument/2006/relationships" id="275" r:id="R7980a38f1ba94018"/>
    <p:sldId xmlns:r="http://schemas.openxmlformats.org/officeDocument/2006/relationships" id="276" r:id="R8d511b21e5f5469f"/>
  </p:sldIdLst>
  <p:sldSz cx="9144000" cy="6858000"/>
  <p:notesSz cx="6858000" cy="9144000"/>
</p:presentation>
</file>

<file path=ppt/presProps.xml><?xml version="1.0" encoding="utf-8"?>
<p:presentationPr xmlns:p="http://schemas.openxmlformats.org/presentationml/2006/main">
  <p:extLst>
    <p:ext xmlns:p14="http://schemas.microsoft.com/office/powerpoint/2010/main" uri="{E76CE94A-603C-4142-B9EB-6D1370010A27}">
      <p14:discardImageEditData val="0"/>
    </p:ext>
    <p:ext xmlns:p14="http://schemas.microsoft.com/office/powerpoint/2010/main" uri="{D31A062A-798A-4329-ABDD-BBA856620510}">
      <p14:defaultImageDpi val="32767"/>
    </p:ext>
    <p:ext xmlns:p15="http://schemas.microsoft.com/office/powerpoint/2012/main" uri="{FD5EFAAD-0ECE-453E-9831-46B23BE46B34}">
      <p15:chartTrackingRefBased val="1"/>
    </p:ext>
  </p:extLst>
</p:presentationPr>
</file>

<file path=ppt/tableStyles.xml><?xml version="1.0" encoding="utf-8"?>
<a:tblStyleLst xmlns:a="http://schemas.openxmlformats.org/drawingml/2006/main" def="{5C22544A-7EE6-4342-B048-85BDC9FD1C3A}"/>
</file>

<file path=ppt/_rels/presentation.xml.rels>&#65279;<?xml version="1.0" encoding="utf-8"?><Relationships xmlns="http://schemas.openxmlformats.org/package/2006/relationships"><Relationship Type="http://schemas.openxmlformats.org/officeDocument/2006/relationships/theme" Target="/ppt/theme/theme1.xml" Id="R2390d372997b428a" /><Relationship Type="http://schemas.openxmlformats.org/officeDocument/2006/relationships/slideMaster" Target="/ppt/slideMasters/slideMaster1.xml" Id="R2f3393e1072d426e" /><Relationship Type="http://schemas.openxmlformats.org/officeDocument/2006/relationships/notesMaster" Target="/ppt/notesMasters/notesMaster1.xml" Id="Rb001c5022e6c4fed" /><Relationship Type="http://schemas.openxmlformats.org/officeDocument/2006/relationships/presProps" Target="/ppt/presProps.xml" Id="R37b3aa680eaf4f49" /><Relationship Type="http://schemas.openxmlformats.org/officeDocument/2006/relationships/tableStyles" Target="/ppt/tableStyles.xml" Id="R229c06dcb2ca4484" /><Relationship Type="http://schemas.openxmlformats.org/officeDocument/2006/relationships/slide" Target="/ppt/slides/slide1.xml" Id="Rcc17ab94b9534e9c" /><Relationship Type="http://schemas.openxmlformats.org/officeDocument/2006/relationships/slide" Target="/ppt/slides/slide2.xml" Id="Rd69b50be0ed54630" /><Relationship Type="http://schemas.openxmlformats.org/officeDocument/2006/relationships/slide" Target="/ppt/slides/slide3.xml" Id="R1689f98b67204109" /><Relationship Type="http://schemas.openxmlformats.org/officeDocument/2006/relationships/slide" Target="/ppt/slides/slide4.xml" Id="R0368f784e1504d8c" /><Relationship Type="http://schemas.openxmlformats.org/officeDocument/2006/relationships/slide" Target="/ppt/slides/slide5.xml" Id="R3d0eefe3068e4fc1" /><Relationship Type="http://schemas.openxmlformats.org/officeDocument/2006/relationships/slide" Target="/ppt/slides/slide6.xml" Id="Rd6981dc0d657486b" /><Relationship Type="http://schemas.openxmlformats.org/officeDocument/2006/relationships/slide" Target="/ppt/slides/slide7.xml" Id="R3c18cb44975849d3" /><Relationship Type="http://schemas.openxmlformats.org/officeDocument/2006/relationships/slide" Target="/ppt/slides/slide8.xml" Id="R1a1002512a1e4abc" /><Relationship Type="http://schemas.openxmlformats.org/officeDocument/2006/relationships/slide" Target="/ppt/slides/slide9.xml" Id="R6191329476cd4bb8" /><Relationship Type="http://schemas.openxmlformats.org/officeDocument/2006/relationships/slide" Target="/ppt/slides/slide10.xml" Id="Race0e21e62a146c0" /><Relationship Type="http://schemas.openxmlformats.org/officeDocument/2006/relationships/slide" Target="/ppt/slides/slide11.xml" Id="Rd833dbb1d9b54b70" /><Relationship Type="http://schemas.openxmlformats.org/officeDocument/2006/relationships/slide" Target="/ppt/slides/slide12.xml" Id="Rd2716ba1d1904eac" /><Relationship Type="http://schemas.openxmlformats.org/officeDocument/2006/relationships/slide" Target="/ppt/slides/slide13.xml" Id="Rad6528f419da4d4e" /><Relationship Type="http://schemas.openxmlformats.org/officeDocument/2006/relationships/slide" Target="/ppt/slides/slide14.xml" Id="R40a56fe0fc934d8a" /><Relationship Type="http://schemas.openxmlformats.org/officeDocument/2006/relationships/slide" Target="/ppt/slides/slide15.xml" Id="R62cea619f2884ae5" /><Relationship Type="http://schemas.openxmlformats.org/officeDocument/2006/relationships/slide" Target="/ppt/slides/slide16.xml" Id="R441f3ac325984771" /><Relationship Type="http://schemas.openxmlformats.org/officeDocument/2006/relationships/slide" Target="/ppt/slides/slide17.xml" Id="R03e5936b867a4778" /><Relationship Type="http://schemas.openxmlformats.org/officeDocument/2006/relationships/slide" Target="/ppt/slides/slide18.xml" Id="Rdda907b48c32402f" /><Relationship Type="http://schemas.openxmlformats.org/officeDocument/2006/relationships/slide" Target="/ppt/slides/slide19.xml" Id="Rfb142fc58464441b" /><Relationship Type="http://schemas.openxmlformats.org/officeDocument/2006/relationships/slide" Target="/ppt/slides/slide20.xml" Id="R7980a38f1ba94018" /><Relationship Type="http://schemas.openxmlformats.org/officeDocument/2006/relationships/slide" Target="/ppt/slides/slide21.xml" Id="R8d511b21e5f5469f" /></Relationships>
</file>

<file path=ppt/notesMasters/_rels/notesMaster1.xml.rels>&#65279;<?xml version="1.0" encoding="utf-8"?><Relationships xmlns="http://schemas.openxmlformats.org/package/2006/relationships"><Relationship Type="http://schemas.openxmlformats.org/officeDocument/2006/relationships/theme" Target="/ppt/notesMasters/theme/theme3.xml" Id="R3e22251c917744ec" /></Relationships>
</file>

<file path=ppt/notesMasters/notesMaster1.xml><?xml version="1.0" encoding="utf-8"?>
<p:notesMaster xmlns:p="http://schemas.openxmlformats.org/presentationml/2006/main">
  <p:cSld>
    <p:bg>
      <p:bgRef idx="1001">
        <a:schemeClr xmlns:a="http://schemas.openxmlformats.org/drawingml/2006/main" val="bg1"/>
      </p:bgRef>
    </p:bg>
    <p:spTree>
      <p:nvGrpSpPr>
        <p:cNvPr id="1" name=""/>
        <p:cNvGrpSpPr/>
        <p:nvPr/>
      </p:nvGrpSpPr>
      <p:grpSpPr>
        <a:xfrm xmlns:a="http://schemas.openxmlformats.org/drawingml/2006/main"/>
      </p:grpSpPr>
      <p:sp>
        <p:nvSpPr>
          <p:cNvPr id="2" name="Header Placeholder"/>
          <p:cNvSpPr/>
          <p:nvPr>
            <p:ph type="hdr" sz="quarter"/>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3" name="Date Placeholder"/>
          <p:cNvSpPr/>
          <p:nvPr>
            <p:ph type="dt" sz="quarter" idx="1"/>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4" name="Slide Image Placeholder"/>
          <p:cNvSpPr/>
          <p:nvPr>
            <p:ph type="sldImg" idx="2"/>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5" name="Notes Placeholder"/>
          <p:cNvSpPr/>
          <p:nvPr>
            <p:ph type="body" sz="quarter" idx="3"/>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6" name="Footer Placeholder"/>
          <p:cNvSpPr/>
          <p:nvPr>
            <p:ph type="ftr" sz="quarter" idx="4"/>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7" name="Slide Number Placeholder"/>
          <p:cNvSpPr/>
          <p:nvPr>
            <p:ph type="sldNum" sz="quarter" idx="5"/>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Tree>
  </p:cSld>
  <p:clrMap bg1="lt1" tx1="dk1" bg2="lt2" tx2="dk2" accent1="accent1" accent2="accent2" accent3="accent3" accent4="accent4" accent5="accent5" accent6="accent6" hlink="hlink" folHlink="folHlink"/>
  <p:notesStyle>
    <a:lvl1pPr xmlns:a="http://schemas.openxmlformats.org/drawingml/2006/main" marL="0" algn="l" defTabSz="914400" rtl="0" eaLnBrk="1" latinLnBrk="0" hangingPunct="1">
      <a:defRPr sz="1200" kern="1200"/>
    </a:lvl1pPr>
  </p:notesStyle>
</p:notesMaster>
</file>

<file path=ppt/notesMasters/theme/theme3.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name="LibreOffice">
      <a:fillStyleLst>
        <a:solidFill>
          <a:schemeClr val="phClr"/>
        </a:solidFill>
        <a:solidFill>
          <a:schemeClr val="phClr"/>
        </a:solidFill>
        <a:solidFill>
          <a:schemeClr val="phClr"/>
        </a:solidFill>
      </a:fillStyleLst>
      <a:lnStyleLst>
        <a:ln w="6350">
          <a:prstDash val="solid"/>
        </a:ln>
        <a:ln w="6350">
          <a:prstDash val="solid"/>
        </a:ln>
        <a:ln w="6350">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ppt/notesSlides/_rels/notesSlide1.xml.rels>&#65279;<?xml version="1.0" encoding="utf-8"?><Relationships xmlns="http://schemas.openxmlformats.org/package/2006/relationships"><Relationship Type="http://schemas.openxmlformats.org/officeDocument/2006/relationships/slide" Target="/ppt/slides/slide1.xml" Id="Rfa7b5e2e1e2840ce" /><Relationship Type="http://schemas.openxmlformats.org/officeDocument/2006/relationships/notesMaster" Target="/ppt/notesMasters/notesMaster1.xml" Id="R160b3edbae094f04" /></Relationships>
</file>

<file path=ppt/notesSlides/_rels/notesSlide10.xml.rels>&#65279;<?xml version="1.0" encoding="utf-8"?><Relationships xmlns="http://schemas.openxmlformats.org/package/2006/relationships"><Relationship Type="http://schemas.openxmlformats.org/officeDocument/2006/relationships/slide" Target="/ppt/slides/slide10.xml" Id="R29e5bcd247164c28" /><Relationship Type="http://schemas.openxmlformats.org/officeDocument/2006/relationships/notesMaster" Target="/ppt/notesMasters/notesMaster1.xml" Id="R324edea2353c4f6b" /></Relationships>
</file>

<file path=ppt/notesSlides/_rels/notesSlide11.xml.rels>&#65279;<?xml version="1.0" encoding="utf-8"?><Relationships xmlns="http://schemas.openxmlformats.org/package/2006/relationships"><Relationship Type="http://schemas.openxmlformats.org/officeDocument/2006/relationships/slide" Target="/ppt/slides/slide11.xml" Id="R2e91b18bc94a4d41" /><Relationship Type="http://schemas.openxmlformats.org/officeDocument/2006/relationships/notesMaster" Target="/ppt/notesMasters/notesMaster1.xml" Id="R45892b56f9444ce7" /></Relationships>
</file>

<file path=ppt/notesSlides/_rels/notesSlide12.xml.rels>&#65279;<?xml version="1.0" encoding="utf-8"?><Relationships xmlns="http://schemas.openxmlformats.org/package/2006/relationships"><Relationship Type="http://schemas.openxmlformats.org/officeDocument/2006/relationships/slide" Target="/ppt/slides/slide12.xml" Id="R4970b9aaefcb4870" /><Relationship Type="http://schemas.openxmlformats.org/officeDocument/2006/relationships/notesMaster" Target="/ppt/notesMasters/notesMaster1.xml" Id="R1822d21f9a154903" /></Relationships>
</file>

<file path=ppt/notesSlides/_rels/notesSlide13.xml.rels>&#65279;<?xml version="1.0" encoding="utf-8"?><Relationships xmlns="http://schemas.openxmlformats.org/package/2006/relationships"><Relationship Type="http://schemas.openxmlformats.org/officeDocument/2006/relationships/slide" Target="/ppt/slides/slide13.xml" Id="R33c53345e1ff42ca" /><Relationship Type="http://schemas.openxmlformats.org/officeDocument/2006/relationships/notesMaster" Target="/ppt/notesMasters/notesMaster1.xml" Id="Rb414f72bfa7f4c3c" /></Relationships>
</file>

<file path=ppt/notesSlides/_rels/notesSlide14.xml.rels>&#65279;<?xml version="1.0" encoding="utf-8"?><Relationships xmlns="http://schemas.openxmlformats.org/package/2006/relationships"><Relationship Type="http://schemas.openxmlformats.org/officeDocument/2006/relationships/slide" Target="/ppt/slides/slide14.xml" Id="R76d7aa315c774926" /><Relationship Type="http://schemas.openxmlformats.org/officeDocument/2006/relationships/notesMaster" Target="/ppt/notesMasters/notesMaster1.xml" Id="R43004b304c1e43e2" /></Relationships>
</file>

<file path=ppt/notesSlides/_rels/notesSlide15.xml.rels>&#65279;<?xml version="1.0" encoding="utf-8"?><Relationships xmlns="http://schemas.openxmlformats.org/package/2006/relationships"><Relationship Type="http://schemas.openxmlformats.org/officeDocument/2006/relationships/slide" Target="/ppt/slides/slide15.xml" Id="R5b5812ef77ea4d5b" /><Relationship Type="http://schemas.openxmlformats.org/officeDocument/2006/relationships/notesMaster" Target="/ppt/notesMasters/notesMaster1.xml" Id="R14d4fd86490b4e25" /></Relationships>
</file>

<file path=ppt/notesSlides/_rels/notesSlide16.xml.rels>&#65279;<?xml version="1.0" encoding="utf-8"?><Relationships xmlns="http://schemas.openxmlformats.org/package/2006/relationships"><Relationship Type="http://schemas.openxmlformats.org/officeDocument/2006/relationships/slide" Target="/ppt/slides/slide16.xml" Id="R0c7c3ef9cc904221" /><Relationship Type="http://schemas.openxmlformats.org/officeDocument/2006/relationships/notesMaster" Target="/ppt/notesMasters/notesMaster1.xml" Id="R841ee79be3ff435e" /></Relationships>
</file>

<file path=ppt/notesSlides/_rels/notesSlide17.xml.rels>&#65279;<?xml version="1.0" encoding="utf-8"?><Relationships xmlns="http://schemas.openxmlformats.org/package/2006/relationships"><Relationship Type="http://schemas.openxmlformats.org/officeDocument/2006/relationships/slide" Target="/ppt/slides/slide17.xml" Id="R6dc7a0940032409f" /><Relationship Type="http://schemas.openxmlformats.org/officeDocument/2006/relationships/notesMaster" Target="/ppt/notesMasters/notesMaster1.xml" Id="Rea4cf1dec6034669" /></Relationships>
</file>

<file path=ppt/notesSlides/_rels/notesSlide18.xml.rels>&#65279;<?xml version="1.0" encoding="utf-8"?><Relationships xmlns="http://schemas.openxmlformats.org/package/2006/relationships"><Relationship Type="http://schemas.openxmlformats.org/officeDocument/2006/relationships/slide" Target="/ppt/slides/slide18.xml" Id="R68df95d32c9e47b7" /><Relationship Type="http://schemas.openxmlformats.org/officeDocument/2006/relationships/notesMaster" Target="/ppt/notesMasters/notesMaster1.xml" Id="R786fab9ddc5b4456" /></Relationships>
</file>

<file path=ppt/notesSlides/_rels/notesSlide19.xml.rels>&#65279;<?xml version="1.0" encoding="utf-8"?><Relationships xmlns="http://schemas.openxmlformats.org/package/2006/relationships"><Relationship Type="http://schemas.openxmlformats.org/officeDocument/2006/relationships/slide" Target="/ppt/slides/slide19.xml" Id="R5ddb33a8bdea4a8b" /><Relationship Type="http://schemas.openxmlformats.org/officeDocument/2006/relationships/notesMaster" Target="/ppt/notesMasters/notesMaster1.xml" Id="Race85bc16f1940af" /></Relationships>
</file>

<file path=ppt/notesSlides/_rels/notesSlide2.xml.rels>&#65279;<?xml version="1.0" encoding="utf-8"?><Relationships xmlns="http://schemas.openxmlformats.org/package/2006/relationships"><Relationship Type="http://schemas.openxmlformats.org/officeDocument/2006/relationships/slide" Target="/ppt/slides/slide2.xml" Id="Rb872ef985bd24778" /><Relationship Type="http://schemas.openxmlformats.org/officeDocument/2006/relationships/notesMaster" Target="/ppt/notesMasters/notesMaster1.xml" Id="R6a86d587ca22476d" /></Relationships>
</file>

<file path=ppt/notesSlides/_rels/notesSlide20.xml.rels>&#65279;<?xml version="1.0" encoding="utf-8"?><Relationships xmlns="http://schemas.openxmlformats.org/package/2006/relationships"><Relationship Type="http://schemas.openxmlformats.org/officeDocument/2006/relationships/slide" Target="/ppt/slides/slide20.xml" Id="R92f945d7cd374b52" /><Relationship Type="http://schemas.openxmlformats.org/officeDocument/2006/relationships/notesMaster" Target="/ppt/notesMasters/notesMaster1.xml" Id="R773d0670763140b2" /></Relationships>
</file>

<file path=ppt/notesSlides/_rels/notesSlide21.xml.rels>&#65279;<?xml version="1.0" encoding="utf-8"?><Relationships xmlns="http://schemas.openxmlformats.org/package/2006/relationships"><Relationship Type="http://schemas.openxmlformats.org/officeDocument/2006/relationships/slide" Target="/ppt/slides/slide21.xml" Id="Rb14bc8c61d6e4cf6" /><Relationship Type="http://schemas.openxmlformats.org/officeDocument/2006/relationships/notesMaster" Target="/ppt/notesMasters/notesMaster1.xml" Id="Rac9434cd3b0e47e5" /></Relationships>
</file>

<file path=ppt/notesSlides/_rels/notesSlide3.xml.rels>&#65279;<?xml version="1.0" encoding="utf-8"?><Relationships xmlns="http://schemas.openxmlformats.org/package/2006/relationships"><Relationship Type="http://schemas.openxmlformats.org/officeDocument/2006/relationships/slide" Target="/ppt/slides/slide3.xml" Id="Rf8cd77db8b164608" /><Relationship Type="http://schemas.openxmlformats.org/officeDocument/2006/relationships/notesMaster" Target="/ppt/notesMasters/notesMaster1.xml" Id="R3e8691e200824d3f" /></Relationships>
</file>

<file path=ppt/notesSlides/_rels/notesSlide4.xml.rels>&#65279;<?xml version="1.0" encoding="utf-8"?><Relationships xmlns="http://schemas.openxmlformats.org/package/2006/relationships"><Relationship Type="http://schemas.openxmlformats.org/officeDocument/2006/relationships/slide" Target="/ppt/slides/slide4.xml" Id="Re935693cad2b4336" /><Relationship Type="http://schemas.openxmlformats.org/officeDocument/2006/relationships/notesMaster" Target="/ppt/notesMasters/notesMaster1.xml" Id="R5c39675521d540e4" /></Relationships>
</file>

<file path=ppt/notesSlides/_rels/notesSlide5.xml.rels>&#65279;<?xml version="1.0" encoding="utf-8"?><Relationships xmlns="http://schemas.openxmlformats.org/package/2006/relationships"><Relationship Type="http://schemas.openxmlformats.org/officeDocument/2006/relationships/slide" Target="/ppt/slides/slide5.xml" Id="R5a0b80c9b953402d" /><Relationship Type="http://schemas.openxmlformats.org/officeDocument/2006/relationships/notesMaster" Target="/ppt/notesMasters/notesMaster1.xml" Id="R2df1ed24879e4705" /></Relationships>
</file>

<file path=ppt/notesSlides/_rels/notesSlide6.xml.rels>&#65279;<?xml version="1.0" encoding="utf-8"?><Relationships xmlns="http://schemas.openxmlformats.org/package/2006/relationships"><Relationship Type="http://schemas.openxmlformats.org/officeDocument/2006/relationships/slide" Target="/ppt/slides/slide6.xml" Id="Rfe84e506c3784395" /><Relationship Type="http://schemas.openxmlformats.org/officeDocument/2006/relationships/notesMaster" Target="/ppt/notesMasters/notesMaster1.xml" Id="R1b3bdda7a3c3488b" /></Relationships>
</file>

<file path=ppt/notesSlides/_rels/notesSlide7.xml.rels>&#65279;<?xml version="1.0" encoding="utf-8"?><Relationships xmlns="http://schemas.openxmlformats.org/package/2006/relationships"><Relationship Type="http://schemas.openxmlformats.org/officeDocument/2006/relationships/slide" Target="/ppt/slides/slide7.xml" Id="Rf082e90c5a28474a" /><Relationship Type="http://schemas.openxmlformats.org/officeDocument/2006/relationships/notesMaster" Target="/ppt/notesMasters/notesMaster1.xml" Id="R420824496d6a48a3" /></Relationships>
</file>

<file path=ppt/notesSlides/_rels/notesSlide8.xml.rels>&#65279;<?xml version="1.0" encoding="utf-8"?><Relationships xmlns="http://schemas.openxmlformats.org/package/2006/relationships"><Relationship Type="http://schemas.openxmlformats.org/officeDocument/2006/relationships/slide" Target="/ppt/slides/slide8.xml" Id="R31bf4b5ea7eb44bb" /><Relationship Type="http://schemas.openxmlformats.org/officeDocument/2006/relationships/notesMaster" Target="/ppt/notesMasters/notesMaster1.xml" Id="R076ce0e49161405b" /></Relationships>
</file>

<file path=ppt/notesSlides/_rels/notesSlide9.xml.rels>&#65279;<?xml version="1.0" encoding="utf-8"?><Relationships xmlns="http://schemas.openxmlformats.org/package/2006/relationships"><Relationship Type="http://schemas.openxmlformats.org/officeDocument/2006/relationships/slide" Target="/ppt/slides/slide9.xml" Id="R141e5a58c71b4d51" /><Relationship Type="http://schemas.openxmlformats.org/officeDocument/2006/relationships/notesMaster" Target="/ppt/notesMasters/notesMaster1.xml" Id="R82c316ffde4143fa" /></Relationships>
</file>

<file path=ppt/notesSlides/notesSlide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INEQUALITY BY RACE AND ETHNICITY, IMMIGRANT STATUS, AND LANGUAGE ABILITY</a:t>
            </a:r>
          </a:p>
          <a:p xmlns:a="http://schemas.openxmlformats.org/drawingml/2006/main">
            <a:r>
              <a:t/>
            </a:r>
          </a:p>
          <a:p xmlns:a="http://schemas.openxmlformats.org/drawingml/2006/main">
            <a:r>
              <a:t>CHAPTER 5</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0.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TABLE 5-7: PERCENTAGE OF STUDENTS AGED 3-21 SERVED BY THE INDIVIDUALS WITH DISABILITIES EDUCATION ACT BY RACE AND DISABILITY TYPE, 2011-2012, AND PERCENTAGE OF STUDENTS IDENTIFIED AS GIFTED AND TALENTED BY RACE, 2006</a:t>
            </a:r>
          </a:p>
          <a:p xmlns:a="http://schemas.openxmlformats.org/drawingml/2006/main">
            <a:r>
              <a:t/>
            </a:r>
          </a:p>
          <a:p xmlns:a="http://schemas.openxmlformats.org/drawingml/2006/main">
            <a:r>
              <a:t>Sources: National Center for Education Statistics. 2013. Digest of Education Statistics: 2013. Table 204.50. https://nces.ed.gov/programs/digest/d13/tables/dt13_204.50.asp </a:t>
            </a:r>
          </a:p>
          <a:p xmlns:a="http://schemas.openxmlformats.org/drawingml/2006/main">
            <a:r>
              <a:t>and National Center for Education Statistics. 2011. Digest of Education Statistics: 2010. NCES 2011-015. Table 49. https://nces.ed.gov/programs/digest/d10/tables/dt10_049.asp?referrer=list</a:t>
            </a:r>
          </a:p>
          <a:p xmlns:a="http://schemas.openxmlformats.org/drawingml/2006/main">
            <a:r>
              <a:t/>
            </a:r>
          </a:p>
          <a:p xmlns:a="http://schemas.openxmlformats.org/drawingml/2006/main">
            <a:r>
              <a:t>Table data:</a:t>
            </a:r>
          </a:p>
          <a:p xmlns:a="http://schemas.openxmlformats.org/drawingml/2006/main">
            <a:r>
              <a:t>Column headers: blank; White; Black; Hispanic; Asian; American Indian; Two or More Races</a:t>
            </a:r>
          </a:p>
          <a:p xmlns:a="http://schemas.openxmlformats.org/drawingml/2006/main">
            <a:r>
              <a:t>Row 1: All disabilities; 13.4; 15.3; 11.5; 6.3; 16.2; 12.6</a:t>
            </a:r>
          </a:p>
          <a:p xmlns:a="http://schemas.openxmlformats.org/drawingml/2006/main">
            <a:r>
              <a:t>Row 2: Autism; 1.1; 0.8; 0.7; 1.1; 0.6; 1.0</a:t>
            </a:r>
          </a:p>
          <a:p xmlns:a="http://schemas.openxmlformats.org/drawingml/2006/main">
            <a:r>
              <a:t>Row 3: Developmental delay; 0.8; 0.9; 0.6; 0.5; 1.4; 1.3</a:t>
            </a:r>
          </a:p>
          <a:p xmlns:a="http://schemas.openxmlformats.org/drawingml/2006/main">
            <a:r>
              <a:t>Row 4: Emotional disturbance; 0.8; 1.3; 0.4; 0.1; 1.0; 0.9</a:t>
            </a:r>
          </a:p>
          <a:p xmlns:a="http://schemas.openxmlformats.org/drawingml/2006/main">
            <a:r>
              <a:t>Row 5: Hearing impairments; 0.2; 0.1; 0.2; 0.2; 0.2; 0.1</a:t>
            </a:r>
          </a:p>
          <a:p xmlns:a="http://schemas.openxmlformats.org/drawingml/2006/main">
            <a:r>
              <a:t>Row 6: Intellectual disability; 0.8; 1.5; 0.7; 0.4; 1.0; 0.7</a:t>
            </a:r>
          </a:p>
          <a:p xmlns:a="http://schemas.openxmlformats.org/drawingml/2006/main">
            <a:r>
              <a:t>Row 7: Multiple disabilities; 0.3; 0.3; 0.2; 0.2; 0.4; 0.2</a:t>
            </a:r>
          </a:p>
          <a:p xmlns:a="http://schemas.openxmlformats.org/drawingml/2006/main">
            <a:r>
              <a:t>Row 8: Orthopedic impairments; 0.1; 0.1; 0.1; 0.1; 0.1; 0.1</a:t>
            </a:r>
          </a:p>
          <a:p xmlns:a="http://schemas.openxmlformats.org/drawingml/2006/main">
            <a:r>
              <a:t>Row 9: Other health impairments; 1.8; 1.7; 0.9; 0.4; 1.6; 1.6</a:t>
            </a:r>
          </a:p>
          <a:p xmlns:a="http://schemas.openxmlformats.org/drawingml/2006/main">
            <a:r>
              <a:t>Row 10: Specific learning disabilities; 4.4; 5.9; 5.0; 1.5; 6.8; 3.9</a:t>
            </a:r>
          </a:p>
          <a:p xmlns:a="http://schemas.openxmlformats.org/drawingml/2006/main">
            <a:r>
              <a:t>Row 11: Speech or language impairments; 3.0; 2.4; 2.6; 1.8; 3.0; 2.8</a:t>
            </a:r>
          </a:p>
          <a:p xmlns:a="http://schemas.openxmlformats.org/drawingml/2006/main">
            <a:r>
              <a:t>Row 12: Traumatic brain injury; 0.1; 0.1; #; #; 0.1; 0.1</a:t>
            </a:r>
          </a:p>
          <a:p xmlns:a="http://schemas.openxmlformats.org/drawingml/2006/main">
            <a:r>
              <a:t>Row 13: Visual impairments; 0.1; 0.1; 0.1; #; 0.1; #</a:t>
            </a:r>
          </a:p>
          <a:p xmlns:a="http://schemas.openxmlformats.org/drawingml/2006/main">
            <a:r>
              <a:t>Row 14: blank; blank; blank; blank; blank; blank; blank</a:t>
            </a:r>
          </a:p>
          <a:p xmlns:a="http://schemas.openxmlformats.org/drawingml/2006/main">
            <a:r>
              <a:t>Row 15: Gifted and Talented; 8.0; 3.6; 4.2; 13.1; 5.2; NA</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FIGURE 5-6: PERCENTAGE OF STUDENTS OF DIFFERENT RACES WHO TAKE PRECALCULUS OR CALCULUS, 2005</a:t>
            </a:r>
          </a:p>
          <a:p xmlns:a="http://schemas.openxmlformats.org/drawingml/2006/main">
            <a:r>
              <a:t/>
            </a:r>
          </a:p>
          <a:p xmlns:a="http://schemas.openxmlformats.org/drawingml/2006/main">
            <a:r>
              <a:t>Source: National Center for Education Statistics. 2010. Status and Trends in the Education of Racial and Ethnic Minorities. NCES 2010-015. Table 13a. http://nces.ed.gov/pubs2010/2010015/tables/table_13a.asp</a:t>
            </a:r>
          </a:p>
          <a:p xmlns:a="http://schemas.openxmlformats.org/drawingml/2006/main">
            <a:r>
              <a:t/>
            </a:r>
          </a:p>
          <a:p xmlns:a="http://schemas.openxmlformats.org/drawingml/2006/main">
            <a:r>
              <a:t>Figure description: Grouped bar chart comparing the percentages of White, Black, Hispanic, Asian, and American Indian students taking precalculus or calculus in 2005. Asian students have the highest participation in both courses; White students are generally next; Black and Hispanic participation is lower, with American Indian participation varying by course.</a:t>
            </a:r>
          </a:p>
          <a:p xmlns:a="http://schemas.openxmlformats.org/drawingml/2006/main">
            <a:r>
              <a:t/>
            </a:r>
          </a:p>
          <a:p xmlns:a="http://schemas.openxmlformats.org/drawingml/2006/main">
            <a:r>
              <a:t>[Sources]</a:t>
            </a:r>
          </a:p>
          <a:p xmlns:a="http://schemas.openxmlformats.org/drawingml/2006/main">
            <a:r>
              <a:t/>
            </a:r>
          </a:p>
          <a:p xmlns:a="http://schemas.openxmlformats.org/drawingml/2006/main">
            <a:r>
              <a:t>- Source: National Center for Education Statistics. 2010. Status and Trends in the Education of Racial and Ethnic Minorities. NCES 2010-015. Table 13a. http://nces.ed.gov/pubs2010/2010015/tables/table_13a.asp</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TABLE 5-9: PERCENTAGE OF STUDENTS RECEIVING VARIOUS TYPES OF SCHOOL DISCIPLINE BY RACE/ETHNICITY IN 2011-2012</a:t>
            </a:r>
          </a:p>
          <a:p xmlns:a="http://schemas.openxmlformats.org/drawingml/2006/main">
            <a:r>
              <a:t/>
            </a:r>
          </a:p>
          <a:p xmlns:a="http://schemas.openxmlformats.org/drawingml/2006/main">
            <a:r>
              <a:t>Source: U.S. Department of Education Office for Civil Rights. March 2014. Civil Rights Data Collection. Data Snapshot: School Discipline. Issue Brief No. 1. https://www2.ed.gov/about/offices/list/ocr/docs/crdc-discipline-snapshot.pdf</a:t>
            </a:r>
          </a:p>
          <a:p xmlns:a="http://schemas.openxmlformats.org/drawingml/2006/main">
            <a:r>
              <a:t/>
            </a:r>
          </a:p>
          <a:p xmlns:a="http://schemas.openxmlformats.org/drawingml/2006/main">
            <a:r>
              <a:t>Table data:</a:t>
            </a:r>
          </a:p>
          <a:p xmlns:a="http://schemas.openxmlformats.org/drawingml/2006/main">
            <a:r>
              <a:t>Column headers: blank; Whites; Blacks; Hispanics; Asians; Native Americans; Multiracial</a:t>
            </a:r>
          </a:p>
          <a:p xmlns:a="http://schemas.openxmlformats.org/drawingml/2006/main">
            <a:r>
              <a:t>Row 1: Overall enrollment; 51%; 16%; 24%; 5%; 0.5%; 2%</a:t>
            </a:r>
          </a:p>
          <a:p xmlns:a="http://schemas.openxmlformats.org/drawingml/2006/main">
            <a:r>
              <a:t>Row 2: In-school suspension; 40%; 32%; 22%; 1%; 0.2%; 3%</a:t>
            </a:r>
          </a:p>
          <a:p xmlns:a="http://schemas.openxmlformats.org/drawingml/2006/main">
            <a:r>
              <a:t>Row 3: Single out-of-school suspension; 36%; 33%; 23%; 2%; 2%; 3%</a:t>
            </a:r>
          </a:p>
          <a:p xmlns:a="http://schemas.openxmlformats.org/drawingml/2006/main">
            <a:r>
              <a:t>Row 4: Multiple out-of-school suspensions; 31%; 42%; 21%; 1%; 2%; 3%</a:t>
            </a:r>
          </a:p>
          <a:p xmlns:a="http://schemas.openxmlformats.org/drawingml/2006/main">
            <a:r>
              <a:t>Row 5: Expulsion; 36%; 34%; 22%; 1%; 3%; 3%</a:t>
            </a:r>
          </a:p>
          <a:p xmlns:a="http://schemas.openxmlformats.org/drawingml/2006/main">
            <a:r>
              <a:t/>
            </a:r>
          </a:p>
          <a:p xmlns:a="http://schemas.openxmlformats.org/drawingml/2006/main">
            <a:r>
              <a:t>[Sources]</a:t>
            </a:r>
          </a:p>
          <a:p xmlns:a="http://schemas.openxmlformats.org/drawingml/2006/main">
            <a:r>
              <a:t/>
            </a:r>
          </a:p>
          <a:p xmlns:a="http://schemas.openxmlformats.org/drawingml/2006/main">
            <a:r>
              <a:t>- Source: U.S. Department of Education Office for Civil Rights. March 2014. Civil Rights Data Collection. Data Snapshot: School Discipline. Issue Brief No. 1. https://www2.ed.gov/about/offices/list/ocr/docs/crdc-discipline-snapshot.pdf</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FIGURE 5-7: PERCENTAGES OF 15-24 YEAR-OLDS NOT ENROLLED IN SCHOOLS AND WITH NO DEGREE BY RACE, 2011</a:t>
            </a:r>
          </a:p>
          <a:p xmlns:a="http://schemas.openxmlformats.org/drawingml/2006/main">
            <a:r>
              <a:t/>
            </a:r>
          </a:p>
          <a:p xmlns:a="http://schemas.openxmlformats.org/drawingml/2006/main">
            <a:r>
              <a:t>Source: Davis, Jessica and Kurt Bauman.  2013. School Enrollment in the United States: 2011 Population Characteristics, Table 1. U.S. Census Bureau.</a:t>
            </a:r>
          </a:p>
          <a:p xmlns:a="http://schemas.openxmlformats.org/drawingml/2006/main">
            <a:r>
              <a:t/>
            </a:r>
          </a:p>
          <a:p xmlns:a="http://schemas.openxmlformats.org/drawingml/2006/main">
            <a:r>
              <a:t>Figure description: Bar chart of 15-to-24-year-olds who were not enrolled in school and had no degree in 2011. Hispanic youth have the highest percentage, followed by Black youth; White non-Hispanic and Asian youth have lower percentages.</a:t>
            </a:r>
          </a:p>
          <a:p xmlns:a="http://schemas.openxmlformats.org/drawingml/2006/main">
            <a:r>
              <a:t/>
            </a:r>
          </a:p>
          <a:p xmlns:a="http://schemas.openxmlformats.org/drawingml/2006/main">
            <a:r>
              <a:t>[Sources]</a:t>
            </a:r>
          </a:p>
          <a:p xmlns:a="http://schemas.openxmlformats.org/drawingml/2006/main">
            <a:r>
              <a:t/>
            </a:r>
          </a:p>
          <a:p xmlns:a="http://schemas.openxmlformats.org/drawingml/2006/main">
            <a:r>
              <a:t>- Source: Davis, Jessica and Kurt Bauman.  2013. School Enrollment in the United States: 2011 Population Characteristics, Table 1. U.S. Census Bureau.</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FIGURE 5-8: PERCENTAGES OF 14-24 YEAR OLD HIGH SCHOOL GRADUATES WHO HAVE ENROLLED IN OR COMPLETED SOME COLLEGE</a:t>
            </a:r>
          </a:p>
          <a:p xmlns:a="http://schemas.openxmlformats.org/drawingml/2006/main">
            <a:r>
              <a:t/>
            </a:r>
          </a:p>
          <a:p xmlns:a="http://schemas.openxmlformats.org/drawingml/2006/main">
            <a:r>
              <a:t>Source: U.S. Census Bureau, Current Population Survey Historical Data, Table A-5a. http://www.census.gov/hhes/school/data/cps/historical/index.html</a:t>
            </a:r>
          </a:p>
          <a:p xmlns:a="http://schemas.openxmlformats.org/drawingml/2006/main">
            <a:r>
              <a:t/>
            </a:r>
          </a:p>
          <a:p xmlns:a="http://schemas.openxmlformats.org/drawingml/2006/main">
            <a:r>
              <a:t>Figure description: Line chart of college enrollment among 14-to-24-year-old high-school graduates from 1990 through 2013 by race. Asian enrollment is consistently highest. White enrollment is generally next, while Black and Hispanic enrollment is lower and more variable, though all series fluctuate over time.</a:t>
            </a:r>
          </a:p>
          <a:p xmlns:a="http://schemas.openxmlformats.org/drawingml/2006/main">
            <a:r>
              <a:t/>
            </a:r>
          </a:p>
          <a:p xmlns:a="http://schemas.openxmlformats.org/drawingml/2006/main">
            <a:r>
              <a:t>[Sources]</a:t>
            </a:r>
          </a:p>
          <a:p xmlns:a="http://schemas.openxmlformats.org/drawingml/2006/main">
            <a:r>
              <a:t/>
            </a:r>
          </a:p>
          <a:p xmlns:a="http://schemas.openxmlformats.org/drawingml/2006/main">
            <a:r>
              <a:t>- Source: U.S. Census Bureau, Current Population Survey Historical Data, Table A-5a. http://www.census.gov/hhes/school/data/cps/historical/index.html</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CAN SCHOOLS CLOSE THESE GAPS? EXPLANATIONS FOR DIFFERENT ACHIEVEMENT BY RACE/ETHNICITY</a:t>
            </a:r>
          </a:p>
          <a:p xmlns:a="http://schemas.openxmlformats.org/drawingml/2006/main">
            <a:r>
              <a:t/>
            </a:r>
          </a:p>
          <a:p xmlns:a="http://schemas.openxmlformats.org/drawingml/2006/main">
            <a:r>
              <a:t>Individual-level</a:t>
            </a:r>
          </a:p>
          <a:p xmlns:a="http://schemas.openxmlformats.org/drawingml/2006/main">
            <a:r>
              <a:t>Intelligence or ability</a:t>
            </a:r>
          </a:p>
          <a:p xmlns:a="http://schemas.openxmlformats.org/drawingml/2006/main">
            <a:r>
              <a:t>Educational expectations</a:t>
            </a:r>
          </a:p>
          <a:p xmlns:a="http://schemas.openxmlformats.org/drawingml/2006/main">
            <a:r>
              <a:t>Stereotype threat</a:t>
            </a:r>
          </a:p>
          <a:p xmlns:a="http://schemas.openxmlformats.org/drawingml/2006/main">
            <a:r>
              <a:t>Family</a:t>
            </a:r>
          </a:p>
          <a:p xmlns:a="http://schemas.openxmlformats.org/drawingml/2006/main">
            <a:r>
              <a:t>Financial capital</a:t>
            </a:r>
          </a:p>
          <a:p xmlns:a="http://schemas.openxmlformats.org/drawingml/2006/main">
            <a:r>
              <a:t>Parenting practices</a:t>
            </a:r>
          </a:p>
          <a:p xmlns:a="http://schemas.openxmlformats.org/drawingml/2006/main">
            <a:r>
              <a:t>Family cultures (i.e. “model minority” Confucian traditions, “culture of poverty,” “familistic” culture).</a:t>
            </a:r>
          </a:p>
          <a:p xmlns:a="http://schemas.openxmlformats.org/drawingml/2006/main">
            <a:r>
              <a:t>Neighborhood and Peer</a:t>
            </a:r>
          </a:p>
          <a:p xmlns:a="http://schemas.openxmlformats.org/drawingml/2006/main">
            <a:r>
              <a:t>Segregation</a:t>
            </a:r>
          </a:p>
          <a:p xmlns:a="http://schemas.openxmlformats.org/drawingml/2006/main">
            <a:r>
              <a:t>Cultures of resistance (“oppositional culture” or “acting white”)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WHAT ROLE DOES SCHOOL PLAY IN AFFECTING DIFFERENCES IN EDUCATIONAL OUTCOMES BY RACE/ETHNICITY?</a:t>
            </a:r>
          </a:p>
          <a:p xmlns:a="http://schemas.openxmlformats.org/drawingml/2006/main">
            <a:r>
              <a:t/>
            </a:r>
          </a:p>
          <a:p xmlns:a="http://schemas.openxmlformats.org/drawingml/2006/main">
            <a:r>
              <a:t>Schools reinforce educational inequality</a:t>
            </a:r>
          </a:p>
          <a:p xmlns:a="http://schemas.openxmlformats.org/drawingml/2006/main">
            <a:r>
              <a:t>There is a mismatch between students’ cultural capital and the attitudes, values, and norms that are rewarded by schools.</a:t>
            </a:r>
          </a:p>
          <a:p xmlns:a="http://schemas.openxmlformats.org/drawingml/2006/main">
            <a:r>
              <a:t>Teachers may have lower expectations of black and Hispanic students.</a:t>
            </a:r>
          </a:p>
          <a:p xmlns:a="http://schemas.openxmlformats.org/drawingml/2006/main">
            <a:r>
              <a:t>There are racial/ethnic differences in school discipline.</a:t>
            </a:r>
          </a:p>
          <a:p xmlns:a="http://schemas.openxmlformats.org/drawingml/2006/main">
            <a:r>
              <a:t>There are racial/ethnic differences in the types of courses that students take.</a:t>
            </a:r>
          </a:p>
          <a:p xmlns:a="http://schemas.openxmlformats.org/drawingml/2006/main">
            <a:r>
              <a:t>Schools have no influence of educational inequality</a:t>
            </a:r>
          </a:p>
          <a:p xmlns:a="http://schemas.openxmlformats.org/drawingml/2006/main">
            <a:r>
              <a:t>Schools cannot compensate for the differences between students when they begin schools.</a:t>
            </a:r>
          </a:p>
          <a:p xmlns:a="http://schemas.openxmlformats.org/drawingml/2006/main">
            <a:r>
              <a:t>Schools reduce educational inequality</a:t>
            </a:r>
          </a:p>
          <a:p xmlns:a="http://schemas.openxmlformats.org/drawingml/2006/main">
            <a:r>
              <a:t>There is little evidence for this: gaps actually grow between race/ethnic groups over the years and during the school year.</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7.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TABLE 5-10: GPA, EXPECTATION OF AN ADVANCED DEGREE, AND DROPOUT BY ETHNICITY, 1992-1996 FOR CHILDREN IN THE CHILDREN OF IMMIGRANTS LONGITUDINAL STUDY</a:t>
            </a:r>
          </a:p>
          <a:p xmlns:a="http://schemas.openxmlformats.org/drawingml/2006/main">
            <a:r>
              <a:t/>
            </a:r>
          </a:p>
          <a:p xmlns:a="http://schemas.openxmlformats.org/drawingml/2006/main">
            <a:r>
              <a:t>Source: Rumbaut, Ruben G. 1998. “Coming of Age in Immigrant America.” Research Perspectives on Migration 1(6):1-14. Table 4. http://carnegieendowment.org/files/rpm/rpmvol1no6.pdf</a:t>
            </a:r>
          </a:p>
          <a:p xmlns:a="http://schemas.openxmlformats.org/drawingml/2006/main">
            <a:r>
              <a:t>Accessed July 8, 2015.</a:t>
            </a:r>
          </a:p>
          <a:p xmlns:a="http://schemas.openxmlformats.org/drawingml/2006/main">
            <a:r>
              <a:t/>
            </a:r>
          </a:p>
          <a:p xmlns:a="http://schemas.openxmlformats.org/drawingml/2006/main">
            <a:r>
              <a:t>Table data:</a:t>
            </a:r>
          </a:p>
          <a:p xmlns:a="http://schemas.openxmlformats.org/drawingml/2006/main">
            <a:r>
              <a:t>Column headers: blank; GPA in 1995; Expects an Advanced Degree; Dropped out by 1995</a:t>
            </a:r>
          </a:p>
          <a:p xmlns:a="http://schemas.openxmlformats.org/drawingml/2006/main">
            <a:r>
              <a:t>Row 1: Chinese; 3.65; 64.3; 0</a:t>
            </a:r>
          </a:p>
          <a:p xmlns:a="http://schemas.openxmlformats.org/drawingml/2006/main">
            <a:r>
              <a:t>Row 2: Vietnamese; 3.03; 48.1; 5.5</a:t>
            </a:r>
          </a:p>
          <a:p xmlns:a="http://schemas.openxmlformats.org/drawingml/2006/main">
            <a:r>
              <a:t>Row 3: Filipino; 2.86; 44.5; 4.2</a:t>
            </a:r>
          </a:p>
          <a:p xmlns:a="http://schemas.openxmlformats.org/drawingml/2006/main">
            <a:r>
              <a:t>Row 4: Hmong; 2.65; 6.0; 3.8</a:t>
            </a:r>
          </a:p>
          <a:p xmlns:a="http://schemas.openxmlformats.org/drawingml/2006/main">
            <a:r>
              <a:t>Row 5: Jamaican; 2.39; 54.2; 6.8</a:t>
            </a:r>
          </a:p>
          <a:p xmlns:a="http://schemas.openxmlformats.org/drawingml/2006/main">
            <a:r>
              <a:t>Row 6: Mexican; 2.25; 24.9; 8.8</a:t>
            </a:r>
          </a:p>
          <a:p xmlns:a="http://schemas.openxmlformats.org/drawingml/2006/main">
            <a:r>
              <a:t>Row 7: Nicaraguan; 2.21; 49.5; 8.8</a:t>
            </a:r>
          </a:p>
          <a:p xmlns:a="http://schemas.openxmlformats.org/drawingml/2006/main">
            <a:r>
              <a:t>Row 8: Cuban; 2.20; 50.9; 10.1</a:t>
            </a:r>
          </a:p>
          <a:p xmlns:a="http://schemas.openxmlformats.org/drawingml/2006/main">
            <a:r>
              <a:t>Row 9: Haitian; 2.12; 54.9; 6.2</a:t>
            </a:r>
          </a:p>
          <a:p xmlns:a="http://schemas.openxmlformats.org/drawingml/2006/main">
            <a:r>
              <a:t>Row 10: Dominican; 1.96; 31.3; 5.6</a:t>
            </a:r>
          </a:p>
          <a:p xmlns:a="http://schemas.openxmlformats.org/drawingml/2006/main">
            <a:r>
              <a:t/>
            </a:r>
          </a:p>
          <a:p xmlns:a="http://schemas.openxmlformats.org/drawingml/2006/main">
            <a:r>
              <a:t>[Sources]</a:t>
            </a:r>
          </a:p>
          <a:p xmlns:a="http://schemas.openxmlformats.org/drawingml/2006/main">
            <a:r>
              <a:t/>
            </a:r>
          </a:p>
          <a:p xmlns:a="http://schemas.openxmlformats.org/drawingml/2006/main">
            <a:r>
              <a:t>- Source: Rumbaut, Ruben G. 1998. “Coming of Age in Immigrant America.” Research Perspectives on Migration 1(6):1-14. Table 4. http://carnegieendowment.org/files/rpm/rpmvol1no6.pdf</a:t>
            </a:r>
          </a:p>
          <a:p xmlns:a="http://schemas.openxmlformats.org/drawingml/2006/main">
            <a:r>
              <a:t>Accessed July 8, 2015.</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8.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EXPLANATIONS FOR DIFFERENT ACHIEVEMENT BY IMMIGRATION STATUS OR GENERATION</a:t>
            </a:r>
          </a:p>
          <a:p xmlns:a="http://schemas.openxmlformats.org/drawingml/2006/main">
            <a:r>
              <a:t/>
            </a:r>
          </a:p>
          <a:p xmlns:a="http://schemas.openxmlformats.org/drawingml/2006/main">
            <a:r>
              <a:t>“Self-selection” </a:t>
            </a:r>
          </a:p>
          <a:p xmlns:a="http://schemas.openxmlformats.org/drawingml/2006/main">
            <a:r>
              <a:t>Those who immigrate may be better educated, be able to get better jobs, healthier, or more ambitious than those who do not.</a:t>
            </a:r>
          </a:p>
          <a:p xmlns:a="http://schemas.openxmlformats.org/drawingml/2006/main">
            <a:r>
              <a:t>Different cultural values or traditions surrounding education</a:t>
            </a:r>
          </a:p>
          <a:p xmlns:a="http://schemas.openxmlformats.org/drawingml/2006/main">
            <a:r>
              <a:t>These may be preserved through “segmented” versus “straight-line” assimilation.</a:t>
            </a:r>
          </a:p>
          <a:p xmlns:a="http://schemas.openxmlformats.org/drawingml/2006/main">
            <a:r>
              <a:t>“Immigrant optimism” </a:t>
            </a:r>
          </a:p>
          <a:p xmlns:a="http://schemas.openxmlformats.org/drawingml/2006/main">
            <a:r>
              <a:t>Immigrants who choose to come to the U.S. may compare their opportunities favorably to peers from home countries who did not immigrate.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9.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CHALLENGES TO THE ACHIEVEMENT OF IMMIGRANT CHILDREN</a:t>
            </a:r>
          </a:p>
          <a:p xmlns:a="http://schemas.openxmlformats.org/drawingml/2006/main">
            <a:r>
              <a:t/>
            </a:r>
          </a:p>
          <a:p xmlns:a="http://schemas.openxmlformats.org/drawingml/2006/main">
            <a:r>
              <a:t>English language proficiency</a:t>
            </a:r>
          </a:p>
          <a:p xmlns:a="http://schemas.openxmlformats.org/drawingml/2006/main">
            <a:r>
              <a:t/>
            </a:r>
          </a:p>
          <a:p xmlns:a="http://schemas.openxmlformats.org/drawingml/2006/main">
            <a:r>
              <a:t>Disruption and/or trauma</a:t>
            </a:r>
          </a:p>
          <a:p xmlns:a="http://schemas.openxmlformats.org/drawingml/2006/main">
            <a:r>
              <a:t/>
            </a:r>
          </a:p>
          <a:p xmlns:a="http://schemas.openxmlformats.org/drawingml/2006/main">
            <a:r>
              <a:t>Time spent outside of school in camps or relocation centers</a:t>
            </a:r>
          </a:p>
          <a:p xmlns:a="http://schemas.openxmlformats.org/drawingml/2006/main">
            <a:r>
              <a:t/>
            </a:r>
          </a:p>
          <a:p xmlns:a="http://schemas.openxmlformats.org/drawingml/2006/main">
            <a:r>
              <a:t>Cultural misunderstandings</a:t>
            </a:r>
          </a:p>
          <a:p xmlns:a="http://schemas.openxmlformats.org/drawingml/2006/main">
            <a:r>
              <a:t/>
            </a:r>
          </a:p>
          <a:p xmlns:a="http://schemas.openxmlformats.org/drawingml/2006/main">
            <a:r>
              <a:t>Students get “racialized” in particular ways after they immigrate and this affects achievement.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QUESTIONS FOR THOUGHT</a:t>
            </a:r>
          </a:p>
          <a:p xmlns:a="http://schemas.openxmlformats.org/drawingml/2006/main">
            <a:r>
              <a:t/>
            </a:r>
          </a:p>
          <a:p xmlns:a="http://schemas.openxmlformats.org/drawingml/2006/main">
            <a:r>
              <a:t>Should schools provide equal resources to children of all races and ethnicities?   </a:t>
            </a:r>
          </a:p>
          <a:p xmlns:a="http://schemas.openxmlformats.org/drawingml/2006/main">
            <a:r>
              <a:t/>
            </a:r>
          </a:p>
          <a:p xmlns:a="http://schemas.openxmlformats.org/drawingml/2006/main">
            <a:r>
              <a:t>Should they ensure equal outcomes by race and ethnicity?  </a:t>
            </a:r>
          </a:p>
          <a:p xmlns:a="http://schemas.openxmlformats.org/drawingml/2006/main">
            <a:r>
              <a:t/>
            </a:r>
          </a:p>
          <a:p xmlns:a="http://schemas.openxmlformats.org/drawingml/2006/main">
            <a:r>
              <a:t>And, if we agree they should, can they?  </a:t>
            </a:r>
          </a:p>
          <a:p xmlns:a="http://schemas.openxmlformats.org/drawingml/2006/main">
            <a:r>
              <a:t/>
            </a:r>
          </a:p>
          <a:p xmlns:a="http://schemas.openxmlformats.org/drawingml/2006/main">
            <a:r>
              <a:t>What are some explanations for racial and ethnic inequality in schools?</a:t>
            </a:r>
          </a:p>
          <a:p xmlns:a="http://schemas.openxmlformats.org/drawingml/2006/main">
            <a:r>
              <a:t/>
            </a:r>
          </a:p>
          <a:p xmlns:a="http://schemas.openxmlformats.org/drawingml/2006/main">
            <a:r>
              <a:t> What role do schools play in maintaining, shrinking, or increasing gaps between groups?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0.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SUMMARY</a:t>
            </a:r>
          </a:p>
          <a:p xmlns:a="http://schemas.openxmlformats.org/drawingml/2006/main">
            <a:r>
              <a:t/>
            </a:r>
          </a:p>
          <a:p xmlns:a="http://schemas.openxmlformats.org/drawingml/2006/main">
            <a:r>
              <a:t>The history of race and education in the U.S. is largely one of black and Hispanic segregation in schools with different resources, much of which continues today.</a:t>
            </a:r>
          </a:p>
          <a:p xmlns:a="http://schemas.openxmlformats.org/drawingml/2006/main">
            <a:r>
              <a:t/>
            </a:r>
          </a:p>
          <a:p xmlns:a="http://schemas.openxmlformats.org/drawingml/2006/main">
            <a:r>
              <a:t>Minority, segregated schools have fewer resources than do predominantly white schools.</a:t>
            </a:r>
          </a:p>
          <a:p xmlns:a="http://schemas.openxmlformats.org/drawingml/2006/main">
            <a:r>
              <a:t/>
            </a:r>
          </a:p>
          <a:p xmlns:a="http://schemas.openxmlformats.org/drawingml/2006/main">
            <a:r>
              <a:t>Most educational outcomes differ by race/ethnicity such that Asians and whites tend to have more success than blacks, Hispanics, and Native Americans.  This is particularly stark when looking at course-taking and school disciplinary actions.</a:t>
            </a:r>
          </a:p>
          <a:p xmlns:a="http://schemas.openxmlformats.org/drawingml/2006/main">
            <a:r>
              <a:t/>
            </a:r>
          </a:p>
          <a:p xmlns:a="http://schemas.openxmlformats.org/drawingml/2006/main">
            <a:r>
              <a:t>Outcomes of immigrant children are closely related to how they become racialized in the U.S.</a:t>
            </a:r>
          </a:p>
          <a:p xmlns:a="http://schemas.openxmlformats.org/drawingml/2006/main">
            <a:r>
              <a:t/>
            </a:r>
          </a:p>
          <a:p xmlns:a="http://schemas.openxmlformats.org/drawingml/2006/main">
            <a:r>
              <a:t>There is less debate over how schools influence these gaps.  Gaps do not decrease during the school year or over the years spent in school.  Schools are either neutral or they themselves exacerbate these gaps.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COMING UP IN CHAPTER 6</a:t>
            </a:r>
          </a:p>
          <a:p xmlns:a="http://schemas.openxmlformats.org/drawingml/2006/main">
            <a:r>
              <a:t/>
            </a:r>
          </a:p>
          <a:p xmlns:a="http://schemas.openxmlformats.org/drawingml/2006/main">
            <a:r>
              <a:t>Who do you think “does better” in school, boys or girls?  In what ways?</a:t>
            </a:r>
          </a:p>
          <a:p xmlns:a="http://schemas.openxmlformats.org/drawingml/2006/main">
            <a:r>
              <a:t/>
            </a:r>
          </a:p>
          <a:p xmlns:a="http://schemas.openxmlformats.org/drawingml/2006/main">
            <a:r>
              <a:t>Why do you think boys or girls do better in schools?</a:t>
            </a:r>
          </a:p>
          <a:p xmlns:a="http://schemas.openxmlformats.org/drawingml/2006/main">
            <a:r>
              <a:t/>
            </a:r>
          </a:p>
          <a:p xmlns:a="http://schemas.openxmlformats.org/drawingml/2006/main">
            <a:r>
              <a:t>Have you noticed boys and girls separating themselves in schools by seating, on playgrounds, at lunch, or other places?  Why do you think this is?</a:t>
            </a:r>
          </a:p>
          <a:p xmlns:a="http://schemas.openxmlformats.org/drawingml/2006/main">
            <a:r>
              <a:t/>
            </a:r>
          </a:p>
          <a:p xmlns:a="http://schemas.openxmlformats.org/drawingml/2006/main">
            <a:r>
              <a:t>Why do boys study advanced math and science courses more than girls do?</a:t>
            </a:r>
          </a:p>
          <a:p xmlns:a="http://schemas.openxmlformats.org/drawingml/2006/main">
            <a:r>
              <a:t/>
            </a:r>
          </a:p>
          <a:p xmlns:a="http://schemas.openxmlformats.org/drawingml/2006/main">
            <a:r>
              <a:t>What are some of the consequences of these differences between boys and girls in their later schooling and into their adult lives?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RACE AND ETHNICITY</a:t>
            </a:r>
          </a:p>
          <a:p xmlns:a="http://schemas.openxmlformats.org/drawingml/2006/main">
            <a:r>
              <a:t/>
            </a:r>
          </a:p>
          <a:p xmlns:a="http://schemas.openxmlformats.org/drawingml/2006/main">
            <a:r>
              <a:t>A socially constructed designation for people, a categorization.  </a:t>
            </a:r>
          </a:p>
          <a:p xmlns:a="http://schemas.openxmlformats.org/drawingml/2006/main">
            <a:r>
              <a:t>It is often based on one’s appearance or heritage. </a:t>
            </a:r>
          </a:p>
          <a:p xmlns:a="http://schemas.openxmlformats.org/drawingml/2006/main">
            <a:r>
              <a:t>Meanings, images, and practices get ascribed to racial categories. </a:t>
            </a:r>
          </a:p>
          <a:p xmlns:a="http://schemas.openxmlformats.org/drawingml/2006/main">
            <a:r>
              <a:t>Stereotypes are beliefs about how people should act based on their racial category.</a:t>
            </a:r>
          </a:p>
          <a:p xmlns:a="http://schemas.openxmlformats.org/drawingml/2006/main">
            <a:r>
              <a:t>Racial categories and their meanings change over time and place. </a:t>
            </a:r>
          </a:p>
          <a:p xmlns:a="http://schemas.openxmlformats.org/drawingml/2006/main">
            <a:r>
              <a:t>Racism occurs when stereotypical ideas or preconceptions about a group are used in such a way as to keep a group from attaining resources or power.</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THE HISTORY OF RACE AND SCHOOLING</a:t>
            </a:r>
          </a:p>
          <a:p xmlns:a="http://schemas.openxmlformats.org/drawingml/2006/main">
            <a:r>
              <a:t/>
            </a:r>
          </a:p>
          <a:p xmlns:a="http://schemas.openxmlformats.org/drawingml/2006/main">
            <a:r>
              <a:t>Period one (1600-1865): No or very little informal education for blacks, and Hispanics.</a:t>
            </a:r>
          </a:p>
          <a:p xmlns:a="http://schemas.openxmlformats.org/drawingml/2006/main">
            <a:r>
              <a:t/>
            </a:r>
          </a:p>
          <a:p xmlns:a="http://schemas.openxmlformats.org/drawingml/2006/main">
            <a:r>
              <a:t>Period two (1865-1954): Segregated schooling for blacks and for many Hispanics and Asians, as well.  </a:t>
            </a:r>
          </a:p>
          <a:p xmlns:a="http://schemas.openxmlformats.org/drawingml/2006/main">
            <a:r>
              <a:t>There were many challenges to this segregation but it was deemed constitutional based on the Dred Scott Supreme Court case.</a:t>
            </a:r>
          </a:p>
          <a:p xmlns:a="http://schemas.openxmlformats.org/drawingml/2006/main">
            <a:r>
              <a:t/>
            </a:r>
          </a:p>
          <a:p xmlns:a="http://schemas.openxmlformats.org/drawingml/2006/main">
            <a:r>
              <a:t>Period three (1954-1980?): Attempts to desegregate based on the Brown V. Board of Education case.</a:t>
            </a:r>
          </a:p>
          <a:p xmlns:a="http://schemas.openxmlformats.org/drawingml/2006/main">
            <a:r>
              <a:t>Title I gave the federal government a way to influence these efforts.</a:t>
            </a:r>
          </a:p>
          <a:p xmlns:a="http://schemas.openxmlformats.org/drawingml/2006/main">
            <a:r>
              <a:t/>
            </a:r>
          </a:p>
          <a:p xmlns:a="http://schemas.openxmlformats.org/drawingml/2006/main">
            <a:r>
              <a:t>Period four (1980-now): Re-segregation and second-generation segregation as court cases challenged desegregation plans.</a:t>
            </a:r>
          </a:p>
          <a:p xmlns:a="http://schemas.openxmlformats.org/drawingml/2006/main">
            <a:r>
              <a:t>Students are also segregated in classes or ability groups within schools.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TABLE 5-1: DISSIMILARITY SCORES FOR THE METROPOLITAN AREAS WITH THE HIGHEST AND LOWEST SEGREGATION OF MINORITY GROUP STUDENTS FROM WHITE STUDENTS IN PUBLIC SCHOOLS, 2008-2009</a:t>
            </a:r>
          </a:p>
          <a:p xmlns:a="http://schemas.openxmlformats.org/drawingml/2006/main">
            <a:r>
              <a:t/>
            </a:r>
          </a:p>
          <a:p xmlns:a="http://schemas.openxmlformats.org/drawingml/2006/main">
            <a:r>
              <a:t>Source: Nancy McArdle, Theresa Osypuk, and Dolores Acevedo‐García. 2010. Segregation and Exposure to High‐Poverty Schools </a:t>
            </a:r>
          </a:p>
          <a:p xmlns:a="http://schemas.openxmlformats.org/drawingml/2006/main">
            <a:r>
              <a:t>in Large Metropolitan Areas: 2008‐09. Diversitydata.org</a:t>
            </a:r>
          </a:p>
          <a:p xmlns:a="http://schemas.openxmlformats.org/drawingml/2006/main">
            <a:r>
              <a:t/>
            </a:r>
          </a:p>
          <a:p xmlns:a="http://schemas.openxmlformats.org/drawingml/2006/main">
            <a:r>
              <a:t>Table data:</a:t>
            </a:r>
          </a:p>
          <a:p xmlns:a="http://schemas.openxmlformats.org/drawingml/2006/main">
            <a:r>
              <a:t>Column headers: Black-White; Hispanic-White; Asian-White</a:t>
            </a:r>
          </a:p>
          <a:p xmlns:a="http://schemas.openxmlformats.org/drawingml/2006/main">
            <a:r>
              <a:t>Row 1: Highest Dissimilarity Indices:; blank; blank</a:t>
            </a:r>
          </a:p>
          <a:p xmlns:a="http://schemas.openxmlformats.org/drawingml/2006/main">
            <a:r>
              <a:t>Row 2: Chicago, IL 82.3; Los Angeles, CA 73.4; Baton Rouge, LA 63.7</a:t>
            </a:r>
          </a:p>
          <a:p xmlns:a="http://schemas.openxmlformats.org/drawingml/2006/main">
            <a:r>
              <a:t>Row 3: Milwaukee, WI 81.2; Springfield, MA 73.0; New York, NY 58.0</a:t>
            </a:r>
          </a:p>
          <a:p xmlns:a="http://schemas.openxmlformats.org/drawingml/2006/main">
            <a:r>
              <a:t>Row 4: New York, NY 80.7; New York, NY 71.2; Greensboro, NC 56.4</a:t>
            </a:r>
          </a:p>
          <a:p xmlns:a="http://schemas.openxmlformats.org/drawingml/2006/main">
            <a:r>
              <a:t>Row 5: Detroit, MI 80.2; Boston, MA 70.2; Detroit, MI 55.4</a:t>
            </a:r>
          </a:p>
          <a:p xmlns:a="http://schemas.openxmlformats.org/drawingml/2006/main">
            <a:r>
              <a:t>Row 6: Cleveland, OH 80.1; Hartford, CT 69.7; New Orleans, LA 54.3</a:t>
            </a:r>
          </a:p>
          <a:p xmlns:a="http://schemas.openxmlformats.org/drawingml/2006/main">
            <a:r>
              <a:t>Row 7: Lowest Dissimilarity Indices:; blank; blank</a:t>
            </a:r>
          </a:p>
          <a:p xmlns:a="http://schemas.openxmlformats.org/drawingml/2006/main">
            <a:r>
              <a:t>Row 8: Lakeland, FL 25.2; Honolulu, HI 24.2; Palm Beach, FL 24.9</a:t>
            </a:r>
          </a:p>
          <a:p xmlns:a="http://schemas.openxmlformats.org/drawingml/2006/main">
            <a:r>
              <a:t>Row 9: El Paso, TX 27.9; Palm Bay, FL 30.8; Sarasota, FL 25.0</a:t>
            </a:r>
          </a:p>
          <a:p xmlns:a="http://schemas.openxmlformats.org/drawingml/2006/main">
            <a:r>
              <a:t>Row 10: Honolulu, HI 31.6; Raleigh, NC 32.7; Colorado Springs, CO 25.1</a:t>
            </a:r>
          </a:p>
          <a:p xmlns:a="http://schemas.openxmlformats.org/drawingml/2006/main">
            <a:r>
              <a:t>Row 11: Boise, ID 33.4; Virginia Beach, VA 34.1; New Haven, CT 27.0</a:t>
            </a:r>
          </a:p>
          <a:p xmlns:a="http://schemas.openxmlformats.org/drawingml/2006/main">
            <a:r>
              <a:t>Row 12: Albuquerque, NM 34.6; Lakeland, FL 34.3; Las Vegas, NV 27.7</a:t>
            </a:r>
          </a:p>
          <a:p xmlns:a="http://schemas.openxmlformats.org/drawingml/2006/main">
            <a:r>
              <a:t/>
            </a:r>
          </a:p>
          <a:p xmlns:a="http://schemas.openxmlformats.org/drawingml/2006/main">
            <a:r>
              <a:t>[Sources]</a:t>
            </a:r>
          </a:p>
          <a:p xmlns:a="http://schemas.openxmlformats.org/drawingml/2006/main">
            <a:r>
              <a:t/>
            </a:r>
          </a:p>
          <a:p xmlns:a="http://schemas.openxmlformats.org/drawingml/2006/main">
            <a:r>
              <a:t>- Source: Nancy McArdle, Theresa Osypuk, and Dolores Acevedo‐García. 2010. Segregation and Exposure to High‐Poverty Schools </a:t>
            </a:r>
          </a:p>
          <a:p xmlns:a="http://schemas.openxmlformats.org/drawingml/2006/main">
            <a:r>
              <a:t>in Large Metropolitan Areas: 2008‐09. Diversitydata.org</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TABLE 5-2: PERCENTAGE OF STUDENTS IN SCHOOLS WITH 75% OR MORE MINORITIES AND 75% OR MORE WHITES BY RACE/ETHNICITY, 2008</a:t>
            </a:r>
          </a:p>
          <a:p xmlns:a="http://schemas.openxmlformats.org/drawingml/2006/main">
            <a:r>
              <a:t/>
            </a:r>
          </a:p>
          <a:p xmlns:a="http://schemas.openxmlformats.org/drawingml/2006/main">
            <a:r>
              <a:t>Source: National Center for Education Statistics. 2010. Status and Trends in the Education of Racial and Ethnic Minorities. </a:t>
            </a:r>
          </a:p>
          <a:p xmlns:a="http://schemas.openxmlformats.org/drawingml/2006/main">
            <a:r>
              <a:t>Table 7.4. http://nces.ed.gov/pubs2010/2010015/tables.asp</a:t>
            </a:r>
          </a:p>
          <a:p xmlns:a="http://schemas.openxmlformats.org/drawingml/2006/main">
            <a:r>
              <a:t/>
            </a:r>
          </a:p>
          <a:p xmlns:a="http://schemas.openxmlformats.org/drawingml/2006/main">
            <a:r>
              <a:t>Table data:</a:t>
            </a:r>
          </a:p>
          <a:p xmlns:a="http://schemas.openxmlformats.org/drawingml/2006/main">
            <a:r>
              <a:t>Column headers: blank; 75% or More Minority; 75% or More White</a:t>
            </a:r>
          </a:p>
          <a:p xmlns:a="http://schemas.openxmlformats.org/drawingml/2006/main">
            <a:r>
              <a:t>Row 1: White; 3.7; 63.1</a:t>
            </a:r>
          </a:p>
          <a:p xmlns:a="http://schemas.openxmlformats.org/drawingml/2006/main">
            <a:r>
              <a:t>Row 2: Black; 53.1; 8.4</a:t>
            </a:r>
          </a:p>
          <a:p xmlns:a="http://schemas.openxmlformats.org/drawingml/2006/main">
            <a:r>
              <a:t>Row 3: Hispanic; 58.7; 7.6</a:t>
            </a:r>
          </a:p>
          <a:p xmlns:a="http://schemas.openxmlformats.org/drawingml/2006/main">
            <a:r>
              <a:t>Row 4: Asian/Pacific Islander; 34.3; 18.4</a:t>
            </a:r>
          </a:p>
          <a:p xmlns:a="http://schemas.openxmlformats.org/drawingml/2006/main">
            <a:r>
              <a:t>Row 5: American Indian/Alaska Native; 29.7; 23.3</a:t>
            </a:r>
          </a:p>
          <a:p xmlns:a="http://schemas.openxmlformats.org/drawingml/2006/main">
            <a:r>
              <a:t/>
            </a:r>
          </a:p>
          <a:p xmlns:a="http://schemas.openxmlformats.org/drawingml/2006/main">
            <a:r>
              <a:t>[Sources]</a:t>
            </a:r>
          </a:p>
          <a:p xmlns:a="http://schemas.openxmlformats.org/drawingml/2006/main">
            <a:r>
              <a:t/>
            </a:r>
          </a:p>
          <a:p xmlns:a="http://schemas.openxmlformats.org/drawingml/2006/main">
            <a:r>
              <a:t>- Source: National Center for Education Statistics. 2010. Status and Trends in the Education of Racial and Ethnic Minorities. </a:t>
            </a:r>
          </a:p>
          <a:p xmlns:a="http://schemas.openxmlformats.org/drawingml/2006/main">
            <a:r>
              <a:t>Table 7.4. http://nces.ed.gov/pubs2010/2010015/tables.asp</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7.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FIGURE 5-1: PERCENT OF STUDENTS BY RACE AND SCHOOL PERCENTAGE ELIGIBLE FOR FREE AND REDUCED PRICE LUNCH BY QUARTILES, 2011-2012</a:t>
            </a:r>
          </a:p>
          <a:p xmlns:a="http://schemas.openxmlformats.org/drawingml/2006/main">
            <a:r>
              <a:t/>
            </a:r>
          </a:p>
          <a:p xmlns:a="http://schemas.openxmlformats.org/drawingml/2006/main">
            <a:r>
              <a:t>Source: National Center for Education Statistics. 2013. Digest of Educational Statistics. </a:t>
            </a:r>
          </a:p>
          <a:p xmlns:a="http://schemas.openxmlformats.org/drawingml/2006/main">
            <a:r>
              <a:t>Table 216.60. https://nces.ed.gov/programs/digest/d13/tables/dt13_216.60.asp</a:t>
            </a:r>
          </a:p>
          <a:p xmlns:a="http://schemas.openxmlformats.org/drawingml/2006/main">
            <a:r>
              <a:t/>
            </a:r>
          </a:p>
          <a:p xmlns:a="http://schemas.openxmlformats.org/drawingml/2006/main">
            <a:r>
              <a:t>Figure description: Grouped bar chart showing students of five racial groups across four school-poverty categories measured by eligibility for free or reduced-price lunch. White students are most concentrated in the lowest-poverty schools; Black and Hispanic students are more concentrated in the highest-poverty schools; Asian and American Indian students show different distributions across the four categories.</a:t>
            </a:r>
          </a:p>
          <a:p xmlns:a="http://schemas.openxmlformats.org/drawingml/2006/main">
            <a:r>
              <a:t/>
            </a:r>
          </a:p>
          <a:p xmlns:a="http://schemas.openxmlformats.org/drawingml/2006/main">
            <a:r>
              <a:t>[Sources]</a:t>
            </a:r>
          </a:p>
          <a:p xmlns:a="http://schemas.openxmlformats.org/drawingml/2006/main">
            <a:r>
              <a:t/>
            </a:r>
          </a:p>
          <a:p xmlns:a="http://schemas.openxmlformats.org/drawingml/2006/main">
            <a:r>
              <a:t>- Source: National Center for Education Statistics. 2013. Digest of Educational Statistics. </a:t>
            </a:r>
          </a:p>
          <a:p xmlns:a="http://schemas.openxmlformats.org/drawingml/2006/main">
            <a:r>
              <a:t>Table 216.60. https://nces.ed.gov/programs/digest/d13/tables/dt13_216.60.asp</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8.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EDUCATIONAL OUTCOMES</a:t>
            </a:r>
          </a:p>
          <a:p xmlns:a="http://schemas.openxmlformats.org/drawingml/2006/main">
            <a:r>
              <a:t/>
            </a:r>
          </a:p>
          <a:p xmlns:a="http://schemas.openxmlformats.org/drawingml/2006/main">
            <a:r>
              <a:t>Differences in educational expectations, test scores, grades, retention, course-taking, high school graduation, college enrollment, and others.</a:t>
            </a:r>
          </a:p>
          <a:p xmlns:a="http://schemas.openxmlformats.org/drawingml/2006/main">
            <a:r>
              <a:t/>
            </a:r>
          </a:p>
          <a:p xmlns:a="http://schemas.openxmlformats.org/drawingml/2006/main">
            <a:r>
              <a:t>Operate cumulatively such that low grades may lead to low expectations, which lead to different course-taking patterns, which lead to lower college enrollment.</a:t>
            </a:r>
          </a:p>
          <a:p xmlns:a="http://schemas.openxmlformats.org/drawingml/2006/main">
            <a:r>
              <a:t/>
            </a:r>
          </a:p>
          <a:p xmlns:a="http://schemas.openxmlformats.org/drawingml/2006/main">
            <a:r>
              <a:t>Are there systematic differences by race/ethnicity?</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9.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FIGURE 5-4: MATH NAEP SCORES AT AGE 9 BY RACE, 1978-2012</a:t>
            </a:r>
          </a:p>
          <a:p xmlns:a="http://schemas.openxmlformats.org/drawingml/2006/main">
            <a:r>
              <a:t/>
            </a:r>
          </a:p>
          <a:p xmlns:a="http://schemas.openxmlformats.org/drawingml/2006/main">
            <a:r>
              <a:t>SOURCE: U.S. Department of Education, Institute of Education Sciences, National Center for Education Statistics, National Assessment of Educational Progress (NAEP), 1978, 1982, 1986, 1990, 1992, 1994, 1996, 1999, 2004, 2008 and 2012 Long-Term Trend Mathematics Assessments.  http://nces.ed.gov/nationsreportcard/lttdata/report.aspx</a:t>
            </a:r>
          </a:p>
          <a:p xmlns:a="http://schemas.openxmlformats.org/drawingml/2006/main">
            <a:r>
              <a:t/>
            </a:r>
          </a:p>
          <a:p xmlns:a="http://schemas.openxmlformats.org/drawingml/2006/main">
            <a:r>
              <a:t>Figure description: Line chart of age-nine mathematics NAEP scores by race from 1978 through 2012. Scores rise for White, Black, Hispanic, and Asian students. White and Asian students finish highest, while Black and Hispanic students improve but remain lower, leaving persistent score gaps.</a:t>
            </a:r>
          </a:p>
          <a:p xmlns:a="http://schemas.openxmlformats.org/drawingml/2006/main">
            <a:r>
              <a:t/>
            </a:r>
          </a:p>
          <a:p xmlns:a="http://schemas.openxmlformats.org/drawingml/2006/main">
            <a:r>
              <a:t>[Sources]</a:t>
            </a:r>
          </a:p>
          <a:p xmlns:a="http://schemas.openxmlformats.org/drawingml/2006/main">
            <a:r>
              <a:t/>
            </a:r>
          </a:p>
          <a:p xmlns:a="http://schemas.openxmlformats.org/drawingml/2006/main">
            <a:r>
              <a:t>- SOURCE: U.S. Department of Education, Institute of Education Sciences, National Center for Education Statistics, National Assessment of Educational Progress (NAEP), 1978, 1982, 1986, 1990, 1992, 1994, 1996, 1999, 2004, 2008 and 2012 Long-Term Trend Mathematics Assessments.  http://nces.ed.gov/nationsreportcard/lttdata/report.aspx</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slideLayouts/_rels/slideLayout1.xml.rels>&#65279;<?xml version="1.0" encoding="utf-8"?><Relationships xmlns="http://schemas.openxmlformats.org/package/2006/relationships"><Relationship Type="http://schemas.openxmlformats.org/officeDocument/2006/relationships/slideMaster" Target="/ppt/slideMasters/slideMaster1.xml" Id="Rdda5029624e242ad" /><Relationship Type="http://schemas.openxmlformats.org/officeDocument/2006/relationships/image" Target="/ppt/media/image.jpeg" Id="R3db47fa3eb0a4990" /><Relationship Type="http://schemas.openxmlformats.org/officeDocument/2006/relationships/image" Target="/ppt/media/image.png" Id="R04035eecb64b4c26" /></Relationships>
</file>

<file path=ppt/slideLayouts/_rels/slideLayout2.xml.rels>&#65279;<?xml version="1.0" encoding="utf-8"?><Relationships xmlns="http://schemas.openxmlformats.org/package/2006/relationships"><Relationship Type="http://schemas.openxmlformats.org/officeDocument/2006/relationships/slideMaster" Target="/ppt/slideMasters/slideMaster1.xml" Id="R536a05f4a7c54a9a" /><Relationship Type="http://schemas.openxmlformats.org/officeDocument/2006/relationships/image" Target="/ppt/media/image.jpeg" Id="Rc9e457e836dc4837" /><Relationship Type="http://schemas.openxmlformats.org/officeDocument/2006/relationships/image" Target="/ppt/media/image2.png" Id="Re5a5afdb0b9a4907" /><Relationship Type="http://schemas.openxmlformats.org/officeDocument/2006/relationships/image" Target="/ppt/media/image3.png" Id="R8e82de5cccdb4421" /></Relationships>
</file>

<file path=ppt/slideLayouts/slideLayout1.xml><?xml version="1.0" encoding="utf-8"?>
<p:sldLayout xmlns:p="http://schemas.openxmlformats.org/presentationml/2006/main" type="blank" preserve="1">
  <p:cSld name="Default">
    <p:bg>
      <p:bgPr>
        <a:blipFill xmlns:a="http://schemas.openxmlformats.org/drawingml/2006/main" rotWithShape="0">
          <a:blip xmlns:r="http://schemas.openxmlformats.org/officeDocument/2006/relationships" r:embed="R3db47fa3eb0a4990"/>
          <a:stretch/>
        </a:blipFill>
      </p:bgPr>
    </p:bg>
    <p:spTree>
      <p:nvGrpSpPr>
        <p:cNvPr id="1" name=""/>
        <p:cNvGrpSpPr/>
        <p:nvPr/>
      </p:nvGrpSpPr>
      <p:grpSpPr>
        <a:xfrm xmlns:a="http://schemas.openxmlformats.org/drawingml/2006/main"/>
      </p:grpSpPr>
      <p:sp>
        <p:nvSpPr>
          <p:cNvPr id="2" name="Rectangle 7">
            <a:extLst xmlns:a="http://schemas.openxmlformats.org/drawingml/2006/main">
              <a:ext uri="{FF2B5EF4-FFF2-40B4-BE49-F238E27FC236}">
                <a16:creationId xmlns:a16="http://schemas.microsoft.com/office/drawing/2014/main" id="{AFCF5B81-50A7-4D7F-82BC-904AF8D492F6}"/>
              </a:ext>
            </a:extLst>
          </p:cNvPr>
          <p:cNvSpPr>
            <a:spLocks xmlns:a="http://schemas.openxmlformats.org/drawingml/2006/main" noGrp="1"/>
          </p:cNvSpPr>
          <p:nvPr/>
        </p:nvSpPr>
        <p:spPr>
          <a:xfrm xmlns:a="http://schemas.openxmlformats.org/drawingml/2006/main">
            <a:off x="0" y="0"/>
            <a:ext cx="9144000" cy="6858000"/>
          </a:xfrm>
          <a:prstGeom xmlns:a="http://schemas.openxmlformats.org/drawingml/2006/main" prst="rect">
            <a:avLst/>
          </a:prstGeom>
          <a:solidFill xmlns:a="http://schemas.openxmlformats.org/drawingml/2006/main">
            <a:srgbClr val="FFFFFF"/>
          </a:solidFill>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Times New Roman"/>
              <a:ea typeface="Times New Roman"/>
              <a:cs typeface="Times New Roman"/>
            </a:endParaRPr>
          </a:p>
        </p:txBody>
      </p:sp>
      <p:sp useBgFill="1">
        <p:nvSpPr>
          <p:cNvPr id="3" name="Rounded Rectangle 6">
            <a:extLst xmlns:a="http://schemas.openxmlformats.org/drawingml/2006/main">
              <a:ext uri="{FF2B5EF4-FFF2-40B4-BE49-F238E27FC236}">
                <a16:creationId xmlns:a16="http://schemas.microsoft.com/office/drawing/2014/main" id="{D65021D6-EF8C-45A1-815E-1DC4352E7E95}"/>
              </a:ext>
            </a:extLst>
          </p:cNvPr>
          <p:cNvSpPr>
            <a:spLocks xmlns:a="http://schemas.openxmlformats.org/drawingml/2006/main" noGrp="1"/>
          </p:cNvSpPr>
          <p:nvPr/>
        </p:nvSpPr>
        <p:spPr>
          <a:xfrm xmlns:a="http://schemas.openxmlformats.org/drawingml/2006/main">
            <a:off x="91800" y="101520"/>
            <a:ext cx="8960040" cy="6664320"/>
          </a:xfrm>
          <a:prstGeom xmlns:a="http://schemas.openxmlformats.org/drawingml/2006/main" prst="roundRect">
            <a:avLst>
              <a:gd name="adj" fmla="val 1736"/>
            </a:avLst>
          </a:prstGeom>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Times New Roman"/>
              <a:ea typeface="Times New Roman"/>
              <a:cs typeface="Times New Roman"/>
            </a:endParaRPr>
          </a:p>
        </p:txBody>
      </p:sp>
      <p:sp>
        <p:nvSpPr>
          <p:cNvPr id="4" name="PlaceHolder 1">
            <a:extLst xmlns:a="http://schemas.openxmlformats.org/drawingml/2006/main">
              <a:ext uri="{FF2B5EF4-FFF2-40B4-BE49-F238E27FC236}">
                <a16:creationId xmlns:a16="http://schemas.microsoft.com/office/drawing/2014/main" id="{69EB05DA-09C6-4627-BDD0-76A95AD7E7E9}"/>
              </a:ext>
            </a:extLst>
          </p:cNvPr>
          <p:cNvSpPr>
            <a:spLocks xmlns:a="http://schemas.openxmlformats.org/drawingml/2006/main" noGrp="1"/>
          </p:cNvSpPr>
          <p:nvPr>
            <p:ph type="body" idx="0"/>
          </p:nvPr>
        </p:nvSpPr>
        <p:spPr>
          <a:xfrm xmlns:a="http://schemas.openxmlformats.org/drawingml/2006/main">
            <a:off x="457200" y="1752120"/>
            <a:ext cx="8229600" cy="43736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0000" tIns="46800" rIns="90000" bIns="46800" anchor="t">
            <a:normAutofit/>
          </a:bodyPr>
          <a:lstStyle xmlns:a="http://schemas.openxmlformats.org/drawingml/2006/main">
            <a:lvl1pPr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2400" b="0" u="none">
                <a:solidFill>
                  <a:srgbClr val="564B3C"/>
                </a:solidFill>
                <a:latin typeface="Century Gothic"/>
                <a:ea typeface="Century Gothic"/>
                <a:cs typeface="Century Gothic"/>
              </a:defRPr>
            </a:lvl1pPr>
            <a:lvl2pPr algn="l">
              <a:spcBef>
                <a:spcPts val="601"/>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2400" b="0" u="none">
                <a:solidFill>
                  <a:srgbClr val="564B3C"/>
                </a:solidFill>
                <a:latin typeface="Century Gothic"/>
                <a:ea typeface="Century Gothic"/>
                <a:cs typeface="Century Gothic"/>
              </a:defRPr>
            </a:lvl2pPr>
            <a:lvl3pPr algn="l">
              <a:spcBef>
                <a:spcPts val="601"/>
              </a:spcBef>
              <a:buClr>
                <a:srgbClr val="B5AE53"/>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2400" b="0" u="none">
                <a:solidFill>
                  <a:srgbClr val="564B3C"/>
                </a:solidFill>
                <a:latin typeface="Century Gothic"/>
                <a:ea typeface="Century Gothic"/>
                <a:cs typeface="Century Gothic"/>
              </a:defRPr>
            </a:lvl3pPr>
            <a:lvl4pPr algn="l">
              <a:spcBef>
                <a:spcPts val="601"/>
              </a:spcBef>
              <a:buClr>
                <a:srgbClr val="848058"/>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2400" b="0" u="none">
                <a:solidFill>
                  <a:srgbClr val="564B3C"/>
                </a:solidFill>
                <a:latin typeface="Century Gothic"/>
                <a:ea typeface="Century Gothic"/>
                <a:cs typeface="Century Gothic"/>
              </a:defRPr>
            </a:lvl4pPr>
            <a:lvl5pPr algn="l">
              <a:spcBef>
                <a:spcPts val="601"/>
              </a:spcBef>
              <a:buClr>
                <a:srgbClr val="E8B54D"/>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2400" b="0" u="none">
                <a:solidFill>
                  <a:srgbClr val="564B3C"/>
                </a:solidFill>
                <a:latin typeface="Century Gothic"/>
                <a:ea typeface="Century Gothic"/>
                <a:cs typeface="Century Gothic"/>
              </a:defRPr>
            </a:lvl5pPr>
            <a:lvl6pPr algn="l">
              <a:spcBef>
                <a:spcPts val="60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2400" b="0" u="none">
                <a:solidFill>
                  <a:srgbClr val="564B3C"/>
                </a:solidFill>
                <a:latin typeface="Century Gothic"/>
                <a:ea typeface="Century Gothic"/>
                <a:cs typeface="Century Gothic"/>
              </a:defRPr>
            </a:lvl6pPr>
            <a:lvl7pPr algn="l">
              <a:spcBef>
                <a:spcPts val="60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2400" b="0" u="none">
                <a:solidFill>
                  <a:srgbClr val="564B3C"/>
                </a:solidFill>
                <a:latin typeface="Century Gothic"/>
                <a:ea typeface="Century Gothic"/>
                <a:cs typeface="Century Gothic"/>
              </a:defRPr>
            </a:lvl7pPr>
          </a:lstStyle>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Click to edit the outline text format</a:t>
            </a:r>
            <a:endParaRPr sz="2400" b="0" u="none">
              <a:solidFill>
                <a:srgbClr val="564B3C"/>
              </a:solidFill>
              <a:latin typeface="Century Gothic"/>
              <a:ea typeface="Century Gothic"/>
              <a:cs typeface="Century Gothic"/>
            </a:endParaRPr>
          </a:p>
          <a:p xmlns:a="http://schemas.openxmlformats.org/drawingml/2006/main">
            <a:pPr marL="639720" lvl="1" indent="-228600" algn="l">
              <a:spcBef>
                <a:spcPts val="601"/>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Second Outline Level</a:t>
            </a:r>
            <a:endParaRPr sz="2400" b="0" u="none">
              <a:solidFill>
                <a:srgbClr val="564B3C"/>
              </a:solidFill>
              <a:latin typeface="Century Gothic"/>
              <a:ea typeface="Century Gothic"/>
              <a:cs typeface="Century Gothic"/>
            </a:endParaRPr>
          </a:p>
          <a:p xmlns:a="http://schemas.openxmlformats.org/drawingml/2006/main">
            <a:pPr marL="914400" lvl="2" indent="-228600" algn="l">
              <a:spcBef>
                <a:spcPts val="601"/>
              </a:spcBef>
              <a:buClr>
                <a:srgbClr val="B5AE53"/>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Third Outline Level</a:t>
            </a:r>
            <a:endParaRPr sz="2400" b="0" u="none">
              <a:solidFill>
                <a:srgbClr val="564B3C"/>
              </a:solidFill>
              <a:latin typeface="Century Gothic"/>
              <a:ea typeface="Century Gothic"/>
              <a:cs typeface="Century Gothic"/>
            </a:endParaRPr>
          </a:p>
          <a:p xmlns:a="http://schemas.openxmlformats.org/drawingml/2006/main">
            <a:pPr marL="1279440" lvl="3" indent="-228600" algn="l">
              <a:spcBef>
                <a:spcPts val="601"/>
              </a:spcBef>
              <a:buClr>
                <a:srgbClr val="848058"/>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Fourth Outline Level</a:t>
            </a:r>
            <a:endParaRPr sz="2400" b="0" u="none">
              <a:solidFill>
                <a:srgbClr val="564B3C"/>
              </a:solidFill>
              <a:latin typeface="Century Gothic"/>
              <a:ea typeface="Century Gothic"/>
              <a:cs typeface="Century Gothic"/>
            </a:endParaRPr>
          </a:p>
          <a:p xmlns:a="http://schemas.openxmlformats.org/drawingml/2006/main">
            <a:pPr marL="1554120" lvl="4" indent="-228600" algn="l">
              <a:spcBef>
                <a:spcPts val="601"/>
              </a:spcBef>
              <a:buClr>
                <a:srgbClr val="E8B54D"/>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Fifth Outline Level</a:t>
            </a:r>
            <a:endParaRPr sz="2400" b="0" u="none">
              <a:solidFill>
                <a:srgbClr val="564B3C"/>
              </a:solidFill>
              <a:latin typeface="Century Gothic"/>
              <a:ea typeface="Century Gothic"/>
              <a:cs typeface="Century Gothic"/>
            </a:endParaRPr>
          </a:p>
          <a:p xmlns:a="http://schemas.openxmlformats.org/drawingml/2006/main">
            <a:pPr marL="1554120" lvl="5" indent="-228600" algn="l">
              <a:spcBef>
                <a:spcPts val="60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Sixth Outline Level</a:t>
            </a:r>
            <a:endParaRPr sz="2400" b="0" u="none">
              <a:solidFill>
                <a:srgbClr val="564B3C"/>
              </a:solidFill>
              <a:latin typeface="Century Gothic"/>
              <a:ea typeface="Century Gothic"/>
              <a:cs typeface="Century Gothic"/>
            </a:endParaRPr>
          </a:p>
          <a:p xmlns:a="http://schemas.openxmlformats.org/drawingml/2006/main">
            <a:pPr marL="1554120" lvl="6" indent="-228600" algn="l">
              <a:spcBef>
                <a:spcPts val="60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Seventh Outline Level</a:t>
            </a:r>
            <a:endParaRPr sz="2400" b="0" u="none">
              <a:solidFill>
                <a:srgbClr val="564B3C"/>
              </a:solidFill>
              <a:latin typeface="Century Gothic"/>
              <a:ea typeface="Century Gothic"/>
              <a:cs typeface="Century Gothic"/>
            </a:endParaRPr>
          </a:p>
        </p:txBody>
      </p:sp>
      <p:sp>
        <p:nvSpPr>
          <p:cNvPr id="5" name="PlaceHolder 2">
            <a:extLst xmlns:a="http://schemas.openxmlformats.org/drawingml/2006/main">
              <a:ext uri="{FF2B5EF4-FFF2-40B4-BE49-F238E27FC236}">
                <a16:creationId xmlns:a16="http://schemas.microsoft.com/office/drawing/2014/main" id="{0CB45B4B-E56A-4D3C-A7EE-8720EFA9ABBD}"/>
              </a:ext>
            </a:extLst>
          </p:cNvPr>
          <p:cNvSpPr>
            <a:spLocks xmlns:a="http://schemas.openxmlformats.org/drawingml/2006/main" noGrp="1"/>
          </p:cNvSpPr>
          <p:nvPr>
            <p:ph type="dt" idx="1"/>
          </p:nvPr>
        </p:nvSpPr>
        <p:spPr>
          <a:xfrm xmlns:a="http://schemas.openxmlformats.org/drawingml/2006/main">
            <a:off x="457200" y="6356160"/>
            <a:ext cx="2133360" cy="365040"/>
          </a:xfrm>
          <a:prstGeom xmlns:a="http://schemas.openxmlformats.org/drawingml/2006/main" prst="rect">
            <a:avLst/>
          </a:prstGeom>
          <a:noFill xmlns:a="http://schemas.openxmlformats.org/drawingml/2006/main"/>
          <a:ln xmlns:a="http://schemas.openxmlformats.org/drawingml/2006/main" w="38160">
            <a:noFill/>
          </a:ln>
        </p:spPr>
        <p:txBody>
          <a:bodyPr xmlns:a="http://schemas.openxmlformats.org/drawingml/2006/main" lIns="90000" tIns="46800" rIns="90000" bIns="46800" anchor="ctr">
            <a:noAutofit/>
          </a:bodyPr>
          <a:lstStyle xmlns:a="http://schemas.openxmlformats.org/drawingml/2006/main"/>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Times New Roman"/>
              <a:ea typeface="Times New Roman"/>
              <a:cs typeface="Times New Roman"/>
            </a:endParaRPr>
          </a:p>
        </p:txBody>
      </p:sp>
      <p:sp>
        <p:nvSpPr>
          <p:cNvPr id="6" name="PlaceHolder 3">
            <a:extLst xmlns:a="http://schemas.openxmlformats.org/drawingml/2006/main">
              <a:ext uri="{FF2B5EF4-FFF2-40B4-BE49-F238E27FC236}">
                <a16:creationId xmlns:a16="http://schemas.microsoft.com/office/drawing/2014/main" id="{EBEF40B3-B9CD-45F9-890E-5E679B02A8A6}"/>
              </a:ext>
            </a:extLst>
          </p:cNvPr>
          <p:cNvSpPr>
            <a:spLocks xmlns:a="http://schemas.openxmlformats.org/drawingml/2006/main" noGrp="1"/>
          </p:cNvSpPr>
          <p:nvPr>
            <p:ph type="ftr" idx="2"/>
          </p:nvPr>
        </p:nvSpPr>
        <p:spPr>
          <a:xfrm xmlns:a="http://schemas.openxmlformats.org/drawingml/2006/main">
            <a:off x="3123720" y="6356160"/>
            <a:ext cx="2895480" cy="365040"/>
          </a:xfrm>
          <a:prstGeom xmlns:a="http://schemas.openxmlformats.org/drawingml/2006/main" prst="rect">
            <a:avLst/>
          </a:prstGeom>
          <a:noFill xmlns:a="http://schemas.openxmlformats.org/drawingml/2006/main"/>
          <a:ln xmlns:a="http://schemas.openxmlformats.org/drawingml/2006/main" w="38160">
            <a:noFill/>
          </a:ln>
        </p:spPr>
        <p:txBody>
          <a:bodyPr xmlns:a="http://schemas.openxmlformats.org/drawingml/2006/main" lIns="90000" tIns="46800" rIns="90000" bIns="46800" anchor="ctr">
            <a:noAutofit/>
          </a:bodyPr>
          <a:lstStyle xmlns:a="http://schemas.openxmlformats.org/drawingml/2006/main"/>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Times New Roman"/>
              <a:ea typeface="Times New Roman"/>
              <a:cs typeface="Times New Roman"/>
            </a:endParaRPr>
          </a:p>
        </p:txBody>
      </p:sp>
      <p:sp>
        <p:nvSpPr>
          <p:cNvPr id="7" name="PlaceHolder 4">
            <a:extLst xmlns:a="http://schemas.openxmlformats.org/drawingml/2006/main">
              <a:ext uri="{FF2B5EF4-FFF2-40B4-BE49-F238E27FC236}">
                <a16:creationId xmlns:a16="http://schemas.microsoft.com/office/drawing/2014/main" id="{89DF8AAD-19B5-4ADF-864F-972D2D518339}"/>
              </a:ext>
            </a:extLst>
          </p:cNvPr>
          <p:cNvSpPr>
            <a:spLocks xmlns:a="http://schemas.openxmlformats.org/drawingml/2006/main" noGrp="1"/>
          </p:cNvSpPr>
          <p:nvPr>
            <p:ph type="sldNum" idx="3"/>
          </p:nvPr>
        </p:nvSpPr>
        <p:spPr>
          <a:xfrm xmlns:a="http://schemas.openxmlformats.org/drawingml/2006/main">
            <a:off x="6552720" y="6356160"/>
            <a:ext cx="2133720" cy="365040"/>
          </a:xfrm>
          <a:prstGeom xmlns:a="http://schemas.openxmlformats.org/drawingml/2006/main" prst="rect">
            <a:avLst/>
          </a:prstGeom>
          <a:noFill xmlns:a="http://schemas.openxmlformats.org/drawingml/2006/main"/>
          <a:ln xmlns:a="http://schemas.openxmlformats.org/drawingml/2006/main" w="38160">
            <a:noFill/>
          </a:ln>
        </p:spPr>
        <p:txBody>
          <a:bodyPr xmlns:a="http://schemas.openxmlformats.org/drawingml/2006/main" lIns="90000" tIns="46800" rIns="90000" bIns="46800" anchor="ctr">
            <a:noAutofit/>
          </a:bodyPr>
          <a:lstStyle xmlns:a="http://schemas.openxmlformats.org/drawingml/2006/main">
            <a:lvl1pPr indent="0" algn="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b="0" u="none">
                <a:solidFill>
                  <a:srgbClr val="564B3C"/>
                </a:solidFill>
                <a:latin typeface="Times New Roman"/>
                <a:ea typeface="Times New Roman"/>
                <a:cs typeface="Times New Roman"/>
              </a:defRPr>
            </a:lvl1pPr>
          </a:lstStyle>
          <a:p xmlns:a="http://schemas.openxmlformats.org/drawingml/2006/main">
            <a:pPr indent="0" algn="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fld id="{AE91DFE5-83D3-47D9-9C0E-BD4CE95EE102}" type="slidenum">
              <a:rPr sz="1200" b="0" u="none">
                <a:solidFill>
                  <a:srgbClr val="564B3C"/>
                </a:solidFill>
                <a:latin typeface="Times New Roman"/>
                <a:ea typeface="Times New Roman"/>
                <a:cs typeface="Times New Roman"/>
              </a:rPr>
              <a:t>&lt;number&gt;</a:t>
            </a:fld>
            <a:endParaRPr sz="1200" b="0" u="none">
              <a:solidFill>
                <a:srgbClr val="000000"/>
              </a:solidFill>
              <a:latin typeface="Times New Roman"/>
              <a:ea typeface="Times New Roman"/>
              <a:cs typeface="Times New Roman"/>
            </a:endParaRPr>
          </a:p>
        </p:txBody>
      </p:sp>
      <p:pic>
        <p:nvPicPr>
          <p:cNvPr id="20" name="Rectangle 8"/>
          <p:cNvPicPr>
            <a:picLocks xmlns:a="http://schemas.openxmlformats.org/drawingml/2006/main" noChangeAspect="1"/>
          </p:cNvPicPr>
          <p:nvPr/>
        </p:nvPicPr>
        <p:blipFill>
          <a:blip xmlns:r="http://schemas.openxmlformats.org/officeDocument/2006/relationships" xmlns:a="http://schemas.openxmlformats.org/drawingml/2006/main" r:embed="R04035eecb64b4c26"/>
          <a:stretch xmlns:a="http://schemas.openxmlformats.org/drawingml/2006/main"/>
        </p:blipFill>
        <p:spPr>
          <a:xfrm xmlns:a="http://schemas.openxmlformats.org/drawingml/2006/main" rot="0" flipH="0" flipV="0">
            <a:off x="274320" y="283680"/>
            <a:ext cx="8595000" cy="1319040"/>
          </a:xfrm>
          <a:prstGeom xmlns:a="http://schemas.openxmlformats.org/drawingml/2006/main" prst="rect">
            <a:avLst/>
          </a:prstGeom>
          <a:ln xmlns:a="http://schemas.openxmlformats.org/drawingml/2006/main" w="38160">
            <a:noFill/>
          </a:ln>
        </p:spPr>
      </p:pic>
      <p:sp>
        <p:nvSpPr>
          <p:cNvPr id="10" name="">
            <a:extLst xmlns:a="http://schemas.openxmlformats.org/drawingml/2006/main">
              <a:ext uri="{FF2B5EF4-FFF2-40B4-BE49-F238E27FC236}">
                <a16:creationId xmlns:a16="http://schemas.microsoft.com/office/drawing/2014/main" id="{2078509B-27E4-4EC3-BAAB-B120E2016737}"/>
              </a:ext>
            </a:extLst>
          </p:cNvPr>
          <p:cNvSpPr>
            <a:spLocks xmlns:a="http://schemas.openxmlformats.org/drawingml/2006/main" noGrp="1"/>
          </p:cNvSpPr>
          <p:nvPr/>
        </p:nvSpPr>
        <p:spPr>
          <a:xfrm xmlns:a="http://schemas.openxmlformats.org/drawingml/2006/main" rot="0" flipH="0" flipV="0">
            <a:off x="274320" y="280800"/>
            <a:ext cx="8595000" cy="132228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Times New Roman"/>
              <a:ea typeface="Times New Roman"/>
              <a:cs typeface="Times New Roman"/>
            </a:endParaRPr>
          </a:p>
        </p:txBody>
      </p:sp>
      <p:sp>
        <p:nvSpPr>
          <p:cNvPr id="11" name="Rectangle 9">
            <a:extLst xmlns:a="http://schemas.openxmlformats.org/drawingml/2006/main">
              <a:ext uri="{FF2B5EF4-FFF2-40B4-BE49-F238E27FC236}">
                <a16:creationId xmlns:a16="http://schemas.microsoft.com/office/drawing/2014/main" id="{8190999B-1603-4F82-8B05-396E5EC1C80B}"/>
              </a:ext>
            </a:extLst>
          </p:cNvPr>
          <p:cNvSpPr>
            <a:spLocks xmlns:a="http://schemas.openxmlformats.org/drawingml/2006/main" noGrp="1"/>
          </p:cNvSpPr>
          <p:nvPr/>
        </p:nvSpPr>
        <p:spPr>
          <a:xfrm xmlns:a="http://schemas.openxmlformats.org/drawingml/2006/main">
            <a:off x="372960" y="372960"/>
            <a:ext cx="8380440" cy="1117440"/>
          </a:xfrm>
          <a:prstGeom xmlns:a="http://schemas.openxmlformats.org/drawingml/2006/main" prst="rect">
            <a:avLst/>
          </a:prstGeom>
          <a:solidFill xmlns:a="http://schemas.openxmlformats.org/drawingml/2006/main">
            <a:srgbClr val="FFFFFF"/>
          </a:solidFill>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Times New Roman"/>
              <a:ea typeface="Times New Roman"/>
              <a:cs typeface="Times New Roman"/>
            </a:endParaRPr>
          </a:p>
        </p:txBody>
      </p:sp>
      <p:sp>
        <p:nvSpPr>
          <p:cNvPr id="12" name="PlaceHolder 5">
            <a:extLst xmlns:a="http://schemas.openxmlformats.org/drawingml/2006/main">
              <a:ext uri="{FF2B5EF4-FFF2-40B4-BE49-F238E27FC236}">
                <a16:creationId xmlns:a16="http://schemas.microsoft.com/office/drawing/2014/main" id="{FFD0352D-6D05-4BC1-96A9-B4D9482B3879}"/>
              </a:ext>
            </a:extLst>
          </p:cNvPr>
          <p:cNvSpPr>
            <a:spLocks xmlns:a="http://schemas.openxmlformats.org/drawingml/2006/main" noGrp="1"/>
          </p:cNvSpPr>
          <p:nvPr>
            <p:ph type="title" idx="0"/>
          </p:nvPr>
        </p:nvSpPr>
        <p:spPr>
          <a:xfrm xmlns:a="http://schemas.openxmlformats.org/drawingml/2006/main">
            <a:off x="424800" y="407880"/>
            <a:ext cx="8261640" cy="10396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0000" tIns="46800" rIns="90000" bIns="46800" anchor="ctr">
            <a:noAutofit/>
          </a:bodyPr>
          <a:lstStyle xmlns:a="http://schemas.openxmlformats.org/drawingml/2006/main">
            <a:lvl1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500" b="0" u="none">
                <a:solidFill>
                  <a:srgbClr val="6B7D72"/>
                </a:solidFill>
                <a:latin typeface="Book Antiqua"/>
                <a:ea typeface="Book Antiqua"/>
                <a:cs typeface="Book Antiqua"/>
              </a:defRPr>
            </a:lvl1pPr>
          </a:lstStyle>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500" b="0" u="none">
                <a:solidFill>
                  <a:srgbClr val="6B7D72"/>
                </a:solidFill>
                <a:latin typeface="Book Antiqua"/>
                <a:ea typeface="Book Antiqua"/>
                <a:cs typeface="Book Antiqua"/>
              </a:rPr>
              <a:t>Click to edit the title text format</a:t>
            </a:r>
            <a:endParaRPr sz="3500" b="0" u="none">
              <a:solidFill>
                <a:srgbClr val="6B7D72"/>
              </a:solidFill>
              <a:latin typeface="Book Antiqua"/>
              <a:ea typeface="Book Antiqua"/>
              <a:cs typeface="Book Antiqua"/>
            </a:endParaRPr>
          </a:p>
        </p:txBody>
      </p:sp>
    </p:spTree>
  </p:cSld>
</p:sldLayout>
</file>

<file path=ppt/slideLayouts/slideLayout2.xml><?xml version="1.0" encoding="utf-8"?>
<p:sldLayout xmlns:p="http://schemas.openxmlformats.org/presentationml/2006/main" type="blank" preserve="1">
  <p:cSld name="Title1">
    <p:bg>
      <p:bgPr>
        <a:blipFill xmlns:a="http://schemas.openxmlformats.org/drawingml/2006/main" rotWithShape="0">
          <a:blip xmlns:r="http://schemas.openxmlformats.org/officeDocument/2006/relationships" r:embed="Rc9e457e836dc4837"/>
          <a:stretch/>
        </a:blipFill>
      </p:bgPr>
    </p:bg>
    <p:spTree>
      <p:nvGrpSpPr>
        <p:cNvPr id="1" name=""/>
        <p:cNvGrpSpPr/>
        <p:nvPr/>
      </p:nvGrpSpPr>
      <p:grpSpPr>
        <a:xfrm xmlns:a="http://schemas.openxmlformats.org/drawingml/2006/main"/>
      </p:grpSpPr>
      <p:sp>
        <p:nvSpPr>
          <p:cNvPr id="13" name="Rectangle 10">
            <a:extLst xmlns:a="http://schemas.openxmlformats.org/drawingml/2006/main">
              <a:ext uri="{FF2B5EF4-FFF2-40B4-BE49-F238E27FC236}">
                <a16:creationId xmlns:a16="http://schemas.microsoft.com/office/drawing/2014/main" id="{4B1185EF-6D14-4D93-BD3A-7AAC68F2A70B}"/>
              </a:ext>
            </a:extLst>
          </p:cNvPr>
          <p:cNvSpPr>
            <a:spLocks xmlns:a="http://schemas.openxmlformats.org/drawingml/2006/main" noGrp="1"/>
          </p:cNvSpPr>
          <p:nvPr/>
        </p:nvSpPr>
        <p:spPr>
          <a:xfrm xmlns:a="http://schemas.openxmlformats.org/drawingml/2006/main">
            <a:off x="0" y="0"/>
            <a:ext cx="9144000" cy="6858000"/>
          </a:xfrm>
          <a:prstGeom xmlns:a="http://schemas.openxmlformats.org/drawingml/2006/main" prst="rect">
            <a:avLst/>
          </a:prstGeom>
          <a:solidFill xmlns:a="http://schemas.openxmlformats.org/drawingml/2006/main">
            <a:srgbClr val="FFFFFF"/>
          </a:solidFill>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Times New Roman"/>
              <a:ea typeface="Times New Roman"/>
              <a:cs typeface="Times New Roman"/>
            </a:endParaRPr>
          </a:p>
        </p:txBody>
      </p:sp>
      <p:sp useBgFill="1">
        <p:nvSpPr>
          <p:cNvPr id="14" name="Rounded Rectangle 11">
            <a:extLst xmlns:a="http://schemas.openxmlformats.org/drawingml/2006/main">
              <a:ext uri="{FF2B5EF4-FFF2-40B4-BE49-F238E27FC236}">
                <a16:creationId xmlns:a16="http://schemas.microsoft.com/office/drawing/2014/main" id="{28CFD877-720A-479E-ADD5-576245807E63}"/>
              </a:ext>
            </a:extLst>
          </p:cNvPr>
          <p:cNvSpPr>
            <a:spLocks xmlns:a="http://schemas.openxmlformats.org/drawingml/2006/main" noGrp="1"/>
          </p:cNvSpPr>
          <p:nvPr/>
        </p:nvSpPr>
        <p:spPr>
          <a:xfrm xmlns:a="http://schemas.openxmlformats.org/drawingml/2006/main">
            <a:off x="91800" y="101520"/>
            <a:ext cx="8960040" cy="6664320"/>
          </a:xfrm>
          <a:prstGeom xmlns:a="http://schemas.openxmlformats.org/drawingml/2006/main" prst="roundRect">
            <a:avLst>
              <a:gd name="adj" fmla="val 1736"/>
            </a:avLst>
          </a:prstGeom>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Times New Roman"/>
              <a:ea typeface="Times New Roman"/>
              <a:cs typeface="Times New Roman"/>
            </a:endParaRPr>
          </a:p>
        </p:txBody>
      </p:sp>
      <p:pic>
        <p:nvPicPr>
          <p:cNvPr id="34" name="Rectangle 12"/>
          <p:cNvPicPr>
            <a:picLocks xmlns:a="http://schemas.openxmlformats.org/drawingml/2006/main" noChangeAspect="1"/>
          </p:cNvPicPr>
          <p:nvPr/>
        </p:nvPicPr>
        <p:blipFill>
          <a:blip xmlns:r="http://schemas.openxmlformats.org/officeDocument/2006/relationships" xmlns:a="http://schemas.openxmlformats.org/drawingml/2006/main" r:embed="Re5a5afdb0b9a4907"/>
          <a:stretch xmlns:a="http://schemas.openxmlformats.org/drawingml/2006/main"/>
        </p:blipFill>
        <p:spPr>
          <a:xfrm xmlns:a="http://schemas.openxmlformats.org/drawingml/2006/main" rot="0" flipH="0" flipV="0">
            <a:off x="348480" y="2946240"/>
            <a:ext cx="7140960" cy="2460240"/>
          </a:xfrm>
          <a:prstGeom xmlns:a="http://schemas.openxmlformats.org/drawingml/2006/main" prst="rect">
            <a:avLst/>
          </a:prstGeom>
          <a:ln xmlns:a="http://schemas.openxmlformats.org/drawingml/2006/main" w="38160">
            <a:noFill/>
          </a:ln>
        </p:spPr>
      </p:pic>
      <p:sp>
        <p:nvSpPr>
          <p:cNvPr id="17" name="">
            <a:extLst xmlns:a="http://schemas.openxmlformats.org/drawingml/2006/main">
              <a:ext uri="{FF2B5EF4-FFF2-40B4-BE49-F238E27FC236}">
                <a16:creationId xmlns:a16="http://schemas.microsoft.com/office/drawing/2014/main" id="{0EF38364-7D32-4A9F-B69A-BC272A0B7329}"/>
              </a:ext>
            </a:extLst>
          </p:cNvPr>
          <p:cNvSpPr>
            <a:spLocks xmlns:a="http://schemas.openxmlformats.org/drawingml/2006/main" noGrp="1"/>
          </p:cNvSpPr>
          <p:nvPr/>
        </p:nvSpPr>
        <p:spPr>
          <a:xfrm xmlns:a="http://schemas.openxmlformats.org/drawingml/2006/main" rot="0" flipH="0" flipV="0">
            <a:off x="347400" y="2944800"/>
            <a:ext cx="7143840" cy="246204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Times New Roman"/>
              <a:ea typeface="Times New Roman"/>
              <a:cs typeface="Times New Roman"/>
            </a:endParaRPr>
          </a:p>
        </p:txBody>
      </p:sp>
      <p:pic>
        <p:nvPicPr>
          <p:cNvPr id="36" name="Rectangle 13"/>
          <p:cNvPicPr>
            <a:picLocks xmlns:a="http://schemas.openxmlformats.org/drawingml/2006/main" noChangeAspect="1"/>
          </p:cNvPicPr>
          <p:nvPr/>
        </p:nvPicPr>
        <p:blipFill>
          <a:blip xmlns:r="http://schemas.openxmlformats.org/officeDocument/2006/relationships" xmlns:a="http://schemas.openxmlformats.org/drawingml/2006/main" r:embed="R8e82de5cccdb4421"/>
          <a:stretch xmlns:a="http://schemas.openxmlformats.org/drawingml/2006/main"/>
        </p:blipFill>
        <p:spPr>
          <a:xfrm xmlns:a="http://schemas.openxmlformats.org/drawingml/2006/main" rot="0" flipH="0" flipV="0">
            <a:off x="7570440" y="2944800"/>
            <a:ext cx="1195560" cy="2462040"/>
          </a:xfrm>
          <a:prstGeom xmlns:a="http://schemas.openxmlformats.org/drawingml/2006/main" prst="rect">
            <a:avLst/>
          </a:prstGeom>
          <a:ln xmlns:a="http://schemas.openxmlformats.org/drawingml/2006/main" w="38160">
            <a:noFill/>
          </a:ln>
        </p:spPr>
      </p:pic>
      <p:sp>
        <p:nvSpPr>
          <p:cNvPr id="20" name="">
            <a:extLst xmlns:a="http://schemas.openxmlformats.org/drawingml/2006/main">
              <a:ext uri="{FF2B5EF4-FFF2-40B4-BE49-F238E27FC236}">
                <a16:creationId xmlns:a16="http://schemas.microsoft.com/office/drawing/2014/main" id="{23EFEC2C-EAC5-446E-90BB-65C2C296951D}"/>
              </a:ext>
            </a:extLst>
          </p:cNvPr>
          <p:cNvSpPr>
            <a:spLocks xmlns:a="http://schemas.openxmlformats.org/drawingml/2006/main" noGrp="1"/>
          </p:cNvSpPr>
          <p:nvPr/>
        </p:nvSpPr>
        <p:spPr>
          <a:xfrm xmlns:a="http://schemas.openxmlformats.org/drawingml/2006/main" rot="0" flipH="0" flipV="0">
            <a:off x="7572240" y="2944800"/>
            <a:ext cx="1190520" cy="245880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Times New Roman"/>
              <a:ea typeface="Times New Roman"/>
              <a:cs typeface="Times New Roman"/>
            </a:endParaRPr>
          </a:p>
        </p:txBody>
      </p:sp>
      <p:sp>
        <p:nvSpPr>
          <p:cNvPr id="21" name="Rectangle 14">
            <a:extLst xmlns:a="http://schemas.openxmlformats.org/drawingml/2006/main">
              <a:ext uri="{FF2B5EF4-FFF2-40B4-BE49-F238E27FC236}">
                <a16:creationId xmlns:a16="http://schemas.microsoft.com/office/drawing/2014/main" id="{77FBAE09-0C8B-4405-A154-BF99912FD794}"/>
              </a:ext>
            </a:extLst>
          </p:cNvPr>
          <p:cNvSpPr>
            <a:spLocks xmlns:a="http://schemas.openxmlformats.org/drawingml/2006/main" noGrp="1"/>
          </p:cNvSpPr>
          <p:nvPr/>
        </p:nvSpPr>
        <p:spPr>
          <a:xfrm xmlns:a="http://schemas.openxmlformats.org/drawingml/2006/main">
            <a:off x="7711920" y="3136680"/>
            <a:ext cx="911160" cy="2075040"/>
          </a:xfrm>
          <a:prstGeom xmlns:a="http://schemas.openxmlformats.org/drawingml/2006/main" prst="rect">
            <a:avLst/>
          </a:prstGeom>
          <a:solidFill xmlns:a="http://schemas.openxmlformats.org/drawingml/2006/main">
            <a:srgbClr val="B5AE53">
              <a:alpha val="70000"/>
            </a:srgbClr>
          </a:solidFill>
          <a:ln xmlns:a="http://schemas.openxmlformats.org/drawingml/2006/main" w="6120">
            <a:solidFill>
              <a:srgbClr val="6B7D72"/>
            </a:solid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Times New Roman"/>
              <a:ea typeface="Times New Roman"/>
              <a:cs typeface="Times New Roman"/>
            </a:endParaRPr>
          </a:p>
        </p:txBody>
      </p:sp>
      <p:sp>
        <p:nvSpPr>
          <p:cNvPr id="22" name="Rectangle 15">
            <a:extLst xmlns:a="http://schemas.openxmlformats.org/drawingml/2006/main">
              <a:ext uri="{FF2B5EF4-FFF2-40B4-BE49-F238E27FC236}">
                <a16:creationId xmlns:a16="http://schemas.microsoft.com/office/drawing/2014/main" id="{04DF2E1A-C957-4937-9A50-893AF596D3D2}"/>
              </a:ext>
            </a:extLst>
          </p:cNvPr>
          <p:cNvSpPr>
            <a:spLocks xmlns:a="http://schemas.openxmlformats.org/drawingml/2006/main" noGrp="1"/>
          </p:cNvSpPr>
          <p:nvPr/>
        </p:nvSpPr>
        <p:spPr>
          <a:xfrm xmlns:a="http://schemas.openxmlformats.org/drawingml/2006/main">
            <a:off x="446040" y="3055680"/>
            <a:ext cx="6946920" cy="2244960"/>
          </a:xfrm>
          <a:prstGeom xmlns:a="http://schemas.openxmlformats.org/drawingml/2006/main" prst="rect">
            <a:avLst/>
          </a:prstGeom>
          <a:solidFill xmlns:a="http://schemas.openxmlformats.org/drawingml/2006/main">
            <a:srgbClr val="FFFFFF"/>
          </a:solidFill>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Times New Roman"/>
              <a:ea typeface="Times New Roman"/>
              <a:cs typeface="Times New Roman"/>
            </a:endParaRPr>
          </a:p>
        </p:txBody>
      </p:sp>
      <p:sp>
        <p:nvSpPr>
          <p:cNvPr id="23" name="Rectangle 16">
            <a:extLst xmlns:a="http://schemas.openxmlformats.org/drawingml/2006/main">
              <a:ext uri="{FF2B5EF4-FFF2-40B4-BE49-F238E27FC236}">
                <a16:creationId xmlns:a16="http://schemas.microsoft.com/office/drawing/2014/main" id="{8A001D21-EA86-498E-8DC1-6566FE0930EE}"/>
              </a:ext>
            </a:extLst>
          </p:cNvPr>
          <p:cNvSpPr>
            <a:spLocks xmlns:a="http://schemas.openxmlformats.org/drawingml/2006/main" noGrp="1"/>
          </p:cNvSpPr>
          <p:nvPr/>
        </p:nvSpPr>
        <p:spPr>
          <a:xfrm xmlns:a="http://schemas.openxmlformats.org/drawingml/2006/main">
            <a:off x="541080" y="4559040"/>
            <a:ext cx="6756480" cy="663480"/>
          </a:xfrm>
          <a:prstGeom xmlns:a="http://schemas.openxmlformats.org/drawingml/2006/main" prst="rect">
            <a:avLst/>
          </a:prstGeom>
          <a:solidFill xmlns:a="http://schemas.openxmlformats.org/drawingml/2006/main">
            <a:srgbClr val="93A299"/>
          </a:solidFill>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Times New Roman"/>
              <a:ea typeface="Times New Roman"/>
              <a:cs typeface="Times New Roman"/>
            </a:endParaRPr>
          </a:p>
        </p:txBody>
      </p:sp>
      <p:sp>
        <p:nvSpPr>
          <p:cNvPr id="24" name="Rectangle 17">
            <a:extLst xmlns:a="http://schemas.openxmlformats.org/drawingml/2006/main">
              <a:ext uri="{FF2B5EF4-FFF2-40B4-BE49-F238E27FC236}">
                <a16:creationId xmlns:a16="http://schemas.microsoft.com/office/drawing/2014/main" id="{1D2661FD-5DE6-44D7-8697-2E3707BF04D9}"/>
              </a:ext>
            </a:extLst>
          </p:cNvPr>
          <p:cNvSpPr>
            <a:spLocks xmlns:a="http://schemas.openxmlformats.org/drawingml/2006/main" noGrp="1"/>
          </p:cNvSpPr>
          <p:nvPr/>
        </p:nvSpPr>
        <p:spPr>
          <a:xfrm xmlns:a="http://schemas.openxmlformats.org/drawingml/2006/main">
            <a:off x="539640" y="3139920"/>
            <a:ext cx="6759360" cy="2076480"/>
          </a:xfrm>
          <a:prstGeom xmlns:a="http://schemas.openxmlformats.org/drawingml/2006/main" prst="rect">
            <a:avLst/>
          </a:prstGeom>
          <a:noFill xmlns:a="http://schemas.openxmlformats.org/drawingml/2006/main"/>
          <a:ln xmlns:a="http://schemas.openxmlformats.org/drawingml/2006/main" w="6120">
            <a:solidFill>
              <a:srgbClr val="6B7D72"/>
            </a:solid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Times New Roman"/>
              <a:ea typeface="Times New Roman"/>
              <a:cs typeface="Times New Roman"/>
            </a:endParaRPr>
          </a:p>
        </p:txBody>
      </p:sp>
      <p:sp>
        <p:nvSpPr>
          <p:cNvPr id="25" name="PlaceHolder 1">
            <a:extLst xmlns:a="http://schemas.openxmlformats.org/drawingml/2006/main">
              <a:ext uri="{FF2B5EF4-FFF2-40B4-BE49-F238E27FC236}">
                <a16:creationId xmlns:a16="http://schemas.microsoft.com/office/drawing/2014/main" id="{D2F69A65-8946-4368-A385-AB0B0DD85B9D}"/>
              </a:ext>
            </a:extLst>
          </p:cNvPr>
          <p:cNvSpPr>
            <a:spLocks xmlns:a="http://schemas.openxmlformats.org/drawingml/2006/main" noGrp="1"/>
          </p:cNvSpPr>
          <p:nvPr>
            <p:ph type="body" idx="0"/>
          </p:nvPr>
        </p:nvSpPr>
        <p:spPr>
          <a:xfrm xmlns:a="http://schemas.openxmlformats.org/drawingml/2006/main">
            <a:off x="457200" y="1752120"/>
            <a:ext cx="8229600" cy="43736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0000" tIns="46800" rIns="90000" bIns="46800" anchor="t">
            <a:normAutofit/>
          </a:bodyPr>
          <a:lstStyle xmlns:a="http://schemas.openxmlformats.org/drawingml/2006/main">
            <a:lvl1pPr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2400" b="0" u="none">
                <a:solidFill>
                  <a:srgbClr val="564B3C"/>
                </a:solidFill>
                <a:latin typeface="Century Gothic"/>
                <a:ea typeface="Century Gothic"/>
                <a:cs typeface="Century Gothic"/>
              </a:defRPr>
            </a:lvl1pPr>
            <a:lvl2pPr algn="l">
              <a:spcBef>
                <a:spcPts val="601"/>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2400" b="0" u="none">
                <a:solidFill>
                  <a:srgbClr val="564B3C"/>
                </a:solidFill>
                <a:latin typeface="Century Gothic"/>
                <a:ea typeface="Century Gothic"/>
                <a:cs typeface="Century Gothic"/>
              </a:defRPr>
            </a:lvl2pPr>
            <a:lvl3pPr algn="l">
              <a:spcBef>
                <a:spcPts val="601"/>
              </a:spcBef>
              <a:buClr>
                <a:srgbClr val="B5AE53"/>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2400" b="0" u="none">
                <a:solidFill>
                  <a:srgbClr val="564B3C"/>
                </a:solidFill>
                <a:latin typeface="Century Gothic"/>
                <a:ea typeface="Century Gothic"/>
                <a:cs typeface="Century Gothic"/>
              </a:defRPr>
            </a:lvl3pPr>
            <a:lvl4pPr algn="l">
              <a:spcBef>
                <a:spcPts val="601"/>
              </a:spcBef>
              <a:buClr>
                <a:srgbClr val="848058"/>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2400" b="0" u="none">
                <a:solidFill>
                  <a:srgbClr val="564B3C"/>
                </a:solidFill>
                <a:latin typeface="Century Gothic"/>
                <a:ea typeface="Century Gothic"/>
                <a:cs typeface="Century Gothic"/>
              </a:defRPr>
            </a:lvl4pPr>
            <a:lvl5pPr algn="l">
              <a:spcBef>
                <a:spcPts val="601"/>
              </a:spcBef>
              <a:buClr>
                <a:srgbClr val="E8B54D"/>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2400" b="0" u="none">
                <a:solidFill>
                  <a:srgbClr val="564B3C"/>
                </a:solidFill>
                <a:latin typeface="Century Gothic"/>
                <a:ea typeface="Century Gothic"/>
                <a:cs typeface="Century Gothic"/>
              </a:defRPr>
            </a:lvl5pPr>
            <a:lvl6pPr algn="l">
              <a:spcBef>
                <a:spcPts val="60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2400" b="0" u="none">
                <a:solidFill>
                  <a:srgbClr val="564B3C"/>
                </a:solidFill>
                <a:latin typeface="Century Gothic"/>
                <a:ea typeface="Century Gothic"/>
                <a:cs typeface="Century Gothic"/>
              </a:defRPr>
            </a:lvl6pPr>
            <a:lvl7pPr algn="l">
              <a:spcBef>
                <a:spcPts val="60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2400" b="0" u="none">
                <a:solidFill>
                  <a:srgbClr val="564B3C"/>
                </a:solidFill>
                <a:latin typeface="Century Gothic"/>
                <a:ea typeface="Century Gothic"/>
                <a:cs typeface="Century Gothic"/>
              </a:defRPr>
            </a:lvl7pPr>
          </a:lstStyle>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Click to edit the outline text format</a:t>
            </a:r>
            <a:endParaRPr sz="2400" b="0" u="none">
              <a:solidFill>
                <a:srgbClr val="564B3C"/>
              </a:solidFill>
              <a:latin typeface="Century Gothic"/>
              <a:ea typeface="Century Gothic"/>
              <a:cs typeface="Century Gothic"/>
            </a:endParaRPr>
          </a:p>
          <a:p xmlns:a="http://schemas.openxmlformats.org/drawingml/2006/main">
            <a:pPr marL="639720" lvl="1" indent="-228600" algn="l">
              <a:spcBef>
                <a:spcPts val="601"/>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Second Outline Level</a:t>
            </a:r>
            <a:endParaRPr sz="2400" b="0" u="none">
              <a:solidFill>
                <a:srgbClr val="564B3C"/>
              </a:solidFill>
              <a:latin typeface="Century Gothic"/>
              <a:ea typeface="Century Gothic"/>
              <a:cs typeface="Century Gothic"/>
            </a:endParaRPr>
          </a:p>
          <a:p xmlns:a="http://schemas.openxmlformats.org/drawingml/2006/main">
            <a:pPr marL="914400" lvl="2" indent="-228600" algn="l">
              <a:spcBef>
                <a:spcPts val="601"/>
              </a:spcBef>
              <a:buClr>
                <a:srgbClr val="B5AE53"/>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Third Outline Level</a:t>
            </a:r>
            <a:endParaRPr sz="2400" b="0" u="none">
              <a:solidFill>
                <a:srgbClr val="564B3C"/>
              </a:solidFill>
              <a:latin typeface="Century Gothic"/>
              <a:ea typeface="Century Gothic"/>
              <a:cs typeface="Century Gothic"/>
            </a:endParaRPr>
          </a:p>
          <a:p xmlns:a="http://schemas.openxmlformats.org/drawingml/2006/main">
            <a:pPr marL="1279440" lvl="3" indent="-228600" algn="l">
              <a:spcBef>
                <a:spcPts val="601"/>
              </a:spcBef>
              <a:buClr>
                <a:srgbClr val="848058"/>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Fourth Outline Level</a:t>
            </a:r>
            <a:endParaRPr sz="2400" b="0" u="none">
              <a:solidFill>
                <a:srgbClr val="564B3C"/>
              </a:solidFill>
              <a:latin typeface="Century Gothic"/>
              <a:ea typeface="Century Gothic"/>
              <a:cs typeface="Century Gothic"/>
            </a:endParaRPr>
          </a:p>
          <a:p xmlns:a="http://schemas.openxmlformats.org/drawingml/2006/main">
            <a:pPr marL="1554120" lvl="4" indent="-228600" algn="l">
              <a:spcBef>
                <a:spcPts val="601"/>
              </a:spcBef>
              <a:buClr>
                <a:srgbClr val="E8B54D"/>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Fifth Outline Level</a:t>
            </a:r>
            <a:endParaRPr sz="2400" b="0" u="none">
              <a:solidFill>
                <a:srgbClr val="564B3C"/>
              </a:solidFill>
              <a:latin typeface="Century Gothic"/>
              <a:ea typeface="Century Gothic"/>
              <a:cs typeface="Century Gothic"/>
            </a:endParaRPr>
          </a:p>
          <a:p xmlns:a="http://schemas.openxmlformats.org/drawingml/2006/main">
            <a:pPr marL="1554120" lvl="5" indent="-228600" algn="l">
              <a:spcBef>
                <a:spcPts val="60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Sixth Outline Level</a:t>
            </a:r>
            <a:endParaRPr sz="2400" b="0" u="none">
              <a:solidFill>
                <a:srgbClr val="564B3C"/>
              </a:solidFill>
              <a:latin typeface="Century Gothic"/>
              <a:ea typeface="Century Gothic"/>
              <a:cs typeface="Century Gothic"/>
            </a:endParaRPr>
          </a:p>
          <a:p xmlns:a="http://schemas.openxmlformats.org/drawingml/2006/main">
            <a:pPr marL="1554120" lvl="6" indent="-228600" algn="l">
              <a:spcBef>
                <a:spcPts val="60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Seventh Outline Level</a:t>
            </a:r>
            <a:endParaRPr sz="2400" b="0" u="none">
              <a:solidFill>
                <a:srgbClr val="564B3C"/>
              </a:solidFill>
              <a:latin typeface="Century Gothic"/>
              <a:ea typeface="Century Gothic"/>
              <a:cs typeface="Century Gothic"/>
            </a:endParaRPr>
          </a:p>
        </p:txBody>
      </p:sp>
      <p:sp>
        <p:nvSpPr>
          <p:cNvPr id="26" name="PlaceHolder 2">
            <a:extLst xmlns:a="http://schemas.openxmlformats.org/drawingml/2006/main">
              <a:ext uri="{FF2B5EF4-FFF2-40B4-BE49-F238E27FC236}">
                <a16:creationId xmlns:a16="http://schemas.microsoft.com/office/drawing/2014/main" id="{0486D8F8-972A-40E0-9727-E65CE56F074E}"/>
              </a:ext>
            </a:extLst>
          </p:cNvPr>
          <p:cNvSpPr>
            <a:spLocks xmlns:a="http://schemas.openxmlformats.org/drawingml/2006/main" noGrp="1"/>
          </p:cNvSpPr>
          <p:nvPr>
            <p:ph type="title" idx="0"/>
          </p:nvPr>
        </p:nvSpPr>
        <p:spPr>
          <a:xfrm xmlns:a="http://schemas.openxmlformats.org/drawingml/2006/main">
            <a:off x="424800" y="407880"/>
            <a:ext cx="8261640" cy="10396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0000" tIns="46800" rIns="90000" bIns="46800" anchor="ctr">
            <a:noAutofit/>
          </a:bodyPr>
          <a:lstStyle xmlns:a="http://schemas.openxmlformats.org/drawingml/2006/main">
            <a:lvl1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500" b="0" u="none">
                <a:solidFill>
                  <a:srgbClr val="6B7D72"/>
                </a:solidFill>
                <a:latin typeface="Book Antiqua"/>
                <a:ea typeface="Book Antiqua"/>
                <a:cs typeface="Book Antiqua"/>
              </a:defRPr>
            </a:lvl1pPr>
          </a:lstStyle>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500" b="0" u="none">
                <a:solidFill>
                  <a:srgbClr val="6B7D72"/>
                </a:solidFill>
                <a:latin typeface="Book Antiqua"/>
                <a:ea typeface="Book Antiqua"/>
                <a:cs typeface="Book Antiqua"/>
              </a:rPr>
              <a:t>Click to edit the title text format</a:t>
            </a:r>
            <a:endParaRPr sz="3500" b="0" u="none">
              <a:solidFill>
                <a:srgbClr val="6B7D72"/>
              </a:solidFill>
              <a:latin typeface="Book Antiqua"/>
              <a:ea typeface="Book Antiqua"/>
              <a:cs typeface="Book Antiqua"/>
            </a:endParaRPr>
          </a:p>
        </p:txBody>
      </p:sp>
      <p:sp>
        <p:nvSpPr>
          <p:cNvPr id="27" name="PlaceHolder 3">
            <a:extLst xmlns:a="http://schemas.openxmlformats.org/drawingml/2006/main">
              <a:ext uri="{FF2B5EF4-FFF2-40B4-BE49-F238E27FC236}">
                <a16:creationId xmlns:a16="http://schemas.microsoft.com/office/drawing/2014/main" id="{70E87692-CC56-4794-8F2E-9F1D273990D4}"/>
              </a:ext>
            </a:extLst>
          </p:cNvPr>
          <p:cNvSpPr>
            <a:spLocks xmlns:a="http://schemas.openxmlformats.org/drawingml/2006/main" noGrp="1"/>
          </p:cNvSpPr>
          <p:nvPr>
            <p:ph type="dt" idx="4"/>
          </p:nvPr>
        </p:nvSpPr>
        <p:spPr>
          <a:xfrm xmlns:a="http://schemas.openxmlformats.org/drawingml/2006/main">
            <a:off x="457200" y="6356160"/>
            <a:ext cx="2133360" cy="365040"/>
          </a:xfrm>
          <a:prstGeom xmlns:a="http://schemas.openxmlformats.org/drawingml/2006/main" prst="rect">
            <a:avLst/>
          </a:prstGeom>
          <a:noFill xmlns:a="http://schemas.openxmlformats.org/drawingml/2006/main"/>
          <a:ln xmlns:a="http://schemas.openxmlformats.org/drawingml/2006/main" w="38160">
            <a:noFill/>
          </a:ln>
        </p:spPr>
        <p:txBody>
          <a:bodyPr xmlns:a="http://schemas.openxmlformats.org/drawingml/2006/main" lIns="90000" tIns="46800" rIns="90000" bIns="46800" anchor="ctr">
            <a:noAutofit/>
          </a:bodyPr>
          <a:lstStyle xmlns:a="http://schemas.openxmlformats.org/drawingml/2006/main"/>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Times New Roman"/>
              <a:ea typeface="Times New Roman"/>
              <a:cs typeface="Times New Roman"/>
            </a:endParaRPr>
          </a:p>
        </p:txBody>
      </p:sp>
      <p:sp>
        <p:nvSpPr>
          <p:cNvPr id="28" name="PlaceHolder 4">
            <a:extLst xmlns:a="http://schemas.openxmlformats.org/drawingml/2006/main">
              <a:ext uri="{FF2B5EF4-FFF2-40B4-BE49-F238E27FC236}">
                <a16:creationId xmlns:a16="http://schemas.microsoft.com/office/drawing/2014/main" id="{9A38C1EC-3783-4356-925C-3BBF46BBAE87}"/>
              </a:ext>
            </a:extLst>
          </p:cNvPr>
          <p:cNvSpPr>
            <a:spLocks xmlns:a="http://schemas.openxmlformats.org/drawingml/2006/main" noGrp="1"/>
          </p:cNvSpPr>
          <p:nvPr>
            <p:ph type="ftr" idx="5"/>
          </p:nvPr>
        </p:nvSpPr>
        <p:spPr>
          <a:xfrm xmlns:a="http://schemas.openxmlformats.org/drawingml/2006/main">
            <a:off x="3123720" y="6356160"/>
            <a:ext cx="2895480" cy="365040"/>
          </a:xfrm>
          <a:prstGeom xmlns:a="http://schemas.openxmlformats.org/drawingml/2006/main" prst="rect">
            <a:avLst/>
          </a:prstGeom>
          <a:noFill xmlns:a="http://schemas.openxmlformats.org/drawingml/2006/main"/>
          <a:ln xmlns:a="http://schemas.openxmlformats.org/drawingml/2006/main" w="38160">
            <a:noFill/>
          </a:ln>
        </p:spPr>
        <p:txBody>
          <a:bodyPr xmlns:a="http://schemas.openxmlformats.org/drawingml/2006/main" lIns="90000" tIns="46800" rIns="90000" bIns="46800" anchor="ctr">
            <a:noAutofit/>
          </a:bodyPr>
          <a:lstStyle xmlns:a="http://schemas.openxmlformats.org/drawingml/2006/main"/>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Times New Roman"/>
              <a:ea typeface="Times New Roman"/>
              <a:cs typeface="Times New Roman"/>
            </a:endParaRPr>
          </a:p>
        </p:txBody>
      </p:sp>
      <p:sp>
        <p:nvSpPr>
          <p:cNvPr id="29" name="PlaceHolder 5">
            <a:extLst xmlns:a="http://schemas.openxmlformats.org/drawingml/2006/main">
              <a:ext uri="{FF2B5EF4-FFF2-40B4-BE49-F238E27FC236}">
                <a16:creationId xmlns:a16="http://schemas.microsoft.com/office/drawing/2014/main" id="{20FA1E98-05DD-4AC5-AD8D-32DCAFAC1EA7}"/>
              </a:ext>
            </a:extLst>
          </p:cNvPr>
          <p:cNvSpPr>
            <a:spLocks xmlns:a="http://schemas.openxmlformats.org/drawingml/2006/main" noGrp="1"/>
          </p:cNvSpPr>
          <p:nvPr>
            <p:ph type="sldNum" idx="6"/>
          </p:nvPr>
        </p:nvSpPr>
        <p:spPr>
          <a:xfrm xmlns:a="http://schemas.openxmlformats.org/drawingml/2006/main">
            <a:off x="7786080" y="4625640"/>
            <a:ext cx="762120" cy="457200"/>
          </a:xfrm>
          <a:prstGeom xmlns:a="http://schemas.openxmlformats.org/drawingml/2006/main" prst="rect">
            <a:avLst/>
          </a:prstGeom>
          <a:noFill xmlns:a="http://schemas.openxmlformats.org/drawingml/2006/main"/>
          <a:ln xmlns:a="http://schemas.openxmlformats.org/drawingml/2006/main" w="38160">
            <a:noFill/>
          </a:ln>
        </p:spPr>
        <p:txBody>
          <a:bodyPr xmlns:a="http://schemas.openxmlformats.org/drawingml/2006/main" lIns="90000" tIns="46800" rIns="90000" bIns="46800" anchor="ctr">
            <a:noAutofit/>
          </a:bodyPr>
          <a:lstStyle xmlns:a="http://schemas.openxmlformats.org/drawingml/2006/main">
            <a:lvl1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b="0" u="none">
                <a:solidFill>
                  <a:srgbClr val="47534C"/>
                </a:solidFill>
                <a:latin typeface="Times New Roman"/>
                <a:ea typeface="Times New Roman"/>
                <a:cs typeface="Times New Roman"/>
              </a:defRPr>
            </a:lvl1pPr>
          </a:lstStyle>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fld id="{73809B77-9683-439D-A9D5-28B33ADB4138}" type="slidenum">
              <a:rPr sz="2800" b="0" u="none">
                <a:solidFill>
                  <a:srgbClr val="47534C"/>
                </a:solidFill>
                <a:latin typeface="Times New Roman"/>
                <a:ea typeface="Times New Roman"/>
                <a:cs typeface="Times New Roman"/>
              </a:rPr>
              <a:t>&lt;number&gt;</a:t>
            </a:fld>
            <a:endParaRPr sz="2800" b="0" u="none">
              <a:solidFill>
                <a:srgbClr val="000000"/>
              </a:solidFill>
              <a:latin typeface="Times New Roman"/>
              <a:ea typeface="Times New Roman"/>
              <a:cs typeface="Times New Roman"/>
            </a:endParaRPr>
          </a:p>
        </p:txBody>
      </p:sp>
    </p:spTree>
  </p:cSld>
</p:sldLayout>
</file>

<file path=ppt/slideMasters/_rels/slideMaster1.xml.rels>&#65279;<?xml version="1.0" encoding="utf-8"?><Relationships xmlns="http://schemas.openxmlformats.org/package/2006/relationships"><Relationship Type="http://schemas.openxmlformats.org/officeDocument/2006/relationships/theme" Target="/ppt/slideMasters/theme/theme2.xml" Id="Rc3fa4347f41d48a0" /><Relationship Type="http://schemas.openxmlformats.org/officeDocument/2006/relationships/slideLayout" Target="/ppt/slideLayouts/slideLayout1.xml" Id="R72ff13777e3f4c26" /><Relationship Type="http://schemas.openxmlformats.org/officeDocument/2006/relationships/slideLayout" Target="/ppt/slideLayouts/slideLayout2.xml" Id="Reab5afb5148a4353" /></Relationships>
</file>

<file path=ppt/slideMasters/slideMaster1.xml><?xml version="1.0" encoding="utf-8"?>
<p:sldMaster xmlns:p="http://schemas.openxmlformats.org/presentationml/2006/main">
  <p:cSld>
    <p:spTree>
      <p:nvGrpSpPr>
        <p:cNvPr id="1" name=""/>
        <p:cNvGrpSpPr/>
        <p:nvPr/>
      </p:nvGrpSpPr>
      <p:grpSpPr>
        <a:xfrm xmlns:a="http://schemas.openxmlformats.org/drawingml/2006/main"/>
      </p:grpSpPr>
    </p:spTree>
  </p:cSld>
  <p:clrMap bg1="lt1" tx1="dk1" bg2="lt2" tx2="dk2" accent1="accent1" accent2="accent2" accent3="accent3" accent4="accent4" accent5="accent5" accent6="accent6" hlink="hlink" folHlink="folHlink"/>
  <p:sldLayoutIdLst>
    <p:sldLayoutId xmlns:r="http://schemas.openxmlformats.org/officeDocument/2006/relationships" id="2147483649" r:id="R72ff13777e3f4c26"/>
    <p:sldLayoutId xmlns:r="http://schemas.openxmlformats.org/officeDocument/2006/relationships" id="2147483650" r:id="Reab5afb5148a4353"/>
  </p:sldLayoutIdLst>
</p:sldMaster>
</file>

<file path=ppt/slideMasters/theme/theme2.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name="LibreOffice">
      <a:fillStyleLst>
        <a:solidFill>
          <a:schemeClr val="phClr"/>
        </a:solidFill>
        <a:solidFill>
          <a:schemeClr val="phClr"/>
        </a:solidFill>
        <a:solidFill>
          <a:schemeClr val="phClr"/>
        </a:solidFill>
      </a:fillStyleLst>
      <a:lnStyleLst>
        <a:ln w="6350">
          <a:prstDash val="solid"/>
        </a:ln>
        <a:ln w="6350">
          <a:prstDash val="solid"/>
        </a:ln>
        <a:ln w="6350">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ppt/slides/_rels/slide1.xml.rels>&#65279;<?xml version="1.0" encoding="utf-8"?><Relationships xmlns="http://schemas.openxmlformats.org/package/2006/relationships"><Relationship Type="http://schemas.openxmlformats.org/officeDocument/2006/relationships/slideLayout" Target="/ppt/slideLayouts/slideLayout2.xml" Id="R47c3707abb654f4e" /><Relationship Type="http://schemas.openxmlformats.org/officeDocument/2006/relationships/notesSlide" Target="/ppt/notesSlides/notesSlide1.xml" Id="R892734ecdd3e4474" /></Relationships>
</file>

<file path=ppt/slides/_rels/slide10.xml.rels>&#65279;<?xml version="1.0" encoding="utf-8"?><Relationships xmlns="http://schemas.openxmlformats.org/package/2006/relationships"><Relationship Type="http://schemas.openxmlformats.org/officeDocument/2006/relationships/slideLayout" Target="/ppt/slideLayouts/slideLayout1.xml" Id="R234b1e54f1814f72" /><Relationship Type="http://schemas.openxmlformats.org/officeDocument/2006/relationships/notesSlide" Target="/ppt/notesSlides/notesSlide10.xml" Id="R26d6d93631564b2b" /></Relationships>
</file>

<file path=ppt/slides/_rels/slide11.xml.rels>&#65279;<?xml version="1.0" encoding="utf-8"?><Relationships xmlns="http://schemas.openxmlformats.org/package/2006/relationships"><Relationship Type="http://schemas.openxmlformats.org/officeDocument/2006/relationships/slideLayout" Target="/ppt/slideLayouts/slideLayout1.xml" Id="R28a56c8ed88942ef" /><Relationship Type="http://schemas.openxmlformats.org/officeDocument/2006/relationships/image" Target="/ppt/media/image6.png" Id="R1bb722ba59bb4815" /><Relationship Type="http://schemas.openxmlformats.org/officeDocument/2006/relationships/notesSlide" Target="/ppt/notesSlides/notesSlide11.xml" Id="R28f11d18ad344f15" /></Relationships>
</file>

<file path=ppt/slides/_rels/slide12.xml.rels>&#65279;<?xml version="1.0" encoding="utf-8"?><Relationships xmlns="http://schemas.openxmlformats.org/package/2006/relationships"><Relationship Type="http://schemas.openxmlformats.org/officeDocument/2006/relationships/slideLayout" Target="/ppt/slideLayouts/slideLayout1.xml" Id="Re2de2f3999984c17" /><Relationship Type="http://schemas.openxmlformats.org/officeDocument/2006/relationships/notesSlide" Target="/ppt/notesSlides/notesSlide12.xml" Id="R9a04a2b1c1394ac9" /></Relationships>
</file>

<file path=ppt/slides/_rels/slide13.xml.rels>&#65279;<?xml version="1.0" encoding="utf-8"?><Relationships xmlns="http://schemas.openxmlformats.org/package/2006/relationships"><Relationship Type="http://schemas.openxmlformats.org/officeDocument/2006/relationships/slideLayout" Target="/ppt/slideLayouts/slideLayout1.xml" Id="R22c1340523f54127" /><Relationship Type="http://schemas.openxmlformats.org/officeDocument/2006/relationships/image" Target="/ppt/media/image7.png" Id="Ra2b824a5587c41e3" /><Relationship Type="http://schemas.openxmlformats.org/officeDocument/2006/relationships/notesSlide" Target="/ppt/notesSlides/notesSlide13.xml" Id="R43308c7b0f0e4f96" /></Relationships>
</file>

<file path=ppt/slides/_rels/slide14.xml.rels>&#65279;<?xml version="1.0" encoding="utf-8"?><Relationships xmlns="http://schemas.openxmlformats.org/package/2006/relationships"><Relationship Type="http://schemas.openxmlformats.org/officeDocument/2006/relationships/slideLayout" Target="/ppt/slideLayouts/slideLayout1.xml" Id="R67b7e0ad454743dd" /><Relationship Type="http://schemas.openxmlformats.org/officeDocument/2006/relationships/image" Target="/ppt/media/image8.png" Id="R93b82e42786740ae" /><Relationship Type="http://schemas.openxmlformats.org/officeDocument/2006/relationships/notesSlide" Target="/ppt/notesSlides/notesSlide14.xml" Id="Rae54dbe5760244cf" /></Relationships>
</file>

<file path=ppt/slides/_rels/slide15.xml.rels>&#65279;<?xml version="1.0" encoding="utf-8"?><Relationships xmlns="http://schemas.openxmlformats.org/package/2006/relationships"><Relationship Type="http://schemas.openxmlformats.org/officeDocument/2006/relationships/slideLayout" Target="/ppt/slideLayouts/slideLayout1.xml" Id="R9e62fea40c1440e8" /><Relationship Type="http://schemas.openxmlformats.org/officeDocument/2006/relationships/notesSlide" Target="/ppt/notesSlides/notesSlide15.xml" Id="Rf3d1b55078ee496e" /></Relationships>
</file>

<file path=ppt/slides/_rels/slide16.xml.rels>&#65279;<?xml version="1.0" encoding="utf-8"?><Relationships xmlns="http://schemas.openxmlformats.org/package/2006/relationships"><Relationship Type="http://schemas.openxmlformats.org/officeDocument/2006/relationships/slideLayout" Target="/ppt/slideLayouts/slideLayout1.xml" Id="R61e2eb19012140e5" /><Relationship Type="http://schemas.openxmlformats.org/officeDocument/2006/relationships/notesSlide" Target="/ppt/notesSlides/notesSlide16.xml" Id="Rac0e27bce4c74976" /></Relationships>
</file>

<file path=ppt/slides/_rels/slide17.xml.rels>&#65279;<?xml version="1.0" encoding="utf-8"?><Relationships xmlns="http://schemas.openxmlformats.org/package/2006/relationships"><Relationship Type="http://schemas.openxmlformats.org/officeDocument/2006/relationships/slideLayout" Target="/ppt/slideLayouts/slideLayout1.xml" Id="R108e3edcc9ad4d1a" /><Relationship Type="http://schemas.openxmlformats.org/officeDocument/2006/relationships/notesSlide" Target="/ppt/notesSlides/notesSlide17.xml" Id="R7be15e87276c4b5c" /></Relationships>
</file>

<file path=ppt/slides/_rels/slide18.xml.rels>&#65279;<?xml version="1.0" encoding="utf-8"?><Relationships xmlns="http://schemas.openxmlformats.org/package/2006/relationships"><Relationship Type="http://schemas.openxmlformats.org/officeDocument/2006/relationships/slideLayout" Target="/ppt/slideLayouts/slideLayout1.xml" Id="R1190e6ba84a94e84" /><Relationship Type="http://schemas.openxmlformats.org/officeDocument/2006/relationships/notesSlide" Target="/ppt/notesSlides/notesSlide18.xml" Id="R68aea7cc0fdb4835" /></Relationships>
</file>

<file path=ppt/slides/_rels/slide19.xml.rels>&#65279;<?xml version="1.0" encoding="utf-8"?><Relationships xmlns="http://schemas.openxmlformats.org/package/2006/relationships"><Relationship Type="http://schemas.openxmlformats.org/officeDocument/2006/relationships/slideLayout" Target="/ppt/slideLayouts/slideLayout1.xml" Id="R5ca76468afe643dd" /><Relationship Type="http://schemas.openxmlformats.org/officeDocument/2006/relationships/notesSlide" Target="/ppt/notesSlides/notesSlide19.xml" Id="R74584895b6034a45" /></Relationships>
</file>

<file path=ppt/slides/_rels/slide2.xml.rels>&#65279;<?xml version="1.0" encoding="utf-8"?><Relationships xmlns="http://schemas.openxmlformats.org/package/2006/relationships"><Relationship Type="http://schemas.openxmlformats.org/officeDocument/2006/relationships/slideLayout" Target="/ppt/slideLayouts/slideLayout1.xml" Id="R33aa7ecbe3bc4bba" /><Relationship Type="http://schemas.openxmlformats.org/officeDocument/2006/relationships/notesSlide" Target="/ppt/notesSlides/notesSlide2.xml" Id="R777189c6bb2a48e2" /></Relationships>
</file>

<file path=ppt/slides/_rels/slide20.xml.rels>&#65279;<?xml version="1.0" encoding="utf-8"?><Relationships xmlns="http://schemas.openxmlformats.org/package/2006/relationships"><Relationship Type="http://schemas.openxmlformats.org/officeDocument/2006/relationships/slideLayout" Target="/ppt/slideLayouts/slideLayout1.xml" Id="R1c0c68f5c1aa4844" /><Relationship Type="http://schemas.openxmlformats.org/officeDocument/2006/relationships/notesSlide" Target="/ppt/notesSlides/notesSlide20.xml" Id="R6324d731285a4089" /></Relationships>
</file>

<file path=ppt/slides/_rels/slide21.xml.rels>&#65279;<?xml version="1.0" encoding="utf-8"?><Relationships xmlns="http://schemas.openxmlformats.org/package/2006/relationships"><Relationship Type="http://schemas.openxmlformats.org/officeDocument/2006/relationships/slideLayout" Target="/ppt/slideLayouts/slideLayout1.xml" Id="R5ea178e4031e4cd9" /><Relationship Type="http://schemas.openxmlformats.org/officeDocument/2006/relationships/notesSlide" Target="/ppt/notesSlides/notesSlide21.xml" Id="R539bee831b5b4bf7" /></Relationships>
</file>

<file path=ppt/slides/_rels/slide3.xml.rels>&#65279;<?xml version="1.0" encoding="utf-8"?><Relationships xmlns="http://schemas.openxmlformats.org/package/2006/relationships"><Relationship Type="http://schemas.openxmlformats.org/officeDocument/2006/relationships/slideLayout" Target="/ppt/slideLayouts/slideLayout1.xml" Id="Rcc433ba182ec4807" /><Relationship Type="http://schemas.openxmlformats.org/officeDocument/2006/relationships/notesSlide" Target="/ppt/notesSlides/notesSlide3.xml" Id="Rb66942af231946a4" /></Relationships>
</file>

<file path=ppt/slides/_rels/slide4.xml.rels>&#65279;<?xml version="1.0" encoding="utf-8"?><Relationships xmlns="http://schemas.openxmlformats.org/package/2006/relationships"><Relationship Type="http://schemas.openxmlformats.org/officeDocument/2006/relationships/slideLayout" Target="/ppt/slideLayouts/slideLayout1.xml" Id="R59ad12a11a1348c6" /><Relationship Type="http://schemas.openxmlformats.org/officeDocument/2006/relationships/notesSlide" Target="/ppt/notesSlides/notesSlide4.xml" Id="R537c7e0b5861428c" /></Relationships>
</file>

<file path=ppt/slides/_rels/slide5.xml.rels>&#65279;<?xml version="1.0" encoding="utf-8"?><Relationships xmlns="http://schemas.openxmlformats.org/package/2006/relationships"><Relationship Type="http://schemas.openxmlformats.org/officeDocument/2006/relationships/slideLayout" Target="/ppt/slideLayouts/slideLayout1.xml" Id="Ra4c2aa61d6fc4e36" /><Relationship Type="http://schemas.openxmlformats.org/officeDocument/2006/relationships/notesSlide" Target="/ppt/notesSlides/notesSlide5.xml" Id="R3f70d8b52fc84afd" /></Relationships>
</file>

<file path=ppt/slides/_rels/slide6.xml.rels>&#65279;<?xml version="1.0" encoding="utf-8"?><Relationships xmlns="http://schemas.openxmlformats.org/package/2006/relationships"><Relationship Type="http://schemas.openxmlformats.org/officeDocument/2006/relationships/slideLayout" Target="/ppt/slideLayouts/slideLayout1.xml" Id="R84c23ed65cf4405c" /><Relationship Type="http://schemas.openxmlformats.org/officeDocument/2006/relationships/notesSlide" Target="/ppt/notesSlides/notesSlide6.xml" Id="Ra5d3287107a24a0c" /></Relationships>
</file>

<file path=ppt/slides/_rels/slide7.xml.rels>&#65279;<?xml version="1.0" encoding="utf-8"?><Relationships xmlns="http://schemas.openxmlformats.org/package/2006/relationships"><Relationship Type="http://schemas.openxmlformats.org/officeDocument/2006/relationships/slideLayout" Target="/ppt/slideLayouts/slideLayout1.xml" Id="Rdc17a21eed1d46bd" /><Relationship Type="http://schemas.openxmlformats.org/officeDocument/2006/relationships/image" Target="/ppt/media/image4.png" Id="Rd8f16907086f485f" /><Relationship Type="http://schemas.openxmlformats.org/officeDocument/2006/relationships/notesSlide" Target="/ppt/notesSlides/notesSlide7.xml" Id="Recfa81370f7644bb" /></Relationships>
</file>

<file path=ppt/slides/_rels/slide8.xml.rels>&#65279;<?xml version="1.0" encoding="utf-8"?><Relationships xmlns="http://schemas.openxmlformats.org/package/2006/relationships"><Relationship Type="http://schemas.openxmlformats.org/officeDocument/2006/relationships/slideLayout" Target="/ppt/slideLayouts/slideLayout1.xml" Id="R9f62795883394cb3" /><Relationship Type="http://schemas.openxmlformats.org/officeDocument/2006/relationships/notesSlide" Target="/ppt/notesSlides/notesSlide8.xml" Id="Rb1b2f1247b7f4472" /></Relationships>
</file>

<file path=ppt/slides/_rels/slide9.xml.rels>&#65279;<?xml version="1.0" encoding="utf-8"?><Relationships xmlns="http://schemas.openxmlformats.org/package/2006/relationships"><Relationship Type="http://schemas.openxmlformats.org/officeDocument/2006/relationships/slideLayout" Target="/ppt/slideLayouts/slideLayout1.xml" Id="Rbca6b3244cd6413b" /><Relationship Type="http://schemas.openxmlformats.org/officeDocument/2006/relationships/image" Target="/ppt/media/image5.png" Id="Ref129f88dd964920" /><Relationship Type="http://schemas.openxmlformats.org/officeDocument/2006/relationships/notesSlide" Target="/ppt/notesSlides/notesSlide9.xml" Id="R942bca16704e4abe" /></Relationships>
</file>

<file path=ppt/slides/slide1.xml><?xml version="1.0" encoding="utf-8"?>
<p:sld xmlns:p="http://schemas.openxmlformats.org/presentationml/2006/main">
  <p:cSld>
    <p:spTree>
      <p:nvGrpSpPr>
        <p:cNvPr id="1" name=""/>
        <p:cNvGrpSpPr/>
        <p:nvPr/>
      </p:nvGrpSpPr>
      <p:grpSpPr>
        <a:xfrm xmlns:a="http://schemas.openxmlformats.org/drawingml/2006/main"/>
      </p:grpSpPr>
      <p:sp>
        <p:nvSpPr>
          <p:cNvPr id="30" name="PlaceHolder 1">
            <a:extLst xmlns:a="http://schemas.openxmlformats.org/drawingml/2006/main">
              <a:ext uri="{FF2B5EF4-FFF2-40B4-BE49-F238E27FC236}">
                <a16:creationId xmlns:a16="http://schemas.microsoft.com/office/drawing/2014/main" id="{0AA2D166-0633-41EA-8CAC-EDAB85565056}"/>
              </a:ext>
            </a:extLst>
          </p:cNvPr>
          <p:cNvSpPr>
            <a:spLocks xmlns:a="http://schemas.openxmlformats.org/drawingml/2006/main" noGrp="1"/>
          </p:cNvSpPr>
          <p:nvPr>
            <p:ph type="subTitle" idx="0"/>
          </p:nvPr>
        </p:nvSpPr>
        <p:spPr>
          <a:xfrm xmlns:a="http://schemas.openxmlformats.org/drawingml/2006/main">
            <a:off x="642600" y="4647960"/>
            <a:ext cx="6553440" cy="4572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Autofit/>
          </a:bodyPr>
          <a:lstStyle xmlns:a="http://schemas.openxmlformats.org/drawingml/2006/main"/>
          <a:p xmlns:a="http://schemas.openxmlformats.org/drawingml/2006/main">
            <a:pPr indent="0" algn="ctr">
              <a:spcBef>
                <a:spcPts val="300"/>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1" u="none">
                <a:solidFill>
                  <a:srgbClr val="FFFFFF"/>
                </a:solidFill>
                <a:latin typeface="Century Gothic"/>
                <a:ea typeface="Century Gothic"/>
                <a:cs typeface="Century Gothic"/>
              </a:rPr>
              <a:t>INEQUALITY BY RACE AND ETHNICITY, IMMIGRANT STATUS, AND LANGUAGE ABILITY</a:t>
            </a:r>
            <a:endParaRPr sz="1200" b="0" u="none">
              <a:solidFill>
                <a:srgbClr val="564B3C"/>
              </a:solidFill>
              <a:latin typeface="Century Gothic"/>
              <a:ea typeface="Century Gothic"/>
              <a:cs typeface="Century Gothic"/>
            </a:endParaRPr>
          </a:p>
        </p:txBody>
      </p:sp>
      <p:sp>
        <p:nvSpPr>
          <p:cNvPr id="31" name="PlaceHolder 2">
            <a:extLst xmlns:a="http://schemas.openxmlformats.org/drawingml/2006/main">
              <a:ext uri="{FF2B5EF4-FFF2-40B4-BE49-F238E27FC236}">
                <a16:creationId xmlns:a16="http://schemas.microsoft.com/office/drawing/2014/main" id="{F3040F0B-FCB1-45D8-A909-96B0EE16CEBE}"/>
              </a:ext>
            </a:extLst>
          </p:cNvPr>
          <p:cNvSpPr>
            <a:spLocks xmlns:a="http://schemas.openxmlformats.org/drawingml/2006/main" noGrp="1"/>
          </p:cNvSpPr>
          <p:nvPr>
            <p:ph type="title" idx="0"/>
          </p:nvPr>
        </p:nvSpPr>
        <p:spPr>
          <a:xfrm xmlns:a="http://schemas.openxmlformats.org/drawingml/2006/main">
            <a:off x="604440" y="3226680"/>
            <a:ext cx="6629400" cy="12193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b">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4000" b="0" u="none">
                <a:solidFill>
                  <a:srgbClr val="47534C"/>
                </a:solidFill>
                <a:latin typeface="Book Antiqua"/>
                <a:ea typeface="Book Antiqua"/>
                <a:cs typeface="Book Antiqua"/>
              </a:rPr>
              <a:t>CHAPTER 5</a:t>
            </a:r>
            <a:endParaRPr sz="4000" b="0" u="none">
              <a:solidFill>
                <a:srgbClr val="6B7D72"/>
              </a:solidFill>
              <a:latin typeface="Book Antiqua"/>
              <a:ea typeface="Book Antiqua"/>
              <a:cs typeface="Book Antiqua"/>
            </a:endParaRPr>
          </a:p>
        </p:txBody>
      </p:sp>
    </p:spTree>
    <p:extLst>
      <p:ext uri="{BB962C8B-B14F-4D97-AF65-F5344CB8AC3E}">
        <p14:creationId xmlns:p14="http://schemas.microsoft.com/office/powerpoint/2010/main" val="346981673"/>
      </p:ext>
    </p:extLst>
  </p:cSld>
</p:sld>
</file>

<file path=ppt/slides/slide10.xml><?xml version="1.0" encoding="utf-8"?>
<p:sld xmlns:p="http://schemas.openxmlformats.org/presentationml/2006/main">
  <p:cSld>
    <p:spTree>
      <p:nvGrpSpPr>
        <p:cNvPr id="1" name=""/>
        <p:cNvGrpSpPr/>
        <p:nvPr/>
      </p:nvGrpSpPr>
      <p:grpSpPr>
        <a:xfrm xmlns:a="http://schemas.openxmlformats.org/drawingml/2006/main"/>
      </p:grpSpPr>
      <p:sp>
        <p:nvSpPr>
          <p:cNvPr id="54" name="PlaceHolder 1">
            <a:extLst xmlns:a="http://schemas.openxmlformats.org/drawingml/2006/main">
              <a:ext uri="{FF2B5EF4-FFF2-40B4-BE49-F238E27FC236}">
                <a16:creationId xmlns:a16="http://schemas.microsoft.com/office/drawing/2014/main" id="{130BF291-C214-4292-9F04-01F1CAAB894F}"/>
              </a:ext>
            </a:extLst>
          </p:cNvPr>
          <p:cNvSpPr>
            <a:spLocks xmlns:a="http://schemas.openxmlformats.org/drawingml/2006/main" noGrp="1"/>
          </p:cNvSpPr>
          <p:nvPr>
            <p:ph type="title" idx="0"/>
          </p:nvPr>
        </p:nvSpPr>
        <p:spPr>
          <a:xfrm xmlns:a="http://schemas.openxmlformats.org/drawingml/2006/main">
            <a:off x="380880" y="304200"/>
            <a:ext cx="826128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1" u="none">
                <a:solidFill>
                  <a:srgbClr val="6B7D72"/>
                </a:solidFill>
                <a:latin typeface="Book Antiqua"/>
                <a:ea typeface="Book Antiqua"/>
                <a:cs typeface="Book Antiqua"/>
              </a:rPr>
              <a:t>TABLE 5-7: PERCENTAGE OF STUDENTS AGED 3-21 SERVED BY THE INDIVIDUALS WITH DISABILITIES EDUCATION ACT BY RACE AND DISABILITY TYPE, 2011-2012, AND PERCENTAGE OF STUDENTS IDENTIFIED AS GIFTED AND TALENTED BY RACE, 2006</a:t>
            </a:r>
            <a:endParaRPr sz="1800" b="0" u="none">
              <a:solidFill>
                <a:srgbClr val="6B7D72"/>
              </a:solidFill>
              <a:latin typeface="Book Antiqua"/>
              <a:ea typeface="Book Antiqua"/>
              <a:cs typeface="Book Antiqua"/>
            </a:endParaRPr>
          </a:p>
        </p:txBody>
      </p:sp>
      <p:sp>
        <p:nvSpPr>
          <p:cNvPr id="55" name="TextBox 4">
            <a:extLst xmlns:a="http://schemas.openxmlformats.org/drawingml/2006/main">
              <a:ext uri="{FF2B5EF4-FFF2-40B4-BE49-F238E27FC236}">
                <a16:creationId xmlns:a16="http://schemas.microsoft.com/office/drawing/2014/main" id="{2532EB02-B893-4F44-834C-56F8785FAF93}"/>
              </a:ext>
            </a:extLst>
          </p:cNvPr>
          <p:cNvSpPr>
            <a:spLocks xmlns:a="http://schemas.openxmlformats.org/drawingml/2006/main" noGrp="1"/>
          </p:cNvSpPr>
          <p:nvPr/>
        </p:nvSpPr>
        <p:spPr>
          <a:xfrm xmlns:a="http://schemas.openxmlformats.org/drawingml/2006/main">
            <a:off x="457200" y="5757840"/>
            <a:ext cx="7858080" cy="82548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Sources: National Center for Education Statistics. 2013. </a:t>
            </a:r>
            <a:r>
              <a:rPr sz="1200" b="0" i="1" u="none">
                <a:solidFill>
                  <a:srgbClr val="000000"/>
                </a:solidFill>
                <a:latin typeface="Times New Roman"/>
                <a:ea typeface="Times New Roman"/>
                <a:cs typeface="Times New Roman"/>
              </a:rPr>
              <a:t>Digest of Education Statistics: 2013</a:t>
            </a:r>
            <a:r>
              <a:rPr sz="1200" b="0" u="none">
                <a:solidFill>
                  <a:srgbClr val="000000"/>
                </a:solidFill>
                <a:latin typeface="Times New Roman"/>
                <a:ea typeface="Times New Roman"/>
                <a:cs typeface="Times New Roman"/>
              </a:rPr>
              <a:t>. Table 204.50. </a:t>
            </a:r>
            <a:r>
              <a:rPr sz="1200" b="0" u="sng">
                <a:solidFill>
                  <a:srgbClr val="000000"/>
                </a:solidFill>
                <a:latin typeface="Times New Roman"/>
                <a:ea typeface="Times New Roman"/>
                <a:cs typeface="Times New Roman"/>
              </a:rPr>
              <a:t>https://nces.ed.gov/programs/digest/d13/tables/dt13_204.50.asp </a:t>
            </a:r>
            <a:endParaRPr sz="1200" b="0" u="none">
              <a:solidFill>
                <a:srgbClr val="000000"/>
              </a:solidFill>
              <a:latin typeface="Times New Roman"/>
              <a:ea typeface="Times New Roman"/>
              <a:cs typeface="Times New Roman"/>
            </a:endParaRPr>
          </a:p>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and National Center for Education Statistics. 2011. </a:t>
            </a:r>
            <a:r>
              <a:rPr sz="1200" b="0" i="1" u="none">
                <a:solidFill>
                  <a:srgbClr val="000000"/>
                </a:solidFill>
                <a:latin typeface="Times New Roman"/>
                <a:ea typeface="Times New Roman"/>
                <a:cs typeface="Times New Roman"/>
              </a:rPr>
              <a:t>Digest of Education Statistics: 2010.</a:t>
            </a:r>
            <a:r>
              <a:rPr sz="1200" b="0" u="none">
                <a:solidFill>
                  <a:srgbClr val="000000"/>
                </a:solidFill>
                <a:latin typeface="Times New Roman"/>
                <a:ea typeface="Times New Roman"/>
                <a:cs typeface="Times New Roman"/>
              </a:rPr>
              <a:t> NCES 2011-015. Table 49. </a:t>
            </a:r>
            <a:r>
              <a:rPr sz="1200" b="0" u="sng">
                <a:solidFill>
                  <a:srgbClr val="000000"/>
                </a:solidFill>
                <a:latin typeface="Times New Roman"/>
                <a:ea typeface="Times New Roman"/>
                <a:cs typeface="Times New Roman"/>
              </a:rPr>
              <a:t>https://nces.ed.gov/programs/digest/d10/tables/dt10_049.asp?referrer=list</a:t>
            </a:r>
            <a:endParaRPr sz="1200" b="0" u="none">
              <a:solidFill>
                <a:srgbClr val="000000"/>
              </a:solidFill>
              <a:latin typeface="Times New Roman"/>
              <a:ea typeface="Times New Roman"/>
              <a:cs typeface="Times New Roman"/>
            </a:endParaRPr>
          </a:p>
        </p:txBody>
      </p:sp>
      <p:graphicFrame>
        <p:nvGraphicFramePr>
          <p:cNvPr id="59" name="Data table: TABLE 5-7: PERCENTAGE OF STUDENTS AGED 3-21 SERVED BY THE INDIVIDUALS WITH DISABILITIES EDUCATION ACT BY RACE AND DISABILITY TYPE, 2011-2012, AND PERCENTAGE OF STUDENTS IDENTIFIED AS GIFTED AND TALENTED BY RACE, 2006"/>
          <p:cNvGraphicFramePr/>
          <p:nvPr/>
        </p:nvGraphicFramePr>
        <p:xfrm>
          <a:off xmlns:a="http://schemas.openxmlformats.org/drawingml/2006/main" x="685800" y="1828800"/>
          <a:ext xmlns:a="http://schemas.openxmlformats.org/drawingml/2006/main" cx="7543800" cy="3582720"/>
        </p:xfrm>
        <a:graphic xmlns:a="http://schemas.openxmlformats.org/drawingml/2006/main">
          <a:graphicData uri="http://schemas.openxmlformats.org/drawingml/2006/table">
            <a:tbl>
              <a:tblPr firstRow="1"/>
              <a:tblGrid>
                <a:gridCol w="2336760"/>
                <a:gridCol w="796680"/>
                <a:gridCol w="863640"/>
                <a:gridCol w="930240"/>
                <a:gridCol w="635040"/>
                <a:gridCol w="1001880"/>
                <a:gridCol w="979560"/>
              </a:tblGrid>
              <a:tr h="643320">
                <a:tc>
                  <a:txBody>
                    <a:bodyPr lIns="68400" tIns="0" rIns="68400" bIns="0" anchor="t">
                      <a:noAutofit/>
                    </a:bodyPr>
                    <a:lstStyle/>
                    <a:p>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1872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1" u="none">
                          <a:solidFill>
                            <a:srgbClr val="FFFFFF"/>
                          </a:solidFill>
                          <a:latin typeface="Century Gothic"/>
                          <a:ea typeface="Century Gothic"/>
                          <a:cs typeface="Century Gothic"/>
                        </a:rPr>
                        <a:t>White</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18720">
                      <a:solidFill>
                        <a:srgbClr val="FFFFFF"/>
                      </a:solidFill>
                      <a:prstDash val="solid"/>
                    </a:lnB>
                    <a:solidFill>
                      <a:schemeClr val="accent1"/>
                    </a:solidFill>
                  </a:tcPr>
                </a:tc>
                <a:tc>
                  <a:txBody>
                    <a:bodyPr lIns="68400" tIns="0" rIns="6840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1" u="none">
                          <a:solidFill>
                            <a:srgbClr val="FFFFFF"/>
                          </a:solidFill>
                          <a:latin typeface="Century Gothic"/>
                          <a:ea typeface="Century Gothic"/>
                          <a:cs typeface="Century Gothic"/>
                        </a:rPr>
                        <a:t>Black</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18720">
                      <a:solidFill>
                        <a:srgbClr val="FFFFFF"/>
                      </a:solidFill>
                      <a:prstDash val="solid"/>
                    </a:lnB>
                    <a:solidFill>
                      <a:schemeClr val="accent1"/>
                    </a:solidFill>
                  </a:tcPr>
                </a:tc>
                <a:tc>
                  <a:txBody>
                    <a:bodyPr lIns="68400" tIns="0" rIns="6840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1" u="none">
                          <a:solidFill>
                            <a:srgbClr val="FFFFFF"/>
                          </a:solidFill>
                          <a:latin typeface="Century Gothic"/>
                          <a:ea typeface="Century Gothic"/>
                          <a:cs typeface="Century Gothic"/>
                        </a:rPr>
                        <a:t>Hispanic</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1872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1" u="none">
                          <a:solidFill>
                            <a:srgbClr val="FFFFFF"/>
                          </a:solidFill>
                          <a:latin typeface="Century Gothic"/>
                          <a:ea typeface="Century Gothic"/>
                          <a:cs typeface="Century Gothic"/>
                        </a:rPr>
                        <a:t>Asian</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1872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1" u="none">
                          <a:solidFill>
                            <a:srgbClr val="FFFFFF"/>
                          </a:solidFill>
                          <a:latin typeface="Century Gothic"/>
                          <a:ea typeface="Century Gothic"/>
                          <a:cs typeface="Century Gothic"/>
                        </a:rPr>
                        <a:t>American Indian</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1872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1" u="none">
                          <a:solidFill>
                            <a:srgbClr val="FFFFFF"/>
                          </a:solidFill>
                          <a:latin typeface="Century Gothic"/>
                          <a:ea typeface="Century Gothic"/>
                          <a:cs typeface="Century Gothic"/>
                        </a:rPr>
                        <a:t>Two or More Races</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18720">
                      <a:solidFill>
                        <a:srgbClr val="FFFFFF"/>
                      </a:solidFill>
                      <a:prstDash val="solid"/>
                    </a:lnB>
                    <a:solidFill>
                      <a:schemeClr val="accent1"/>
                    </a:solidFill>
                  </a:tcPr>
                </a:tc>
              </a:tr>
              <a:tr h="183240">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1" u="none">
                          <a:solidFill>
                            <a:srgbClr val="FFFFFF"/>
                          </a:solidFill>
                          <a:latin typeface="Century Gothic"/>
                          <a:ea typeface="Century Gothic"/>
                          <a:cs typeface="Century Gothic"/>
                        </a:rPr>
                        <a:t> All disabilities</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1872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13.4</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1872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15.3</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1872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11.5</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1872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6.3</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1872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16.2</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1872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12.6</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18720">
                      <a:solidFill>
                        <a:srgbClr val="FFFFFF"/>
                      </a:solidFill>
                      <a:prstDash val="solid"/>
                    </a:lnT>
                    <a:lnB w="5760">
                      <a:solidFill>
                        <a:srgbClr val="FFFFFF"/>
                      </a:solidFill>
                      <a:prstDash val="solid"/>
                    </a:lnB>
                    <a:solidFill>
                      <a:schemeClr val="accent1"/>
                    </a:solidFill>
                  </a:tcPr>
                </a:tc>
              </a:tr>
              <a:tr h="183240">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1" u="none">
                          <a:solidFill>
                            <a:srgbClr val="FFFFFF"/>
                          </a:solidFill>
                          <a:latin typeface="Century Gothic"/>
                          <a:ea typeface="Century Gothic"/>
                          <a:cs typeface="Century Gothic"/>
                        </a:rPr>
                        <a:t>Autism </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1.1</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0.8</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0.7</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1.1</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0.6</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1.0</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183240">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1" u="none">
                          <a:solidFill>
                            <a:srgbClr val="FFFFFF"/>
                          </a:solidFill>
                          <a:latin typeface="Century Gothic"/>
                          <a:ea typeface="Century Gothic"/>
                          <a:cs typeface="Century Gothic"/>
                        </a:rPr>
                        <a:t>Developmental delay </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0.8</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0.9</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0.6</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0.5</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1.4</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1.3</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183240">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1" u="none">
                          <a:solidFill>
                            <a:srgbClr val="FFFFFF"/>
                          </a:solidFill>
                          <a:latin typeface="Century Gothic"/>
                          <a:ea typeface="Century Gothic"/>
                          <a:cs typeface="Century Gothic"/>
                        </a:rPr>
                        <a:t>Emotional disturbance </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0.8</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1.3</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0.4</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0.1</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1.0</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0.9</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183240">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1" u="none">
                          <a:solidFill>
                            <a:srgbClr val="FFFFFF"/>
                          </a:solidFill>
                          <a:latin typeface="Century Gothic"/>
                          <a:ea typeface="Century Gothic"/>
                          <a:cs typeface="Century Gothic"/>
                        </a:rPr>
                        <a:t>Hearing impairments</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0.2</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0.1</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0.2</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0.2</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0.2</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0.1</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183240">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1" u="none">
                          <a:solidFill>
                            <a:srgbClr val="FFFFFF"/>
                          </a:solidFill>
                          <a:latin typeface="Century Gothic"/>
                          <a:ea typeface="Century Gothic"/>
                          <a:cs typeface="Century Gothic"/>
                        </a:rPr>
                        <a:t>Intellectual disability </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0.8</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1.5</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0.7</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0.4</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1.0</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0.7</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183240">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1" u="none">
                          <a:solidFill>
                            <a:srgbClr val="FFFFFF"/>
                          </a:solidFill>
                          <a:latin typeface="Century Gothic"/>
                          <a:ea typeface="Century Gothic"/>
                          <a:cs typeface="Century Gothic"/>
                        </a:rPr>
                        <a:t>Multiple disabilities </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0.3</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0.3</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0.2</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0.2</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0.4</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0.2</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183240">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1" u="none">
                          <a:solidFill>
                            <a:srgbClr val="FFFFFF"/>
                          </a:solidFill>
                          <a:latin typeface="Century Gothic"/>
                          <a:ea typeface="Century Gothic"/>
                          <a:cs typeface="Century Gothic"/>
                        </a:rPr>
                        <a:t>Orthopedic impairments </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0.1</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0.1</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0.1</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0.1</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0.1</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0.1</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183240">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1" u="none">
                          <a:solidFill>
                            <a:srgbClr val="FFFFFF"/>
                          </a:solidFill>
                          <a:latin typeface="Century Gothic"/>
                          <a:ea typeface="Century Gothic"/>
                          <a:cs typeface="Century Gothic"/>
                        </a:rPr>
                        <a:t>Other health impairments</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1.8</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1.7</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0.9</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0.4</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1.6</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1.6</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183240">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1" u="none">
                          <a:solidFill>
                            <a:srgbClr val="FFFFFF"/>
                          </a:solidFill>
                          <a:latin typeface="Century Gothic"/>
                          <a:ea typeface="Century Gothic"/>
                          <a:cs typeface="Century Gothic"/>
                        </a:rPr>
                        <a:t>Specific learning disabilities </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4.4</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5.9</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5.0</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1.5</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6.8</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3.9</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366120">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1" u="none">
                          <a:solidFill>
                            <a:srgbClr val="FFFFFF"/>
                          </a:solidFill>
                          <a:latin typeface="Century Gothic"/>
                          <a:ea typeface="Century Gothic"/>
                          <a:cs typeface="Century Gothic"/>
                        </a:rPr>
                        <a:t>Speech or language impairments</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3.0</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2.4</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2.6</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1.8</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3.0</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2.8</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183240">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1" u="none">
                          <a:solidFill>
                            <a:srgbClr val="FFFFFF"/>
                          </a:solidFill>
                          <a:latin typeface="Century Gothic"/>
                          <a:ea typeface="Century Gothic"/>
                          <a:cs typeface="Century Gothic"/>
                        </a:rPr>
                        <a:t>Traumatic brain injury</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0.1</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0.1</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0.1</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0.1</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183240">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1" u="none">
                          <a:solidFill>
                            <a:srgbClr val="FFFFFF"/>
                          </a:solidFill>
                          <a:latin typeface="Century Gothic"/>
                          <a:ea typeface="Century Gothic"/>
                          <a:cs typeface="Century Gothic"/>
                        </a:rPr>
                        <a:t>Visual impairments</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0.1</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0.1</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0.1</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0.1</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183240">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1" u="none">
                          <a:solidFill>
                            <a:srgbClr val="FFFFFF"/>
                          </a:solidFill>
                          <a:latin typeface="Century Gothic"/>
                          <a:ea typeface="Century Gothic"/>
                          <a:cs typeface="Century Gothic"/>
                        </a:rPr>
                        <a:t> </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 </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 </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 </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 </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 </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 </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183240">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1" u="none">
                          <a:solidFill>
                            <a:srgbClr val="FFFFFF"/>
                          </a:solidFill>
                          <a:latin typeface="Century Gothic"/>
                          <a:ea typeface="Century Gothic"/>
                          <a:cs typeface="Century Gothic"/>
                        </a:rPr>
                        <a:t>Gifted and Talented</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8.0</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3.6</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4.2</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13.1</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5.2</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NA</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bl>
          </a:graphicData>
        </a:graphic>
      </p:graphicFrame>
    </p:spTree>
    <p:extLst>
      <p:ext uri="{BB962C8B-B14F-4D97-AF65-F5344CB8AC3E}">
        <p14:creationId xmlns:p14="http://schemas.microsoft.com/office/powerpoint/2010/main" val="566096560"/>
      </p:ext>
    </p:extLst>
  </p:cSld>
</p:sld>
</file>

<file path=ppt/slides/slide11.xml><?xml version="1.0" encoding="utf-8"?>
<p:sld xmlns:p="http://schemas.openxmlformats.org/presentationml/2006/main">
  <p:cSld>
    <p:spTree>
      <p:nvGrpSpPr>
        <p:cNvPr id="1" name=""/>
        <p:cNvGrpSpPr/>
        <p:nvPr/>
      </p:nvGrpSpPr>
      <p:grpSpPr>
        <a:xfrm xmlns:a="http://schemas.openxmlformats.org/drawingml/2006/main"/>
      </p:grpSpPr>
      <p:sp>
        <p:nvSpPr>
          <p:cNvPr id="57" name="PlaceHolder 1">
            <a:extLst xmlns:a="http://schemas.openxmlformats.org/drawingml/2006/main">
              <a:ext uri="{FF2B5EF4-FFF2-40B4-BE49-F238E27FC236}">
                <a16:creationId xmlns:a16="http://schemas.microsoft.com/office/drawing/2014/main" id="{58EF1F7A-72E1-4A87-8F5D-B06024A111EE}"/>
              </a:ext>
            </a:extLst>
          </p:cNvPr>
          <p:cNvSpPr>
            <a:spLocks xmlns:a="http://schemas.openxmlformats.org/drawingml/2006/main" noGrp="1"/>
          </p:cNvSpPr>
          <p:nvPr>
            <p:ph type="title" idx="0"/>
          </p:nvPr>
        </p:nvSpPr>
        <p:spPr>
          <a:xfrm xmlns:a="http://schemas.openxmlformats.org/drawingml/2006/main">
            <a:off x="322200" y="457200"/>
            <a:ext cx="8261280" cy="10396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000" b="1" u="none">
                <a:solidFill>
                  <a:srgbClr val="6B7D72"/>
                </a:solidFill>
                <a:latin typeface="Book Antiqua"/>
                <a:ea typeface="Book Antiqua"/>
                <a:cs typeface="Book Antiqua"/>
              </a:rPr>
              <a:t>FIGURE 5-6: PERCENTAGE OF STUDENTS OF DIFFERENT RACES WHO TAKE PRECALCULUS OR CALCULUS, 2005</a:t>
            </a:r>
            <a:br/>
            <a:endParaRPr sz="2000" b="0" u="none">
              <a:solidFill>
                <a:srgbClr val="6B7D72"/>
              </a:solidFill>
              <a:latin typeface="Book Antiqua"/>
              <a:ea typeface="Book Antiqua"/>
              <a:cs typeface="Book Antiqua"/>
            </a:endParaRPr>
          </a:p>
        </p:txBody>
      </p:sp>
      <p:sp>
        <p:nvSpPr>
          <p:cNvPr id="58" name="TextBox 4">
            <a:extLst xmlns:a="http://schemas.openxmlformats.org/drawingml/2006/main">
              <a:ext uri="{FF2B5EF4-FFF2-40B4-BE49-F238E27FC236}">
                <a16:creationId xmlns:a16="http://schemas.microsoft.com/office/drawing/2014/main" id="{564E13A4-E1B0-4188-A580-BB81C5BD5C6C}"/>
              </a:ext>
            </a:extLst>
          </p:cNvPr>
          <p:cNvSpPr>
            <a:spLocks xmlns:a="http://schemas.openxmlformats.org/drawingml/2006/main" noGrp="1"/>
          </p:cNvSpPr>
          <p:nvPr/>
        </p:nvSpPr>
        <p:spPr>
          <a:xfrm xmlns:a="http://schemas.openxmlformats.org/drawingml/2006/main">
            <a:off x="523800" y="6173640"/>
            <a:ext cx="7858080" cy="64260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Source: National Center for Education Statistics. 2010. Status and Trends in the Education of Racial and Ethnic Minorities. NCES 2010-015. Table 13a. </a:t>
            </a:r>
            <a:r>
              <a:rPr sz="1200" b="0" u="sng">
                <a:solidFill>
                  <a:srgbClr val="000000"/>
                </a:solidFill>
                <a:latin typeface="Times New Roman"/>
                <a:ea typeface="Times New Roman"/>
                <a:cs typeface="Times New Roman"/>
              </a:rPr>
              <a:t>http://nces.ed.gov/pubs2010/2010015/tables/table_13a.asp</a:t>
            </a:r>
            <a:endParaRPr sz="1200" b="0" u="none">
              <a:solidFill>
                <a:srgbClr val="000000"/>
              </a:solidFill>
              <a:latin typeface="Times New Roman"/>
              <a:ea typeface="Times New Roman"/>
              <a:cs typeface="Times New Roman"/>
            </a:endParaRPr>
          </a:p>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200" b="0" u="none">
              <a:solidFill>
                <a:srgbClr val="000000"/>
              </a:solidFill>
              <a:latin typeface="Times New Roman"/>
              <a:ea typeface="Times New Roman"/>
              <a:cs typeface="Times New Roman"/>
            </a:endParaRPr>
          </a:p>
        </p:txBody>
      </p:sp>
      <p:sp>
        <p:nvSpPr>
          <p:cNvPr id="59" name="Rectangle 8">
            <a:extLst xmlns:a="http://schemas.openxmlformats.org/drawingml/2006/main">
              <a:ext uri="{FF2B5EF4-FFF2-40B4-BE49-F238E27FC236}">
                <a16:creationId xmlns:a16="http://schemas.microsoft.com/office/drawing/2014/main" id="{F29AD076-0B33-4631-878A-B7EE38B8DC2C}"/>
              </a:ext>
            </a:extLst>
          </p:cNvPr>
          <p:cNvSpPr>
            <a:spLocks xmlns:a="http://schemas.openxmlformats.org/drawingml/2006/main" noGrp="1"/>
          </p:cNvSpPr>
          <p:nvPr/>
        </p:nvSpPr>
        <p:spPr>
          <a:xfrm xmlns:a="http://schemas.openxmlformats.org/drawingml/2006/main">
            <a:off x="0" y="0"/>
            <a:ext cx="9144000" cy="45720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wrap="none" lIns="90000" tIns="46800" rIns="90000" bIns="46800" anchor="ctr">
            <a:spAutoFit/>
          </a:bodyPr>
          <a:lstStyle xmlns:a="http://schemas.openxmlformats.org/drawingml/2006/main"/>
          <a:p xmlns:a="http://schemas.openxmlformats.org/drawingml/2006/main">
            <a:endParaRPr sz="2400" b="0" u="none">
              <a:solidFill>
                <a:srgbClr val="000000"/>
              </a:solidFill>
              <a:latin typeface="Times New Roman"/>
              <a:ea typeface="Times New Roman"/>
              <a:cs typeface="Times New Roman"/>
            </a:endParaRPr>
          </a:p>
        </p:txBody>
      </p:sp>
      <p:pic>
        <p:nvPicPr>
          <p:cNvPr id="64" name="Figure: FIGURE 5-6: PERCENTAGE OF STUDENTS OF DIFFERENT RACES WHO TAKE PRECALCULUS OR..."/>
          <p:cNvPicPr>
            <a:picLocks xmlns:a="http://schemas.openxmlformats.org/drawingml/2006/main" noChangeAspect="1"/>
          </p:cNvPicPr>
          <p:nvPr/>
        </p:nvPicPr>
        <p:blipFill>
          <a:blip xmlns:r="http://schemas.openxmlformats.org/officeDocument/2006/relationships" xmlns:a="http://schemas.openxmlformats.org/drawingml/2006/main" r:embed="R1bb722ba59bb4815"/>
          <a:stretch xmlns:a="http://schemas.openxmlformats.org/drawingml/2006/main"/>
        </p:blipFill>
        <p:spPr>
          <a:xfrm xmlns:a="http://schemas.openxmlformats.org/drawingml/2006/main" flipH="0" flipV="0">
            <a:off x="634680" y="2006280"/>
            <a:ext cx="7417080" cy="3759480"/>
          </a:xfrm>
          <a:prstGeom xmlns:a="http://schemas.openxmlformats.org/drawingml/2006/main" prst="rect">
            <a:avLst/>
          </a:prstGeom>
          <a:ln xmlns:a="http://schemas.openxmlformats.org/drawingml/2006/main" w="38160">
            <a:noFill/>
          </a:ln>
        </p:spPr>
      </p:pic>
    </p:spTree>
    <p:extLst>
      <p:ext uri="{BB962C8B-B14F-4D97-AF65-F5344CB8AC3E}">
        <p14:creationId xmlns:p14="http://schemas.microsoft.com/office/powerpoint/2010/main" val="438172026"/>
      </p:ext>
    </p:extLst>
  </p:cSld>
</p:sld>
</file>

<file path=ppt/slides/slide12.xml><?xml version="1.0" encoding="utf-8"?>
<p:sld xmlns:p="http://schemas.openxmlformats.org/presentationml/2006/main">
  <p:cSld>
    <p:spTree>
      <p:nvGrpSpPr>
        <p:cNvPr id="1" name=""/>
        <p:cNvGrpSpPr/>
        <p:nvPr/>
      </p:nvGrpSpPr>
      <p:grpSpPr>
        <a:xfrm xmlns:a="http://schemas.openxmlformats.org/drawingml/2006/main"/>
      </p:grpSpPr>
      <p:sp>
        <p:nvSpPr>
          <p:cNvPr id="61" name="PlaceHolder 1">
            <a:extLst xmlns:a="http://schemas.openxmlformats.org/drawingml/2006/main">
              <a:ext uri="{FF2B5EF4-FFF2-40B4-BE49-F238E27FC236}">
                <a16:creationId xmlns:a16="http://schemas.microsoft.com/office/drawing/2014/main" id="{893CB2FD-4DDE-4507-80F5-0B5345EBB455}"/>
              </a:ext>
            </a:extLst>
          </p:cNvPr>
          <p:cNvSpPr>
            <a:spLocks xmlns:a="http://schemas.openxmlformats.org/drawingml/2006/main" noGrp="1"/>
          </p:cNvSpPr>
          <p:nvPr>
            <p:ph type="title" idx="0"/>
          </p:nvPr>
        </p:nvSpPr>
        <p:spPr>
          <a:xfrm xmlns:a="http://schemas.openxmlformats.org/drawingml/2006/main">
            <a:off x="380880" y="304200"/>
            <a:ext cx="8261280" cy="12956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600" b="1" u="none">
                <a:solidFill>
                  <a:srgbClr val="6B7D72"/>
                </a:solidFill>
                <a:latin typeface="Book Antiqua"/>
                <a:ea typeface="Book Antiqua"/>
                <a:cs typeface="Book Antiqua"/>
              </a:rPr>
              <a:t>TABLE 5-9: PERCENTAGE OF STUDENTS RECEIVING VARIOUS TYPES OF SCHOOL DISCIPLINE BY RACE/ETHNICITY IN 2011-2012</a:t>
            </a:r>
            <a:endParaRPr sz="1600" b="0" u="none">
              <a:solidFill>
                <a:srgbClr val="6B7D72"/>
              </a:solidFill>
              <a:latin typeface="Book Antiqua"/>
              <a:ea typeface="Book Antiqua"/>
              <a:cs typeface="Book Antiqua"/>
            </a:endParaRPr>
          </a:p>
        </p:txBody>
      </p:sp>
      <p:sp>
        <p:nvSpPr>
          <p:cNvPr id="62" name="TextBox 4">
            <a:extLst xmlns:a="http://schemas.openxmlformats.org/drawingml/2006/main">
              <a:ext uri="{FF2B5EF4-FFF2-40B4-BE49-F238E27FC236}">
                <a16:creationId xmlns:a16="http://schemas.microsoft.com/office/drawing/2014/main" id="{D0489B1F-517F-4733-AC44-53B7F9C5C123}"/>
              </a:ext>
            </a:extLst>
          </p:cNvPr>
          <p:cNvSpPr>
            <a:spLocks xmlns:a="http://schemas.openxmlformats.org/drawingml/2006/main" noGrp="1"/>
          </p:cNvSpPr>
          <p:nvPr/>
        </p:nvSpPr>
        <p:spPr>
          <a:xfrm xmlns:a="http://schemas.openxmlformats.org/drawingml/2006/main">
            <a:off x="500040" y="5181480"/>
            <a:ext cx="7858080" cy="45972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Source: U.S. Department of Education Office for Civil Rights. March 2014. </a:t>
            </a:r>
            <a:r>
              <a:rPr sz="1200" b="0" i="1" u="none">
                <a:solidFill>
                  <a:srgbClr val="000000"/>
                </a:solidFill>
                <a:latin typeface="Times New Roman"/>
                <a:ea typeface="Times New Roman"/>
                <a:cs typeface="Times New Roman"/>
              </a:rPr>
              <a:t>Civil Rights Data Collection. Data Snapshot: School Discipline</a:t>
            </a:r>
            <a:r>
              <a:rPr sz="1200" b="0" u="none">
                <a:solidFill>
                  <a:srgbClr val="000000"/>
                </a:solidFill>
                <a:latin typeface="Times New Roman"/>
                <a:ea typeface="Times New Roman"/>
                <a:cs typeface="Times New Roman"/>
              </a:rPr>
              <a:t>. Issue Brief No. 1. </a:t>
            </a:r>
            <a:r>
              <a:rPr sz="1200" b="0" u="sng">
                <a:solidFill>
                  <a:srgbClr val="000000"/>
                </a:solidFill>
                <a:latin typeface="Times New Roman"/>
                <a:ea typeface="Times New Roman"/>
                <a:cs typeface="Times New Roman"/>
              </a:rPr>
              <a:t>https://www2.ed.gov/about/offices/list/ocr/docs/crdc-discipline-snapshot.pdf</a:t>
            </a:r>
            <a:endParaRPr sz="1200" b="0" u="none">
              <a:solidFill>
                <a:srgbClr val="000000"/>
              </a:solidFill>
              <a:latin typeface="Times New Roman"/>
              <a:ea typeface="Times New Roman"/>
              <a:cs typeface="Times New Roman"/>
            </a:endParaRPr>
          </a:p>
        </p:txBody>
      </p:sp>
      <p:graphicFrame>
        <p:nvGraphicFramePr>
          <p:cNvPr id="66" name="Data table: TABLE 5-9: PERCENTAGE OF STUDENTS RECEIVING VARIOUS TYPES OF SCHOOL DISCIPLINE BY RACE/ETHNICITY IN 2011-2012"/>
          <p:cNvGraphicFramePr/>
          <p:nvPr/>
        </p:nvGraphicFramePr>
        <p:xfrm>
          <a:off xmlns:a="http://schemas.openxmlformats.org/drawingml/2006/main" x="500040" y="1752480"/>
          <a:ext xmlns:a="http://schemas.openxmlformats.org/drawingml/2006/main" cx="7729560" cy="3352680"/>
        </p:xfrm>
        <a:graphic xmlns:a="http://schemas.openxmlformats.org/drawingml/2006/main">
          <a:graphicData uri="http://schemas.openxmlformats.org/drawingml/2006/table">
            <a:tbl>
              <a:tblPr firstRow="1"/>
              <a:tblGrid>
                <a:gridCol w="2138040"/>
                <a:gridCol w="890640"/>
                <a:gridCol w="784440"/>
                <a:gridCol w="1065240"/>
                <a:gridCol w="760320"/>
                <a:gridCol w="955800"/>
                <a:gridCol w="1135080"/>
              </a:tblGrid>
              <a:tr h="744480">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1" u="none">
                          <a:solidFill>
                            <a:srgbClr val="FFFFFF"/>
                          </a:solidFill>
                          <a:latin typeface="Century Gothic"/>
                          <a:ea typeface="Century Gothic"/>
                          <a:cs typeface="Century Gothic"/>
                        </a:rPr>
                        <a:t> </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18720">
                      <a:solidFill>
                        <a:srgbClr val="FFFFFF"/>
                      </a:solidFill>
                      <a:prstDash val="solid"/>
                    </a:lnB>
                    <a:solidFill>
                      <a:schemeClr val="accent1"/>
                    </a:solidFill>
                  </a:tcPr>
                </a:tc>
                <a:tc>
                  <a:txBody>
                    <a:bodyPr lIns="68400" tIns="0" rIns="6840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1" u="none">
                          <a:solidFill>
                            <a:srgbClr val="FFFFFF"/>
                          </a:solidFill>
                          <a:latin typeface="Century Gothic"/>
                          <a:ea typeface="Century Gothic"/>
                          <a:cs typeface="Century Gothic"/>
                        </a:rPr>
                        <a:t>Whites</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18720">
                      <a:solidFill>
                        <a:srgbClr val="FFFFFF"/>
                      </a:solidFill>
                      <a:prstDash val="solid"/>
                    </a:lnB>
                    <a:solidFill>
                      <a:schemeClr val="accent1"/>
                    </a:solidFill>
                  </a:tcPr>
                </a:tc>
                <a:tc>
                  <a:txBody>
                    <a:bodyPr lIns="68400" tIns="0" rIns="6840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1" u="none">
                          <a:solidFill>
                            <a:srgbClr val="FFFFFF"/>
                          </a:solidFill>
                          <a:latin typeface="Century Gothic"/>
                          <a:ea typeface="Century Gothic"/>
                          <a:cs typeface="Century Gothic"/>
                        </a:rPr>
                        <a:t>Blacks</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18720">
                      <a:solidFill>
                        <a:srgbClr val="FFFFFF"/>
                      </a:solidFill>
                      <a:prstDash val="solid"/>
                    </a:lnB>
                    <a:solidFill>
                      <a:schemeClr val="accent1"/>
                    </a:solidFill>
                  </a:tcPr>
                </a:tc>
                <a:tc>
                  <a:txBody>
                    <a:bodyPr lIns="68400" tIns="0" rIns="6840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1" u="none">
                          <a:solidFill>
                            <a:srgbClr val="FFFFFF"/>
                          </a:solidFill>
                          <a:latin typeface="Century Gothic"/>
                          <a:ea typeface="Century Gothic"/>
                          <a:cs typeface="Century Gothic"/>
                        </a:rPr>
                        <a:t>Hispanics</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18720">
                      <a:solidFill>
                        <a:srgbClr val="FFFFFF"/>
                      </a:solidFill>
                      <a:prstDash val="solid"/>
                    </a:lnB>
                    <a:solidFill>
                      <a:schemeClr val="accent1"/>
                    </a:solidFill>
                  </a:tcPr>
                </a:tc>
                <a:tc>
                  <a:txBody>
                    <a:bodyPr lIns="68400" tIns="0" rIns="6840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1" u="none">
                          <a:solidFill>
                            <a:srgbClr val="FFFFFF"/>
                          </a:solidFill>
                          <a:latin typeface="Century Gothic"/>
                          <a:ea typeface="Century Gothic"/>
                          <a:cs typeface="Century Gothic"/>
                        </a:rPr>
                        <a:t>Asians</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18720">
                      <a:solidFill>
                        <a:srgbClr val="FFFFFF"/>
                      </a:solidFill>
                      <a:prstDash val="solid"/>
                    </a:lnB>
                    <a:solidFill>
                      <a:schemeClr val="accent1"/>
                    </a:solidFill>
                  </a:tcPr>
                </a:tc>
                <a:tc>
                  <a:txBody>
                    <a:bodyPr lIns="68400" tIns="0" rIns="6840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1" u="none">
                          <a:solidFill>
                            <a:srgbClr val="FFFFFF"/>
                          </a:solidFill>
                          <a:latin typeface="Century Gothic"/>
                          <a:ea typeface="Century Gothic"/>
                          <a:cs typeface="Century Gothic"/>
                        </a:rPr>
                        <a:t>Native Americans</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18720">
                      <a:solidFill>
                        <a:srgbClr val="FFFFFF"/>
                      </a:solidFill>
                      <a:prstDash val="solid"/>
                    </a:lnB>
                    <a:solidFill>
                      <a:schemeClr val="accent1"/>
                    </a:solidFill>
                  </a:tcPr>
                </a:tc>
                <a:tc>
                  <a:txBody>
                    <a:bodyPr lIns="68400" tIns="0" rIns="6840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1" u="none">
                          <a:solidFill>
                            <a:srgbClr val="FFFFFF"/>
                          </a:solidFill>
                          <a:latin typeface="Century Gothic"/>
                          <a:ea typeface="Century Gothic"/>
                          <a:cs typeface="Century Gothic"/>
                        </a:rPr>
                        <a:t>Multiracial</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18720">
                      <a:solidFill>
                        <a:srgbClr val="FFFFFF"/>
                      </a:solidFill>
                      <a:prstDash val="solid"/>
                    </a:lnB>
                    <a:solidFill>
                      <a:schemeClr val="accent1"/>
                    </a:solidFill>
                  </a:tcPr>
                </a:tc>
              </a:tr>
              <a:tr h="372960">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1" u="none">
                          <a:solidFill>
                            <a:srgbClr val="FFFFFF"/>
                          </a:solidFill>
                          <a:latin typeface="Century Gothic"/>
                          <a:ea typeface="Century Gothic"/>
                          <a:cs typeface="Century Gothic"/>
                        </a:rPr>
                        <a:t>Overall enrollment</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1872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51%</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1872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16%</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1872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24%</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1872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5%</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1872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0.5%</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1872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2%</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18720">
                      <a:solidFill>
                        <a:srgbClr val="FFFFFF"/>
                      </a:solidFill>
                      <a:prstDash val="solid"/>
                    </a:lnT>
                    <a:lnB w="5760">
                      <a:solidFill>
                        <a:srgbClr val="FFFFFF"/>
                      </a:solidFill>
                      <a:prstDash val="solid"/>
                    </a:lnB>
                    <a:solidFill>
                      <a:schemeClr val="accent1"/>
                    </a:solidFill>
                  </a:tcPr>
                </a:tc>
              </a:tr>
              <a:tr h="373320">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1" u="none">
                          <a:solidFill>
                            <a:srgbClr val="FFFFFF"/>
                          </a:solidFill>
                          <a:latin typeface="Century Gothic"/>
                          <a:ea typeface="Century Gothic"/>
                          <a:cs typeface="Century Gothic"/>
                        </a:rPr>
                        <a:t>In-school suspension</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40%</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32%</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22%</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1%</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0.2%</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3%</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744480">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1" u="none">
                          <a:solidFill>
                            <a:srgbClr val="FFFFFF"/>
                          </a:solidFill>
                          <a:latin typeface="Century Gothic"/>
                          <a:ea typeface="Century Gothic"/>
                          <a:cs typeface="Century Gothic"/>
                        </a:rPr>
                        <a:t>Single out-of-school suspension </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36%</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33%</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23%</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2%</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2%</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3%</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744480">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1" u="none">
                          <a:solidFill>
                            <a:srgbClr val="FFFFFF"/>
                          </a:solidFill>
                          <a:latin typeface="Century Gothic"/>
                          <a:ea typeface="Century Gothic"/>
                          <a:cs typeface="Century Gothic"/>
                        </a:rPr>
                        <a:t>Multiple out-of-school suspensions</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31%</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42%</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21%</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1%</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2%</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3%</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372960">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1" u="none">
                          <a:solidFill>
                            <a:srgbClr val="FFFFFF"/>
                          </a:solidFill>
                          <a:latin typeface="Century Gothic"/>
                          <a:ea typeface="Century Gothic"/>
                          <a:cs typeface="Century Gothic"/>
                        </a:rPr>
                        <a:t>Expulsion</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36%</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34%</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22%</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1%</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3%</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3%</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bl>
          </a:graphicData>
        </a:graphic>
      </p:graphicFrame>
    </p:spTree>
    <p:extLst>
      <p:ext uri="{BB962C8B-B14F-4D97-AF65-F5344CB8AC3E}">
        <p14:creationId xmlns:p14="http://schemas.microsoft.com/office/powerpoint/2010/main" val="1476701638"/>
      </p:ext>
    </p:extLst>
  </p:cSld>
</p:sld>
</file>

<file path=ppt/slides/slide13.xml><?xml version="1.0" encoding="utf-8"?>
<p:sld xmlns:p="http://schemas.openxmlformats.org/presentationml/2006/main">
  <p:cSld>
    <p:spTree>
      <p:nvGrpSpPr>
        <p:cNvPr id="1" name=""/>
        <p:cNvGrpSpPr/>
        <p:nvPr/>
      </p:nvGrpSpPr>
      <p:grpSpPr>
        <a:xfrm xmlns:a="http://schemas.openxmlformats.org/drawingml/2006/main"/>
      </p:grpSpPr>
      <p:sp>
        <p:nvSpPr>
          <p:cNvPr id="64" name="PlaceHolder 1">
            <a:extLst xmlns:a="http://schemas.openxmlformats.org/drawingml/2006/main">
              <a:ext uri="{FF2B5EF4-FFF2-40B4-BE49-F238E27FC236}">
                <a16:creationId xmlns:a16="http://schemas.microsoft.com/office/drawing/2014/main" id="{13B5FCAA-5DBC-4840-B755-2CD5C1A65C9F}"/>
              </a:ext>
            </a:extLst>
          </p:cNvPr>
          <p:cNvSpPr>
            <a:spLocks xmlns:a="http://schemas.openxmlformats.org/drawingml/2006/main" noGrp="1"/>
          </p:cNvSpPr>
          <p:nvPr>
            <p:ph type="title" idx="0"/>
          </p:nvPr>
        </p:nvSpPr>
        <p:spPr>
          <a:xfrm xmlns:a="http://schemas.openxmlformats.org/drawingml/2006/main">
            <a:off x="380880" y="304200"/>
            <a:ext cx="8261280" cy="10400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000" b="1" u="none">
                <a:solidFill>
                  <a:srgbClr val="6B7D72"/>
                </a:solidFill>
                <a:latin typeface="Book Antiqua"/>
                <a:ea typeface="Book Antiqua"/>
                <a:cs typeface="Book Antiqua"/>
              </a:rPr>
              <a:t>FIGURE 5-7: PERCENTAGES OF 15-24 YEAR-OLDS NOT ENROLLED IN SCHOOLS AND WITH NO DEGREE BY RACE, 2011</a:t>
            </a:r>
            <a:endParaRPr sz="2000" b="0" u="none">
              <a:solidFill>
                <a:srgbClr val="6B7D72"/>
              </a:solidFill>
              <a:latin typeface="Book Antiqua"/>
              <a:ea typeface="Book Antiqua"/>
              <a:cs typeface="Book Antiqua"/>
            </a:endParaRPr>
          </a:p>
        </p:txBody>
      </p:sp>
      <p:sp>
        <p:nvSpPr>
          <p:cNvPr id="65" name="TextBox 4">
            <a:extLst xmlns:a="http://schemas.openxmlformats.org/drawingml/2006/main">
              <a:ext uri="{FF2B5EF4-FFF2-40B4-BE49-F238E27FC236}">
                <a16:creationId xmlns:a16="http://schemas.microsoft.com/office/drawing/2014/main" id="{EE5A25AC-69D5-4406-8CFF-FB5C6EC3C43E}"/>
              </a:ext>
            </a:extLst>
          </p:cNvPr>
          <p:cNvSpPr>
            <a:spLocks xmlns:a="http://schemas.openxmlformats.org/drawingml/2006/main" noGrp="1"/>
          </p:cNvSpPr>
          <p:nvPr/>
        </p:nvSpPr>
        <p:spPr>
          <a:xfrm xmlns:a="http://schemas.openxmlformats.org/drawingml/2006/main">
            <a:off x="523800" y="6173640"/>
            <a:ext cx="7858080" cy="45972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Source: Davis, Jessica and Kurt Bauman.  2013.</a:t>
            </a:r>
            <a:r>
              <a:rPr sz="1200" b="0" i="1" u="none">
                <a:solidFill>
                  <a:srgbClr val="000000"/>
                </a:solidFill>
                <a:latin typeface="Times New Roman"/>
                <a:ea typeface="Times New Roman"/>
                <a:cs typeface="Times New Roman"/>
              </a:rPr>
              <a:t> School Enrollment in the United States: 2011 Population Characteristics</a:t>
            </a:r>
            <a:r>
              <a:rPr sz="1200" b="0" u="none">
                <a:solidFill>
                  <a:srgbClr val="000000"/>
                </a:solidFill>
                <a:latin typeface="Times New Roman"/>
                <a:ea typeface="Times New Roman"/>
                <a:cs typeface="Times New Roman"/>
              </a:rPr>
              <a:t>, Table 1. U.S. Census Bureau.</a:t>
            </a:r>
            <a:endParaRPr sz="1200" b="0" u="none">
              <a:solidFill>
                <a:srgbClr val="000000"/>
              </a:solidFill>
              <a:latin typeface="Times New Roman"/>
              <a:ea typeface="Times New Roman"/>
              <a:cs typeface="Times New Roman"/>
            </a:endParaRPr>
          </a:p>
        </p:txBody>
      </p:sp>
      <p:sp>
        <p:nvSpPr>
          <p:cNvPr id="66" name="Rectangle 8">
            <a:extLst xmlns:a="http://schemas.openxmlformats.org/drawingml/2006/main">
              <a:ext uri="{FF2B5EF4-FFF2-40B4-BE49-F238E27FC236}">
                <a16:creationId xmlns:a16="http://schemas.microsoft.com/office/drawing/2014/main" id="{072881FC-4834-4DEA-9FAF-7BAFBEBF3A22}"/>
              </a:ext>
            </a:extLst>
          </p:cNvPr>
          <p:cNvSpPr>
            <a:spLocks xmlns:a="http://schemas.openxmlformats.org/drawingml/2006/main" noGrp="1"/>
          </p:cNvSpPr>
          <p:nvPr/>
        </p:nvSpPr>
        <p:spPr>
          <a:xfrm xmlns:a="http://schemas.openxmlformats.org/drawingml/2006/main">
            <a:off x="0" y="0"/>
            <a:ext cx="9144000" cy="45720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wrap="none" lIns="90000" tIns="46800" rIns="90000" bIns="46800" anchor="ctr">
            <a:spAutoFit/>
          </a:bodyPr>
          <a:lstStyle xmlns:a="http://schemas.openxmlformats.org/drawingml/2006/main"/>
          <a:p xmlns:a="http://schemas.openxmlformats.org/drawingml/2006/main">
            <a:endParaRPr sz="2400" b="0" u="none">
              <a:solidFill>
                <a:srgbClr val="000000"/>
              </a:solidFill>
              <a:latin typeface="Times New Roman"/>
              <a:ea typeface="Times New Roman"/>
              <a:cs typeface="Times New Roman"/>
            </a:endParaRPr>
          </a:p>
        </p:txBody>
      </p:sp>
      <p:pic>
        <p:nvPicPr>
          <p:cNvPr id="71" name="Figure: FIGURE 5-7: PERCENTAGES OF 15-24 YEAR-OLDS NOT ENROLLED IN SCHOOLS AND WITH N..."/>
          <p:cNvPicPr>
            <a:picLocks xmlns:a="http://schemas.openxmlformats.org/drawingml/2006/main" noChangeAspect="1"/>
          </p:cNvPicPr>
          <p:nvPr/>
        </p:nvPicPr>
        <p:blipFill>
          <a:blip xmlns:r="http://schemas.openxmlformats.org/officeDocument/2006/relationships" xmlns:a="http://schemas.openxmlformats.org/drawingml/2006/main" r:embed="Ra2b824a5587c41e3"/>
          <a:stretch xmlns:a="http://schemas.openxmlformats.org/drawingml/2006/main"/>
        </p:blipFill>
        <p:spPr>
          <a:xfrm xmlns:a="http://schemas.openxmlformats.org/drawingml/2006/main" flipH="0" flipV="0">
            <a:off x="406080" y="1777680"/>
            <a:ext cx="7874280" cy="4292640"/>
          </a:xfrm>
          <a:prstGeom xmlns:a="http://schemas.openxmlformats.org/drawingml/2006/main" prst="rect">
            <a:avLst/>
          </a:prstGeom>
          <a:ln xmlns:a="http://schemas.openxmlformats.org/drawingml/2006/main" w="38160">
            <a:noFill/>
          </a:ln>
        </p:spPr>
      </p:pic>
    </p:spTree>
    <p:extLst>
      <p:ext uri="{BB962C8B-B14F-4D97-AF65-F5344CB8AC3E}">
        <p14:creationId xmlns:p14="http://schemas.microsoft.com/office/powerpoint/2010/main" val="1759260756"/>
      </p:ext>
    </p:extLst>
  </p:cSld>
</p:sld>
</file>

<file path=ppt/slides/slide14.xml><?xml version="1.0" encoding="utf-8"?>
<p:sld xmlns:p="http://schemas.openxmlformats.org/presentationml/2006/main">
  <p:cSld>
    <p:spTree>
      <p:nvGrpSpPr>
        <p:cNvPr id="1" name=""/>
        <p:cNvGrpSpPr/>
        <p:nvPr/>
      </p:nvGrpSpPr>
      <p:grpSpPr>
        <a:xfrm xmlns:a="http://schemas.openxmlformats.org/drawingml/2006/main"/>
      </p:grpSpPr>
      <p:sp>
        <p:nvSpPr>
          <p:cNvPr id="68" name="PlaceHolder 1">
            <a:extLst xmlns:a="http://schemas.openxmlformats.org/drawingml/2006/main">
              <a:ext uri="{FF2B5EF4-FFF2-40B4-BE49-F238E27FC236}">
                <a16:creationId xmlns:a16="http://schemas.microsoft.com/office/drawing/2014/main" id="{29397A24-F972-4306-9B7E-D784F5CA6A6E}"/>
              </a:ext>
            </a:extLst>
          </p:cNvPr>
          <p:cNvSpPr>
            <a:spLocks xmlns:a="http://schemas.openxmlformats.org/drawingml/2006/main" noGrp="1"/>
          </p:cNvSpPr>
          <p:nvPr>
            <p:ph type="title" idx="0"/>
          </p:nvPr>
        </p:nvSpPr>
        <p:spPr>
          <a:xfrm xmlns:a="http://schemas.openxmlformats.org/drawingml/2006/main">
            <a:off x="380880" y="304200"/>
            <a:ext cx="8261280" cy="10400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000" b="1" u="none">
                <a:solidFill>
                  <a:srgbClr val="6B7D72"/>
                </a:solidFill>
                <a:latin typeface="Book Antiqua"/>
                <a:ea typeface="Book Antiqua"/>
                <a:cs typeface="Book Antiqua"/>
              </a:rPr>
              <a:t>FIGURE 5-8: PERCENTAGES OF 14-24 YEAR OLD HIGH SCHOOL GRADUATES WHO HAVE ENROLLED IN OR COMPLETED SOME COLLEGE</a:t>
            </a:r>
            <a:endParaRPr sz="2000" b="0" u="none">
              <a:solidFill>
                <a:srgbClr val="6B7D72"/>
              </a:solidFill>
              <a:latin typeface="Book Antiqua"/>
              <a:ea typeface="Book Antiqua"/>
              <a:cs typeface="Book Antiqua"/>
            </a:endParaRPr>
          </a:p>
        </p:txBody>
      </p:sp>
      <p:sp>
        <p:nvSpPr>
          <p:cNvPr id="69" name="TextBox 4">
            <a:extLst xmlns:a="http://schemas.openxmlformats.org/drawingml/2006/main">
              <a:ext uri="{FF2B5EF4-FFF2-40B4-BE49-F238E27FC236}">
                <a16:creationId xmlns:a16="http://schemas.microsoft.com/office/drawing/2014/main" id="{495C27B5-AAF0-43A5-AE9A-3A31280B1F73}"/>
              </a:ext>
            </a:extLst>
          </p:cNvPr>
          <p:cNvSpPr>
            <a:spLocks xmlns:a="http://schemas.openxmlformats.org/drawingml/2006/main" noGrp="1"/>
          </p:cNvSpPr>
          <p:nvPr/>
        </p:nvSpPr>
        <p:spPr>
          <a:xfrm xmlns:a="http://schemas.openxmlformats.org/drawingml/2006/main">
            <a:off x="761760" y="5865480"/>
            <a:ext cx="7858080" cy="45972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Source: U.S. Census Bureau, Current Population Survey Historical Data, Table A-5a. </a:t>
            </a:r>
            <a:r>
              <a:rPr sz="1200" b="0" u="sng">
                <a:solidFill>
                  <a:srgbClr val="000000"/>
                </a:solidFill>
                <a:latin typeface="Times New Roman"/>
                <a:ea typeface="Times New Roman"/>
                <a:cs typeface="Times New Roman"/>
              </a:rPr>
              <a:t>http://www.census.gov/hhes/school/data/cps/historical/index.html</a:t>
            </a:r>
            <a:endParaRPr sz="1200" b="0" u="none">
              <a:solidFill>
                <a:srgbClr val="000000"/>
              </a:solidFill>
              <a:latin typeface="Times New Roman"/>
              <a:ea typeface="Times New Roman"/>
              <a:cs typeface="Times New Roman"/>
            </a:endParaRPr>
          </a:p>
        </p:txBody>
      </p:sp>
      <p:sp>
        <p:nvSpPr>
          <p:cNvPr id="70" name="Rectangle 8">
            <a:extLst xmlns:a="http://schemas.openxmlformats.org/drawingml/2006/main">
              <a:ext uri="{FF2B5EF4-FFF2-40B4-BE49-F238E27FC236}">
                <a16:creationId xmlns:a16="http://schemas.microsoft.com/office/drawing/2014/main" id="{23355437-7952-4C52-80D4-39B30E2F306B}"/>
              </a:ext>
            </a:extLst>
          </p:cNvPr>
          <p:cNvSpPr>
            <a:spLocks xmlns:a="http://schemas.openxmlformats.org/drawingml/2006/main" noGrp="1"/>
          </p:cNvSpPr>
          <p:nvPr/>
        </p:nvSpPr>
        <p:spPr>
          <a:xfrm xmlns:a="http://schemas.openxmlformats.org/drawingml/2006/main">
            <a:off x="0" y="0"/>
            <a:ext cx="9144000" cy="45720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wrap="none" lIns="90000" tIns="46800" rIns="90000" bIns="46800" anchor="ctr">
            <a:spAutoFit/>
          </a:bodyPr>
          <a:lstStyle xmlns:a="http://schemas.openxmlformats.org/drawingml/2006/main"/>
          <a:p xmlns:a="http://schemas.openxmlformats.org/drawingml/2006/main">
            <a:endParaRPr sz="2400" b="0" u="none">
              <a:solidFill>
                <a:srgbClr val="000000"/>
              </a:solidFill>
              <a:latin typeface="Times New Roman"/>
              <a:ea typeface="Times New Roman"/>
              <a:cs typeface="Times New Roman"/>
            </a:endParaRPr>
          </a:p>
        </p:txBody>
      </p:sp>
      <p:pic>
        <p:nvPicPr>
          <p:cNvPr id="75" name="Figure: FIGURE 5-8: PERCENTAGES OF 14-24 YEAR OLD HIGH SCHOOL GRADUATES WHO HAVE ENRO..."/>
          <p:cNvPicPr>
            <a:picLocks xmlns:a="http://schemas.openxmlformats.org/drawingml/2006/main" noChangeAspect="1"/>
          </p:cNvPicPr>
          <p:nvPr/>
        </p:nvPicPr>
        <p:blipFill>
          <a:blip xmlns:r="http://schemas.openxmlformats.org/officeDocument/2006/relationships" xmlns:a="http://schemas.openxmlformats.org/drawingml/2006/main" r:embed="R93b82e42786740ae"/>
          <a:stretch xmlns:a="http://schemas.openxmlformats.org/drawingml/2006/main"/>
        </p:blipFill>
        <p:spPr>
          <a:xfrm xmlns:a="http://schemas.openxmlformats.org/drawingml/2006/main" flipH="0" flipV="0">
            <a:off x="591840" y="1777680"/>
            <a:ext cx="7721640" cy="3911760"/>
          </a:xfrm>
          <a:prstGeom xmlns:a="http://schemas.openxmlformats.org/drawingml/2006/main" prst="rect">
            <a:avLst/>
          </a:prstGeom>
          <a:ln xmlns:a="http://schemas.openxmlformats.org/drawingml/2006/main" w="38160">
            <a:noFill/>
          </a:ln>
        </p:spPr>
      </p:pic>
    </p:spTree>
    <p:extLst>
      <p:ext uri="{BB962C8B-B14F-4D97-AF65-F5344CB8AC3E}">
        <p14:creationId xmlns:p14="http://schemas.microsoft.com/office/powerpoint/2010/main" val="1169261802"/>
      </p:ext>
    </p:extLst>
  </p:cSld>
</p:sld>
</file>

<file path=ppt/slides/slide15.xml><?xml version="1.0" encoding="utf-8"?>
<p:sld xmlns:p="http://schemas.openxmlformats.org/presentationml/2006/main">
  <p:cSld>
    <p:spTree>
      <p:nvGrpSpPr>
        <p:cNvPr id="1" name=""/>
        <p:cNvGrpSpPr/>
        <p:nvPr/>
      </p:nvGrpSpPr>
      <p:grpSpPr>
        <a:xfrm xmlns:a="http://schemas.openxmlformats.org/drawingml/2006/main"/>
      </p:grpSpPr>
      <p:sp>
        <p:nvSpPr>
          <p:cNvPr id="72" name="PlaceHolder 1">
            <a:extLst xmlns:a="http://schemas.openxmlformats.org/drawingml/2006/main">
              <a:ext uri="{FF2B5EF4-FFF2-40B4-BE49-F238E27FC236}">
                <a16:creationId xmlns:a16="http://schemas.microsoft.com/office/drawing/2014/main" id="{70A7FA24-58A7-493C-9B73-3E0E8966760E}"/>
              </a:ext>
            </a:extLst>
          </p:cNvPr>
          <p:cNvSpPr>
            <a:spLocks xmlns:a="http://schemas.openxmlformats.org/drawingml/2006/main" noGrp="1"/>
          </p:cNvSpPr>
          <p:nvPr>
            <p:ph type="title" idx="0"/>
          </p:nvPr>
        </p:nvSpPr>
        <p:spPr>
          <a:xfrm xmlns:a="http://schemas.openxmlformats.org/drawingml/2006/main">
            <a:off x="685800" y="380520"/>
            <a:ext cx="77724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6B7D72"/>
                </a:solidFill>
                <a:latin typeface="Book Antiqua"/>
                <a:ea typeface="Book Antiqua"/>
                <a:cs typeface="Book Antiqua"/>
              </a:rPr>
              <a:t>CAN SCHOOLS CLOSE THESE GAPS? EXPLANATIONS FOR DIFFERENT ACHIEVEMENT BY RACE/ETHNICITY</a:t>
            </a:r>
            <a:endParaRPr sz="2400" b="0" u="none">
              <a:solidFill>
                <a:srgbClr val="6B7D72"/>
              </a:solidFill>
              <a:latin typeface="Book Antiqua"/>
              <a:ea typeface="Book Antiqua"/>
              <a:cs typeface="Book Antiqua"/>
            </a:endParaRPr>
          </a:p>
        </p:txBody>
      </p:sp>
      <p:sp>
        <p:nvSpPr>
          <p:cNvPr id="73" name="PlaceHolder 2">
            <a:extLst xmlns:a="http://schemas.openxmlformats.org/drawingml/2006/main">
              <a:ext uri="{FF2B5EF4-FFF2-40B4-BE49-F238E27FC236}">
                <a16:creationId xmlns:a16="http://schemas.microsoft.com/office/drawing/2014/main" id="{BC27B19D-2530-4BDC-BD7F-70B7C172F5CD}"/>
              </a:ext>
            </a:extLst>
          </p:cNvPr>
          <p:cNvSpPr>
            <a:spLocks xmlns:a="http://schemas.openxmlformats.org/drawingml/2006/main" noGrp="1"/>
          </p:cNvSpPr>
          <p:nvPr>
            <p:ph idx="0"/>
          </p:nvPr>
        </p:nvSpPr>
        <p:spPr>
          <a:xfrm xmlns:a="http://schemas.openxmlformats.org/drawingml/2006/main">
            <a:off x="152280" y="1675800"/>
            <a:ext cx="8686800" cy="49532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rmAutofit/>
          </a:bodyPr>
          <a:lstStyle xmlns:a="http://schemas.openxmlformats.org/drawingml/2006/main"/>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Individual-level</a:t>
            </a:r>
            <a:endParaRPr sz="2400" b="0" u="none">
              <a:solidFill>
                <a:srgbClr val="564B3C"/>
              </a:solidFill>
              <a:latin typeface="Century Gothic"/>
              <a:ea typeface="Century Gothic"/>
              <a:cs typeface="Century Gothic"/>
            </a:endParaRPr>
          </a:p>
          <a:p xmlns:a="http://schemas.openxmlformats.org/drawingml/2006/main">
            <a:pPr marL="639720" lvl="1" indent="-228600" algn="l">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Intelligence or ability</a:t>
            </a:r>
            <a:endParaRPr sz="2000" b="0" u="none">
              <a:solidFill>
                <a:srgbClr val="564B3C"/>
              </a:solidFill>
              <a:latin typeface="Century Gothic"/>
              <a:ea typeface="Century Gothic"/>
              <a:cs typeface="Century Gothic"/>
            </a:endParaRPr>
          </a:p>
          <a:p xmlns:a="http://schemas.openxmlformats.org/drawingml/2006/main">
            <a:pPr marL="639720" lvl="1" indent="-228600" algn="l">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Educational expectations</a:t>
            </a:r>
            <a:endParaRPr sz="2000" b="0" u="none">
              <a:solidFill>
                <a:srgbClr val="564B3C"/>
              </a:solidFill>
              <a:latin typeface="Century Gothic"/>
              <a:ea typeface="Century Gothic"/>
              <a:cs typeface="Century Gothic"/>
            </a:endParaRPr>
          </a:p>
          <a:p xmlns:a="http://schemas.openxmlformats.org/drawingml/2006/main">
            <a:pPr marL="639720" lvl="1" indent="-228600" algn="l">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Stereotype threat</a:t>
            </a:r>
            <a:endParaRPr sz="2000" b="0" u="none">
              <a:solidFill>
                <a:srgbClr val="564B3C"/>
              </a:solidFill>
              <a:latin typeface="Century Gothic"/>
              <a:ea typeface="Century Gothic"/>
              <a:cs typeface="Century Gothic"/>
            </a:endParaRPr>
          </a:p>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Family</a:t>
            </a:r>
            <a:endParaRPr sz="2400" b="0" u="none">
              <a:solidFill>
                <a:srgbClr val="564B3C"/>
              </a:solidFill>
              <a:latin typeface="Century Gothic"/>
              <a:ea typeface="Century Gothic"/>
              <a:cs typeface="Century Gothic"/>
            </a:endParaRPr>
          </a:p>
          <a:p xmlns:a="http://schemas.openxmlformats.org/drawingml/2006/main">
            <a:pPr marL="639720" lvl="1" indent="-228600" algn="l">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Financial capital</a:t>
            </a:r>
            <a:endParaRPr sz="2000" b="0" u="none">
              <a:solidFill>
                <a:srgbClr val="564B3C"/>
              </a:solidFill>
              <a:latin typeface="Century Gothic"/>
              <a:ea typeface="Century Gothic"/>
              <a:cs typeface="Century Gothic"/>
            </a:endParaRPr>
          </a:p>
          <a:p xmlns:a="http://schemas.openxmlformats.org/drawingml/2006/main">
            <a:pPr marL="639720" lvl="1" indent="-228600" algn="l">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Parenting practices</a:t>
            </a:r>
            <a:endParaRPr sz="2000" b="0" u="none">
              <a:solidFill>
                <a:srgbClr val="564B3C"/>
              </a:solidFill>
              <a:latin typeface="Century Gothic"/>
              <a:ea typeface="Century Gothic"/>
              <a:cs typeface="Century Gothic"/>
            </a:endParaRPr>
          </a:p>
          <a:p xmlns:a="http://schemas.openxmlformats.org/drawingml/2006/main">
            <a:pPr marL="639720" lvl="1" indent="-228600" algn="l">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Family cultures (i.e. “model minority” Confucian traditions, “culture of poverty,” “familistic” culture).</a:t>
            </a:r>
            <a:endParaRPr sz="2000" b="0" u="none">
              <a:solidFill>
                <a:srgbClr val="564B3C"/>
              </a:solidFill>
              <a:latin typeface="Century Gothic"/>
              <a:ea typeface="Century Gothic"/>
              <a:cs typeface="Century Gothic"/>
            </a:endParaRPr>
          </a:p>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Neighborhood and Peer</a:t>
            </a:r>
            <a:endParaRPr sz="2400" b="0" u="none">
              <a:solidFill>
                <a:srgbClr val="564B3C"/>
              </a:solidFill>
              <a:latin typeface="Century Gothic"/>
              <a:ea typeface="Century Gothic"/>
              <a:cs typeface="Century Gothic"/>
            </a:endParaRPr>
          </a:p>
          <a:p xmlns:a="http://schemas.openxmlformats.org/drawingml/2006/main">
            <a:pPr marL="639720" lvl="1" indent="-228600" algn="l">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Segregation</a:t>
            </a:r>
            <a:endParaRPr sz="2000" b="0" u="none">
              <a:solidFill>
                <a:srgbClr val="564B3C"/>
              </a:solidFill>
              <a:latin typeface="Century Gothic"/>
              <a:ea typeface="Century Gothic"/>
              <a:cs typeface="Century Gothic"/>
            </a:endParaRPr>
          </a:p>
          <a:p xmlns:a="http://schemas.openxmlformats.org/drawingml/2006/main">
            <a:pPr marL="639720" lvl="1" indent="-228600" algn="l">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Cultures of resistance (“oppositional culture” or “acting white”)</a:t>
            </a:r>
            <a:endParaRPr sz="2000" b="0" u="none">
              <a:solidFill>
                <a:srgbClr val="564B3C"/>
              </a:solidFill>
              <a:latin typeface="Century Gothic"/>
              <a:ea typeface="Century Gothic"/>
              <a:cs typeface="Century Gothic"/>
            </a:endParaRPr>
          </a:p>
        </p:txBody>
      </p:sp>
    </p:spTree>
    <p:extLst>
      <p:ext uri="{BB962C8B-B14F-4D97-AF65-F5344CB8AC3E}">
        <p14:creationId xmlns:p14="http://schemas.microsoft.com/office/powerpoint/2010/main" val="227954753"/>
      </p:ext>
    </p:extLst>
  </p:cSld>
</p:sld>
</file>

<file path=ppt/slides/slide16.xml><?xml version="1.0" encoding="utf-8"?>
<p:sld xmlns:p="http://schemas.openxmlformats.org/presentationml/2006/main">
  <p:cSld>
    <p:spTree>
      <p:nvGrpSpPr>
        <p:cNvPr id="1" name=""/>
        <p:cNvGrpSpPr/>
        <p:nvPr/>
      </p:nvGrpSpPr>
      <p:grpSpPr>
        <a:xfrm xmlns:a="http://schemas.openxmlformats.org/drawingml/2006/main"/>
      </p:grpSpPr>
      <p:sp>
        <p:nvSpPr>
          <p:cNvPr id="74" name="PlaceHolder 1">
            <a:extLst xmlns:a="http://schemas.openxmlformats.org/drawingml/2006/main">
              <a:ext uri="{FF2B5EF4-FFF2-40B4-BE49-F238E27FC236}">
                <a16:creationId xmlns:a16="http://schemas.microsoft.com/office/drawing/2014/main" id="{77C9355B-83DC-4F3A-898B-03A605038743}"/>
              </a:ext>
            </a:extLst>
          </p:cNvPr>
          <p:cNvSpPr>
            <a:spLocks xmlns:a="http://schemas.openxmlformats.org/drawingml/2006/main" noGrp="1"/>
          </p:cNvSpPr>
          <p:nvPr>
            <p:ph type="title" idx="0"/>
          </p:nvPr>
        </p:nvSpPr>
        <p:spPr>
          <a:xfrm xmlns:a="http://schemas.openxmlformats.org/drawingml/2006/main">
            <a:off x="685800" y="380520"/>
            <a:ext cx="77724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6B7D72"/>
                </a:solidFill>
                <a:latin typeface="Book Antiqua"/>
                <a:ea typeface="Book Antiqua"/>
                <a:cs typeface="Book Antiqua"/>
              </a:rPr>
              <a:t>WHAT ROLE DOES SCHOOL PLAY IN AFFECTING DIFFERENCES IN EDUCATIONAL OUTCOMES BY RACE/ETHNICITY?</a:t>
            </a:r>
            <a:endParaRPr sz="2400" b="0" u="none">
              <a:solidFill>
                <a:srgbClr val="6B7D72"/>
              </a:solidFill>
              <a:latin typeface="Book Antiqua"/>
              <a:ea typeface="Book Antiqua"/>
              <a:cs typeface="Book Antiqua"/>
            </a:endParaRPr>
          </a:p>
        </p:txBody>
      </p:sp>
      <p:sp>
        <p:nvSpPr>
          <p:cNvPr id="75" name="PlaceHolder 2">
            <a:extLst xmlns:a="http://schemas.openxmlformats.org/drawingml/2006/main">
              <a:ext uri="{FF2B5EF4-FFF2-40B4-BE49-F238E27FC236}">
                <a16:creationId xmlns:a16="http://schemas.microsoft.com/office/drawing/2014/main" id="{D290B0BD-6254-43C3-B096-4B788D2B729B}"/>
              </a:ext>
            </a:extLst>
          </p:cNvPr>
          <p:cNvSpPr>
            <a:spLocks xmlns:a="http://schemas.openxmlformats.org/drawingml/2006/main" noGrp="1"/>
          </p:cNvSpPr>
          <p:nvPr>
            <p:ph idx="0"/>
          </p:nvPr>
        </p:nvSpPr>
        <p:spPr>
          <a:xfrm xmlns:a="http://schemas.openxmlformats.org/drawingml/2006/main">
            <a:off x="152280" y="1675800"/>
            <a:ext cx="8686800" cy="49532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rmAutofit fontScale="92500" lnSpcReduction="9999"/>
          </a:bodyPr>
          <a:lstStyle xmlns:a="http://schemas.openxmlformats.org/drawingml/2006/main"/>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Schools reinforce educational inequality</a:t>
            </a:r>
            <a:endParaRPr sz="2400" b="0" u="none">
              <a:solidFill>
                <a:srgbClr val="564B3C"/>
              </a:solidFill>
              <a:latin typeface="Century Gothic"/>
              <a:ea typeface="Century Gothic"/>
              <a:cs typeface="Century Gothic"/>
            </a:endParaRPr>
          </a:p>
          <a:p xmlns:a="http://schemas.openxmlformats.org/drawingml/2006/main">
            <a:pPr marL="639720" lvl="1" indent="-228600" algn="l">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There is a mismatch between students’ cultural capital and the attitudes, values, and norms that are rewarded by schools.</a:t>
            </a:r>
            <a:endParaRPr sz="2000" b="0" u="none">
              <a:solidFill>
                <a:srgbClr val="564B3C"/>
              </a:solidFill>
              <a:latin typeface="Century Gothic"/>
              <a:ea typeface="Century Gothic"/>
              <a:cs typeface="Century Gothic"/>
            </a:endParaRPr>
          </a:p>
          <a:p xmlns:a="http://schemas.openxmlformats.org/drawingml/2006/main">
            <a:pPr marL="639720" lvl="1" indent="-228600" algn="l">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Teachers may have lower expectations of black and Hispanic students.</a:t>
            </a:r>
            <a:endParaRPr sz="2000" b="0" u="none">
              <a:solidFill>
                <a:srgbClr val="564B3C"/>
              </a:solidFill>
              <a:latin typeface="Century Gothic"/>
              <a:ea typeface="Century Gothic"/>
              <a:cs typeface="Century Gothic"/>
            </a:endParaRPr>
          </a:p>
          <a:p xmlns:a="http://schemas.openxmlformats.org/drawingml/2006/main">
            <a:pPr marL="639720" lvl="1" indent="-228600" algn="l">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There are racial/ethnic differences in school discipline.</a:t>
            </a:r>
            <a:endParaRPr sz="2000" b="0" u="none">
              <a:solidFill>
                <a:srgbClr val="564B3C"/>
              </a:solidFill>
              <a:latin typeface="Century Gothic"/>
              <a:ea typeface="Century Gothic"/>
              <a:cs typeface="Century Gothic"/>
            </a:endParaRPr>
          </a:p>
          <a:p xmlns:a="http://schemas.openxmlformats.org/drawingml/2006/main">
            <a:pPr marL="639720" lvl="1" indent="-228600" algn="l">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There are racial/ethnic differences in the types of courses that students take.</a:t>
            </a:r>
            <a:endParaRPr sz="2000" b="0" u="none">
              <a:solidFill>
                <a:srgbClr val="564B3C"/>
              </a:solidFill>
              <a:latin typeface="Century Gothic"/>
              <a:ea typeface="Century Gothic"/>
              <a:cs typeface="Century Gothic"/>
            </a:endParaRPr>
          </a:p>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Schools have no influence of educational inequality</a:t>
            </a:r>
            <a:endParaRPr sz="2400" b="0" u="none">
              <a:solidFill>
                <a:srgbClr val="564B3C"/>
              </a:solidFill>
              <a:latin typeface="Century Gothic"/>
              <a:ea typeface="Century Gothic"/>
              <a:cs typeface="Century Gothic"/>
            </a:endParaRPr>
          </a:p>
          <a:p xmlns:a="http://schemas.openxmlformats.org/drawingml/2006/main">
            <a:pPr marL="639720" lvl="1" indent="-228600" algn="l">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Schools cannot compensate for the differences between students when they begin schools.</a:t>
            </a:r>
            <a:endParaRPr sz="2000" b="0" u="none">
              <a:solidFill>
                <a:srgbClr val="564B3C"/>
              </a:solidFill>
              <a:latin typeface="Century Gothic"/>
              <a:ea typeface="Century Gothic"/>
              <a:cs typeface="Century Gothic"/>
            </a:endParaRPr>
          </a:p>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Schools reduce educational inequality</a:t>
            </a:r>
            <a:endParaRPr sz="2400" b="0" u="none">
              <a:solidFill>
                <a:srgbClr val="564B3C"/>
              </a:solidFill>
              <a:latin typeface="Century Gothic"/>
              <a:ea typeface="Century Gothic"/>
              <a:cs typeface="Century Gothic"/>
            </a:endParaRPr>
          </a:p>
          <a:p xmlns:a="http://schemas.openxmlformats.org/drawingml/2006/main">
            <a:pPr marL="639720" lvl="1" indent="-228600" algn="l">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There is little evidence for this: gaps actually grow between race/ethnic groups over the years and during the school year.</a:t>
            </a:r>
            <a:endParaRPr sz="2000" b="0" u="none">
              <a:solidFill>
                <a:srgbClr val="564B3C"/>
              </a:solidFill>
              <a:latin typeface="Century Gothic"/>
              <a:ea typeface="Century Gothic"/>
              <a:cs typeface="Century Gothic"/>
            </a:endParaRPr>
          </a:p>
        </p:txBody>
      </p:sp>
    </p:spTree>
    <p:extLst>
      <p:ext uri="{BB962C8B-B14F-4D97-AF65-F5344CB8AC3E}">
        <p14:creationId xmlns:p14="http://schemas.microsoft.com/office/powerpoint/2010/main" val="1052003813"/>
      </p:ext>
    </p:extLst>
  </p:cSld>
</p:sld>
</file>

<file path=ppt/slides/slide17.xml><?xml version="1.0" encoding="utf-8"?>
<p:sld xmlns:p="http://schemas.openxmlformats.org/presentationml/2006/main">
  <p:cSld>
    <p:spTree>
      <p:nvGrpSpPr>
        <p:cNvPr id="1" name=""/>
        <p:cNvGrpSpPr/>
        <p:nvPr/>
      </p:nvGrpSpPr>
      <p:grpSpPr>
        <a:xfrm xmlns:a="http://schemas.openxmlformats.org/drawingml/2006/main"/>
      </p:grpSpPr>
      <p:sp>
        <p:nvSpPr>
          <p:cNvPr id="76" name="PlaceHolder 1">
            <a:extLst xmlns:a="http://schemas.openxmlformats.org/drawingml/2006/main">
              <a:ext uri="{FF2B5EF4-FFF2-40B4-BE49-F238E27FC236}">
                <a16:creationId xmlns:a16="http://schemas.microsoft.com/office/drawing/2014/main" id="{DBCACF25-7AD5-40F4-86E6-BF1551A3E1F6}"/>
              </a:ext>
            </a:extLst>
          </p:cNvPr>
          <p:cNvSpPr>
            <a:spLocks xmlns:a="http://schemas.openxmlformats.org/drawingml/2006/main" noGrp="1"/>
          </p:cNvSpPr>
          <p:nvPr>
            <p:ph type="title" idx="0"/>
          </p:nvPr>
        </p:nvSpPr>
        <p:spPr>
          <a:xfrm xmlns:a="http://schemas.openxmlformats.org/drawingml/2006/main">
            <a:off x="380880" y="304200"/>
            <a:ext cx="8261280" cy="12956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600" b="1" u="none">
                <a:solidFill>
                  <a:srgbClr val="6B7D72"/>
                </a:solidFill>
                <a:latin typeface="Book Antiqua"/>
                <a:ea typeface="Book Antiqua"/>
                <a:cs typeface="Book Antiqua"/>
              </a:rPr>
              <a:t>TABLE 5-10: GPA, EXPECTATION OF AN ADVANCED DEGREE, AND DROPOUT BY ETHNICITY, 1992-1996 FOR CHILDREN IN THE CHILDREN OF IMMIGRANTS LONGITUDINAL STUDY</a:t>
            </a:r>
            <a:endParaRPr sz="1600" b="0" u="none">
              <a:solidFill>
                <a:srgbClr val="6B7D72"/>
              </a:solidFill>
              <a:latin typeface="Book Antiqua"/>
              <a:ea typeface="Book Antiqua"/>
              <a:cs typeface="Book Antiqua"/>
            </a:endParaRPr>
          </a:p>
        </p:txBody>
      </p:sp>
      <p:sp>
        <p:nvSpPr>
          <p:cNvPr id="77" name="TextBox 4">
            <a:extLst xmlns:a="http://schemas.openxmlformats.org/drawingml/2006/main">
              <a:ext uri="{FF2B5EF4-FFF2-40B4-BE49-F238E27FC236}">
                <a16:creationId xmlns:a16="http://schemas.microsoft.com/office/drawing/2014/main" id="{D5DB9293-2FEF-4524-AD1D-0033B8FCD100}"/>
              </a:ext>
            </a:extLst>
          </p:cNvPr>
          <p:cNvSpPr>
            <a:spLocks xmlns:a="http://schemas.openxmlformats.org/drawingml/2006/main" noGrp="1"/>
          </p:cNvSpPr>
          <p:nvPr/>
        </p:nvSpPr>
        <p:spPr>
          <a:xfrm xmlns:a="http://schemas.openxmlformats.org/drawingml/2006/main">
            <a:off x="500040" y="5790960"/>
            <a:ext cx="7858080" cy="64260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Source: Rumbaut, Ruben G. 1998. “Coming of Age in Immigrant America.” Research Perspectives on Migration 1(6):1-14. Table 4. </a:t>
            </a:r>
            <a:r>
              <a:rPr sz="1200" b="0" u="sng">
                <a:solidFill>
                  <a:srgbClr val="000000"/>
                </a:solidFill>
                <a:latin typeface="Times New Roman"/>
                <a:ea typeface="Times New Roman"/>
                <a:cs typeface="Times New Roman"/>
              </a:rPr>
              <a:t>http://carnegieendowment.org/files/rpm/rpmvol1no6.pdf</a:t>
            </a:r>
            <a:endParaRPr sz="1200" b="0" u="none">
              <a:solidFill>
                <a:srgbClr val="000000"/>
              </a:solidFill>
              <a:latin typeface="Times New Roman"/>
              <a:ea typeface="Times New Roman"/>
              <a:cs typeface="Times New Roman"/>
            </a:endParaRPr>
          </a:p>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Accessed July 8, 2015.</a:t>
            </a:r>
            <a:endParaRPr sz="1200" b="0" u="none">
              <a:solidFill>
                <a:srgbClr val="000000"/>
              </a:solidFill>
              <a:latin typeface="Times New Roman"/>
              <a:ea typeface="Times New Roman"/>
              <a:cs typeface="Times New Roman"/>
            </a:endParaRPr>
          </a:p>
        </p:txBody>
      </p:sp>
      <p:graphicFrame>
        <p:nvGraphicFramePr>
          <p:cNvPr id="81" name="Data table: TABLE 5-10: GPA, EXPECTATION OF AN ADVANCED DEGREE, AND DROPOUT BY ETHNICITY, 1992-1996 FOR CHILDREN IN THE CHILDREN OF IMMIGRANTS LONGITUDINAL STUDY"/>
          <p:cNvGraphicFramePr/>
          <p:nvPr/>
        </p:nvGraphicFramePr>
        <p:xfrm>
          <a:off xmlns:a="http://schemas.openxmlformats.org/drawingml/2006/main" x="761760" y="1828800"/>
          <a:ext xmlns:a="http://schemas.openxmlformats.org/drawingml/2006/main" cx="7315200" cy="3886200"/>
        </p:xfrm>
        <a:graphic xmlns:a="http://schemas.openxmlformats.org/drawingml/2006/main">
          <a:graphicData uri="http://schemas.openxmlformats.org/drawingml/2006/table">
            <a:tbl>
              <a:tblPr firstRow="1"/>
              <a:tblGrid>
                <a:gridCol w="1505160"/>
                <a:gridCol w="1555560"/>
                <a:gridCol w="2425680"/>
                <a:gridCol w="1828800"/>
              </a:tblGrid>
              <a:tr h="647640">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1" u="none">
                          <a:solidFill>
                            <a:srgbClr val="FFFFFF"/>
                          </a:solidFill>
                          <a:latin typeface="Century Gothic"/>
                          <a:ea typeface="Century Gothic"/>
                          <a:cs typeface="Century Gothic"/>
                        </a:rPr>
                        <a:t> </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1872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1" u="none">
                          <a:solidFill>
                            <a:srgbClr val="FFFFFF"/>
                          </a:solidFill>
                          <a:latin typeface="Century Gothic"/>
                          <a:ea typeface="Century Gothic"/>
                          <a:cs typeface="Century Gothic"/>
                        </a:rPr>
                        <a:t>GPA in 1995</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1872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1" u="none">
                          <a:solidFill>
                            <a:srgbClr val="FFFFFF"/>
                          </a:solidFill>
                          <a:latin typeface="Century Gothic"/>
                          <a:ea typeface="Century Gothic"/>
                          <a:cs typeface="Century Gothic"/>
                        </a:rPr>
                        <a:t>Expects an Advanced Degree</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1872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1" u="none">
                          <a:solidFill>
                            <a:srgbClr val="FFFFFF"/>
                          </a:solidFill>
                          <a:latin typeface="Century Gothic"/>
                          <a:ea typeface="Century Gothic"/>
                          <a:cs typeface="Century Gothic"/>
                        </a:rPr>
                        <a:t>Dropped out by 1995</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18720">
                      <a:solidFill>
                        <a:srgbClr val="FFFFFF"/>
                      </a:solidFill>
                      <a:prstDash val="solid"/>
                    </a:lnB>
                    <a:solidFill>
                      <a:schemeClr val="accent1"/>
                    </a:solidFill>
                  </a:tcPr>
                </a:tc>
              </a:tr>
              <a:tr h="323640">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1" u="none">
                          <a:solidFill>
                            <a:srgbClr val="FFFFFF"/>
                          </a:solidFill>
                          <a:latin typeface="Century Gothic"/>
                          <a:ea typeface="Century Gothic"/>
                          <a:cs typeface="Century Gothic"/>
                        </a:rPr>
                        <a:t>Chinese</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1872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3.65</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1872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64.3</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1872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0</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18720">
                      <a:solidFill>
                        <a:srgbClr val="FFFFFF"/>
                      </a:solidFill>
                      <a:prstDash val="solid"/>
                    </a:lnT>
                    <a:lnB w="5760">
                      <a:solidFill>
                        <a:srgbClr val="FFFFFF"/>
                      </a:solidFill>
                      <a:prstDash val="solid"/>
                    </a:lnB>
                    <a:solidFill>
                      <a:schemeClr val="accent1"/>
                    </a:solidFill>
                  </a:tcPr>
                </a:tc>
              </a:tr>
              <a:tr h="324000">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1" u="none">
                          <a:solidFill>
                            <a:srgbClr val="FFFFFF"/>
                          </a:solidFill>
                          <a:latin typeface="Century Gothic"/>
                          <a:ea typeface="Century Gothic"/>
                          <a:cs typeface="Century Gothic"/>
                        </a:rPr>
                        <a:t>Vietnamese</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3.03</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48.1</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5.5</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323640">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1" u="none">
                          <a:solidFill>
                            <a:srgbClr val="FFFFFF"/>
                          </a:solidFill>
                          <a:latin typeface="Century Gothic"/>
                          <a:ea typeface="Century Gothic"/>
                          <a:cs typeface="Century Gothic"/>
                        </a:rPr>
                        <a:t>Filipino</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2.86</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44.5</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4.2</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324000">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1" u="none">
                          <a:solidFill>
                            <a:srgbClr val="FFFFFF"/>
                          </a:solidFill>
                          <a:latin typeface="Century Gothic"/>
                          <a:ea typeface="Century Gothic"/>
                          <a:cs typeface="Century Gothic"/>
                        </a:rPr>
                        <a:t>Hmong</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2.65</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6.0</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3.8</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324000">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1" u="none">
                          <a:solidFill>
                            <a:srgbClr val="FFFFFF"/>
                          </a:solidFill>
                          <a:latin typeface="Century Gothic"/>
                          <a:ea typeface="Century Gothic"/>
                          <a:cs typeface="Century Gothic"/>
                        </a:rPr>
                        <a:t>Jamaican</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2.39</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54.2</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6.8</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323640">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1" u="none">
                          <a:solidFill>
                            <a:srgbClr val="FFFFFF"/>
                          </a:solidFill>
                          <a:latin typeface="Century Gothic"/>
                          <a:ea typeface="Century Gothic"/>
                          <a:cs typeface="Century Gothic"/>
                        </a:rPr>
                        <a:t>Mexican</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2.25</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24.9</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8.8</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324000">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1" u="none">
                          <a:solidFill>
                            <a:srgbClr val="FFFFFF"/>
                          </a:solidFill>
                          <a:latin typeface="Century Gothic"/>
                          <a:ea typeface="Century Gothic"/>
                          <a:cs typeface="Century Gothic"/>
                        </a:rPr>
                        <a:t>Nicaraguan</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2.21</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49.5</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8.8</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323640">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1" u="none">
                          <a:solidFill>
                            <a:srgbClr val="FFFFFF"/>
                          </a:solidFill>
                          <a:latin typeface="Century Gothic"/>
                          <a:ea typeface="Century Gothic"/>
                          <a:cs typeface="Century Gothic"/>
                        </a:rPr>
                        <a:t>Cuban</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2.20</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50.9</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10.1</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324000">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1" u="none">
                          <a:solidFill>
                            <a:srgbClr val="FFFFFF"/>
                          </a:solidFill>
                          <a:latin typeface="Century Gothic"/>
                          <a:ea typeface="Century Gothic"/>
                          <a:cs typeface="Century Gothic"/>
                        </a:rPr>
                        <a:t>Haitian</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2.12</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54.9</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6.2</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324000">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1" u="none">
                          <a:solidFill>
                            <a:srgbClr val="FFFFFF"/>
                          </a:solidFill>
                          <a:latin typeface="Century Gothic"/>
                          <a:ea typeface="Century Gothic"/>
                          <a:cs typeface="Century Gothic"/>
                        </a:rPr>
                        <a:t>Dominican</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1.96</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31.3</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5.6</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bl>
          </a:graphicData>
        </a:graphic>
      </p:graphicFrame>
    </p:spTree>
    <p:extLst>
      <p:ext uri="{BB962C8B-B14F-4D97-AF65-F5344CB8AC3E}">
        <p14:creationId xmlns:p14="http://schemas.microsoft.com/office/powerpoint/2010/main" val="2049977059"/>
      </p:ext>
    </p:extLst>
  </p:cSld>
</p:sld>
</file>

<file path=ppt/slides/slide18.xml><?xml version="1.0" encoding="utf-8"?>
<p:sld xmlns:p="http://schemas.openxmlformats.org/presentationml/2006/main">
  <p:cSld>
    <p:spTree>
      <p:nvGrpSpPr>
        <p:cNvPr id="1" name=""/>
        <p:cNvGrpSpPr/>
        <p:nvPr/>
      </p:nvGrpSpPr>
      <p:grpSpPr>
        <a:xfrm xmlns:a="http://schemas.openxmlformats.org/drawingml/2006/main"/>
      </p:grpSpPr>
      <p:sp>
        <p:nvSpPr>
          <p:cNvPr id="79" name="PlaceHolder 1">
            <a:extLst xmlns:a="http://schemas.openxmlformats.org/drawingml/2006/main">
              <a:ext uri="{FF2B5EF4-FFF2-40B4-BE49-F238E27FC236}">
                <a16:creationId xmlns:a16="http://schemas.microsoft.com/office/drawing/2014/main" id="{248A3786-4D67-44BF-910C-34BEEF023DC6}"/>
              </a:ext>
            </a:extLst>
          </p:cNvPr>
          <p:cNvSpPr>
            <a:spLocks xmlns:a="http://schemas.openxmlformats.org/drawingml/2006/main" noGrp="1"/>
          </p:cNvSpPr>
          <p:nvPr>
            <p:ph type="title" idx="0"/>
          </p:nvPr>
        </p:nvSpPr>
        <p:spPr>
          <a:xfrm xmlns:a="http://schemas.openxmlformats.org/drawingml/2006/main">
            <a:off x="685800" y="380520"/>
            <a:ext cx="77724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6B7D72"/>
                </a:solidFill>
                <a:latin typeface="Book Antiqua"/>
                <a:ea typeface="Book Antiqua"/>
                <a:cs typeface="Book Antiqua"/>
              </a:rPr>
              <a:t>EXPLANATIONS FOR DIFFERENT ACHIEVEMENT BY IMMIGRATION STATUS OR GENERATION</a:t>
            </a:r>
            <a:endParaRPr sz="2400" b="0" u="none">
              <a:solidFill>
                <a:srgbClr val="6B7D72"/>
              </a:solidFill>
              <a:latin typeface="Book Antiqua"/>
              <a:ea typeface="Book Antiqua"/>
              <a:cs typeface="Book Antiqua"/>
            </a:endParaRPr>
          </a:p>
        </p:txBody>
      </p:sp>
      <p:sp>
        <p:nvSpPr>
          <p:cNvPr id="80" name="PlaceHolder 2">
            <a:extLst xmlns:a="http://schemas.openxmlformats.org/drawingml/2006/main">
              <a:ext uri="{FF2B5EF4-FFF2-40B4-BE49-F238E27FC236}">
                <a16:creationId xmlns:a16="http://schemas.microsoft.com/office/drawing/2014/main" id="{40549E5B-D45D-4590-BDCA-DB294FDF0BD0}"/>
              </a:ext>
            </a:extLst>
          </p:cNvPr>
          <p:cNvSpPr>
            <a:spLocks xmlns:a="http://schemas.openxmlformats.org/drawingml/2006/main" noGrp="1"/>
          </p:cNvSpPr>
          <p:nvPr>
            <p:ph idx="0"/>
          </p:nvPr>
        </p:nvSpPr>
        <p:spPr>
          <a:xfrm xmlns:a="http://schemas.openxmlformats.org/drawingml/2006/main">
            <a:off x="152280" y="1675800"/>
            <a:ext cx="8686800" cy="49532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rmAutofit/>
          </a:bodyPr>
          <a:lstStyle xmlns:a="http://schemas.openxmlformats.org/drawingml/2006/main"/>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“Self-selection” </a:t>
            </a:r>
            <a:endParaRPr sz="2400" b="0" u="none">
              <a:solidFill>
                <a:srgbClr val="564B3C"/>
              </a:solidFill>
              <a:latin typeface="Century Gothic"/>
              <a:ea typeface="Century Gothic"/>
              <a:cs typeface="Century Gothic"/>
            </a:endParaRPr>
          </a:p>
          <a:p xmlns:a="http://schemas.openxmlformats.org/drawingml/2006/main">
            <a:pPr marL="639720" lvl="1" indent="-228600" algn="l">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Those who immigrate may be better educated, be able to get better jobs, healthier, or more ambitious than those who do not.</a:t>
            </a:r>
            <a:endParaRPr sz="2000" b="0" u="none">
              <a:solidFill>
                <a:srgbClr val="564B3C"/>
              </a:solidFill>
              <a:latin typeface="Century Gothic"/>
              <a:ea typeface="Century Gothic"/>
              <a:cs typeface="Century Gothic"/>
            </a:endParaRPr>
          </a:p>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Different cultural values or traditions surrounding education</a:t>
            </a:r>
            <a:endParaRPr sz="2400" b="0" u="none">
              <a:solidFill>
                <a:srgbClr val="564B3C"/>
              </a:solidFill>
              <a:latin typeface="Century Gothic"/>
              <a:ea typeface="Century Gothic"/>
              <a:cs typeface="Century Gothic"/>
            </a:endParaRPr>
          </a:p>
          <a:p xmlns:a="http://schemas.openxmlformats.org/drawingml/2006/main">
            <a:pPr marL="639720" lvl="1" indent="-228600" algn="l">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These may be preserved through “segmented” versus “straight-line” assimilation.</a:t>
            </a:r>
            <a:endParaRPr sz="2000" b="0" u="none">
              <a:solidFill>
                <a:srgbClr val="564B3C"/>
              </a:solidFill>
              <a:latin typeface="Century Gothic"/>
              <a:ea typeface="Century Gothic"/>
              <a:cs typeface="Century Gothic"/>
            </a:endParaRPr>
          </a:p>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“Immigrant optimism” </a:t>
            </a:r>
            <a:endParaRPr sz="2400" b="0" u="none">
              <a:solidFill>
                <a:srgbClr val="564B3C"/>
              </a:solidFill>
              <a:latin typeface="Century Gothic"/>
              <a:ea typeface="Century Gothic"/>
              <a:cs typeface="Century Gothic"/>
            </a:endParaRPr>
          </a:p>
          <a:p xmlns:a="http://schemas.openxmlformats.org/drawingml/2006/main">
            <a:pPr marL="639720" lvl="1" indent="-228600" algn="l">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Immigrants who choose to come to the U.S. may compare their opportunities favorably to peers from home countries who did not immigrate. </a:t>
            </a:r>
            <a:endParaRPr sz="2000" b="0" u="none">
              <a:solidFill>
                <a:srgbClr val="564B3C"/>
              </a:solidFill>
              <a:latin typeface="Century Gothic"/>
              <a:ea typeface="Century Gothic"/>
              <a:cs typeface="Century Gothic"/>
            </a:endParaRPr>
          </a:p>
        </p:txBody>
      </p:sp>
    </p:spTree>
    <p:extLst>
      <p:ext uri="{BB962C8B-B14F-4D97-AF65-F5344CB8AC3E}">
        <p14:creationId xmlns:p14="http://schemas.microsoft.com/office/powerpoint/2010/main" val="1797563230"/>
      </p:ext>
    </p:extLst>
  </p:cSld>
</p:sld>
</file>

<file path=ppt/slides/slide19.xml><?xml version="1.0" encoding="utf-8"?>
<p:sld xmlns:p="http://schemas.openxmlformats.org/presentationml/2006/main">
  <p:cSld>
    <p:spTree>
      <p:nvGrpSpPr>
        <p:cNvPr id="1" name=""/>
        <p:cNvGrpSpPr/>
        <p:nvPr/>
      </p:nvGrpSpPr>
      <p:grpSpPr>
        <a:xfrm xmlns:a="http://schemas.openxmlformats.org/drawingml/2006/main"/>
      </p:grpSpPr>
      <p:sp>
        <p:nvSpPr>
          <p:cNvPr id="81" name="PlaceHolder 1">
            <a:extLst xmlns:a="http://schemas.openxmlformats.org/drawingml/2006/main">
              <a:ext uri="{FF2B5EF4-FFF2-40B4-BE49-F238E27FC236}">
                <a16:creationId xmlns:a16="http://schemas.microsoft.com/office/drawing/2014/main" id="{0F1477F0-78C3-4873-9D9F-8F5D36FA8189}"/>
              </a:ext>
            </a:extLst>
          </p:cNvPr>
          <p:cNvSpPr>
            <a:spLocks xmlns:a="http://schemas.openxmlformats.org/drawingml/2006/main" noGrp="1"/>
          </p:cNvSpPr>
          <p:nvPr>
            <p:ph type="title" idx="0"/>
          </p:nvPr>
        </p:nvSpPr>
        <p:spPr>
          <a:xfrm xmlns:a="http://schemas.openxmlformats.org/drawingml/2006/main">
            <a:off x="685800" y="380520"/>
            <a:ext cx="77724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800" b="0" u="none">
                <a:solidFill>
                  <a:srgbClr val="6B7D72"/>
                </a:solidFill>
                <a:latin typeface="Book Antiqua"/>
                <a:ea typeface="Book Antiqua"/>
                <a:cs typeface="Book Antiqua"/>
              </a:rPr>
              <a:t>CHALLENGES TO THE ACHIEVEMENT OF IMMIGRANT CHILDREN</a:t>
            </a:r>
            <a:endParaRPr sz="2800" b="0" u="none">
              <a:solidFill>
                <a:srgbClr val="6B7D72"/>
              </a:solidFill>
              <a:latin typeface="Book Antiqua"/>
              <a:ea typeface="Book Antiqua"/>
              <a:cs typeface="Book Antiqua"/>
            </a:endParaRPr>
          </a:p>
        </p:txBody>
      </p:sp>
      <p:sp>
        <p:nvSpPr>
          <p:cNvPr id="82" name="PlaceHolder 2">
            <a:extLst xmlns:a="http://schemas.openxmlformats.org/drawingml/2006/main">
              <a:ext uri="{FF2B5EF4-FFF2-40B4-BE49-F238E27FC236}">
                <a16:creationId xmlns:a16="http://schemas.microsoft.com/office/drawing/2014/main" id="{F2B0D933-4952-47D6-9B09-D700A8BC1909}"/>
              </a:ext>
            </a:extLst>
          </p:cNvPr>
          <p:cNvSpPr>
            <a:spLocks xmlns:a="http://schemas.openxmlformats.org/drawingml/2006/main" noGrp="1"/>
          </p:cNvSpPr>
          <p:nvPr>
            <p:ph idx="0"/>
          </p:nvPr>
        </p:nvSpPr>
        <p:spPr>
          <a:xfrm xmlns:a="http://schemas.openxmlformats.org/drawingml/2006/main">
            <a:off x="152280" y="1675800"/>
            <a:ext cx="8686800" cy="49532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rmAutofit/>
          </a:bodyPr>
          <a:lstStyle xmlns:a="http://schemas.openxmlformats.org/drawingml/2006/main"/>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English language proficiency</a:t>
            </a:r>
            <a:endParaRPr sz="2400" b="0" u="none">
              <a:solidFill>
                <a:srgbClr val="564B3C"/>
              </a:solidFill>
              <a:latin typeface="Century Gothic"/>
              <a:ea typeface="Century Gothic"/>
              <a:cs typeface="Century Gothic"/>
            </a:endParaRPr>
          </a:p>
          <a:p xmlns:a="http://schemas.openxmlformats.org/drawingml/2006/main">
            <a:pPr marL="343080" indent="0" algn="l">
              <a:spcBef>
                <a:spcPts val="601"/>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564B3C"/>
              </a:solidFill>
              <a:latin typeface="Century Gothic"/>
              <a:ea typeface="Century Gothic"/>
              <a:cs typeface="Century Gothic"/>
            </a:endParaRPr>
          </a:p>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Disruption and/or trauma</a:t>
            </a:r>
            <a:endParaRPr sz="2400" b="0" u="none">
              <a:solidFill>
                <a:srgbClr val="564B3C"/>
              </a:solidFill>
              <a:latin typeface="Century Gothic"/>
              <a:ea typeface="Century Gothic"/>
              <a:cs typeface="Century Gothic"/>
            </a:endParaRPr>
          </a:p>
          <a:p xmlns:a="http://schemas.openxmlformats.org/drawingml/2006/main">
            <a:pPr marL="343080" indent="0" algn="l">
              <a:spcBef>
                <a:spcPts val="601"/>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564B3C"/>
              </a:solidFill>
              <a:latin typeface="Century Gothic"/>
              <a:ea typeface="Century Gothic"/>
              <a:cs typeface="Century Gothic"/>
            </a:endParaRPr>
          </a:p>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Time spent outside of school in camps or relocation centers</a:t>
            </a:r>
            <a:endParaRPr sz="2400" b="0" u="none">
              <a:solidFill>
                <a:srgbClr val="564B3C"/>
              </a:solidFill>
              <a:latin typeface="Century Gothic"/>
              <a:ea typeface="Century Gothic"/>
              <a:cs typeface="Century Gothic"/>
            </a:endParaRPr>
          </a:p>
          <a:p xmlns:a="http://schemas.openxmlformats.org/drawingml/2006/main">
            <a:pPr marL="343080" indent="0" algn="l">
              <a:spcBef>
                <a:spcPts val="601"/>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564B3C"/>
              </a:solidFill>
              <a:latin typeface="Century Gothic"/>
              <a:ea typeface="Century Gothic"/>
              <a:cs typeface="Century Gothic"/>
            </a:endParaRPr>
          </a:p>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Cultural misunderstandings</a:t>
            </a:r>
            <a:endParaRPr sz="2400" b="0" u="none">
              <a:solidFill>
                <a:srgbClr val="564B3C"/>
              </a:solidFill>
              <a:latin typeface="Century Gothic"/>
              <a:ea typeface="Century Gothic"/>
              <a:cs typeface="Century Gothic"/>
            </a:endParaRPr>
          </a:p>
          <a:p xmlns:a="http://schemas.openxmlformats.org/drawingml/2006/main">
            <a:pPr marL="343080" indent="0" algn="l">
              <a:spcBef>
                <a:spcPts val="601"/>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564B3C"/>
              </a:solidFill>
              <a:latin typeface="Century Gothic"/>
              <a:ea typeface="Century Gothic"/>
              <a:cs typeface="Century Gothic"/>
            </a:endParaRPr>
          </a:p>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Students get “racialized” in particular ways after they immigrate and this affects achievement.</a:t>
            </a:r>
            <a:endParaRPr sz="2400" b="0" u="none">
              <a:solidFill>
                <a:srgbClr val="564B3C"/>
              </a:solidFill>
              <a:latin typeface="Century Gothic"/>
              <a:ea typeface="Century Gothic"/>
              <a:cs typeface="Century Gothic"/>
            </a:endParaRPr>
          </a:p>
        </p:txBody>
      </p:sp>
    </p:spTree>
    <p:extLst>
      <p:ext uri="{BB962C8B-B14F-4D97-AF65-F5344CB8AC3E}">
        <p14:creationId xmlns:p14="http://schemas.microsoft.com/office/powerpoint/2010/main" val="1297865144"/>
      </p:ext>
    </p:extLst>
  </p:cSld>
</p:sld>
</file>

<file path=ppt/slides/slide2.xml><?xml version="1.0" encoding="utf-8"?>
<p:sld xmlns:p="http://schemas.openxmlformats.org/presentationml/2006/main">
  <p:cSld>
    <p:spTree>
      <p:nvGrpSpPr>
        <p:cNvPr id="1" name=""/>
        <p:cNvGrpSpPr/>
        <p:nvPr/>
      </p:nvGrpSpPr>
      <p:grpSpPr>
        <a:xfrm xmlns:a="http://schemas.openxmlformats.org/drawingml/2006/main"/>
      </p:grpSpPr>
      <p:sp>
        <p:nvSpPr>
          <p:cNvPr id="32" name="PlaceHolder 1">
            <a:extLst xmlns:a="http://schemas.openxmlformats.org/drawingml/2006/main">
              <a:ext uri="{FF2B5EF4-FFF2-40B4-BE49-F238E27FC236}">
                <a16:creationId xmlns:a16="http://schemas.microsoft.com/office/drawing/2014/main" id="{537C1B51-3E93-4296-8BC2-2B148950BA54}"/>
              </a:ext>
            </a:extLst>
          </p:cNvPr>
          <p:cNvSpPr>
            <a:spLocks xmlns:a="http://schemas.openxmlformats.org/drawingml/2006/main" noGrp="1"/>
          </p:cNvSpPr>
          <p:nvPr>
            <p:ph type="title" idx="0"/>
          </p:nvPr>
        </p:nvSpPr>
        <p:spPr>
          <a:xfrm xmlns:a="http://schemas.openxmlformats.org/drawingml/2006/main">
            <a:off x="424800" y="407880"/>
            <a:ext cx="8261640" cy="10396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500" b="0" u="none">
                <a:solidFill>
                  <a:srgbClr val="6B7D72"/>
                </a:solidFill>
                <a:latin typeface="Book Antiqua"/>
                <a:ea typeface="Book Antiqua"/>
                <a:cs typeface="Book Antiqua"/>
              </a:rPr>
              <a:t>QUESTIONS FOR THOUGHT</a:t>
            </a:r>
            <a:endParaRPr sz="3500" b="0" u="none">
              <a:solidFill>
                <a:srgbClr val="6B7D72"/>
              </a:solidFill>
              <a:latin typeface="Book Antiqua"/>
              <a:ea typeface="Book Antiqua"/>
              <a:cs typeface="Book Antiqua"/>
            </a:endParaRPr>
          </a:p>
        </p:txBody>
      </p:sp>
      <p:sp>
        <p:nvSpPr>
          <p:cNvPr id="33" name="">
            <a:extLst xmlns:a="http://schemas.openxmlformats.org/drawingml/2006/main">
              <a:ext uri="{FF2B5EF4-FFF2-40B4-BE49-F238E27FC236}">
                <a16:creationId xmlns:a16="http://schemas.microsoft.com/office/drawing/2014/main" id="{9E7DFE15-2108-436D-8E9A-D42B1A42A780}"/>
              </a:ext>
            </a:extLst>
          </p:cNvPr>
          <p:cNvSpPr>
            <a:spLocks xmlns:a="http://schemas.openxmlformats.org/drawingml/2006/main" noGrp="1"/>
          </p:cNvSpPr>
          <p:nvPr/>
        </p:nvSpPr>
        <p:spPr>
          <a:xfrm xmlns:a="http://schemas.openxmlformats.org/drawingml/2006/main">
            <a:off x="228600" y="1599840"/>
            <a:ext cx="8686800" cy="51814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639720" lvl="1" indent="-228600">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Should schools provide equal resources to children of all races and ethnicities?   </a:t>
            </a:r>
            <a:endParaRPr sz="2000" b="0" u="none">
              <a:solidFill>
                <a:srgbClr val="564B3C"/>
              </a:solidFill>
              <a:latin typeface="Century Gothic"/>
              <a:ea typeface="Century Gothic"/>
              <a:cs typeface="Century Gothic"/>
            </a:endParaRPr>
          </a:p>
          <a:p xmlns:a="http://schemas.openxmlformats.org/drawingml/2006/main">
            <a:pPr marL="232920" lvl="1">
              <a:spcBef>
                <a:spcPts val="499"/>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000" b="0" u="none">
              <a:solidFill>
                <a:srgbClr val="564B3C"/>
              </a:solidFill>
              <a:latin typeface="Century Gothic"/>
              <a:ea typeface="Century Gothic"/>
              <a:cs typeface="Century Gothic"/>
            </a:endParaRPr>
          </a:p>
          <a:p xmlns:a="http://schemas.openxmlformats.org/drawingml/2006/main">
            <a:pPr marL="639720" lvl="1" indent="-228600">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Should they ensure equal outcomes by race and ethnicity?  </a:t>
            </a:r>
            <a:endParaRPr sz="2000" b="0" u="none">
              <a:solidFill>
                <a:srgbClr val="564B3C"/>
              </a:solidFill>
              <a:latin typeface="Century Gothic"/>
              <a:ea typeface="Century Gothic"/>
              <a:cs typeface="Century Gothic"/>
            </a:endParaRPr>
          </a:p>
          <a:p xmlns:a="http://schemas.openxmlformats.org/drawingml/2006/main">
            <a:pPr marL="232920" lvl="1">
              <a:spcBef>
                <a:spcPts val="499"/>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000" b="0" u="none">
              <a:solidFill>
                <a:srgbClr val="564B3C"/>
              </a:solidFill>
              <a:latin typeface="Century Gothic"/>
              <a:ea typeface="Century Gothic"/>
              <a:cs typeface="Century Gothic"/>
            </a:endParaRPr>
          </a:p>
          <a:p xmlns:a="http://schemas.openxmlformats.org/drawingml/2006/main">
            <a:pPr marL="639720" lvl="1" indent="-228600">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And, if we agree they should, can they?  </a:t>
            </a:r>
            <a:endParaRPr sz="2000" b="0" u="none">
              <a:solidFill>
                <a:srgbClr val="564B3C"/>
              </a:solidFill>
              <a:latin typeface="Century Gothic"/>
              <a:ea typeface="Century Gothic"/>
              <a:cs typeface="Century Gothic"/>
            </a:endParaRPr>
          </a:p>
          <a:p xmlns:a="http://schemas.openxmlformats.org/drawingml/2006/main">
            <a:pPr marL="232920" lvl="1">
              <a:spcBef>
                <a:spcPts val="499"/>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000" b="0" u="none">
              <a:solidFill>
                <a:srgbClr val="564B3C"/>
              </a:solidFill>
              <a:latin typeface="Century Gothic"/>
              <a:ea typeface="Century Gothic"/>
              <a:cs typeface="Century Gothic"/>
            </a:endParaRPr>
          </a:p>
          <a:p xmlns:a="http://schemas.openxmlformats.org/drawingml/2006/main">
            <a:pPr marL="639720" lvl="1" indent="-228600">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What are some explanations for racial and ethnic inequality in schools?</a:t>
            </a:r>
            <a:endParaRPr sz="2000" b="0" u="none">
              <a:solidFill>
                <a:srgbClr val="564B3C"/>
              </a:solidFill>
              <a:latin typeface="Century Gothic"/>
              <a:ea typeface="Century Gothic"/>
              <a:cs typeface="Century Gothic"/>
            </a:endParaRPr>
          </a:p>
          <a:p xmlns:a="http://schemas.openxmlformats.org/drawingml/2006/main">
            <a:pPr marL="232920" lvl="1">
              <a:spcBef>
                <a:spcPts val="499"/>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000" b="0" u="none">
              <a:solidFill>
                <a:srgbClr val="564B3C"/>
              </a:solidFill>
              <a:latin typeface="Century Gothic"/>
              <a:ea typeface="Century Gothic"/>
              <a:cs typeface="Century Gothic"/>
            </a:endParaRPr>
          </a:p>
          <a:p xmlns:a="http://schemas.openxmlformats.org/drawingml/2006/main">
            <a:pPr marL="639720" lvl="1" indent="-228600">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 What role do schools play in maintaining, shrinking, or increasing gaps between groups?</a:t>
            </a:r>
            <a:endParaRPr sz="2000" b="0" u="none">
              <a:solidFill>
                <a:srgbClr val="564B3C"/>
              </a:solidFill>
              <a:latin typeface="Century Gothic"/>
              <a:ea typeface="Century Gothic"/>
              <a:cs typeface="Century Gothic"/>
            </a:endParaRPr>
          </a:p>
          <a:p xmlns:a="http://schemas.openxmlformats.org/drawingml/2006/main">
            <a:pPr marL="639720" lvl="1" indent="-228600">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000" b="0" u="none">
              <a:solidFill>
                <a:srgbClr val="564B3C"/>
              </a:solidFill>
              <a:latin typeface="Century Gothic"/>
              <a:ea typeface="Century Gothic"/>
              <a:cs typeface="Century Gothic"/>
            </a:endParaRPr>
          </a:p>
        </p:txBody>
      </p:sp>
    </p:spTree>
    <p:extLst>
      <p:ext uri="{BB962C8B-B14F-4D97-AF65-F5344CB8AC3E}">
        <p14:creationId xmlns:p14="http://schemas.microsoft.com/office/powerpoint/2010/main" val="247127785"/>
      </p:ext>
    </p:extLst>
  </p:cSld>
</p:sld>
</file>

<file path=ppt/slides/slide20.xml><?xml version="1.0" encoding="utf-8"?>
<p:sld xmlns:p="http://schemas.openxmlformats.org/presentationml/2006/main">
  <p:cSld>
    <p:spTree>
      <p:nvGrpSpPr>
        <p:cNvPr id="1" name=""/>
        <p:cNvGrpSpPr/>
        <p:nvPr/>
      </p:nvGrpSpPr>
      <p:grpSpPr>
        <a:xfrm xmlns:a="http://schemas.openxmlformats.org/drawingml/2006/main"/>
      </p:grpSpPr>
      <p:sp>
        <p:nvSpPr>
          <p:cNvPr id="83" name="PlaceHolder 1">
            <a:extLst xmlns:a="http://schemas.openxmlformats.org/drawingml/2006/main">
              <a:ext uri="{FF2B5EF4-FFF2-40B4-BE49-F238E27FC236}">
                <a16:creationId xmlns:a16="http://schemas.microsoft.com/office/drawing/2014/main" id="{1EE6AFA1-CCB0-4186-BF77-7D690C295036}"/>
              </a:ext>
            </a:extLst>
          </p:cNvPr>
          <p:cNvSpPr>
            <a:spLocks xmlns:a="http://schemas.openxmlformats.org/drawingml/2006/main" noGrp="1"/>
          </p:cNvSpPr>
          <p:nvPr>
            <p:ph type="title" idx="0"/>
          </p:nvPr>
        </p:nvSpPr>
        <p:spPr>
          <a:xfrm xmlns:a="http://schemas.openxmlformats.org/drawingml/2006/main">
            <a:off x="424800" y="407880"/>
            <a:ext cx="8261640" cy="10396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500" b="0" u="none">
                <a:solidFill>
                  <a:srgbClr val="6B7D72"/>
                </a:solidFill>
                <a:latin typeface="Book Antiqua"/>
                <a:ea typeface="Book Antiqua"/>
                <a:cs typeface="Book Antiqua"/>
              </a:rPr>
              <a:t>SUMMARY</a:t>
            </a:r>
            <a:endParaRPr sz="3500" b="0" u="none">
              <a:solidFill>
                <a:srgbClr val="6B7D72"/>
              </a:solidFill>
              <a:latin typeface="Book Antiqua"/>
              <a:ea typeface="Book Antiqua"/>
              <a:cs typeface="Book Antiqua"/>
            </a:endParaRPr>
          </a:p>
        </p:txBody>
      </p:sp>
      <p:sp>
        <p:nvSpPr>
          <p:cNvPr id="84" name="PlaceHolder 2">
            <a:extLst xmlns:a="http://schemas.openxmlformats.org/drawingml/2006/main">
              <a:ext uri="{FF2B5EF4-FFF2-40B4-BE49-F238E27FC236}">
                <a16:creationId xmlns:a16="http://schemas.microsoft.com/office/drawing/2014/main" id="{0C8AA36E-4B26-47DB-8F17-F1717ACF1CC4}"/>
              </a:ext>
            </a:extLst>
          </p:cNvPr>
          <p:cNvSpPr>
            <a:spLocks xmlns:a="http://schemas.openxmlformats.org/drawingml/2006/main" noGrp="1"/>
          </p:cNvSpPr>
          <p:nvPr>
            <p:ph idx="0"/>
          </p:nvPr>
        </p:nvSpPr>
        <p:spPr>
          <a:xfrm xmlns:a="http://schemas.openxmlformats.org/drawingml/2006/main">
            <a:off x="457200" y="1675800"/>
            <a:ext cx="8229600" cy="444996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rmAutofit/>
          </a:bodyPr>
          <a:lstStyle xmlns:a="http://schemas.openxmlformats.org/drawingml/2006/main"/>
          <a:p xmlns:a="http://schemas.openxmlformats.org/drawingml/2006/main">
            <a:pPr marL="343080" indent="-228600" algn="l">
              <a:lnSpc>
                <a:spcPct val="80000"/>
              </a:lnSpc>
              <a:spcBef>
                <a:spcPts val="425"/>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1700" b="0" u="none">
                <a:solidFill>
                  <a:srgbClr val="564B3C"/>
                </a:solidFill>
                <a:latin typeface="Century Gothic"/>
                <a:ea typeface="Century Gothic"/>
                <a:cs typeface="Century Gothic"/>
              </a:rPr>
              <a:t>The history of race and education in the U.S. is largely one of black and Hispanic segregation in schools with different resources, much of which continues today.</a:t>
            </a:r>
            <a:endParaRPr sz="1700" b="0" u="none">
              <a:solidFill>
                <a:srgbClr val="564B3C"/>
              </a:solidFill>
              <a:latin typeface="Century Gothic"/>
              <a:ea typeface="Century Gothic"/>
              <a:cs typeface="Century Gothic"/>
            </a:endParaRPr>
          </a:p>
          <a:p xmlns:a="http://schemas.openxmlformats.org/drawingml/2006/main">
            <a:pPr marL="343080" indent="0" algn="l">
              <a:lnSpc>
                <a:spcPct val="80000"/>
              </a:lnSpc>
              <a:spcBef>
                <a:spcPts val="425"/>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1700" b="0" u="none">
              <a:solidFill>
                <a:srgbClr val="564B3C"/>
              </a:solidFill>
              <a:latin typeface="Century Gothic"/>
              <a:ea typeface="Century Gothic"/>
              <a:cs typeface="Century Gothic"/>
            </a:endParaRPr>
          </a:p>
          <a:p xmlns:a="http://schemas.openxmlformats.org/drawingml/2006/main">
            <a:pPr marL="343080" indent="-228600" algn="l">
              <a:lnSpc>
                <a:spcPct val="80000"/>
              </a:lnSpc>
              <a:spcBef>
                <a:spcPts val="425"/>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1700" b="0" u="none">
                <a:solidFill>
                  <a:srgbClr val="564B3C"/>
                </a:solidFill>
                <a:latin typeface="Century Gothic"/>
                <a:ea typeface="Century Gothic"/>
                <a:cs typeface="Century Gothic"/>
              </a:rPr>
              <a:t>Minority, segregated schools have fewer resources than do predominantly white schools.</a:t>
            </a:r>
            <a:endParaRPr sz="1700" b="0" u="none">
              <a:solidFill>
                <a:srgbClr val="564B3C"/>
              </a:solidFill>
              <a:latin typeface="Century Gothic"/>
              <a:ea typeface="Century Gothic"/>
              <a:cs typeface="Century Gothic"/>
            </a:endParaRPr>
          </a:p>
          <a:p xmlns:a="http://schemas.openxmlformats.org/drawingml/2006/main">
            <a:pPr marL="343080" indent="0" algn="l">
              <a:lnSpc>
                <a:spcPct val="80000"/>
              </a:lnSpc>
              <a:spcBef>
                <a:spcPts val="425"/>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1700" b="0" u="none">
              <a:solidFill>
                <a:srgbClr val="564B3C"/>
              </a:solidFill>
              <a:latin typeface="Century Gothic"/>
              <a:ea typeface="Century Gothic"/>
              <a:cs typeface="Century Gothic"/>
            </a:endParaRPr>
          </a:p>
          <a:p xmlns:a="http://schemas.openxmlformats.org/drawingml/2006/main">
            <a:pPr marL="343080" indent="-228600" algn="l">
              <a:lnSpc>
                <a:spcPct val="80000"/>
              </a:lnSpc>
              <a:spcBef>
                <a:spcPts val="425"/>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1700" b="0" u="none">
                <a:solidFill>
                  <a:srgbClr val="564B3C"/>
                </a:solidFill>
                <a:latin typeface="Century Gothic"/>
                <a:ea typeface="Century Gothic"/>
                <a:cs typeface="Century Gothic"/>
              </a:rPr>
              <a:t>Most educational outcomes differ by race/ethnicity such that Asians and whites tend to have more success than blacks, Hispanics, and Native Americans.  This is particularly stark when looking at course-taking and school disciplinary actions.</a:t>
            </a:r>
            <a:endParaRPr sz="1700" b="0" u="none">
              <a:solidFill>
                <a:srgbClr val="564B3C"/>
              </a:solidFill>
              <a:latin typeface="Century Gothic"/>
              <a:ea typeface="Century Gothic"/>
              <a:cs typeface="Century Gothic"/>
            </a:endParaRPr>
          </a:p>
          <a:p xmlns:a="http://schemas.openxmlformats.org/drawingml/2006/main">
            <a:pPr marL="343080" indent="0" algn="l">
              <a:lnSpc>
                <a:spcPct val="80000"/>
              </a:lnSpc>
              <a:spcBef>
                <a:spcPts val="425"/>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1700" b="0" u="none">
              <a:solidFill>
                <a:srgbClr val="564B3C"/>
              </a:solidFill>
              <a:latin typeface="Century Gothic"/>
              <a:ea typeface="Century Gothic"/>
              <a:cs typeface="Century Gothic"/>
            </a:endParaRPr>
          </a:p>
          <a:p xmlns:a="http://schemas.openxmlformats.org/drawingml/2006/main">
            <a:pPr marL="343080" indent="-228600" algn="l">
              <a:lnSpc>
                <a:spcPct val="80000"/>
              </a:lnSpc>
              <a:spcBef>
                <a:spcPts val="425"/>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1700" b="0" u="none">
                <a:solidFill>
                  <a:srgbClr val="564B3C"/>
                </a:solidFill>
                <a:latin typeface="Century Gothic"/>
                <a:ea typeface="Century Gothic"/>
                <a:cs typeface="Century Gothic"/>
              </a:rPr>
              <a:t>Outcomes of immigrant children are closely related to how they become racialized in the U.S.</a:t>
            </a:r>
            <a:endParaRPr sz="1700" b="0" u="none">
              <a:solidFill>
                <a:srgbClr val="564B3C"/>
              </a:solidFill>
              <a:latin typeface="Century Gothic"/>
              <a:ea typeface="Century Gothic"/>
              <a:cs typeface="Century Gothic"/>
            </a:endParaRPr>
          </a:p>
          <a:p xmlns:a="http://schemas.openxmlformats.org/drawingml/2006/main">
            <a:pPr marL="64800" indent="0" algn="l">
              <a:lnSpc>
                <a:spcPct val="80000"/>
              </a:lnSpc>
              <a:spcBef>
                <a:spcPts val="425"/>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700" b="0" u="none">
              <a:solidFill>
                <a:srgbClr val="564B3C"/>
              </a:solidFill>
              <a:latin typeface="Century Gothic"/>
              <a:ea typeface="Century Gothic"/>
              <a:cs typeface="Century Gothic"/>
            </a:endParaRPr>
          </a:p>
          <a:p xmlns:a="http://schemas.openxmlformats.org/drawingml/2006/main">
            <a:pPr marL="343080" indent="-228600" algn="l">
              <a:lnSpc>
                <a:spcPct val="80000"/>
              </a:lnSpc>
              <a:spcBef>
                <a:spcPts val="425"/>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1700" b="0" u="none">
                <a:solidFill>
                  <a:srgbClr val="564B3C"/>
                </a:solidFill>
                <a:latin typeface="Century Gothic"/>
                <a:ea typeface="Century Gothic"/>
                <a:cs typeface="Century Gothic"/>
              </a:rPr>
              <a:t>There is less debate over how schools influence these gaps.  Gaps do not decrease during the school year or over the years spent in school.  Schools are either neutral or they themselves exacerbate these gaps.</a:t>
            </a:r>
            <a:endParaRPr sz="1700" b="0" u="none">
              <a:solidFill>
                <a:srgbClr val="564B3C"/>
              </a:solidFill>
              <a:latin typeface="Century Gothic"/>
              <a:ea typeface="Century Gothic"/>
              <a:cs typeface="Century Gothic"/>
            </a:endParaRPr>
          </a:p>
        </p:txBody>
      </p:sp>
    </p:spTree>
    <p:extLst>
      <p:ext uri="{BB962C8B-B14F-4D97-AF65-F5344CB8AC3E}">
        <p14:creationId xmlns:p14="http://schemas.microsoft.com/office/powerpoint/2010/main" val="1992187552"/>
      </p:ext>
    </p:extLst>
  </p:cSld>
</p:sld>
</file>

<file path=ppt/slides/slide21.xml><?xml version="1.0" encoding="utf-8"?>
<p:sld xmlns:p="http://schemas.openxmlformats.org/presentationml/2006/main">
  <p:cSld>
    <p:spTree>
      <p:nvGrpSpPr>
        <p:cNvPr id="1" name=""/>
        <p:cNvGrpSpPr/>
        <p:nvPr/>
      </p:nvGrpSpPr>
      <p:grpSpPr>
        <a:xfrm xmlns:a="http://schemas.openxmlformats.org/drawingml/2006/main"/>
      </p:grpSpPr>
      <p:sp>
        <p:nvSpPr>
          <p:cNvPr id="85" name="PlaceHolder 1">
            <a:extLst xmlns:a="http://schemas.openxmlformats.org/drawingml/2006/main">
              <a:ext uri="{FF2B5EF4-FFF2-40B4-BE49-F238E27FC236}">
                <a16:creationId xmlns:a16="http://schemas.microsoft.com/office/drawing/2014/main" id="{1D501A88-ACA3-4A00-9776-80A6A259F79E}"/>
              </a:ext>
            </a:extLst>
          </p:cNvPr>
          <p:cNvSpPr>
            <a:spLocks xmlns:a="http://schemas.openxmlformats.org/drawingml/2006/main" noGrp="1"/>
          </p:cNvSpPr>
          <p:nvPr>
            <p:ph type="title" idx="0"/>
          </p:nvPr>
        </p:nvSpPr>
        <p:spPr>
          <a:xfrm xmlns:a="http://schemas.openxmlformats.org/drawingml/2006/main">
            <a:off x="424800" y="407880"/>
            <a:ext cx="8261640" cy="10396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500" b="0" u="none">
                <a:solidFill>
                  <a:srgbClr val="6B7D72"/>
                </a:solidFill>
                <a:latin typeface="Book Antiqua"/>
                <a:ea typeface="Book Antiqua"/>
                <a:cs typeface="Book Antiqua"/>
              </a:rPr>
              <a:t>COMING UP IN CHAPTER 6</a:t>
            </a:r>
            <a:endParaRPr sz="3500" b="0" u="none">
              <a:solidFill>
                <a:srgbClr val="6B7D72"/>
              </a:solidFill>
              <a:latin typeface="Book Antiqua"/>
              <a:ea typeface="Book Antiqua"/>
              <a:cs typeface="Book Antiqua"/>
            </a:endParaRPr>
          </a:p>
        </p:txBody>
      </p:sp>
      <p:sp>
        <p:nvSpPr>
          <p:cNvPr id="86" name="">
            <a:extLst xmlns:a="http://schemas.openxmlformats.org/drawingml/2006/main">
              <a:ext uri="{FF2B5EF4-FFF2-40B4-BE49-F238E27FC236}">
                <a16:creationId xmlns:a16="http://schemas.microsoft.com/office/drawing/2014/main" id="{665091DD-450C-4AD2-9BCD-145FFCE760B7}"/>
              </a:ext>
            </a:extLst>
          </p:cNvPr>
          <p:cNvSpPr>
            <a:spLocks xmlns:a="http://schemas.openxmlformats.org/drawingml/2006/main" noGrp="1"/>
          </p:cNvSpPr>
          <p:nvPr/>
        </p:nvSpPr>
        <p:spPr>
          <a:xfrm xmlns:a="http://schemas.openxmlformats.org/drawingml/2006/main">
            <a:off x="228600" y="1675800"/>
            <a:ext cx="8686800" cy="49532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fontScale="92500" lnSpcReduction="9999"/>
          </a:bodyPr>
          <a:lstStyle xmlns:a="http://schemas.openxmlformats.org/drawingml/2006/main"/>
          <a:p xmlns:a="http://schemas.openxmlformats.org/drawingml/2006/main">
            <a:pPr marL="639720" lvl="1" indent="-228600">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Who do you think “does better” in school, boys or girls?  In what ways?</a:t>
            </a:r>
            <a:endParaRPr sz="2000" b="0" u="none">
              <a:solidFill>
                <a:srgbClr val="564B3C"/>
              </a:solidFill>
              <a:latin typeface="Century Gothic"/>
              <a:ea typeface="Century Gothic"/>
              <a:cs typeface="Century Gothic"/>
            </a:endParaRPr>
          </a:p>
          <a:p xmlns:a="http://schemas.openxmlformats.org/drawingml/2006/main">
            <a:pPr marL="639720" lvl="1" indent="-228600">
              <a:spcBef>
                <a:spcPts val="451"/>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564B3C"/>
              </a:solidFill>
              <a:latin typeface="Century Gothic"/>
              <a:ea typeface="Century Gothic"/>
              <a:cs typeface="Century Gothic"/>
            </a:endParaRPr>
          </a:p>
          <a:p xmlns:a="http://schemas.openxmlformats.org/drawingml/2006/main">
            <a:pPr marL="639720" lvl="1" indent="-228600">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Why do you think boys or girls do better in schools?</a:t>
            </a:r>
            <a:endParaRPr sz="2000" b="0" u="none">
              <a:solidFill>
                <a:srgbClr val="564B3C"/>
              </a:solidFill>
              <a:latin typeface="Century Gothic"/>
              <a:ea typeface="Century Gothic"/>
              <a:cs typeface="Century Gothic"/>
            </a:endParaRPr>
          </a:p>
          <a:p xmlns:a="http://schemas.openxmlformats.org/drawingml/2006/main">
            <a:pPr marL="639720" lvl="1" indent="-228600">
              <a:spcBef>
                <a:spcPts val="451"/>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564B3C"/>
              </a:solidFill>
              <a:latin typeface="Century Gothic"/>
              <a:ea typeface="Century Gothic"/>
              <a:cs typeface="Century Gothic"/>
            </a:endParaRPr>
          </a:p>
          <a:p xmlns:a="http://schemas.openxmlformats.org/drawingml/2006/main">
            <a:pPr marL="639720" lvl="1" indent="-228600">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Have you noticed boys and girls separating themselves in schools by seating, on playgrounds, at lunch, or other places?  Why do you think this is?</a:t>
            </a:r>
            <a:endParaRPr sz="2000" b="0" u="none">
              <a:solidFill>
                <a:srgbClr val="564B3C"/>
              </a:solidFill>
              <a:latin typeface="Century Gothic"/>
              <a:ea typeface="Century Gothic"/>
              <a:cs typeface="Century Gothic"/>
            </a:endParaRPr>
          </a:p>
          <a:p xmlns:a="http://schemas.openxmlformats.org/drawingml/2006/main">
            <a:pPr marL="639720" lvl="1" indent="-228600">
              <a:spcBef>
                <a:spcPts val="451"/>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564B3C"/>
              </a:solidFill>
              <a:latin typeface="Century Gothic"/>
              <a:ea typeface="Century Gothic"/>
              <a:cs typeface="Century Gothic"/>
            </a:endParaRPr>
          </a:p>
          <a:p xmlns:a="http://schemas.openxmlformats.org/drawingml/2006/main">
            <a:pPr marL="639720" lvl="1" indent="-228600">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Why do boys study advanced math and science courses more than girls do?</a:t>
            </a:r>
            <a:endParaRPr sz="2000" b="0" u="none">
              <a:solidFill>
                <a:srgbClr val="564B3C"/>
              </a:solidFill>
              <a:latin typeface="Century Gothic"/>
              <a:ea typeface="Century Gothic"/>
              <a:cs typeface="Century Gothic"/>
            </a:endParaRPr>
          </a:p>
          <a:p xmlns:a="http://schemas.openxmlformats.org/drawingml/2006/main">
            <a:pPr marL="639720" lvl="1" indent="-228600">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000" b="0" u="none">
              <a:solidFill>
                <a:srgbClr val="564B3C"/>
              </a:solidFill>
              <a:latin typeface="Century Gothic"/>
              <a:ea typeface="Century Gothic"/>
              <a:cs typeface="Century Gothic"/>
            </a:endParaRPr>
          </a:p>
          <a:p xmlns:a="http://schemas.openxmlformats.org/drawingml/2006/main">
            <a:pPr marL="639720" lvl="1" indent="-228600">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What are some of the consequences of these differences between boys and girls in their later schooling and into their adult lives?</a:t>
            </a:r>
            <a:endParaRPr sz="2000" b="0" u="none">
              <a:solidFill>
                <a:srgbClr val="564B3C"/>
              </a:solidFill>
              <a:latin typeface="Century Gothic"/>
              <a:ea typeface="Century Gothic"/>
              <a:cs typeface="Century Gothic"/>
            </a:endParaRPr>
          </a:p>
          <a:p xmlns:a="http://schemas.openxmlformats.org/drawingml/2006/main">
            <a:pPr marL="343080" indent="-228600">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564B3C"/>
              </a:solidFill>
              <a:latin typeface="Century Gothic"/>
              <a:ea typeface="Century Gothic"/>
              <a:cs typeface="Century Gothic"/>
            </a:endParaRPr>
          </a:p>
          <a:p xmlns:a="http://schemas.openxmlformats.org/drawingml/2006/main">
            <a:pPr marL="343080" indent="-228600">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564B3C"/>
              </a:solidFill>
              <a:latin typeface="Century Gothic"/>
              <a:ea typeface="Century Gothic"/>
              <a:cs typeface="Century Gothic"/>
            </a:endParaRPr>
          </a:p>
        </p:txBody>
      </p:sp>
    </p:spTree>
    <p:extLst>
      <p:ext uri="{BB962C8B-B14F-4D97-AF65-F5344CB8AC3E}">
        <p14:creationId xmlns:p14="http://schemas.microsoft.com/office/powerpoint/2010/main" val="434504515"/>
      </p:ext>
    </p:extLst>
  </p:cSld>
</p:sld>
</file>

<file path=ppt/slides/slide3.xml><?xml version="1.0" encoding="utf-8"?>
<p:sld xmlns:p="http://schemas.openxmlformats.org/presentationml/2006/main">
  <p:cSld>
    <p:spTree>
      <p:nvGrpSpPr>
        <p:cNvPr id="1" name=""/>
        <p:cNvGrpSpPr/>
        <p:nvPr/>
      </p:nvGrpSpPr>
      <p:grpSpPr>
        <a:xfrm xmlns:a="http://schemas.openxmlformats.org/drawingml/2006/main"/>
      </p:grpSpPr>
      <p:sp>
        <p:nvSpPr>
          <p:cNvPr id="34" name="PlaceHolder 1">
            <a:extLst xmlns:a="http://schemas.openxmlformats.org/drawingml/2006/main">
              <a:ext uri="{FF2B5EF4-FFF2-40B4-BE49-F238E27FC236}">
                <a16:creationId xmlns:a16="http://schemas.microsoft.com/office/drawing/2014/main" id="{EA4D3298-171A-4C71-A935-80A9D3A2F9F0}"/>
              </a:ext>
            </a:extLst>
          </p:cNvPr>
          <p:cNvSpPr>
            <a:spLocks xmlns:a="http://schemas.openxmlformats.org/drawingml/2006/main" noGrp="1"/>
          </p:cNvSpPr>
          <p:nvPr>
            <p:ph type="title" idx="0"/>
          </p:nvPr>
        </p:nvSpPr>
        <p:spPr>
          <a:xfrm xmlns:a="http://schemas.openxmlformats.org/drawingml/2006/main">
            <a:off x="685800" y="380520"/>
            <a:ext cx="77724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500" b="0" u="none">
                <a:solidFill>
                  <a:srgbClr val="6B7D72"/>
                </a:solidFill>
                <a:latin typeface="Book Antiqua"/>
                <a:ea typeface="Book Antiqua"/>
                <a:cs typeface="Book Antiqua"/>
              </a:rPr>
              <a:t>RACE AND ETHNICITY</a:t>
            </a:r>
            <a:endParaRPr sz="3500" b="0" u="none">
              <a:solidFill>
                <a:srgbClr val="6B7D72"/>
              </a:solidFill>
              <a:latin typeface="Book Antiqua"/>
              <a:ea typeface="Book Antiqua"/>
              <a:cs typeface="Book Antiqua"/>
            </a:endParaRPr>
          </a:p>
        </p:txBody>
      </p:sp>
      <p:sp>
        <p:nvSpPr>
          <p:cNvPr id="35" name="PlaceHolder 2">
            <a:extLst xmlns:a="http://schemas.openxmlformats.org/drawingml/2006/main">
              <a:ext uri="{FF2B5EF4-FFF2-40B4-BE49-F238E27FC236}">
                <a16:creationId xmlns:a16="http://schemas.microsoft.com/office/drawing/2014/main" id="{D979827A-E63E-4F16-A84E-85DE4E7C20E0}"/>
              </a:ext>
            </a:extLst>
          </p:cNvPr>
          <p:cNvSpPr>
            <a:spLocks xmlns:a="http://schemas.openxmlformats.org/drawingml/2006/main" noGrp="1"/>
          </p:cNvSpPr>
          <p:nvPr>
            <p:ph idx="0"/>
          </p:nvPr>
        </p:nvSpPr>
        <p:spPr>
          <a:xfrm xmlns:a="http://schemas.openxmlformats.org/drawingml/2006/main">
            <a:off x="152280" y="1675800"/>
            <a:ext cx="8686800" cy="49532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rmAutofit/>
          </a:bodyPr>
          <a:lstStyle xmlns:a="http://schemas.openxmlformats.org/drawingml/2006/main"/>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A socially constructed designation for people, a categorization.  </a:t>
            </a:r>
            <a:endParaRPr sz="2400" b="0" u="none">
              <a:solidFill>
                <a:srgbClr val="564B3C"/>
              </a:solidFill>
              <a:latin typeface="Century Gothic"/>
              <a:ea typeface="Century Gothic"/>
              <a:cs typeface="Century Gothic"/>
            </a:endParaRPr>
          </a:p>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It is often based on one’s appearance or heritage. </a:t>
            </a:r>
            <a:endParaRPr sz="2400" b="0" u="none">
              <a:solidFill>
                <a:srgbClr val="564B3C"/>
              </a:solidFill>
              <a:latin typeface="Century Gothic"/>
              <a:ea typeface="Century Gothic"/>
              <a:cs typeface="Century Gothic"/>
            </a:endParaRPr>
          </a:p>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Meanings, images, and practices get ascribed to racial categories. </a:t>
            </a:r>
            <a:endParaRPr sz="2400" b="0" u="none">
              <a:solidFill>
                <a:srgbClr val="564B3C"/>
              </a:solidFill>
              <a:latin typeface="Century Gothic"/>
              <a:ea typeface="Century Gothic"/>
              <a:cs typeface="Century Gothic"/>
            </a:endParaRPr>
          </a:p>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Stereotypes are beliefs about how people should act based on their racial category.</a:t>
            </a:r>
            <a:endParaRPr sz="2400" b="0" u="none">
              <a:solidFill>
                <a:srgbClr val="564B3C"/>
              </a:solidFill>
              <a:latin typeface="Century Gothic"/>
              <a:ea typeface="Century Gothic"/>
              <a:cs typeface="Century Gothic"/>
            </a:endParaRPr>
          </a:p>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Racial categories and their meanings change over time and place. </a:t>
            </a:r>
            <a:endParaRPr sz="2400" b="0" u="none">
              <a:solidFill>
                <a:srgbClr val="564B3C"/>
              </a:solidFill>
              <a:latin typeface="Century Gothic"/>
              <a:ea typeface="Century Gothic"/>
              <a:cs typeface="Century Gothic"/>
            </a:endParaRPr>
          </a:p>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Racism occurs when stereotypical ideas or preconceptions about a group are used in such a way as to keep a group from attaining resources or power.  </a:t>
            </a:r>
            <a:endParaRPr sz="2400" b="0" u="none">
              <a:solidFill>
                <a:srgbClr val="564B3C"/>
              </a:solidFill>
              <a:latin typeface="Century Gothic"/>
              <a:ea typeface="Century Gothic"/>
              <a:cs typeface="Century Gothic"/>
            </a:endParaRPr>
          </a:p>
        </p:txBody>
      </p:sp>
    </p:spTree>
    <p:extLst>
      <p:ext uri="{BB962C8B-B14F-4D97-AF65-F5344CB8AC3E}">
        <p14:creationId xmlns:p14="http://schemas.microsoft.com/office/powerpoint/2010/main" val="1842695918"/>
      </p:ext>
    </p:extLst>
  </p:cSld>
</p:sld>
</file>

<file path=ppt/slides/slide4.xml><?xml version="1.0" encoding="utf-8"?>
<p:sld xmlns:p="http://schemas.openxmlformats.org/presentationml/2006/main">
  <p:cSld>
    <p:spTree>
      <p:nvGrpSpPr>
        <p:cNvPr id="1" name=""/>
        <p:cNvGrpSpPr/>
        <p:nvPr/>
      </p:nvGrpSpPr>
      <p:grpSpPr>
        <a:xfrm xmlns:a="http://schemas.openxmlformats.org/drawingml/2006/main"/>
      </p:grpSpPr>
      <p:sp>
        <p:nvSpPr>
          <p:cNvPr id="36" name="PlaceHolder 1">
            <a:extLst xmlns:a="http://schemas.openxmlformats.org/drawingml/2006/main">
              <a:ext uri="{FF2B5EF4-FFF2-40B4-BE49-F238E27FC236}">
                <a16:creationId xmlns:a16="http://schemas.microsoft.com/office/drawing/2014/main" id="{12FC75E3-8C8C-4A54-8582-EC7E0B9E6E13}"/>
              </a:ext>
            </a:extLst>
          </p:cNvPr>
          <p:cNvSpPr>
            <a:spLocks xmlns:a="http://schemas.openxmlformats.org/drawingml/2006/main" noGrp="1"/>
          </p:cNvSpPr>
          <p:nvPr>
            <p:ph type="title" idx="0"/>
          </p:nvPr>
        </p:nvSpPr>
        <p:spPr>
          <a:xfrm xmlns:a="http://schemas.openxmlformats.org/drawingml/2006/main">
            <a:off x="685800" y="380520"/>
            <a:ext cx="77724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200" b="0" u="none">
                <a:solidFill>
                  <a:srgbClr val="6B7D72"/>
                </a:solidFill>
                <a:latin typeface="Book Antiqua"/>
                <a:ea typeface="Book Antiqua"/>
                <a:cs typeface="Book Antiqua"/>
              </a:rPr>
              <a:t>THE HISTORY OF RACE AND SCHOOLING</a:t>
            </a:r>
            <a:endParaRPr sz="3200" b="0" u="none">
              <a:solidFill>
                <a:srgbClr val="6B7D72"/>
              </a:solidFill>
              <a:latin typeface="Book Antiqua"/>
              <a:ea typeface="Book Antiqua"/>
              <a:cs typeface="Book Antiqua"/>
            </a:endParaRPr>
          </a:p>
        </p:txBody>
      </p:sp>
      <p:sp>
        <p:nvSpPr>
          <p:cNvPr id="37" name="PlaceHolder 2">
            <a:extLst xmlns:a="http://schemas.openxmlformats.org/drawingml/2006/main">
              <a:ext uri="{FF2B5EF4-FFF2-40B4-BE49-F238E27FC236}">
                <a16:creationId xmlns:a16="http://schemas.microsoft.com/office/drawing/2014/main" id="{7F1C8DEB-9760-44C2-AB4C-AB85BDF6EA82}"/>
              </a:ext>
            </a:extLst>
          </p:cNvPr>
          <p:cNvSpPr>
            <a:spLocks xmlns:a="http://schemas.openxmlformats.org/drawingml/2006/main" noGrp="1"/>
          </p:cNvSpPr>
          <p:nvPr>
            <p:ph idx="0"/>
          </p:nvPr>
        </p:nvSpPr>
        <p:spPr>
          <a:xfrm xmlns:a="http://schemas.openxmlformats.org/drawingml/2006/main">
            <a:off x="-360" y="1752480"/>
            <a:ext cx="8839080" cy="51055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rmAutofit/>
          </a:bodyPr>
          <a:lstStyle xmlns:a="http://schemas.openxmlformats.org/drawingml/2006/main"/>
          <a:p xmlns:a="http://schemas.openxmlformats.org/drawingml/2006/main">
            <a:pPr marL="343080" indent="-228600" algn="l">
              <a:spcBef>
                <a:spcPts val="499"/>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Period one (1600-1865): No or very little informal education for blacks, and Hispanics.</a:t>
            </a:r>
            <a:endParaRPr sz="2000" b="0" u="none">
              <a:solidFill>
                <a:srgbClr val="564B3C"/>
              </a:solidFill>
              <a:latin typeface="Century Gothic"/>
              <a:ea typeface="Century Gothic"/>
              <a:cs typeface="Century Gothic"/>
            </a:endParaRPr>
          </a:p>
          <a:p xmlns:a="http://schemas.openxmlformats.org/drawingml/2006/main">
            <a:pPr marL="343080" indent="0" algn="l">
              <a:spcBef>
                <a:spcPts val="499"/>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2000" b="0" u="none">
              <a:solidFill>
                <a:srgbClr val="564B3C"/>
              </a:solidFill>
              <a:latin typeface="Century Gothic"/>
              <a:ea typeface="Century Gothic"/>
              <a:cs typeface="Century Gothic"/>
            </a:endParaRPr>
          </a:p>
          <a:p xmlns:a="http://schemas.openxmlformats.org/drawingml/2006/main">
            <a:pPr marL="343080" indent="-228600" algn="l">
              <a:spcBef>
                <a:spcPts val="499"/>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Period two (1865-1954): Segregated schooling for blacks and for many Hispanics and Asians, as well.  </a:t>
            </a:r>
            <a:endParaRPr sz="2000" b="0" u="none">
              <a:solidFill>
                <a:srgbClr val="564B3C"/>
              </a:solidFill>
              <a:latin typeface="Century Gothic"/>
              <a:ea typeface="Century Gothic"/>
              <a:cs typeface="Century Gothic"/>
            </a:endParaRPr>
          </a:p>
          <a:p xmlns:a="http://schemas.openxmlformats.org/drawingml/2006/main">
            <a:pPr marL="639720" lvl="1" indent="-228600" algn="l">
              <a:spcBef>
                <a:spcPts val="451"/>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564B3C"/>
                </a:solidFill>
                <a:latin typeface="Century Gothic"/>
                <a:ea typeface="Century Gothic"/>
                <a:cs typeface="Century Gothic"/>
              </a:rPr>
              <a:t>There were many challenges to this segregation but it was deemed constitutional based on the </a:t>
            </a:r>
            <a:r>
              <a:rPr sz="1800" b="0" i="1" u="none">
                <a:solidFill>
                  <a:srgbClr val="564B3C"/>
                </a:solidFill>
                <a:latin typeface="Century Gothic"/>
                <a:ea typeface="Century Gothic"/>
                <a:cs typeface="Century Gothic"/>
              </a:rPr>
              <a:t>Dred Scott </a:t>
            </a:r>
            <a:r>
              <a:rPr sz="1800" b="0" u="none">
                <a:solidFill>
                  <a:srgbClr val="564B3C"/>
                </a:solidFill>
                <a:latin typeface="Century Gothic"/>
                <a:ea typeface="Century Gothic"/>
                <a:cs typeface="Century Gothic"/>
              </a:rPr>
              <a:t>Supreme Court case.</a:t>
            </a:r>
            <a:endParaRPr sz="1800" b="0" u="none">
              <a:solidFill>
                <a:srgbClr val="564B3C"/>
              </a:solidFill>
              <a:latin typeface="Century Gothic"/>
              <a:ea typeface="Century Gothic"/>
              <a:cs typeface="Century Gothic"/>
            </a:endParaRPr>
          </a:p>
          <a:p xmlns:a="http://schemas.openxmlformats.org/drawingml/2006/main">
            <a:pPr marL="639720" lvl="1" indent="0" algn="l">
              <a:spcBef>
                <a:spcPts val="451"/>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564B3C"/>
              </a:solidFill>
              <a:latin typeface="Century Gothic"/>
              <a:ea typeface="Century Gothic"/>
              <a:cs typeface="Century Gothic"/>
            </a:endParaRPr>
          </a:p>
          <a:p xmlns:a="http://schemas.openxmlformats.org/drawingml/2006/main">
            <a:pPr marL="343080" indent="-228600" algn="l">
              <a:spcBef>
                <a:spcPts val="499"/>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Period three (1954-1980?): Attempts to desegregate based on the </a:t>
            </a:r>
            <a:r>
              <a:rPr sz="2000" b="0" i="1" u="none">
                <a:solidFill>
                  <a:srgbClr val="564B3C"/>
                </a:solidFill>
                <a:latin typeface="Century Gothic"/>
                <a:ea typeface="Century Gothic"/>
                <a:cs typeface="Century Gothic"/>
              </a:rPr>
              <a:t>Brown V. Board </a:t>
            </a:r>
            <a:r>
              <a:rPr sz="2000" b="0" u="none">
                <a:solidFill>
                  <a:srgbClr val="564B3C"/>
                </a:solidFill>
                <a:latin typeface="Century Gothic"/>
                <a:ea typeface="Century Gothic"/>
                <a:cs typeface="Century Gothic"/>
              </a:rPr>
              <a:t>of Education case.</a:t>
            </a:r>
            <a:endParaRPr sz="2000" b="0" u="none">
              <a:solidFill>
                <a:srgbClr val="564B3C"/>
              </a:solidFill>
              <a:latin typeface="Century Gothic"/>
              <a:ea typeface="Century Gothic"/>
              <a:cs typeface="Century Gothic"/>
            </a:endParaRPr>
          </a:p>
          <a:p xmlns:a="http://schemas.openxmlformats.org/drawingml/2006/main">
            <a:pPr marL="639720" lvl="1" indent="-228600" algn="l">
              <a:spcBef>
                <a:spcPts val="451"/>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564B3C"/>
                </a:solidFill>
                <a:latin typeface="Century Gothic"/>
                <a:ea typeface="Century Gothic"/>
                <a:cs typeface="Century Gothic"/>
              </a:rPr>
              <a:t>Title I gave the federal government a way to influence these efforts.</a:t>
            </a:r>
            <a:endParaRPr sz="1800" b="0" u="none">
              <a:solidFill>
                <a:srgbClr val="564B3C"/>
              </a:solidFill>
              <a:latin typeface="Century Gothic"/>
              <a:ea typeface="Century Gothic"/>
              <a:cs typeface="Century Gothic"/>
            </a:endParaRPr>
          </a:p>
          <a:p xmlns:a="http://schemas.openxmlformats.org/drawingml/2006/main">
            <a:pPr marL="639720" lvl="1" indent="0" algn="l">
              <a:spcBef>
                <a:spcPts val="451"/>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564B3C"/>
              </a:solidFill>
              <a:latin typeface="Century Gothic"/>
              <a:ea typeface="Century Gothic"/>
              <a:cs typeface="Century Gothic"/>
            </a:endParaRPr>
          </a:p>
          <a:p xmlns:a="http://schemas.openxmlformats.org/drawingml/2006/main">
            <a:pPr marL="343080" indent="-228600" algn="l">
              <a:spcBef>
                <a:spcPts val="499"/>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Period four (1980-now): Re-segregation and second-generation segregation as court cases challenged desegregation plans.</a:t>
            </a:r>
            <a:endParaRPr sz="2000" b="0" u="none">
              <a:solidFill>
                <a:srgbClr val="564B3C"/>
              </a:solidFill>
              <a:latin typeface="Century Gothic"/>
              <a:ea typeface="Century Gothic"/>
              <a:cs typeface="Century Gothic"/>
            </a:endParaRPr>
          </a:p>
          <a:p xmlns:a="http://schemas.openxmlformats.org/drawingml/2006/main">
            <a:pPr marL="639720" lvl="1" indent="-228600" algn="l">
              <a:spcBef>
                <a:spcPts val="451"/>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564B3C"/>
                </a:solidFill>
                <a:latin typeface="Century Gothic"/>
                <a:ea typeface="Century Gothic"/>
                <a:cs typeface="Century Gothic"/>
              </a:rPr>
              <a:t>Students are also segregated in classes or ability groups within schools.</a:t>
            </a:r>
            <a:endParaRPr sz="1800" b="0" u="none">
              <a:solidFill>
                <a:srgbClr val="564B3C"/>
              </a:solidFill>
              <a:latin typeface="Century Gothic"/>
              <a:ea typeface="Century Gothic"/>
              <a:cs typeface="Century Gothic"/>
            </a:endParaRPr>
          </a:p>
        </p:txBody>
      </p:sp>
    </p:spTree>
    <p:extLst>
      <p:ext uri="{BB962C8B-B14F-4D97-AF65-F5344CB8AC3E}">
        <p14:creationId xmlns:p14="http://schemas.microsoft.com/office/powerpoint/2010/main" val="1990561578"/>
      </p:ext>
    </p:extLst>
  </p:cSld>
</p:sld>
</file>

<file path=ppt/slides/slide5.xml><?xml version="1.0" encoding="utf-8"?>
<p:sld xmlns:p="http://schemas.openxmlformats.org/presentationml/2006/main">
  <p:cSld>
    <p:spTree>
      <p:nvGrpSpPr>
        <p:cNvPr id="1" name=""/>
        <p:cNvGrpSpPr/>
        <p:nvPr/>
      </p:nvGrpSpPr>
      <p:grpSpPr>
        <a:xfrm xmlns:a="http://schemas.openxmlformats.org/drawingml/2006/main"/>
      </p:grpSpPr>
      <p:sp>
        <p:nvSpPr>
          <p:cNvPr id="38" name="PlaceHolder 1">
            <a:extLst xmlns:a="http://schemas.openxmlformats.org/drawingml/2006/main">
              <a:ext uri="{FF2B5EF4-FFF2-40B4-BE49-F238E27FC236}">
                <a16:creationId xmlns:a16="http://schemas.microsoft.com/office/drawing/2014/main" id="{47B30962-4B4F-4E1B-A40D-9A65B645628A}"/>
              </a:ext>
            </a:extLst>
          </p:cNvPr>
          <p:cNvSpPr>
            <a:spLocks xmlns:a="http://schemas.openxmlformats.org/drawingml/2006/main" noGrp="1"/>
          </p:cNvSpPr>
          <p:nvPr>
            <p:ph type="title" idx="0"/>
          </p:nvPr>
        </p:nvSpPr>
        <p:spPr>
          <a:xfrm xmlns:a="http://schemas.openxmlformats.org/drawingml/2006/main">
            <a:off x="380880" y="304200"/>
            <a:ext cx="8261280" cy="10400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800" b="1" u="none">
                <a:solidFill>
                  <a:srgbClr val="6B7D72"/>
                </a:solidFill>
                <a:latin typeface="Book Antiqua"/>
                <a:ea typeface="Book Antiqua"/>
                <a:cs typeface="Book Antiqua"/>
              </a:rPr>
              <a:t>TABLE 5-1: DISSIMILARITY SCORES FOR THE METROPOLITAN AREAS WITH THE HIGHEST AND LOWEST SEGREGATION OF MINORITY GROUP STUDENTS FROM WHITE STUDENTS IN PUBLIC SCHOOLS, </a:t>
            </a:r>
            <a:r>
              <a:rPr sz="700" b="1" u="none">
                <a:solidFill>
                  <a:srgbClr val="FFFFFF"/>
                </a:solidFill>
                <a:latin typeface="Century Gothic"/>
                <a:ea typeface="Century Gothic"/>
                <a:cs typeface="Century Gothic"/>
              </a:rPr>
              <a:t>2008-2009</a:t>
            </a:r>
            <a:endParaRPr sz="700" b="0" u="none">
              <a:solidFill>
                <a:srgbClr val="6B7D72"/>
              </a:solidFill>
              <a:latin typeface="Book Antiqua"/>
              <a:ea typeface="Book Antiqua"/>
              <a:cs typeface="Book Antiqua"/>
            </a:endParaRPr>
          </a:p>
        </p:txBody>
      </p:sp>
      <p:sp>
        <p:nvSpPr>
          <p:cNvPr id="39" name="TextBox 4">
            <a:extLst xmlns:a="http://schemas.openxmlformats.org/drawingml/2006/main">
              <a:ext uri="{FF2B5EF4-FFF2-40B4-BE49-F238E27FC236}">
                <a16:creationId xmlns:a16="http://schemas.microsoft.com/office/drawing/2014/main" id="{C3CB7877-D77E-46F1-BD7E-374019EE9E15}"/>
              </a:ext>
            </a:extLst>
          </p:cNvPr>
          <p:cNvSpPr>
            <a:spLocks xmlns:a="http://schemas.openxmlformats.org/drawingml/2006/main" noGrp="1"/>
          </p:cNvSpPr>
          <p:nvPr/>
        </p:nvSpPr>
        <p:spPr>
          <a:xfrm xmlns:a="http://schemas.openxmlformats.org/drawingml/2006/main">
            <a:off x="346320" y="6400800"/>
            <a:ext cx="8234640" cy="45972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wrap="none" lIns="90000" tIns="46800" rIns="90000" bIns="46800" anchor="t">
            <a:spAutoFit/>
          </a:bodyPr>
          <a:lstStyle xmlns:a="http://schemas.openxmlformats.org/drawingml/2006/main"/>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Source: Nancy McArdle, Theresa Osypuk, and Dolores Acevedo‐García. 2010. Segregation and Exposure to High‐Poverty Schools </a:t>
            </a:r>
            <a:endParaRPr sz="1200" b="0" u="none">
              <a:solidFill>
                <a:srgbClr val="000000"/>
              </a:solidFill>
              <a:latin typeface="Times New Roman"/>
              <a:ea typeface="Times New Roman"/>
              <a:cs typeface="Times New Roman"/>
            </a:endParaRPr>
          </a:p>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in Large Metropolitan Areas: 2008‐09. Diversitydata.org</a:t>
            </a:r>
            <a:endParaRPr sz="1200" b="0" u="none">
              <a:solidFill>
                <a:srgbClr val="000000"/>
              </a:solidFill>
              <a:latin typeface="Times New Roman"/>
              <a:ea typeface="Times New Roman"/>
              <a:cs typeface="Times New Roman"/>
            </a:endParaRPr>
          </a:p>
        </p:txBody>
      </p:sp>
      <p:graphicFrame>
        <p:nvGraphicFramePr>
          <p:cNvPr id="43" name="Data table: TABLE 5-1: DISSIMILARITY SCORES FOR THE METROPOLITAN AREAS WITH THE HIGHEST AND LOWEST SEGREGATION OF MINORITY GROUP STUDENTS FROM WHITE STUDENTS IN PUBLIC SCHOOLS, 2008-2009"/>
          <p:cNvGraphicFramePr/>
          <p:nvPr/>
        </p:nvGraphicFramePr>
        <p:xfrm>
          <a:off xmlns:a="http://schemas.openxmlformats.org/drawingml/2006/main" x="380880" y="1752480"/>
          <a:ext xmlns:a="http://schemas.openxmlformats.org/drawingml/2006/main" cx="8381880" cy="4038480"/>
        </p:xfrm>
        <a:graphic xmlns:a="http://schemas.openxmlformats.org/drawingml/2006/main">
          <a:graphicData uri="http://schemas.openxmlformats.org/drawingml/2006/table">
            <a:tbl>
              <a:tblPr firstRow="1"/>
              <a:tblGrid>
                <a:gridCol w="2793960"/>
                <a:gridCol w="2793960"/>
                <a:gridCol w="2793960"/>
              </a:tblGrid>
              <a:tr h="311040">
                <a:tc>
                  <a:txBody>
                    <a:bodyPr lIns="37800" tIns="0" rIns="378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400" b="1" u="sng">
                          <a:solidFill>
                            <a:srgbClr val="000000"/>
                          </a:solidFill>
                          <a:latin typeface="Century Gothic"/>
                          <a:ea typeface="Century Gothic"/>
                          <a:cs typeface="Century Gothic"/>
                        </a:rPr>
                        <a:t>Black-White</a:t>
                      </a:r>
                      <a:endParaRPr sz="1400" b="0" u="none">
                        <a:solidFill>
                          <a:srgbClr val="000000"/>
                        </a:solidFill>
                        <a:latin typeface="Times New Roman"/>
                        <a:ea typeface="Times New Roman"/>
                        <a:cs typeface="Times New Roman"/>
                      </a:endParaRPr>
                    </a:p>
                  </a:txBody>
                  <a:tcPr marL="37800" marR="37800" marT="0" marB="0" anchor="t">
                    <a:lnL w="5760">
                      <a:solidFill>
                        <a:srgbClr val="FFFFFF"/>
                      </a:solidFill>
                      <a:prstDash val="solid"/>
                    </a:lnL>
                    <a:lnR w="5760">
                      <a:solidFill>
                        <a:srgbClr val="FFFFFF"/>
                      </a:solidFill>
                      <a:prstDash val="solid"/>
                    </a:lnR>
                    <a:lnT w="5760">
                      <a:solidFill>
                        <a:srgbClr val="FFFFFF"/>
                      </a:solidFill>
                      <a:prstDash val="solid"/>
                    </a:lnT>
                    <a:lnB w="18720">
                      <a:solidFill>
                        <a:srgbClr val="FFFFFF"/>
                      </a:solidFill>
                      <a:prstDash val="solid"/>
                    </a:lnB>
                    <a:gradFill rotWithShape="0">
                      <a:gsLst>
                        <a:gs pos="0">
                          <a:srgbClr val="535D57"/>
                        </a:gs>
                        <a:gs pos="100000">
                          <a:srgbClr val="92A399"/>
                        </a:gs>
                      </a:gsLst>
                      <a:lin ang="8100000"/>
                    </a:gradFill>
                  </a:tcPr>
                </a:tc>
                <a:tc>
                  <a:txBody>
                    <a:bodyPr lIns="37800" tIns="0" rIns="378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400" b="1" u="sng">
                          <a:solidFill>
                            <a:srgbClr val="000000"/>
                          </a:solidFill>
                          <a:latin typeface="Century Gothic"/>
                          <a:ea typeface="Century Gothic"/>
                          <a:cs typeface="Century Gothic"/>
                        </a:rPr>
                        <a:t>Hispanic-White</a:t>
                      </a:r>
                      <a:endParaRPr sz="1400" b="0" u="none">
                        <a:solidFill>
                          <a:srgbClr val="000000"/>
                        </a:solidFill>
                        <a:latin typeface="Times New Roman"/>
                        <a:ea typeface="Times New Roman"/>
                        <a:cs typeface="Times New Roman"/>
                      </a:endParaRPr>
                    </a:p>
                  </a:txBody>
                  <a:tcPr marL="37800" marR="37800" marT="0" marB="0" anchor="t">
                    <a:lnL w="5760">
                      <a:solidFill>
                        <a:srgbClr val="FFFFFF"/>
                      </a:solidFill>
                      <a:prstDash val="solid"/>
                    </a:lnL>
                    <a:lnR w="5760">
                      <a:solidFill>
                        <a:srgbClr val="FFFFFF"/>
                      </a:solidFill>
                      <a:prstDash val="solid"/>
                    </a:lnR>
                    <a:lnT w="5760">
                      <a:solidFill>
                        <a:srgbClr val="FFFFFF"/>
                      </a:solidFill>
                      <a:prstDash val="solid"/>
                    </a:lnT>
                    <a:lnB w="18720">
                      <a:solidFill>
                        <a:srgbClr val="FFFFFF"/>
                      </a:solidFill>
                      <a:prstDash val="solid"/>
                    </a:lnB>
                    <a:gradFill rotWithShape="0">
                      <a:gsLst>
                        <a:gs pos="0">
                          <a:srgbClr val="535D57"/>
                        </a:gs>
                        <a:gs pos="100000">
                          <a:srgbClr val="92A399"/>
                        </a:gs>
                      </a:gsLst>
                      <a:lin ang="8100000"/>
                    </a:gradFill>
                  </a:tcPr>
                </a:tc>
                <a:tc>
                  <a:txBody>
                    <a:bodyPr lIns="37800" tIns="0" rIns="378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400" b="1" u="sng">
                          <a:solidFill>
                            <a:srgbClr val="000000"/>
                          </a:solidFill>
                          <a:latin typeface="Century Gothic"/>
                          <a:ea typeface="Century Gothic"/>
                          <a:cs typeface="Century Gothic"/>
                        </a:rPr>
                        <a:t>Asian-White</a:t>
                      </a:r>
                      <a:endParaRPr sz="1400" b="0" u="none">
                        <a:solidFill>
                          <a:srgbClr val="000000"/>
                        </a:solidFill>
                        <a:latin typeface="Times New Roman"/>
                        <a:ea typeface="Times New Roman"/>
                        <a:cs typeface="Times New Roman"/>
                      </a:endParaRPr>
                    </a:p>
                  </a:txBody>
                  <a:tcPr marL="37800" marR="37800" marT="0" marB="0" anchor="t">
                    <a:lnL w="5760">
                      <a:solidFill>
                        <a:srgbClr val="FFFFFF"/>
                      </a:solidFill>
                      <a:prstDash val="solid"/>
                    </a:lnL>
                    <a:lnR w="5760">
                      <a:solidFill>
                        <a:srgbClr val="FFFFFF"/>
                      </a:solidFill>
                      <a:prstDash val="solid"/>
                    </a:lnR>
                    <a:lnT w="5760">
                      <a:solidFill>
                        <a:srgbClr val="FFFFFF"/>
                      </a:solidFill>
                      <a:prstDash val="solid"/>
                    </a:lnT>
                    <a:lnB w="18720">
                      <a:solidFill>
                        <a:srgbClr val="FFFFFF"/>
                      </a:solidFill>
                      <a:prstDash val="solid"/>
                    </a:lnB>
                    <a:gradFill rotWithShape="0">
                      <a:gsLst>
                        <a:gs pos="0">
                          <a:srgbClr val="535D57"/>
                        </a:gs>
                        <a:gs pos="100000">
                          <a:srgbClr val="92A399"/>
                        </a:gs>
                      </a:gsLst>
                      <a:lin ang="8100000"/>
                    </a:gradFill>
                  </a:tcPr>
                </a:tc>
              </a:tr>
              <a:tr h="309600">
                <a:tc>
                  <a:txBody>
                    <a:bodyPr lIns="37800" tIns="0" rIns="378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400" b="1" u="none">
                          <a:solidFill>
                            <a:srgbClr val="000000"/>
                          </a:solidFill>
                          <a:latin typeface="Century Gothic"/>
                          <a:ea typeface="Century Gothic"/>
                          <a:cs typeface="Century Gothic"/>
                        </a:rPr>
                        <a:t>Highest Dissimilarity Indices:</a:t>
                      </a:r>
                      <a:endParaRPr sz="1400" b="0" u="none">
                        <a:solidFill>
                          <a:srgbClr val="000000"/>
                        </a:solidFill>
                        <a:latin typeface="Times New Roman"/>
                        <a:ea typeface="Times New Roman"/>
                        <a:cs typeface="Times New Roman"/>
                      </a:endParaRPr>
                    </a:p>
                  </a:txBody>
                  <a:tcPr marL="37800" marR="37800" marT="0" marB="0" anchor="t">
                    <a:lnL w="5760">
                      <a:solidFill>
                        <a:srgbClr val="FFFFFF"/>
                      </a:solidFill>
                      <a:prstDash val="solid"/>
                    </a:lnL>
                    <a:lnR w="5760">
                      <a:solidFill>
                        <a:srgbClr val="FFFFFF"/>
                      </a:solidFill>
                      <a:prstDash val="solid"/>
                    </a:lnR>
                    <a:lnT w="18720">
                      <a:solidFill>
                        <a:srgbClr val="FFFFFF"/>
                      </a:solidFill>
                      <a:prstDash val="solid"/>
                    </a:lnT>
                    <a:lnB w="5760">
                      <a:solidFill>
                        <a:srgbClr val="FFFFFF"/>
                      </a:solidFill>
                      <a:prstDash val="solid"/>
                    </a:lnB>
                    <a:gradFill rotWithShape="0">
                      <a:gsLst>
                        <a:gs pos="0">
                          <a:srgbClr val="535D57"/>
                        </a:gs>
                        <a:gs pos="100000">
                          <a:srgbClr val="92A399"/>
                        </a:gs>
                      </a:gsLst>
                      <a:lin ang="8100000"/>
                    </a:gradFill>
                  </a:tcPr>
                </a:tc>
                <a:tc>
                  <a:txBody>
                    <a:bodyPr lIns="37800" tIns="0" rIns="378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400" b="0" u="none">
                          <a:solidFill>
                            <a:srgbClr val="000000"/>
                          </a:solidFill>
                          <a:latin typeface="Century Gothic"/>
                          <a:ea typeface="Century Gothic"/>
                          <a:cs typeface="Century Gothic"/>
                        </a:rPr>
                        <a:t> </a:t>
                      </a:r>
                      <a:endParaRPr sz="1400" b="0" u="none">
                        <a:solidFill>
                          <a:srgbClr val="000000"/>
                        </a:solidFill>
                        <a:latin typeface="Times New Roman"/>
                        <a:ea typeface="Times New Roman"/>
                        <a:cs typeface="Times New Roman"/>
                      </a:endParaRPr>
                    </a:p>
                  </a:txBody>
                  <a:tcPr marL="37800" marR="37800" marT="0" marB="0" anchor="t">
                    <a:lnL w="5760">
                      <a:solidFill>
                        <a:srgbClr val="FFFFFF"/>
                      </a:solidFill>
                      <a:prstDash val="solid"/>
                    </a:lnL>
                    <a:lnR w="5760">
                      <a:solidFill>
                        <a:srgbClr val="FFFFFF"/>
                      </a:solidFill>
                      <a:prstDash val="solid"/>
                    </a:lnR>
                    <a:lnT w="18720">
                      <a:solidFill>
                        <a:srgbClr val="FFFFFF"/>
                      </a:solidFill>
                      <a:prstDash val="solid"/>
                    </a:lnT>
                    <a:lnB w="5760">
                      <a:solidFill>
                        <a:srgbClr val="FFFFFF"/>
                      </a:solidFill>
                      <a:prstDash val="solid"/>
                    </a:lnB>
                    <a:gradFill rotWithShape="0">
                      <a:gsLst>
                        <a:gs pos="0">
                          <a:srgbClr val="535D57"/>
                        </a:gs>
                        <a:gs pos="100000">
                          <a:srgbClr val="92A399"/>
                        </a:gs>
                      </a:gsLst>
                      <a:lin ang="8100000"/>
                    </a:gradFill>
                  </a:tcPr>
                </a:tc>
                <a:tc>
                  <a:txBody>
                    <a:bodyPr lIns="37800" tIns="0" rIns="378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400" b="0" u="none">
                          <a:solidFill>
                            <a:srgbClr val="000000"/>
                          </a:solidFill>
                          <a:latin typeface="Century Gothic"/>
                          <a:ea typeface="Century Gothic"/>
                          <a:cs typeface="Century Gothic"/>
                        </a:rPr>
                        <a:t> </a:t>
                      </a:r>
                      <a:endParaRPr sz="1400" b="0" u="none">
                        <a:solidFill>
                          <a:srgbClr val="000000"/>
                        </a:solidFill>
                        <a:latin typeface="Times New Roman"/>
                        <a:ea typeface="Times New Roman"/>
                        <a:cs typeface="Times New Roman"/>
                      </a:endParaRPr>
                    </a:p>
                  </a:txBody>
                  <a:tcPr marL="37800" marR="37800" marT="0" marB="0" anchor="t">
                    <a:lnL w="5760">
                      <a:solidFill>
                        <a:srgbClr val="FFFFFF"/>
                      </a:solidFill>
                      <a:prstDash val="solid"/>
                    </a:lnL>
                    <a:lnR w="5760">
                      <a:solidFill>
                        <a:srgbClr val="FFFFFF"/>
                      </a:solidFill>
                      <a:prstDash val="solid"/>
                    </a:lnR>
                    <a:lnT w="18720">
                      <a:solidFill>
                        <a:srgbClr val="FFFFFF"/>
                      </a:solidFill>
                      <a:prstDash val="solid"/>
                    </a:lnT>
                    <a:lnB w="5760">
                      <a:solidFill>
                        <a:srgbClr val="FFFFFF"/>
                      </a:solidFill>
                      <a:prstDash val="solid"/>
                    </a:lnB>
                    <a:gradFill rotWithShape="0">
                      <a:gsLst>
                        <a:gs pos="0">
                          <a:srgbClr val="535D57"/>
                        </a:gs>
                        <a:gs pos="100000">
                          <a:srgbClr val="92A399"/>
                        </a:gs>
                      </a:gsLst>
                      <a:lin ang="8100000"/>
                    </a:gradFill>
                  </a:tcPr>
                </a:tc>
              </a:tr>
              <a:tr h="311040">
                <a:tc>
                  <a:txBody>
                    <a:bodyPr lIns="37800" tIns="0" rIns="378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400" b="1" u="none">
                          <a:solidFill>
                            <a:srgbClr val="000000"/>
                          </a:solidFill>
                          <a:latin typeface="Century Gothic"/>
                          <a:ea typeface="Century Gothic"/>
                          <a:cs typeface="Century Gothic"/>
                        </a:rPr>
                        <a:t>Chicago, IL </a:t>
                      </a:r>
                      <a:r>
                        <a:rPr sz="1400" b="1" u="none">
                          <a:solidFill>
                            <a:srgbClr val="000000"/>
                          </a:solidFill>
                          <a:latin typeface="Century Gothic"/>
                          <a:ea typeface="Century Gothic"/>
                          <a:cs typeface="Century Gothic"/>
                        </a:rPr>
                        <a:t>	</a:t>
                      </a:r>
                      <a:r>
                        <a:rPr sz="1400" b="1" u="none">
                          <a:solidFill>
                            <a:srgbClr val="000000"/>
                          </a:solidFill>
                          <a:latin typeface="Century Gothic"/>
                          <a:ea typeface="Century Gothic"/>
                          <a:cs typeface="Century Gothic"/>
                        </a:rPr>
                        <a:t>82.3</a:t>
                      </a:r>
                      <a:endParaRPr sz="1400" b="0" u="none">
                        <a:solidFill>
                          <a:srgbClr val="000000"/>
                        </a:solidFill>
                        <a:latin typeface="Times New Roman"/>
                        <a:ea typeface="Times New Roman"/>
                        <a:cs typeface="Times New Roman"/>
                      </a:endParaRPr>
                    </a:p>
                  </a:txBody>
                  <a:tcPr marL="37800" marR="378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gradFill rotWithShape="0">
                      <a:gsLst>
                        <a:gs pos="0">
                          <a:srgbClr val="535D57"/>
                        </a:gs>
                        <a:gs pos="100000">
                          <a:srgbClr val="92A399"/>
                        </a:gs>
                      </a:gsLst>
                      <a:lin ang="8100000"/>
                    </a:gradFill>
                  </a:tcPr>
                </a:tc>
                <a:tc>
                  <a:txBody>
                    <a:bodyPr lIns="37800" tIns="0" rIns="378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400" b="1" u="none">
                          <a:solidFill>
                            <a:srgbClr val="000000"/>
                          </a:solidFill>
                          <a:latin typeface="Century Gothic"/>
                          <a:ea typeface="Century Gothic"/>
                          <a:cs typeface="Century Gothic"/>
                        </a:rPr>
                        <a:t>Los Angeles, CA </a:t>
                      </a:r>
                      <a:r>
                        <a:rPr sz="1400" b="1" u="none">
                          <a:solidFill>
                            <a:srgbClr val="000000"/>
                          </a:solidFill>
                          <a:latin typeface="Century Gothic"/>
                          <a:ea typeface="Century Gothic"/>
                          <a:cs typeface="Century Gothic"/>
                        </a:rPr>
                        <a:t>	</a:t>
                      </a:r>
                      <a:r>
                        <a:rPr sz="1400" b="1" u="none">
                          <a:solidFill>
                            <a:srgbClr val="000000"/>
                          </a:solidFill>
                          <a:latin typeface="Century Gothic"/>
                          <a:ea typeface="Century Gothic"/>
                          <a:cs typeface="Century Gothic"/>
                        </a:rPr>
                        <a:t>73.4</a:t>
                      </a:r>
                      <a:endParaRPr sz="1400" b="0" u="none">
                        <a:solidFill>
                          <a:srgbClr val="000000"/>
                        </a:solidFill>
                        <a:latin typeface="Times New Roman"/>
                        <a:ea typeface="Times New Roman"/>
                        <a:cs typeface="Times New Roman"/>
                      </a:endParaRPr>
                    </a:p>
                  </a:txBody>
                  <a:tcPr marL="37800" marR="378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gradFill rotWithShape="0">
                      <a:gsLst>
                        <a:gs pos="0">
                          <a:srgbClr val="535D57"/>
                        </a:gs>
                        <a:gs pos="100000">
                          <a:srgbClr val="92A399"/>
                        </a:gs>
                      </a:gsLst>
                      <a:lin ang="8100000"/>
                    </a:gradFill>
                  </a:tcPr>
                </a:tc>
                <a:tc>
                  <a:txBody>
                    <a:bodyPr lIns="37800" tIns="0" rIns="378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400" b="1" u="none">
                          <a:solidFill>
                            <a:srgbClr val="000000"/>
                          </a:solidFill>
                          <a:latin typeface="Century Gothic"/>
                          <a:ea typeface="Century Gothic"/>
                          <a:cs typeface="Century Gothic"/>
                        </a:rPr>
                        <a:t>Baton Rouge, LA</a:t>
                      </a:r>
                      <a:r>
                        <a:rPr sz="1400" b="1" u="none">
                          <a:solidFill>
                            <a:srgbClr val="000000"/>
                          </a:solidFill>
                          <a:latin typeface="Century Gothic"/>
                          <a:ea typeface="Century Gothic"/>
                          <a:cs typeface="Century Gothic"/>
                        </a:rPr>
                        <a:t>	</a:t>
                      </a:r>
                      <a:r>
                        <a:rPr sz="1400" b="1" u="none">
                          <a:solidFill>
                            <a:srgbClr val="000000"/>
                          </a:solidFill>
                          <a:latin typeface="Century Gothic"/>
                          <a:ea typeface="Century Gothic"/>
                          <a:cs typeface="Century Gothic"/>
                        </a:rPr>
                        <a:t> 63.7</a:t>
                      </a:r>
                      <a:endParaRPr sz="1400" b="0" u="none">
                        <a:solidFill>
                          <a:srgbClr val="000000"/>
                        </a:solidFill>
                        <a:latin typeface="Times New Roman"/>
                        <a:ea typeface="Times New Roman"/>
                        <a:cs typeface="Times New Roman"/>
                      </a:endParaRPr>
                    </a:p>
                  </a:txBody>
                  <a:tcPr marL="37800" marR="378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gradFill rotWithShape="0">
                      <a:gsLst>
                        <a:gs pos="0">
                          <a:srgbClr val="535D57"/>
                        </a:gs>
                        <a:gs pos="100000">
                          <a:srgbClr val="92A399"/>
                        </a:gs>
                      </a:gsLst>
                      <a:lin ang="8100000"/>
                    </a:gradFill>
                  </a:tcPr>
                </a:tc>
              </a:tr>
              <a:tr h="311400">
                <a:tc>
                  <a:txBody>
                    <a:bodyPr lIns="37800" tIns="0" rIns="378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400" b="1" u="none">
                          <a:solidFill>
                            <a:srgbClr val="000000"/>
                          </a:solidFill>
                          <a:latin typeface="Century Gothic"/>
                          <a:ea typeface="Century Gothic"/>
                          <a:cs typeface="Century Gothic"/>
                        </a:rPr>
                        <a:t>Milwaukee, WI </a:t>
                      </a:r>
                      <a:r>
                        <a:rPr sz="1400" b="1" u="none">
                          <a:solidFill>
                            <a:srgbClr val="000000"/>
                          </a:solidFill>
                          <a:latin typeface="Century Gothic"/>
                          <a:ea typeface="Century Gothic"/>
                          <a:cs typeface="Century Gothic"/>
                        </a:rPr>
                        <a:t>	</a:t>
                      </a:r>
                      <a:r>
                        <a:rPr sz="1400" b="1" u="none">
                          <a:solidFill>
                            <a:srgbClr val="000000"/>
                          </a:solidFill>
                          <a:latin typeface="Century Gothic"/>
                          <a:ea typeface="Century Gothic"/>
                          <a:cs typeface="Century Gothic"/>
                        </a:rPr>
                        <a:t>81.2</a:t>
                      </a:r>
                      <a:endParaRPr sz="1400" b="0" u="none">
                        <a:solidFill>
                          <a:srgbClr val="000000"/>
                        </a:solidFill>
                        <a:latin typeface="Times New Roman"/>
                        <a:ea typeface="Times New Roman"/>
                        <a:cs typeface="Times New Roman"/>
                      </a:endParaRPr>
                    </a:p>
                  </a:txBody>
                  <a:tcPr marL="37800" marR="378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gradFill rotWithShape="0">
                      <a:gsLst>
                        <a:gs pos="0">
                          <a:srgbClr val="535D57"/>
                        </a:gs>
                        <a:gs pos="100000">
                          <a:srgbClr val="92A399"/>
                        </a:gs>
                      </a:gsLst>
                      <a:lin ang="8100000"/>
                    </a:gradFill>
                  </a:tcPr>
                </a:tc>
                <a:tc>
                  <a:txBody>
                    <a:bodyPr lIns="37800" tIns="0" rIns="378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400" b="1" u="none">
                          <a:solidFill>
                            <a:srgbClr val="000000"/>
                          </a:solidFill>
                          <a:latin typeface="Century Gothic"/>
                          <a:ea typeface="Century Gothic"/>
                          <a:cs typeface="Century Gothic"/>
                        </a:rPr>
                        <a:t>Springfield, MA </a:t>
                      </a:r>
                      <a:r>
                        <a:rPr sz="1400" b="1" u="none">
                          <a:solidFill>
                            <a:srgbClr val="000000"/>
                          </a:solidFill>
                          <a:latin typeface="Century Gothic"/>
                          <a:ea typeface="Century Gothic"/>
                          <a:cs typeface="Century Gothic"/>
                        </a:rPr>
                        <a:t>	</a:t>
                      </a:r>
                      <a:r>
                        <a:rPr sz="1400" b="1" u="none">
                          <a:solidFill>
                            <a:srgbClr val="000000"/>
                          </a:solidFill>
                          <a:latin typeface="Century Gothic"/>
                          <a:ea typeface="Century Gothic"/>
                          <a:cs typeface="Century Gothic"/>
                        </a:rPr>
                        <a:t>73.0</a:t>
                      </a:r>
                      <a:endParaRPr sz="1400" b="0" u="none">
                        <a:solidFill>
                          <a:srgbClr val="000000"/>
                        </a:solidFill>
                        <a:latin typeface="Times New Roman"/>
                        <a:ea typeface="Times New Roman"/>
                        <a:cs typeface="Times New Roman"/>
                      </a:endParaRPr>
                    </a:p>
                  </a:txBody>
                  <a:tcPr marL="37800" marR="378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gradFill rotWithShape="0">
                      <a:gsLst>
                        <a:gs pos="0">
                          <a:srgbClr val="535D57"/>
                        </a:gs>
                        <a:gs pos="100000">
                          <a:srgbClr val="92A399"/>
                        </a:gs>
                      </a:gsLst>
                      <a:lin ang="8100000"/>
                    </a:gradFill>
                  </a:tcPr>
                </a:tc>
                <a:tc>
                  <a:txBody>
                    <a:bodyPr lIns="37800" tIns="0" rIns="378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400" b="1" u="none">
                          <a:solidFill>
                            <a:srgbClr val="000000"/>
                          </a:solidFill>
                          <a:latin typeface="Century Gothic"/>
                          <a:ea typeface="Century Gothic"/>
                          <a:cs typeface="Century Gothic"/>
                        </a:rPr>
                        <a:t>New York, NY </a:t>
                      </a:r>
                      <a:r>
                        <a:rPr sz="1400" b="1" u="none">
                          <a:solidFill>
                            <a:srgbClr val="000000"/>
                          </a:solidFill>
                          <a:latin typeface="Century Gothic"/>
                          <a:ea typeface="Century Gothic"/>
                          <a:cs typeface="Century Gothic"/>
                        </a:rPr>
                        <a:t>	</a:t>
                      </a:r>
                      <a:r>
                        <a:rPr sz="1400" b="1" u="none">
                          <a:solidFill>
                            <a:srgbClr val="000000"/>
                          </a:solidFill>
                          <a:latin typeface="Century Gothic"/>
                          <a:ea typeface="Century Gothic"/>
                          <a:cs typeface="Century Gothic"/>
                        </a:rPr>
                        <a:t>58.0</a:t>
                      </a:r>
                      <a:endParaRPr sz="1400" b="0" u="none">
                        <a:solidFill>
                          <a:srgbClr val="000000"/>
                        </a:solidFill>
                        <a:latin typeface="Times New Roman"/>
                        <a:ea typeface="Times New Roman"/>
                        <a:cs typeface="Times New Roman"/>
                      </a:endParaRPr>
                    </a:p>
                  </a:txBody>
                  <a:tcPr marL="37800" marR="378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gradFill rotWithShape="0">
                      <a:gsLst>
                        <a:gs pos="0">
                          <a:srgbClr val="535D57"/>
                        </a:gs>
                        <a:gs pos="100000">
                          <a:srgbClr val="92A399"/>
                        </a:gs>
                      </a:gsLst>
                      <a:lin ang="8100000"/>
                    </a:gradFill>
                  </a:tcPr>
                </a:tc>
              </a:tr>
              <a:tr h="309600">
                <a:tc>
                  <a:txBody>
                    <a:bodyPr lIns="37800" tIns="0" rIns="378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400" b="1" u="none">
                          <a:solidFill>
                            <a:srgbClr val="000000"/>
                          </a:solidFill>
                          <a:latin typeface="Century Gothic"/>
                          <a:ea typeface="Century Gothic"/>
                          <a:cs typeface="Century Gothic"/>
                        </a:rPr>
                        <a:t>New York, NY </a:t>
                      </a:r>
                      <a:r>
                        <a:rPr sz="1400" b="1" u="none">
                          <a:solidFill>
                            <a:srgbClr val="000000"/>
                          </a:solidFill>
                          <a:latin typeface="Century Gothic"/>
                          <a:ea typeface="Century Gothic"/>
                          <a:cs typeface="Century Gothic"/>
                        </a:rPr>
                        <a:t>	</a:t>
                      </a:r>
                      <a:r>
                        <a:rPr sz="1400" b="1" u="none">
                          <a:solidFill>
                            <a:srgbClr val="000000"/>
                          </a:solidFill>
                          <a:latin typeface="Century Gothic"/>
                          <a:ea typeface="Century Gothic"/>
                          <a:cs typeface="Century Gothic"/>
                        </a:rPr>
                        <a:t>80.7</a:t>
                      </a:r>
                      <a:endParaRPr sz="1400" b="0" u="none">
                        <a:solidFill>
                          <a:srgbClr val="000000"/>
                        </a:solidFill>
                        <a:latin typeface="Times New Roman"/>
                        <a:ea typeface="Times New Roman"/>
                        <a:cs typeface="Times New Roman"/>
                      </a:endParaRPr>
                    </a:p>
                  </a:txBody>
                  <a:tcPr marL="37800" marR="378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gradFill rotWithShape="0">
                      <a:gsLst>
                        <a:gs pos="0">
                          <a:srgbClr val="535D57"/>
                        </a:gs>
                        <a:gs pos="100000">
                          <a:srgbClr val="92A399"/>
                        </a:gs>
                      </a:gsLst>
                      <a:lin ang="8100000"/>
                    </a:gradFill>
                  </a:tcPr>
                </a:tc>
                <a:tc>
                  <a:txBody>
                    <a:bodyPr lIns="37800" tIns="0" rIns="378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400" b="1" u="none">
                          <a:solidFill>
                            <a:srgbClr val="000000"/>
                          </a:solidFill>
                          <a:latin typeface="Century Gothic"/>
                          <a:ea typeface="Century Gothic"/>
                          <a:cs typeface="Century Gothic"/>
                        </a:rPr>
                        <a:t>New York, NY </a:t>
                      </a:r>
                      <a:r>
                        <a:rPr sz="1400" b="1" u="none">
                          <a:solidFill>
                            <a:srgbClr val="000000"/>
                          </a:solidFill>
                          <a:latin typeface="Century Gothic"/>
                          <a:ea typeface="Century Gothic"/>
                          <a:cs typeface="Century Gothic"/>
                        </a:rPr>
                        <a:t>	</a:t>
                      </a:r>
                      <a:r>
                        <a:rPr sz="1400" b="1" u="none">
                          <a:solidFill>
                            <a:srgbClr val="000000"/>
                          </a:solidFill>
                          <a:latin typeface="Century Gothic"/>
                          <a:ea typeface="Century Gothic"/>
                          <a:cs typeface="Century Gothic"/>
                        </a:rPr>
                        <a:t>71.2</a:t>
                      </a:r>
                      <a:endParaRPr sz="1400" b="0" u="none">
                        <a:solidFill>
                          <a:srgbClr val="000000"/>
                        </a:solidFill>
                        <a:latin typeface="Times New Roman"/>
                        <a:ea typeface="Times New Roman"/>
                        <a:cs typeface="Times New Roman"/>
                      </a:endParaRPr>
                    </a:p>
                  </a:txBody>
                  <a:tcPr marL="37800" marR="378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gradFill rotWithShape="0">
                      <a:gsLst>
                        <a:gs pos="0">
                          <a:srgbClr val="535D57"/>
                        </a:gs>
                        <a:gs pos="100000">
                          <a:srgbClr val="92A399"/>
                        </a:gs>
                      </a:gsLst>
                      <a:lin ang="8100000"/>
                    </a:gradFill>
                  </a:tcPr>
                </a:tc>
                <a:tc>
                  <a:txBody>
                    <a:bodyPr lIns="37800" tIns="0" rIns="378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400" b="1" u="none">
                          <a:solidFill>
                            <a:srgbClr val="000000"/>
                          </a:solidFill>
                          <a:latin typeface="Century Gothic"/>
                          <a:ea typeface="Century Gothic"/>
                          <a:cs typeface="Century Gothic"/>
                        </a:rPr>
                        <a:t>Greensboro, NC </a:t>
                      </a:r>
                      <a:r>
                        <a:rPr sz="1400" b="1" u="none">
                          <a:solidFill>
                            <a:srgbClr val="000000"/>
                          </a:solidFill>
                          <a:latin typeface="Century Gothic"/>
                          <a:ea typeface="Century Gothic"/>
                          <a:cs typeface="Century Gothic"/>
                        </a:rPr>
                        <a:t>	</a:t>
                      </a:r>
                      <a:r>
                        <a:rPr sz="1400" b="1" u="none">
                          <a:solidFill>
                            <a:srgbClr val="000000"/>
                          </a:solidFill>
                          <a:latin typeface="Century Gothic"/>
                          <a:ea typeface="Century Gothic"/>
                          <a:cs typeface="Century Gothic"/>
                        </a:rPr>
                        <a:t>56.4</a:t>
                      </a:r>
                      <a:endParaRPr sz="1400" b="0" u="none">
                        <a:solidFill>
                          <a:srgbClr val="000000"/>
                        </a:solidFill>
                        <a:latin typeface="Times New Roman"/>
                        <a:ea typeface="Times New Roman"/>
                        <a:cs typeface="Times New Roman"/>
                      </a:endParaRPr>
                    </a:p>
                  </a:txBody>
                  <a:tcPr marL="37800" marR="378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gradFill rotWithShape="0">
                      <a:gsLst>
                        <a:gs pos="0">
                          <a:srgbClr val="535D57"/>
                        </a:gs>
                        <a:gs pos="100000">
                          <a:srgbClr val="92A399"/>
                        </a:gs>
                      </a:gsLst>
                      <a:lin ang="8100000"/>
                    </a:gradFill>
                  </a:tcPr>
                </a:tc>
              </a:tr>
              <a:tr h="311040">
                <a:tc>
                  <a:txBody>
                    <a:bodyPr lIns="37800" tIns="0" rIns="378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400" b="1" u="none">
                          <a:solidFill>
                            <a:srgbClr val="000000"/>
                          </a:solidFill>
                          <a:latin typeface="Century Gothic"/>
                          <a:ea typeface="Century Gothic"/>
                          <a:cs typeface="Century Gothic"/>
                        </a:rPr>
                        <a:t>Detroit, MI </a:t>
                      </a:r>
                      <a:r>
                        <a:rPr sz="1400" b="1" u="none">
                          <a:solidFill>
                            <a:srgbClr val="000000"/>
                          </a:solidFill>
                          <a:latin typeface="Century Gothic"/>
                          <a:ea typeface="Century Gothic"/>
                          <a:cs typeface="Century Gothic"/>
                        </a:rPr>
                        <a:t>	</a:t>
                      </a:r>
                      <a:r>
                        <a:rPr sz="1400" b="1" u="none">
                          <a:solidFill>
                            <a:srgbClr val="000000"/>
                          </a:solidFill>
                          <a:latin typeface="Century Gothic"/>
                          <a:ea typeface="Century Gothic"/>
                          <a:cs typeface="Century Gothic"/>
                        </a:rPr>
                        <a:t>80.2</a:t>
                      </a:r>
                      <a:endParaRPr sz="1400" b="0" u="none">
                        <a:solidFill>
                          <a:srgbClr val="000000"/>
                        </a:solidFill>
                        <a:latin typeface="Times New Roman"/>
                        <a:ea typeface="Times New Roman"/>
                        <a:cs typeface="Times New Roman"/>
                      </a:endParaRPr>
                    </a:p>
                  </a:txBody>
                  <a:tcPr marL="37800" marR="378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gradFill rotWithShape="0">
                      <a:gsLst>
                        <a:gs pos="0">
                          <a:srgbClr val="535D57"/>
                        </a:gs>
                        <a:gs pos="100000">
                          <a:srgbClr val="92A399"/>
                        </a:gs>
                      </a:gsLst>
                      <a:lin ang="8100000"/>
                    </a:gradFill>
                  </a:tcPr>
                </a:tc>
                <a:tc>
                  <a:txBody>
                    <a:bodyPr lIns="37800" tIns="0" rIns="378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400" b="1" u="none">
                          <a:solidFill>
                            <a:srgbClr val="000000"/>
                          </a:solidFill>
                          <a:latin typeface="Century Gothic"/>
                          <a:ea typeface="Century Gothic"/>
                          <a:cs typeface="Century Gothic"/>
                        </a:rPr>
                        <a:t>Boston, MA </a:t>
                      </a:r>
                      <a:r>
                        <a:rPr sz="1400" b="1" u="none">
                          <a:solidFill>
                            <a:srgbClr val="000000"/>
                          </a:solidFill>
                          <a:latin typeface="Century Gothic"/>
                          <a:ea typeface="Century Gothic"/>
                          <a:cs typeface="Century Gothic"/>
                        </a:rPr>
                        <a:t>	</a:t>
                      </a:r>
                      <a:r>
                        <a:rPr sz="1400" b="1" u="none">
                          <a:solidFill>
                            <a:srgbClr val="000000"/>
                          </a:solidFill>
                          <a:latin typeface="Century Gothic"/>
                          <a:ea typeface="Century Gothic"/>
                          <a:cs typeface="Century Gothic"/>
                        </a:rPr>
                        <a:t>70.2</a:t>
                      </a:r>
                      <a:endParaRPr sz="1400" b="0" u="none">
                        <a:solidFill>
                          <a:srgbClr val="000000"/>
                        </a:solidFill>
                        <a:latin typeface="Times New Roman"/>
                        <a:ea typeface="Times New Roman"/>
                        <a:cs typeface="Times New Roman"/>
                      </a:endParaRPr>
                    </a:p>
                  </a:txBody>
                  <a:tcPr marL="37800" marR="378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gradFill rotWithShape="0">
                      <a:gsLst>
                        <a:gs pos="0">
                          <a:srgbClr val="535D57"/>
                        </a:gs>
                        <a:gs pos="100000">
                          <a:srgbClr val="92A399"/>
                        </a:gs>
                      </a:gsLst>
                      <a:lin ang="8100000"/>
                    </a:gradFill>
                  </a:tcPr>
                </a:tc>
                <a:tc>
                  <a:txBody>
                    <a:bodyPr lIns="37800" tIns="0" rIns="378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400" b="1" u="none">
                          <a:solidFill>
                            <a:srgbClr val="000000"/>
                          </a:solidFill>
                          <a:latin typeface="Century Gothic"/>
                          <a:ea typeface="Century Gothic"/>
                          <a:cs typeface="Century Gothic"/>
                        </a:rPr>
                        <a:t>Detroit, MI </a:t>
                      </a:r>
                      <a:r>
                        <a:rPr sz="1400" b="1" u="none">
                          <a:solidFill>
                            <a:srgbClr val="000000"/>
                          </a:solidFill>
                          <a:latin typeface="Century Gothic"/>
                          <a:ea typeface="Century Gothic"/>
                          <a:cs typeface="Century Gothic"/>
                        </a:rPr>
                        <a:t>	</a:t>
                      </a:r>
                      <a:r>
                        <a:rPr sz="1400" b="1" u="none">
                          <a:solidFill>
                            <a:srgbClr val="000000"/>
                          </a:solidFill>
                          <a:latin typeface="Century Gothic"/>
                          <a:ea typeface="Century Gothic"/>
                          <a:cs typeface="Century Gothic"/>
                        </a:rPr>
                        <a:t>55.4</a:t>
                      </a:r>
                      <a:endParaRPr sz="1400" b="0" u="none">
                        <a:solidFill>
                          <a:srgbClr val="000000"/>
                        </a:solidFill>
                        <a:latin typeface="Times New Roman"/>
                        <a:ea typeface="Times New Roman"/>
                        <a:cs typeface="Times New Roman"/>
                      </a:endParaRPr>
                    </a:p>
                  </a:txBody>
                  <a:tcPr marL="37800" marR="378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gradFill rotWithShape="0">
                      <a:gsLst>
                        <a:gs pos="0">
                          <a:srgbClr val="535D57"/>
                        </a:gs>
                        <a:gs pos="100000">
                          <a:srgbClr val="92A399"/>
                        </a:gs>
                      </a:gsLst>
                      <a:lin ang="8100000"/>
                    </a:gradFill>
                  </a:tcPr>
                </a:tc>
              </a:tr>
              <a:tr h="311040">
                <a:tc>
                  <a:txBody>
                    <a:bodyPr lIns="37800" tIns="0" rIns="378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400" b="1" u="none">
                          <a:solidFill>
                            <a:srgbClr val="000000"/>
                          </a:solidFill>
                          <a:latin typeface="Century Gothic"/>
                          <a:ea typeface="Century Gothic"/>
                          <a:cs typeface="Century Gothic"/>
                        </a:rPr>
                        <a:t>Cleveland, OH </a:t>
                      </a:r>
                      <a:r>
                        <a:rPr sz="1400" b="1" u="none">
                          <a:solidFill>
                            <a:srgbClr val="000000"/>
                          </a:solidFill>
                          <a:latin typeface="Century Gothic"/>
                          <a:ea typeface="Century Gothic"/>
                          <a:cs typeface="Century Gothic"/>
                        </a:rPr>
                        <a:t>	</a:t>
                      </a:r>
                      <a:r>
                        <a:rPr sz="1400" b="1" u="none">
                          <a:solidFill>
                            <a:srgbClr val="000000"/>
                          </a:solidFill>
                          <a:latin typeface="Century Gothic"/>
                          <a:ea typeface="Century Gothic"/>
                          <a:cs typeface="Century Gothic"/>
                        </a:rPr>
                        <a:t>80.1</a:t>
                      </a:r>
                      <a:endParaRPr sz="1400" b="0" u="none">
                        <a:solidFill>
                          <a:srgbClr val="000000"/>
                        </a:solidFill>
                        <a:latin typeface="Times New Roman"/>
                        <a:ea typeface="Times New Roman"/>
                        <a:cs typeface="Times New Roman"/>
                      </a:endParaRPr>
                    </a:p>
                  </a:txBody>
                  <a:tcPr marL="37800" marR="378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gradFill rotWithShape="0">
                      <a:gsLst>
                        <a:gs pos="0">
                          <a:srgbClr val="535D57"/>
                        </a:gs>
                        <a:gs pos="100000">
                          <a:srgbClr val="92A399"/>
                        </a:gs>
                      </a:gsLst>
                      <a:lin ang="8100000"/>
                    </a:gradFill>
                  </a:tcPr>
                </a:tc>
                <a:tc>
                  <a:txBody>
                    <a:bodyPr lIns="37800" tIns="0" rIns="378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400" b="1" u="none">
                          <a:solidFill>
                            <a:srgbClr val="000000"/>
                          </a:solidFill>
                          <a:latin typeface="Century Gothic"/>
                          <a:ea typeface="Century Gothic"/>
                          <a:cs typeface="Century Gothic"/>
                        </a:rPr>
                        <a:t>Hartford, CT </a:t>
                      </a:r>
                      <a:r>
                        <a:rPr sz="1400" b="1" u="none">
                          <a:solidFill>
                            <a:srgbClr val="000000"/>
                          </a:solidFill>
                          <a:latin typeface="Century Gothic"/>
                          <a:ea typeface="Century Gothic"/>
                          <a:cs typeface="Century Gothic"/>
                        </a:rPr>
                        <a:t>	</a:t>
                      </a:r>
                      <a:r>
                        <a:rPr sz="1400" b="1" u="none">
                          <a:solidFill>
                            <a:srgbClr val="000000"/>
                          </a:solidFill>
                          <a:latin typeface="Century Gothic"/>
                          <a:ea typeface="Century Gothic"/>
                          <a:cs typeface="Century Gothic"/>
                        </a:rPr>
                        <a:t>69.7</a:t>
                      </a:r>
                      <a:endParaRPr sz="1400" b="0" u="none">
                        <a:solidFill>
                          <a:srgbClr val="000000"/>
                        </a:solidFill>
                        <a:latin typeface="Times New Roman"/>
                        <a:ea typeface="Times New Roman"/>
                        <a:cs typeface="Times New Roman"/>
                      </a:endParaRPr>
                    </a:p>
                  </a:txBody>
                  <a:tcPr marL="37800" marR="378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gradFill rotWithShape="0">
                      <a:gsLst>
                        <a:gs pos="0">
                          <a:srgbClr val="535D57"/>
                        </a:gs>
                        <a:gs pos="100000">
                          <a:srgbClr val="92A399"/>
                        </a:gs>
                      </a:gsLst>
                      <a:lin ang="8100000"/>
                    </a:gradFill>
                  </a:tcPr>
                </a:tc>
                <a:tc>
                  <a:txBody>
                    <a:bodyPr lIns="37800" tIns="0" rIns="378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400" b="1" u="none">
                          <a:solidFill>
                            <a:srgbClr val="000000"/>
                          </a:solidFill>
                          <a:latin typeface="Century Gothic"/>
                          <a:ea typeface="Century Gothic"/>
                          <a:cs typeface="Century Gothic"/>
                        </a:rPr>
                        <a:t>New Orleans, LA </a:t>
                      </a:r>
                      <a:r>
                        <a:rPr sz="1400" b="1" u="none">
                          <a:solidFill>
                            <a:srgbClr val="000000"/>
                          </a:solidFill>
                          <a:latin typeface="Century Gothic"/>
                          <a:ea typeface="Century Gothic"/>
                          <a:cs typeface="Century Gothic"/>
                        </a:rPr>
                        <a:t>	</a:t>
                      </a:r>
                      <a:r>
                        <a:rPr sz="1400" b="1" u="none">
                          <a:solidFill>
                            <a:srgbClr val="000000"/>
                          </a:solidFill>
                          <a:latin typeface="Century Gothic"/>
                          <a:ea typeface="Century Gothic"/>
                          <a:cs typeface="Century Gothic"/>
                        </a:rPr>
                        <a:t>54.3</a:t>
                      </a:r>
                      <a:endParaRPr sz="1400" b="0" u="none">
                        <a:solidFill>
                          <a:srgbClr val="000000"/>
                        </a:solidFill>
                        <a:latin typeface="Times New Roman"/>
                        <a:ea typeface="Times New Roman"/>
                        <a:cs typeface="Times New Roman"/>
                      </a:endParaRPr>
                    </a:p>
                  </a:txBody>
                  <a:tcPr marL="37800" marR="378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gradFill rotWithShape="0">
                      <a:gsLst>
                        <a:gs pos="0">
                          <a:srgbClr val="535D57"/>
                        </a:gs>
                        <a:gs pos="100000">
                          <a:srgbClr val="92A399"/>
                        </a:gs>
                      </a:gsLst>
                      <a:lin ang="8100000"/>
                    </a:gradFill>
                  </a:tcPr>
                </a:tc>
              </a:tr>
              <a:tr h="311040">
                <a:tc>
                  <a:txBody>
                    <a:bodyPr lIns="37800" tIns="0" rIns="378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400" b="1" u="none">
                          <a:solidFill>
                            <a:srgbClr val="000000"/>
                          </a:solidFill>
                          <a:latin typeface="Century Gothic"/>
                          <a:ea typeface="Century Gothic"/>
                          <a:cs typeface="Century Gothic"/>
                        </a:rPr>
                        <a:t>Lowest Dissimilarity Indices:</a:t>
                      </a:r>
                      <a:endParaRPr sz="1400" b="0" u="none">
                        <a:solidFill>
                          <a:srgbClr val="000000"/>
                        </a:solidFill>
                        <a:latin typeface="Times New Roman"/>
                        <a:ea typeface="Times New Roman"/>
                        <a:cs typeface="Times New Roman"/>
                      </a:endParaRPr>
                    </a:p>
                  </a:txBody>
                  <a:tcPr marL="37800" marR="378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gradFill rotWithShape="0">
                      <a:gsLst>
                        <a:gs pos="0">
                          <a:srgbClr val="535D57"/>
                        </a:gs>
                        <a:gs pos="100000">
                          <a:srgbClr val="92A399"/>
                        </a:gs>
                      </a:gsLst>
                      <a:lin ang="8100000"/>
                    </a:gradFill>
                  </a:tcPr>
                </a:tc>
                <a:tc>
                  <a:txBody>
                    <a:bodyPr lIns="37800" tIns="0" rIns="378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400" b="1" u="none">
                          <a:solidFill>
                            <a:srgbClr val="000000"/>
                          </a:solidFill>
                          <a:latin typeface="Century Gothic"/>
                          <a:ea typeface="Century Gothic"/>
                          <a:cs typeface="Century Gothic"/>
                        </a:rPr>
                        <a:t> </a:t>
                      </a:r>
                      <a:endParaRPr sz="1400" b="0" u="none">
                        <a:solidFill>
                          <a:srgbClr val="000000"/>
                        </a:solidFill>
                        <a:latin typeface="Times New Roman"/>
                        <a:ea typeface="Times New Roman"/>
                        <a:cs typeface="Times New Roman"/>
                      </a:endParaRPr>
                    </a:p>
                  </a:txBody>
                  <a:tcPr marL="37800" marR="378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gradFill rotWithShape="0">
                      <a:gsLst>
                        <a:gs pos="0">
                          <a:srgbClr val="535D57"/>
                        </a:gs>
                        <a:gs pos="100000">
                          <a:srgbClr val="92A399"/>
                        </a:gs>
                      </a:gsLst>
                      <a:lin ang="8100000"/>
                    </a:gradFill>
                  </a:tcPr>
                </a:tc>
                <a:tc>
                  <a:txBody>
                    <a:bodyPr lIns="37800" tIns="0" rIns="378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400" b="1" u="none">
                          <a:solidFill>
                            <a:srgbClr val="000000"/>
                          </a:solidFill>
                          <a:latin typeface="Century Gothic"/>
                          <a:ea typeface="Century Gothic"/>
                          <a:cs typeface="Century Gothic"/>
                        </a:rPr>
                        <a:t> </a:t>
                      </a:r>
                      <a:endParaRPr sz="1400" b="0" u="none">
                        <a:solidFill>
                          <a:srgbClr val="000000"/>
                        </a:solidFill>
                        <a:latin typeface="Times New Roman"/>
                        <a:ea typeface="Times New Roman"/>
                        <a:cs typeface="Times New Roman"/>
                      </a:endParaRPr>
                    </a:p>
                  </a:txBody>
                  <a:tcPr marL="37800" marR="378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gradFill rotWithShape="0">
                      <a:gsLst>
                        <a:gs pos="0">
                          <a:srgbClr val="535D57"/>
                        </a:gs>
                        <a:gs pos="100000">
                          <a:srgbClr val="92A399"/>
                        </a:gs>
                      </a:gsLst>
                      <a:lin ang="8100000"/>
                    </a:gradFill>
                  </a:tcPr>
                </a:tc>
              </a:tr>
              <a:tr h="309600">
                <a:tc>
                  <a:txBody>
                    <a:bodyPr lIns="37800" tIns="0" rIns="378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400" b="1" u="none">
                          <a:solidFill>
                            <a:srgbClr val="000000"/>
                          </a:solidFill>
                          <a:latin typeface="Century Gothic"/>
                          <a:ea typeface="Century Gothic"/>
                          <a:cs typeface="Century Gothic"/>
                        </a:rPr>
                        <a:t>Lakeland, FL </a:t>
                      </a:r>
                      <a:r>
                        <a:rPr sz="1400" b="1" u="none">
                          <a:solidFill>
                            <a:srgbClr val="000000"/>
                          </a:solidFill>
                          <a:latin typeface="Century Gothic"/>
                          <a:ea typeface="Century Gothic"/>
                          <a:cs typeface="Century Gothic"/>
                        </a:rPr>
                        <a:t>	</a:t>
                      </a:r>
                      <a:r>
                        <a:rPr sz="1400" b="1" u="none">
                          <a:solidFill>
                            <a:srgbClr val="000000"/>
                          </a:solidFill>
                          <a:latin typeface="Century Gothic"/>
                          <a:ea typeface="Century Gothic"/>
                          <a:cs typeface="Century Gothic"/>
                        </a:rPr>
                        <a:t>25.2</a:t>
                      </a:r>
                      <a:endParaRPr sz="1400" b="0" u="none">
                        <a:solidFill>
                          <a:srgbClr val="000000"/>
                        </a:solidFill>
                        <a:latin typeface="Times New Roman"/>
                        <a:ea typeface="Times New Roman"/>
                        <a:cs typeface="Times New Roman"/>
                      </a:endParaRPr>
                    </a:p>
                  </a:txBody>
                  <a:tcPr marL="37800" marR="378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gradFill rotWithShape="0">
                      <a:gsLst>
                        <a:gs pos="0">
                          <a:srgbClr val="535D57"/>
                        </a:gs>
                        <a:gs pos="100000">
                          <a:srgbClr val="92A399"/>
                        </a:gs>
                      </a:gsLst>
                      <a:lin ang="8100000"/>
                    </a:gradFill>
                  </a:tcPr>
                </a:tc>
                <a:tc>
                  <a:txBody>
                    <a:bodyPr lIns="37800" tIns="0" rIns="378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400" b="1" u="none">
                          <a:solidFill>
                            <a:srgbClr val="000000"/>
                          </a:solidFill>
                          <a:latin typeface="Century Gothic"/>
                          <a:ea typeface="Century Gothic"/>
                          <a:cs typeface="Century Gothic"/>
                        </a:rPr>
                        <a:t>Honolulu, HI </a:t>
                      </a:r>
                      <a:r>
                        <a:rPr sz="1400" b="1" u="none">
                          <a:solidFill>
                            <a:srgbClr val="000000"/>
                          </a:solidFill>
                          <a:latin typeface="Century Gothic"/>
                          <a:ea typeface="Century Gothic"/>
                          <a:cs typeface="Century Gothic"/>
                        </a:rPr>
                        <a:t>	</a:t>
                      </a:r>
                      <a:r>
                        <a:rPr sz="1400" b="1" u="none">
                          <a:solidFill>
                            <a:srgbClr val="000000"/>
                          </a:solidFill>
                          <a:latin typeface="Century Gothic"/>
                          <a:ea typeface="Century Gothic"/>
                          <a:cs typeface="Century Gothic"/>
                        </a:rPr>
                        <a:t>24.2</a:t>
                      </a:r>
                      <a:endParaRPr sz="1400" b="0" u="none">
                        <a:solidFill>
                          <a:srgbClr val="000000"/>
                        </a:solidFill>
                        <a:latin typeface="Times New Roman"/>
                        <a:ea typeface="Times New Roman"/>
                        <a:cs typeface="Times New Roman"/>
                      </a:endParaRPr>
                    </a:p>
                  </a:txBody>
                  <a:tcPr marL="37800" marR="378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gradFill rotWithShape="0">
                      <a:gsLst>
                        <a:gs pos="0">
                          <a:srgbClr val="535D57"/>
                        </a:gs>
                        <a:gs pos="100000">
                          <a:srgbClr val="92A399"/>
                        </a:gs>
                      </a:gsLst>
                      <a:lin ang="8100000"/>
                    </a:gradFill>
                  </a:tcPr>
                </a:tc>
                <a:tc>
                  <a:txBody>
                    <a:bodyPr lIns="37800" tIns="0" rIns="378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400" b="1" u="none">
                          <a:solidFill>
                            <a:srgbClr val="000000"/>
                          </a:solidFill>
                          <a:latin typeface="Century Gothic"/>
                          <a:ea typeface="Century Gothic"/>
                          <a:cs typeface="Century Gothic"/>
                        </a:rPr>
                        <a:t>Palm Beach, FL </a:t>
                      </a:r>
                      <a:r>
                        <a:rPr sz="1400" b="1" u="none">
                          <a:solidFill>
                            <a:srgbClr val="000000"/>
                          </a:solidFill>
                          <a:latin typeface="Century Gothic"/>
                          <a:ea typeface="Century Gothic"/>
                          <a:cs typeface="Century Gothic"/>
                        </a:rPr>
                        <a:t>	</a:t>
                      </a:r>
                      <a:r>
                        <a:rPr sz="1400" b="1" u="none">
                          <a:solidFill>
                            <a:srgbClr val="000000"/>
                          </a:solidFill>
                          <a:latin typeface="Century Gothic"/>
                          <a:ea typeface="Century Gothic"/>
                          <a:cs typeface="Century Gothic"/>
                        </a:rPr>
                        <a:t>24.9</a:t>
                      </a:r>
                      <a:endParaRPr sz="1400" b="0" u="none">
                        <a:solidFill>
                          <a:srgbClr val="000000"/>
                        </a:solidFill>
                        <a:latin typeface="Times New Roman"/>
                        <a:ea typeface="Times New Roman"/>
                        <a:cs typeface="Times New Roman"/>
                      </a:endParaRPr>
                    </a:p>
                  </a:txBody>
                  <a:tcPr marL="37800" marR="378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gradFill rotWithShape="0">
                      <a:gsLst>
                        <a:gs pos="0">
                          <a:srgbClr val="535D57"/>
                        </a:gs>
                        <a:gs pos="100000">
                          <a:srgbClr val="92A399"/>
                        </a:gs>
                      </a:gsLst>
                      <a:lin ang="8100000"/>
                    </a:gradFill>
                  </a:tcPr>
                </a:tc>
              </a:tr>
              <a:tr h="311400">
                <a:tc>
                  <a:txBody>
                    <a:bodyPr lIns="37800" tIns="0" rIns="378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400" b="1" u="none">
                          <a:solidFill>
                            <a:srgbClr val="000000"/>
                          </a:solidFill>
                          <a:latin typeface="Century Gothic"/>
                          <a:ea typeface="Century Gothic"/>
                          <a:cs typeface="Century Gothic"/>
                        </a:rPr>
                        <a:t>El Paso, TX </a:t>
                      </a:r>
                      <a:r>
                        <a:rPr sz="1400" b="1" u="none">
                          <a:solidFill>
                            <a:srgbClr val="000000"/>
                          </a:solidFill>
                          <a:latin typeface="Century Gothic"/>
                          <a:ea typeface="Century Gothic"/>
                          <a:cs typeface="Century Gothic"/>
                        </a:rPr>
                        <a:t>	</a:t>
                      </a:r>
                      <a:r>
                        <a:rPr sz="1400" b="1" u="none">
                          <a:solidFill>
                            <a:srgbClr val="000000"/>
                          </a:solidFill>
                          <a:latin typeface="Century Gothic"/>
                          <a:ea typeface="Century Gothic"/>
                          <a:cs typeface="Century Gothic"/>
                        </a:rPr>
                        <a:t>27.9</a:t>
                      </a:r>
                      <a:endParaRPr sz="1400" b="0" u="none">
                        <a:solidFill>
                          <a:srgbClr val="000000"/>
                        </a:solidFill>
                        <a:latin typeface="Times New Roman"/>
                        <a:ea typeface="Times New Roman"/>
                        <a:cs typeface="Times New Roman"/>
                      </a:endParaRPr>
                    </a:p>
                  </a:txBody>
                  <a:tcPr marL="37800" marR="378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gradFill rotWithShape="0">
                      <a:gsLst>
                        <a:gs pos="0">
                          <a:srgbClr val="535D57"/>
                        </a:gs>
                        <a:gs pos="100000">
                          <a:srgbClr val="92A399"/>
                        </a:gs>
                      </a:gsLst>
                      <a:lin ang="8100000"/>
                    </a:gradFill>
                  </a:tcPr>
                </a:tc>
                <a:tc>
                  <a:txBody>
                    <a:bodyPr lIns="37800" tIns="0" rIns="378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400" b="1" u="none">
                          <a:solidFill>
                            <a:srgbClr val="000000"/>
                          </a:solidFill>
                          <a:latin typeface="Century Gothic"/>
                          <a:ea typeface="Century Gothic"/>
                          <a:cs typeface="Century Gothic"/>
                        </a:rPr>
                        <a:t>Palm Bay, FL </a:t>
                      </a:r>
                      <a:r>
                        <a:rPr sz="1400" b="1" u="none">
                          <a:solidFill>
                            <a:srgbClr val="000000"/>
                          </a:solidFill>
                          <a:latin typeface="Century Gothic"/>
                          <a:ea typeface="Century Gothic"/>
                          <a:cs typeface="Century Gothic"/>
                        </a:rPr>
                        <a:t>	</a:t>
                      </a:r>
                      <a:r>
                        <a:rPr sz="1400" b="1" u="none">
                          <a:solidFill>
                            <a:srgbClr val="000000"/>
                          </a:solidFill>
                          <a:latin typeface="Century Gothic"/>
                          <a:ea typeface="Century Gothic"/>
                          <a:cs typeface="Century Gothic"/>
                        </a:rPr>
                        <a:t>30.8</a:t>
                      </a:r>
                      <a:endParaRPr sz="1400" b="0" u="none">
                        <a:solidFill>
                          <a:srgbClr val="000000"/>
                        </a:solidFill>
                        <a:latin typeface="Times New Roman"/>
                        <a:ea typeface="Times New Roman"/>
                        <a:cs typeface="Times New Roman"/>
                      </a:endParaRPr>
                    </a:p>
                  </a:txBody>
                  <a:tcPr marL="37800" marR="378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gradFill rotWithShape="0">
                      <a:gsLst>
                        <a:gs pos="0">
                          <a:srgbClr val="535D57"/>
                        </a:gs>
                        <a:gs pos="100000">
                          <a:srgbClr val="92A399"/>
                        </a:gs>
                      </a:gsLst>
                      <a:lin ang="8100000"/>
                    </a:gradFill>
                  </a:tcPr>
                </a:tc>
                <a:tc>
                  <a:txBody>
                    <a:bodyPr lIns="37800" tIns="0" rIns="378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400" b="1" u="none">
                          <a:solidFill>
                            <a:srgbClr val="000000"/>
                          </a:solidFill>
                          <a:latin typeface="Century Gothic"/>
                          <a:ea typeface="Century Gothic"/>
                          <a:cs typeface="Century Gothic"/>
                        </a:rPr>
                        <a:t>Sarasota, FL </a:t>
                      </a:r>
                      <a:r>
                        <a:rPr sz="1400" b="1" u="none">
                          <a:solidFill>
                            <a:srgbClr val="000000"/>
                          </a:solidFill>
                          <a:latin typeface="Century Gothic"/>
                          <a:ea typeface="Century Gothic"/>
                          <a:cs typeface="Century Gothic"/>
                        </a:rPr>
                        <a:t>	</a:t>
                      </a:r>
                      <a:r>
                        <a:rPr sz="1400" b="1" u="none">
                          <a:solidFill>
                            <a:srgbClr val="000000"/>
                          </a:solidFill>
                          <a:latin typeface="Century Gothic"/>
                          <a:ea typeface="Century Gothic"/>
                          <a:cs typeface="Century Gothic"/>
                        </a:rPr>
                        <a:t>25.0</a:t>
                      </a:r>
                      <a:endParaRPr sz="1400" b="0" u="none">
                        <a:solidFill>
                          <a:srgbClr val="000000"/>
                        </a:solidFill>
                        <a:latin typeface="Times New Roman"/>
                        <a:ea typeface="Times New Roman"/>
                        <a:cs typeface="Times New Roman"/>
                      </a:endParaRPr>
                    </a:p>
                  </a:txBody>
                  <a:tcPr marL="37800" marR="378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gradFill rotWithShape="0">
                      <a:gsLst>
                        <a:gs pos="0">
                          <a:srgbClr val="535D57"/>
                        </a:gs>
                        <a:gs pos="100000">
                          <a:srgbClr val="92A399"/>
                        </a:gs>
                      </a:gsLst>
                      <a:lin ang="8100000"/>
                    </a:gradFill>
                  </a:tcPr>
                </a:tc>
              </a:tr>
              <a:tr h="311040">
                <a:tc>
                  <a:txBody>
                    <a:bodyPr lIns="37800" tIns="0" rIns="378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400" b="1" u="none">
                          <a:solidFill>
                            <a:srgbClr val="000000"/>
                          </a:solidFill>
                          <a:latin typeface="Century Gothic"/>
                          <a:ea typeface="Century Gothic"/>
                          <a:cs typeface="Century Gothic"/>
                        </a:rPr>
                        <a:t>Honolulu, HI</a:t>
                      </a:r>
                      <a:r>
                        <a:rPr sz="1400" b="1" u="none">
                          <a:solidFill>
                            <a:srgbClr val="000000"/>
                          </a:solidFill>
                          <a:latin typeface="Century Gothic"/>
                          <a:ea typeface="Century Gothic"/>
                          <a:cs typeface="Century Gothic"/>
                        </a:rPr>
                        <a:t>	</a:t>
                      </a:r>
                      <a:r>
                        <a:rPr sz="1400" b="1" u="none">
                          <a:solidFill>
                            <a:srgbClr val="000000"/>
                          </a:solidFill>
                          <a:latin typeface="Century Gothic"/>
                          <a:ea typeface="Century Gothic"/>
                          <a:cs typeface="Century Gothic"/>
                        </a:rPr>
                        <a:t>31.6</a:t>
                      </a:r>
                      <a:endParaRPr sz="1400" b="0" u="none">
                        <a:solidFill>
                          <a:srgbClr val="000000"/>
                        </a:solidFill>
                        <a:latin typeface="Times New Roman"/>
                        <a:ea typeface="Times New Roman"/>
                        <a:cs typeface="Times New Roman"/>
                      </a:endParaRPr>
                    </a:p>
                  </a:txBody>
                  <a:tcPr marL="37800" marR="378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gradFill rotWithShape="0">
                      <a:gsLst>
                        <a:gs pos="0">
                          <a:srgbClr val="535D57"/>
                        </a:gs>
                        <a:gs pos="100000">
                          <a:srgbClr val="92A399"/>
                        </a:gs>
                      </a:gsLst>
                      <a:lin ang="8100000"/>
                    </a:gradFill>
                  </a:tcPr>
                </a:tc>
                <a:tc>
                  <a:txBody>
                    <a:bodyPr lIns="37800" tIns="0" rIns="378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400" b="1" u="none">
                          <a:solidFill>
                            <a:srgbClr val="000000"/>
                          </a:solidFill>
                          <a:latin typeface="Century Gothic"/>
                          <a:ea typeface="Century Gothic"/>
                          <a:cs typeface="Century Gothic"/>
                        </a:rPr>
                        <a:t>Raleigh, NC </a:t>
                      </a:r>
                      <a:r>
                        <a:rPr sz="1400" b="1" u="none">
                          <a:solidFill>
                            <a:srgbClr val="000000"/>
                          </a:solidFill>
                          <a:latin typeface="Century Gothic"/>
                          <a:ea typeface="Century Gothic"/>
                          <a:cs typeface="Century Gothic"/>
                        </a:rPr>
                        <a:t>	</a:t>
                      </a:r>
                      <a:r>
                        <a:rPr sz="1400" b="1" u="none">
                          <a:solidFill>
                            <a:srgbClr val="000000"/>
                          </a:solidFill>
                          <a:latin typeface="Century Gothic"/>
                          <a:ea typeface="Century Gothic"/>
                          <a:cs typeface="Century Gothic"/>
                        </a:rPr>
                        <a:t>32.7</a:t>
                      </a:r>
                      <a:endParaRPr sz="1400" b="0" u="none">
                        <a:solidFill>
                          <a:srgbClr val="000000"/>
                        </a:solidFill>
                        <a:latin typeface="Times New Roman"/>
                        <a:ea typeface="Times New Roman"/>
                        <a:cs typeface="Times New Roman"/>
                      </a:endParaRPr>
                    </a:p>
                  </a:txBody>
                  <a:tcPr marL="37800" marR="378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gradFill rotWithShape="0">
                      <a:gsLst>
                        <a:gs pos="0">
                          <a:srgbClr val="535D57"/>
                        </a:gs>
                        <a:gs pos="100000">
                          <a:srgbClr val="92A399"/>
                        </a:gs>
                      </a:gsLst>
                      <a:lin ang="8100000"/>
                    </a:gradFill>
                  </a:tcPr>
                </a:tc>
                <a:tc>
                  <a:txBody>
                    <a:bodyPr lIns="37800" tIns="0" rIns="378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400" b="1" u="none">
                          <a:solidFill>
                            <a:srgbClr val="000000"/>
                          </a:solidFill>
                          <a:latin typeface="Century Gothic"/>
                          <a:ea typeface="Century Gothic"/>
                          <a:cs typeface="Century Gothic"/>
                        </a:rPr>
                        <a:t>Colorado Springs, CO 25.1</a:t>
                      </a:r>
                      <a:endParaRPr sz="1400" b="0" u="none">
                        <a:solidFill>
                          <a:srgbClr val="000000"/>
                        </a:solidFill>
                        <a:latin typeface="Times New Roman"/>
                        <a:ea typeface="Times New Roman"/>
                        <a:cs typeface="Times New Roman"/>
                      </a:endParaRPr>
                    </a:p>
                  </a:txBody>
                  <a:tcPr marL="37800" marR="378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gradFill rotWithShape="0">
                      <a:gsLst>
                        <a:gs pos="0">
                          <a:srgbClr val="535D57"/>
                        </a:gs>
                        <a:gs pos="100000">
                          <a:srgbClr val="92A399"/>
                        </a:gs>
                      </a:gsLst>
                      <a:lin ang="8100000"/>
                    </a:gradFill>
                  </a:tcPr>
                </a:tc>
              </a:tr>
              <a:tr h="309600">
                <a:tc>
                  <a:txBody>
                    <a:bodyPr lIns="37800" tIns="0" rIns="378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400" b="1" u="none">
                          <a:solidFill>
                            <a:srgbClr val="000000"/>
                          </a:solidFill>
                          <a:latin typeface="Century Gothic"/>
                          <a:ea typeface="Century Gothic"/>
                          <a:cs typeface="Century Gothic"/>
                        </a:rPr>
                        <a:t>Boise, ID </a:t>
                      </a:r>
                      <a:r>
                        <a:rPr sz="1400" b="1" u="none">
                          <a:solidFill>
                            <a:srgbClr val="000000"/>
                          </a:solidFill>
                          <a:latin typeface="Century Gothic"/>
                          <a:ea typeface="Century Gothic"/>
                          <a:cs typeface="Century Gothic"/>
                        </a:rPr>
                        <a:t>	</a:t>
                      </a:r>
                      <a:r>
                        <a:rPr sz="1400" b="1" u="none">
                          <a:solidFill>
                            <a:srgbClr val="000000"/>
                          </a:solidFill>
                          <a:latin typeface="Century Gothic"/>
                          <a:ea typeface="Century Gothic"/>
                          <a:cs typeface="Century Gothic"/>
                        </a:rPr>
                        <a:t>	</a:t>
                      </a:r>
                      <a:r>
                        <a:rPr sz="1400" b="1" u="none">
                          <a:solidFill>
                            <a:srgbClr val="000000"/>
                          </a:solidFill>
                          <a:latin typeface="Century Gothic"/>
                          <a:ea typeface="Century Gothic"/>
                          <a:cs typeface="Century Gothic"/>
                        </a:rPr>
                        <a:t>33.4</a:t>
                      </a:r>
                      <a:endParaRPr sz="1400" b="0" u="none">
                        <a:solidFill>
                          <a:srgbClr val="000000"/>
                        </a:solidFill>
                        <a:latin typeface="Times New Roman"/>
                        <a:ea typeface="Times New Roman"/>
                        <a:cs typeface="Times New Roman"/>
                      </a:endParaRPr>
                    </a:p>
                  </a:txBody>
                  <a:tcPr marL="37800" marR="378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gradFill rotWithShape="0">
                      <a:gsLst>
                        <a:gs pos="0">
                          <a:srgbClr val="535D57"/>
                        </a:gs>
                        <a:gs pos="100000">
                          <a:srgbClr val="92A399"/>
                        </a:gs>
                      </a:gsLst>
                      <a:lin ang="8100000"/>
                    </a:gradFill>
                  </a:tcPr>
                </a:tc>
                <a:tc>
                  <a:txBody>
                    <a:bodyPr lIns="37800" tIns="0" rIns="378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400" b="1" u="none">
                          <a:solidFill>
                            <a:srgbClr val="000000"/>
                          </a:solidFill>
                          <a:latin typeface="Century Gothic"/>
                          <a:ea typeface="Century Gothic"/>
                          <a:cs typeface="Century Gothic"/>
                        </a:rPr>
                        <a:t>Virginia Beach, VA </a:t>
                      </a:r>
                      <a:r>
                        <a:rPr sz="1400" b="1" u="none">
                          <a:solidFill>
                            <a:srgbClr val="000000"/>
                          </a:solidFill>
                          <a:latin typeface="Century Gothic"/>
                          <a:ea typeface="Century Gothic"/>
                          <a:cs typeface="Century Gothic"/>
                        </a:rPr>
                        <a:t>	</a:t>
                      </a:r>
                      <a:r>
                        <a:rPr sz="1400" b="1" u="none">
                          <a:solidFill>
                            <a:srgbClr val="000000"/>
                          </a:solidFill>
                          <a:latin typeface="Century Gothic"/>
                          <a:ea typeface="Century Gothic"/>
                          <a:cs typeface="Century Gothic"/>
                        </a:rPr>
                        <a:t>34.1</a:t>
                      </a:r>
                      <a:endParaRPr sz="1400" b="0" u="none">
                        <a:solidFill>
                          <a:srgbClr val="000000"/>
                        </a:solidFill>
                        <a:latin typeface="Times New Roman"/>
                        <a:ea typeface="Times New Roman"/>
                        <a:cs typeface="Times New Roman"/>
                      </a:endParaRPr>
                    </a:p>
                  </a:txBody>
                  <a:tcPr marL="37800" marR="378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gradFill rotWithShape="0">
                      <a:gsLst>
                        <a:gs pos="0">
                          <a:srgbClr val="535D57"/>
                        </a:gs>
                        <a:gs pos="100000">
                          <a:srgbClr val="92A399"/>
                        </a:gs>
                      </a:gsLst>
                      <a:lin ang="8100000"/>
                    </a:gradFill>
                  </a:tcPr>
                </a:tc>
                <a:tc>
                  <a:txBody>
                    <a:bodyPr lIns="37800" tIns="0" rIns="378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400" b="1" u="none">
                          <a:solidFill>
                            <a:srgbClr val="000000"/>
                          </a:solidFill>
                          <a:latin typeface="Century Gothic"/>
                          <a:ea typeface="Century Gothic"/>
                          <a:cs typeface="Century Gothic"/>
                        </a:rPr>
                        <a:t>New Haven, CT </a:t>
                      </a:r>
                      <a:r>
                        <a:rPr sz="1400" b="1" u="none">
                          <a:solidFill>
                            <a:srgbClr val="000000"/>
                          </a:solidFill>
                          <a:latin typeface="Century Gothic"/>
                          <a:ea typeface="Century Gothic"/>
                          <a:cs typeface="Century Gothic"/>
                        </a:rPr>
                        <a:t>	</a:t>
                      </a:r>
                      <a:r>
                        <a:rPr sz="1400" b="1" u="none">
                          <a:solidFill>
                            <a:srgbClr val="000000"/>
                          </a:solidFill>
                          <a:latin typeface="Century Gothic"/>
                          <a:ea typeface="Century Gothic"/>
                          <a:cs typeface="Century Gothic"/>
                        </a:rPr>
                        <a:t>27.0</a:t>
                      </a:r>
                      <a:endParaRPr sz="1400" b="0" u="none">
                        <a:solidFill>
                          <a:srgbClr val="000000"/>
                        </a:solidFill>
                        <a:latin typeface="Times New Roman"/>
                        <a:ea typeface="Times New Roman"/>
                        <a:cs typeface="Times New Roman"/>
                      </a:endParaRPr>
                    </a:p>
                  </a:txBody>
                  <a:tcPr marL="37800" marR="378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gradFill rotWithShape="0">
                      <a:gsLst>
                        <a:gs pos="0">
                          <a:srgbClr val="535D57"/>
                        </a:gs>
                        <a:gs pos="100000">
                          <a:srgbClr val="92A399"/>
                        </a:gs>
                      </a:gsLst>
                      <a:lin ang="8100000"/>
                    </a:gradFill>
                  </a:tcPr>
                </a:tc>
              </a:tr>
              <a:tr h="311040">
                <a:tc>
                  <a:txBody>
                    <a:bodyPr lIns="37800" tIns="0" rIns="378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400" b="1" u="none">
                          <a:solidFill>
                            <a:srgbClr val="000000"/>
                          </a:solidFill>
                          <a:latin typeface="Century Gothic"/>
                          <a:ea typeface="Century Gothic"/>
                          <a:cs typeface="Century Gothic"/>
                        </a:rPr>
                        <a:t>Albuquerque, NM </a:t>
                      </a:r>
                      <a:r>
                        <a:rPr sz="1400" b="1" u="none">
                          <a:solidFill>
                            <a:srgbClr val="000000"/>
                          </a:solidFill>
                          <a:latin typeface="Century Gothic"/>
                          <a:ea typeface="Century Gothic"/>
                          <a:cs typeface="Century Gothic"/>
                        </a:rPr>
                        <a:t>	</a:t>
                      </a:r>
                      <a:r>
                        <a:rPr sz="1400" b="1" u="none">
                          <a:solidFill>
                            <a:srgbClr val="000000"/>
                          </a:solidFill>
                          <a:latin typeface="Century Gothic"/>
                          <a:ea typeface="Century Gothic"/>
                          <a:cs typeface="Century Gothic"/>
                        </a:rPr>
                        <a:t>34.6</a:t>
                      </a:r>
                      <a:endParaRPr sz="1400" b="0" u="none">
                        <a:solidFill>
                          <a:srgbClr val="000000"/>
                        </a:solidFill>
                        <a:latin typeface="Times New Roman"/>
                        <a:ea typeface="Times New Roman"/>
                        <a:cs typeface="Times New Roman"/>
                      </a:endParaRPr>
                    </a:p>
                  </a:txBody>
                  <a:tcPr marL="37800" marR="378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gradFill rotWithShape="0">
                      <a:gsLst>
                        <a:gs pos="0">
                          <a:srgbClr val="535D57"/>
                        </a:gs>
                        <a:gs pos="100000">
                          <a:srgbClr val="92A399"/>
                        </a:gs>
                      </a:gsLst>
                      <a:lin ang="8100000"/>
                    </a:gradFill>
                  </a:tcPr>
                </a:tc>
                <a:tc>
                  <a:txBody>
                    <a:bodyPr lIns="37800" tIns="0" rIns="378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400" b="1" u="none">
                          <a:solidFill>
                            <a:srgbClr val="000000"/>
                          </a:solidFill>
                          <a:latin typeface="Century Gothic"/>
                          <a:ea typeface="Century Gothic"/>
                          <a:cs typeface="Century Gothic"/>
                        </a:rPr>
                        <a:t>Lakeland, FL </a:t>
                      </a:r>
                      <a:r>
                        <a:rPr sz="1400" b="1" u="none">
                          <a:solidFill>
                            <a:srgbClr val="000000"/>
                          </a:solidFill>
                          <a:latin typeface="Century Gothic"/>
                          <a:ea typeface="Century Gothic"/>
                          <a:cs typeface="Century Gothic"/>
                        </a:rPr>
                        <a:t>	</a:t>
                      </a:r>
                      <a:r>
                        <a:rPr sz="1400" b="1" u="none">
                          <a:solidFill>
                            <a:srgbClr val="000000"/>
                          </a:solidFill>
                          <a:latin typeface="Century Gothic"/>
                          <a:ea typeface="Century Gothic"/>
                          <a:cs typeface="Century Gothic"/>
                        </a:rPr>
                        <a:t>34.3</a:t>
                      </a:r>
                      <a:endParaRPr sz="1400" b="0" u="none">
                        <a:solidFill>
                          <a:srgbClr val="000000"/>
                        </a:solidFill>
                        <a:latin typeface="Times New Roman"/>
                        <a:ea typeface="Times New Roman"/>
                        <a:cs typeface="Times New Roman"/>
                      </a:endParaRPr>
                    </a:p>
                  </a:txBody>
                  <a:tcPr marL="37800" marR="378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gradFill rotWithShape="0">
                      <a:gsLst>
                        <a:gs pos="0">
                          <a:srgbClr val="535D57"/>
                        </a:gs>
                        <a:gs pos="100000">
                          <a:srgbClr val="92A399"/>
                        </a:gs>
                      </a:gsLst>
                      <a:lin ang="8100000"/>
                    </a:gradFill>
                  </a:tcPr>
                </a:tc>
                <a:tc>
                  <a:txBody>
                    <a:bodyPr lIns="37800" tIns="0" rIns="378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400" b="1" u="none">
                          <a:solidFill>
                            <a:srgbClr val="000000"/>
                          </a:solidFill>
                          <a:latin typeface="Century Gothic"/>
                          <a:ea typeface="Century Gothic"/>
                          <a:cs typeface="Century Gothic"/>
                        </a:rPr>
                        <a:t>Las Vegas, NV </a:t>
                      </a:r>
                      <a:r>
                        <a:rPr sz="1400" b="1" u="none">
                          <a:solidFill>
                            <a:srgbClr val="000000"/>
                          </a:solidFill>
                          <a:latin typeface="Century Gothic"/>
                          <a:ea typeface="Century Gothic"/>
                          <a:cs typeface="Century Gothic"/>
                        </a:rPr>
                        <a:t>	</a:t>
                      </a:r>
                      <a:r>
                        <a:rPr sz="1400" b="1" u="none">
                          <a:solidFill>
                            <a:srgbClr val="000000"/>
                          </a:solidFill>
                          <a:latin typeface="Century Gothic"/>
                          <a:ea typeface="Century Gothic"/>
                          <a:cs typeface="Century Gothic"/>
                        </a:rPr>
                        <a:t>27.7</a:t>
                      </a:r>
                      <a:endParaRPr sz="1400" b="0" u="none">
                        <a:solidFill>
                          <a:srgbClr val="000000"/>
                        </a:solidFill>
                        <a:latin typeface="Times New Roman"/>
                        <a:ea typeface="Times New Roman"/>
                        <a:cs typeface="Times New Roman"/>
                      </a:endParaRPr>
                    </a:p>
                  </a:txBody>
                  <a:tcPr marL="37800" marR="378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gradFill rotWithShape="0">
                      <a:gsLst>
                        <a:gs pos="0">
                          <a:srgbClr val="535D57"/>
                        </a:gs>
                        <a:gs pos="100000">
                          <a:srgbClr val="92A399"/>
                        </a:gs>
                      </a:gsLst>
                      <a:lin ang="8100000"/>
                    </a:gradFill>
                  </a:tcPr>
                </a:tc>
              </a:tr>
            </a:tbl>
          </a:graphicData>
        </a:graphic>
      </p:graphicFrame>
    </p:spTree>
    <p:extLst>
      <p:ext uri="{BB962C8B-B14F-4D97-AF65-F5344CB8AC3E}">
        <p14:creationId xmlns:p14="http://schemas.microsoft.com/office/powerpoint/2010/main" val="810169174"/>
      </p:ext>
    </p:extLst>
  </p:cSld>
</p:sld>
</file>

<file path=ppt/slides/slide6.xml><?xml version="1.0" encoding="utf-8"?>
<p:sld xmlns:p="http://schemas.openxmlformats.org/presentationml/2006/main">
  <p:cSld>
    <p:spTree>
      <p:nvGrpSpPr>
        <p:cNvPr id="1" name=""/>
        <p:cNvGrpSpPr/>
        <p:nvPr/>
      </p:nvGrpSpPr>
      <p:grpSpPr>
        <a:xfrm xmlns:a="http://schemas.openxmlformats.org/drawingml/2006/main"/>
      </p:grpSpPr>
      <p:sp>
        <p:nvSpPr>
          <p:cNvPr id="41" name="PlaceHolder 1">
            <a:extLst xmlns:a="http://schemas.openxmlformats.org/drawingml/2006/main">
              <a:ext uri="{FF2B5EF4-FFF2-40B4-BE49-F238E27FC236}">
                <a16:creationId xmlns:a16="http://schemas.microsoft.com/office/drawing/2014/main" id="{F003EE3E-4A46-4F35-947A-88B17FF17E2E}"/>
              </a:ext>
            </a:extLst>
          </p:cNvPr>
          <p:cNvSpPr>
            <a:spLocks xmlns:a="http://schemas.openxmlformats.org/drawingml/2006/main" noGrp="1"/>
          </p:cNvSpPr>
          <p:nvPr>
            <p:ph type="title" idx="0"/>
          </p:nvPr>
        </p:nvSpPr>
        <p:spPr>
          <a:xfrm xmlns:a="http://schemas.openxmlformats.org/drawingml/2006/main">
            <a:off x="380880" y="304200"/>
            <a:ext cx="8261280" cy="10400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000" b="1" u="none">
                <a:solidFill>
                  <a:srgbClr val="6B7D72"/>
                </a:solidFill>
                <a:latin typeface="Book Antiqua"/>
                <a:ea typeface="Book Antiqua"/>
                <a:cs typeface="Book Antiqua"/>
              </a:rPr>
              <a:t>TABLE 5-2: PERCENTAGE OF STUDENTS IN SCHOOLS WITH 75% OR MORE MINORITIES AND 75% OR MORE WHITES BY RACE/ETHNICITY, 2008</a:t>
            </a:r>
            <a:endParaRPr sz="2000" b="0" u="none">
              <a:solidFill>
                <a:srgbClr val="6B7D72"/>
              </a:solidFill>
              <a:latin typeface="Book Antiqua"/>
              <a:ea typeface="Book Antiqua"/>
              <a:cs typeface="Book Antiqua"/>
            </a:endParaRPr>
          </a:p>
        </p:txBody>
      </p:sp>
      <p:sp>
        <p:nvSpPr>
          <p:cNvPr id="42" name="TextBox 4">
            <a:extLst xmlns:a="http://schemas.openxmlformats.org/drawingml/2006/main">
              <a:ext uri="{FF2B5EF4-FFF2-40B4-BE49-F238E27FC236}">
                <a16:creationId xmlns:a16="http://schemas.microsoft.com/office/drawing/2014/main" id="{5214FDC7-024C-483C-A7FE-3EBA01905776}"/>
              </a:ext>
            </a:extLst>
          </p:cNvPr>
          <p:cNvSpPr>
            <a:spLocks xmlns:a="http://schemas.openxmlformats.org/drawingml/2006/main" noGrp="1"/>
          </p:cNvSpPr>
          <p:nvPr/>
        </p:nvSpPr>
        <p:spPr>
          <a:xfrm xmlns:a="http://schemas.openxmlformats.org/drawingml/2006/main">
            <a:off x="568080" y="5333760"/>
            <a:ext cx="7735680" cy="45972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wrap="none" lIns="90000" tIns="46800" rIns="90000" bIns="46800" anchor="t">
            <a:spAutoFit/>
          </a:bodyPr>
          <a:lstStyle xmlns:a="http://schemas.openxmlformats.org/drawingml/2006/main"/>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Source: National Center for Education Statistics. 2010. Status and Trends in the Education of Racial and Ethnic Minorities. </a:t>
            </a:r>
            <a:endParaRPr sz="1200" b="0" u="none">
              <a:solidFill>
                <a:srgbClr val="000000"/>
              </a:solidFill>
              <a:latin typeface="Times New Roman"/>
              <a:ea typeface="Times New Roman"/>
              <a:cs typeface="Times New Roman"/>
            </a:endParaRPr>
          </a:p>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Table 7.4. </a:t>
            </a:r>
            <a:r>
              <a:rPr sz="1200" b="0" u="sng">
                <a:solidFill>
                  <a:srgbClr val="000000"/>
                </a:solidFill>
                <a:latin typeface="Times New Roman"/>
                <a:ea typeface="Times New Roman"/>
                <a:cs typeface="Times New Roman"/>
              </a:rPr>
              <a:t>http://nces.ed.gov/pubs2010/2010015/tables.asp</a:t>
            </a:r>
            <a:endParaRPr sz="1200" b="0" u="none">
              <a:solidFill>
                <a:srgbClr val="000000"/>
              </a:solidFill>
              <a:latin typeface="Times New Roman"/>
              <a:ea typeface="Times New Roman"/>
              <a:cs typeface="Times New Roman"/>
            </a:endParaRPr>
          </a:p>
        </p:txBody>
      </p:sp>
      <p:graphicFrame>
        <p:nvGraphicFramePr>
          <p:cNvPr id="46" name="Data table: TABLE 5-2: PERCENTAGE OF STUDENTS IN SCHOOLS WITH 75% OR MORE MINORITIES AND 75% OR MORE WHITES BY RACE/ETHNICITY, 2008"/>
          <p:cNvGraphicFramePr/>
          <p:nvPr/>
        </p:nvGraphicFramePr>
        <p:xfrm>
          <a:off xmlns:a="http://schemas.openxmlformats.org/drawingml/2006/main" x="380880" y="1803240"/>
          <a:ext xmlns:a="http://schemas.openxmlformats.org/drawingml/2006/main" cx="8229600" cy="1898640"/>
        </p:xfrm>
        <a:graphic xmlns:a="http://schemas.openxmlformats.org/drawingml/2006/main">
          <a:graphicData uri="http://schemas.openxmlformats.org/drawingml/2006/table">
            <a:tbl>
              <a:tblPr firstRow="1"/>
              <a:tblGrid>
                <a:gridCol w="3505320"/>
                <a:gridCol w="2057400"/>
                <a:gridCol w="2666880"/>
              </a:tblGrid>
              <a:tr h="503280">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600" b="1" u="none">
                          <a:solidFill>
                            <a:srgbClr val="FFFFFF"/>
                          </a:solidFill>
                          <a:latin typeface="Century Gothic"/>
                          <a:ea typeface="Century Gothic"/>
                          <a:cs typeface="Century Gothic"/>
                        </a:rPr>
                        <a:t> </a:t>
                      </a:r>
                      <a:endParaRPr sz="16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1872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600" b="1" u="none">
                          <a:solidFill>
                            <a:srgbClr val="FFFFFF"/>
                          </a:solidFill>
                          <a:latin typeface="Century Gothic"/>
                          <a:ea typeface="Century Gothic"/>
                          <a:cs typeface="Century Gothic"/>
                        </a:rPr>
                        <a:t>75% or More Minority</a:t>
                      </a:r>
                      <a:endParaRPr sz="16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1872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600" b="1" u="none">
                          <a:solidFill>
                            <a:srgbClr val="FFFFFF"/>
                          </a:solidFill>
                          <a:latin typeface="Century Gothic"/>
                          <a:ea typeface="Century Gothic"/>
                          <a:cs typeface="Century Gothic"/>
                        </a:rPr>
                        <a:t>75%  or More White</a:t>
                      </a:r>
                      <a:endParaRPr sz="16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18720">
                      <a:solidFill>
                        <a:srgbClr val="FFFFFF"/>
                      </a:solidFill>
                      <a:prstDash val="solid"/>
                    </a:lnB>
                    <a:solidFill>
                      <a:schemeClr val="accent1"/>
                    </a:solidFill>
                  </a:tcPr>
                </a:tc>
              </a:tr>
              <a:tr h="252360">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600" b="1" u="none">
                          <a:solidFill>
                            <a:srgbClr val="FFFFFF"/>
                          </a:solidFill>
                          <a:latin typeface="Century Gothic"/>
                          <a:ea typeface="Century Gothic"/>
                          <a:cs typeface="Century Gothic"/>
                        </a:rPr>
                        <a:t>White</a:t>
                      </a:r>
                      <a:endParaRPr sz="16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1872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600" b="0" u="none">
                          <a:solidFill>
                            <a:srgbClr val="000000"/>
                          </a:solidFill>
                          <a:latin typeface="Century Gothic"/>
                          <a:ea typeface="Century Gothic"/>
                          <a:cs typeface="Century Gothic"/>
                        </a:rPr>
                        <a:t>3.7</a:t>
                      </a:r>
                      <a:endParaRPr sz="16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1872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600" b="0" u="none">
                          <a:solidFill>
                            <a:srgbClr val="000000"/>
                          </a:solidFill>
                          <a:latin typeface="Century Gothic"/>
                          <a:ea typeface="Century Gothic"/>
                          <a:cs typeface="Century Gothic"/>
                        </a:rPr>
                        <a:t>63.1</a:t>
                      </a:r>
                      <a:endParaRPr sz="16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18720">
                      <a:solidFill>
                        <a:srgbClr val="FFFFFF"/>
                      </a:solidFill>
                      <a:prstDash val="solid"/>
                    </a:lnT>
                    <a:lnB w="5760">
                      <a:solidFill>
                        <a:srgbClr val="FFFFFF"/>
                      </a:solidFill>
                      <a:prstDash val="solid"/>
                    </a:lnB>
                    <a:solidFill>
                      <a:schemeClr val="accent1"/>
                    </a:solidFill>
                  </a:tcPr>
                </a:tc>
              </a:tr>
              <a:tr h="250920">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600" b="1" u="none">
                          <a:solidFill>
                            <a:srgbClr val="FFFFFF"/>
                          </a:solidFill>
                          <a:latin typeface="Century Gothic"/>
                          <a:ea typeface="Century Gothic"/>
                          <a:cs typeface="Century Gothic"/>
                        </a:rPr>
                        <a:t>Black</a:t>
                      </a:r>
                      <a:endParaRPr sz="16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600" b="0" u="none">
                          <a:solidFill>
                            <a:srgbClr val="000000"/>
                          </a:solidFill>
                          <a:latin typeface="Century Gothic"/>
                          <a:ea typeface="Century Gothic"/>
                          <a:cs typeface="Century Gothic"/>
                        </a:rPr>
                        <a:t>53.1</a:t>
                      </a:r>
                      <a:endParaRPr sz="16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600" b="0" u="none">
                          <a:solidFill>
                            <a:srgbClr val="000000"/>
                          </a:solidFill>
                          <a:latin typeface="Century Gothic"/>
                          <a:ea typeface="Century Gothic"/>
                          <a:cs typeface="Century Gothic"/>
                        </a:rPr>
                        <a:t>8.4</a:t>
                      </a:r>
                      <a:endParaRPr sz="16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252360">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600" b="1" u="none">
                          <a:solidFill>
                            <a:srgbClr val="FFFFFF"/>
                          </a:solidFill>
                          <a:latin typeface="Century Gothic"/>
                          <a:ea typeface="Century Gothic"/>
                          <a:cs typeface="Century Gothic"/>
                        </a:rPr>
                        <a:t>Hispanic</a:t>
                      </a:r>
                      <a:endParaRPr sz="16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600" b="0" u="none">
                          <a:solidFill>
                            <a:srgbClr val="000000"/>
                          </a:solidFill>
                          <a:latin typeface="Century Gothic"/>
                          <a:ea typeface="Century Gothic"/>
                          <a:cs typeface="Century Gothic"/>
                        </a:rPr>
                        <a:t>58.7</a:t>
                      </a:r>
                      <a:endParaRPr sz="16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600" b="0" u="none">
                          <a:solidFill>
                            <a:srgbClr val="000000"/>
                          </a:solidFill>
                          <a:latin typeface="Century Gothic"/>
                          <a:ea typeface="Century Gothic"/>
                          <a:cs typeface="Century Gothic"/>
                        </a:rPr>
                        <a:t>7.6</a:t>
                      </a:r>
                      <a:endParaRPr sz="16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258840">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600" b="1" u="none">
                          <a:solidFill>
                            <a:srgbClr val="FFFFFF"/>
                          </a:solidFill>
                          <a:latin typeface="Century Gothic"/>
                          <a:ea typeface="Century Gothic"/>
                          <a:cs typeface="Century Gothic"/>
                        </a:rPr>
                        <a:t>Asian/Pacific Islander</a:t>
                      </a:r>
                      <a:endParaRPr sz="16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600" b="0" u="none">
                          <a:solidFill>
                            <a:srgbClr val="000000"/>
                          </a:solidFill>
                          <a:latin typeface="Century Gothic"/>
                          <a:ea typeface="Century Gothic"/>
                          <a:cs typeface="Century Gothic"/>
                        </a:rPr>
                        <a:t>34.3</a:t>
                      </a:r>
                      <a:endParaRPr sz="16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600" b="0" u="none">
                          <a:solidFill>
                            <a:srgbClr val="000000"/>
                          </a:solidFill>
                          <a:latin typeface="Century Gothic"/>
                          <a:ea typeface="Century Gothic"/>
                          <a:cs typeface="Century Gothic"/>
                        </a:rPr>
                        <a:t>18.4</a:t>
                      </a:r>
                      <a:endParaRPr sz="16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380880">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600" b="1" u="none">
                          <a:solidFill>
                            <a:srgbClr val="FFFFFF"/>
                          </a:solidFill>
                          <a:latin typeface="Century Gothic"/>
                          <a:ea typeface="Century Gothic"/>
                          <a:cs typeface="Century Gothic"/>
                        </a:rPr>
                        <a:t>American Indian/Alaska Native</a:t>
                      </a:r>
                      <a:endParaRPr sz="16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600" b="0" u="none">
                          <a:solidFill>
                            <a:srgbClr val="000000"/>
                          </a:solidFill>
                          <a:latin typeface="Century Gothic"/>
                          <a:ea typeface="Century Gothic"/>
                          <a:cs typeface="Century Gothic"/>
                        </a:rPr>
                        <a:t>29.7</a:t>
                      </a:r>
                      <a:endParaRPr sz="16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600" b="0" u="none">
                          <a:solidFill>
                            <a:srgbClr val="000000"/>
                          </a:solidFill>
                          <a:latin typeface="Century Gothic"/>
                          <a:ea typeface="Century Gothic"/>
                          <a:cs typeface="Century Gothic"/>
                        </a:rPr>
                        <a:t>23.3</a:t>
                      </a:r>
                      <a:endParaRPr sz="16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bl>
          </a:graphicData>
        </a:graphic>
      </p:graphicFrame>
    </p:spTree>
    <p:extLst>
      <p:ext uri="{BB962C8B-B14F-4D97-AF65-F5344CB8AC3E}">
        <p14:creationId xmlns:p14="http://schemas.microsoft.com/office/powerpoint/2010/main" val="1816897876"/>
      </p:ext>
    </p:extLst>
  </p:cSld>
</p:sld>
</file>

<file path=ppt/slides/slide7.xml><?xml version="1.0" encoding="utf-8"?>
<p:sld xmlns:p="http://schemas.openxmlformats.org/presentationml/2006/main">
  <p:cSld>
    <p:spTree>
      <p:nvGrpSpPr>
        <p:cNvPr id="1" name=""/>
        <p:cNvGrpSpPr/>
        <p:nvPr/>
      </p:nvGrpSpPr>
      <p:grpSpPr>
        <a:xfrm xmlns:a="http://schemas.openxmlformats.org/drawingml/2006/main"/>
      </p:grpSpPr>
      <p:sp>
        <p:nvSpPr>
          <p:cNvPr id="44" name="PlaceHolder 1">
            <a:extLst xmlns:a="http://schemas.openxmlformats.org/drawingml/2006/main">
              <a:ext uri="{FF2B5EF4-FFF2-40B4-BE49-F238E27FC236}">
                <a16:creationId xmlns:a16="http://schemas.microsoft.com/office/drawing/2014/main" id="{4C432F3A-696F-4254-98B9-557215E026D6}"/>
              </a:ext>
            </a:extLst>
          </p:cNvPr>
          <p:cNvSpPr>
            <a:spLocks xmlns:a="http://schemas.openxmlformats.org/drawingml/2006/main" noGrp="1"/>
          </p:cNvSpPr>
          <p:nvPr>
            <p:ph type="title" idx="0"/>
          </p:nvPr>
        </p:nvSpPr>
        <p:spPr>
          <a:xfrm xmlns:a="http://schemas.openxmlformats.org/drawingml/2006/main">
            <a:off x="380880" y="304200"/>
            <a:ext cx="8261280" cy="10400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000" b="1" u="none">
                <a:solidFill>
                  <a:srgbClr val="6B7D72"/>
                </a:solidFill>
                <a:latin typeface="Book Antiqua"/>
                <a:ea typeface="Book Antiqua"/>
                <a:cs typeface="Book Antiqua"/>
              </a:rPr>
              <a:t>FIGURE 5-1: PERCENT OF STUDENTS BY RACE AND SCHOOL PERCENTAGE ELIGIBLE FOR FREE AND REDUCED PRICE LUNCH BY QUARTILES, 2011-2012</a:t>
            </a:r>
            <a:endParaRPr sz="2000" b="0" u="none">
              <a:solidFill>
                <a:srgbClr val="6B7D72"/>
              </a:solidFill>
              <a:latin typeface="Book Antiqua"/>
              <a:ea typeface="Book Antiqua"/>
              <a:cs typeface="Book Antiqua"/>
            </a:endParaRPr>
          </a:p>
        </p:txBody>
      </p:sp>
      <p:sp>
        <p:nvSpPr>
          <p:cNvPr id="45" name="TextBox 4">
            <a:extLst xmlns:a="http://schemas.openxmlformats.org/drawingml/2006/main">
              <a:ext uri="{FF2B5EF4-FFF2-40B4-BE49-F238E27FC236}">
                <a16:creationId xmlns:a16="http://schemas.microsoft.com/office/drawing/2014/main" id="{9C1F424A-C291-48C7-A848-78092D70F12C}"/>
              </a:ext>
            </a:extLst>
          </p:cNvPr>
          <p:cNvSpPr>
            <a:spLocks xmlns:a="http://schemas.openxmlformats.org/drawingml/2006/main" noGrp="1"/>
          </p:cNvSpPr>
          <p:nvPr/>
        </p:nvSpPr>
        <p:spPr>
          <a:xfrm xmlns:a="http://schemas.openxmlformats.org/drawingml/2006/main">
            <a:off x="1408320" y="5916600"/>
            <a:ext cx="5573160" cy="45972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wrap="none" lIns="90000" tIns="46800" rIns="90000" bIns="46800" anchor="t">
            <a:spAutoFit/>
          </a:bodyPr>
          <a:lstStyle xmlns:a="http://schemas.openxmlformats.org/drawingml/2006/main"/>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Source: National Center for Education Statistics. 2013. </a:t>
            </a:r>
            <a:r>
              <a:rPr sz="1200" b="0" i="1" u="none">
                <a:solidFill>
                  <a:srgbClr val="000000"/>
                </a:solidFill>
                <a:latin typeface="Times New Roman"/>
                <a:ea typeface="Times New Roman"/>
                <a:cs typeface="Times New Roman"/>
              </a:rPr>
              <a:t>Digest of Educational Statistics</a:t>
            </a:r>
            <a:r>
              <a:rPr sz="1200" b="0" u="none">
                <a:solidFill>
                  <a:srgbClr val="000000"/>
                </a:solidFill>
                <a:latin typeface="Times New Roman"/>
                <a:ea typeface="Times New Roman"/>
                <a:cs typeface="Times New Roman"/>
              </a:rPr>
              <a:t>. </a:t>
            </a:r>
            <a:endParaRPr sz="1200" b="0" u="none">
              <a:solidFill>
                <a:srgbClr val="000000"/>
              </a:solidFill>
              <a:latin typeface="Times New Roman"/>
              <a:ea typeface="Times New Roman"/>
              <a:cs typeface="Times New Roman"/>
            </a:endParaRPr>
          </a:p>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Table 216.60. </a:t>
            </a:r>
            <a:r>
              <a:rPr sz="1200" b="0" u="sng">
                <a:solidFill>
                  <a:srgbClr val="000000"/>
                </a:solidFill>
                <a:latin typeface="Times New Roman"/>
                <a:ea typeface="Times New Roman"/>
                <a:cs typeface="Times New Roman"/>
              </a:rPr>
              <a:t>https://nces.ed.gov/programs/digest/d13/tables/dt13_216.60.asp</a:t>
            </a:r>
            <a:endParaRPr sz="1200" b="0" u="none">
              <a:solidFill>
                <a:srgbClr val="000000"/>
              </a:solidFill>
              <a:latin typeface="Times New Roman"/>
              <a:ea typeface="Times New Roman"/>
              <a:cs typeface="Times New Roman"/>
            </a:endParaRPr>
          </a:p>
        </p:txBody>
      </p:sp>
      <p:sp>
        <p:nvSpPr>
          <p:cNvPr id="46" name="Rectangle 6">
            <a:extLst xmlns:a="http://schemas.openxmlformats.org/drawingml/2006/main">
              <a:ext uri="{FF2B5EF4-FFF2-40B4-BE49-F238E27FC236}">
                <a16:creationId xmlns:a16="http://schemas.microsoft.com/office/drawing/2014/main" id="{CDF2DB90-B431-46EE-AA17-C560B8CCA318}"/>
              </a:ext>
            </a:extLst>
          </p:cNvPr>
          <p:cNvSpPr>
            <a:spLocks xmlns:a="http://schemas.openxmlformats.org/drawingml/2006/main" noGrp="1"/>
          </p:cNvSpPr>
          <p:nvPr/>
        </p:nvSpPr>
        <p:spPr>
          <a:xfrm xmlns:a="http://schemas.openxmlformats.org/drawingml/2006/main">
            <a:off x="0" y="0"/>
            <a:ext cx="9144000" cy="45720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wrap="none" lIns="90000" tIns="46800" rIns="90000" bIns="46800" anchor="ctr">
            <a:spAutoFit/>
          </a:bodyPr>
          <a:lstStyle xmlns:a="http://schemas.openxmlformats.org/drawingml/2006/main"/>
          <a:p xmlns:a="http://schemas.openxmlformats.org/drawingml/2006/main">
            <a:endParaRPr sz="2400" b="0" u="none">
              <a:solidFill>
                <a:srgbClr val="000000"/>
              </a:solidFill>
              <a:latin typeface="Times New Roman"/>
              <a:ea typeface="Times New Roman"/>
              <a:cs typeface="Times New Roman"/>
            </a:endParaRPr>
          </a:p>
        </p:txBody>
      </p:sp>
      <p:pic>
        <p:nvPicPr>
          <p:cNvPr id="51" name="Figure: FIGURE 5-1: PERCENT OF STUDENTS BY RACE AND SCHOOL PERCENTAGE ELIGIBLE FOR FR..."/>
          <p:cNvPicPr>
            <a:picLocks xmlns:a="http://schemas.openxmlformats.org/drawingml/2006/main" noChangeAspect="1"/>
          </p:cNvPicPr>
          <p:nvPr/>
        </p:nvPicPr>
        <p:blipFill>
          <a:blip xmlns:r="http://schemas.openxmlformats.org/officeDocument/2006/relationships" xmlns:a="http://schemas.openxmlformats.org/drawingml/2006/main" r:embed="Rd8f16907086f485f"/>
          <a:stretch xmlns:a="http://schemas.openxmlformats.org/drawingml/2006/main"/>
        </p:blipFill>
        <p:spPr>
          <a:xfrm xmlns:a="http://schemas.openxmlformats.org/drawingml/2006/main" flipH="0" flipV="0">
            <a:off x="1320480" y="1854000"/>
            <a:ext cx="6045480" cy="3370320"/>
          </a:xfrm>
          <a:prstGeom xmlns:a="http://schemas.openxmlformats.org/drawingml/2006/main" prst="rect">
            <a:avLst/>
          </a:prstGeom>
          <a:ln xmlns:a="http://schemas.openxmlformats.org/drawingml/2006/main" w="38160">
            <a:noFill/>
          </a:ln>
        </p:spPr>
      </p:pic>
    </p:spTree>
    <p:extLst>
      <p:ext uri="{BB962C8B-B14F-4D97-AF65-F5344CB8AC3E}">
        <p14:creationId xmlns:p14="http://schemas.microsoft.com/office/powerpoint/2010/main" val="1777143403"/>
      </p:ext>
    </p:extLst>
  </p:cSld>
</p:sld>
</file>

<file path=ppt/slides/slide8.xml><?xml version="1.0" encoding="utf-8"?>
<p:sld xmlns:p="http://schemas.openxmlformats.org/presentationml/2006/main">
  <p:cSld>
    <p:spTree>
      <p:nvGrpSpPr>
        <p:cNvPr id="1" name=""/>
        <p:cNvGrpSpPr/>
        <p:nvPr/>
      </p:nvGrpSpPr>
      <p:grpSpPr>
        <a:xfrm xmlns:a="http://schemas.openxmlformats.org/drawingml/2006/main"/>
      </p:grpSpPr>
      <p:sp>
        <p:nvSpPr>
          <p:cNvPr id="48" name="PlaceHolder 1">
            <a:extLst xmlns:a="http://schemas.openxmlformats.org/drawingml/2006/main">
              <a:ext uri="{FF2B5EF4-FFF2-40B4-BE49-F238E27FC236}">
                <a16:creationId xmlns:a16="http://schemas.microsoft.com/office/drawing/2014/main" id="{5342E47A-752E-4226-85A2-FD4B9AD2C329}"/>
              </a:ext>
            </a:extLst>
          </p:cNvPr>
          <p:cNvSpPr>
            <a:spLocks xmlns:a="http://schemas.openxmlformats.org/drawingml/2006/main" noGrp="1"/>
          </p:cNvSpPr>
          <p:nvPr>
            <p:ph type="title" idx="0"/>
          </p:nvPr>
        </p:nvSpPr>
        <p:spPr>
          <a:xfrm xmlns:a="http://schemas.openxmlformats.org/drawingml/2006/main">
            <a:off x="685800" y="380520"/>
            <a:ext cx="77724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200" b="0" u="none">
                <a:solidFill>
                  <a:srgbClr val="6B7D72"/>
                </a:solidFill>
                <a:latin typeface="Book Antiqua"/>
                <a:ea typeface="Book Antiqua"/>
                <a:cs typeface="Book Antiqua"/>
              </a:rPr>
              <a:t>EDUCATIONAL OUTCOMES</a:t>
            </a:r>
            <a:endParaRPr sz="3200" b="0" u="none">
              <a:solidFill>
                <a:srgbClr val="6B7D72"/>
              </a:solidFill>
              <a:latin typeface="Book Antiqua"/>
              <a:ea typeface="Book Antiqua"/>
              <a:cs typeface="Book Antiqua"/>
            </a:endParaRPr>
          </a:p>
        </p:txBody>
      </p:sp>
      <p:sp>
        <p:nvSpPr>
          <p:cNvPr id="49" name="PlaceHolder 2">
            <a:extLst xmlns:a="http://schemas.openxmlformats.org/drawingml/2006/main">
              <a:ext uri="{FF2B5EF4-FFF2-40B4-BE49-F238E27FC236}">
                <a16:creationId xmlns:a16="http://schemas.microsoft.com/office/drawing/2014/main" id="{B9CBA9B2-5429-49A9-B051-8D2AA88EB4EC}"/>
              </a:ext>
            </a:extLst>
          </p:cNvPr>
          <p:cNvSpPr>
            <a:spLocks xmlns:a="http://schemas.openxmlformats.org/drawingml/2006/main" noGrp="1"/>
          </p:cNvSpPr>
          <p:nvPr>
            <p:ph idx="0"/>
          </p:nvPr>
        </p:nvSpPr>
        <p:spPr>
          <a:xfrm xmlns:a="http://schemas.openxmlformats.org/drawingml/2006/main">
            <a:off x="75960" y="1676160"/>
            <a:ext cx="8839440" cy="47246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rmAutofit/>
          </a:bodyPr>
          <a:lstStyle xmlns:a="http://schemas.openxmlformats.org/drawingml/2006/main"/>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Differences in educational expectations, test scores, grades, retention, course-taking, high school graduation, college enrollment, and others.</a:t>
            </a:r>
            <a:endParaRPr sz="2400" b="0" u="none">
              <a:solidFill>
                <a:srgbClr val="564B3C"/>
              </a:solidFill>
              <a:latin typeface="Century Gothic"/>
              <a:ea typeface="Century Gothic"/>
              <a:cs typeface="Century Gothic"/>
            </a:endParaRPr>
          </a:p>
          <a:p xmlns:a="http://schemas.openxmlformats.org/drawingml/2006/main">
            <a:pPr marL="343080" indent="0" algn="l">
              <a:spcBef>
                <a:spcPts val="601"/>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564B3C"/>
              </a:solidFill>
              <a:latin typeface="Century Gothic"/>
              <a:ea typeface="Century Gothic"/>
              <a:cs typeface="Century Gothic"/>
            </a:endParaRPr>
          </a:p>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Operate cumulatively such that low grades may lead to low expectations, which lead to different course-taking patterns, which lead to lower college enrollment.</a:t>
            </a:r>
            <a:endParaRPr sz="2400" b="0" u="none">
              <a:solidFill>
                <a:srgbClr val="564B3C"/>
              </a:solidFill>
              <a:latin typeface="Century Gothic"/>
              <a:ea typeface="Century Gothic"/>
              <a:cs typeface="Century Gothic"/>
            </a:endParaRPr>
          </a:p>
          <a:p xmlns:a="http://schemas.openxmlformats.org/drawingml/2006/main">
            <a:pPr marL="343080" indent="0" algn="l">
              <a:spcBef>
                <a:spcPts val="601"/>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564B3C"/>
              </a:solidFill>
              <a:latin typeface="Century Gothic"/>
              <a:ea typeface="Century Gothic"/>
              <a:cs typeface="Century Gothic"/>
            </a:endParaRPr>
          </a:p>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Are there systematic differences by race/ethnicity?</a:t>
            </a:r>
            <a:endParaRPr sz="2400" b="0" u="none">
              <a:solidFill>
                <a:srgbClr val="564B3C"/>
              </a:solidFill>
              <a:latin typeface="Century Gothic"/>
              <a:ea typeface="Century Gothic"/>
              <a:cs typeface="Century Gothic"/>
            </a:endParaRPr>
          </a:p>
        </p:txBody>
      </p:sp>
    </p:spTree>
    <p:extLst>
      <p:ext uri="{BB962C8B-B14F-4D97-AF65-F5344CB8AC3E}">
        <p14:creationId xmlns:p14="http://schemas.microsoft.com/office/powerpoint/2010/main" val="2147423731"/>
      </p:ext>
    </p:extLst>
  </p:cSld>
</p:sld>
</file>

<file path=ppt/slides/slide9.xml><?xml version="1.0" encoding="utf-8"?>
<p:sld xmlns:p="http://schemas.openxmlformats.org/presentationml/2006/main">
  <p:cSld>
    <p:spTree>
      <p:nvGrpSpPr>
        <p:cNvPr id="1" name=""/>
        <p:cNvGrpSpPr/>
        <p:nvPr/>
      </p:nvGrpSpPr>
      <p:grpSpPr>
        <a:xfrm xmlns:a="http://schemas.openxmlformats.org/drawingml/2006/main"/>
      </p:grpSpPr>
      <p:sp>
        <p:nvSpPr>
          <p:cNvPr id="50" name="PlaceHolder 1">
            <a:extLst xmlns:a="http://schemas.openxmlformats.org/drawingml/2006/main">
              <a:ext uri="{FF2B5EF4-FFF2-40B4-BE49-F238E27FC236}">
                <a16:creationId xmlns:a16="http://schemas.microsoft.com/office/drawing/2014/main" id="{909809A0-239D-4828-AE88-A55DD76288EF}"/>
              </a:ext>
            </a:extLst>
          </p:cNvPr>
          <p:cNvSpPr>
            <a:spLocks xmlns:a="http://schemas.openxmlformats.org/drawingml/2006/main" noGrp="1"/>
          </p:cNvSpPr>
          <p:nvPr>
            <p:ph type="title" idx="0"/>
          </p:nvPr>
        </p:nvSpPr>
        <p:spPr>
          <a:xfrm xmlns:a="http://schemas.openxmlformats.org/drawingml/2006/main">
            <a:off x="380880" y="304200"/>
            <a:ext cx="8261280" cy="10400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000" b="1" u="none">
                <a:solidFill>
                  <a:srgbClr val="6B7D72"/>
                </a:solidFill>
                <a:latin typeface="Book Antiqua"/>
                <a:ea typeface="Book Antiqua"/>
                <a:cs typeface="Book Antiqua"/>
              </a:rPr>
              <a:t>FIGURE 5-4: MATH NAEP SCORES AT AGE 9 BY RACE, 1978-2012</a:t>
            </a:r>
            <a:endParaRPr sz="2000" b="0" u="none">
              <a:solidFill>
                <a:srgbClr val="6B7D72"/>
              </a:solidFill>
              <a:latin typeface="Book Antiqua"/>
              <a:ea typeface="Book Antiqua"/>
              <a:cs typeface="Book Antiqua"/>
            </a:endParaRPr>
          </a:p>
        </p:txBody>
      </p:sp>
      <p:sp>
        <p:nvSpPr>
          <p:cNvPr id="51" name="TextBox 4">
            <a:extLst xmlns:a="http://schemas.openxmlformats.org/drawingml/2006/main">
              <a:ext uri="{FF2B5EF4-FFF2-40B4-BE49-F238E27FC236}">
                <a16:creationId xmlns:a16="http://schemas.microsoft.com/office/drawing/2014/main" id="{C7071D86-42CD-4FEA-BAF7-D2823EB5DAA4}"/>
              </a:ext>
            </a:extLst>
          </p:cNvPr>
          <p:cNvSpPr>
            <a:spLocks xmlns:a="http://schemas.openxmlformats.org/drawingml/2006/main" noGrp="1"/>
          </p:cNvSpPr>
          <p:nvPr/>
        </p:nvSpPr>
        <p:spPr>
          <a:xfrm xmlns:a="http://schemas.openxmlformats.org/drawingml/2006/main">
            <a:off x="380880" y="5943600"/>
            <a:ext cx="7858080" cy="64260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SOURCE: U.S. Department of Education, Institute of Education Sciences, National Center for Education Statistics, National Assessment of Educational Progress (NAEP), 1978, 1982, 1986, 1990, 1992, 1994, 1996, 1999, 2004, 2008 and 2012 Long-Term Trend Mathematics Assessments.  </a:t>
            </a:r>
            <a:r>
              <a:rPr sz="1200" b="0" u="sng">
                <a:solidFill>
                  <a:srgbClr val="000000"/>
                </a:solidFill>
                <a:latin typeface="Times New Roman"/>
                <a:ea typeface="Times New Roman"/>
                <a:cs typeface="Times New Roman"/>
              </a:rPr>
              <a:t>http://nces.ed.gov/nationsreportcard/lttdata/report.aspx</a:t>
            </a:r>
            <a:endParaRPr sz="1200" b="0" u="none">
              <a:solidFill>
                <a:srgbClr val="000000"/>
              </a:solidFill>
              <a:latin typeface="Times New Roman"/>
              <a:ea typeface="Times New Roman"/>
              <a:cs typeface="Times New Roman"/>
            </a:endParaRPr>
          </a:p>
        </p:txBody>
      </p:sp>
      <p:sp>
        <p:nvSpPr>
          <p:cNvPr id="52" name="Rectangle 7">
            <a:extLst xmlns:a="http://schemas.openxmlformats.org/drawingml/2006/main">
              <a:ext uri="{FF2B5EF4-FFF2-40B4-BE49-F238E27FC236}">
                <a16:creationId xmlns:a16="http://schemas.microsoft.com/office/drawing/2014/main" id="{04B021EF-5C91-42BA-9F6A-76A73629531E}"/>
              </a:ext>
            </a:extLst>
          </p:cNvPr>
          <p:cNvSpPr>
            <a:spLocks xmlns:a="http://schemas.openxmlformats.org/drawingml/2006/main" noGrp="1"/>
          </p:cNvSpPr>
          <p:nvPr/>
        </p:nvSpPr>
        <p:spPr>
          <a:xfrm xmlns:a="http://schemas.openxmlformats.org/drawingml/2006/main">
            <a:off x="0" y="0"/>
            <a:ext cx="9144000" cy="45720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wrap="none" lIns="90000" tIns="46800" rIns="90000" bIns="46800" anchor="ctr">
            <a:spAutoFit/>
          </a:bodyPr>
          <a:lstStyle xmlns:a="http://schemas.openxmlformats.org/drawingml/2006/main"/>
          <a:p xmlns:a="http://schemas.openxmlformats.org/drawingml/2006/main">
            <a:endParaRPr sz="2400" b="0" u="none">
              <a:solidFill>
                <a:srgbClr val="000000"/>
              </a:solidFill>
              <a:latin typeface="Times New Roman"/>
              <a:ea typeface="Times New Roman"/>
              <a:cs typeface="Times New Roman"/>
            </a:endParaRPr>
          </a:p>
        </p:txBody>
      </p:sp>
      <p:pic>
        <p:nvPicPr>
          <p:cNvPr id="57" name="Figure: FIGURE 5-4: MATH NAEP SCORES AT AGE 9 BY RACE, 1978-2012"/>
          <p:cNvPicPr>
            <a:picLocks xmlns:a="http://schemas.openxmlformats.org/drawingml/2006/main" noChangeAspect="1"/>
          </p:cNvPicPr>
          <p:nvPr/>
        </p:nvPicPr>
        <p:blipFill>
          <a:blip xmlns:r="http://schemas.openxmlformats.org/officeDocument/2006/relationships" xmlns:a="http://schemas.openxmlformats.org/drawingml/2006/main" r:embed="Ref129f88dd964920"/>
          <a:stretch xmlns:a="http://schemas.openxmlformats.org/drawingml/2006/main"/>
        </p:blipFill>
        <p:spPr>
          <a:xfrm xmlns:a="http://schemas.openxmlformats.org/drawingml/2006/main" flipH="0" flipV="0">
            <a:off x="634680" y="2082600"/>
            <a:ext cx="7569360" cy="3370320"/>
          </a:xfrm>
          <a:prstGeom xmlns:a="http://schemas.openxmlformats.org/drawingml/2006/main" prst="rect">
            <a:avLst/>
          </a:prstGeom>
          <a:ln xmlns:a="http://schemas.openxmlformats.org/drawingml/2006/main" w="38160">
            <a:noFill/>
          </a:ln>
        </p:spPr>
      </p:pic>
    </p:spTree>
    <p:extLst>
      <p:ext uri="{BB962C8B-B14F-4D97-AF65-F5344CB8AC3E}">
        <p14:creationId xmlns:p14="http://schemas.microsoft.com/office/powerpoint/2010/main" val="104249888"/>
      </p:ext>
    </p:extLst>
  </p:cSld>
</p:sld>
</file>

<file path=ppt/theme/theme1.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name="LibreOffice">
      <a:fillStyleLst>
        <a:solidFill>
          <a:schemeClr val="phClr"/>
        </a:solidFill>
        <a:solidFill>
          <a:schemeClr val="phClr"/>
        </a:solidFill>
        <a:solidFill>
          <a:schemeClr val="phClr"/>
        </a:solidFill>
      </a:fillStyleLst>
      <a:lnStyleLst>
        <a:ln w="6350">
          <a:prstDash val="solid"/>
        </a:ln>
        <a:ln w="6350">
          <a:prstDash val="solid"/>
        </a:ln>
        <a:ln w="6350">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docProps/app.xml><?xml version="1.0" encoding="utf-8"?>
<ap:Properties xmlns:ap="http://schemas.openxmlformats.org/officeDocument/2006/extended-properties">
  <ap:Application>Walnut Exporter</ap:Application>
  <ap:PresentationFormat>Converted Presentation</ap:PresentationFormat>
  <ap:Slides>0</ap:Slides>
  <ap:Notes>0</ap:Notes>
  <ap:HiddenSlides>0</ap:HiddenSlides>
  <ap:SharedDoc>false</ap:SharedDoc>
  <ap:DocSecurity>0</ap:DocSecurity>
</ap:Properties>
</file>

<file path=docProps/core.xml><?xml version="1.0" encoding="utf-8"?>
<coreProperties xmlns:dc="http://purl.org/dc/elements/1.1/" xmlns:dcterms="http://purl.org/dc/terms/" xmlns:xsi="http://www.w3.org/2001/XMLSchema-instance" xmlns="http://schemas.openxmlformats.org/package/2006/metadata/core-properties">
  <dc:creator>Walnut Exporter</dc:creator>
  <lastModifiedBy>Walnut Exporter</lastModifiedBy>
  <dc:title>Presentation</dc:title>
  <dcterms:created xsi:type="dcterms:W3CDTF">2026-08-27T17:12:21.8380000Z</dcterms:created>
  <dcterms:modified xsi:type="dcterms:W3CDTF">2026-08-27T17:12:21.8380000Z</dcterms:modified>
</coreProperties>
</file>