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7a3929f5ffaa4be7" /><Relationship Type="http://schemas.openxmlformats.org/officeDocument/2006/relationships/extended-properties" Target="/docProps/app.xml" Id="R90136e7bfa3d4217" /><Relationship Type="http://schemas.openxmlformats.org/officeDocument/2006/relationships/officeDocument" Target="/ppt/presentation.xml" Id="R52bc267e7b4c481c" /></Relationships>
</file>

<file path=ppt/presentation.xml><?xml version="1.0" encoding="utf-8"?>
<p:presentation xmlns:p="http://schemas.openxmlformats.org/presentationml/2006/main">
  <p:sldMasterIdLst>
    <p:sldMasterId xmlns:r="http://schemas.openxmlformats.org/officeDocument/2006/relationships" id="2147483648" r:id="R78074d0808504872"/>
  </p:sldMasterIdLst>
  <p:notesMasterIdLst>
    <p:notesMasterId xmlns:r="http://schemas.openxmlformats.org/officeDocument/2006/relationships" r:id="R4a6e9c0438f542cf"/>
  </p:notesMasterIdLst>
  <p:sldIdLst>
    <p:sldId xmlns:r="http://schemas.openxmlformats.org/officeDocument/2006/relationships" id="256" r:id="R72315c2a4b964f37"/>
    <p:sldId xmlns:r="http://schemas.openxmlformats.org/officeDocument/2006/relationships" id="257" r:id="Rdef5e30fe9aa4437"/>
    <p:sldId xmlns:r="http://schemas.openxmlformats.org/officeDocument/2006/relationships" id="258" r:id="R356325b0ba424d94"/>
    <p:sldId xmlns:r="http://schemas.openxmlformats.org/officeDocument/2006/relationships" id="259" r:id="R419a863bd2974561"/>
    <p:sldId xmlns:r="http://schemas.openxmlformats.org/officeDocument/2006/relationships" id="260" r:id="R933c69037a6f4231"/>
    <p:sldId xmlns:r="http://schemas.openxmlformats.org/officeDocument/2006/relationships" id="261" r:id="Rcd65432df4b54bfa"/>
    <p:sldId xmlns:r="http://schemas.openxmlformats.org/officeDocument/2006/relationships" id="262" r:id="R1ed7011d02524e96"/>
    <p:sldId xmlns:r="http://schemas.openxmlformats.org/officeDocument/2006/relationships" id="263" r:id="Rc0e8a3ee1ca149cf"/>
    <p:sldId xmlns:r="http://schemas.openxmlformats.org/officeDocument/2006/relationships" id="264" r:id="R0e95e8bebe674c65"/>
    <p:sldId xmlns:r="http://schemas.openxmlformats.org/officeDocument/2006/relationships" id="265" r:id="Rbc84c82027ab4706"/>
    <p:sldId xmlns:r="http://schemas.openxmlformats.org/officeDocument/2006/relationships" id="266" r:id="R2038ecca5d3f4b55"/>
    <p:sldId xmlns:r="http://schemas.openxmlformats.org/officeDocument/2006/relationships" id="267" r:id="R3c04a35813c747c7"/>
    <p:sldId xmlns:r="http://schemas.openxmlformats.org/officeDocument/2006/relationships" id="268" r:id="R3de304e83d6a42d6"/>
    <p:sldId xmlns:r="http://schemas.openxmlformats.org/officeDocument/2006/relationships" id="269" r:id="Rb3f01ad0575047c0"/>
    <p:sldId xmlns:r="http://schemas.openxmlformats.org/officeDocument/2006/relationships" id="270" r:id="R5ff472d85f754532"/>
    <p:sldId xmlns:r="http://schemas.openxmlformats.org/officeDocument/2006/relationships" id="271" r:id="Rdb69e65731c3481a"/>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7dd81bffdddf4c0c" /><Relationship Type="http://schemas.openxmlformats.org/officeDocument/2006/relationships/slideMaster" Target="/ppt/slideMasters/slideMaster1.xml" Id="R78074d0808504872" /><Relationship Type="http://schemas.openxmlformats.org/officeDocument/2006/relationships/notesMaster" Target="/ppt/notesMasters/notesMaster1.xml" Id="R4a6e9c0438f542cf" /><Relationship Type="http://schemas.openxmlformats.org/officeDocument/2006/relationships/presProps" Target="/ppt/presProps.xml" Id="R642a6d914ca5468b" /><Relationship Type="http://schemas.openxmlformats.org/officeDocument/2006/relationships/tableStyles" Target="/ppt/tableStyles.xml" Id="R703426b7dbf9491d" /><Relationship Type="http://schemas.openxmlformats.org/officeDocument/2006/relationships/slide" Target="/ppt/slides/slide1.xml" Id="R72315c2a4b964f37" /><Relationship Type="http://schemas.openxmlformats.org/officeDocument/2006/relationships/slide" Target="/ppt/slides/slide2.xml" Id="Rdef5e30fe9aa4437" /><Relationship Type="http://schemas.openxmlformats.org/officeDocument/2006/relationships/slide" Target="/ppt/slides/slide3.xml" Id="R356325b0ba424d94" /><Relationship Type="http://schemas.openxmlformats.org/officeDocument/2006/relationships/slide" Target="/ppt/slides/slide4.xml" Id="R419a863bd2974561" /><Relationship Type="http://schemas.openxmlformats.org/officeDocument/2006/relationships/slide" Target="/ppt/slides/slide5.xml" Id="R933c69037a6f4231" /><Relationship Type="http://schemas.openxmlformats.org/officeDocument/2006/relationships/slide" Target="/ppt/slides/slide6.xml" Id="Rcd65432df4b54bfa" /><Relationship Type="http://schemas.openxmlformats.org/officeDocument/2006/relationships/slide" Target="/ppt/slides/slide7.xml" Id="R1ed7011d02524e96" /><Relationship Type="http://schemas.openxmlformats.org/officeDocument/2006/relationships/slide" Target="/ppt/slides/slide8.xml" Id="Rc0e8a3ee1ca149cf" /><Relationship Type="http://schemas.openxmlformats.org/officeDocument/2006/relationships/slide" Target="/ppt/slides/slide9.xml" Id="R0e95e8bebe674c65" /><Relationship Type="http://schemas.openxmlformats.org/officeDocument/2006/relationships/slide" Target="/ppt/slides/slide10.xml" Id="Rbc84c82027ab4706" /><Relationship Type="http://schemas.openxmlformats.org/officeDocument/2006/relationships/slide" Target="/ppt/slides/slide11.xml" Id="R2038ecca5d3f4b55" /><Relationship Type="http://schemas.openxmlformats.org/officeDocument/2006/relationships/slide" Target="/ppt/slides/slide12.xml" Id="R3c04a35813c747c7" /><Relationship Type="http://schemas.openxmlformats.org/officeDocument/2006/relationships/slide" Target="/ppt/slides/slide13.xml" Id="R3de304e83d6a42d6" /><Relationship Type="http://schemas.openxmlformats.org/officeDocument/2006/relationships/slide" Target="/ppt/slides/slide14.xml" Id="Rb3f01ad0575047c0" /><Relationship Type="http://schemas.openxmlformats.org/officeDocument/2006/relationships/slide" Target="/ppt/slides/slide15.xml" Id="R5ff472d85f754532" /><Relationship Type="http://schemas.openxmlformats.org/officeDocument/2006/relationships/slide" Target="/ppt/slides/slide16.xml" Id="Rdb69e65731c3481a"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0c75ce55bf82405e"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be53e19aca214acd" /><Relationship Type="http://schemas.openxmlformats.org/officeDocument/2006/relationships/notesMaster" Target="/ppt/notesMasters/notesMaster1.xml" Id="Re0ae7a8ab617464a"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f48b6f9b3559443d" /><Relationship Type="http://schemas.openxmlformats.org/officeDocument/2006/relationships/notesMaster" Target="/ppt/notesMasters/notesMaster1.xml" Id="R42ee35ed111e474f"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3fd9a86ea7b64a90" /><Relationship Type="http://schemas.openxmlformats.org/officeDocument/2006/relationships/notesMaster" Target="/ppt/notesMasters/notesMaster1.xml" Id="Rba714b9fc4584bf8"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0976c5bfb7684565" /><Relationship Type="http://schemas.openxmlformats.org/officeDocument/2006/relationships/notesMaster" Target="/ppt/notesMasters/notesMaster1.xml" Id="Rde9d931006cc4a9a"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fa6fd29be498455a" /><Relationship Type="http://schemas.openxmlformats.org/officeDocument/2006/relationships/notesMaster" Target="/ppt/notesMasters/notesMaster1.xml" Id="Re6fe46d031e14b62"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61f536f0ec8e47d8" /><Relationship Type="http://schemas.openxmlformats.org/officeDocument/2006/relationships/notesMaster" Target="/ppt/notesMasters/notesMaster1.xml" Id="Rf7e512a3a9654d0a"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5d1fe63c0f9a40a6" /><Relationship Type="http://schemas.openxmlformats.org/officeDocument/2006/relationships/notesMaster" Target="/ppt/notesMasters/notesMaster1.xml" Id="Rd9d45819faef45c7"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d26482929e54477e" /><Relationship Type="http://schemas.openxmlformats.org/officeDocument/2006/relationships/notesMaster" Target="/ppt/notesMasters/notesMaster1.xml" Id="R3270734be8824346" /></Relationships>
</file>

<file path=ppt/notesSlides/_rels/notesSlide2.xml.rels>&#65279;<?xml version="1.0" encoding="utf-8"?><Relationships xmlns="http://schemas.openxmlformats.org/package/2006/relationships"><Relationship Type="http://schemas.openxmlformats.org/officeDocument/2006/relationships/slide" Target="/ppt/slides/slide2.xml" Id="R1553c8bacc564d82" /><Relationship Type="http://schemas.openxmlformats.org/officeDocument/2006/relationships/notesMaster" Target="/ppt/notesMasters/notesMaster1.xml" Id="R217bf4807e2b4dc9" /></Relationships>
</file>

<file path=ppt/notesSlides/_rels/notesSlide3.xml.rels>&#65279;<?xml version="1.0" encoding="utf-8"?><Relationships xmlns="http://schemas.openxmlformats.org/package/2006/relationships"><Relationship Type="http://schemas.openxmlformats.org/officeDocument/2006/relationships/slide" Target="/ppt/slides/slide3.xml" Id="R3a79428d42024ee6" /><Relationship Type="http://schemas.openxmlformats.org/officeDocument/2006/relationships/notesMaster" Target="/ppt/notesMasters/notesMaster1.xml" Id="Refb936f9872f4c10" /></Relationships>
</file>

<file path=ppt/notesSlides/_rels/notesSlide4.xml.rels>&#65279;<?xml version="1.0" encoding="utf-8"?><Relationships xmlns="http://schemas.openxmlformats.org/package/2006/relationships"><Relationship Type="http://schemas.openxmlformats.org/officeDocument/2006/relationships/slide" Target="/ppt/slides/slide4.xml" Id="Rb65e6f58b3924b39" /><Relationship Type="http://schemas.openxmlformats.org/officeDocument/2006/relationships/notesMaster" Target="/ppt/notesMasters/notesMaster1.xml" Id="R77812f247fba4a3e" /></Relationships>
</file>

<file path=ppt/notesSlides/_rels/notesSlide5.xml.rels>&#65279;<?xml version="1.0" encoding="utf-8"?><Relationships xmlns="http://schemas.openxmlformats.org/package/2006/relationships"><Relationship Type="http://schemas.openxmlformats.org/officeDocument/2006/relationships/slide" Target="/ppt/slides/slide5.xml" Id="R407c6e7a57b94af4" /><Relationship Type="http://schemas.openxmlformats.org/officeDocument/2006/relationships/notesMaster" Target="/ppt/notesMasters/notesMaster1.xml" Id="Rc0739c967e9441b4" /></Relationships>
</file>

<file path=ppt/notesSlides/_rels/notesSlide6.xml.rels>&#65279;<?xml version="1.0" encoding="utf-8"?><Relationships xmlns="http://schemas.openxmlformats.org/package/2006/relationships"><Relationship Type="http://schemas.openxmlformats.org/officeDocument/2006/relationships/slide" Target="/ppt/slides/slide6.xml" Id="R1b3156fe51c64e39" /><Relationship Type="http://schemas.openxmlformats.org/officeDocument/2006/relationships/notesMaster" Target="/ppt/notesMasters/notesMaster1.xml" Id="Rc49b8d1ed1b74a9b" /></Relationships>
</file>

<file path=ppt/notesSlides/_rels/notesSlide7.xml.rels>&#65279;<?xml version="1.0" encoding="utf-8"?><Relationships xmlns="http://schemas.openxmlformats.org/package/2006/relationships"><Relationship Type="http://schemas.openxmlformats.org/officeDocument/2006/relationships/slide" Target="/ppt/slides/slide7.xml" Id="R97ad4f5db4c040f1" /><Relationship Type="http://schemas.openxmlformats.org/officeDocument/2006/relationships/notesMaster" Target="/ppt/notesMasters/notesMaster1.xml" Id="Rf9ffa9dbf02f4638" /></Relationships>
</file>

<file path=ppt/notesSlides/_rels/notesSlide8.xml.rels>&#65279;<?xml version="1.0" encoding="utf-8"?><Relationships xmlns="http://schemas.openxmlformats.org/package/2006/relationships"><Relationship Type="http://schemas.openxmlformats.org/officeDocument/2006/relationships/slide" Target="/ppt/slides/slide8.xml" Id="R8b202f27f94f4422" /><Relationship Type="http://schemas.openxmlformats.org/officeDocument/2006/relationships/notesMaster" Target="/ppt/notesMasters/notesMaster1.xml" Id="R2c67761014a442c3" /></Relationships>
</file>

<file path=ppt/notesSlides/_rels/notesSlide9.xml.rels>&#65279;<?xml version="1.0" encoding="utf-8"?><Relationships xmlns="http://schemas.openxmlformats.org/package/2006/relationships"><Relationship Type="http://schemas.openxmlformats.org/officeDocument/2006/relationships/slide" Target="/ppt/slides/slide9.xml" Id="R1062281bb19b42e5" /><Relationship Type="http://schemas.openxmlformats.org/officeDocument/2006/relationships/notesMaster" Target="/ppt/notesMasters/notesMaster1.xml" Id="Rc9a34f197db246c8"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INEQUALITY BY GENDER AND DISABILITY</a:t>
            </a:r>
          </a:p>
          <a:p xmlns:a="http://schemas.openxmlformats.org/drawingml/2006/main">
            <a:r>
              <a:t/>
            </a:r>
          </a:p>
          <a:p xmlns:a="http://schemas.openxmlformats.org/drawingml/2006/main">
            <a:r>
              <a:t>Slide text:</a:t>
            </a:r>
          </a:p>
          <a:p xmlns:a="http://schemas.openxmlformats.org/drawingml/2006/main">
            <a:r>
              <a:t>CHAPTER 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6-6: PERCENTAGES OF 15-24 YEAR-OLDS NOT ENROLLED IN SCHOOLS WITH NO DE...</a:t>
            </a:r>
          </a:p>
          <a:p xmlns:a="http://schemas.openxmlformats.org/drawingml/2006/main">
            <a:r>
              <a:t/>
            </a:r>
          </a:p>
          <a:p xmlns:a="http://schemas.openxmlformats.org/drawingml/2006/main">
            <a:r>
              <a:t>Slide text:</a:t>
            </a:r>
          </a:p>
          <a:p xmlns:a="http://schemas.openxmlformats.org/drawingml/2006/main">
            <a:r>
              <a:t>FIGURE 6-6: PERCENTAGES OF 15-24 YEAR-OLDS NOT ENROLLED IN SCHOOLS WITH NO DEGREE BY SEX, 2011</a:t>
            </a:r>
          </a:p>
          <a:p xmlns:a="http://schemas.openxmlformats.org/drawingml/2006/main">
            <a:r>
              <a:t/>
            </a:r>
          </a:p>
          <a:p xmlns:a="http://schemas.openxmlformats.org/drawingml/2006/main">
            <a:r>
              <a:t>Figure description:</a:t>
            </a:r>
          </a:p>
          <a:p xmlns:a="http://schemas.openxmlformats.org/drawingml/2006/main">
            <a:r>
              <a:t>Two-bar chart showing the percentage of 15- to 24-year-olds not enrolled in school and without a degree in 2011. Female: 5.9 percent. Male: 6.5 percent.</a:t>
            </a:r>
          </a:p>
          <a:p xmlns:a="http://schemas.openxmlformats.org/drawingml/2006/main">
            <a:r>
              <a:t/>
            </a:r>
          </a:p>
          <a:p xmlns:a="http://schemas.openxmlformats.org/drawingml/2006/main">
            <a:r>
              <a:t>[Sources]</a:t>
            </a:r>
          </a:p>
          <a:p xmlns:a="http://schemas.openxmlformats.org/drawingml/2006/main">
            <a:r>
              <a:t>Source: Davis, Jessica and Kurt Bauman.  2013. School Enrollment in the United States: 	2011 Population Characteristics, Table 1. U.S. Census Bureau.</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6-7: PERCENTAGES OF 14-24 YEAR OLD HIGH SCHOOL GRADUATES WHO HAVE ENRO...</a:t>
            </a:r>
          </a:p>
          <a:p xmlns:a="http://schemas.openxmlformats.org/drawingml/2006/main">
            <a:r>
              <a:t/>
            </a:r>
          </a:p>
          <a:p xmlns:a="http://schemas.openxmlformats.org/drawingml/2006/main">
            <a:r>
              <a:t>Slide text:</a:t>
            </a:r>
          </a:p>
          <a:p xmlns:a="http://schemas.openxmlformats.org/drawingml/2006/main">
            <a:r>
              <a:t>FIGURE 6-7: PERCENTAGES OF 14-24 YEAR OLD HIGH SCHOOL GRADUATES WHO HAVE ENROLLED IN OR COMPLETED SOME COLLEGE, SELECTED YEARS 1967-2013</a:t>
            </a:r>
          </a:p>
          <a:p xmlns:a="http://schemas.openxmlformats.org/drawingml/2006/main">
            <a:r>
              <a:t/>
            </a:r>
          </a:p>
          <a:p xmlns:a="http://schemas.openxmlformats.org/drawingml/2006/main">
            <a:r>
              <a:t>Figure description:</a:t>
            </a:r>
          </a:p>
          <a:p xmlns:a="http://schemas.openxmlformats.org/drawingml/2006/main">
            <a:r>
              <a:t>Line chart showing the percentage of 14- to 24-year-old high-school graduates who enrolled in or completed some college from 1967 to 2013. Both groups rise over time. Women move from about 33 percent in 1967 to 69 percent in 2013, overtaking men after the mid-1980s and reaching about 70 percent in 2010. Men move from about 41 percent in 1967 to about 61 percent in 2013, with a dip around 2000 before increasing again.</a:t>
            </a:r>
          </a:p>
          <a:p xmlns:a="http://schemas.openxmlformats.org/drawingml/2006/main">
            <a:r>
              <a:t/>
            </a:r>
          </a:p>
          <a:p xmlns:a="http://schemas.openxmlformats.org/drawingml/2006/main">
            <a:r>
              <a:t>[Sources]</a:t>
            </a:r>
          </a:p>
          <a:p xmlns:a="http://schemas.openxmlformats.org/drawingml/2006/main">
            <a:r>
              <a:t>Source: U.S. Census Bureau, Current Population Survey Historical Data, Table A-5a. http://www.census.gov/hhes/school/data/cps/historical/index.html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6-7: PERCENTAGE FEMALE BY FIELD OF BACHELOR’S DEGREE FOR BACHELOR’S DEG...</a:t>
            </a:r>
          </a:p>
          <a:p xmlns:a="http://schemas.openxmlformats.org/drawingml/2006/main">
            <a:r>
              <a:t/>
            </a:r>
          </a:p>
          <a:p xmlns:a="http://schemas.openxmlformats.org/drawingml/2006/main">
            <a:r>
              <a:t>Slide text:</a:t>
            </a:r>
          </a:p>
          <a:p xmlns:a="http://schemas.openxmlformats.org/drawingml/2006/main">
            <a:r>
              <a:t>TABLE 6-7: PERCENTAGE FEMALE BY FIELD OF BACHELOR’S DEGREE FOR BACHELOR’S DEGREE HOLDERS AGED 25-39, 2009</a:t>
            </a:r>
          </a:p>
          <a:p xmlns:a="http://schemas.openxmlformats.org/drawingml/2006/main">
            <a:r>
              <a:t/>
            </a:r>
          </a:p>
          <a:p xmlns:a="http://schemas.openxmlformats.org/drawingml/2006/main">
            <a:r>
              <a:t>Table alternative:</a:t>
            </a:r>
          </a:p>
          <a:p xmlns:a="http://schemas.openxmlformats.org/drawingml/2006/main">
            <a:r>
              <a:t>Column headers: Field; Percent Female.</a:t>
            </a:r>
          </a:p>
          <a:p xmlns:a="http://schemas.openxmlformats.org/drawingml/2006/main">
            <a:r>
              <a:t>Row 1: Field: All Fields; Percent Female: 54.7.</a:t>
            </a:r>
          </a:p>
          <a:p xmlns:a="http://schemas.openxmlformats.org/drawingml/2006/main">
            <a:r>
              <a:t>Row 2: Field: Computers, Mathematics, and Statistics; Percent Female: 30.6.</a:t>
            </a:r>
          </a:p>
          <a:p xmlns:a="http://schemas.openxmlformats.org/drawingml/2006/main">
            <a:r>
              <a:t>Row 3: Field: Biological, Agricultural, and Environmental Science; Percent Female: 52.9.</a:t>
            </a:r>
          </a:p>
          <a:p xmlns:a="http://schemas.openxmlformats.org/drawingml/2006/main">
            <a:r>
              <a:t>Row 4: Field: Physical and Related Sciences; Percent Female: 39.6.</a:t>
            </a:r>
          </a:p>
          <a:p xmlns:a="http://schemas.openxmlformats.org/drawingml/2006/main">
            <a:r>
              <a:t>Row 5: Field: Psychology; Percent Female: 74.9.</a:t>
            </a:r>
          </a:p>
          <a:p xmlns:a="http://schemas.openxmlformats.org/drawingml/2006/main">
            <a:r>
              <a:t>Row 6: Field: Social Sciences; Percent Female: 50.7.</a:t>
            </a:r>
          </a:p>
          <a:p xmlns:a="http://schemas.openxmlformats.org/drawingml/2006/main">
            <a:r>
              <a:t>Row 7: Field: Engineering; Percent Female: 20.1.</a:t>
            </a:r>
          </a:p>
          <a:p xmlns:a="http://schemas.openxmlformats.org/drawingml/2006/main">
            <a:r>
              <a:t>Row 8: Field: Multidisciplinary Studies; Percent Female: 60.7.</a:t>
            </a:r>
          </a:p>
          <a:p xmlns:a="http://schemas.openxmlformats.org/drawingml/2006/main">
            <a:r>
              <a:t>Row 9: Field: Business; Percent Female: 48.8.</a:t>
            </a:r>
          </a:p>
          <a:p xmlns:a="http://schemas.openxmlformats.org/drawingml/2006/main">
            <a:r>
              <a:t>Row 10: Field: Education; Percent Female: 78.5.</a:t>
            </a:r>
          </a:p>
          <a:p xmlns:a="http://schemas.openxmlformats.org/drawingml/2006/main">
            <a:r>
              <a:t>Row 11: Field: Arts, Humanities, and Other; Percent Female: 58.5.</a:t>
            </a:r>
          </a:p>
          <a:p xmlns:a="http://schemas.openxmlformats.org/drawingml/2006/main">
            <a:r>
              <a:t/>
            </a:r>
          </a:p>
          <a:p xmlns:a="http://schemas.openxmlformats.org/drawingml/2006/main">
            <a:r>
              <a:t>[Sources]</a:t>
            </a:r>
          </a:p>
          <a:p xmlns:a="http://schemas.openxmlformats.org/drawingml/2006/main">
            <a:r>
              <a:t>Source: Siebens, Julie and Camille L. Ryan. 2012. Field of Bachelor’s Degree in the United States: 2009:American Community Survey Reports. ACS-18. United States Census Bureau. U.S. Department of Commerce. Table 2. https://www.census.gov/prod/2012pubs/acs-18.pdf.</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DO SCHOOLS INFLUENCE THESE GAPS? EXPLANATIONS FOR DIFFERENT ACHIEVEMENT BY GE...</a:t>
            </a:r>
          </a:p>
          <a:p xmlns:a="http://schemas.openxmlformats.org/drawingml/2006/main">
            <a:r>
              <a:t/>
            </a:r>
          </a:p>
          <a:p xmlns:a="http://schemas.openxmlformats.org/drawingml/2006/main">
            <a:r>
              <a:t>Slide text:</a:t>
            </a:r>
          </a:p>
          <a:p xmlns:a="http://schemas.openxmlformats.org/drawingml/2006/main">
            <a:r>
              <a:t>DO SCHOOLS INFLUENCE THESE GAPS? EXPLANATIONS FOR DIFFERENT ACHIEVEMENT BY GENDER</a:t>
            </a:r>
          </a:p>
          <a:p xmlns:a="http://schemas.openxmlformats.org/drawingml/2006/main">
            <a:r>
              <a:t>Individual-level</a:t>
            </a:r>
          </a:p>
          <a:p xmlns:a="http://schemas.openxmlformats.org/drawingml/2006/main">
            <a:r>
              <a:t>Innate differences or preferences?</a:t>
            </a:r>
          </a:p>
          <a:p xmlns:a="http://schemas.openxmlformats.org/drawingml/2006/main">
            <a:r>
              <a:t>Spatial reasoning ability?</a:t>
            </a:r>
          </a:p>
          <a:p xmlns:a="http://schemas.openxmlformats.org/drawingml/2006/main">
            <a:r>
              <a:t>Different aspirations/expectations for career and family</a:t>
            </a:r>
          </a:p>
          <a:p xmlns:a="http://schemas.openxmlformats.org/drawingml/2006/main">
            <a:r>
              <a:t>Family</a:t>
            </a:r>
          </a:p>
          <a:p xmlns:a="http://schemas.openxmlformats.org/drawingml/2006/main">
            <a:r>
              <a:t>Different socialization by gender</a:t>
            </a:r>
          </a:p>
          <a:p xmlns:a="http://schemas.openxmlformats.org/drawingml/2006/main">
            <a:r>
              <a:t>Family roles and responsibilities</a:t>
            </a:r>
          </a:p>
          <a:p xmlns:a="http://schemas.openxmlformats.org/drawingml/2006/main">
            <a:r>
              <a:t>Role models for STEM fields</a:t>
            </a:r>
          </a:p>
          <a:p xmlns:a="http://schemas.openxmlformats.org/drawingml/2006/main">
            <a:r>
              <a:t>Peer</a:t>
            </a:r>
          </a:p>
          <a:p xmlns:a="http://schemas.openxmlformats.org/drawingml/2006/main">
            <a:r>
              <a:t>Peer group culture and ideas about appropriate “masculine” and “feminine” behavior</a:t>
            </a:r>
          </a:p>
          <a:p xmlns:a="http://schemas.openxmlformats.org/drawingml/2006/main">
            <a:r>
              <a:t>Punishment for behavior that is not “gender appropriate” though teasing or bullying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WHAT ROLE DOES SCHOOL PLAY IN AFFECTING DIFFERENCES IN EDUCATIONAL OUTCOMES B...</a:t>
            </a:r>
          </a:p>
          <a:p xmlns:a="http://schemas.openxmlformats.org/drawingml/2006/main">
            <a:r>
              <a:t/>
            </a:r>
          </a:p>
          <a:p xmlns:a="http://schemas.openxmlformats.org/drawingml/2006/main">
            <a:r>
              <a:t>Slide text:</a:t>
            </a:r>
          </a:p>
          <a:p xmlns:a="http://schemas.openxmlformats.org/drawingml/2006/main">
            <a:r>
              <a:t>WHAT ROLE DOES SCHOOL PLAY IN AFFECTING DIFFERENCES IN EDUCATIONAL OUTCOMES BY GENDER?</a:t>
            </a:r>
          </a:p>
          <a:p xmlns:a="http://schemas.openxmlformats.org/drawingml/2006/main">
            <a:r>
              <a:t>Formal curriculum</a:t>
            </a:r>
          </a:p>
          <a:p xmlns:a="http://schemas.openxmlformats.org/drawingml/2006/main">
            <a:r>
              <a:t>Materials are often about “great men of history.”</a:t>
            </a:r>
          </a:p>
          <a:p xmlns:a="http://schemas.openxmlformats.org/drawingml/2006/main">
            <a:r>
              <a:t>Different roles for men and women are portrayed in fiction and nonfiction.</a:t>
            </a:r>
          </a:p>
          <a:p xmlns:a="http://schemas.openxmlformats.org/drawingml/2006/main">
            <a:r>
              <a:t>Informal curriculum</a:t>
            </a:r>
          </a:p>
          <a:p xmlns:a="http://schemas.openxmlformats.org/drawingml/2006/main">
            <a:r>
              <a:t>Gender composition of roles in schools (teachers vs. principals)</a:t>
            </a:r>
          </a:p>
          <a:p xmlns:a="http://schemas.openxmlformats.org/drawingml/2006/main">
            <a:r>
              <a:t>Gender segregated spaces</a:t>
            </a:r>
          </a:p>
          <a:p xmlns:a="http://schemas.openxmlformats.org/drawingml/2006/main">
            <a:r>
              <a:t>“Feminine” behaviors are rewarded, while “masculine” behaviors are punished</a:t>
            </a:r>
          </a:p>
          <a:p xmlns:a="http://schemas.openxmlformats.org/drawingml/2006/main">
            <a:r>
              <a:t>Mentorship for STEM jobs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SUMMARY</a:t>
            </a:r>
          </a:p>
          <a:p xmlns:a="http://schemas.openxmlformats.org/drawingml/2006/main">
            <a:r>
              <a:t/>
            </a:r>
          </a:p>
          <a:p xmlns:a="http://schemas.openxmlformats.org/drawingml/2006/main">
            <a:r>
              <a:t>Slide text:</a:t>
            </a:r>
          </a:p>
          <a:p xmlns:a="http://schemas.openxmlformats.org/drawingml/2006/main">
            <a:r>
              <a:t>Although through much of history, boys and girls learned different material in separate schools, in public schools today boys and girls go to the same schools.  “Learning opportunities” do not differ across schools.</a:t>
            </a:r>
          </a:p>
          <a:p xmlns:a="http://schemas.openxmlformats.org/drawingml/2006/main">
            <a:r>
              <a:t>Within schools, though, girls typically “do better” than do boys in grades, test-taking, graduation, and enrollment in college.  This has led to what some call a “boy crisis.”</a:t>
            </a:r>
          </a:p>
          <a:p xmlns:a="http://schemas.openxmlformats.org/drawingml/2006/main">
            <a:r>
              <a:t>Supporting the idea of a “boy crisis,” research shows that boys get punished through suspensions or expulsions more than girls do.</a:t>
            </a:r>
          </a:p>
          <a:p xmlns:a="http://schemas.openxmlformats.org/drawingml/2006/main">
            <a:r>
              <a:t>Girls, though, are not represented in advanced science and math courses as much as boys are.  This leads to differences in their likelihood of graduating with degrees in these fields, or a crisis of women in STEM fields.</a:t>
            </a:r>
          </a:p>
          <a:p xmlns:a="http://schemas.openxmlformats.org/drawingml/2006/main">
            <a:r>
              <a:t>While there may be reasons for these differences at the individual-level, in families, and in peer groups, schools may also contribute to differences in outcomes.</a:t>
            </a:r>
          </a:p>
          <a:p xmlns:a="http://schemas.openxmlformats.org/drawingml/2006/main">
            <a:r>
              <a:t>Formal curriculum: Differences in men’s and women’s roles in history, for example.</a:t>
            </a:r>
          </a:p>
          <a:p xmlns:a="http://schemas.openxmlformats.org/drawingml/2006/main">
            <a:r>
              <a:t>Informal curriculum: Differences in men’s and women’s roles and responsibilities within the school, segregated spaces by gender, and rewarding or punishing particular types of behavior, for example.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COMING UP IN CHAPTER 7</a:t>
            </a:r>
          </a:p>
          <a:p xmlns:a="http://schemas.openxmlformats.org/drawingml/2006/main">
            <a:r>
              <a:t/>
            </a:r>
          </a:p>
          <a:p xmlns:a="http://schemas.openxmlformats.org/drawingml/2006/main">
            <a:r>
              <a:t>Slide text:</a:t>
            </a:r>
          </a:p>
          <a:p xmlns:a="http://schemas.openxmlformats.org/drawingml/2006/main">
            <a:r>
              <a:t>Is inequality by income or gender the same across the world?</a:t>
            </a:r>
          </a:p>
          <a:p xmlns:a="http://schemas.openxmlformats.org/drawingml/2006/main">
            <a:r>
              <a:t>What are some nations that have more or less inequality in educational outcomes than the U.S.?</a:t>
            </a:r>
          </a:p>
          <a:p xmlns:a="http://schemas.openxmlformats.org/drawingml/2006/main">
            <a:r>
              <a:t>What might explain differences in educational inequality internationally?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QUESTIONS FOR THOUGHT</a:t>
            </a:r>
          </a:p>
          <a:p xmlns:a="http://schemas.openxmlformats.org/drawingml/2006/main">
            <a:r>
              <a:t/>
            </a:r>
          </a:p>
          <a:p xmlns:a="http://schemas.openxmlformats.org/drawingml/2006/main">
            <a:r>
              <a:t>Slide text:</a:t>
            </a:r>
          </a:p>
          <a:p xmlns:a="http://schemas.openxmlformats.org/drawingml/2006/main">
            <a:r>
              <a:t>Who do you think “does better” in school, boys or girls?  In what ways?</a:t>
            </a:r>
          </a:p>
          <a:p xmlns:a="http://schemas.openxmlformats.org/drawingml/2006/main">
            <a:r>
              <a:t>Why do you think boys or girls do better in schools?</a:t>
            </a:r>
          </a:p>
          <a:p xmlns:a="http://schemas.openxmlformats.org/drawingml/2006/main">
            <a:r>
              <a:t>Have you noticed boys and girls separating themselves in schools by seating, on playgrounds, at lunch, or other places?  Why do you think this is?</a:t>
            </a:r>
          </a:p>
          <a:p xmlns:a="http://schemas.openxmlformats.org/drawingml/2006/main">
            <a:r>
              <a:t>Why do boys study advanced math and science courses more than girls do?</a:t>
            </a:r>
          </a:p>
          <a:p xmlns:a="http://schemas.openxmlformats.org/drawingml/2006/main">
            <a:r>
              <a:t>What are some of the consequences of these differences between boys and girls in their later schooling and into their adult lives?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SEX AND GENDER</a:t>
            </a:r>
          </a:p>
          <a:p xmlns:a="http://schemas.openxmlformats.org/drawingml/2006/main">
            <a:r>
              <a:t/>
            </a:r>
          </a:p>
          <a:p xmlns:a="http://schemas.openxmlformats.org/drawingml/2006/main">
            <a:r>
              <a:t>Slide text:</a:t>
            </a:r>
          </a:p>
          <a:p xmlns:a="http://schemas.openxmlformats.org/drawingml/2006/main">
            <a:r>
              <a:t>Sex is the categorization (male or female) that is based on biological and physiological differences.</a:t>
            </a:r>
          </a:p>
          <a:p xmlns:a="http://schemas.openxmlformats.org/drawingml/2006/main">
            <a:r>
              <a:t>Gender is a social category (often masculine or feminine) that describes attitudes and behaviors that are associated with biological distinctions by sex.</a:t>
            </a:r>
          </a:p>
          <a:p xmlns:a="http://schemas.openxmlformats.org/drawingml/2006/main">
            <a:r>
              <a:t>Sexism is the different valuation of one sex over another.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6-1: A TIMELINE OF CHOSEN EVENTS IN THE EDUCATION OF WOMEN</a:t>
            </a:r>
          </a:p>
          <a:p xmlns:a="http://schemas.openxmlformats.org/drawingml/2006/main">
            <a:r>
              <a:t/>
            </a:r>
          </a:p>
          <a:p xmlns:a="http://schemas.openxmlformats.org/drawingml/2006/main">
            <a:r>
              <a:t>Figure description:</a:t>
            </a:r>
          </a:p>
          <a:p xmlns:a="http://schemas.openxmlformats.org/drawingml/2006/main">
            <a:r>
              <a:t>Timeline titled A History of Education and Gender. It moves from a period labeled No Education beginning in 1700, through expanding public education in the nineteenth century, to increasing postsecondary education in the twentieth century. Events shown are: 1786, Young Ladies Academy founded in Philadelphia; 1832, Oberlin admits women; 1834, Seven Sisters colleges founded; around 1950, the GI Bill and a return to domesticity; 1969, women admitted to Yale and Princeton; and 1972, Title IX. The line ends at 1999.</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 HISTORY OF GENDER SEGREGATION THAT IS NOW GONE</a:t>
            </a:r>
          </a:p>
          <a:p xmlns:a="http://schemas.openxmlformats.org/drawingml/2006/main">
            <a:r>
              <a:t/>
            </a:r>
          </a:p>
          <a:p xmlns:a="http://schemas.openxmlformats.org/drawingml/2006/main">
            <a:r>
              <a:t>Slide text:</a:t>
            </a:r>
          </a:p>
          <a:p xmlns:a="http://schemas.openxmlformats.org/drawingml/2006/main">
            <a:r>
              <a:t>Boys and girls used to be educated in different schools.  Their “opportunities to learn” were very different.</a:t>
            </a:r>
          </a:p>
          <a:p xmlns:a="http://schemas.openxmlformats.org/drawingml/2006/main">
            <a:r>
              <a:t>Now boys and girls go to the same public schools.  Differential treatment and outcomes occur within the same schools.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6-4: AVERAGE GPA OF HIGH SCHOOL GRADUATES BY SEX, SELECT YEARS 1990-2009</a:t>
            </a:r>
          </a:p>
          <a:p xmlns:a="http://schemas.openxmlformats.org/drawingml/2006/main">
            <a:r>
              <a:t/>
            </a:r>
          </a:p>
          <a:p xmlns:a="http://schemas.openxmlformats.org/drawingml/2006/main">
            <a:r>
              <a:t>Slide text:</a:t>
            </a:r>
          </a:p>
          <a:p xmlns:a="http://schemas.openxmlformats.org/drawingml/2006/main">
            <a:r>
              <a:t>High School Transcript Study (HSTS), various years, 1990-2009.  Found on The Nation’s Report Card, accessed June 2, 2015.</a:t>
            </a:r>
          </a:p>
          <a:p xmlns:a="http://schemas.openxmlformats.org/drawingml/2006/main">
            <a:r>
              <a:t/>
            </a:r>
          </a:p>
          <a:p xmlns:a="http://schemas.openxmlformats.org/drawingml/2006/main">
            <a:r>
              <a:t>Figure description:</a:t>
            </a:r>
          </a:p>
          <a:p xmlns:a="http://schemas.openxmlformats.org/drawingml/2006/main">
            <a:r>
              <a:t>Line chart of average high-school GPA by sex in 1990, 1994, 2000, 2005, and 2009. Women are higher in every year, rising from about 2.77 to 3.10. Men rise from about 2.59 to 2.90. Approximate women versus men values are 2.77 versus 2.59 in 1990; 2.88 versus 2.68 in 1994; 3.05 versus 2.83 in 2000; 3.09 versus 2.86 in 2005; and 3.10 versus 2.90 in 2009.</a:t>
            </a:r>
          </a:p>
          <a:p xmlns:a="http://schemas.openxmlformats.org/drawingml/2006/main">
            <a:r>
              <a:t/>
            </a:r>
          </a:p>
          <a:p xmlns:a="http://schemas.openxmlformats.org/drawingml/2006/main">
            <a:r>
              <a:t>[Sources]</a:t>
            </a:r>
          </a:p>
          <a:p xmlns:a="http://schemas.openxmlformats.org/drawingml/2006/main">
            <a:r>
              <a:t>Source: U.S. Department of Education, Institute of Education Sciences, National Center for Education Statistics,</a:t>
            </a:r>
          </a:p>
          <a:p xmlns:a="http://schemas.openxmlformats.org/drawingml/2006/main">
            <a:r>
              <a:t>http://www.nationsreportcard.gov/hsts_2009/gender_gpa.aspx</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6-5: READING AND MATH NAEP SCORES AT AGES 9, 13, AND 17 BY SEX, 2012</a:t>
            </a:r>
          </a:p>
          <a:p xmlns:a="http://schemas.openxmlformats.org/drawingml/2006/main">
            <a:r>
              <a:t/>
            </a:r>
          </a:p>
          <a:p xmlns:a="http://schemas.openxmlformats.org/drawingml/2006/main">
            <a:r>
              <a:t>Slide text:</a:t>
            </a:r>
          </a:p>
          <a:p xmlns:a="http://schemas.openxmlformats.org/drawingml/2006/main">
            <a:r>
              <a:t>Accessed May 26, 2015.</a:t>
            </a:r>
          </a:p>
          <a:p xmlns:a="http://schemas.openxmlformats.org/drawingml/2006/main">
            <a:r>
              <a:t/>
            </a:r>
          </a:p>
          <a:p xmlns:a="http://schemas.openxmlformats.org/drawingml/2006/main">
            <a:r>
              <a:t>Figure description:</a:t>
            </a:r>
          </a:p>
          <a:p xmlns:a="http://schemas.openxmlformats.org/drawingml/2006/main">
            <a:r>
              <a:t>Grouped bar chart of 2012 NAEP reading and math scores for males and females at ages 9, 13, and 17. Females score higher in reading at all three ages: approximately 223 versus 217 at age 9, 267 versus 258 at age 13, and 291 versus 283 at age 17. Math scores are approximately equal at age 9, near 244, while males are slightly higher at ages 13 and 17: about 286 versus 284 and 308 versus 304.</a:t>
            </a:r>
          </a:p>
          <a:p xmlns:a="http://schemas.openxmlformats.org/drawingml/2006/main">
            <a:r>
              <a:t/>
            </a:r>
          </a:p>
          <a:p xmlns:a="http://schemas.openxmlformats.org/drawingml/2006/main">
            <a:r>
              <a:t>[Sources]</a:t>
            </a:r>
          </a:p>
          <a:p xmlns:a="http://schemas.openxmlformats.org/drawingml/2006/main">
            <a:r>
              <a:t>Source: National Center for Education Statistics. NAEP Data Explorer. http://nces.ed.gov/nationsreportcard/lttdata/report.aspx.</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6-4: PERCENTAGES OF FEMALES AND MALES TAKING ADVANCED MATH AND SCIENCE ...</a:t>
            </a:r>
          </a:p>
          <a:p xmlns:a="http://schemas.openxmlformats.org/drawingml/2006/main">
            <a:r>
              <a:t/>
            </a:r>
          </a:p>
          <a:p xmlns:a="http://schemas.openxmlformats.org/drawingml/2006/main">
            <a:r>
              <a:t>Slide text:</a:t>
            </a:r>
          </a:p>
          <a:p xmlns:a="http://schemas.openxmlformats.org/drawingml/2006/main">
            <a:r>
              <a:t>TABLE 6-4: PERCENTAGES OF FEMALES AND MALES TAKING ADVANCED MATH AND SCIENCE COURSES BY COURSE TYPE AND YEAR, 1982-2004</a:t>
            </a:r>
          </a:p>
          <a:p xmlns:a="http://schemas.openxmlformats.org/drawingml/2006/main">
            <a:r>
              <a:t/>
            </a:r>
          </a:p>
          <a:p xmlns:a="http://schemas.openxmlformats.org/drawingml/2006/main">
            <a:r>
              <a:t>Table alternative:</a:t>
            </a:r>
          </a:p>
          <a:p xmlns:a="http://schemas.openxmlformats.org/drawingml/2006/main">
            <a:r>
              <a:t>Column headers: Column 1; Females; Males.</a:t>
            </a:r>
          </a:p>
          <a:p xmlns:a="http://schemas.openxmlformats.org/drawingml/2006/main">
            <a:r>
              <a:t>Row 1: Column 1: Precalculus; Females: blank; Males: blank.</a:t>
            </a:r>
          </a:p>
          <a:p xmlns:a="http://schemas.openxmlformats.org/drawingml/2006/main">
            <a:r>
              <a:t>Row 2: Column 1: 1982; Females: 4.5%; Males: 5.1%.</a:t>
            </a:r>
          </a:p>
          <a:p xmlns:a="http://schemas.openxmlformats.org/drawingml/2006/main">
            <a:r>
              <a:t>Row 3: Column 1: 1992; Females: 11.4%; Males: 10.5%.</a:t>
            </a:r>
          </a:p>
          <a:p xmlns:a="http://schemas.openxmlformats.org/drawingml/2006/main">
            <a:r>
              <a:t>Row 4: Column 1: 2004; Females: 20.1%; Males: 17.6%.</a:t>
            </a:r>
          </a:p>
          <a:p xmlns:a="http://schemas.openxmlformats.org/drawingml/2006/main">
            <a:r>
              <a:t>Row 5: Column 1: Calculus; Females: blank; Males: blank.</a:t>
            </a:r>
          </a:p>
          <a:p xmlns:a="http://schemas.openxmlformats.org/drawingml/2006/main">
            <a:r>
              <a:t>Row 6: Column 1: 1982; Females: 5.3%; Males: 6.6%.</a:t>
            </a:r>
          </a:p>
          <a:p xmlns:a="http://schemas.openxmlformats.org/drawingml/2006/main">
            <a:r>
              <a:t>Row 7: Column 1: 1992; Females: 10.3%; Males: 11.2%.</a:t>
            </a:r>
          </a:p>
          <a:p xmlns:a="http://schemas.openxmlformats.org/drawingml/2006/main">
            <a:r>
              <a:t>Row 8: Column 1: 2004; Females: 13.5%; Males: 14.7%.</a:t>
            </a:r>
          </a:p>
          <a:p xmlns:a="http://schemas.openxmlformats.org/drawingml/2006/main">
            <a:r>
              <a:t>Row 9: Column 1: Chemistry I or Physics I; Females: blank; Males: blank.</a:t>
            </a:r>
          </a:p>
          <a:p xmlns:a="http://schemas.openxmlformats.org/drawingml/2006/main">
            <a:r>
              <a:t>Row 10: Column 1: 1982; Females: 15.1%; Males: 14.7%.</a:t>
            </a:r>
          </a:p>
          <a:p xmlns:a="http://schemas.openxmlformats.org/drawingml/2006/main">
            <a:r>
              <a:t>Row 11: Column 1: 1992; Females: 29.8%; Males: 24.3%.</a:t>
            </a:r>
          </a:p>
          <a:p xmlns:a="http://schemas.openxmlformats.org/drawingml/2006/main">
            <a:r>
              <a:t>Row 12: Column 1: 2004; Females: 36.8%; Males: 29.8%.</a:t>
            </a:r>
          </a:p>
          <a:p xmlns:a="http://schemas.openxmlformats.org/drawingml/2006/main">
            <a:r>
              <a:t>Row 13: Column 1: Chemistry I and Physics I; Females: blank; Males: blank.</a:t>
            </a:r>
          </a:p>
          <a:p xmlns:a="http://schemas.openxmlformats.org/drawingml/2006/main">
            <a:r>
              <a:t>Row 14: Column 1: 1982; Females: 4.4%; Males: 7.6%.</a:t>
            </a:r>
          </a:p>
          <a:p xmlns:a="http://schemas.openxmlformats.org/drawingml/2006/main">
            <a:r>
              <a:t>Row 15: Column 1: 1992; Females: 12.0%; Males: 12.5%.</a:t>
            </a:r>
          </a:p>
          <a:p xmlns:a="http://schemas.openxmlformats.org/drawingml/2006/main">
            <a:r>
              <a:t>Row 16: Column 1: 2004; Females: 16.6%; Males: 18.2%.</a:t>
            </a:r>
          </a:p>
          <a:p xmlns:a="http://schemas.openxmlformats.org/drawingml/2006/main">
            <a:r>
              <a:t>Row 17: Column 1: Chemistry II, Physics II or Advanced Biology; Females: blank; Males: blank.</a:t>
            </a:r>
          </a:p>
          <a:p xmlns:a="http://schemas.openxmlformats.org/drawingml/2006/main">
            <a:r>
              <a:t>Row 18: Column 1: 1982; Females: 14.9%; Males: 14.3%.</a:t>
            </a:r>
          </a:p>
          <a:p xmlns:a="http://schemas.openxmlformats.org/drawingml/2006/main">
            <a:r>
              <a:t>Row 19: Column 1: 1992; Females: 14.1%; Males: 14.5%.</a:t>
            </a:r>
          </a:p>
          <a:p xmlns:a="http://schemas.openxmlformats.org/drawingml/2006/main">
            <a:r>
              <a:t>Row 20: Column 1: 2004; Females: 18.8%; Males: 18.0%.</a:t>
            </a:r>
          </a:p>
          <a:p xmlns:a="http://schemas.openxmlformats.org/drawingml/2006/main">
            <a:r>
              <a:t/>
            </a:r>
          </a:p>
          <a:p xmlns:a="http://schemas.openxmlformats.org/drawingml/2006/main">
            <a:r>
              <a:t>[Sources]</a:t>
            </a:r>
          </a:p>
          <a:p xmlns:a="http://schemas.openxmlformats.org/drawingml/2006/main">
            <a:r>
              <a:t>Source: National Center for Education Statistics. Institute for Education Sciences. 2007. Advanced Mathematics and Science Coursetaking in the Spring High School Senior Classes of 1982, 1992, and 2004: Statistical Analysis Report. NCES 2007-312. Washington, DC: U.S. Department of Education. Figures 3 and 19.</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6-6: PERCENTAGES OF STUDENTS RECEIVING VARIOUS TYPES OF SCHOOL DISCIPLI...</a:t>
            </a:r>
          </a:p>
          <a:p xmlns:a="http://schemas.openxmlformats.org/drawingml/2006/main">
            <a:r>
              <a:t/>
            </a:r>
          </a:p>
          <a:p xmlns:a="http://schemas.openxmlformats.org/drawingml/2006/main">
            <a:r>
              <a:t>Slide text:</a:t>
            </a:r>
          </a:p>
          <a:p xmlns:a="http://schemas.openxmlformats.org/drawingml/2006/main">
            <a:r>
              <a:t>TABLE 6-6: PERCENTAGES OF STUDENTS RECEIVING VARIOUS TYPES OF SCHOOL DISCIPLINE BY SEX IN 2011-2012</a:t>
            </a:r>
          </a:p>
          <a:p xmlns:a="http://schemas.openxmlformats.org/drawingml/2006/main">
            <a:r>
              <a:t/>
            </a:r>
          </a:p>
          <a:p xmlns:a="http://schemas.openxmlformats.org/drawingml/2006/main">
            <a:r>
              <a:t>Table alternative:</a:t>
            </a:r>
          </a:p>
          <a:p xmlns:a="http://schemas.openxmlformats.org/drawingml/2006/main">
            <a:r>
              <a:t>Column headers: Column 1; Boys; Girls.</a:t>
            </a:r>
          </a:p>
          <a:p xmlns:a="http://schemas.openxmlformats.org/drawingml/2006/main">
            <a:r>
              <a:t>Row 1: Column 1: In-school suspension; Boys: 67%; Girls: 33%.</a:t>
            </a:r>
          </a:p>
          <a:p xmlns:a="http://schemas.openxmlformats.org/drawingml/2006/main">
            <a:r>
              <a:t>Row 2: Column 1: Single out-of-school suspension; Boys: 68%; Girls: 32%.</a:t>
            </a:r>
          </a:p>
          <a:p xmlns:a="http://schemas.openxmlformats.org/drawingml/2006/main">
            <a:r>
              <a:t>Row 3: Column 1: Multiple out-of-school suspensions; Boys: 72%; Girls: 28%.</a:t>
            </a:r>
          </a:p>
          <a:p xmlns:a="http://schemas.openxmlformats.org/drawingml/2006/main">
            <a:r>
              <a:t>Row 4: Column 1: Expulsion; Boys: 74%; Girls: 26%.</a:t>
            </a:r>
          </a:p>
          <a:p xmlns:a="http://schemas.openxmlformats.org/drawingml/2006/main">
            <a:r>
              <a:t/>
            </a:r>
          </a:p>
          <a:p xmlns:a="http://schemas.openxmlformats.org/drawingml/2006/main">
            <a:r>
              <a:t>[Sources]</a:t>
            </a:r>
          </a:p>
          <a:p xmlns:a="http://schemas.openxmlformats.org/drawingml/2006/main">
            <a:r>
              <a:t>Source: U.S. Department of Education Office for Civil Rights. March 2014. Civil Rights Data Collection. Data Snapshot: School Discipline. Issue Brief No. 1. https://www2.ed.gov/about/offices/list/ocr/docs/crdc-discipline-snapshot.pdf</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cb1a112883c348fe" /><Relationship Type="http://schemas.openxmlformats.org/officeDocument/2006/relationships/image" Target="/ppt/media/image.jpeg" Id="R01b0e10d94f74bdc" /><Relationship Type="http://schemas.openxmlformats.org/officeDocument/2006/relationships/image" Target="/ppt/media/image.png" Id="R21df46a710b84483"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fed28134fe134491" /><Relationship Type="http://schemas.openxmlformats.org/officeDocument/2006/relationships/image" Target="/ppt/media/image.jpeg" Id="R308b309a9fe94dd7" /><Relationship Type="http://schemas.openxmlformats.org/officeDocument/2006/relationships/image" Target="/ppt/media/image2.png" Id="R4f397a8fd26c4c9f" /><Relationship Type="http://schemas.openxmlformats.org/officeDocument/2006/relationships/image" Target="/ppt/media/image3.png" Id="R2757da6115b44fcf" /></Relationships>
</file>

<file path=ppt/slideLayouts/slideLayout1.xml><?xml version="1.0" encoding="utf-8"?>
<p:sldLayout xmlns:p="http://schemas.openxmlformats.org/presentationml/2006/main" type="blank" preserve="1">
  <p:cSld name="Default">
    <p:bg>
      <p:bgPr>
        <a:blipFill xmlns:a="http://schemas.openxmlformats.org/drawingml/2006/main" rotWithShape="0">
          <a:blip xmlns:r="http://schemas.openxmlformats.org/officeDocument/2006/relationships" r:embed="R01b0e10d94f74bdc"/>
          <a:stretch/>
        </a:blipFill>
      </p:bgPr>
    </p:bg>
    <p:spTree>
      <p:nvGrpSpPr>
        <p:cNvPr id="1" name=""/>
        <p:cNvGrpSpPr/>
        <p:nvPr/>
      </p:nvGrpSpPr>
      <p:grpSpPr>
        <a:xfrm xmlns:a="http://schemas.openxmlformats.org/drawingml/2006/main"/>
      </p:grpSpPr>
      <p:sp>
        <p:nvSpPr>
          <p:cNvPr id="2" name="Rectangle 7">
            <a:extLst xmlns:a="http://schemas.openxmlformats.org/drawingml/2006/main">
              <a:ext uri="{FF2B5EF4-FFF2-40B4-BE49-F238E27FC236}">
                <a16:creationId xmlns:a16="http://schemas.microsoft.com/office/drawing/2014/main" id="{73923F8B-75A6-4F4F-A900-C30D8682C8F1}"/>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3" name="Rounded Rectangle 6">
            <a:extLst xmlns:a="http://schemas.openxmlformats.org/drawingml/2006/main">
              <a:ext uri="{FF2B5EF4-FFF2-40B4-BE49-F238E27FC236}">
                <a16:creationId xmlns:a16="http://schemas.microsoft.com/office/drawing/2014/main" id="{88ECA132-FB39-45EB-8E67-C32BA11D2AD5}"/>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4" name="PlaceHolder 1">
            <a:extLst xmlns:a="http://schemas.openxmlformats.org/drawingml/2006/main">
              <a:ext uri="{FF2B5EF4-FFF2-40B4-BE49-F238E27FC236}">
                <a16:creationId xmlns:a16="http://schemas.microsoft.com/office/drawing/2014/main" id="{AA95E992-03FA-43B4-B8BC-53B5859FB112}"/>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5" name="PlaceHolder 2">
            <a:extLst xmlns:a="http://schemas.openxmlformats.org/drawingml/2006/main">
              <a:ext uri="{FF2B5EF4-FFF2-40B4-BE49-F238E27FC236}">
                <a16:creationId xmlns:a16="http://schemas.microsoft.com/office/drawing/2014/main" id="{B71DFF28-9189-462B-B6F7-751BCA9CAC54}"/>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6" name="PlaceHolder 3">
            <a:extLst xmlns:a="http://schemas.openxmlformats.org/drawingml/2006/main">
              <a:ext uri="{FF2B5EF4-FFF2-40B4-BE49-F238E27FC236}">
                <a16:creationId xmlns:a16="http://schemas.microsoft.com/office/drawing/2014/main" id="{E172860A-111B-4FD5-BD73-888E3E63D8E1}"/>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7" name="PlaceHolder 4">
            <a:extLst xmlns:a="http://schemas.openxmlformats.org/drawingml/2006/main">
              <a:ext uri="{FF2B5EF4-FFF2-40B4-BE49-F238E27FC236}">
                <a16:creationId xmlns:a16="http://schemas.microsoft.com/office/drawing/2014/main" id="{73408AAB-6D18-4D07-AA0C-89613C95A011}"/>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0" u="none">
                <a:solidFill>
                  <a:srgbClr val="564B3C"/>
                </a:solidFill>
                <a:latin typeface="Times New Roman"/>
                <a:ea typeface="Times New Roman"/>
                <a:cs typeface="Times New Roman"/>
              </a:defRPr>
            </a:lvl1pPr>
          </a:lstStyle>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96472FD6-A77A-4A8D-8977-7DF4A022FF9C}" type="slidenum">
              <a:rPr sz="1200" b="0" u="none">
                <a:solidFill>
                  <a:srgbClr val="564B3C"/>
                </a:solidFill>
                <a:latin typeface="Times New Roman"/>
                <a:ea typeface="Times New Roman"/>
                <a:cs typeface="Times New Roman"/>
              </a:rPr>
              <a:t>&lt;number&gt;</a:t>
            </a:fld>
            <a:endParaRPr sz="1200" b="0" u="none">
              <a:solidFill>
                <a:srgbClr val="000000"/>
              </a:solidFill>
              <a:latin typeface="Times New Roman"/>
              <a:ea typeface="Times New Roman"/>
              <a:cs typeface="Times New Roman"/>
            </a:endParaRPr>
          </a:p>
        </p:txBody>
      </p:sp>
      <p:pic>
        <p:nvPicPr>
          <p:cNvPr id="20" name="Rectangle 8"/>
          <p:cNvPicPr>
            <a:picLocks xmlns:a="http://schemas.openxmlformats.org/drawingml/2006/main" noChangeAspect="1"/>
          </p:cNvPicPr>
          <p:nvPr/>
        </p:nvPicPr>
        <p:blipFill>
          <a:blip xmlns:r="http://schemas.openxmlformats.org/officeDocument/2006/relationships" xmlns:a="http://schemas.openxmlformats.org/drawingml/2006/main" r:embed="R21df46a710b84483"/>
          <a:stretch xmlns:a="http://schemas.openxmlformats.org/drawingml/2006/main"/>
        </p:blipFill>
        <p:spPr>
          <a:xfrm xmlns:a="http://schemas.openxmlformats.org/drawingml/2006/main" rot="0" flipH="0" flipV="0">
            <a:off x="274320" y="283680"/>
            <a:ext cx="8595000" cy="1319040"/>
          </a:xfrm>
          <a:prstGeom xmlns:a="http://schemas.openxmlformats.org/drawingml/2006/main" prst="rect">
            <a:avLst/>
          </a:prstGeom>
          <a:ln xmlns:a="http://schemas.openxmlformats.org/drawingml/2006/main" w="38160">
            <a:noFill/>
          </a:ln>
        </p:spPr>
      </p:pic>
      <p:sp>
        <p:nvSpPr>
          <p:cNvPr id="10" name="">
            <a:extLst xmlns:a="http://schemas.openxmlformats.org/drawingml/2006/main">
              <a:ext uri="{FF2B5EF4-FFF2-40B4-BE49-F238E27FC236}">
                <a16:creationId xmlns:a16="http://schemas.microsoft.com/office/drawing/2014/main" id="{DC808E32-350A-4253-9599-91D8FD4A7910}"/>
              </a:ext>
            </a:extLst>
          </p:cNvPr>
          <p:cNvSpPr>
            <a:spLocks xmlns:a="http://schemas.openxmlformats.org/drawingml/2006/main" noGrp="1"/>
          </p:cNvSpPr>
          <p:nvPr/>
        </p:nvSpPr>
        <p:spPr>
          <a:xfrm xmlns:a="http://schemas.openxmlformats.org/drawingml/2006/main" rot="0" flipH="0" flipV="0">
            <a:off x="274320" y="280800"/>
            <a:ext cx="8595000" cy="1322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1" name="Rectangle 9">
            <a:extLst xmlns:a="http://schemas.openxmlformats.org/drawingml/2006/main">
              <a:ext uri="{FF2B5EF4-FFF2-40B4-BE49-F238E27FC236}">
                <a16:creationId xmlns:a16="http://schemas.microsoft.com/office/drawing/2014/main" id="{0AD9277D-AA06-4E6C-95A6-0E3F3F17A4DF}"/>
              </a:ext>
            </a:extLst>
          </p:cNvPr>
          <p:cNvSpPr>
            <a:spLocks xmlns:a="http://schemas.openxmlformats.org/drawingml/2006/main" noGrp="1"/>
          </p:cNvSpPr>
          <p:nvPr/>
        </p:nvSpPr>
        <p:spPr>
          <a:xfrm xmlns:a="http://schemas.openxmlformats.org/drawingml/2006/main">
            <a:off x="372960" y="372960"/>
            <a:ext cx="8380440" cy="111744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2" name="PlaceHolder 5">
            <a:extLst xmlns:a="http://schemas.openxmlformats.org/drawingml/2006/main">
              <a:ext uri="{FF2B5EF4-FFF2-40B4-BE49-F238E27FC236}">
                <a16:creationId xmlns:a16="http://schemas.microsoft.com/office/drawing/2014/main" id="{889D635B-05D7-475D-8A17-6F3FE1F03D65}"/>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Tree>
  </p:cSld>
</p:sldLayout>
</file>

<file path=ppt/slideLayouts/slideLayout2.xml><?xml version="1.0" encoding="utf-8"?>
<p:sldLayout xmlns:p="http://schemas.openxmlformats.org/presentationml/2006/main" type="blank" preserve="1">
  <p:cSld name="Title1">
    <p:bg>
      <p:bgPr>
        <a:blipFill xmlns:a="http://schemas.openxmlformats.org/drawingml/2006/main" rotWithShape="0">
          <a:blip xmlns:r="http://schemas.openxmlformats.org/officeDocument/2006/relationships" r:embed="R308b309a9fe94dd7"/>
          <a:stretch/>
        </a:blipFill>
      </p:bgPr>
    </p:bg>
    <p:spTree>
      <p:nvGrpSpPr>
        <p:cNvPr id="1" name=""/>
        <p:cNvGrpSpPr/>
        <p:nvPr/>
      </p:nvGrpSpPr>
      <p:grpSpPr>
        <a:xfrm xmlns:a="http://schemas.openxmlformats.org/drawingml/2006/main"/>
      </p:grpSpPr>
      <p:sp>
        <p:nvSpPr>
          <p:cNvPr id="13" name="Rectangle 10">
            <a:extLst xmlns:a="http://schemas.openxmlformats.org/drawingml/2006/main">
              <a:ext uri="{FF2B5EF4-FFF2-40B4-BE49-F238E27FC236}">
                <a16:creationId xmlns:a16="http://schemas.microsoft.com/office/drawing/2014/main" id="{CAC968CB-571C-4B17-AFE7-09EB4D1F6F2F}"/>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14" name="Rounded Rectangle 11">
            <a:extLst xmlns:a="http://schemas.openxmlformats.org/drawingml/2006/main">
              <a:ext uri="{FF2B5EF4-FFF2-40B4-BE49-F238E27FC236}">
                <a16:creationId xmlns:a16="http://schemas.microsoft.com/office/drawing/2014/main" id="{0711CB8E-999B-4195-A317-0D0F2575E0DE}"/>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4" name="Rectangle 12"/>
          <p:cNvPicPr>
            <a:picLocks xmlns:a="http://schemas.openxmlformats.org/drawingml/2006/main" noChangeAspect="1"/>
          </p:cNvPicPr>
          <p:nvPr/>
        </p:nvPicPr>
        <p:blipFill>
          <a:blip xmlns:r="http://schemas.openxmlformats.org/officeDocument/2006/relationships" xmlns:a="http://schemas.openxmlformats.org/drawingml/2006/main" r:embed="R4f397a8fd26c4c9f"/>
          <a:stretch xmlns:a="http://schemas.openxmlformats.org/drawingml/2006/main"/>
        </p:blipFill>
        <p:spPr>
          <a:xfrm xmlns:a="http://schemas.openxmlformats.org/drawingml/2006/main" rot="0" flipH="0" flipV="0">
            <a:off x="348480" y="2946240"/>
            <a:ext cx="7140960" cy="2460240"/>
          </a:xfrm>
          <a:prstGeom xmlns:a="http://schemas.openxmlformats.org/drawingml/2006/main" prst="rect">
            <a:avLst/>
          </a:prstGeom>
          <a:ln xmlns:a="http://schemas.openxmlformats.org/drawingml/2006/main" w="38160">
            <a:noFill/>
          </a:ln>
        </p:spPr>
      </p:pic>
      <p:sp>
        <p:nvSpPr>
          <p:cNvPr id="17" name="">
            <a:extLst xmlns:a="http://schemas.openxmlformats.org/drawingml/2006/main">
              <a:ext uri="{FF2B5EF4-FFF2-40B4-BE49-F238E27FC236}">
                <a16:creationId xmlns:a16="http://schemas.microsoft.com/office/drawing/2014/main" id="{B868610E-20B9-41A3-A08B-01BE2DA22939}"/>
              </a:ext>
            </a:extLst>
          </p:cNvPr>
          <p:cNvSpPr>
            <a:spLocks xmlns:a="http://schemas.openxmlformats.org/drawingml/2006/main" noGrp="1"/>
          </p:cNvSpPr>
          <p:nvPr/>
        </p:nvSpPr>
        <p:spPr>
          <a:xfrm xmlns:a="http://schemas.openxmlformats.org/drawingml/2006/main" rot="0" flipH="0" flipV="0">
            <a:off x="347400" y="2944800"/>
            <a:ext cx="7143840" cy="24620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6" name="Rectangle 13"/>
          <p:cNvPicPr>
            <a:picLocks xmlns:a="http://schemas.openxmlformats.org/drawingml/2006/main" noChangeAspect="1"/>
          </p:cNvPicPr>
          <p:nvPr/>
        </p:nvPicPr>
        <p:blipFill>
          <a:blip xmlns:r="http://schemas.openxmlformats.org/officeDocument/2006/relationships" xmlns:a="http://schemas.openxmlformats.org/drawingml/2006/main" r:embed="R2757da6115b44fcf"/>
          <a:stretch xmlns:a="http://schemas.openxmlformats.org/drawingml/2006/main"/>
        </p:blipFill>
        <p:spPr>
          <a:xfrm xmlns:a="http://schemas.openxmlformats.org/drawingml/2006/main" rot="0" flipH="0" flipV="0">
            <a:off x="7570440" y="2944800"/>
            <a:ext cx="1195560" cy="2462040"/>
          </a:xfrm>
          <a:prstGeom xmlns:a="http://schemas.openxmlformats.org/drawingml/2006/main" prst="rect">
            <a:avLst/>
          </a:prstGeom>
          <a:ln xmlns:a="http://schemas.openxmlformats.org/drawingml/2006/main" w="38160">
            <a:noFill/>
          </a:ln>
        </p:spPr>
      </p:pic>
      <p:sp>
        <p:nvSpPr>
          <p:cNvPr id="20" name="">
            <a:extLst xmlns:a="http://schemas.openxmlformats.org/drawingml/2006/main">
              <a:ext uri="{FF2B5EF4-FFF2-40B4-BE49-F238E27FC236}">
                <a16:creationId xmlns:a16="http://schemas.microsoft.com/office/drawing/2014/main" id="{C78FCE78-6C1F-4CFD-B845-0E1AA06CF884}"/>
              </a:ext>
            </a:extLst>
          </p:cNvPr>
          <p:cNvSpPr>
            <a:spLocks xmlns:a="http://schemas.openxmlformats.org/drawingml/2006/main" noGrp="1"/>
          </p:cNvSpPr>
          <p:nvPr/>
        </p:nvSpPr>
        <p:spPr>
          <a:xfrm xmlns:a="http://schemas.openxmlformats.org/drawingml/2006/main" rot="0" flipH="0" flipV="0">
            <a:off x="7572240" y="2944800"/>
            <a:ext cx="1190520" cy="2458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1" name="Rectangle 14">
            <a:extLst xmlns:a="http://schemas.openxmlformats.org/drawingml/2006/main">
              <a:ext uri="{FF2B5EF4-FFF2-40B4-BE49-F238E27FC236}">
                <a16:creationId xmlns:a16="http://schemas.microsoft.com/office/drawing/2014/main" id="{137F7B63-1F77-4181-B6C9-692D2A0EA487}"/>
              </a:ext>
            </a:extLst>
          </p:cNvPr>
          <p:cNvSpPr>
            <a:spLocks xmlns:a="http://schemas.openxmlformats.org/drawingml/2006/main" noGrp="1"/>
          </p:cNvSpPr>
          <p:nvPr/>
        </p:nvSpPr>
        <p:spPr>
          <a:xfrm xmlns:a="http://schemas.openxmlformats.org/drawingml/2006/main">
            <a:off x="7711920" y="3136680"/>
            <a:ext cx="911160" cy="2075040"/>
          </a:xfrm>
          <a:prstGeom xmlns:a="http://schemas.openxmlformats.org/drawingml/2006/main" prst="rect">
            <a:avLst/>
          </a:prstGeom>
          <a:solidFill xmlns:a="http://schemas.openxmlformats.org/drawingml/2006/main">
            <a:srgbClr val="B5AE53">
              <a:alpha val="70000"/>
            </a:srgbClr>
          </a:solidFill>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2" name="Rectangle 15">
            <a:extLst xmlns:a="http://schemas.openxmlformats.org/drawingml/2006/main">
              <a:ext uri="{FF2B5EF4-FFF2-40B4-BE49-F238E27FC236}">
                <a16:creationId xmlns:a16="http://schemas.microsoft.com/office/drawing/2014/main" id="{F6D13C6E-7DCC-4BD5-B64B-28894D4F7D0F}"/>
              </a:ext>
            </a:extLst>
          </p:cNvPr>
          <p:cNvSpPr>
            <a:spLocks xmlns:a="http://schemas.openxmlformats.org/drawingml/2006/main" noGrp="1"/>
          </p:cNvSpPr>
          <p:nvPr/>
        </p:nvSpPr>
        <p:spPr>
          <a:xfrm xmlns:a="http://schemas.openxmlformats.org/drawingml/2006/main">
            <a:off x="446040" y="3055680"/>
            <a:ext cx="6946920" cy="224496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3" name="Rectangle 16">
            <a:extLst xmlns:a="http://schemas.openxmlformats.org/drawingml/2006/main">
              <a:ext uri="{FF2B5EF4-FFF2-40B4-BE49-F238E27FC236}">
                <a16:creationId xmlns:a16="http://schemas.microsoft.com/office/drawing/2014/main" id="{43D33738-C5FC-4489-894E-828B1D3B36B3}"/>
              </a:ext>
            </a:extLst>
          </p:cNvPr>
          <p:cNvSpPr>
            <a:spLocks xmlns:a="http://schemas.openxmlformats.org/drawingml/2006/main" noGrp="1"/>
          </p:cNvSpPr>
          <p:nvPr/>
        </p:nvSpPr>
        <p:spPr>
          <a:xfrm xmlns:a="http://schemas.openxmlformats.org/drawingml/2006/main">
            <a:off x="541080" y="4559040"/>
            <a:ext cx="6756480" cy="663480"/>
          </a:xfrm>
          <a:prstGeom xmlns:a="http://schemas.openxmlformats.org/drawingml/2006/main" prst="rect">
            <a:avLst/>
          </a:prstGeom>
          <a:solidFill xmlns:a="http://schemas.openxmlformats.org/drawingml/2006/main">
            <a:srgbClr val="93A2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4" name="Rectangle 17">
            <a:extLst xmlns:a="http://schemas.openxmlformats.org/drawingml/2006/main">
              <a:ext uri="{FF2B5EF4-FFF2-40B4-BE49-F238E27FC236}">
                <a16:creationId xmlns:a16="http://schemas.microsoft.com/office/drawing/2014/main" id="{7B1EAAE7-3DF3-4BA0-BE86-E737471ED71E}"/>
              </a:ext>
            </a:extLst>
          </p:cNvPr>
          <p:cNvSpPr>
            <a:spLocks xmlns:a="http://schemas.openxmlformats.org/drawingml/2006/main" noGrp="1"/>
          </p:cNvSpPr>
          <p:nvPr/>
        </p:nvSpPr>
        <p:spPr>
          <a:xfrm xmlns:a="http://schemas.openxmlformats.org/drawingml/2006/main">
            <a:off x="539640" y="3139920"/>
            <a:ext cx="6759360" cy="2076480"/>
          </a:xfrm>
          <a:prstGeom xmlns:a="http://schemas.openxmlformats.org/drawingml/2006/main" prst="rect">
            <a:avLst/>
          </a:prstGeom>
          <a:noFill xmlns:a="http://schemas.openxmlformats.org/drawingml/2006/main"/>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5" name="PlaceHolder 1">
            <a:extLst xmlns:a="http://schemas.openxmlformats.org/drawingml/2006/main">
              <a:ext uri="{FF2B5EF4-FFF2-40B4-BE49-F238E27FC236}">
                <a16:creationId xmlns:a16="http://schemas.microsoft.com/office/drawing/2014/main" id="{1C67144E-5E98-4941-B051-943A32F43316}"/>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26" name="PlaceHolder 2">
            <a:extLst xmlns:a="http://schemas.openxmlformats.org/drawingml/2006/main">
              <a:ext uri="{FF2B5EF4-FFF2-40B4-BE49-F238E27FC236}">
                <a16:creationId xmlns:a16="http://schemas.microsoft.com/office/drawing/2014/main" id="{F3081D85-B430-4852-AB33-DEADD05679E5}"/>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
        <p:nvSpPr>
          <p:cNvPr id="27" name="PlaceHolder 3">
            <a:extLst xmlns:a="http://schemas.openxmlformats.org/drawingml/2006/main">
              <a:ext uri="{FF2B5EF4-FFF2-40B4-BE49-F238E27FC236}">
                <a16:creationId xmlns:a16="http://schemas.microsoft.com/office/drawing/2014/main" id="{67514F94-FBA8-4494-85B8-C3C58C3F3F53}"/>
              </a:ext>
            </a:extLst>
          </p:cNvPr>
          <p:cNvSpPr>
            <a:spLocks xmlns:a="http://schemas.openxmlformats.org/drawingml/2006/main" noGrp="1"/>
          </p:cNvSpPr>
          <p:nvPr>
            <p:ph type="dt" idx="4"/>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8" name="PlaceHolder 4">
            <a:extLst xmlns:a="http://schemas.openxmlformats.org/drawingml/2006/main">
              <a:ext uri="{FF2B5EF4-FFF2-40B4-BE49-F238E27FC236}">
                <a16:creationId xmlns:a16="http://schemas.microsoft.com/office/drawing/2014/main" id="{FCAE9F2E-358A-491F-9463-1FE2F89DB813}"/>
              </a:ext>
            </a:extLst>
          </p:cNvPr>
          <p:cNvSpPr>
            <a:spLocks xmlns:a="http://schemas.openxmlformats.org/drawingml/2006/main" noGrp="1"/>
          </p:cNvSpPr>
          <p:nvPr>
            <p:ph type="ftr" idx="5"/>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9" name="PlaceHolder 5">
            <a:extLst xmlns:a="http://schemas.openxmlformats.org/drawingml/2006/main">
              <a:ext uri="{FF2B5EF4-FFF2-40B4-BE49-F238E27FC236}">
                <a16:creationId xmlns:a16="http://schemas.microsoft.com/office/drawing/2014/main" id="{D58F70D8-076F-4D52-BF98-DE25AB126929}"/>
              </a:ext>
            </a:extLst>
          </p:cNvPr>
          <p:cNvSpPr>
            <a:spLocks xmlns:a="http://schemas.openxmlformats.org/drawingml/2006/main" noGrp="1"/>
          </p:cNvSpPr>
          <p:nvPr>
            <p:ph type="sldNum" idx="6"/>
          </p:nvPr>
        </p:nvSpPr>
        <p:spPr>
          <a:xfrm xmlns:a="http://schemas.openxmlformats.org/drawingml/2006/main">
            <a:off x="7786080" y="4625640"/>
            <a:ext cx="762120" cy="45720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b="0" u="none">
                <a:solidFill>
                  <a:srgbClr val="47534C"/>
                </a:solidFill>
                <a:latin typeface="Times New Roman"/>
                <a:ea typeface="Times New Roman"/>
                <a:cs typeface="Times New Roman"/>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61EC71A3-2295-4A39-AC73-A75895D1C42E}" type="slidenum">
              <a:rPr sz="2800" b="0" u="none">
                <a:solidFill>
                  <a:srgbClr val="47534C"/>
                </a:solidFill>
                <a:latin typeface="Times New Roman"/>
                <a:ea typeface="Times New Roman"/>
                <a:cs typeface="Times New Roman"/>
              </a:rPr>
              <a:t>&lt;number&gt;</a:t>
            </a:fld>
            <a:endParaRPr sz="2800" b="0" u="none">
              <a:solidFill>
                <a:srgbClr val="000000"/>
              </a:solidFill>
              <a:latin typeface="Times New Roman"/>
              <a:ea typeface="Times New Roman"/>
              <a:cs typeface="Times New Roman"/>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b1c84f1cdce34896" /><Relationship Type="http://schemas.openxmlformats.org/officeDocument/2006/relationships/slideLayout" Target="/ppt/slideLayouts/slideLayout1.xml" Id="R9a5b726689434fbc" /><Relationship Type="http://schemas.openxmlformats.org/officeDocument/2006/relationships/slideLayout" Target="/ppt/slideLayouts/slideLayout2.xml" Id="Ra515835ac55340d0"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9a5b726689434fbc"/>
    <p:sldLayoutId xmlns:r="http://schemas.openxmlformats.org/officeDocument/2006/relationships" id="2147483650" r:id="Ra515835ac55340d0"/>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bf5a943829ff4fcc" /><Relationship Type="http://schemas.openxmlformats.org/officeDocument/2006/relationships/notesSlide" Target="/ppt/notesSlides/notesSlide1.xml" Id="R5eebfa5414b44605"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b8561d611024489d" /><Relationship Type="http://schemas.openxmlformats.org/officeDocument/2006/relationships/image" Target="/ppt/media/image7.png" Id="R333e48646b4b451d" /><Relationship Type="http://schemas.openxmlformats.org/officeDocument/2006/relationships/notesSlide" Target="/ppt/notesSlides/notesSlide10.xml" Id="R33f32db3a2b746ad"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ee179a96a71f4510" /><Relationship Type="http://schemas.openxmlformats.org/officeDocument/2006/relationships/hyperlink" Target="http://www.census.gov/hhes/school/data/cps/historical/index.html" TargetMode="External" Id="Rb926debfd82948b0" /><Relationship Type="http://schemas.openxmlformats.org/officeDocument/2006/relationships/image" Target="/ppt/media/image8.png" Id="R0c5aafbdc43f47cd" /><Relationship Type="http://schemas.openxmlformats.org/officeDocument/2006/relationships/notesSlide" Target="/ppt/notesSlides/notesSlide11.xml" Id="R4b40a7fb56d04319"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d9c53c6597854a5b" /><Relationship Type="http://schemas.openxmlformats.org/officeDocument/2006/relationships/notesSlide" Target="/ppt/notesSlides/notesSlide12.xml" Id="R571f4cfd824148cc"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0c29c7fb90c64367" /><Relationship Type="http://schemas.openxmlformats.org/officeDocument/2006/relationships/notesSlide" Target="/ppt/notesSlides/notesSlide13.xml" Id="Rd4ede17883164837"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c7facc3dfee544c0" /><Relationship Type="http://schemas.openxmlformats.org/officeDocument/2006/relationships/notesSlide" Target="/ppt/notesSlides/notesSlide14.xml" Id="R4f71889ad3954a5c"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16f3f563620945b3" /><Relationship Type="http://schemas.openxmlformats.org/officeDocument/2006/relationships/notesSlide" Target="/ppt/notesSlides/notesSlide15.xml" Id="R226253b7e3134b8a"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ef2eb5e448eb46e4" /><Relationship Type="http://schemas.openxmlformats.org/officeDocument/2006/relationships/notesSlide" Target="/ppt/notesSlides/notesSlide16.xml" Id="R0215d93ff3ea47fd"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64e6e455015a4428" /><Relationship Type="http://schemas.openxmlformats.org/officeDocument/2006/relationships/notesSlide" Target="/ppt/notesSlides/notesSlide2.xml" Id="R5badc706fde4406a"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186a4df084bc4da4" /><Relationship Type="http://schemas.openxmlformats.org/officeDocument/2006/relationships/notesSlide" Target="/ppt/notesSlides/notesSlide3.xml" Id="Rc09002d5d6a34dac"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a807d22ce84242a4" /><Relationship Type="http://schemas.openxmlformats.org/officeDocument/2006/relationships/image" Target="/ppt/media/image4.png" Id="Reb2dc4ff44664876" /><Relationship Type="http://schemas.openxmlformats.org/officeDocument/2006/relationships/notesSlide" Target="/ppt/notesSlides/notesSlide4.xml" Id="R5bc9b47232ea422b"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f2a0004cb29a45b2" /><Relationship Type="http://schemas.openxmlformats.org/officeDocument/2006/relationships/notesSlide" Target="/ppt/notesSlides/notesSlide5.xml" Id="R205eaa45b3d04fb0"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50ce6a98f8bc4d84" /><Relationship Type="http://schemas.openxmlformats.org/officeDocument/2006/relationships/hyperlink" Target="http://www.nationsreportcard.gov/hsts_2009/gender_gpa.aspx" TargetMode="External" Id="Rdeb3840b48df4494" /><Relationship Type="http://schemas.openxmlformats.org/officeDocument/2006/relationships/image" Target="/ppt/media/image5.png" Id="R94c6d04906c24c16" /><Relationship Type="http://schemas.openxmlformats.org/officeDocument/2006/relationships/notesSlide" Target="/ppt/notesSlides/notesSlide6.xml" Id="R222f2032ecab40e7"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168405aec5ab4fa3" /><Relationship Type="http://schemas.openxmlformats.org/officeDocument/2006/relationships/image" Target="/ppt/media/image6.png" Id="Ra3db7e85b3354f03" /><Relationship Type="http://schemas.openxmlformats.org/officeDocument/2006/relationships/notesSlide" Target="/ppt/notesSlides/notesSlide7.xml" Id="Rf79c98ab52ac4fdd"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a88c0f1d4f85405e" /><Relationship Type="http://schemas.openxmlformats.org/officeDocument/2006/relationships/notesSlide" Target="/ppt/notesSlides/notesSlide8.xml" Id="R1db5a6dace054e00"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054490bde6b54e3c" /><Relationship Type="http://schemas.openxmlformats.org/officeDocument/2006/relationships/hyperlink" Target="https://www2.ed.gov/about/offices/list/ocr/docs/crdc-discipline-snapshot.pdf" TargetMode="External" Id="Rd483223774414ac2" /><Relationship Type="http://schemas.openxmlformats.org/officeDocument/2006/relationships/notesSlide" Target="/ppt/notesSlides/notesSlide9.xml" Id="R3f2e4c7d5e5847e1"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30" name="PlaceHolder 1">
            <a:extLst xmlns:a="http://schemas.openxmlformats.org/drawingml/2006/main">
              <a:ext uri="{FF2B5EF4-FFF2-40B4-BE49-F238E27FC236}">
                <a16:creationId xmlns:a16="http://schemas.microsoft.com/office/drawing/2014/main" id="{DAF07BB5-F97C-49EB-AEF4-258FC5EB4BB4}"/>
              </a:ext>
            </a:extLst>
          </p:cNvPr>
          <p:cNvSpPr>
            <a:spLocks xmlns:a="http://schemas.openxmlformats.org/drawingml/2006/main" noGrp="1"/>
          </p:cNvSpPr>
          <p:nvPr>
            <p:ph type="subTitle" idx="0"/>
          </p:nvPr>
        </p:nvSpPr>
        <p:spPr>
          <a:xfrm xmlns:a="http://schemas.openxmlformats.org/drawingml/2006/main">
            <a:off x="642600" y="4647960"/>
            <a:ext cx="655344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spcBef>
                <a:spcPts val="3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INEQUALITY BY GENDER AND DISABILITY</a:t>
            </a:r>
            <a:endParaRPr sz="1200" b="0" u="none">
              <a:solidFill>
                <a:srgbClr val="564B3C"/>
              </a:solidFill>
              <a:latin typeface="Century Gothic"/>
              <a:ea typeface="Century Gothic"/>
              <a:cs typeface="Century Gothic"/>
            </a:endParaRPr>
          </a:p>
        </p:txBody>
      </p:sp>
      <p:sp>
        <p:nvSpPr>
          <p:cNvPr id="31" name="PlaceHolder 2">
            <a:extLst xmlns:a="http://schemas.openxmlformats.org/drawingml/2006/main">
              <a:ext uri="{FF2B5EF4-FFF2-40B4-BE49-F238E27FC236}">
                <a16:creationId xmlns:a16="http://schemas.microsoft.com/office/drawing/2014/main" id="{348F5308-D935-4100-8B65-FD4C1197FADF}"/>
              </a:ext>
            </a:extLst>
          </p:cNvPr>
          <p:cNvSpPr>
            <a:spLocks xmlns:a="http://schemas.openxmlformats.org/drawingml/2006/main" noGrp="1"/>
          </p:cNvSpPr>
          <p:nvPr>
            <p:ph type="title" idx="0"/>
          </p:nvPr>
        </p:nvSpPr>
        <p:spPr>
          <a:xfrm xmlns:a="http://schemas.openxmlformats.org/drawingml/2006/main">
            <a:off x="604440" y="3226680"/>
            <a:ext cx="6629400" cy="1219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47534C"/>
                </a:solidFill>
                <a:latin typeface="Book Antiqua"/>
                <a:ea typeface="Book Antiqua"/>
                <a:cs typeface="Book Antiqua"/>
              </a:rPr>
              <a:t>CHAPTER 6</a:t>
            </a:r>
            <a:endParaRPr sz="4000" b="0" u="none">
              <a:solidFill>
                <a:srgbClr val="6B7D72"/>
              </a:solidFill>
              <a:latin typeface="Book Antiqua"/>
              <a:ea typeface="Book Antiqua"/>
              <a:cs typeface="Book Antiqua"/>
            </a:endParaRPr>
          </a:p>
        </p:txBody>
      </p:sp>
    </p:spTree>
    <p:extLst>
      <p:ext uri="{BB962C8B-B14F-4D97-AF65-F5344CB8AC3E}">
        <p14:creationId xmlns:p14="http://schemas.microsoft.com/office/powerpoint/2010/main" val="1249362865"/>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53" name="PlaceHolder 1">
            <a:extLst xmlns:a="http://schemas.openxmlformats.org/drawingml/2006/main">
              <a:ext uri="{FF2B5EF4-FFF2-40B4-BE49-F238E27FC236}">
                <a16:creationId xmlns:a16="http://schemas.microsoft.com/office/drawing/2014/main" id="{2F6ED813-E4B0-40B4-B401-2EEE19D7054E}"/>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6-6: PERCENTAGES OF 15-24 YEAR-OLDS NOT ENROLLED IN SCHOOLS WITH NO DEGREE BY SEX, 2011</a:t>
            </a:r>
            <a:endParaRPr sz="2000" b="0" u="none">
              <a:solidFill>
                <a:srgbClr val="6B7D72"/>
              </a:solidFill>
              <a:latin typeface="Book Antiqua"/>
              <a:ea typeface="Book Antiqua"/>
              <a:cs typeface="Book Antiqua"/>
            </a:endParaRPr>
          </a:p>
        </p:txBody>
      </p:sp>
      <p:sp>
        <p:nvSpPr>
          <p:cNvPr id="54" name="TextBox 4">
            <a:extLst xmlns:a="http://schemas.openxmlformats.org/drawingml/2006/main">
              <a:ext uri="{FF2B5EF4-FFF2-40B4-BE49-F238E27FC236}">
                <a16:creationId xmlns:a16="http://schemas.microsoft.com/office/drawing/2014/main" id="{B266A4A4-5FAF-425E-93AC-EA859F65A74E}"/>
              </a:ext>
            </a:extLst>
          </p:cNvPr>
          <p:cNvSpPr>
            <a:spLocks xmlns:a="http://schemas.openxmlformats.org/drawingml/2006/main" noGrp="1"/>
          </p:cNvSpPr>
          <p:nvPr/>
        </p:nvSpPr>
        <p:spPr>
          <a:xfrm xmlns:a="http://schemas.openxmlformats.org/drawingml/2006/main">
            <a:off x="523800" y="6173640"/>
            <a:ext cx="78580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Davis, Jessica and Kurt Bauman.  2013.</a:t>
            </a:r>
            <a:r>
              <a:rPr sz="1200" b="0" i="1" u="none">
                <a:solidFill>
                  <a:srgbClr val="000000"/>
                </a:solidFill>
                <a:latin typeface="Times New Roman"/>
                <a:ea typeface="Times New Roman"/>
                <a:cs typeface="Times New Roman"/>
              </a:rPr>
              <a:t> School Enrollment in the United States: </a:t>
            </a:r>
            <a:r>
              <a:rPr sz="1200" b="0" i="1" u="none">
                <a:solidFill>
                  <a:srgbClr val="000000"/>
                </a:solidFill>
                <a:latin typeface="Times New Roman"/>
                <a:ea typeface="Times New Roman"/>
                <a:cs typeface="Times New Roman"/>
              </a:rPr>
              <a:t>	</a:t>
            </a:r>
            <a:r>
              <a:rPr sz="1200" b="0" i="1" u="none">
                <a:solidFill>
                  <a:srgbClr val="000000"/>
                </a:solidFill>
                <a:latin typeface="Times New Roman"/>
                <a:ea typeface="Times New Roman"/>
                <a:cs typeface="Times New Roman"/>
              </a:rPr>
              <a:t>2011 Population Characteristics</a:t>
            </a:r>
            <a:r>
              <a:rPr sz="1200" b="0" u="none">
                <a:solidFill>
                  <a:srgbClr val="000000"/>
                </a:solidFill>
                <a:latin typeface="Times New Roman"/>
                <a:ea typeface="Times New Roman"/>
                <a:cs typeface="Times New Roman"/>
              </a:rPr>
              <a:t>, Table 1. U.S. Census Bureau.</a:t>
            </a:r>
            <a:endParaRPr sz="1200" b="0" u="none">
              <a:solidFill>
                <a:srgbClr val="000000"/>
              </a:solidFill>
              <a:latin typeface="Times New Roman"/>
              <a:ea typeface="Times New Roman"/>
              <a:cs typeface="Times New Roman"/>
            </a:endParaRPr>
          </a:p>
        </p:txBody>
      </p:sp>
      <p:pic>
        <p:nvPicPr>
          <p:cNvPr id="58" name="Chart: youth not enrolled and without a degree by sex"/>
          <p:cNvPicPr>
            <a:picLocks xmlns:a="http://schemas.openxmlformats.org/drawingml/2006/main" noChangeAspect="1"/>
          </p:cNvPicPr>
          <p:nvPr/>
        </p:nvPicPr>
        <p:blipFill>
          <a:blip xmlns:r="http://schemas.openxmlformats.org/officeDocument/2006/relationships" xmlns:a="http://schemas.openxmlformats.org/drawingml/2006/main" r:embed="R333e48646b4b451d"/>
          <a:stretch xmlns:a="http://schemas.openxmlformats.org/drawingml/2006/main"/>
        </p:blipFill>
        <p:spPr>
          <a:xfrm xmlns:a="http://schemas.openxmlformats.org/drawingml/2006/main">
            <a:off x="1635120" y="2025360"/>
            <a:ext cx="5873400" cy="28069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352601390"/>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56" name="PlaceHolder 1">
            <a:extLst xmlns:a="http://schemas.openxmlformats.org/drawingml/2006/main">
              <a:ext uri="{FF2B5EF4-FFF2-40B4-BE49-F238E27FC236}">
                <a16:creationId xmlns:a16="http://schemas.microsoft.com/office/drawing/2014/main" id="{EB9EC920-C7A3-4BCB-ACBC-130CBEAE370D}"/>
              </a:ext>
            </a:extLst>
          </p:cNvPr>
          <p:cNvSpPr>
            <a:spLocks xmlns:a="http://schemas.openxmlformats.org/drawingml/2006/main" noGrp="1"/>
          </p:cNvSpPr>
          <p:nvPr>
            <p:ph type="title" idx="0"/>
          </p:nvPr>
        </p:nvSpPr>
        <p:spPr>
          <a:xfrm xmlns:a="http://schemas.openxmlformats.org/drawingml/2006/main">
            <a:off x="380880" y="304200"/>
            <a:ext cx="8261280" cy="1295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6B7D72"/>
                </a:solidFill>
                <a:latin typeface="Book Antiqua"/>
                <a:ea typeface="Book Antiqua"/>
                <a:cs typeface="Book Antiqua"/>
              </a:rPr>
              <a:t>FIGURE 6-7: PERCENTAGES OF 14-24 YEAR OLD HIGH SCHOOL GRADUATES WHO HAVE ENROLLED IN OR COMPLETED SOME COLLEGE, SELECTED YEARS 1967-2013</a:t>
            </a:r>
            <a:endParaRPr sz="1600" b="0" u="none">
              <a:solidFill>
                <a:srgbClr val="6B7D72"/>
              </a:solidFill>
              <a:latin typeface="Book Antiqua"/>
              <a:ea typeface="Book Antiqua"/>
              <a:cs typeface="Book Antiqua"/>
            </a:endParaRPr>
          </a:p>
        </p:txBody>
      </p:sp>
      <p:sp>
        <p:nvSpPr>
          <p:cNvPr id="57" name="TextBox 4">
            <a:extLst xmlns:a="http://schemas.openxmlformats.org/drawingml/2006/main">
              <a:ext uri="{FF2B5EF4-FFF2-40B4-BE49-F238E27FC236}">
                <a16:creationId xmlns:a16="http://schemas.microsoft.com/office/drawing/2014/main" id="{04BCA580-EC5C-476D-8AC2-C5F5CA33816F}"/>
              </a:ext>
            </a:extLst>
          </p:cNvPr>
          <p:cNvSpPr>
            <a:spLocks xmlns:a="http://schemas.openxmlformats.org/drawingml/2006/main" noGrp="1"/>
          </p:cNvSpPr>
          <p:nvPr/>
        </p:nvSpPr>
        <p:spPr>
          <a:xfrm xmlns:a="http://schemas.openxmlformats.org/drawingml/2006/main">
            <a:off x="838080" y="5790960"/>
            <a:ext cx="7858080" cy="2768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Census Bureau, Current Population Survey Historical Data, Table A-5a. </a:t>
            </a:r>
            <a:r>
              <a:rPr sz="1200" b="0" u="sng">
                <a:solidFill>
                  <a:srgbClr val="CCCC00"/>
                </a:solidFill>
                <a:latin typeface="Times New Roman"/>
                <a:ea typeface="Times New Roman"/>
                <a:cs typeface="Times New Roman"/>
                <a:hlinkClick xmlns:r="http://schemas.openxmlformats.org/officeDocument/2006/relationships" r:id="Rb926debfd82948b0"/>
              </a:rPr>
              <a:t>http://www.census.gov/hhes/school/data/cps/historical/index.html</a:t>
            </a:r>
            <a:endParaRPr sz="1200" b="0" u="none">
              <a:solidFill>
                <a:srgbClr val="000000"/>
              </a:solidFill>
              <a:latin typeface="Times New Roman"/>
              <a:ea typeface="Times New Roman"/>
              <a:cs typeface="Times New Roman"/>
            </a:endParaRPr>
          </a:p>
        </p:txBody>
      </p:sp>
      <p:pic>
        <p:nvPicPr>
          <p:cNvPr id="61" name="Chart: college enrollment or completion by sex, 1967–2013"/>
          <p:cNvPicPr>
            <a:picLocks xmlns:a="http://schemas.openxmlformats.org/drawingml/2006/main" noChangeAspect="1"/>
          </p:cNvPicPr>
          <p:nvPr/>
        </p:nvPicPr>
        <p:blipFill>
          <a:blip xmlns:r="http://schemas.openxmlformats.org/officeDocument/2006/relationships" xmlns:a="http://schemas.openxmlformats.org/drawingml/2006/main" r:embed="R0c5aafbdc43f47cd"/>
          <a:stretch xmlns:a="http://schemas.openxmlformats.org/drawingml/2006/main"/>
        </p:blipFill>
        <p:spPr>
          <a:xfrm xmlns:a="http://schemas.openxmlformats.org/drawingml/2006/main">
            <a:off x="634680" y="1625400"/>
            <a:ext cx="6883560" cy="40831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173208703"/>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59" name="PlaceHolder 1">
            <a:extLst xmlns:a="http://schemas.openxmlformats.org/drawingml/2006/main">
              <a:ext uri="{FF2B5EF4-FFF2-40B4-BE49-F238E27FC236}">
                <a16:creationId xmlns:a16="http://schemas.microsoft.com/office/drawing/2014/main" id="{22430C50-82FF-4A14-B3F9-09ED9E43E174}"/>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TABLE 6-7: PERCENTAGE FEMALE BY FIELD OF BACHELOR’S DEGREE FOR BACHELOR’S DEGREE HOLDERS AGED 25-39, 2009</a:t>
            </a:r>
            <a:endParaRPr sz="2000" b="0" u="none">
              <a:solidFill>
                <a:srgbClr val="6B7D72"/>
              </a:solidFill>
              <a:latin typeface="Book Antiqua"/>
              <a:ea typeface="Book Antiqua"/>
              <a:cs typeface="Book Antiqua"/>
            </a:endParaRPr>
          </a:p>
        </p:txBody>
      </p:sp>
      <p:sp>
        <p:nvSpPr>
          <p:cNvPr id="60" name="TextBox 4">
            <a:extLst xmlns:a="http://schemas.openxmlformats.org/drawingml/2006/main">
              <a:ext uri="{FF2B5EF4-FFF2-40B4-BE49-F238E27FC236}">
                <a16:creationId xmlns:a16="http://schemas.microsoft.com/office/drawing/2014/main" id="{A4630D8A-E526-49B0-96EB-38B967A63205}"/>
              </a:ext>
            </a:extLst>
          </p:cNvPr>
          <p:cNvSpPr>
            <a:spLocks xmlns:a="http://schemas.openxmlformats.org/drawingml/2006/main" noGrp="1"/>
          </p:cNvSpPr>
          <p:nvPr/>
        </p:nvSpPr>
        <p:spPr>
          <a:xfrm xmlns:a="http://schemas.openxmlformats.org/drawingml/2006/main">
            <a:off x="523800" y="6173640"/>
            <a:ext cx="785808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Siebens, Julie and Camille L. Ryan. 2012.</a:t>
            </a:r>
            <a:r>
              <a:rPr sz="1200" b="0" i="1" u="none">
                <a:solidFill>
                  <a:srgbClr val="000000"/>
                </a:solidFill>
                <a:latin typeface="Times New Roman"/>
                <a:ea typeface="Times New Roman"/>
                <a:cs typeface="Times New Roman"/>
              </a:rPr>
              <a:t> Field of Bachelor’s Degree in the United States: 2009:American Community Survey Reports. ACS-18.</a:t>
            </a:r>
            <a:r>
              <a:rPr sz="1200" b="0" u="none">
                <a:solidFill>
                  <a:srgbClr val="000000"/>
                </a:solidFill>
                <a:latin typeface="Times New Roman"/>
                <a:ea typeface="Times New Roman"/>
                <a:cs typeface="Times New Roman"/>
              </a:rPr>
              <a:t> United States Census Bureau. U.S. Department of Commerce. Table 2. https://www.census.gov/prod/2012pubs/acs-18.pdf.</a:t>
            </a:r>
            <a:endParaRPr sz="1200" b="0" u="none">
              <a:solidFill>
                <a:srgbClr val="000000"/>
              </a:solidFill>
              <a:latin typeface="Times New Roman"/>
              <a:ea typeface="Times New Roman"/>
              <a:cs typeface="Times New Roman"/>
            </a:endParaRPr>
          </a:p>
        </p:txBody>
      </p:sp>
      <p:graphicFrame>
        <p:nvGraphicFramePr>
          <p:cNvPr id="64" name="Data table on slide 12: TABLE 6-7: PERCENTAGE FEMALE BY FIELD OF BACHELOR’S DEGREE FOR BACHELOR’S DEG..."/>
          <p:cNvGraphicFramePr/>
          <p:nvPr/>
        </p:nvGraphicFramePr>
        <p:xfrm>
          <a:off xmlns:a="http://schemas.openxmlformats.org/drawingml/2006/main" x="761760" y="2057400"/>
          <a:ext xmlns:a="http://schemas.openxmlformats.org/drawingml/2006/main" cx="7391520" cy="3962160"/>
        </p:xfrm>
        <a:graphic xmlns:a="http://schemas.openxmlformats.org/drawingml/2006/main">
          <a:graphicData uri="http://schemas.openxmlformats.org/drawingml/2006/table">
            <a:tbl>
              <a:tblPr firstRow="1" firstCol="1"/>
              <a:tblGrid>
                <a:gridCol w="4735440"/>
                <a:gridCol w="2656080"/>
              </a:tblGrid>
              <a:tr h="30312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sng">
                          <a:solidFill>
                            <a:srgbClr val="FFFFFF"/>
                          </a:solidFill>
                          <a:latin typeface="Century Gothic"/>
                          <a:ea typeface="Century Gothic"/>
                          <a:cs typeface="Century Gothic"/>
                        </a:rPr>
                        <a:t>Field</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sng">
                          <a:solidFill>
                            <a:srgbClr val="FFFFFF"/>
                          </a:solidFill>
                          <a:latin typeface="Century Gothic"/>
                          <a:ea typeface="Century Gothic"/>
                          <a:cs typeface="Century Gothic"/>
                        </a:rPr>
                        <a:t>Percent Female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30312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All Fields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54.7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30312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Computers, Mathematics, and Statistics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30.6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62712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Biological, Agricultural, and Environmental Science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52.9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0312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Physical and Related Sciences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39.6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0348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Psychology</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74.9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0312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Social Sciences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50.7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0312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Engineering</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0312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Multidisciplinary Studies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60.7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0348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Business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48.8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0312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Education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78.5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0312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Arts, Humanities, and Other</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58.5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1825650807"/>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62" name="PlaceHolder 1">
            <a:extLst xmlns:a="http://schemas.openxmlformats.org/drawingml/2006/main">
              <a:ext uri="{FF2B5EF4-FFF2-40B4-BE49-F238E27FC236}">
                <a16:creationId xmlns:a16="http://schemas.microsoft.com/office/drawing/2014/main" id="{0715BFB9-CEE3-4F6F-B06C-DDA8E9D48AE6}"/>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6B7D72"/>
                </a:solidFill>
                <a:latin typeface="Book Antiqua"/>
                <a:ea typeface="Book Antiqua"/>
                <a:cs typeface="Book Antiqua"/>
              </a:rPr>
              <a:t>DO SCHOOLS INFLUENCE THESE GAPS? EXPLANATIONS FOR DIFFERENT ACHIEVEMENT BY GENDER</a:t>
            </a:r>
            <a:endParaRPr sz="2800" b="0" u="none">
              <a:solidFill>
                <a:srgbClr val="6B7D72"/>
              </a:solidFill>
              <a:latin typeface="Book Antiqua"/>
              <a:ea typeface="Book Antiqua"/>
              <a:cs typeface="Book Antiqua"/>
            </a:endParaRPr>
          </a:p>
        </p:txBody>
      </p:sp>
      <p:sp>
        <p:nvSpPr>
          <p:cNvPr id="63" name="PlaceHolder 2">
            <a:extLst xmlns:a="http://schemas.openxmlformats.org/drawingml/2006/main">
              <a:ext uri="{FF2B5EF4-FFF2-40B4-BE49-F238E27FC236}">
                <a16:creationId xmlns:a16="http://schemas.microsoft.com/office/drawing/2014/main" id="{7C61767D-CFBA-4EC9-A018-262CD7DB6E5E}"/>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Individual-level</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Innate differences or preferences?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Spatial reasoning ability?</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Different aspirations/expectations for career and family</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Family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Different socialization by gender</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Family roles and responsibilities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Role models for STEM fields</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Peer</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Peer group culture and ideas about appropriate “masculine” and “feminine” behavior</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Punishment for behavior that is not “gender appropriate” though teasing or bullying</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452900967"/>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64" name="PlaceHolder 1">
            <a:extLst xmlns:a="http://schemas.openxmlformats.org/drawingml/2006/main">
              <a:ext uri="{FF2B5EF4-FFF2-40B4-BE49-F238E27FC236}">
                <a16:creationId xmlns:a16="http://schemas.microsoft.com/office/drawing/2014/main" id="{3E3E79E9-BAA8-4595-A9A3-5565E13EAAD4}"/>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6B7D72"/>
                </a:solidFill>
                <a:latin typeface="Book Antiqua"/>
                <a:ea typeface="Book Antiqua"/>
                <a:cs typeface="Book Antiqua"/>
              </a:rPr>
              <a:t>WHAT ROLE DOES SCHOOL PLAY IN AFFECTING DIFFERENCES IN EDUCATIONAL OUTCOMES BY GENDER?</a:t>
            </a:r>
            <a:endParaRPr sz="2400" b="0" u="none">
              <a:solidFill>
                <a:srgbClr val="6B7D72"/>
              </a:solidFill>
              <a:latin typeface="Book Antiqua"/>
              <a:ea typeface="Book Antiqua"/>
              <a:cs typeface="Book Antiqua"/>
            </a:endParaRPr>
          </a:p>
        </p:txBody>
      </p:sp>
      <p:sp>
        <p:nvSpPr>
          <p:cNvPr id="65" name="PlaceHolder 2">
            <a:extLst xmlns:a="http://schemas.openxmlformats.org/drawingml/2006/main">
              <a:ext uri="{FF2B5EF4-FFF2-40B4-BE49-F238E27FC236}">
                <a16:creationId xmlns:a16="http://schemas.microsoft.com/office/drawing/2014/main" id="{2630AF60-FF38-48AC-9E37-8EA914C07E42}"/>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Formal curriculum</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Materials are often about “great men of history.”</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Different roles for men and women are portrayed in fiction and nonfiction.</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Informal curriculum</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Gender composition of roles in schools (teachers vs. principals)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Gender segregated spaces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“Feminine” behaviors are rewarded, while “masculine” behaviors are punished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Mentorship for STEM jobs </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902251533"/>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66" name="PlaceHolder 1">
            <a:extLst xmlns:a="http://schemas.openxmlformats.org/drawingml/2006/main">
              <a:ext uri="{FF2B5EF4-FFF2-40B4-BE49-F238E27FC236}">
                <a16:creationId xmlns:a16="http://schemas.microsoft.com/office/drawing/2014/main" id="{AD64D35B-8239-4E34-8B2C-00B5120CD0FF}"/>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SUMMARY</a:t>
            </a:r>
            <a:endParaRPr sz="3500" b="0" u="none">
              <a:solidFill>
                <a:srgbClr val="6B7D72"/>
              </a:solidFill>
              <a:latin typeface="Book Antiqua"/>
              <a:ea typeface="Book Antiqua"/>
              <a:cs typeface="Book Antiqua"/>
            </a:endParaRPr>
          </a:p>
        </p:txBody>
      </p:sp>
      <p:sp>
        <p:nvSpPr>
          <p:cNvPr id="67" name="PlaceHolder 2">
            <a:extLst xmlns:a="http://schemas.openxmlformats.org/drawingml/2006/main">
              <a:ext uri="{FF2B5EF4-FFF2-40B4-BE49-F238E27FC236}">
                <a16:creationId xmlns:a16="http://schemas.microsoft.com/office/drawing/2014/main" id="{C526E924-5F2B-4597-93CD-817627FB0E79}"/>
              </a:ext>
            </a:extLst>
          </p:cNvPr>
          <p:cNvSpPr>
            <a:spLocks xmlns:a="http://schemas.openxmlformats.org/drawingml/2006/main" noGrp="1"/>
          </p:cNvSpPr>
          <p:nvPr>
            <p:ph idx="0"/>
          </p:nvPr>
        </p:nvSpPr>
        <p:spPr>
          <a:xfrm xmlns:a="http://schemas.openxmlformats.org/drawingml/2006/main">
            <a:off x="457200" y="1675800"/>
            <a:ext cx="8229600" cy="48769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Although through much of history, boys and girls learned different material in separate schools, in public schools today boys and girls go to the same schools.  “Learning opportunities” do not differ across schools.</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Within schools, though, girls typically “do better” than do boys in grades, test-taking, graduation, and enrollment in college.  This has led to what some call a “boy crisis.”</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Supporting the idea of a “boy crisis,” research shows that boys get punished through suspensions or expulsions more than girls do.</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Girls, though, are not represented in advanced science and math courses as much as boys are.  This leads to differences in their likelihood of graduating with degrees in these fields, or a crisis of women in STEM fields.</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While there may be reasons for these differences at the individual-level, in families, and in peer groups, schools may also contribute to differences in outcomes.</a:t>
            </a:r>
            <a:endParaRPr sz="1500" b="0" u="none">
              <a:solidFill>
                <a:srgbClr val="564B3C"/>
              </a:solidFill>
              <a:latin typeface="Century Gothic"/>
              <a:ea typeface="Century Gothic"/>
              <a:cs typeface="Century Gothic"/>
            </a:endParaRPr>
          </a:p>
          <a:p xmlns:a="http://schemas.openxmlformats.org/drawingml/2006/main">
            <a:pPr marL="639720" lvl="1" indent="-228600" algn="l">
              <a:lnSpc>
                <a:spcPct val="80000"/>
              </a:lnSpc>
              <a:spcBef>
                <a:spcPts val="326"/>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300" b="0" u="none">
                <a:solidFill>
                  <a:srgbClr val="564B3C"/>
                </a:solidFill>
                <a:latin typeface="Century Gothic"/>
                <a:ea typeface="Century Gothic"/>
                <a:cs typeface="Century Gothic"/>
              </a:rPr>
              <a:t>Formal curriculum: Differences in men’s and women’s roles in history, for example.</a:t>
            </a:r>
            <a:endParaRPr sz="1300" b="0" u="none">
              <a:solidFill>
                <a:srgbClr val="564B3C"/>
              </a:solidFill>
              <a:latin typeface="Century Gothic"/>
              <a:ea typeface="Century Gothic"/>
              <a:cs typeface="Century Gothic"/>
            </a:endParaRPr>
          </a:p>
          <a:p xmlns:a="http://schemas.openxmlformats.org/drawingml/2006/main">
            <a:pPr marL="639720" lvl="1" indent="-228600" algn="l">
              <a:lnSpc>
                <a:spcPct val="80000"/>
              </a:lnSpc>
              <a:spcBef>
                <a:spcPts val="326"/>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300" b="0" u="none">
                <a:solidFill>
                  <a:srgbClr val="564B3C"/>
                </a:solidFill>
                <a:latin typeface="Century Gothic"/>
                <a:ea typeface="Century Gothic"/>
                <a:cs typeface="Century Gothic"/>
              </a:rPr>
              <a:t>Informal curriculum: Differences in men’s and women’s roles and responsibilities within the school, segregated spaces by gender, and rewarding or punishing particular types of behavior, for example.</a:t>
            </a:r>
            <a:endParaRPr sz="13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152004957"/>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68" name="PlaceHolder 1">
            <a:extLst xmlns:a="http://schemas.openxmlformats.org/drawingml/2006/main">
              <a:ext uri="{FF2B5EF4-FFF2-40B4-BE49-F238E27FC236}">
                <a16:creationId xmlns:a16="http://schemas.microsoft.com/office/drawing/2014/main" id="{A1FBF3B5-E8BA-44DD-AB5E-1AE4612F9852}"/>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COMING UP IN CHAPTER 7</a:t>
            </a:r>
            <a:endParaRPr sz="3500" b="0" u="none">
              <a:solidFill>
                <a:srgbClr val="6B7D72"/>
              </a:solidFill>
              <a:latin typeface="Book Antiqua"/>
              <a:ea typeface="Book Antiqua"/>
              <a:cs typeface="Book Antiqua"/>
            </a:endParaRPr>
          </a:p>
        </p:txBody>
      </p:sp>
      <p:sp>
        <p:nvSpPr>
          <p:cNvPr id="69" name="">
            <a:extLst xmlns:a="http://schemas.openxmlformats.org/drawingml/2006/main">
              <a:ext uri="{FF2B5EF4-FFF2-40B4-BE49-F238E27FC236}">
                <a16:creationId xmlns:a16="http://schemas.microsoft.com/office/drawing/2014/main" id="{80358860-142F-4068-BCC5-965D995E5054}"/>
              </a:ext>
            </a:extLst>
          </p:cNvPr>
          <p:cNvSpPr>
            <a:spLocks xmlns:a="http://schemas.openxmlformats.org/drawingml/2006/main" noGrp="1"/>
          </p:cNvSpPr>
          <p:nvPr/>
        </p:nvSpPr>
        <p:spPr>
          <a:xfrm xmlns:a="http://schemas.openxmlformats.org/drawingml/2006/main">
            <a:off x="457200" y="1752480"/>
            <a:ext cx="8229600" cy="4648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Is inequality by income or gender the same across the world?</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What are some nations that have more or less inequality in educational outcomes than the U.S.?</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What might explain differences in educational inequality internationally?</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489963699"/>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32" name="PlaceHolder 1">
            <a:extLst xmlns:a="http://schemas.openxmlformats.org/drawingml/2006/main">
              <a:ext uri="{FF2B5EF4-FFF2-40B4-BE49-F238E27FC236}">
                <a16:creationId xmlns:a16="http://schemas.microsoft.com/office/drawing/2014/main" id="{4B7B69F2-78DD-404F-9D49-FDD296132E42}"/>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QUESTIONS FOR THOUGHT</a:t>
            </a:r>
            <a:endParaRPr sz="3500" b="0" u="none">
              <a:solidFill>
                <a:srgbClr val="6B7D72"/>
              </a:solidFill>
              <a:latin typeface="Book Antiqua"/>
              <a:ea typeface="Book Antiqua"/>
              <a:cs typeface="Book Antiqua"/>
            </a:endParaRPr>
          </a:p>
        </p:txBody>
      </p:sp>
      <p:sp>
        <p:nvSpPr>
          <p:cNvPr id="33" name="">
            <a:extLst xmlns:a="http://schemas.openxmlformats.org/drawingml/2006/main">
              <a:ext uri="{FF2B5EF4-FFF2-40B4-BE49-F238E27FC236}">
                <a16:creationId xmlns:a16="http://schemas.microsoft.com/office/drawing/2014/main" id="{582E976C-504E-4230-82CF-E73F5FBA055F}"/>
              </a:ext>
            </a:extLst>
          </p:cNvPr>
          <p:cNvSpPr>
            <a:spLocks xmlns:a="http://schemas.openxmlformats.org/drawingml/2006/main" noGrp="1"/>
          </p:cNvSpPr>
          <p:nvPr/>
        </p:nvSpPr>
        <p:spPr>
          <a:xfrm xmlns:a="http://schemas.openxmlformats.org/drawingml/2006/main">
            <a:off x="228600" y="1599840"/>
            <a:ext cx="8686800" cy="5181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Who do you think “does better” in school, boys or girls?  In what ways?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Why do you think boys or girls do better in schools?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Have you noticed boys and girls separating themselves in schools by seating, on playgrounds, at lunch, or other places?  Why do you think this is?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Why do boys study advanced math and science courses more than girls do?</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What are some of the consequences of these differences between boys and girls in their later schooling and into their adult lives?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863399702"/>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34" name="PlaceHolder 1">
            <a:extLst xmlns:a="http://schemas.openxmlformats.org/drawingml/2006/main">
              <a:ext uri="{FF2B5EF4-FFF2-40B4-BE49-F238E27FC236}">
                <a16:creationId xmlns:a16="http://schemas.microsoft.com/office/drawing/2014/main" id="{281F67FB-E293-47D6-A8BE-62049F7C2847}"/>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SEX AND GENDER</a:t>
            </a:r>
            <a:endParaRPr sz="3500" b="0" u="none">
              <a:solidFill>
                <a:srgbClr val="6B7D72"/>
              </a:solidFill>
              <a:latin typeface="Book Antiqua"/>
              <a:ea typeface="Book Antiqua"/>
              <a:cs typeface="Book Antiqua"/>
            </a:endParaRPr>
          </a:p>
        </p:txBody>
      </p:sp>
      <p:sp>
        <p:nvSpPr>
          <p:cNvPr id="35" name="PlaceHolder 2">
            <a:extLst xmlns:a="http://schemas.openxmlformats.org/drawingml/2006/main">
              <a:ext uri="{FF2B5EF4-FFF2-40B4-BE49-F238E27FC236}">
                <a16:creationId xmlns:a16="http://schemas.microsoft.com/office/drawing/2014/main" id="{9BBE1C45-EBFA-4162-8468-F55DCAB3CF6C}"/>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Sex is the categorization (male or female) that is based on biological and physiological differences. </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Gender is a social category (often masculine or feminine) that describes attitudes and behaviors that are associated with biological distinctions by sex. </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Sexism is the different valuation of one sex over another.  </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426107767"/>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36" name="PlaceHolder 1">
            <a:extLst xmlns:a="http://schemas.openxmlformats.org/drawingml/2006/main">
              <a:ext uri="{FF2B5EF4-FFF2-40B4-BE49-F238E27FC236}">
                <a16:creationId xmlns:a16="http://schemas.microsoft.com/office/drawing/2014/main" id="{BEDA53E2-B457-49B0-B4B2-4AB5C9484AD8}"/>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6-1: A TIMELINE OF CHOSEN EVENTS IN THE EDUCATION OF WOMEN</a:t>
            </a:r>
            <a:endParaRPr sz="2000" b="0" u="none">
              <a:solidFill>
                <a:srgbClr val="6B7D72"/>
              </a:solidFill>
              <a:latin typeface="Book Antiqua"/>
              <a:ea typeface="Book Antiqua"/>
              <a:cs typeface="Book Antiqua"/>
            </a:endParaRPr>
          </a:p>
        </p:txBody>
      </p:sp>
      <p:pic>
        <p:nvPicPr>
          <p:cNvPr id="39" name="Timeline: history of women's education"/>
          <p:cNvPicPr>
            <a:picLocks xmlns:a="http://schemas.openxmlformats.org/drawingml/2006/main" noChangeAspect="1"/>
          </p:cNvPicPr>
          <p:nvPr/>
        </p:nvPicPr>
        <p:blipFill>
          <a:blip xmlns:r="http://schemas.openxmlformats.org/officeDocument/2006/relationships" xmlns:a="http://schemas.openxmlformats.org/drawingml/2006/main" r:embed="Reb2dc4ff44664876"/>
          <a:stretch xmlns:a="http://schemas.openxmlformats.org/drawingml/2006/main"/>
        </p:blipFill>
        <p:spPr>
          <a:xfrm xmlns:a="http://schemas.openxmlformats.org/drawingml/2006/main">
            <a:off x="761760" y="1752480"/>
            <a:ext cx="7239240" cy="42670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81433317"/>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38" name="PlaceHolder 1">
            <a:extLst xmlns:a="http://schemas.openxmlformats.org/drawingml/2006/main">
              <a:ext uri="{FF2B5EF4-FFF2-40B4-BE49-F238E27FC236}">
                <a16:creationId xmlns:a16="http://schemas.microsoft.com/office/drawing/2014/main" id="{086B7D35-4944-472C-9BF1-1A5B61775898}"/>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A HISTORY OF GENDER SEGREGATION THAT IS NOW GONE</a:t>
            </a:r>
            <a:endParaRPr sz="3200" b="0" u="none">
              <a:solidFill>
                <a:srgbClr val="6B7D72"/>
              </a:solidFill>
              <a:latin typeface="Book Antiqua"/>
              <a:ea typeface="Book Antiqua"/>
              <a:cs typeface="Book Antiqua"/>
            </a:endParaRPr>
          </a:p>
        </p:txBody>
      </p:sp>
      <p:sp>
        <p:nvSpPr>
          <p:cNvPr id="39" name="PlaceHolder 2">
            <a:extLst xmlns:a="http://schemas.openxmlformats.org/drawingml/2006/main">
              <a:ext uri="{FF2B5EF4-FFF2-40B4-BE49-F238E27FC236}">
                <a16:creationId xmlns:a16="http://schemas.microsoft.com/office/drawing/2014/main" id="{78C80FE2-100A-4AAA-88E2-58C5817F5ACE}"/>
              </a:ext>
            </a:extLst>
          </p:cNvPr>
          <p:cNvSpPr>
            <a:spLocks xmlns:a="http://schemas.openxmlformats.org/drawingml/2006/main" noGrp="1"/>
          </p:cNvSpPr>
          <p:nvPr>
            <p:ph idx="0"/>
          </p:nvPr>
        </p:nvSpPr>
        <p:spPr>
          <a:xfrm xmlns:a="http://schemas.openxmlformats.org/drawingml/2006/main">
            <a:off x="75960" y="1676160"/>
            <a:ext cx="8839440" cy="4724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Boys and girls used to be educated in different schools.  Their “opportunities to learn” were very different.</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Now boys and girls go to the same public schools.  Differential treatment and outcomes occur within the same schools.</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61432872"/>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0" name="PlaceHolder 1">
            <a:extLst xmlns:a="http://schemas.openxmlformats.org/drawingml/2006/main">
              <a:ext uri="{FF2B5EF4-FFF2-40B4-BE49-F238E27FC236}">
                <a16:creationId xmlns:a16="http://schemas.microsoft.com/office/drawing/2014/main" id="{0CA4B549-DB2B-48C0-BB08-5BBCCB512297}"/>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6-4: AVERAGE GPA OF HIGH SCHOOL GRADUATES BY SEX, SELECT YEARS 1990-2009</a:t>
            </a:r>
            <a:endParaRPr sz="2000" b="0" u="none">
              <a:solidFill>
                <a:srgbClr val="6B7D72"/>
              </a:solidFill>
              <a:latin typeface="Book Antiqua"/>
              <a:ea typeface="Book Antiqua"/>
              <a:cs typeface="Book Antiqua"/>
            </a:endParaRPr>
          </a:p>
        </p:txBody>
      </p:sp>
      <p:sp>
        <p:nvSpPr>
          <p:cNvPr id="41" name="TextBox 4">
            <a:extLst xmlns:a="http://schemas.openxmlformats.org/drawingml/2006/main">
              <a:ext uri="{FF2B5EF4-FFF2-40B4-BE49-F238E27FC236}">
                <a16:creationId xmlns:a16="http://schemas.microsoft.com/office/drawing/2014/main" id="{10B27847-51D5-47EA-ACD7-A8A514E0923B}"/>
              </a:ext>
            </a:extLst>
          </p:cNvPr>
          <p:cNvSpPr>
            <a:spLocks xmlns:a="http://schemas.openxmlformats.org/drawingml/2006/main" noGrp="1"/>
          </p:cNvSpPr>
          <p:nvPr/>
        </p:nvSpPr>
        <p:spPr>
          <a:xfrm xmlns:a="http://schemas.openxmlformats.org/drawingml/2006/main">
            <a:off x="549720" y="6211800"/>
            <a:ext cx="792684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Department of Education, Institute of Education Sciences, National Center for Education Statistics, </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High School Transcript Study (HSTS), various years, 1990-2009.  Found on </a:t>
            </a:r>
            <a:r>
              <a:rPr sz="1200" b="0" i="1" u="none">
                <a:solidFill>
                  <a:srgbClr val="000000"/>
                </a:solidFill>
                <a:latin typeface="Times New Roman"/>
                <a:ea typeface="Times New Roman"/>
                <a:cs typeface="Times New Roman"/>
              </a:rPr>
              <a:t>The Nation’s Report Card,</a:t>
            </a:r>
            <a:r>
              <a:rPr sz="1200" b="0" u="none">
                <a:solidFill>
                  <a:srgbClr val="000000"/>
                </a:solidFill>
                <a:latin typeface="Times New Roman"/>
                <a:ea typeface="Times New Roman"/>
                <a:cs typeface="Times New Roman"/>
              </a:rPr>
              <a:t> accessed June 2, 2015.</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 </a:t>
            </a:r>
            <a:r>
              <a:rPr sz="1200" b="0" u="sng">
                <a:solidFill>
                  <a:srgbClr val="CCCC00"/>
                </a:solidFill>
                <a:latin typeface="Times New Roman"/>
                <a:ea typeface="Times New Roman"/>
                <a:cs typeface="Times New Roman"/>
                <a:hlinkClick xmlns:r="http://schemas.openxmlformats.org/officeDocument/2006/relationships" r:id="Rdeb3840b48df4494"/>
              </a:rPr>
              <a:t>http://www.nationsreportcard.gov/hsts_2009/gender_gpa.aspx</a:t>
            </a:r>
            <a:endParaRPr sz="1200" b="0" u="none">
              <a:solidFill>
                <a:srgbClr val="000000"/>
              </a:solidFill>
              <a:latin typeface="Times New Roman"/>
              <a:ea typeface="Times New Roman"/>
              <a:cs typeface="Times New Roman"/>
            </a:endParaRPr>
          </a:p>
        </p:txBody>
      </p:sp>
      <p:pic>
        <p:nvPicPr>
          <p:cNvPr id="45" name="Chart: average GPA by sex, 1990–2009"/>
          <p:cNvPicPr>
            <a:picLocks xmlns:a="http://schemas.openxmlformats.org/drawingml/2006/main" noChangeAspect="1"/>
          </p:cNvPicPr>
          <p:nvPr/>
        </p:nvPicPr>
        <p:blipFill>
          <a:blip xmlns:r="http://schemas.openxmlformats.org/officeDocument/2006/relationships" xmlns:a="http://schemas.openxmlformats.org/drawingml/2006/main" r:embed="R94c6d04906c24c16"/>
          <a:stretch xmlns:a="http://schemas.openxmlformats.org/drawingml/2006/main"/>
        </p:blipFill>
        <p:spPr>
          <a:xfrm xmlns:a="http://schemas.openxmlformats.org/drawingml/2006/main">
            <a:off x="406080" y="1701720"/>
            <a:ext cx="8331480" cy="44751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903736176"/>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43" name="PlaceHolder 1">
            <a:extLst xmlns:a="http://schemas.openxmlformats.org/drawingml/2006/main">
              <a:ext uri="{FF2B5EF4-FFF2-40B4-BE49-F238E27FC236}">
                <a16:creationId xmlns:a16="http://schemas.microsoft.com/office/drawing/2014/main" id="{24855F5F-F161-4DDE-94B0-D0CB2F8824A4}"/>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6-5: READING AND MATH NAEP SCORES AT AGES 9, 13, AND 17 BY SEX, 2012</a:t>
            </a:r>
            <a:endParaRPr sz="2000" b="0" u="none">
              <a:solidFill>
                <a:srgbClr val="6B7D72"/>
              </a:solidFill>
              <a:latin typeface="Book Antiqua"/>
              <a:ea typeface="Book Antiqua"/>
              <a:cs typeface="Book Antiqua"/>
            </a:endParaRPr>
          </a:p>
        </p:txBody>
      </p:sp>
      <p:sp>
        <p:nvSpPr>
          <p:cNvPr id="44" name="TextBox 4">
            <a:extLst xmlns:a="http://schemas.openxmlformats.org/drawingml/2006/main">
              <a:ext uri="{FF2B5EF4-FFF2-40B4-BE49-F238E27FC236}">
                <a16:creationId xmlns:a16="http://schemas.microsoft.com/office/drawing/2014/main" id="{1CA70A31-2CA9-405B-8D88-B7B9F8A72CFA}"/>
              </a:ext>
            </a:extLst>
          </p:cNvPr>
          <p:cNvSpPr>
            <a:spLocks xmlns:a="http://schemas.openxmlformats.org/drawingml/2006/main" noGrp="1"/>
          </p:cNvSpPr>
          <p:nvPr/>
        </p:nvSpPr>
        <p:spPr>
          <a:xfrm xmlns:a="http://schemas.openxmlformats.org/drawingml/2006/main">
            <a:off x="579600" y="6173640"/>
            <a:ext cx="80146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National Center for Education Statistics. NAEP Data Explorer. http://nces.ed.gov/nationsreportcard/lttdata/report.aspx.  </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Accessed May 26, 2015.</a:t>
            </a:r>
            <a:endParaRPr sz="1200" b="0" u="none">
              <a:solidFill>
                <a:srgbClr val="000000"/>
              </a:solidFill>
              <a:latin typeface="Times New Roman"/>
              <a:ea typeface="Times New Roman"/>
              <a:cs typeface="Times New Roman"/>
            </a:endParaRPr>
          </a:p>
        </p:txBody>
      </p:sp>
      <p:pic>
        <p:nvPicPr>
          <p:cNvPr id="48" name="Chart: NAEP reading and math scores by sex and age"/>
          <p:cNvPicPr>
            <a:picLocks xmlns:a="http://schemas.openxmlformats.org/drawingml/2006/main" noChangeAspect="1"/>
          </p:cNvPicPr>
          <p:nvPr/>
        </p:nvPicPr>
        <p:blipFill>
          <a:blip xmlns:r="http://schemas.openxmlformats.org/officeDocument/2006/relationships" xmlns:a="http://schemas.openxmlformats.org/drawingml/2006/main" r:embed="Ra3db7e85b3354f03"/>
          <a:stretch xmlns:a="http://schemas.openxmlformats.org/drawingml/2006/main"/>
        </p:blipFill>
        <p:spPr>
          <a:xfrm xmlns:a="http://schemas.openxmlformats.org/drawingml/2006/main">
            <a:off x="406080" y="1701720"/>
            <a:ext cx="8331480" cy="44751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562958395"/>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46" name="PlaceHolder 1">
            <a:extLst xmlns:a="http://schemas.openxmlformats.org/drawingml/2006/main">
              <a:ext uri="{FF2B5EF4-FFF2-40B4-BE49-F238E27FC236}">
                <a16:creationId xmlns:a16="http://schemas.microsoft.com/office/drawing/2014/main" id="{65A06B17-9D5D-4E2D-BF05-3C14EA382965}"/>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TABLE 6-4: PERCENTAGES OF FEMALES AND MALES TAKING ADVANCED MATH AND SCIENCE COURSES BY COURSE TYPE AND YEAR, 1982-2004</a:t>
            </a:r>
            <a:endParaRPr sz="2000" b="0" u="none">
              <a:solidFill>
                <a:srgbClr val="6B7D72"/>
              </a:solidFill>
              <a:latin typeface="Book Antiqua"/>
              <a:ea typeface="Book Antiqua"/>
              <a:cs typeface="Book Antiqua"/>
            </a:endParaRPr>
          </a:p>
        </p:txBody>
      </p:sp>
      <p:sp>
        <p:nvSpPr>
          <p:cNvPr id="47" name="TextBox 4">
            <a:extLst xmlns:a="http://schemas.openxmlformats.org/drawingml/2006/main">
              <a:ext uri="{FF2B5EF4-FFF2-40B4-BE49-F238E27FC236}">
                <a16:creationId xmlns:a16="http://schemas.microsoft.com/office/drawing/2014/main" id="{13457FAA-A62D-4F8A-BA12-390C02F36010}"/>
              </a:ext>
            </a:extLst>
          </p:cNvPr>
          <p:cNvSpPr>
            <a:spLocks xmlns:a="http://schemas.openxmlformats.org/drawingml/2006/main" noGrp="1"/>
          </p:cNvSpPr>
          <p:nvPr/>
        </p:nvSpPr>
        <p:spPr>
          <a:xfrm xmlns:a="http://schemas.openxmlformats.org/drawingml/2006/main">
            <a:off x="523800" y="6173640"/>
            <a:ext cx="785808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National Center for Education Statistics. Institute for Education Sciences. 2007. </a:t>
            </a:r>
            <a:r>
              <a:rPr sz="1200" b="0" i="1" u="none">
                <a:solidFill>
                  <a:srgbClr val="000000"/>
                </a:solidFill>
                <a:latin typeface="Times New Roman"/>
                <a:ea typeface="Times New Roman"/>
                <a:cs typeface="Times New Roman"/>
              </a:rPr>
              <a:t>Advanced Mathematics and Science Coursetaking in the Spring High School Senior Classes of</a:t>
            </a:r>
            <a:r>
              <a:rPr sz="1200" b="0" u="none">
                <a:solidFill>
                  <a:srgbClr val="000000"/>
                </a:solidFill>
                <a:latin typeface="Times New Roman"/>
                <a:ea typeface="Times New Roman"/>
                <a:cs typeface="Times New Roman"/>
              </a:rPr>
              <a:t> </a:t>
            </a:r>
            <a:r>
              <a:rPr sz="1200" b="0" i="1" u="none">
                <a:solidFill>
                  <a:srgbClr val="000000"/>
                </a:solidFill>
                <a:latin typeface="Times New Roman"/>
                <a:ea typeface="Times New Roman"/>
                <a:cs typeface="Times New Roman"/>
              </a:rPr>
              <a:t>1982, 1992, and 2004: Statistical Analysis Report</a:t>
            </a:r>
            <a:r>
              <a:rPr sz="1200" b="0" u="none">
                <a:solidFill>
                  <a:srgbClr val="000000"/>
                </a:solidFill>
                <a:latin typeface="Times New Roman"/>
                <a:ea typeface="Times New Roman"/>
                <a:cs typeface="Times New Roman"/>
              </a:rPr>
              <a:t>. NCES 2007-312. Washington, DC: U.S. Department of Education. Figures 3 and 19.</a:t>
            </a:r>
            <a:endParaRPr sz="1200" b="0" u="none">
              <a:solidFill>
                <a:srgbClr val="000000"/>
              </a:solidFill>
              <a:latin typeface="Times New Roman"/>
              <a:ea typeface="Times New Roman"/>
              <a:cs typeface="Times New Roman"/>
            </a:endParaRPr>
          </a:p>
        </p:txBody>
      </p:sp>
      <p:graphicFrame>
        <p:nvGraphicFramePr>
          <p:cNvPr id="53" name="Data table on slide 8: TABLE 6-4: PERCENTAGES OF FEMALES AND MALES TAKING ADVANCED MATH AND SCIENCE ..."/>
          <p:cNvGraphicFramePr/>
          <p:nvPr/>
        </p:nvGraphicFramePr>
        <p:xfrm>
          <a:off xmlns:a="http://schemas.openxmlformats.org/drawingml/2006/main" x="1187280" y="1676160"/>
          <a:ext xmlns:a="http://schemas.openxmlformats.org/drawingml/2006/main" cx="6531120" cy="4373640"/>
        </p:xfrm>
        <a:graphic xmlns:a="http://schemas.openxmlformats.org/drawingml/2006/main">
          <a:graphicData uri="http://schemas.openxmlformats.org/drawingml/2006/table">
            <a:tbl>
              <a:tblPr firstRow="1" firstCol="1"/>
              <a:tblGrid>
                <a:gridCol w="1916280"/>
                <a:gridCol w="2154240"/>
                <a:gridCol w="2460600"/>
              </a:tblGrid>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Females</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Males</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19872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Precalculus</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19980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1982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4.5%</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5.1%</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1992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11.4%</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10.5%</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72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2004</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20.1%</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17.6%</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Calculus</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980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1982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5.3%</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6.6%</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72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1992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10.3%</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11.2%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2004</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13.5%</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14.7%</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Chemistry I or Physics I</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1982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15.1%</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14.7%</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001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1992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29.8%</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24.3%</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2004</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36.8%</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29.8%</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Chemistry I and Physics I</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72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1982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4.4%</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7.6%</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980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1992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12.0%</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12.5%</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2004</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16.6%</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18.2%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9708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Chemistry II, Physics II or Advanced Biology</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 </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001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1982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14.9%</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14.3%</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1992</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14.1%</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14.5%</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98360">
                <a:tc>
                  <a:txBody>
                    <a:bodyPr lIns="64800" tIns="0" rIns="648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1" u="none">
                          <a:solidFill>
                            <a:srgbClr val="FFFFFF"/>
                          </a:solidFill>
                          <a:latin typeface="Century Gothic"/>
                          <a:ea typeface="Century Gothic"/>
                          <a:cs typeface="Century Gothic"/>
                        </a:rPr>
                        <a:t>	</a:t>
                      </a:r>
                      <a:r>
                        <a:rPr sz="1100" b="1" u="none">
                          <a:solidFill>
                            <a:srgbClr val="FFFFFF"/>
                          </a:solidFill>
                          <a:latin typeface="Century Gothic"/>
                          <a:ea typeface="Century Gothic"/>
                          <a:cs typeface="Century Gothic"/>
                        </a:rPr>
                        <a:t>2004</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18.8%</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4800" tIns="0" rIns="648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100" b="0" u="none">
                          <a:solidFill>
                            <a:srgbClr val="000000"/>
                          </a:solidFill>
                          <a:latin typeface="Century Gothic"/>
                          <a:ea typeface="Century Gothic"/>
                          <a:cs typeface="Century Gothic"/>
                        </a:rPr>
                        <a:t>18.0%</a:t>
                      </a:r>
                      <a:endParaRPr sz="1100" b="0" u="none">
                        <a:solidFill>
                          <a:srgbClr val="000000"/>
                        </a:solidFill>
                        <a:latin typeface="Times New Roman"/>
                        <a:ea typeface="Times New Roman"/>
                        <a:cs typeface="Times New Roman"/>
                      </a:endParaRPr>
                    </a:p>
                  </a:txBody>
                  <a:tcPr marL="64800" marR="64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
        <p:nvSpPr>
          <p:cNvPr id="49" name="Rectangle 6">
            <a:extLst xmlns:a="http://schemas.openxmlformats.org/drawingml/2006/main">
              <a:ext uri="{FF2B5EF4-FFF2-40B4-BE49-F238E27FC236}">
                <a16:creationId xmlns:a16="http://schemas.microsoft.com/office/drawing/2014/main" id="{5A38CBE4-E9C5-47D5-BE06-622D2D817A3A}"/>
              </a:ext>
            </a:extLst>
          </p:cNvPr>
          <p:cNvSpPr>
            <a:spLocks xmlns:a="http://schemas.openxmlformats.org/drawingml/2006/main" noGrp="1"/>
          </p:cNvSpPr>
          <p:nvPr/>
        </p:nvSpPr>
        <p:spPr>
          <a:xfrm xmlns:a="http://schemas.openxmlformats.org/drawingml/2006/main">
            <a:off x="1698480" y="175248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spTree>
    <p:extLst>
      <p:ext uri="{BB962C8B-B14F-4D97-AF65-F5344CB8AC3E}">
        <p14:creationId xmlns:p14="http://schemas.microsoft.com/office/powerpoint/2010/main" val="1828787185"/>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50" name="PlaceHolder 1">
            <a:extLst xmlns:a="http://schemas.openxmlformats.org/drawingml/2006/main">
              <a:ext uri="{FF2B5EF4-FFF2-40B4-BE49-F238E27FC236}">
                <a16:creationId xmlns:a16="http://schemas.microsoft.com/office/drawing/2014/main" id="{8D868897-90BC-4F67-BA7E-1DD89059F019}"/>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TABLE 6-6: PERCENTAGES OF STUDENTS RECEIVING VARIOUS TYPES OF SCHOOL DISCIPLINE BY SEX IN 2011-2012</a:t>
            </a:r>
            <a:endParaRPr sz="2000" b="0" u="none">
              <a:solidFill>
                <a:srgbClr val="6B7D72"/>
              </a:solidFill>
              <a:latin typeface="Book Antiqua"/>
              <a:ea typeface="Book Antiqua"/>
              <a:cs typeface="Book Antiqua"/>
            </a:endParaRPr>
          </a:p>
        </p:txBody>
      </p:sp>
      <p:sp>
        <p:nvSpPr>
          <p:cNvPr id="51" name="TextBox 4">
            <a:extLst xmlns:a="http://schemas.openxmlformats.org/drawingml/2006/main">
              <a:ext uri="{FF2B5EF4-FFF2-40B4-BE49-F238E27FC236}">
                <a16:creationId xmlns:a16="http://schemas.microsoft.com/office/drawing/2014/main" id="{571F0986-19D2-4956-AD43-C2E848DF2738}"/>
              </a:ext>
            </a:extLst>
          </p:cNvPr>
          <p:cNvSpPr>
            <a:spLocks xmlns:a="http://schemas.openxmlformats.org/drawingml/2006/main" noGrp="1"/>
          </p:cNvSpPr>
          <p:nvPr/>
        </p:nvSpPr>
        <p:spPr>
          <a:xfrm xmlns:a="http://schemas.openxmlformats.org/drawingml/2006/main">
            <a:off x="523800" y="6173640"/>
            <a:ext cx="78580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Department of Education Office for Civil Rights. March 2014. </a:t>
            </a:r>
            <a:r>
              <a:rPr sz="1200" b="0" i="1" u="none">
                <a:solidFill>
                  <a:srgbClr val="000000"/>
                </a:solidFill>
                <a:latin typeface="Times New Roman"/>
                <a:ea typeface="Times New Roman"/>
                <a:cs typeface="Times New Roman"/>
              </a:rPr>
              <a:t>Civil Rights Data Collection. Data Snapshot: School Discipline</a:t>
            </a:r>
            <a:r>
              <a:rPr sz="1200" b="0" u="none">
                <a:solidFill>
                  <a:srgbClr val="000000"/>
                </a:solidFill>
                <a:latin typeface="Times New Roman"/>
                <a:ea typeface="Times New Roman"/>
                <a:cs typeface="Times New Roman"/>
              </a:rPr>
              <a:t>. Issue Brief No. 1. </a:t>
            </a:r>
            <a:r>
              <a:rPr sz="1200" b="0" u="sng">
                <a:solidFill>
                  <a:srgbClr val="CCCC00"/>
                </a:solidFill>
                <a:latin typeface="Times New Roman"/>
                <a:ea typeface="Times New Roman"/>
                <a:cs typeface="Times New Roman"/>
                <a:hlinkClick xmlns:r="http://schemas.openxmlformats.org/officeDocument/2006/relationships" r:id="Rd483223774414ac2"/>
              </a:rPr>
              <a:t>https://www2.ed.gov/about/offices/list/ocr/docs/crdc-discipline-snapshot.pdf</a:t>
            </a:r>
            <a:endParaRPr sz="1200" b="0" u="none">
              <a:solidFill>
                <a:srgbClr val="000000"/>
              </a:solidFill>
              <a:latin typeface="Times New Roman"/>
              <a:ea typeface="Times New Roman"/>
              <a:cs typeface="Times New Roman"/>
            </a:endParaRPr>
          </a:p>
        </p:txBody>
      </p:sp>
      <p:graphicFrame>
        <p:nvGraphicFramePr>
          <p:cNvPr id="55" name="Data table on slide 9: TABLE 6-6: PERCENTAGES OF STUDENTS RECEIVING VARIOUS TYPES OF SCHOOL DISCIPLI..."/>
          <p:cNvGraphicFramePr/>
          <p:nvPr/>
        </p:nvGraphicFramePr>
        <p:xfrm>
          <a:off xmlns:a="http://schemas.openxmlformats.org/drawingml/2006/main" x="228600" y="1904760"/>
          <a:ext xmlns:a="http://schemas.openxmlformats.org/drawingml/2006/main" cx="8534160" cy="3657600"/>
        </p:xfrm>
        <a:graphic xmlns:a="http://schemas.openxmlformats.org/drawingml/2006/main">
          <a:graphicData uri="http://schemas.openxmlformats.org/drawingml/2006/table">
            <a:tbl>
              <a:tblPr firstRow="1" firstCol="1"/>
              <a:tblGrid>
                <a:gridCol w="3384360"/>
                <a:gridCol w="2647800"/>
                <a:gridCol w="2502000"/>
              </a:tblGrid>
              <a:tr h="51300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Boys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Girls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51084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In-school suspension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106056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Single out-of-school suspension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06056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Multiple out-of-school suspensions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72%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512640">
                <a:tc>
                  <a:txBody>
                    <a:bodyPr lIns="68400" tIns="0" rIns="68400" bIns="0" anchor="t">
                      <a:noAutofit/>
                    </a:bodyPr>
                    <a:lstStyle/>
                    <a:p>
                      <a:pP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Expulsion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74%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15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1866195014"/>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2026-08-27T18:12:44.1530000Z</dcterms:created>
  <dcterms:modified xsi:type="dcterms:W3CDTF">2026-08-27T18:12:44.1530000Z</dcterms:modified>
</coreProperties>
</file>