
<file path=[Content_Types].xml><?xml version="1.0" encoding="utf-8"?>
<Types xmlns="http://schemas.openxmlformats.org/package/2006/content-types">
  <Default Extension="xml" ContentType="application/vnd.openxmlformats-package.core-properties+xml"/>
  <Default Extension="jpeg" ContentType="image/jpeg"/>
  <Default Extension="png" ContentType="image/png"/>
  <Default Extension="rels" ContentType="application/vnd.openxmlformats-package.relationships+xml"/>
  <Override PartName="/docProps/app.xml" ContentType="application/vnd.openxmlformats-officedocument.extended-properties+xml"/>
  <Override PartName="/ppt/presentation.xml" ContentType="application/vnd.openxmlformats-officedocument.presentationml.presentation.main+xml"/>
  <Override PartName="/ppt/theme/theme1.xml" ContentType="application/vnd.openxmlformats-officedocument.theme+xml"/>
  <Override PartName="/ppt/slideMasters/slideMaster1.xml" ContentType="application/vnd.openxmlformats-officedocument.presentationml.slideMaster+xml"/>
  <Override PartName="/ppt/slideMasters/theme/theme2.xml" ContentType="application/vnd.openxmlformats-officedocument.them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Masters/notesMaster1.xml" ContentType="application/vnd.openxmlformats-officedocument.presentationml.notesMaster+xml"/>
  <Override PartName="/ppt/notesMasters/theme/theme3.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slides/slide1.xml" ContentType="application/vnd.openxmlformats-officedocument.presentationml.slide+xml"/>
  <Override PartName="/ppt/notesSlides/notesSlide1.xml" ContentType="application/vnd.openxmlformats-officedocument.presentationml.notesSlide+xml"/>
  <Override PartName="/ppt/slides/slide2.xml" ContentType="application/vnd.openxmlformats-officedocument.presentationml.slide+xml"/>
  <Override PartName="/ppt/notesSlides/notesSlide2.xml" ContentType="application/vnd.openxmlformats-officedocument.presentationml.notesSlide+xml"/>
  <Override PartName="/ppt/slides/slide3.xml" ContentType="application/vnd.openxmlformats-officedocument.presentationml.slide+xml"/>
  <Override PartName="/ppt/notesSlides/notesSlide3.xml" ContentType="application/vnd.openxmlformats-officedocument.presentationml.notesSlide+xml"/>
  <Override PartName="/ppt/slides/slide4.xml" ContentType="application/vnd.openxmlformats-officedocument.presentationml.slide+xml"/>
  <Override PartName="/ppt/notesSlides/notesSlide4.xml" ContentType="application/vnd.openxmlformats-officedocument.presentationml.notesSlide+xml"/>
  <Override PartName="/ppt/slides/slide5.xml" ContentType="application/vnd.openxmlformats-officedocument.presentationml.slide+xml"/>
  <Override PartName="/ppt/notesSlides/notesSlide5.xml" ContentType="application/vnd.openxmlformats-officedocument.presentationml.notesSlide+xml"/>
  <Override PartName="/ppt/slides/slide6.xml" ContentType="application/vnd.openxmlformats-officedocument.presentationml.slide+xml"/>
  <Override PartName="/ppt/notesSlides/notesSlide6.xml" ContentType="application/vnd.openxmlformats-officedocument.presentationml.notesSlide+xml"/>
  <Override PartName="/ppt/slides/slide7.xml" ContentType="application/vnd.openxmlformats-officedocument.presentationml.slide+xml"/>
  <Override PartName="/ppt/notesSlides/notesSlide7.xml" ContentType="application/vnd.openxmlformats-officedocument.presentationml.notesSlide+xml"/>
  <Override PartName="/ppt/slides/slide8.xml" ContentType="application/vnd.openxmlformats-officedocument.presentationml.slide+xml"/>
  <Override PartName="/ppt/notesSlides/notesSlide8.xml" ContentType="application/vnd.openxmlformats-officedocument.presentationml.notesSlide+xml"/>
  <Override PartName="/ppt/slides/slide9.xml" ContentType="application/vnd.openxmlformats-officedocument.presentationml.slide+xml"/>
  <Override PartName="/ppt/notesSlides/notesSlide9.xml" ContentType="application/vnd.openxmlformats-officedocument.presentationml.notesSlide+xml"/>
  <Override PartName="/ppt/slides/slide10.xml" ContentType="application/vnd.openxmlformats-officedocument.presentationml.slide+xml"/>
  <Override PartName="/ppt/notesSlides/notesSlide10.xml" ContentType="application/vnd.openxmlformats-officedocument.presentationml.notesSlide+xml"/>
  <Override PartName="/ppt/slides/slide11.xml" ContentType="application/vnd.openxmlformats-officedocument.presentationml.slide+xml"/>
  <Override PartName="/ppt/notesSlides/notesSlide11.xml" ContentType="application/vnd.openxmlformats-officedocument.presentationml.notesSlide+xml"/>
  <Override PartName="/ppt/slides/slide12.xml" ContentType="application/vnd.openxmlformats-officedocument.presentationml.slide+xml"/>
  <Override PartName="/ppt/notesSlides/notesSlide12.xml" ContentType="application/vnd.openxmlformats-officedocument.presentationml.notesSlide+xml"/>
  <Override PartName="/ppt/slides/slide13.xml" ContentType="application/vnd.openxmlformats-officedocument.presentationml.slide+xml"/>
  <Override PartName="/ppt/notesSlides/notesSlide13.xml" ContentType="application/vnd.openxmlformats-officedocument.presentationml.notesSlide+xml"/>
  <Override PartName="/ppt/slides/slide14.xml" ContentType="application/vnd.openxmlformats-officedocument.presentationml.slide+xml"/>
  <Override PartName="/ppt/notesSlides/notesSlide14.xml" ContentType="application/vnd.openxmlformats-officedocument.presentationml.notesSlide+xml"/>
  <Override PartName="/ppt/slides/slide15.xml" ContentType="application/vnd.openxmlformats-officedocument.presentationml.slide+xml"/>
  <Override PartName="/ppt/notesSlides/notesSlide15.xml" ContentType="application/vnd.openxmlformats-officedocument.presentationml.notesSlide+xml"/>
</Types>
</file>

<file path=_rels/.rels>&#65279;<?xml version="1.0" encoding="utf-8"?><Relationships xmlns="http://schemas.openxmlformats.org/package/2006/relationships"><Relationship Type="http://schemas.openxmlformats.org/package/2006/relationships/metadata/core-properties" Target="/docProps/core.xml" Id="R8c1fc0d92f08491e" /><Relationship Type="http://schemas.openxmlformats.org/officeDocument/2006/relationships/extended-properties" Target="/docProps/app.xml" Id="R991eab65eeff4c28" /><Relationship Type="http://schemas.openxmlformats.org/officeDocument/2006/relationships/officeDocument" Target="/ppt/presentation.xml" Id="R9324380cb3e84626" /></Relationships>
</file>

<file path=ppt/presentation.xml><?xml version="1.0" encoding="utf-8"?>
<p:presentation xmlns:p="http://schemas.openxmlformats.org/presentationml/2006/main">
  <p:sldMasterIdLst>
    <p:sldMasterId xmlns:r="http://schemas.openxmlformats.org/officeDocument/2006/relationships" id="2147483648" r:id="R26836031e65c4c03"/>
  </p:sldMasterIdLst>
  <p:notesMasterIdLst>
    <p:notesMasterId xmlns:r="http://schemas.openxmlformats.org/officeDocument/2006/relationships" r:id="R798629dad49a4d57"/>
  </p:notesMasterIdLst>
  <p:sldIdLst>
    <p:sldId xmlns:r="http://schemas.openxmlformats.org/officeDocument/2006/relationships" id="256" r:id="R3f5e95bfa15a4432"/>
    <p:sldId xmlns:r="http://schemas.openxmlformats.org/officeDocument/2006/relationships" id="257" r:id="R94abe33b21b34ab7"/>
    <p:sldId xmlns:r="http://schemas.openxmlformats.org/officeDocument/2006/relationships" id="258" r:id="Rfe4f029e3ddd44a6"/>
    <p:sldId xmlns:r="http://schemas.openxmlformats.org/officeDocument/2006/relationships" id="259" r:id="R354e429bf50f4e84"/>
    <p:sldId xmlns:r="http://schemas.openxmlformats.org/officeDocument/2006/relationships" id="260" r:id="Rac334cf3ce824fa4"/>
    <p:sldId xmlns:r="http://schemas.openxmlformats.org/officeDocument/2006/relationships" id="261" r:id="Rf87471b02bce4488"/>
    <p:sldId xmlns:r="http://schemas.openxmlformats.org/officeDocument/2006/relationships" id="262" r:id="R63ba2f27765544ad"/>
    <p:sldId xmlns:r="http://schemas.openxmlformats.org/officeDocument/2006/relationships" id="263" r:id="Rf002945249554906"/>
    <p:sldId xmlns:r="http://schemas.openxmlformats.org/officeDocument/2006/relationships" id="264" r:id="R0b0cc3fae5b14408"/>
    <p:sldId xmlns:r="http://schemas.openxmlformats.org/officeDocument/2006/relationships" id="265" r:id="R09d390c739be4b69"/>
    <p:sldId xmlns:r="http://schemas.openxmlformats.org/officeDocument/2006/relationships" id="266" r:id="Ra67dde0dbe9f4b32"/>
    <p:sldId xmlns:r="http://schemas.openxmlformats.org/officeDocument/2006/relationships" id="267" r:id="R323811230ead4d4e"/>
    <p:sldId xmlns:r="http://schemas.openxmlformats.org/officeDocument/2006/relationships" id="268" r:id="R60cc2a26b190488a"/>
    <p:sldId xmlns:r="http://schemas.openxmlformats.org/officeDocument/2006/relationships" id="269" r:id="R931b5e6504fb466e"/>
    <p:sldId xmlns:r="http://schemas.openxmlformats.org/officeDocument/2006/relationships" id="270" r:id="Rfbcb09957fcf423a"/>
  </p:sldIdLst>
  <p:sldSz cx="9144000" cy="6858000"/>
  <p:notesSz cx="6858000" cy="9144000"/>
</p:presentation>
</file>

<file path=ppt/presProps.xml><?xml version="1.0" encoding="utf-8"?>
<p:presentationPr xmlns:p="http://schemas.openxmlformats.org/presentationml/2006/main">
  <p:extLst>
    <p:ext xmlns:p14="http://schemas.microsoft.com/office/powerpoint/2010/main" uri="{E76CE94A-603C-4142-B9EB-6D1370010A27}">
      <p14:discardImageEditData val="0"/>
    </p:ext>
    <p:ext xmlns:p14="http://schemas.microsoft.com/office/powerpoint/2010/main" uri="{D31A062A-798A-4329-ABDD-BBA856620510}">
      <p14:defaultImageDpi val="32767"/>
    </p:ext>
    <p:ext xmlns:p15="http://schemas.microsoft.com/office/powerpoint/2012/main" uri="{FD5EFAAD-0ECE-453E-9831-46B23BE46B34}">
      <p15:chartTrackingRefBased val="1"/>
    </p:ext>
  </p:extLst>
</p:presentationPr>
</file>

<file path=ppt/tableStyles.xml><?xml version="1.0" encoding="utf-8"?>
<a:tblStyleLst xmlns:a="http://schemas.openxmlformats.org/drawingml/2006/main" def="{5C22544A-7EE6-4342-B048-85BDC9FD1C3A}"/>
</file>

<file path=ppt/_rels/presentation.xml.rels>&#65279;<?xml version="1.0" encoding="utf-8"?><Relationships xmlns="http://schemas.openxmlformats.org/package/2006/relationships"><Relationship Type="http://schemas.openxmlformats.org/officeDocument/2006/relationships/theme" Target="/ppt/theme/theme1.xml" Id="R3189a61b80f542c7" /><Relationship Type="http://schemas.openxmlformats.org/officeDocument/2006/relationships/slideMaster" Target="/ppt/slideMasters/slideMaster1.xml" Id="R26836031e65c4c03" /><Relationship Type="http://schemas.openxmlformats.org/officeDocument/2006/relationships/notesMaster" Target="/ppt/notesMasters/notesMaster1.xml" Id="R798629dad49a4d57" /><Relationship Type="http://schemas.openxmlformats.org/officeDocument/2006/relationships/presProps" Target="/ppt/presProps.xml" Id="Rb519c4d56a2d45ea" /><Relationship Type="http://schemas.openxmlformats.org/officeDocument/2006/relationships/tableStyles" Target="/ppt/tableStyles.xml" Id="R3d63c0cb1b534293" /><Relationship Type="http://schemas.openxmlformats.org/officeDocument/2006/relationships/slide" Target="/ppt/slides/slide1.xml" Id="R3f5e95bfa15a4432" /><Relationship Type="http://schemas.openxmlformats.org/officeDocument/2006/relationships/slide" Target="/ppt/slides/slide2.xml" Id="R94abe33b21b34ab7" /><Relationship Type="http://schemas.openxmlformats.org/officeDocument/2006/relationships/slide" Target="/ppt/slides/slide3.xml" Id="Rfe4f029e3ddd44a6" /><Relationship Type="http://schemas.openxmlformats.org/officeDocument/2006/relationships/slide" Target="/ppt/slides/slide4.xml" Id="R354e429bf50f4e84" /><Relationship Type="http://schemas.openxmlformats.org/officeDocument/2006/relationships/slide" Target="/ppt/slides/slide5.xml" Id="Rac334cf3ce824fa4" /><Relationship Type="http://schemas.openxmlformats.org/officeDocument/2006/relationships/slide" Target="/ppt/slides/slide6.xml" Id="Rf87471b02bce4488" /><Relationship Type="http://schemas.openxmlformats.org/officeDocument/2006/relationships/slide" Target="/ppt/slides/slide7.xml" Id="R63ba2f27765544ad" /><Relationship Type="http://schemas.openxmlformats.org/officeDocument/2006/relationships/slide" Target="/ppt/slides/slide8.xml" Id="Rf002945249554906" /><Relationship Type="http://schemas.openxmlformats.org/officeDocument/2006/relationships/slide" Target="/ppt/slides/slide9.xml" Id="R0b0cc3fae5b14408" /><Relationship Type="http://schemas.openxmlformats.org/officeDocument/2006/relationships/slide" Target="/ppt/slides/slide10.xml" Id="R09d390c739be4b69" /><Relationship Type="http://schemas.openxmlformats.org/officeDocument/2006/relationships/slide" Target="/ppt/slides/slide11.xml" Id="Ra67dde0dbe9f4b32" /><Relationship Type="http://schemas.openxmlformats.org/officeDocument/2006/relationships/slide" Target="/ppt/slides/slide12.xml" Id="R323811230ead4d4e" /><Relationship Type="http://schemas.openxmlformats.org/officeDocument/2006/relationships/slide" Target="/ppt/slides/slide13.xml" Id="R60cc2a26b190488a" /><Relationship Type="http://schemas.openxmlformats.org/officeDocument/2006/relationships/slide" Target="/ppt/slides/slide14.xml" Id="R931b5e6504fb466e" /><Relationship Type="http://schemas.openxmlformats.org/officeDocument/2006/relationships/slide" Target="/ppt/slides/slide15.xml" Id="Rfbcb09957fcf423a" /></Relationships>
</file>

<file path=ppt/notesMasters/_rels/notesMaster1.xml.rels>&#65279;<?xml version="1.0" encoding="utf-8"?><Relationships xmlns="http://schemas.openxmlformats.org/package/2006/relationships"><Relationship Type="http://schemas.openxmlformats.org/officeDocument/2006/relationships/theme" Target="/ppt/notesMasters/theme/theme3.xml" Id="R4cf237b5c80f4a5d" /></Relationships>
</file>

<file path=ppt/notesMasters/notesMaster1.xml><?xml version="1.0" encoding="utf-8"?>
<p:notesMaster xmlns:p="http://schemas.openxmlformats.org/presentationml/2006/main">
  <p:cSld>
    <p:bg>
      <p:bgRef idx="1001">
        <a:schemeClr xmlns:a="http://schemas.openxmlformats.org/drawingml/2006/main" val="bg1"/>
      </p:bgRef>
    </p:bg>
    <p:spTree>
      <p:nvGrpSpPr>
        <p:cNvPr id="1" name=""/>
        <p:cNvGrpSpPr/>
        <p:nvPr/>
      </p:nvGrpSpPr>
      <p:grpSpPr>
        <a:xfrm xmlns:a="http://schemas.openxmlformats.org/drawingml/2006/main"/>
      </p:grpSpPr>
      <p:sp>
        <p:nvSpPr>
          <p:cNvPr id="2" name="Header Placeholder"/>
          <p:cNvSpPr/>
          <p:nvPr>
            <p:ph type="hdr" sz="quarter"/>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3" name="Date Placeholder"/>
          <p:cNvSpPr/>
          <p:nvPr>
            <p:ph type="dt" sz="quarter" idx="1"/>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4" name="Slide Image Placeholder"/>
          <p:cNvSpPr/>
          <p:nvPr>
            <p:ph type="sldImg" idx="2"/>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5" name="Notes Placeholder"/>
          <p:cNvSpPr/>
          <p:nvPr>
            <p:ph type="body" sz="quarter" idx="3"/>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6" name="Footer Placeholder"/>
          <p:cNvSpPr/>
          <p:nvPr>
            <p:ph type="ftr" sz="quarter" idx="4"/>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
        <p:nvSpPr>
          <p:cNvPr id="7" name="Slide Number Placeholder"/>
          <p:cNvSpPr/>
          <p:nvPr>
            <p:ph type="sldNum" sz="quarter" idx="5"/>
          </p:nvPr>
        </p:nvSpPr>
        <p:spPr>
          <a:prstGeom xmlns:a="http://schemas.openxmlformats.org/drawingml/2006/main" prst="rect">
            <a:avLst/>
          </a:prstGeom>
        </p:spPr>
        <p:txBody>
          <a:bodyPr xmlns:a="http://schemas.openxmlformats.org/drawingml/2006/main"/>
          <a:lstStyle xmlns:a="http://schemas.openxmlformats.org/drawingml/2006/main"/>
          <a:p xmlns:a="http://schemas.openxmlformats.org/drawingml/2006/main"/>
        </p:txBody>
      </p:sp>
    </p:spTree>
  </p:cSld>
  <p:clrMap bg1="lt1" tx1="dk1" bg2="lt2" tx2="dk2" accent1="accent1" accent2="accent2" accent3="accent3" accent4="accent4" accent5="accent5" accent6="accent6" hlink="hlink" folHlink="folHlink"/>
  <p:notesStyle>
    <a:lvl1pPr xmlns:a="http://schemas.openxmlformats.org/drawingml/2006/main" marL="0" algn="l" defTabSz="914400" rtl="0" eaLnBrk="1" latinLnBrk="0" hangingPunct="1">
      <a:defRPr sz="1200" kern="1200"/>
    </a:lvl1pPr>
  </p:notesStyle>
</p:notesMaster>
</file>

<file path=ppt/notesMasters/theme/theme3.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notesSlides/_rels/notesSlide1.xml.rels>&#65279;<?xml version="1.0" encoding="utf-8"?><Relationships xmlns="http://schemas.openxmlformats.org/package/2006/relationships"><Relationship Type="http://schemas.openxmlformats.org/officeDocument/2006/relationships/slide" Target="/ppt/slides/slide1.xml" Id="R9769f2ae290c4383" /><Relationship Type="http://schemas.openxmlformats.org/officeDocument/2006/relationships/notesMaster" Target="/ppt/notesMasters/notesMaster1.xml" Id="R4db0d382609f4e41" /></Relationships>
</file>

<file path=ppt/notesSlides/_rels/notesSlide10.xml.rels>&#65279;<?xml version="1.0" encoding="utf-8"?><Relationships xmlns="http://schemas.openxmlformats.org/package/2006/relationships"><Relationship Type="http://schemas.openxmlformats.org/officeDocument/2006/relationships/slide" Target="/ppt/slides/slide10.xml" Id="Red0b4d6cde39420a" /><Relationship Type="http://schemas.openxmlformats.org/officeDocument/2006/relationships/notesMaster" Target="/ppt/notesMasters/notesMaster1.xml" Id="R828a8707969740e3" /></Relationships>
</file>

<file path=ppt/notesSlides/_rels/notesSlide11.xml.rels>&#65279;<?xml version="1.0" encoding="utf-8"?><Relationships xmlns="http://schemas.openxmlformats.org/package/2006/relationships"><Relationship Type="http://schemas.openxmlformats.org/officeDocument/2006/relationships/slide" Target="/ppt/slides/slide11.xml" Id="Rf9b744aa73d144a4" /><Relationship Type="http://schemas.openxmlformats.org/officeDocument/2006/relationships/notesMaster" Target="/ppt/notesMasters/notesMaster1.xml" Id="R9a1bb373d275463d" /></Relationships>
</file>

<file path=ppt/notesSlides/_rels/notesSlide12.xml.rels>&#65279;<?xml version="1.0" encoding="utf-8"?><Relationships xmlns="http://schemas.openxmlformats.org/package/2006/relationships"><Relationship Type="http://schemas.openxmlformats.org/officeDocument/2006/relationships/slide" Target="/ppt/slides/slide12.xml" Id="Rb0b1a513f3aa40f6" /><Relationship Type="http://schemas.openxmlformats.org/officeDocument/2006/relationships/notesMaster" Target="/ppt/notesMasters/notesMaster1.xml" Id="R159618c7d4db4ea8" /></Relationships>
</file>

<file path=ppt/notesSlides/_rels/notesSlide13.xml.rels>&#65279;<?xml version="1.0" encoding="utf-8"?><Relationships xmlns="http://schemas.openxmlformats.org/package/2006/relationships"><Relationship Type="http://schemas.openxmlformats.org/officeDocument/2006/relationships/slide" Target="/ppt/slides/slide13.xml" Id="R38baf0a063684ac6" /><Relationship Type="http://schemas.openxmlformats.org/officeDocument/2006/relationships/notesMaster" Target="/ppt/notesMasters/notesMaster1.xml" Id="R3bf80645a464493a" /></Relationships>
</file>

<file path=ppt/notesSlides/_rels/notesSlide14.xml.rels>&#65279;<?xml version="1.0" encoding="utf-8"?><Relationships xmlns="http://schemas.openxmlformats.org/package/2006/relationships"><Relationship Type="http://schemas.openxmlformats.org/officeDocument/2006/relationships/slide" Target="/ppt/slides/slide14.xml" Id="Radcc9be22fb74f4b" /><Relationship Type="http://schemas.openxmlformats.org/officeDocument/2006/relationships/notesMaster" Target="/ppt/notesMasters/notesMaster1.xml" Id="Rd95f0a3f408f4ce1" /></Relationships>
</file>

<file path=ppt/notesSlides/_rels/notesSlide15.xml.rels>&#65279;<?xml version="1.0" encoding="utf-8"?><Relationships xmlns="http://schemas.openxmlformats.org/package/2006/relationships"><Relationship Type="http://schemas.openxmlformats.org/officeDocument/2006/relationships/slide" Target="/ppt/slides/slide15.xml" Id="R5d53937f18834119" /><Relationship Type="http://schemas.openxmlformats.org/officeDocument/2006/relationships/notesMaster" Target="/ppt/notesMasters/notesMaster1.xml" Id="Rff14a03aaa6e41ce" /></Relationships>
</file>

<file path=ppt/notesSlides/_rels/notesSlide2.xml.rels>&#65279;<?xml version="1.0" encoding="utf-8"?><Relationships xmlns="http://schemas.openxmlformats.org/package/2006/relationships"><Relationship Type="http://schemas.openxmlformats.org/officeDocument/2006/relationships/slide" Target="/ppt/slides/slide2.xml" Id="R4bbd92c864604ea1" /><Relationship Type="http://schemas.openxmlformats.org/officeDocument/2006/relationships/notesMaster" Target="/ppt/notesMasters/notesMaster1.xml" Id="Ref6706783591477c" /></Relationships>
</file>

<file path=ppt/notesSlides/_rels/notesSlide3.xml.rels>&#65279;<?xml version="1.0" encoding="utf-8"?><Relationships xmlns="http://schemas.openxmlformats.org/package/2006/relationships"><Relationship Type="http://schemas.openxmlformats.org/officeDocument/2006/relationships/slide" Target="/ppt/slides/slide3.xml" Id="Rba373275dde64dcf" /><Relationship Type="http://schemas.openxmlformats.org/officeDocument/2006/relationships/notesMaster" Target="/ppt/notesMasters/notesMaster1.xml" Id="R62d7e8566c9140dd" /></Relationships>
</file>

<file path=ppt/notesSlides/_rels/notesSlide4.xml.rels>&#65279;<?xml version="1.0" encoding="utf-8"?><Relationships xmlns="http://schemas.openxmlformats.org/package/2006/relationships"><Relationship Type="http://schemas.openxmlformats.org/officeDocument/2006/relationships/slide" Target="/ppt/slides/slide4.xml" Id="Rc64c0aa090a24db7" /><Relationship Type="http://schemas.openxmlformats.org/officeDocument/2006/relationships/notesMaster" Target="/ppt/notesMasters/notesMaster1.xml" Id="R29c7725d7a9b4026" /></Relationships>
</file>

<file path=ppt/notesSlides/_rels/notesSlide5.xml.rels>&#65279;<?xml version="1.0" encoding="utf-8"?><Relationships xmlns="http://schemas.openxmlformats.org/package/2006/relationships"><Relationship Type="http://schemas.openxmlformats.org/officeDocument/2006/relationships/slide" Target="/ppt/slides/slide5.xml" Id="Rd193dab4d2cf4bf6" /><Relationship Type="http://schemas.openxmlformats.org/officeDocument/2006/relationships/notesMaster" Target="/ppt/notesMasters/notesMaster1.xml" Id="R8c9f72e890e14606" /></Relationships>
</file>

<file path=ppt/notesSlides/_rels/notesSlide6.xml.rels>&#65279;<?xml version="1.0" encoding="utf-8"?><Relationships xmlns="http://schemas.openxmlformats.org/package/2006/relationships"><Relationship Type="http://schemas.openxmlformats.org/officeDocument/2006/relationships/slide" Target="/ppt/slides/slide6.xml" Id="Rbcb9d205806b46f7" /><Relationship Type="http://schemas.openxmlformats.org/officeDocument/2006/relationships/notesMaster" Target="/ppt/notesMasters/notesMaster1.xml" Id="R036cd1fed13b4043" /></Relationships>
</file>

<file path=ppt/notesSlides/_rels/notesSlide7.xml.rels>&#65279;<?xml version="1.0" encoding="utf-8"?><Relationships xmlns="http://schemas.openxmlformats.org/package/2006/relationships"><Relationship Type="http://schemas.openxmlformats.org/officeDocument/2006/relationships/slide" Target="/ppt/slides/slide7.xml" Id="Rfa9ae533209d434c" /><Relationship Type="http://schemas.openxmlformats.org/officeDocument/2006/relationships/notesMaster" Target="/ppt/notesMasters/notesMaster1.xml" Id="R51073810b2e04dc0" /></Relationships>
</file>

<file path=ppt/notesSlides/_rels/notesSlide8.xml.rels>&#65279;<?xml version="1.0" encoding="utf-8"?><Relationships xmlns="http://schemas.openxmlformats.org/package/2006/relationships"><Relationship Type="http://schemas.openxmlformats.org/officeDocument/2006/relationships/slide" Target="/ppt/slides/slide8.xml" Id="R6f88de38c8784b6d" /><Relationship Type="http://schemas.openxmlformats.org/officeDocument/2006/relationships/notesMaster" Target="/ppt/notesMasters/notesMaster1.xml" Id="R60d0345799424d5d" /></Relationships>
</file>

<file path=ppt/notesSlides/_rels/notesSlide9.xml.rels>&#65279;<?xml version="1.0" encoding="utf-8"?><Relationships xmlns="http://schemas.openxmlformats.org/package/2006/relationships"><Relationship Type="http://schemas.openxmlformats.org/officeDocument/2006/relationships/slide" Target="/ppt/slides/slide9.xml" Id="R0e04845dfb014ee1" /><Relationship Type="http://schemas.openxmlformats.org/officeDocument/2006/relationships/notesMaster" Target="/ppt/notesMasters/notesMaster1.xml" Id="R2d980de6dd4b4c5c" /></Relationships>
</file>

<file path=ppt/notesSlides/notesSlide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EDUCATION REFORMS AND INEQUALITY</a:t>
            </a:r>
          </a:p>
          <a:p xmlns:a="http://schemas.openxmlformats.org/drawingml/2006/main">
            <a:r>
              <a:t/>
            </a:r>
          </a:p>
          <a:p xmlns:a="http://schemas.openxmlformats.org/drawingml/2006/main">
            <a:r>
              <a:t>Slide text:</a:t>
            </a:r>
          </a:p>
          <a:p xmlns:a="http://schemas.openxmlformats.org/drawingml/2006/main">
            <a:r>
              <a:t>CHAPTER 8</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0.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STANDARDS REFORMS:</a:t>
            </a:r>
          </a:p>
          <a:p xmlns:a="http://schemas.openxmlformats.org/drawingml/2006/main">
            <a:r>
              <a:t/>
            </a:r>
          </a:p>
          <a:p xmlns:a="http://schemas.openxmlformats.org/drawingml/2006/main">
            <a:r>
              <a:t>Slide text:</a:t>
            </a:r>
          </a:p>
          <a:p xmlns:a="http://schemas.openxmlformats.org/drawingml/2006/main">
            <a:r>
              <a:t>STANDARDS REFORMS:</a:t>
            </a:r>
          </a:p>
          <a:p xmlns:a="http://schemas.openxmlformats.org/drawingml/2006/main">
            <a:r>
              <a:t>CONSEQUENCES FOR INEQUALITY</a:t>
            </a:r>
          </a:p>
          <a:p xmlns:a="http://schemas.openxmlformats.org/drawingml/2006/main">
            <a:r>
              <a:t>Increased accountability may improve academic achievement.</a:t>
            </a:r>
          </a:p>
          <a:p xmlns:a="http://schemas.openxmlformats.org/drawingml/2006/main">
            <a:r>
              <a:t>Black students’ test scores improved more than whites if their school failed to make academic yearly progress or AYP the previous year (Lauen and Gaddis 2012).</a:t>
            </a:r>
          </a:p>
          <a:p xmlns:a="http://schemas.openxmlformats.org/drawingml/2006/main">
            <a:r>
              <a:t>Strategies to improve student achievement may increase inequality.</a:t>
            </a:r>
          </a:p>
          <a:p xmlns:a="http://schemas.openxmlformats.org/drawingml/2006/main">
            <a:r>
              <a:t>Resources are channeled toward the grades students take standardized exams.</a:t>
            </a:r>
          </a:p>
          <a:p xmlns:a="http://schemas.openxmlformats.org/drawingml/2006/main">
            <a:r>
              <a:t>Schools may also target “bubble kids” who score right beneath the passing score, but not on those at the bottom of test scores.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1.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RISE OF CHOICE AND PRIVATIZATION</a:t>
            </a:r>
          </a:p>
          <a:p xmlns:a="http://schemas.openxmlformats.org/drawingml/2006/main">
            <a:r>
              <a:t/>
            </a:r>
          </a:p>
          <a:p xmlns:a="http://schemas.openxmlformats.org/drawingml/2006/main">
            <a:r>
              <a:t>Slide text:</a:t>
            </a:r>
          </a:p>
          <a:p xmlns:a="http://schemas.openxmlformats.org/drawingml/2006/main">
            <a:r>
              <a:t>Choice in public schooling</a:t>
            </a:r>
          </a:p>
          <a:p xmlns:a="http://schemas.openxmlformats.org/drawingml/2006/main">
            <a:r>
              <a:t>Magnet schools, vouchers for public school students to use at private schools, inter-district and intra-district transfers.</a:t>
            </a:r>
          </a:p>
          <a:p xmlns:a="http://schemas.openxmlformats.org/drawingml/2006/main">
            <a:r>
              <a:t>Many of these were used as ways to increase school integration.</a:t>
            </a:r>
          </a:p>
          <a:p xmlns:a="http://schemas.openxmlformats.org/drawingml/2006/main">
            <a:r>
              <a:t>Charter schools have been the fastest growing sector of expanded school choice.</a:t>
            </a:r>
          </a:p>
          <a:p xmlns:a="http://schemas.openxmlformats.org/drawingml/2006/main">
            <a:r>
              <a:t>Charter schools are different from local public schools in teaching style or method, organization, or theme.</a:t>
            </a:r>
          </a:p>
          <a:p xmlns:a="http://schemas.openxmlformats.org/drawingml/2006/main">
            <a:r>
              <a:t>School district authorities grant these schools “charters” to operate, providing funding usually based on the numbers of students they serve.</a:t>
            </a:r>
          </a:p>
          <a:p xmlns:a="http://schemas.openxmlformats.org/drawingml/2006/main">
            <a:r>
              <a:t>Charter school students are admitted by lottery.</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EXPANDED SCHOOL CHOICE AND SCHOOL SOCIOECONOMIC OR RACIAL INEQUALITY</a:t>
            </a:r>
          </a:p>
          <a:p xmlns:a="http://schemas.openxmlformats.org/drawingml/2006/main">
            <a:r>
              <a:t/>
            </a:r>
          </a:p>
          <a:p xmlns:a="http://schemas.openxmlformats.org/drawingml/2006/main">
            <a:r>
              <a:t>Slide text:</a:t>
            </a:r>
          </a:p>
          <a:p xmlns:a="http://schemas.openxmlformats.org/drawingml/2006/main">
            <a:r>
              <a:t>The stated intentions of NCLB and of the expansion of charter schools are to equalize outcomes between race groups by expanding opportunities among those who face the lowest quality.</a:t>
            </a:r>
          </a:p>
          <a:p xmlns:a="http://schemas.openxmlformats.org/drawingml/2006/main">
            <a:r>
              <a:t>This outcome is based on several assumptions that have been questioned.</a:t>
            </a:r>
          </a:p>
          <a:p xmlns:a="http://schemas.openxmlformats.org/drawingml/2006/main">
            <a:r>
              <a:t>Information about alternative schools is not available to all families equally. Parents rely on different networks for information, and networks are shaped by race and socioeconomic background.</a:t>
            </a:r>
          </a:p>
          <a:p xmlns:a="http://schemas.openxmlformats.org/drawingml/2006/main">
            <a:r>
              <a:t>Families with fewer resources face more constraints in the types of schools they can choose (far away, no afterschool care, etc.).</a:t>
            </a:r>
          </a:p>
          <a:p xmlns:a="http://schemas.openxmlformats.org/drawingml/2006/main">
            <a:r>
              <a:t>The numbers of high-quality charter schools are limited.</a:t>
            </a:r>
          </a:p>
          <a:p xmlns:a="http://schemas.openxmlformats.org/drawingml/2006/main">
            <a:r>
              <a:t>What about “left behind” students who don’t choose charter schools?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WHO USES CHARTER SCHOOLS?</a:t>
            </a:r>
          </a:p>
          <a:p xmlns:a="http://schemas.openxmlformats.org/drawingml/2006/main">
            <a:r>
              <a:t/>
            </a:r>
          </a:p>
          <a:p xmlns:a="http://schemas.openxmlformats.org/drawingml/2006/main">
            <a:r>
              <a:t>Slide text:</a:t>
            </a:r>
          </a:p>
          <a:p xmlns:a="http://schemas.openxmlformats.org/drawingml/2006/main">
            <a:r>
              <a:t>Researchers find that whites and Latinos are more likely to choose charter or magnet schools when they lived in integrated neighborhoods than in segregated neighborhoods.</a:t>
            </a:r>
          </a:p>
          <a:p xmlns:a="http://schemas.openxmlformats.org/drawingml/2006/main">
            <a:r>
              <a:t>Residents of neighborhoods with high quality schools stay in those schools, such that their school resources are maintained.</a:t>
            </a:r>
          </a:p>
          <a:p xmlns:a="http://schemas.openxmlformats.org/drawingml/2006/main">
            <a:r>
              <a:t>Increasing school choices lead to the perception that school is less of a public good and more of a private choice, but how that influences school inequality is unclear.</a:t>
            </a:r>
          </a:p>
          <a:p xmlns:a="http://schemas.openxmlformats.org/drawingml/2006/main">
            <a:r>
              <a:t>When schools is seen as a “choice,” families may choose homes in particular neighborhoods, and residential segregation could increase as middle and upper-middle class white families cluster together around schools that they believe are of high quality.</a:t>
            </a:r>
          </a:p>
          <a:p xmlns:a="http://schemas.openxmlformats.org/drawingml/2006/main">
            <a:r>
              <a:t>Or, as options for non-neighborhood public schools proliferate, families may feel freer to enact their ideal residential preferences without concern for schooling quality. This may decrease racial residential segregation and, perhaps, school segregation.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SUMMARY</a:t>
            </a:r>
          </a:p>
          <a:p xmlns:a="http://schemas.openxmlformats.org/drawingml/2006/main">
            <a:r>
              <a:t/>
            </a:r>
          </a:p>
          <a:p xmlns:a="http://schemas.openxmlformats.org/drawingml/2006/main">
            <a:r>
              <a:t>Slide text:</a:t>
            </a:r>
          </a:p>
          <a:p xmlns:a="http://schemas.openxmlformats.org/drawingml/2006/main">
            <a:r>
              <a:t>Reform movements as early as the Progressive Era have focused on increased accountability of schools through testing.</a:t>
            </a:r>
          </a:p>
          <a:p xmlns:a="http://schemas.openxmlformats.org/drawingml/2006/main">
            <a:r>
              <a:t>The report “A Nation at Risk” in the 1980’s increased calls for standardized testing as a way to hold urban schools accountable for their students’ outcomes.</a:t>
            </a:r>
          </a:p>
          <a:p xmlns:a="http://schemas.openxmlformats.org/drawingml/2006/main">
            <a:r>
              <a:t>No Child Left Behind of 2001mandated testing and provided sanctions for schools that did not achieve particular standards and reduced inequality by race, particularly.</a:t>
            </a:r>
          </a:p>
          <a:p xmlns:a="http://schemas.openxmlformats.org/drawingml/2006/main">
            <a:r>
              <a:t>Later reforms tried to use incentives more than sanctions.</a:t>
            </a:r>
          </a:p>
          <a:p xmlns:a="http://schemas.openxmlformats.org/drawingml/2006/main">
            <a:r>
              <a:t>It is unclear how increased accountability and testing have affected inequality.</a:t>
            </a:r>
          </a:p>
          <a:p xmlns:a="http://schemas.openxmlformats.org/drawingml/2006/main">
            <a:r>
              <a:t>Increased school choice has mostly occurred through the expansion of charter schools.</a:t>
            </a:r>
          </a:p>
          <a:p xmlns:a="http://schemas.openxmlformats.org/drawingml/2006/main">
            <a:r>
              <a:t>It is also unclear how this increased choice has influenced inequality overall.  While some students have benefitted from higher quality schools, there is reason to believe that residential and school segregation could stay the same or become worse.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1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COMING UP IN CHAPTER 9</a:t>
            </a:r>
          </a:p>
          <a:p xmlns:a="http://schemas.openxmlformats.org/drawingml/2006/main">
            <a:r>
              <a:t/>
            </a:r>
          </a:p>
          <a:p xmlns:a="http://schemas.openxmlformats.org/drawingml/2006/main">
            <a:r>
              <a:t>Slide text:</a:t>
            </a:r>
          </a:p>
          <a:p xmlns:a="http://schemas.openxmlformats.org/drawingml/2006/main">
            <a:r>
              <a:t>Why is reducing inequality in education so hard?</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2.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QUESTIONS FOR THOUGHT</a:t>
            </a:r>
          </a:p>
          <a:p xmlns:a="http://schemas.openxmlformats.org/drawingml/2006/main">
            <a:r>
              <a:t/>
            </a:r>
          </a:p>
          <a:p xmlns:a="http://schemas.openxmlformats.org/drawingml/2006/main">
            <a:r>
              <a:t>Slide text:</a:t>
            </a:r>
          </a:p>
          <a:p xmlns:a="http://schemas.openxmlformats.org/drawingml/2006/main">
            <a:r>
              <a:t>What are the major issues educational reforms have addressed in the twentieth and twenty-first centuries?</a:t>
            </a:r>
          </a:p>
          <a:p xmlns:a="http://schemas.openxmlformats.org/drawingml/2006/main">
            <a:r>
              <a:t>Which reforms have explicitly been targeted at reducing inequality?</a:t>
            </a:r>
          </a:p>
          <a:p xmlns:a="http://schemas.openxmlformats.org/drawingml/2006/main">
            <a:r>
              <a:t>How have increased testing and accountability affected educational inequality?</a:t>
            </a:r>
          </a:p>
          <a:p xmlns:a="http://schemas.openxmlformats.org/drawingml/2006/main">
            <a:r>
              <a:t>How has the increased movement for school choice affected inequality?</a:t>
            </a:r>
          </a:p>
          <a:p xmlns:a="http://schemas.openxmlformats.org/drawingml/2006/main">
            <a:r>
              <a:t>Are there reforms you can imagine that might better reduce inequality?</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3.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RISE OF ASSESSMENT</a:t>
            </a:r>
          </a:p>
          <a:p xmlns:a="http://schemas.openxmlformats.org/drawingml/2006/main">
            <a:r>
              <a:t/>
            </a:r>
          </a:p>
          <a:p xmlns:a="http://schemas.openxmlformats.org/drawingml/2006/main">
            <a:r>
              <a:t>Slide text:</a:t>
            </a:r>
          </a:p>
          <a:p xmlns:a="http://schemas.openxmlformats.org/drawingml/2006/main">
            <a:r>
              <a:t>The growth of common schools and the Progressive Era</a:t>
            </a:r>
          </a:p>
          <a:p xmlns:a="http://schemas.openxmlformats.org/drawingml/2006/main">
            <a:r>
              <a:t>Schools were charged with providing an educated workforce.</a:t>
            </a:r>
          </a:p>
          <a:p xmlns:a="http://schemas.openxmlformats.org/drawingml/2006/main">
            <a:r>
              <a:t>Vocational tracks developed in schools.</a:t>
            </a:r>
          </a:p>
          <a:p xmlns:a="http://schemas.openxmlformats.org/drawingml/2006/main">
            <a:r>
              <a:t>Administrative progressivism led to centralized administration and testing as a means to assess student learning.</a:t>
            </a:r>
          </a:p>
          <a:p xmlns:a="http://schemas.openxmlformats.org/drawingml/2006/main">
            <a:r>
              <a:t>Civil Rights and National Defense</a:t>
            </a:r>
          </a:p>
          <a:p xmlns:a="http://schemas.openxmlformats.org/drawingml/2006/main">
            <a:r>
              <a:t>During the 1950’s, competition with other nations, particularly the Soviet Union, fueled anxiety about whether the U.S. was “keeping up” scientifically and technologically with other nations.</a:t>
            </a:r>
          </a:p>
          <a:p xmlns:a="http://schemas.openxmlformats.org/drawingml/2006/main">
            <a:r>
              <a:t>The 1954 Brown vs. the Board of Education of Topeka, Kansas case marked a period of attempted desegregation of U.S. schools.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4.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A NATION AT RISK</a:t>
            </a:r>
          </a:p>
          <a:p xmlns:a="http://schemas.openxmlformats.org/drawingml/2006/main">
            <a:r>
              <a:t/>
            </a:r>
          </a:p>
          <a:p xmlns:a="http://schemas.openxmlformats.org/drawingml/2006/main">
            <a:r>
              <a:t>Slide text:</a:t>
            </a:r>
          </a:p>
          <a:p xmlns:a="http://schemas.openxmlformats.org/drawingml/2006/main">
            <a:r>
              <a:t>Public attention was brought to deplorable conditions in urban schools, particularly.</a:t>
            </a:r>
          </a:p>
          <a:p xmlns:a="http://schemas.openxmlformats.org/drawingml/2006/main">
            <a:r>
              <a:t>The National Commission on Excellence, established in 1981, produced the report “A Nation at Risk.”</a:t>
            </a:r>
          </a:p>
          <a:p xmlns:a="http://schemas.openxmlformats.org/drawingml/2006/main">
            <a:r>
              <a:t>ANAR affirmed the sentiment that schools were currently failing American children.</a:t>
            </a:r>
          </a:p>
          <a:p xmlns:a="http://schemas.openxmlformats.org/drawingml/2006/main">
            <a:r>
              <a:t>ANAR recommended increased reporting of test scores and other data.</a:t>
            </a:r>
          </a:p>
          <a:p xmlns:a="http://schemas.openxmlformats.org/drawingml/2006/main">
            <a:r>
              <a:t>The National Assessment of Educational Progress (NAEP), initially created in 1964 as an objective test in reading and math to be compared across states, became the benchmark against which to compare schools across the nation.</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5.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STANDARDS MOVEMENT AND “NO CHILD LEFT BEHIND”</a:t>
            </a:r>
          </a:p>
          <a:p xmlns:a="http://schemas.openxmlformats.org/drawingml/2006/main">
            <a:r>
              <a:t/>
            </a:r>
          </a:p>
          <a:p xmlns:a="http://schemas.openxmlformats.org/drawingml/2006/main">
            <a:r>
              <a:t>Slide text:</a:t>
            </a:r>
          </a:p>
          <a:p xmlns:a="http://schemas.openxmlformats.org/drawingml/2006/main">
            <a:r>
              <a:t>The 1994 Improving America’s Schools Act mandated that all schools must administer assessments in grades 3 through 5 and 10 through 12; however, by 2001 many states were still not in compliance with the policy.</a:t>
            </a:r>
          </a:p>
          <a:p xmlns:a="http://schemas.openxmlformats.org/drawingml/2006/main">
            <a:r>
              <a:t>The No Child Left Behind (NCLB) Act was the first successful attempt to combine standards, accountability, and choice into a federal policy.</a:t>
            </a:r>
          </a:p>
          <a:p xmlns:a="http://schemas.openxmlformats.org/drawingml/2006/main">
            <a:r>
              <a:t>NCLB was a reauthorization of the Elementary and Secondary Education Act of 1965, and it was signed into law on January 8, 2002, under President George W. Bush.</a:t>
            </a:r>
          </a:p>
          <a:p xmlns:a="http://schemas.openxmlformats.org/drawingml/2006/main">
            <a:r>
              <a:t>The mission of No Child Left Behind was “to close the achievement gap with high standards, accountability, flexibility, and choice, so that no child is left behind.”</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6.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PROVISIONS OF NCLB</a:t>
            </a:r>
          </a:p>
          <a:p xmlns:a="http://schemas.openxmlformats.org/drawingml/2006/main">
            <a:r>
              <a:t/>
            </a:r>
          </a:p>
          <a:p xmlns:a="http://schemas.openxmlformats.org/drawingml/2006/main">
            <a:r>
              <a:t>Slide text:</a:t>
            </a:r>
          </a:p>
          <a:p xmlns:a="http://schemas.openxmlformats.org/drawingml/2006/main">
            <a:r>
              <a:t>Each state sets its own standards.  States are held accountable to the government for meeting these standards or else they are penalized.</a:t>
            </a:r>
          </a:p>
          <a:p xmlns:a="http://schemas.openxmlformats.org/drawingml/2006/main">
            <a:r>
              <a:t>All standardized test scores should be disaggregated by race, socioeconomic status, English language proficiency, and disability status in order to track the progress of schools and states in reducing achievement gaps.</a:t>
            </a:r>
          </a:p>
          <a:p xmlns:a="http://schemas.openxmlformats.org/drawingml/2006/main">
            <a:r>
              <a:t>Schools that fail to meet standards for each subgroup are subject to formal sanctions.</a:t>
            </a:r>
          </a:p>
          <a:p xmlns:a="http://schemas.openxmlformats.org/drawingml/2006/main">
            <a:r>
              <a:t>If schools fail to meet achievement standards, they can be closed.  The law mandates that any student in a failing school has the option to attend a non-failing school, encouraging the expansion of school choice.</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7.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RACE TO THE TOP</a:t>
            </a:r>
          </a:p>
          <a:p xmlns:a="http://schemas.openxmlformats.org/drawingml/2006/main">
            <a:r>
              <a:t/>
            </a:r>
          </a:p>
          <a:p xmlns:a="http://schemas.openxmlformats.org/drawingml/2006/main">
            <a:r>
              <a:t>Slide text:</a:t>
            </a:r>
          </a:p>
          <a:p xmlns:a="http://schemas.openxmlformats.org/drawingml/2006/main">
            <a:r>
              <a:t>Race to the Top was initiated in 2009 under President Barack Obama.</a:t>
            </a:r>
          </a:p>
          <a:p xmlns:a="http://schemas.openxmlformats.org/drawingml/2006/main">
            <a:r>
              <a:t>In order to receive grants, states submitted applications that were judged according to whether they were developing common standards and assessment, improving teacher preparation and evaluation, creating better data systems, and adopting school turn-around strategies.</a:t>
            </a:r>
          </a:p>
          <a:p xmlns:a="http://schemas.openxmlformats.org/drawingml/2006/main">
            <a:r>
              <a:t>States must remove caps on the number of charter schools and student-achievement data must be linked to teacher information.</a:t>
            </a:r>
          </a:p>
          <a:p xmlns:a="http://schemas.openxmlformats.org/drawingml/2006/main">
            <a:r>
              <a:t>This reform focused less on sanctions and more on incentives.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8.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COMMON CORE</a:t>
            </a:r>
          </a:p>
          <a:p xmlns:a="http://schemas.openxmlformats.org/drawingml/2006/main">
            <a:r>
              <a:t/>
            </a:r>
          </a:p>
          <a:p xmlns:a="http://schemas.openxmlformats.org/drawingml/2006/main">
            <a:r>
              <a:t>Slide text:</a:t>
            </a:r>
          </a:p>
          <a:p xmlns:a="http://schemas.openxmlformats.org/drawingml/2006/main">
            <a:r>
              <a:t>The Common Core was started in 2009 to ensure more conformity across schools in what students learn.</a:t>
            </a:r>
          </a:p>
          <a:p xmlns:a="http://schemas.openxmlformats.org/drawingml/2006/main">
            <a:r>
              <a:t>Beginning in 2011, states could choose to adopt these standards and curricula.</a:t>
            </a:r>
          </a:p>
          <a:p xmlns:a="http://schemas.openxmlformats.org/drawingml/2006/main">
            <a:r>
              <a:t>Currently, 42 states have adopted the Common Core literacy and math standards.</a:t>
            </a:r>
          </a:p>
          <a:p xmlns:a="http://schemas.openxmlformats.org/drawingml/2006/main">
            <a:r>
              <a:t>The Common Core has had advocates and critics.</a:t>
            </a:r>
          </a:p>
          <a:p xmlns:a="http://schemas.openxmlformats.org/drawingml/2006/main">
            <a:r>
              <a:t>Advocates say the new standards advance math education in the U.S. substantially.</a:t>
            </a:r>
          </a:p>
          <a:p xmlns:a="http://schemas.openxmlformats.org/drawingml/2006/main">
            <a:r>
              <a:t>Critics worry that the Common Core is a way for higher levels of government to mandate what should be taught in local schools.  Others worry about the added expenses for struggling schools, and the increased testing for already test-burdened students.</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notesSlides/notesSlide9.xml><?xml version="1.0" encoding="utf-8"?>
<p:notes xmlns:p="http://schemas.openxmlformats.org/presentationml/2006/main">
  <p:cSld>
    <p:spTree>
      <p:nvGrpSpPr>
        <p:cNvPr id="1" name=""/>
        <p:cNvGrpSpPr/>
        <p:nvPr/>
      </p:nvGrpSpPr>
      <p:grpSpPr>
        <a:xfrm xmlns:a="http://schemas.openxmlformats.org/drawingml/2006/main"/>
      </p:grpSpPr>
      <p:sp>
        <p:nvSpPr>
          <p:cNvPr id="2" name="Slide Image Placeholder 1"/>
          <p:cNvSpPr>
            <a:spLocks xmlns:a="http://schemas.openxmlformats.org/drawingml/2006/main" noGrp="1"/>
          </p:cNvSpPr>
          <p:nvPr>
            <p:ph type="sldImg" idx="0"/>
          </p:nvPr>
        </p:nvSpPr>
        <p:spPr/>
      </p:sp>
      <p:sp>
        <p:nvSpPr>
          <p:cNvPr id="3" name="Notes Placeholder 2"/>
          <p:cNvSpPr>
            <a:spLocks xmlns:a="http://schemas.openxmlformats.org/drawingml/2006/main" noGrp="1"/>
          </p:cNvSpPr>
          <p:nvPr>
            <p:ph type="body" idx="1"/>
          </p:nvPr>
        </p:nvSpPr>
        <p:spPr/>
        <p:txBody>
          <a:bodyPr xmlns:a="http://schemas.openxmlformats.org/drawingml/2006/main"/>
          <a:lstStyle xmlns:a="http://schemas.openxmlformats.org/drawingml/2006/main"/>
          <a:p xmlns:a="http://schemas.openxmlformats.org/drawingml/2006/main">
            <a:r>
              <a:t>Slide title: THE END OF NO CHILD LEFT BEHIND?</a:t>
            </a:r>
          </a:p>
          <a:p xmlns:a="http://schemas.openxmlformats.org/drawingml/2006/main">
            <a:r>
              <a:t/>
            </a:r>
          </a:p>
          <a:p xmlns:a="http://schemas.openxmlformats.org/drawingml/2006/main">
            <a:r>
              <a:t>Slide text:</a:t>
            </a:r>
          </a:p>
          <a:p xmlns:a="http://schemas.openxmlformats.org/drawingml/2006/main">
            <a:r>
              <a:t>In December 2015, President Obama signed a law called the “Every Student Succeeds Act,” which replaced the “No Child Left Behind Act.”</a:t>
            </a:r>
          </a:p>
          <a:p xmlns:a="http://schemas.openxmlformats.org/drawingml/2006/main">
            <a:r>
              <a:t>States are still required to test students in grades 3-8 annually on math and reading performance and report to the public scores by race, income, ethnicity, disability, and English-language learner status.</a:t>
            </a:r>
          </a:p>
          <a:p xmlns:a="http://schemas.openxmlformats.org/drawingml/2006/main">
            <a:r>
              <a:t>States develop their own goals and plans for improvement.</a:t>
            </a:r>
          </a:p>
        </p:txBody>
      </p:sp>
      <p:sp>
        <p:nvSpPr>
          <p:cNvPr id="4" name="Slide Number Placeholder 3"/>
          <p:cNvSpPr>
            <a:spLocks xmlns:a="http://schemas.openxmlformats.org/drawingml/2006/main" noGrp="1"/>
          </p:cNvSpPr>
          <p:nvPr>
            <p:ph type="sldNum" idx="5"/>
          </p:nvPr>
        </p:nvSpPr>
        <p:spPr/>
        <p:txBody>
          <a:bodyPr xmlns:a="http://schemas.openxmlformats.org/drawingml/2006/main"/>
          <a:lstStyle xmlns:a="http://schemas.openxmlformats.org/drawingml/2006/main"/>
          <a:p xmlns:a="http://schemas.openxmlformats.org/drawingml/2006/main"/>
        </p:txBody>
      </p:sp>
    </p:spTree>
  </p:cSld>
  <p:clrMapOvr>
    <a:masterClrMapping xmlns:a="http://schemas.openxmlformats.org/drawingml/2006/main"/>
  </p:clrMapOvr>
</p:notes>
</file>

<file path=ppt/slideLayouts/_rels/slideLayout1.xml.rels>&#65279;<?xml version="1.0" encoding="utf-8"?><Relationships xmlns="http://schemas.openxmlformats.org/package/2006/relationships"><Relationship Type="http://schemas.openxmlformats.org/officeDocument/2006/relationships/slideMaster" Target="/ppt/slideMasters/slideMaster1.xml" Id="R69168ff8bfbd47fc" /><Relationship Type="http://schemas.openxmlformats.org/officeDocument/2006/relationships/image" Target="/ppt/media/image.jpeg" Id="R2835a33f604f4c4e" /><Relationship Type="http://schemas.openxmlformats.org/officeDocument/2006/relationships/image" Target="/ppt/media/image.png" Id="R39aa38820256420e" /></Relationships>
</file>

<file path=ppt/slideLayouts/_rels/slideLayout2.xml.rels>&#65279;<?xml version="1.0" encoding="utf-8"?><Relationships xmlns="http://schemas.openxmlformats.org/package/2006/relationships"><Relationship Type="http://schemas.openxmlformats.org/officeDocument/2006/relationships/slideMaster" Target="/ppt/slideMasters/slideMaster1.xml" Id="R4334df1b13664550" /><Relationship Type="http://schemas.openxmlformats.org/officeDocument/2006/relationships/image" Target="/ppt/media/image.jpeg" Id="Racb5b6ade4a845fd" /><Relationship Type="http://schemas.openxmlformats.org/officeDocument/2006/relationships/image" Target="/ppt/media/image2.png" Id="R9440f1ff3c594eba" /><Relationship Type="http://schemas.openxmlformats.org/officeDocument/2006/relationships/image" Target="/ppt/media/image3.png" Id="Red948805ee2948c5" /></Relationships>
</file>

<file path=ppt/slideLayouts/slideLayout1.xml><?xml version="1.0" encoding="utf-8"?>
<p:sldLayout xmlns:p="http://schemas.openxmlformats.org/presentationml/2006/main" type="blank" preserve="1">
  <p:cSld name="Default">
    <p:bg>
      <p:bgPr>
        <a:blipFill xmlns:a="http://schemas.openxmlformats.org/drawingml/2006/main" rotWithShape="0">
          <a:blip xmlns:r="http://schemas.openxmlformats.org/officeDocument/2006/relationships" r:embed="R2835a33f604f4c4e"/>
          <a:stretch/>
        </a:blipFill>
      </p:bgPr>
    </p:bg>
    <p:spTree>
      <p:nvGrpSpPr>
        <p:cNvPr id="1" name=""/>
        <p:cNvGrpSpPr/>
        <p:nvPr/>
      </p:nvGrpSpPr>
      <p:grpSpPr>
        <a:xfrm xmlns:a="http://schemas.openxmlformats.org/drawingml/2006/main"/>
      </p:grpSpPr>
      <p:sp>
        <p:nvSpPr>
          <p:cNvPr id="2" name="Rectangle 7">
            <a:extLst xmlns:a="http://schemas.openxmlformats.org/drawingml/2006/main">
              <a:ext uri="{FF2B5EF4-FFF2-40B4-BE49-F238E27FC236}">
                <a16:creationId xmlns:a16="http://schemas.microsoft.com/office/drawing/2014/main" id="{E78CA564-5968-4808-8C4D-2C64D41CC750}"/>
              </a:ext>
            </a:extLst>
          </p:cNvPr>
          <p:cNvSpPr>
            <a:spLocks xmlns:a="http://schemas.openxmlformats.org/drawingml/2006/main" noGrp="1"/>
          </p:cNvSpPr>
          <p:nvPr/>
        </p:nvSpPr>
        <p:spPr>
          <a:xfrm xmlns:a="http://schemas.openxmlformats.org/drawingml/2006/main">
            <a:off x="0" y="0"/>
            <a:ext cx="9144000" cy="685800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useBgFill="1">
        <p:nvSpPr>
          <p:cNvPr id="3" name="Rounded Rectangle 6">
            <a:extLst xmlns:a="http://schemas.openxmlformats.org/drawingml/2006/main">
              <a:ext uri="{FF2B5EF4-FFF2-40B4-BE49-F238E27FC236}">
                <a16:creationId xmlns:a16="http://schemas.microsoft.com/office/drawing/2014/main" id="{0ECA9CEB-DDE0-4043-BA73-41FDAD1C17E7}"/>
              </a:ext>
            </a:extLst>
          </p:cNvPr>
          <p:cNvSpPr>
            <a:spLocks xmlns:a="http://schemas.openxmlformats.org/drawingml/2006/main" noGrp="1"/>
          </p:cNvSpPr>
          <p:nvPr/>
        </p:nvSpPr>
        <p:spPr>
          <a:xfrm xmlns:a="http://schemas.openxmlformats.org/drawingml/2006/main">
            <a:off x="91800" y="101520"/>
            <a:ext cx="8960040" cy="6664320"/>
          </a:xfrm>
          <a:prstGeom xmlns:a="http://schemas.openxmlformats.org/drawingml/2006/main" prst="roundRect">
            <a:avLst>
              <a:gd name="adj" fmla="val 1736"/>
            </a:avLst>
          </a:prstGeom>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4" name="PlaceHolder 1">
            <a:extLst xmlns:a="http://schemas.openxmlformats.org/drawingml/2006/main">
              <a:ext uri="{FF2B5EF4-FFF2-40B4-BE49-F238E27FC236}">
                <a16:creationId xmlns:a16="http://schemas.microsoft.com/office/drawing/2014/main" id="{D0DFB3CB-90A3-4875-94EC-AE31B9764826}"/>
              </a:ext>
            </a:extLst>
          </p:cNvPr>
          <p:cNvSpPr>
            <a:spLocks xmlns:a="http://schemas.openxmlformats.org/drawingml/2006/main" noGrp="1"/>
          </p:cNvSpPr>
          <p:nvPr>
            <p:ph type="body" idx="0"/>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1pPr>
            <a:lvl2pPr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2pPr>
            <a:lvl3pPr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3pPr>
            <a:lvl4pPr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4pPr>
            <a:lvl5pPr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5pPr>
            <a:lvl6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6pPr>
            <a:lvl7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7pPr>
          </a:lstStyle>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Click to edit the outline text format</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Second Outline Level</a:t>
            </a:r>
            <a:endParaRPr sz="2400" b="0" u="none">
              <a:solidFill>
                <a:srgbClr val="564B3C"/>
              </a:solidFill>
              <a:latin typeface="Century Gothic"/>
              <a:ea typeface="Century Gothic"/>
              <a:cs typeface="Century Gothic"/>
            </a:endParaRPr>
          </a:p>
          <a:p xmlns:a="http://schemas.openxmlformats.org/drawingml/2006/main">
            <a:pPr marL="914400" lvl="2" indent="-228600"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Third Outline Level</a:t>
            </a:r>
            <a:endParaRPr sz="2400" b="0" u="none">
              <a:solidFill>
                <a:srgbClr val="564B3C"/>
              </a:solidFill>
              <a:latin typeface="Century Gothic"/>
              <a:ea typeface="Century Gothic"/>
              <a:cs typeface="Century Gothic"/>
            </a:endParaRPr>
          </a:p>
          <a:p xmlns:a="http://schemas.openxmlformats.org/drawingml/2006/main">
            <a:pPr marL="1279440" lvl="3" indent="-228600"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Fourth Outline Level</a:t>
            </a:r>
            <a:endParaRPr sz="2400" b="0" u="none">
              <a:solidFill>
                <a:srgbClr val="564B3C"/>
              </a:solidFill>
              <a:latin typeface="Century Gothic"/>
              <a:ea typeface="Century Gothic"/>
              <a:cs typeface="Century Gothic"/>
            </a:endParaRPr>
          </a:p>
          <a:p xmlns:a="http://schemas.openxmlformats.org/drawingml/2006/main">
            <a:pPr marL="1554120" lvl="4" indent="-228600"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Fifth Outline Level</a:t>
            </a:r>
            <a:endParaRPr sz="2400" b="0" u="none">
              <a:solidFill>
                <a:srgbClr val="564B3C"/>
              </a:solidFill>
              <a:latin typeface="Century Gothic"/>
              <a:ea typeface="Century Gothic"/>
              <a:cs typeface="Century Gothic"/>
            </a:endParaRPr>
          </a:p>
          <a:p xmlns:a="http://schemas.openxmlformats.org/drawingml/2006/main">
            <a:pPr marL="1554120" lvl="5"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Sixth Outline Level</a:t>
            </a:r>
            <a:endParaRPr sz="2400" b="0" u="none">
              <a:solidFill>
                <a:srgbClr val="564B3C"/>
              </a:solidFill>
              <a:latin typeface="Century Gothic"/>
              <a:ea typeface="Century Gothic"/>
              <a:cs typeface="Century Gothic"/>
            </a:endParaRPr>
          </a:p>
          <a:p xmlns:a="http://schemas.openxmlformats.org/drawingml/2006/main">
            <a:pPr marL="1554120" lvl="6"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Seventh Outline Level</a:t>
            </a:r>
            <a:endParaRPr sz="2400" b="0" u="none">
              <a:solidFill>
                <a:srgbClr val="564B3C"/>
              </a:solidFill>
              <a:latin typeface="Century Gothic"/>
              <a:ea typeface="Century Gothic"/>
              <a:cs typeface="Century Gothic"/>
            </a:endParaRPr>
          </a:p>
        </p:txBody>
      </p:sp>
      <p:sp>
        <p:nvSpPr>
          <p:cNvPr id="5" name="PlaceHolder 2">
            <a:extLst xmlns:a="http://schemas.openxmlformats.org/drawingml/2006/main">
              <a:ext uri="{FF2B5EF4-FFF2-40B4-BE49-F238E27FC236}">
                <a16:creationId xmlns:a16="http://schemas.microsoft.com/office/drawing/2014/main" id="{A0CEE67C-8222-4574-9173-47AEF8926C31}"/>
              </a:ext>
            </a:extLst>
          </p:cNvPr>
          <p:cNvSpPr>
            <a:spLocks xmlns:a="http://schemas.openxmlformats.org/drawingml/2006/main" noGrp="1"/>
          </p:cNvSpPr>
          <p:nvPr>
            <p:ph type="dt" idx="1"/>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6" name="PlaceHolder 3">
            <a:extLst xmlns:a="http://schemas.openxmlformats.org/drawingml/2006/main">
              <a:ext uri="{FF2B5EF4-FFF2-40B4-BE49-F238E27FC236}">
                <a16:creationId xmlns:a16="http://schemas.microsoft.com/office/drawing/2014/main" id="{6A5FD928-D0AA-4D9E-8C96-B7A4332708C6}"/>
              </a:ext>
            </a:extLst>
          </p:cNvPr>
          <p:cNvSpPr>
            <a:spLocks xmlns:a="http://schemas.openxmlformats.org/drawingml/2006/main" noGrp="1"/>
          </p:cNvSpPr>
          <p:nvPr>
            <p:ph type="ftr" idx="2"/>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7" name="PlaceHolder 4">
            <a:extLst xmlns:a="http://schemas.openxmlformats.org/drawingml/2006/main">
              <a:ext uri="{FF2B5EF4-FFF2-40B4-BE49-F238E27FC236}">
                <a16:creationId xmlns:a16="http://schemas.microsoft.com/office/drawing/2014/main" id="{3F68C082-A45E-4589-8C51-4C03A0AA402C}"/>
              </a:ext>
            </a:extLst>
          </p:cNvPr>
          <p:cNvSpPr>
            <a:spLocks xmlns:a="http://schemas.openxmlformats.org/drawingml/2006/main" noGrp="1"/>
          </p:cNvSpPr>
          <p:nvPr>
            <p:ph type="sldNum" idx="3"/>
          </p:nvPr>
        </p:nvSpPr>
        <p:spPr>
          <a:xfrm xmlns:a="http://schemas.openxmlformats.org/drawingml/2006/main">
            <a:off x="6552720" y="6356160"/>
            <a:ext cx="213372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b="0" u="none">
                <a:solidFill>
                  <a:srgbClr val="564B3C"/>
                </a:solidFill>
                <a:latin typeface="Times New Roman"/>
                <a:ea typeface="Times New Roman"/>
                <a:cs typeface="Times New Roman"/>
              </a:defRPr>
            </a:lvl1pPr>
          </a:lstStyle>
          <a:p xmlns:a="http://schemas.openxmlformats.org/drawingml/2006/main">
            <a:pPr indent="0" algn="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A8DEA76D-DF52-4167-BEC4-8F746757A331}" type="slidenum">
              <a:rPr sz="1200" b="0" u="none">
                <a:solidFill>
                  <a:srgbClr val="564B3C"/>
                </a:solidFill>
                <a:latin typeface="Times New Roman"/>
                <a:ea typeface="Times New Roman"/>
                <a:cs typeface="Times New Roman"/>
              </a:rPr>
              <a:t>&lt;number&gt;</a:t>
            </a:fld>
            <a:endParaRPr sz="1200" b="0" u="none">
              <a:solidFill>
                <a:srgbClr val="000000"/>
              </a:solidFill>
              <a:latin typeface="Times New Roman"/>
              <a:ea typeface="Times New Roman"/>
              <a:cs typeface="Times New Roman"/>
            </a:endParaRPr>
          </a:p>
        </p:txBody>
      </p:sp>
      <p:pic>
        <p:nvPicPr>
          <p:cNvPr id="20" name="Rectangle 8"/>
          <p:cNvPicPr>
            <a:picLocks xmlns:a="http://schemas.openxmlformats.org/drawingml/2006/main" noChangeAspect="1"/>
          </p:cNvPicPr>
          <p:nvPr/>
        </p:nvPicPr>
        <p:blipFill>
          <a:blip xmlns:r="http://schemas.openxmlformats.org/officeDocument/2006/relationships" xmlns:a="http://schemas.openxmlformats.org/drawingml/2006/main" r:embed="R39aa38820256420e"/>
          <a:stretch xmlns:a="http://schemas.openxmlformats.org/drawingml/2006/main"/>
        </p:blipFill>
        <p:spPr>
          <a:xfrm xmlns:a="http://schemas.openxmlformats.org/drawingml/2006/main" rot="0" flipH="0" flipV="0">
            <a:off x="274320" y="283680"/>
            <a:ext cx="8595000" cy="1319040"/>
          </a:xfrm>
          <a:prstGeom xmlns:a="http://schemas.openxmlformats.org/drawingml/2006/main" prst="rect">
            <a:avLst/>
          </a:prstGeom>
          <a:ln xmlns:a="http://schemas.openxmlformats.org/drawingml/2006/main" w="38160">
            <a:noFill/>
          </a:ln>
        </p:spPr>
      </p:pic>
      <p:sp>
        <p:nvSpPr>
          <p:cNvPr id="10" name="">
            <a:extLst xmlns:a="http://schemas.openxmlformats.org/drawingml/2006/main">
              <a:ext uri="{FF2B5EF4-FFF2-40B4-BE49-F238E27FC236}">
                <a16:creationId xmlns:a16="http://schemas.microsoft.com/office/drawing/2014/main" id="{DAC96BD7-116B-4DCB-AA5D-02B3BC0B5827}"/>
              </a:ext>
            </a:extLst>
          </p:cNvPr>
          <p:cNvSpPr>
            <a:spLocks xmlns:a="http://schemas.openxmlformats.org/drawingml/2006/main" noGrp="1"/>
          </p:cNvSpPr>
          <p:nvPr/>
        </p:nvSpPr>
        <p:spPr>
          <a:xfrm xmlns:a="http://schemas.openxmlformats.org/drawingml/2006/main" rot="0" flipH="0" flipV="0">
            <a:off x="274320" y="280800"/>
            <a:ext cx="8595000" cy="132228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11" name="Rectangle 9">
            <a:extLst xmlns:a="http://schemas.openxmlformats.org/drawingml/2006/main">
              <a:ext uri="{FF2B5EF4-FFF2-40B4-BE49-F238E27FC236}">
                <a16:creationId xmlns:a16="http://schemas.microsoft.com/office/drawing/2014/main" id="{013B0DCE-1DD9-4AF7-8425-36E2DF8B332B}"/>
              </a:ext>
            </a:extLst>
          </p:cNvPr>
          <p:cNvSpPr>
            <a:spLocks xmlns:a="http://schemas.openxmlformats.org/drawingml/2006/main" noGrp="1"/>
          </p:cNvSpPr>
          <p:nvPr/>
        </p:nvSpPr>
        <p:spPr>
          <a:xfrm xmlns:a="http://schemas.openxmlformats.org/drawingml/2006/main">
            <a:off x="372960" y="372960"/>
            <a:ext cx="8380440" cy="111744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12" name="PlaceHolder 5">
            <a:extLst xmlns:a="http://schemas.openxmlformats.org/drawingml/2006/main">
              <a:ext uri="{FF2B5EF4-FFF2-40B4-BE49-F238E27FC236}">
                <a16:creationId xmlns:a16="http://schemas.microsoft.com/office/drawing/2014/main" id="{31A32D14-2D04-48BA-AE86-FCB7FF13A2FA}"/>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500" b="0" u="none">
                <a:solidFill>
                  <a:srgbClr val="6B7D72"/>
                </a:solidFill>
                <a:latin typeface="Book Antiqua"/>
                <a:ea typeface="Book Antiqua"/>
                <a:cs typeface="Book Antiqua"/>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Click to edit the title text format</a:t>
            </a:r>
            <a:endParaRPr sz="3500" b="0" u="none">
              <a:solidFill>
                <a:srgbClr val="6B7D72"/>
              </a:solidFill>
              <a:latin typeface="Book Antiqua"/>
              <a:ea typeface="Book Antiqua"/>
              <a:cs typeface="Book Antiqua"/>
            </a:endParaRPr>
          </a:p>
        </p:txBody>
      </p:sp>
    </p:spTree>
  </p:cSld>
</p:sldLayout>
</file>

<file path=ppt/slideLayouts/slideLayout2.xml><?xml version="1.0" encoding="utf-8"?>
<p:sldLayout xmlns:p="http://schemas.openxmlformats.org/presentationml/2006/main" type="blank" preserve="1">
  <p:cSld name="Title1">
    <p:bg>
      <p:bgPr>
        <a:blipFill xmlns:a="http://schemas.openxmlformats.org/drawingml/2006/main" rotWithShape="0">
          <a:blip xmlns:r="http://schemas.openxmlformats.org/officeDocument/2006/relationships" r:embed="Racb5b6ade4a845fd"/>
          <a:stretch/>
        </a:blipFill>
      </p:bgPr>
    </p:bg>
    <p:spTree>
      <p:nvGrpSpPr>
        <p:cNvPr id="1" name=""/>
        <p:cNvGrpSpPr/>
        <p:nvPr/>
      </p:nvGrpSpPr>
      <p:grpSpPr>
        <a:xfrm xmlns:a="http://schemas.openxmlformats.org/drawingml/2006/main"/>
      </p:grpSpPr>
      <p:sp>
        <p:nvSpPr>
          <p:cNvPr id="13" name="Rectangle 10">
            <a:extLst xmlns:a="http://schemas.openxmlformats.org/drawingml/2006/main">
              <a:ext uri="{FF2B5EF4-FFF2-40B4-BE49-F238E27FC236}">
                <a16:creationId xmlns:a16="http://schemas.microsoft.com/office/drawing/2014/main" id="{736BB435-4AFB-4867-B8A2-B9E884F0DC53}"/>
              </a:ext>
            </a:extLst>
          </p:cNvPr>
          <p:cNvSpPr>
            <a:spLocks xmlns:a="http://schemas.openxmlformats.org/drawingml/2006/main" noGrp="1"/>
          </p:cNvSpPr>
          <p:nvPr/>
        </p:nvSpPr>
        <p:spPr>
          <a:xfrm xmlns:a="http://schemas.openxmlformats.org/drawingml/2006/main">
            <a:off x="0" y="0"/>
            <a:ext cx="9144000" cy="685800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useBgFill="1">
        <p:nvSpPr>
          <p:cNvPr id="14" name="Rounded Rectangle 11">
            <a:extLst xmlns:a="http://schemas.openxmlformats.org/drawingml/2006/main">
              <a:ext uri="{FF2B5EF4-FFF2-40B4-BE49-F238E27FC236}">
                <a16:creationId xmlns:a16="http://schemas.microsoft.com/office/drawing/2014/main" id="{1D9C8530-9AE9-4396-A2C1-BDD976449EDC}"/>
              </a:ext>
            </a:extLst>
          </p:cNvPr>
          <p:cNvSpPr>
            <a:spLocks xmlns:a="http://schemas.openxmlformats.org/drawingml/2006/main" noGrp="1"/>
          </p:cNvSpPr>
          <p:nvPr/>
        </p:nvSpPr>
        <p:spPr>
          <a:xfrm xmlns:a="http://schemas.openxmlformats.org/drawingml/2006/main">
            <a:off x="91800" y="101520"/>
            <a:ext cx="8960040" cy="6664320"/>
          </a:xfrm>
          <a:prstGeom xmlns:a="http://schemas.openxmlformats.org/drawingml/2006/main" prst="roundRect">
            <a:avLst>
              <a:gd name="adj" fmla="val 1736"/>
            </a:avLst>
          </a:prstGeom>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pic>
        <p:nvPicPr>
          <p:cNvPr id="34" name="Rectangle 12"/>
          <p:cNvPicPr>
            <a:picLocks xmlns:a="http://schemas.openxmlformats.org/drawingml/2006/main" noChangeAspect="1"/>
          </p:cNvPicPr>
          <p:nvPr/>
        </p:nvPicPr>
        <p:blipFill>
          <a:blip xmlns:r="http://schemas.openxmlformats.org/officeDocument/2006/relationships" xmlns:a="http://schemas.openxmlformats.org/drawingml/2006/main" r:embed="R9440f1ff3c594eba"/>
          <a:stretch xmlns:a="http://schemas.openxmlformats.org/drawingml/2006/main"/>
        </p:blipFill>
        <p:spPr>
          <a:xfrm xmlns:a="http://schemas.openxmlformats.org/drawingml/2006/main" rot="0" flipH="0" flipV="0">
            <a:off x="348480" y="2946240"/>
            <a:ext cx="7140960" cy="2460240"/>
          </a:xfrm>
          <a:prstGeom xmlns:a="http://schemas.openxmlformats.org/drawingml/2006/main" prst="rect">
            <a:avLst/>
          </a:prstGeom>
          <a:ln xmlns:a="http://schemas.openxmlformats.org/drawingml/2006/main" w="38160">
            <a:noFill/>
          </a:ln>
        </p:spPr>
      </p:pic>
      <p:sp>
        <p:nvSpPr>
          <p:cNvPr id="17" name="">
            <a:extLst xmlns:a="http://schemas.openxmlformats.org/drawingml/2006/main">
              <a:ext uri="{FF2B5EF4-FFF2-40B4-BE49-F238E27FC236}">
                <a16:creationId xmlns:a16="http://schemas.microsoft.com/office/drawing/2014/main" id="{2C0211CC-CECE-4E62-B1BF-2165D2265E5D}"/>
              </a:ext>
            </a:extLst>
          </p:cNvPr>
          <p:cNvSpPr>
            <a:spLocks xmlns:a="http://schemas.openxmlformats.org/drawingml/2006/main" noGrp="1"/>
          </p:cNvSpPr>
          <p:nvPr/>
        </p:nvSpPr>
        <p:spPr>
          <a:xfrm xmlns:a="http://schemas.openxmlformats.org/drawingml/2006/main" rot="0" flipH="0" flipV="0">
            <a:off x="347400" y="2944800"/>
            <a:ext cx="7143840" cy="246204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pic>
        <p:nvPicPr>
          <p:cNvPr id="36" name="Rectangle 13"/>
          <p:cNvPicPr>
            <a:picLocks xmlns:a="http://schemas.openxmlformats.org/drawingml/2006/main" noChangeAspect="1"/>
          </p:cNvPicPr>
          <p:nvPr/>
        </p:nvPicPr>
        <p:blipFill>
          <a:blip xmlns:r="http://schemas.openxmlformats.org/officeDocument/2006/relationships" xmlns:a="http://schemas.openxmlformats.org/drawingml/2006/main" r:embed="Red948805ee2948c5"/>
          <a:stretch xmlns:a="http://schemas.openxmlformats.org/drawingml/2006/main"/>
        </p:blipFill>
        <p:spPr>
          <a:xfrm xmlns:a="http://schemas.openxmlformats.org/drawingml/2006/main" rot="0" flipH="0" flipV="0">
            <a:off x="7570440" y="2944800"/>
            <a:ext cx="1195560" cy="2462040"/>
          </a:xfrm>
          <a:prstGeom xmlns:a="http://schemas.openxmlformats.org/drawingml/2006/main" prst="rect">
            <a:avLst/>
          </a:prstGeom>
          <a:ln xmlns:a="http://schemas.openxmlformats.org/drawingml/2006/main" w="38160">
            <a:noFill/>
          </a:ln>
        </p:spPr>
      </p:pic>
      <p:sp>
        <p:nvSpPr>
          <p:cNvPr id="20" name="">
            <a:extLst xmlns:a="http://schemas.openxmlformats.org/drawingml/2006/main">
              <a:ext uri="{FF2B5EF4-FFF2-40B4-BE49-F238E27FC236}">
                <a16:creationId xmlns:a16="http://schemas.microsoft.com/office/drawing/2014/main" id="{8A36BE8A-3F5A-43E8-B526-467D88076C15}"/>
              </a:ext>
            </a:extLst>
          </p:cNvPr>
          <p:cNvSpPr>
            <a:spLocks xmlns:a="http://schemas.openxmlformats.org/drawingml/2006/main" noGrp="1"/>
          </p:cNvSpPr>
          <p:nvPr/>
        </p:nvSpPr>
        <p:spPr>
          <a:xfrm xmlns:a="http://schemas.openxmlformats.org/drawingml/2006/main" rot="0" flipH="0" flipV="0">
            <a:off x="7572240" y="2944800"/>
            <a:ext cx="1190520" cy="2458800"/>
          </a:xfrm>
          <a:prstGeom xmlns:a="http://schemas.openxmlformats.org/drawingml/2006/main" prst="rect">
            <a:avLst/>
          </a:prstGeom>
          <a:noFill xmlns:a="http://schemas.openxmlformats.org/drawingml/2006/main"/>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1" name="Rectangle 14">
            <a:extLst xmlns:a="http://schemas.openxmlformats.org/drawingml/2006/main">
              <a:ext uri="{FF2B5EF4-FFF2-40B4-BE49-F238E27FC236}">
                <a16:creationId xmlns:a16="http://schemas.microsoft.com/office/drawing/2014/main" id="{6FC84838-5AA4-479E-ABDB-DE2F8C1449E1}"/>
              </a:ext>
            </a:extLst>
          </p:cNvPr>
          <p:cNvSpPr>
            <a:spLocks xmlns:a="http://schemas.openxmlformats.org/drawingml/2006/main" noGrp="1"/>
          </p:cNvSpPr>
          <p:nvPr/>
        </p:nvSpPr>
        <p:spPr>
          <a:xfrm xmlns:a="http://schemas.openxmlformats.org/drawingml/2006/main">
            <a:off x="7711920" y="3136680"/>
            <a:ext cx="911160" cy="2075040"/>
          </a:xfrm>
          <a:prstGeom xmlns:a="http://schemas.openxmlformats.org/drawingml/2006/main" prst="rect">
            <a:avLst/>
          </a:prstGeom>
          <a:solidFill xmlns:a="http://schemas.openxmlformats.org/drawingml/2006/main">
            <a:srgbClr val="B5AE53">
              <a:alpha val="70000"/>
            </a:srgbClr>
          </a:solidFill>
          <a:ln xmlns:a="http://schemas.openxmlformats.org/drawingml/2006/main" w="6120">
            <a:solidFill>
              <a:srgbClr val="6B7D72"/>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2" name="Rectangle 15">
            <a:extLst xmlns:a="http://schemas.openxmlformats.org/drawingml/2006/main">
              <a:ext uri="{FF2B5EF4-FFF2-40B4-BE49-F238E27FC236}">
                <a16:creationId xmlns:a16="http://schemas.microsoft.com/office/drawing/2014/main" id="{7977729A-1981-4B86-A477-4F6FD0824F33}"/>
              </a:ext>
            </a:extLst>
          </p:cNvPr>
          <p:cNvSpPr>
            <a:spLocks xmlns:a="http://schemas.openxmlformats.org/drawingml/2006/main" noGrp="1"/>
          </p:cNvSpPr>
          <p:nvPr/>
        </p:nvSpPr>
        <p:spPr>
          <a:xfrm xmlns:a="http://schemas.openxmlformats.org/drawingml/2006/main">
            <a:off x="446040" y="3055680"/>
            <a:ext cx="6946920" cy="2244960"/>
          </a:xfrm>
          <a:prstGeom xmlns:a="http://schemas.openxmlformats.org/drawingml/2006/main" prst="rect">
            <a:avLst/>
          </a:prstGeom>
          <a:solidFill xmlns:a="http://schemas.openxmlformats.org/drawingml/2006/main">
            <a:srgbClr val="FFFFFF"/>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3" name="Rectangle 16">
            <a:extLst xmlns:a="http://schemas.openxmlformats.org/drawingml/2006/main">
              <a:ext uri="{FF2B5EF4-FFF2-40B4-BE49-F238E27FC236}">
                <a16:creationId xmlns:a16="http://schemas.microsoft.com/office/drawing/2014/main" id="{921D7796-DFC9-4259-9B9A-0C0A44851516}"/>
              </a:ext>
            </a:extLst>
          </p:cNvPr>
          <p:cNvSpPr>
            <a:spLocks xmlns:a="http://schemas.openxmlformats.org/drawingml/2006/main" noGrp="1"/>
          </p:cNvSpPr>
          <p:nvPr/>
        </p:nvSpPr>
        <p:spPr>
          <a:xfrm xmlns:a="http://schemas.openxmlformats.org/drawingml/2006/main">
            <a:off x="541080" y="4559040"/>
            <a:ext cx="6756480" cy="663480"/>
          </a:xfrm>
          <a:prstGeom xmlns:a="http://schemas.openxmlformats.org/drawingml/2006/main" prst="rect">
            <a:avLst/>
          </a:prstGeom>
          <a:solidFill xmlns:a="http://schemas.openxmlformats.org/drawingml/2006/main">
            <a:srgbClr val="93A299"/>
          </a:solidFill>
          <a:ln xmlns:a="http://schemas.openxmlformats.org/drawingml/2006/main" w="38160">
            <a:no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4" name="Rectangle 17">
            <a:extLst xmlns:a="http://schemas.openxmlformats.org/drawingml/2006/main">
              <a:ext uri="{FF2B5EF4-FFF2-40B4-BE49-F238E27FC236}">
                <a16:creationId xmlns:a16="http://schemas.microsoft.com/office/drawing/2014/main" id="{E198DB3C-81BF-4D85-AF07-CD9104E1C0FF}"/>
              </a:ext>
            </a:extLst>
          </p:cNvPr>
          <p:cNvSpPr>
            <a:spLocks xmlns:a="http://schemas.openxmlformats.org/drawingml/2006/main" noGrp="1"/>
          </p:cNvSpPr>
          <p:nvPr/>
        </p:nvSpPr>
        <p:spPr>
          <a:xfrm xmlns:a="http://schemas.openxmlformats.org/drawingml/2006/main">
            <a:off x="539640" y="3139920"/>
            <a:ext cx="6759360" cy="2076480"/>
          </a:xfrm>
          <a:prstGeom xmlns:a="http://schemas.openxmlformats.org/drawingml/2006/main" prst="rect">
            <a:avLst/>
          </a:prstGeom>
          <a:noFill xmlns:a="http://schemas.openxmlformats.org/drawingml/2006/main"/>
          <a:ln xmlns:a="http://schemas.openxmlformats.org/drawingml/2006/main" w="6120">
            <a:solidFill>
              <a:srgbClr val="6B7D72"/>
            </a:solidFill>
          </a:ln>
        </p:spPr>
        <p:style>
          <a:lnRef xmlns:a="http://schemas.openxmlformats.org/drawingml/2006/main" idx="0"/>
          <a:fillRef xmlns:a="http://schemas.openxmlformats.org/drawingml/2006/main" idx="0"/>
          <a:effectRef xmlns:a="http://schemas.openxmlformats.org/drawingml/2006/main" idx="0"/>
          <a:fontRef xmlns:a="http://schemas.openxmlformats.org/drawingml/2006/main" idx="minor"/>
        </p:style>
        <p:txBody>
          <a:bodyPr xmlns:a="http://schemas.openxmlformats.org/drawingml/2006/main" lIns="90000" tIns="46800" rIns="90000" bIns="46800" anchor="ctr">
            <a:noAutofit/>
          </a:bodyPr>
          <a:lstStyle xmlns:a="http://schemas.openxmlformats.org/drawingml/2006/main"/>
          <a:p xmlns:a="http://schemas.openxmlformats.org/drawingml/2006/main">
            <a:pPr algn="ctr">
              <a:lnSpc>
                <a:spcPct val="100000"/>
              </a:lnSpc>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5" name="PlaceHolder 1">
            <a:extLst xmlns:a="http://schemas.openxmlformats.org/drawingml/2006/main">
              <a:ext uri="{FF2B5EF4-FFF2-40B4-BE49-F238E27FC236}">
                <a16:creationId xmlns:a16="http://schemas.microsoft.com/office/drawing/2014/main" id="{36DA2548-564A-409E-A3AF-A9507FE6531D}"/>
              </a:ext>
            </a:extLst>
          </p:cNvPr>
          <p:cNvSpPr>
            <a:spLocks xmlns:a="http://schemas.openxmlformats.org/drawingml/2006/main" noGrp="1"/>
          </p:cNvSpPr>
          <p:nvPr>
            <p:ph type="body" idx="0"/>
          </p:nvPr>
        </p:nvSpPr>
        <p:spPr>
          <a:xfrm xmlns:a="http://schemas.openxmlformats.org/drawingml/2006/main">
            <a:off x="457200" y="1752120"/>
            <a:ext cx="8229600" cy="437364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t">
            <a:normAutofit/>
          </a:bodyPr>
          <a:lstStyle xmlns:a="http://schemas.openxmlformats.org/drawingml/2006/main">
            <a:lvl1pPr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1pPr>
            <a:lvl2pPr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2pPr>
            <a:lvl3pPr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3pPr>
            <a:lvl4pPr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4pPr>
            <a:lvl5pPr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5pPr>
            <a:lvl6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6pPr>
            <a:lvl7pPr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defRPr sz="2400" b="0" u="none">
                <a:solidFill>
                  <a:srgbClr val="564B3C"/>
                </a:solidFill>
                <a:latin typeface="Century Gothic"/>
                <a:ea typeface="Century Gothic"/>
                <a:cs typeface="Century Gothic"/>
              </a:defRPr>
            </a:lvl7pPr>
          </a:lstStyle>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Click to edit the outline text format</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60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Second Outline Level</a:t>
            </a:r>
            <a:endParaRPr sz="2400" b="0" u="none">
              <a:solidFill>
                <a:srgbClr val="564B3C"/>
              </a:solidFill>
              <a:latin typeface="Century Gothic"/>
              <a:ea typeface="Century Gothic"/>
              <a:cs typeface="Century Gothic"/>
            </a:endParaRPr>
          </a:p>
          <a:p xmlns:a="http://schemas.openxmlformats.org/drawingml/2006/main">
            <a:pPr marL="914400" lvl="2" indent="-228600" algn="l">
              <a:spcBef>
                <a:spcPts val="601"/>
              </a:spcBef>
              <a:buClr>
                <a:srgbClr val="B5AE53"/>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Third Outline Level</a:t>
            </a:r>
            <a:endParaRPr sz="2400" b="0" u="none">
              <a:solidFill>
                <a:srgbClr val="564B3C"/>
              </a:solidFill>
              <a:latin typeface="Century Gothic"/>
              <a:ea typeface="Century Gothic"/>
              <a:cs typeface="Century Gothic"/>
            </a:endParaRPr>
          </a:p>
          <a:p xmlns:a="http://schemas.openxmlformats.org/drawingml/2006/main">
            <a:pPr marL="1279440" lvl="3" indent="-228600" algn="l">
              <a:spcBef>
                <a:spcPts val="601"/>
              </a:spcBef>
              <a:buClr>
                <a:srgbClr val="848058"/>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Fourth Outline Level</a:t>
            </a:r>
            <a:endParaRPr sz="2400" b="0" u="none">
              <a:solidFill>
                <a:srgbClr val="564B3C"/>
              </a:solidFill>
              <a:latin typeface="Century Gothic"/>
              <a:ea typeface="Century Gothic"/>
              <a:cs typeface="Century Gothic"/>
            </a:endParaRPr>
          </a:p>
          <a:p xmlns:a="http://schemas.openxmlformats.org/drawingml/2006/main">
            <a:pPr marL="1554120" lvl="4" indent="-228600" algn="l">
              <a:spcBef>
                <a:spcPts val="601"/>
              </a:spcBef>
              <a:buClr>
                <a:srgbClr val="E8B54D"/>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Fifth Outline Level</a:t>
            </a:r>
            <a:endParaRPr sz="2400" b="0" u="none">
              <a:solidFill>
                <a:srgbClr val="564B3C"/>
              </a:solidFill>
              <a:latin typeface="Century Gothic"/>
              <a:ea typeface="Century Gothic"/>
              <a:cs typeface="Century Gothic"/>
            </a:endParaRPr>
          </a:p>
          <a:p xmlns:a="http://schemas.openxmlformats.org/drawingml/2006/main">
            <a:pPr marL="1554120" lvl="5"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Sixth Outline Level</a:t>
            </a:r>
            <a:endParaRPr sz="2400" b="0" u="none">
              <a:solidFill>
                <a:srgbClr val="564B3C"/>
              </a:solidFill>
              <a:latin typeface="Century Gothic"/>
              <a:ea typeface="Century Gothic"/>
              <a:cs typeface="Century Gothic"/>
            </a:endParaRPr>
          </a:p>
          <a:p xmlns:a="http://schemas.openxmlformats.org/drawingml/2006/main">
            <a:pPr marL="1554120" lvl="6" indent="-228600" algn="l">
              <a:spcBef>
                <a:spcPts val="601"/>
              </a:spcBef>
              <a:buClr>
                <a:srgbClr val="000000"/>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Seventh Outline Level</a:t>
            </a:r>
            <a:endParaRPr sz="2400" b="0" u="none">
              <a:solidFill>
                <a:srgbClr val="564B3C"/>
              </a:solidFill>
              <a:latin typeface="Century Gothic"/>
              <a:ea typeface="Century Gothic"/>
              <a:cs typeface="Century Gothic"/>
            </a:endParaRPr>
          </a:p>
        </p:txBody>
      </p:sp>
      <p:sp>
        <p:nvSpPr>
          <p:cNvPr id="26" name="PlaceHolder 2">
            <a:extLst xmlns:a="http://schemas.openxmlformats.org/drawingml/2006/main">
              <a:ext uri="{FF2B5EF4-FFF2-40B4-BE49-F238E27FC236}">
                <a16:creationId xmlns:a16="http://schemas.microsoft.com/office/drawing/2014/main" id="{D6EE5B26-3CF3-4F1B-892D-ACB85D2517DB}"/>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3500" b="0" u="none">
                <a:solidFill>
                  <a:srgbClr val="6B7D72"/>
                </a:solidFill>
                <a:latin typeface="Book Antiqua"/>
                <a:ea typeface="Book Antiqua"/>
                <a:cs typeface="Book Antiqua"/>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Click to edit the title text format</a:t>
            </a:r>
            <a:endParaRPr sz="3500" b="0" u="none">
              <a:solidFill>
                <a:srgbClr val="6B7D72"/>
              </a:solidFill>
              <a:latin typeface="Book Antiqua"/>
              <a:ea typeface="Book Antiqua"/>
              <a:cs typeface="Book Antiqua"/>
            </a:endParaRPr>
          </a:p>
        </p:txBody>
      </p:sp>
      <p:sp>
        <p:nvSpPr>
          <p:cNvPr id="27" name="PlaceHolder 3">
            <a:extLst xmlns:a="http://schemas.openxmlformats.org/drawingml/2006/main">
              <a:ext uri="{FF2B5EF4-FFF2-40B4-BE49-F238E27FC236}">
                <a16:creationId xmlns:a16="http://schemas.microsoft.com/office/drawing/2014/main" id="{ED33DBB0-67F5-4467-A2FF-AD1103521DA6}"/>
              </a:ext>
            </a:extLst>
          </p:cNvPr>
          <p:cNvSpPr>
            <a:spLocks xmlns:a="http://schemas.openxmlformats.org/drawingml/2006/main" noGrp="1"/>
          </p:cNvSpPr>
          <p:nvPr>
            <p:ph type="dt" idx="4"/>
          </p:nvPr>
        </p:nvSpPr>
        <p:spPr>
          <a:xfrm xmlns:a="http://schemas.openxmlformats.org/drawingml/2006/main">
            <a:off x="457200" y="6356160"/>
            <a:ext cx="213336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8" name="PlaceHolder 4">
            <a:extLst xmlns:a="http://schemas.openxmlformats.org/drawingml/2006/main">
              <a:ext uri="{FF2B5EF4-FFF2-40B4-BE49-F238E27FC236}">
                <a16:creationId xmlns:a16="http://schemas.microsoft.com/office/drawing/2014/main" id="{736AA8B5-0F9C-404E-9DAC-75E75342D157}"/>
              </a:ext>
            </a:extLst>
          </p:cNvPr>
          <p:cNvSpPr>
            <a:spLocks xmlns:a="http://schemas.openxmlformats.org/drawingml/2006/main" noGrp="1"/>
          </p:cNvSpPr>
          <p:nvPr>
            <p:ph type="ftr" idx="5"/>
          </p:nvPr>
        </p:nvSpPr>
        <p:spPr>
          <a:xfrm xmlns:a="http://schemas.openxmlformats.org/drawingml/2006/main">
            <a:off x="3123720" y="6356160"/>
            <a:ext cx="2895480" cy="36504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p xmlns:a="http://schemas.openxmlformats.org/drawingml/2006/main">
            <a:pPr indent="0" algn="l">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000000"/>
              </a:solidFill>
              <a:latin typeface="Times New Roman"/>
              <a:ea typeface="Times New Roman"/>
              <a:cs typeface="Times New Roman"/>
            </a:endParaRPr>
          </a:p>
        </p:txBody>
      </p:sp>
      <p:sp>
        <p:nvSpPr>
          <p:cNvPr id="29" name="PlaceHolder 5">
            <a:extLst xmlns:a="http://schemas.openxmlformats.org/drawingml/2006/main">
              <a:ext uri="{FF2B5EF4-FFF2-40B4-BE49-F238E27FC236}">
                <a16:creationId xmlns:a16="http://schemas.microsoft.com/office/drawing/2014/main" id="{F5BC8F49-3B78-42E3-B19F-E5D0033B9FED}"/>
              </a:ext>
            </a:extLst>
          </p:cNvPr>
          <p:cNvSpPr>
            <a:spLocks xmlns:a="http://schemas.openxmlformats.org/drawingml/2006/main" noGrp="1"/>
          </p:cNvSpPr>
          <p:nvPr>
            <p:ph type="sldNum" idx="6"/>
          </p:nvPr>
        </p:nvSpPr>
        <p:spPr>
          <a:xfrm xmlns:a="http://schemas.openxmlformats.org/drawingml/2006/main">
            <a:off x="7786080" y="4625640"/>
            <a:ext cx="762120" cy="457200"/>
          </a:xfrm>
          <a:prstGeom xmlns:a="http://schemas.openxmlformats.org/drawingml/2006/main" prst="rect">
            <a:avLst/>
          </a:prstGeom>
          <a:noFill xmlns:a="http://schemas.openxmlformats.org/drawingml/2006/main"/>
          <a:ln xmlns:a="http://schemas.openxmlformats.org/drawingml/2006/main" w="38160">
            <a:noFill/>
          </a:ln>
        </p:spPr>
        <p:txBody>
          <a:bodyPr xmlns:a="http://schemas.openxmlformats.org/drawingml/2006/main" lIns="90000" tIns="46800" rIns="90000" bIns="46800" anchor="ctr">
            <a:noAutofit/>
          </a:bodyPr>
          <a:lstStyle xmlns:a="http://schemas.openxmlformats.org/drawingml/2006/main">
            <a:lvl1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2800" b="0" u="none">
                <a:solidFill>
                  <a:srgbClr val="47534C"/>
                </a:solidFill>
                <a:latin typeface="Times New Roman"/>
                <a:ea typeface="Times New Roman"/>
                <a:cs typeface="Times New Roman"/>
              </a:defRPr>
            </a:lvl1pPr>
          </a:lstStyle>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fld id="{5681A764-F542-42CB-B1F9-AE96ED06459A}" type="slidenum">
              <a:rPr sz="2800" b="0" u="none">
                <a:solidFill>
                  <a:srgbClr val="47534C"/>
                </a:solidFill>
                <a:latin typeface="Times New Roman"/>
                <a:ea typeface="Times New Roman"/>
                <a:cs typeface="Times New Roman"/>
              </a:rPr>
              <a:t>&lt;number&gt;</a:t>
            </a:fld>
            <a:endParaRPr sz="2800" b="0" u="none">
              <a:solidFill>
                <a:srgbClr val="000000"/>
              </a:solidFill>
              <a:latin typeface="Times New Roman"/>
              <a:ea typeface="Times New Roman"/>
              <a:cs typeface="Times New Roman"/>
            </a:endParaRPr>
          </a:p>
        </p:txBody>
      </p:sp>
    </p:spTree>
  </p:cSld>
</p:sldLayout>
</file>

<file path=ppt/slideMasters/_rels/slideMaster1.xml.rels>&#65279;<?xml version="1.0" encoding="utf-8"?><Relationships xmlns="http://schemas.openxmlformats.org/package/2006/relationships"><Relationship Type="http://schemas.openxmlformats.org/officeDocument/2006/relationships/theme" Target="/ppt/slideMasters/theme/theme2.xml" Id="R36ff37cd2ed543d1" /><Relationship Type="http://schemas.openxmlformats.org/officeDocument/2006/relationships/slideLayout" Target="/ppt/slideLayouts/slideLayout1.xml" Id="Rd6ca957b24304ab4" /><Relationship Type="http://schemas.openxmlformats.org/officeDocument/2006/relationships/slideLayout" Target="/ppt/slideLayouts/slideLayout2.xml" Id="R6ab689b71296480a" /></Relationships>
</file>

<file path=ppt/slideMasters/slideMaster1.xml><?xml version="1.0" encoding="utf-8"?>
<p:sldMaster xmlns:p="http://schemas.openxmlformats.org/presentationml/2006/main">
  <p:cSld>
    <p:spTree>
      <p:nvGrpSpPr>
        <p:cNvPr id="1" name=""/>
        <p:cNvGrpSpPr/>
        <p:nvPr/>
      </p:nvGrpSpPr>
      <p:grpSpPr>
        <a:xfrm xmlns:a="http://schemas.openxmlformats.org/drawingml/2006/main"/>
      </p:grpSpPr>
    </p:spTree>
  </p:cSld>
  <p:clrMap bg1="lt1" tx1="dk1" bg2="lt2" tx2="dk2" accent1="accent1" accent2="accent2" accent3="accent3" accent4="accent4" accent5="accent5" accent6="accent6" hlink="hlink" folHlink="folHlink"/>
  <p:sldLayoutIdLst>
    <p:sldLayoutId xmlns:r="http://schemas.openxmlformats.org/officeDocument/2006/relationships" id="2147483649" r:id="Rd6ca957b24304ab4"/>
    <p:sldLayoutId xmlns:r="http://schemas.openxmlformats.org/officeDocument/2006/relationships" id="2147483650" r:id="R6ab689b71296480a"/>
  </p:sldLayoutIdLst>
</p:sldMaster>
</file>

<file path=ppt/slideMasters/theme/theme2.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ppt/slides/_rels/slide1.xml.rels>&#65279;<?xml version="1.0" encoding="utf-8"?><Relationships xmlns="http://schemas.openxmlformats.org/package/2006/relationships"><Relationship Type="http://schemas.openxmlformats.org/officeDocument/2006/relationships/slideLayout" Target="/ppt/slideLayouts/slideLayout2.xml" Id="R234cf37ab9474607" /><Relationship Type="http://schemas.openxmlformats.org/officeDocument/2006/relationships/notesSlide" Target="/ppt/notesSlides/notesSlide1.xml" Id="R346a98044731450e" /></Relationships>
</file>

<file path=ppt/slides/_rels/slide10.xml.rels>&#65279;<?xml version="1.0" encoding="utf-8"?><Relationships xmlns="http://schemas.openxmlformats.org/package/2006/relationships"><Relationship Type="http://schemas.openxmlformats.org/officeDocument/2006/relationships/slideLayout" Target="/ppt/slideLayouts/slideLayout1.xml" Id="Rc91e5f1327524eb0" /><Relationship Type="http://schemas.openxmlformats.org/officeDocument/2006/relationships/notesSlide" Target="/ppt/notesSlides/notesSlide10.xml" Id="R0db4a18b5a234706" /></Relationships>
</file>

<file path=ppt/slides/_rels/slide11.xml.rels>&#65279;<?xml version="1.0" encoding="utf-8"?><Relationships xmlns="http://schemas.openxmlformats.org/package/2006/relationships"><Relationship Type="http://schemas.openxmlformats.org/officeDocument/2006/relationships/slideLayout" Target="/ppt/slideLayouts/slideLayout1.xml" Id="R631c3e194aca492d" /><Relationship Type="http://schemas.openxmlformats.org/officeDocument/2006/relationships/notesSlide" Target="/ppt/notesSlides/notesSlide11.xml" Id="Rd68f7b582add449e" /></Relationships>
</file>

<file path=ppt/slides/_rels/slide12.xml.rels>&#65279;<?xml version="1.0" encoding="utf-8"?><Relationships xmlns="http://schemas.openxmlformats.org/package/2006/relationships"><Relationship Type="http://schemas.openxmlformats.org/officeDocument/2006/relationships/slideLayout" Target="/ppt/slideLayouts/slideLayout1.xml" Id="Rc76216e0c9d34d8e" /><Relationship Type="http://schemas.openxmlformats.org/officeDocument/2006/relationships/notesSlide" Target="/ppt/notesSlides/notesSlide12.xml" Id="R82fddfe1779c428b" /></Relationships>
</file>

<file path=ppt/slides/_rels/slide13.xml.rels>&#65279;<?xml version="1.0" encoding="utf-8"?><Relationships xmlns="http://schemas.openxmlformats.org/package/2006/relationships"><Relationship Type="http://schemas.openxmlformats.org/officeDocument/2006/relationships/slideLayout" Target="/ppt/slideLayouts/slideLayout1.xml" Id="R96de20238086413e" /><Relationship Type="http://schemas.openxmlformats.org/officeDocument/2006/relationships/notesSlide" Target="/ppt/notesSlides/notesSlide13.xml" Id="Ra9b2c2c886344334" /></Relationships>
</file>

<file path=ppt/slides/_rels/slide14.xml.rels>&#65279;<?xml version="1.0" encoding="utf-8"?><Relationships xmlns="http://schemas.openxmlformats.org/package/2006/relationships"><Relationship Type="http://schemas.openxmlformats.org/officeDocument/2006/relationships/slideLayout" Target="/ppt/slideLayouts/slideLayout1.xml" Id="R6418b08e3dd44e95" /><Relationship Type="http://schemas.openxmlformats.org/officeDocument/2006/relationships/notesSlide" Target="/ppt/notesSlides/notesSlide14.xml" Id="R3d7e4f9bd7bb475b" /></Relationships>
</file>

<file path=ppt/slides/_rels/slide15.xml.rels>&#65279;<?xml version="1.0" encoding="utf-8"?><Relationships xmlns="http://schemas.openxmlformats.org/package/2006/relationships"><Relationship Type="http://schemas.openxmlformats.org/officeDocument/2006/relationships/slideLayout" Target="/ppt/slideLayouts/slideLayout1.xml" Id="R676084191f124391" /><Relationship Type="http://schemas.openxmlformats.org/officeDocument/2006/relationships/notesSlide" Target="/ppt/notesSlides/notesSlide15.xml" Id="Rb739311a00dd4067" /></Relationships>
</file>

<file path=ppt/slides/_rels/slide2.xml.rels>&#65279;<?xml version="1.0" encoding="utf-8"?><Relationships xmlns="http://schemas.openxmlformats.org/package/2006/relationships"><Relationship Type="http://schemas.openxmlformats.org/officeDocument/2006/relationships/slideLayout" Target="/ppt/slideLayouts/slideLayout1.xml" Id="R25d2a5423dc34dc0" /><Relationship Type="http://schemas.openxmlformats.org/officeDocument/2006/relationships/notesSlide" Target="/ppt/notesSlides/notesSlide2.xml" Id="R41b3ee33b3e8453c" /></Relationships>
</file>

<file path=ppt/slides/_rels/slide3.xml.rels>&#65279;<?xml version="1.0" encoding="utf-8"?><Relationships xmlns="http://schemas.openxmlformats.org/package/2006/relationships"><Relationship Type="http://schemas.openxmlformats.org/officeDocument/2006/relationships/slideLayout" Target="/ppt/slideLayouts/slideLayout1.xml" Id="R3c426bdbdce8450c" /><Relationship Type="http://schemas.openxmlformats.org/officeDocument/2006/relationships/notesSlide" Target="/ppt/notesSlides/notesSlide3.xml" Id="Re1258304388a4e4c" /></Relationships>
</file>

<file path=ppt/slides/_rels/slide4.xml.rels>&#65279;<?xml version="1.0" encoding="utf-8"?><Relationships xmlns="http://schemas.openxmlformats.org/package/2006/relationships"><Relationship Type="http://schemas.openxmlformats.org/officeDocument/2006/relationships/slideLayout" Target="/ppt/slideLayouts/slideLayout1.xml" Id="R370a9bf35cc64960" /><Relationship Type="http://schemas.openxmlformats.org/officeDocument/2006/relationships/notesSlide" Target="/ppt/notesSlides/notesSlide4.xml" Id="Rbb2c7c73152b439c" /></Relationships>
</file>

<file path=ppt/slides/_rels/slide5.xml.rels>&#65279;<?xml version="1.0" encoding="utf-8"?><Relationships xmlns="http://schemas.openxmlformats.org/package/2006/relationships"><Relationship Type="http://schemas.openxmlformats.org/officeDocument/2006/relationships/slideLayout" Target="/ppt/slideLayouts/slideLayout1.xml" Id="R4ccd5cc5e8324d45" /><Relationship Type="http://schemas.openxmlformats.org/officeDocument/2006/relationships/notesSlide" Target="/ppt/notesSlides/notesSlide5.xml" Id="R77396daa96284a95" /></Relationships>
</file>

<file path=ppt/slides/_rels/slide6.xml.rels>&#65279;<?xml version="1.0" encoding="utf-8"?><Relationships xmlns="http://schemas.openxmlformats.org/package/2006/relationships"><Relationship Type="http://schemas.openxmlformats.org/officeDocument/2006/relationships/slideLayout" Target="/ppt/slideLayouts/slideLayout1.xml" Id="R3bafc23e2a324d21" /><Relationship Type="http://schemas.openxmlformats.org/officeDocument/2006/relationships/notesSlide" Target="/ppt/notesSlides/notesSlide6.xml" Id="R69176db4562a466c" /></Relationships>
</file>

<file path=ppt/slides/_rels/slide7.xml.rels>&#65279;<?xml version="1.0" encoding="utf-8"?><Relationships xmlns="http://schemas.openxmlformats.org/package/2006/relationships"><Relationship Type="http://schemas.openxmlformats.org/officeDocument/2006/relationships/slideLayout" Target="/ppt/slideLayouts/slideLayout1.xml" Id="R1be78d117f284c0b" /><Relationship Type="http://schemas.openxmlformats.org/officeDocument/2006/relationships/notesSlide" Target="/ppt/notesSlides/notesSlide7.xml" Id="Rf024d04086834568" /></Relationships>
</file>

<file path=ppt/slides/_rels/slide8.xml.rels>&#65279;<?xml version="1.0" encoding="utf-8"?><Relationships xmlns="http://schemas.openxmlformats.org/package/2006/relationships"><Relationship Type="http://schemas.openxmlformats.org/officeDocument/2006/relationships/slideLayout" Target="/ppt/slideLayouts/slideLayout1.xml" Id="Rd42b1aa1e62e41e0" /><Relationship Type="http://schemas.openxmlformats.org/officeDocument/2006/relationships/notesSlide" Target="/ppt/notesSlides/notesSlide8.xml" Id="Rcf720e66e2ba4133" /></Relationships>
</file>

<file path=ppt/slides/_rels/slide9.xml.rels>&#65279;<?xml version="1.0" encoding="utf-8"?><Relationships xmlns="http://schemas.openxmlformats.org/package/2006/relationships"><Relationship Type="http://schemas.openxmlformats.org/officeDocument/2006/relationships/slideLayout" Target="/ppt/slideLayouts/slideLayout1.xml" Id="R828b858da0b54ce8" /><Relationship Type="http://schemas.openxmlformats.org/officeDocument/2006/relationships/notesSlide" Target="/ppt/notesSlides/notesSlide9.xml" Id="R65e279636c064024" /></Relationships>
</file>

<file path=ppt/slides/slide1.xml><?xml version="1.0" encoding="utf-8"?>
<p:sld xmlns:p="http://schemas.openxmlformats.org/presentationml/2006/main">
  <p:cSld>
    <p:spTree>
      <p:nvGrpSpPr>
        <p:cNvPr id="1" name=""/>
        <p:cNvGrpSpPr/>
        <p:nvPr/>
      </p:nvGrpSpPr>
      <p:grpSpPr>
        <a:xfrm xmlns:a="http://schemas.openxmlformats.org/drawingml/2006/main"/>
      </p:grpSpPr>
      <p:sp>
        <p:nvSpPr>
          <p:cNvPr id="30" name="PlaceHolder 1">
            <a:extLst xmlns:a="http://schemas.openxmlformats.org/drawingml/2006/main">
              <a:ext uri="{FF2B5EF4-FFF2-40B4-BE49-F238E27FC236}">
                <a16:creationId xmlns:a16="http://schemas.microsoft.com/office/drawing/2014/main" id="{5F7F1F30-B882-46A7-84DC-1C28270CA985}"/>
              </a:ext>
            </a:extLst>
          </p:cNvPr>
          <p:cNvSpPr>
            <a:spLocks xmlns:a="http://schemas.openxmlformats.org/drawingml/2006/main" noGrp="1"/>
          </p:cNvSpPr>
          <p:nvPr>
            <p:ph type="subTitle" idx="0"/>
          </p:nvPr>
        </p:nvSpPr>
        <p:spPr>
          <a:xfrm xmlns:a="http://schemas.openxmlformats.org/drawingml/2006/main">
            <a:off x="642600" y="4647960"/>
            <a:ext cx="6553440" cy="457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Autofit/>
          </a:bodyPr>
          <a:lstStyle xmlns:a="http://schemas.openxmlformats.org/drawingml/2006/main"/>
          <a:p xmlns:a="http://schemas.openxmlformats.org/drawingml/2006/main">
            <a:pPr indent="0" algn="ctr">
              <a:spcBef>
                <a:spcPts val="300"/>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1200" b="1" u="none">
                <a:solidFill>
                  <a:srgbClr val="FFFFFF"/>
                </a:solidFill>
                <a:latin typeface="Century Gothic"/>
                <a:ea typeface="Century Gothic"/>
                <a:cs typeface="Century Gothic"/>
              </a:rPr>
              <a:t>EDUCATION REFORMS AND INEQUALITY</a:t>
            </a:r>
            <a:endParaRPr sz="1200" b="0" u="none">
              <a:solidFill>
                <a:srgbClr val="564B3C"/>
              </a:solidFill>
              <a:latin typeface="Century Gothic"/>
              <a:ea typeface="Century Gothic"/>
              <a:cs typeface="Century Gothic"/>
            </a:endParaRPr>
          </a:p>
        </p:txBody>
      </p:sp>
      <p:sp>
        <p:nvSpPr>
          <p:cNvPr id="31" name="PlaceHolder 2">
            <a:extLst xmlns:a="http://schemas.openxmlformats.org/drawingml/2006/main">
              <a:ext uri="{FF2B5EF4-FFF2-40B4-BE49-F238E27FC236}">
                <a16:creationId xmlns:a16="http://schemas.microsoft.com/office/drawing/2014/main" id="{0AD981CD-9836-4C28-BDE4-D8806AFE9EAA}"/>
              </a:ext>
            </a:extLst>
          </p:cNvPr>
          <p:cNvSpPr>
            <a:spLocks xmlns:a="http://schemas.openxmlformats.org/drawingml/2006/main" noGrp="1"/>
          </p:cNvSpPr>
          <p:nvPr>
            <p:ph type="title" idx="0"/>
          </p:nvPr>
        </p:nvSpPr>
        <p:spPr>
          <a:xfrm xmlns:a="http://schemas.openxmlformats.org/drawingml/2006/main">
            <a:off x="604440" y="3226680"/>
            <a:ext cx="6629400" cy="12193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b">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4000" b="0" u="none">
                <a:solidFill>
                  <a:srgbClr val="47534C"/>
                </a:solidFill>
                <a:latin typeface="Book Antiqua"/>
                <a:ea typeface="Book Antiqua"/>
                <a:cs typeface="Book Antiqua"/>
              </a:rPr>
              <a:t>CHAPTER 8</a:t>
            </a:r>
            <a:endParaRPr sz="4000" b="0" u="none">
              <a:solidFill>
                <a:srgbClr val="6B7D72"/>
              </a:solidFill>
              <a:latin typeface="Book Antiqua"/>
              <a:ea typeface="Book Antiqua"/>
              <a:cs typeface="Book Antiqua"/>
            </a:endParaRPr>
          </a:p>
        </p:txBody>
      </p:sp>
    </p:spTree>
    <p:extLst>
      <p:ext uri="{BB962C8B-B14F-4D97-AF65-F5344CB8AC3E}">
        <p14:creationId xmlns:p14="http://schemas.microsoft.com/office/powerpoint/2010/main" val="303783743"/>
      </p:ext>
    </p:extLst>
  </p:cSld>
</p:sld>
</file>

<file path=ppt/slides/slide10.xml><?xml version="1.0" encoding="utf-8"?>
<p:sld xmlns:p="http://schemas.openxmlformats.org/presentationml/2006/main">
  <p:cSld>
    <p:spTree>
      <p:nvGrpSpPr>
        <p:cNvPr id="1" name=""/>
        <p:cNvGrpSpPr/>
        <p:nvPr/>
      </p:nvGrpSpPr>
      <p:grpSpPr>
        <a:xfrm xmlns:a="http://schemas.openxmlformats.org/drawingml/2006/main"/>
      </p:grpSpPr>
      <p:sp>
        <p:nvSpPr>
          <p:cNvPr id="48" name="PlaceHolder 1">
            <a:extLst xmlns:a="http://schemas.openxmlformats.org/drawingml/2006/main">
              <a:ext uri="{FF2B5EF4-FFF2-40B4-BE49-F238E27FC236}">
                <a16:creationId xmlns:a16="http://schemas.microsoft.com/office/drawing/2014/main" id="{90462E2D-B030-473D-AE8C-E6FFEB2EDB09}"/>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STANDARDS REFORMS:</a:t>
            </a:r>
            <a:br/>
            <a:r>
              <a:rPr sz="3200" b="0" u="none">
                <a:solidFill>
                  <a:srgbClr val="6B7D72"/>
                </a:solidFill>
                <a:latin typeface="Book Antiqua"/>
                <a:ea typeface="Book Antiqua"/>
                <a:cs typeface="Book Antiqua"/>
              </a:rPr>
              <a:t>CONSEQUENCES FOR INEQUALITY</a:t>
            </a:r>
            <a:endParaRPr sz="3200" b="0" u="none">
              <a:solidFill>
                <a:srgbClr val="6B7D72"/>
              </a:solidFill>
              <a:latin typeface="Book Antiqua"/>
              <a:ea typeface="Book Antiqua"/>
              <a:cs typeface="Book Antiqua"/>
            </a:endParaRPr>
          </a:p>
        </p:txBody>
      </p:sp>
      <p:sp>
        <p:nvSpPr>
          <p:cNvPr id="49" name="PlaceHolder 2">
            <a:extLst xmlns:a="http://schemas.openxmlformats.org/drawingml/2006/main">
              <a:ext uri="{FF2B5EF4-FFF2-40B4-BE49-F238E27FC236}">
                <a16:creationId xmlns:a16="http://schemas.microsoft.com/office/drawing/2014/main" id="{0FAAFA41-4B13-4CF1-A7A6-E1FC89016239}"/>
              </a:ext>
            </a:extLst>
          </p:cNvPr>
          <p:cNvSpPr>
            <a:spLocks xmlns:a="http://schemas.openxmlformats.org/drawingml/2006/main" noGrp="1"/>
          </p:cNvSpPr>
          <p:nvPr>
            <p:ph idx="0"/>
          </p:nvPr>
        </p:nvSpPr>
        <p:spPr>
          <a:xfrm xmlns:a="http://schemas.openxmlformats.org/drawingml/2006/main">
            <a:off x="152280" y="1523880"/>
            <a:ext cx="8686800" cy="51055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Increased accountability may improve academic achievement. </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Black students’ test scores improved more than whites if their school failed to make academic yearly progress or AYP the previous year (Lauen and Gaddis 2012).</a:t>
            </a:r>
            <a:endParaRPr sz="2000" b="0" u="none">
              <a:solidFill>
                <a:srgbClr val="564B3C"/>
              </a:solidFill>
              <a:latin typeface="Century Gothic"/>
              <a:ea typeface="Century Gothic"/>
              <a:cs typeface="Century Gothic"/>
            </a:endParaRPr>
          </a:p>
          <a:p xmlns:a="http://schemas.openxmlformats.org/drawingml/2006/main">
            <a:pPr marL="639720" lvl="1" indent="0" algn="l">
              <a:spcBef>
                <a:spcPts val="499"/>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Strategies to improve student achievement may increase inequality.</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Resources are channeled toward the grades students take standardized exams. </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Schools may also target “bubble kids” who score right beneath the passing score, but not on those at the bottom of test scores. </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501413763"/>
      </p:ext>
    </p:extLst>
  </p:cSld>
</p:sld>
</file>

<file path=ppt/slides/slide11.xml><?xml version="1.0" encoding="utf-8"?>
<p:sld xmlns:p="http://schemas.openxmlformats.org/presentationml/2006/main">
  <p:cSld>
    <p:spTree>
      <p:nvGrpSpPr>
        <p:cNvPr id="1" name=""/>
        <p:cNvGrpSpPr/>
        <p:nvPr/>
      </p:nvGrpSpPr>
      <p:grpSpPr>
        <a:xfrm xmlns:a="http://schemas.openxmlformats.org/drawingml/2006/main"/>
      </p:grpSpPr>
      <p:sp>
        <p:nvSpPr>
          <p:cNvPr id="50" name="PlaceHolder 1">
            <a:extLst xmlns:a="http://schemas.openxmlformats.org/drawingml/2006/main">
              <a:ext uri="{FF2B5EF4-FFF2-40B4-BE49-F238E27FC236}">
                <a16:creationId xmlns:a16="http://schemas.microsoft.com/office/drawing/2014/main" id="{6E91E9EF-A9BA-4BC2-8833-F0B87F6A206C}"/>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THE RISE OF CHOICE AND PRIVATIZATION</a:t>
            </a:r>
            <a:endParaRPr sz="3200" b="0" u="none">
              <a:solidFill>
                <a:srgbClr val="6B7D72"/>
              </a:solidFill>
              <a:latin typeface="Book Antiqua"/>
              <a:ea typeface="Book Antiqua"/>
              <a:cs typeface="Book Antiqua"/>
            </a:endParaRPr>
          </a:p>
        </p:txBody>
      </p:sp>
      <p:sp>
        <p:nvSpPr>
          <p:cNvPr id="51" name="PlaceHolder 2">
            <a:extLst xmlns:a="http://schemas.openxmlformats.org/drawingml/2006/main">
              <a:ext uri="{FF2B5EF4-FFF2-40B4-BE49-F238E27FC236}">
                <a16:creationId xmlns:a16="http://schemas.microsoft.com/office/drawing/2014/main" id="{3BA2E791-D2C8-4F8C-A73F-3F3A1E7AB901}"/>
              </a:ext>
            </a:extLst>
          </p:cNvPr>
          <p:cNvSpPr>
            <a:spLocks xmlns:a="http://schemas.openxmlformats.org/drawingml/2006/main" noGrp="1"/>
          </p:cNvSpPr>
          <p:nvPr>
            <p:ph idx="0"/>
          </p:nvPr>
        </p:nvSpPr>
        <p:spPr>
          <a:xfrm xmlns:a="http://schemas.openxmlformats.org/drawingml/2006/main">
            <a:off x="152280" y="1523880"/>
            <a:ext cx="8686800" cy="51055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Choice in public schooling</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Magnet schools, vouchers for public school students to use at private schools, inter-district and intra-district transfers.</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Many of these were used as ways to increase school integration.</a:t>
            </a: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Charter schools have been the fastest growing sector of expanded school choice.  </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Charter schools are different from local public schools in teaching style or method, organization, or theme.  </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School district authorities grant these schools “charters” to operate, providing funding usually based on the numbers of students they serve.  </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Charter school students are admitted by lottery.</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044545062"/>
      </p:ext>
    </p:extLst>
  </p:cSld>
</p:sld>
</file>

<file path=ppt/slides/slide12.xml><?xml version="1.0" encoding="utf-8"?>
<p:sld xmlns:p="http://schemas.openxmlformats.org/presentationml/2006/main">
  <p:cSld>
    <p:spTree>
      <p:nvGrpSpPr>
        <p:cNvPr id="1" name=""/>
        <p:cNvGrpSpPr/>
        <p:nvPr/>
      </p:nvGrpSpPr>
      <p:grpSpPr>
        <a:xfrm xmlns:a="http://schemas.openxmlformats.org/drawingml/2006/main"/>
      </p:grpSpPr>
      <p:sp>
        <p:nvSpPr>
          <p:cNvPr id="52" name="PlaceHolder 1">
            <a:extLst xmlns:a="http://schemas.openxmlformats.org/drawingml/2006/main">
              <a:ext uri="{FF2B5EF4-FFF2-40B4-BE49-F238E27FC236}">
                <a16:creationId xmlns:a16="http://schemas.microsoft.com/office/drawing/2014/main" id="{EC9EA254-C0A5-410A-A0E8-434FE4141DB3}"/>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6B7D72"/>
                </a:solidFill>
                <a:latin typeface="Book Antiqua"/>
                <a:ea typeface="Book Antiqua"/>
                <a:cs typeface="Book Antiqua"/>
              </a:rPr>
              <a:t>EXPANDED SCHOOL CHOICE AND SCHOOL SOCIOECONOMIC OR RACIAL INEQUALITY</a:t>
            </a:r>
            <a:endParaRPr sz="2400" b="0" u="none">
              <a:solidFill>
                <a:srgbClr val="6B7D72"/>
              </a:solidFill>
              <a:latin typeface="Book Antiqua"/>
              <a:ea typeface="Book Antiqua"/>
              <a:cs typeface="Book Antiqua"/>
            </a:endParaRPr>
          </a:p>
        </p:txBody>
      </p:sp>
      <p:sp>
        <p:nvSpPr>
          <p:cNvPr id="53" name="PlaceHolder 2">
            <a:extLst xmlns:a="http://schemas.openxmlformats.org/drawingml/2006/main">
              <a:ext uri="{FF2B5EF4-FFF2-40B4-BE49-F238E27FC236}">
                <a16:creationId xmlns:a16="http://schemas.microsoft.com/office/drawing/2014/main" id="{DD9B2794-A42D-4B78-A75E-BDA1B91B23B1}"/>
              </a:ext>
            </a:extLst>
          </p:cNvPr>
          <p:cNvSpPr>
            <a:spLocks xmlns:a="http://schemas.openxmlformats.org/drawingml/2006/main" noGrp="1"/>
          </p:cNvSpPr>
          <p:nvPr>
            <p:ph idx="0"/>
          </p:nvPr>
        </p:nvSpPr>
        <p:spPr>
          <a:xfrm xmlns:a="http://schemas.openxmlformats.org/drawingml/2006/main">
            <a:off x="75600" y="1523520"/>
            <a:ext cx="8915400" cy="5257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The stated intentions of NCLB and of the expansion of charter schools are to equalize outcomes between race groups by expanding opportunities among those who face the lowest quality. </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This outcome is based on several assumptions that have been questioned.</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Information about alternative schools is not available to all families equally. Parents rely on different networks for information, and networks are shaped by race and socioeconomic background.</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Families with fewer resources face more constraints in the types of schools they can choose (far away, no afterschool care, etc.).</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The numbers of high-quality charter schools are limited.</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What about “left behind” students who don’t choose charter schools?</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094269515"/>
      </p:ext>
    </p:extLst>
  </p:cSld>
</p:sld>
</file>

<file path=ppt/slides/slide13.xml><?xml version="1.0" encoding="utf-8"?>
<p:sld xmlns:p="http://schemas.openxmlformats.org/presentationml/2006/main">
  <p:cSld>
    <p:spTree>
      <p:nvGrpSpPr>
        <p:cNvPr id="1" name=""/>
        <p:cNvGrpSpPr/>
        <p:nvPr/>
      </p:nvGrpSpPr>
      <p:grpSpPr>
        <a:xfrm xmlns:a="http://schemas.openxmlformats.org/drawingml/2006/main"/>
      </p:grpSpPr>
      <p:sp>
        <p:nvSpPr>
          <p:cNvPr id="54" name="PlaceHolder 1">
            <a:extLst xmlns:a="http://schemas.openxmlformats.org/drawingml/2006/main">
              <a:ext uri="{FF2B5EF4-FFF2-40B4-BE49-F238E27FC236}">
                <a16:creationId xmlns:a16="http://schemas.microsoft.com/office/drawing/2014/main" id="{8FADDEAC-54DF-4DD7-AF14-F97572128786}"/>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WHO USES CHARTER SCHOOLS?</a:t>
            </a:r>
            <a:endParaRPr sz="3200" b="0" u="none">
              <a:solidFill>
                <a:srgbClr val="6B7D72"/>
              </a:solidFill>
              <a:latin typeface="Book Antiqua"/>
              <a:ea typeface="Book Antiqua"/>
              <a:cs typeface="Book Antiqua"/>
            </a:endParaRPr>
          </a:p>
        </p:txBody>
      </p:sp>
      <p:sp>
        <p:nvSpPr>
          <p:cNvPr id="55" name="PlaceHolder 2">
            <a:extLst xmlns:a="http://schemas.openxmlformats.org/drawingml/2006/main">
              <a:ext uri="{FF2B5EF4-FFF2-40B4-BE49-F238E27FC236}">
                <a16:creationId xmlns:a16="http://schemas.microsoft.com/office/drawing/2014/main" id="{3E2CDCBC-B10B-42B6-B1C7-7AFFA4F3463A}"/>
              </a:ext>
            </a:extLst>
          </p:cNvPr>
          <p:cNvSpPr>
            <a:spLocks xmlns:a="http://schemas.openxmlformats.org/drawingml/2006/main" noGrp="1"/>
          </p:cNvSpPr>
          <p:nvPr>
            <p:ph idx="0"/>
          </p:nvPr>
        </p:nvSpPr>
        <p:spPr>
          <a:xfrm xmlns:a="http://schemas.openxmlformats.org/drawingml/2006/main">
            <a:off x="75600" y="1523520"/>
            <a:ext cx="8915400" cy="5257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499"/>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Researchers find that whites and Latinos are more likely to choose charter or magnet schools when they lived in integrated neighborhoods than in segregated neighborhoods.</a:t>
            </a:r>
            <a:endParaRPr sz="2000" b="0" u="none">
              <a:solidFill>
                <a:srgbClr val="564B3C"/>
              </a:solidFill>
              <a:latin typeface="Century Gothic"/>
              <a:ea typeface="Century Gothic"/>
              <a:cs typeface="Century Gothic"/>
            </a:endParaRPr>
          </a:p>
          <a:p xmlns:a="http://schemas.openxmlformats.org/drawingml/2006/main">
            <a:pPr marL="343080" indent="-228600" algn="l">
              <a:spcBef>
                <a:spcPts val="499"/>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Residents of neighborhoods with high quality schools stay in those schools, such that their school resources are maintained.</a:t>
            </a:r>
            <a:endParaRPr sz="2000" b="0" u="none">
              <a:solidFill>
                <a:srgbClr val="564B3C"/>
              </a:solidFill>
              <a:latin typeface="Century Gothic"/>
              <a:ea typeface="Century Gothic"/>
              <a:cs typeface="Century Gothic"/>
            </a:endParaRPr>
          </a:p>
          <a:p xmlns:a="http://schemas.openxmlformats.org/drawingml/2006/main">
            <a:pPr marL="343080" indent="-228600" algn="l">
              <a:spcBef>
                <a:spcPts val="499"/>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Increasing school choices lead to the perception that school is less of a public good and more of a private choice, but how that influences school inequality is unclear.  </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5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564B3C"/>
                </a:solidFill>
                <a:latin typeface="Century Gothic"/>
                <a:ea typeface="Century Gothic"/>
                <a:cs typeface="Century Gothic"/>
              </a:rPr>
              <a:t>When schools is seen as a “choice,” families may choose homes in particular neighborhoods, and residential segregation could increase as middle and upper-middle class white families cluster together around schools that they believe are of high quality.  </a:t>
            </a:r>
            <a:endParaRPr sz="1800" b="0" u="none">
              <a:solidFill>
                <a:srgbClr val="564B3C"/>
              </a:solidFill>
              <a:latin typeface="Century Gothic"/>
              <a:ea typeface="Century Gothic"/>
              <a:cs typeface="Century Gothic"/>
            </a:endParaRPr>
          </a:p>
          <a:p xmlns:a="http://schemas.openxmlformats.org/drawingml/2006/main">
            <a:pPr marL="639720" lvl="1" indent="-228600" algn="l">
              <a:spcBef>
                <a:spcPts val="451"/>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800" b="0" u="none">
                <a:solidFill>
                  <a:srgbClr val="564B3C"/>
                </a:solidFill>
                <a:latin typeface="Century Gothic"/>
                <a:ea typeface="Century Gothic"/>
                <a:cs typeface="Century Gothic"/>
              </a:rPr>
              <a:t>Or, as options for non-neighborhood public schools proliferate, families may feel freer to enact their ideal residential preferences without concern for schooling quality. This may decrease racial residential segregation and, perhaps, school segregation. </a:t>
            </a:r>
            <a:endParaRPr sz="18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586712506"/>
      </p:ext>
    </p:extLst>
  </p:cSld>
</p:sld>
</file>

<file path=ppt/slides/slide14.xml><?xml version="1.0" encoding="utf-8"?>
<p:sld xmlns:p="http://schemas.openxmlformats.org/presentationml/2006/main">
  <p:cSld>
    <p:spTree>
      <p:nvGrpSpPr>
        <p:cNvPr id="1" name=""/>
        <p:cNvGrpSpPr/>
        <p:nvPr/>
      </p:nvGrpSpPr>
      <p:grpSpPr>
        <a:xfrm xmlns:a="http://schemas.openxmlformats.org/drawingml/2006/main"/>
      </p:grpSpPr>
      <p:sp>
        <p:nvSpPr>
          <p:cNvPr id="56" name="PlaceHolder 1">
            <a:extLst xmlns:a="http://schemas.openxmlformats.org/drawingml/2006/main">
              <a:ext uri="{FF2B5EF4-FFF2-40B4-BE49-F238E27FC236}">
                <a16:creationId xmlns:a16="http://schemas.microsoft.com/office/drawing/2014/main" id="{8C0F0036-9E4C-4266-9579-508D2DA987F7}"/>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SUMMARY</a:t>
            </a:r>
            <a:endParaRPr sz="3500" b="0" u="none">
              <a:solidFill>
                <a:srgbClr val="6B7D72"/>
              </a:solidFill>
              <a:latin typeface="Book Antiqua"/>
              <a:ea typeface="Book Antiqua"/>
              <a:cs typeface="Book Antiqua"/>
            </a:endParaRPr>
          </a:p>
        </p:txBody>
      </p:sp>
      <p:sp>
        <p:nvSpPr>
          <p:cNvPr id="57" name="PlaceHolder 2">
            <a:extLst xmlns:a="http://schemas.openxmlformats.org/drawingml/2006/main">
              <a:ext uri="{FF2B5EF4-FFF2-40B4-BE49-F238E27FC236}">
                <a16:creationId xmlns:a16="http://schemas.microsoft.com/office/drawing/2014/main" id="{BC836FCB-9834-48F5-88C5-B0367A9BC64F}"/>
              </a:ext>
            </a:extLst>
          </p:cNvPr>
          <p:cNvSpPr>
            <a:spLocks xmlns:a="http://schemas.openxmlformats.org/drawingml/2006/main" noGrp="1"/>
          </p:cNvSpPr>
          <p:nvPr>
            <p:ph idx="0"/>
          </p:nvPr>
        </p:nvSpPr>
        <p:spPr>
          <a:xfrm xmlns:a="http://schemas.openxmlformats.org/drawingml/2006/main">
            <a:off x="457200" y="1675800"/>
            <a:ext cx="8229600" cy="444996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Reform movements as early as the Progressive Era have focused on increased accountability of schools through testing.</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The report “A Nation at Risk” in the 1980’s increased calls for standardized testing as a way to hold urban schools accountable for their students’ outcomes.</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No Child Left Behind of 2001mandated testing and provided sanctions for schools that did not achieve particular standards and reduced inequality by race, particularly.</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Later reforms tried to use incentives more than sanctions.</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It is unclear how increased accountability and testing have affected inequality.</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Increased school choice has mostly occurred through the expansion of charter schools.</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a:p xmlns:a="http://schemas.openxmlformats.org/drawingml/2006/main">
            <a:pPr marL="343080" indent="-228600" algn="l">
              <a:lnSpc>
                <a:spcPct val="80000"/>
              </a:lnSpc>
              <a:spcBef>
                <a:spcPts val="374"/>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1500" b="0" u="none">
                <a:solidFill>
                  <a:srgbClr val="564B3C"/>
                </a:solidFill>
                <a:latin typeface="Century Gothic"/>
                <a:ea typeface="Century Gothic"/>
                <a:cs typeface="Century Gothic"/>
              </a:rPr>
              <a:t>It is also unclear how this increased choice has influenced inequality overall.  While some students have benefitted from higher quality schools, there is reason to believe that residential and school segregation could stay the same or become worse.</a:t>
            </a:r>
            <a:endParaRPr sz="1500" b="0" u="none">
              <a:solidFill>
                <a:srgbClr val="564B3C"/>
              </a:solidFill>
              <a:latin typeface="Century Gothic"/>
              <a:ea typeface="Century Gothic"/>
              <a:cs typeface="Century Gothic"/>
            </a:endParaRPr>
          </a:p>
          <a:p xmlns:a="http://schemas.openxmlformats.org/drawingml/2006/main">
            <a:pPr marL="343080" indent="0" algn="l">
              <a:lnSpc>
                <a:spcPct val="80000"/>
              </a:lnSpc>
              <a:spcBef>
                <a:spcPts val="374"/>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15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489604981"/>
      </p:ext>
    </p:extLst>
  </p:cSld>
</p:sld>
</file>

<file path=ppt/slides/slide15.xml><?xml version="1.0" encoding="utf-8"?>
<p:sld xmlns:p="http://schemas.openxmlformats.org/presentationml/2006/main">
  <p:cSld>
    <p:spTree>
      <p:nvGrpSpPr>
        <p:cNvPr id="1" name=""/>
        <p:cNvGrpSpPr/>
        <p:nvPr/>
      </p:nvGrpSpPr>
      <p:grpSpPr>
        <a:xfrm xmlns:a="http://schemas.openxmlformats.org/drawingml/2006/main"/>
      </p:grpSpPr>
      <p:sp>
        <p:nvSpPr>
          <p:cNvPr id="58" name="PlaceHolder 1">
            <a:extLst xmlns:a="http://schemas.openxmlformats.org/drawingml/2006/main">
              <a:ext uri="{FF2B5EF4-FFF2-40B4-BE49-F238E27FC236}">
                <a16:creationId xmlns:a16="http://schemas.microsoft.com/office/drawing/2014/main" id="{95E876C7-575C-43CE-BB8B-7C0FC315F2C9}"/>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COMING UP IN CHAPTER 9</a:t>
            </a:r>
            <a:endParaRPr sz="3500" b="0" u="none">
              <a:solidFill>
                <a:srgbClr val="6B7D72"/>
              </a:solidFill>
              <a:latin typeface="Book Antiqua"/>
              <a:ea typeface="Book Antiqua"/>
              <a:cs typeface="Book Antiqua"/>
            </a:endParaRPr>
          </a:p>
        </p:txBody>
      </p:sp>
      <p:sp>
        <p:nvSpPr>
          <p:cNvPr id="59" name="">
            <a:extLst xmlns:a="http://schemas.openxmlformats.org/drawingml/2006/main">
              <a:ext uri="{FF2B5EF4-FFF2-40B4-BE49-F238E27FC236}">
                <a16:creationId xmlns:a16="http://schemas.microsoft.com/office/drawing/2014/main" id="{D5CF2A3B-F05E-4DB1-A40D-E206F2213238}"/>
              </a:ext>
            </a:extLst>
          </p:cNvPr>
          <p:cNvSpPr>
            <a:spLocks xmlns:a="http://schemas.openxmlformats.org/drawingml/2006/main" noGrp="1"/>
          </p:cNvSpPr>
          <p:nvPr/>
        </p:nvSpPr>
        <p:spPr>
          <a:xfrm xmlns:a="http://schemas.openxmlformats.org/drawingml/2006/main">
            <a:off x="457200" y="1752480"/>
            <a:ext cx="8229600" cy="46483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Why is reducing inequality in education so hard?</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64800">
              <a:spcBef>
                <a:spcPts val="601"/>
              </a:spcBef>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894271508"/>
      </p:ext>
    </p:extLst>
  </p:cSld>
</p:sld>
</file>

<file path=ppt/slides/slide2.xml><?xml version="1.0" encoding="utf-8"?>
<p:sld xmlns:p="http://schemas.openxmlformats.org/presentationml/2006/main">
  <p:cSld>
    <p:spTree>
      <p:nvGrpSpPr>
        <p:cNvPr id="1" name=""/>
        <p:cNvGrpSpPr/>
        <p:nvPr/>
      </p:nvGrpSpPr>
      <p:grpSpPr>
        <a:xfrm xmlns:a="http://schemas.openxmlformats.org/drawingml/2006/main"/>
      </p:grpSpPr>
      <p:sp>
        <p:nvSpPr>
          <p:cNvPr id="32" name="PlaceHolder 1">
            <a:extLst xmlns:a="http://schemas.openxmlformats.org/drawingml/2006/main">
              <a:ext uri="{FF2B5EF4-FFF2-40B4-BE49-F238E27FC236}">
                <a16:creationId xmlns:a16="http://schemas.microsoft.com/office/drawing/2014/main" id="{FD00C2FE-1897-4EA1-BD6A-EAD1268B54A2}"/>
              </a:ext>
            </a:extLst>
          </p:cNvPr>
          <p:cNvSpPr>
            <a:spLocks xmlns:a="http://schemas.openxmlformats.org/drawingml/2006/main" noGrp="1"/>
          </p:cNvSpPr>
          <p:nvPr>
            <p:ph type="title" idx="0"/>
          </p:nvPr>
        </p:nvSpPr>
        <p:spPr>
          <a:xfrm xmlns:a="http://schemas.openxmlformats.org/drawingml/2006/main">
            <a:off x="424800" y="407880"/>
            <a:ext cx="8261640" cy="10396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QUESTIONS FOR THOUGHT</a:t>
            </a:r>
            <a:endParaRPr sz="3500" b="0" u="none">
              <a:solidFill>
                <a:srgbClr val="6B7D72"/>
              </a:solidFill>
              <a:latin typeface="Book Antiqua"/>
              <a:ea typeface="Book Antiqua"/>
              <a:cs typeface="Book Antiqua"/>
            </a:endParaRPr>
          </a:p>
        </p:txBody>
      </p:sp>
      <p:sp>
        <p:nvSpPr>
          <p:cNvPr id="33" name="">
            <a:extLst xmlns:a="http://schemas.openxmlformats.org/drawingml/2006/main">
              <a:ext uri="{FF2B5EF4-FFF2-40B4-BE49-F238E27FC236}">
                <a16:creationId xmlns:a16="http://schemas.microsoft.com/office/drawing/2014/main" id="{AC91FD0B-7592-4FC4-AE23-E5AB0E118BAA}"/>
              </a:ext>
            </a:extLst>
          </p:cNvPr>
          <p:cNvSpPr>
            <a:spLocks xmlns:a="http://schemas.openxmlformats.org/drawingml/2006/main" noGrp="1"/>
          </p:cNvSpPr>
          <p:nvPr/>
        </p:nvSpPr>
        <p:spPr>
          <a:xfrm xmlns:a="http://schemas.openxmlformats.org/drawingml/2006/main">
            <a:off x="228600" y="1599840"/>
            <a:ext cx="8686800" cy="51814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fontScale="92500" lnSpcReduction="9999"/>
          </a:bodyPr>
          <a:lstStyle xmlns:a="http://schemas.openxmlformats.org/drawingml/2006/main"/>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What are the major issues educational reforms have addressed in the twentieth and twenty-first centuries?</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Which reforms have explicitly been targeted at reducing inequality?</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How have increased testing and accountability affected educational inequality?</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How has the increased movement for school choice affected inequality?</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Are there reforms you can imagine that might better reduce inequality?</a:t>
            </a:r>
            <a:endParaRPr sz="20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 </a:t>
            </a:r>
            <a:endParaRPr sz="24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431449707"/>
      </p:ext>
    </p:extLst>
  </p:cSld>
</p:sld>
</file>

<file path=ppt/slides/slide3.xml><?xml version="1.0" encoding="utf-8"?>
<p:sld xmlns:p="http://schemas.openxmlformats.org/presentationml/2006/main">
  <p:cSld>
    <p:spTree>
      <p:nvGrpSpPr>
        <p:cNvPr id="1" name=""/>
        <p:cNvGrpSpPr/>
        <p:nvPr/>
      </p:nvGrpSpPr>
      <p:grpSpPr>
        <a:xfrm xmlns:a="http://schemas.openxmlformats.org/drawingml/2006/main"/>
      </p:grpSpPr>
      <p:sp>
        <p:nvSpPr>
          <p:cNvPr id="34" name="PlaceHolder 1">
            <a:extLst xmlns:a="http://schemas.openxmlformats.org/drawingml/2006/main">
              <a:ext uri="{FF2B5EF4-FFF2-40B4-BE49-F238E27FC236}">
                <a16:creationId xmlns:a16="http://schemas.microsoft.com/office/drawing/2014/main" id="{114D26D9-F823-4E24-9DD1-5B42876D2518}"/>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6B7D72"/>
                </a:solidFill>
                <a:latin typeface="Book Antiqua"/>
                <a:ea typeface="Book Antiqua"/>
                <a:cs typeface="Book Antiqua"/>
              </a:rPr>
              <a:t>THE RISE OF ASSESSMENT</a:t>
            </a:r>
            <a:endParaRPr sz="3600" b="0" u="none">
              <a:solidFill>
                <a:srgbClr val="6B7D72"/>
              </a:solidFill>
              <a:latin typeface="Book Antiqua"/>
              <a:ea typeface="Book Antiqua"/>
              <a:cs typeface="Book Antiqua"/>
            </a:endParaRPr>
          </a:p>
        </p:txBody>
      </p:sp>
      <p:sp>
        <p:nvSpPr>
          <p:cNvPr id="35" name="PlaceHolder 2">
            <a:extLst xmlns:a="http://schemas.openxmlformats.org/drawingml/2006/main">
              <a:ext uri="{FF2B5EF4-FFF2-40B4-BE49-F238E27FC236}">
                <a16:creationId xmlns:a16="http://schemas.microsoft.com/office/drawing/2014/main" id="{73C8A670-11D6-480B-9DEA-DC85AEEC24F2}"/>
              </a:ext>
            </a:extLst>
          </p:cNvPr>
          <p:cNvSpPr>
            <a:spLocks xmlns:a="http://schemas.openxmlformats.org/drawingml/2006/main" noGrp="1"/>
          </p:cNvSpPr>
          <p:nvPr>
            <p:ph idx="0"/>
          </p:nvPr>
        </p:nvSpPr>
        <p:spPr>
          <a:xfrm xmlns:a="http://schemas.openxmlformats.org/drawingml/2006/main">
            <a:off x="152280" y="1523520"/>
            <a:ext cx="8686800" cy="52578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The growth of common schools and the Progressive Era</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Schools were charged with providing an educated workforce.</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Vocational tracks developed in schools.</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Administrative progressivism led to centralized administration and testing as a means to assess student learning.</a:t>
            </a:r>
            <a:endParaRPr sz="20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Civil Rights and National Defense</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During the 1950’s, competition with other nations, particularly the Soviet Union, fueled anxiety about whether the U.S. was “keeping up” scientifically and technologically with other nations.</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The 1954 Brown vs. the Board of Education of Topeka, Kansas case marked a period of attempted desegregation of U.S. schools.</a:t>
            </a:r>
            <a:r>
              <a:rPr sz="2000" b="0" u="none">
                <a:solidFill>
                  <a:srgbClr val="564B3C"/>
                </a:solidFill>
                <a:latin typeface="Century Gothic"/>
                <a:ea typeface="Century Gothic"/>
                <a:cs typeface="Century Gothic"/>
              </a:rPr>
              <a:t>	</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941144830"/>
      </p:ext>
    </p:extLst>
  </p:cSld>
</p:sld>
</file>

<file path=ppt/slides/slide4.xml><?xml version="1.0" encoding="utf-8"?>
<p:sld xmlns:p="http://schemas.openxmlformats.org/presentationml/2006/main">
  <p:cSld>
    <p:spTree>
      <p:nvGrpSpPr>
        <p:cNvPr id="1" name=""/>
        <p:cNvGrpSpPr/>
        <p:nvPr/>
      </p:nvGrpSpPr>
      <p:grpSpPr>
        <a:xfrm xmlns:a="http://schemas.openxmlformats.org/drawingml/2006/main"/>
      </p:grpSpPr>
      <p:sp>
        <p:nvSpPr>
          <p:cNvPr id="36" name="PlaceHolder 1">
            <a:extLst xmlns:a="http://schemas.openxmlformats.org/drawingml/2006/main">
              <a:ext uri="{FF2B5EF4-FFF2-40B4-BE49-F238E27FC236}">
                <a16:creationId xmlns:a16="http://schemas.microsoft.com/office/drawing/2014/main" id="{4F6C2784-BCC2-405C-A4A3-243186315AFE}"/>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500" b="0" u="none">
                <a:solidFill>
                  <a:srgbClr val="6B7D72"/>
                </a:solidFill>
                <a:latin typeface="Book Antiqua"/>
                <a:ea typeface="Book Antiqua"/>
                <a:cs typeface="Book Antiqua"/>
              </a:rPr>
              <a:t>A NATION AT RISK</a:t>
            </a:r>
            <a:endParaRPr sz="3500" b="0" u="none">
              <a:solidFill>
                <a:srgbClr val="6B7D72"/>
              </a:solidFill>
              <a:latin typeface="Book Antiqua"/>
              <a:ea typeface="Book Antiqua"/>
              <a:cs typeface="Book Antiqua"/>
            </a:endParaRPr>
          </a:p>
        </p:txBody>
      </p:sp>
      <p:sp>
        <p:nvSpPr>
          <p:cNvPr id="37" name="">
            <a:extLst xmlns:a="http://schemas.openxmlformats.org/drawingml/2006/main">
              <a:ext uri="{FF2B5EF4-FFF2-40B4-BE49-F238E27FC236}">
                <a16:creationId xmlns:a16="http://schemas.microsoft.com/office/drawing/2014/main" id="{3F1CB5A9-DA9F-4382-A833-C84D6A64E688}"/>
              </a:ext>
            </a:extLst>
          </p:cNvPr>
          <p:cNvSpPr>
            <a:spLocks xmlns:a="http://schemas.openxmlformats.org/drawingml/2006/main" noGrp="1"/>
          </p:cNvSpPr>
          <p:nvPr/>
        </p:nvSpPr>
        <p:spPr>
          <a:xfrm xmlns:a="http://schemas.openxmlformats.org/drawingml/2006/main">
            <a:off x="457200" y="1752480"/>
            <a:ext cx="8229600" cy="4952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a:bodyPr>
          <a:lstStyle xmlns:a="http://schemas.openxmlformats.org/drawingml/2006/main"/>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Public attention was brought to deplorable conditions in urban schools, particularly.</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The National Commission on Excellence, established in 1981, produced the report “A Nation at Risk.” </a:t>
            </a:r>
            <a:endParaRPr sz="24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ANAR affirmed the sentiment that schools were currently failing American children.  </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ANAR recommended increased reporting of test scores and other data.   </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The National Assessment of Educational Progress (NAEP), initially created in 1964 as an objective test in reading and math to be compared across states, became the benchmark against which to compare schools across the nation. </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378966519"/>
      </p:ext>
    </p:extLst>
  </p:cSld>
</p:sld>
</file>

<file path=ppt/slides/slide5.xml><?xml version="1.0" encoding="utf-8"?>
<p:sld xmlns:p="http://schemas.openxmlformats.org/presentationml/2006/main">
  <p:cSld>
    <p:spTree>
      <p:nvGrpSpPr>
        <p:cNvPr id="1" name=""/>
        <p:cNvGrpSpPr/>
        <p:nvPr/>
      </p:nvGrpSpPr>
      <p:grpSpPr>
        <a:xfrm xmlns:a="http://schemas.openxmlformats.org/drawingml/2006/main"/>
      </p:grpSpPr>
      <p:sp>
        <p:nvSpPr>
          <p:cNvPr id="38" name="PlaceHolder 1">
            <a:extLst xmlns:a="http://schemas.openxmlformats.org/drawingml/2006/main">
              <a:ext uri="{FF2B5EF4-FFF2-40B4-BE49-F238E27FC236}">
                <a16:creationId xmlns:a16="http://schemas.microsoft.com/office/drawing/2014/main" id="{805FFC24-33A4-4470-82B6-F6BEF83BD144}"/>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200" b="0" u="none">
                <a:solidFill>
                  <a:srgbClr val="6B7D72"/>
                </a:solidFill>
                <a:latin typeface="Book Antiqua"/>
                <a:ea typeface="Book Antiqua"/>
                <a:cs typeface="Book Antiqua"/>
              </a:rPr>
              <a:t>THE STANDARDS MOVEMENT AND “NO CHILD LEFT BEHIND”</a:t>
            </a:r>
            <a:endParaRPr sz="3200" b="0" u="none">
              <a:solidFill>
                <a:srgbClr val="6B7D72"/>
              </a:solidFill>
              <a:latin typeface="Book Antiqua"/>
              <a:ea typeface="Book Antiqua"/>
              <a:cs typeface="Book Antiqua"/>
            </a:endParaRPr>
          </a:p>
        </p:txBody>
      </p:sp>
      <p:sp>
        <p:nvSpPr>
          <p:cNvPr id="39" name="">
            <a:extLst xmlns:a="http://schemas.openxmlformats.org/drawingml/2006/main">
              <a:ext uri="{FF2B5EF4-FFF2-40B4-BE49-F238E27FC236}">
                <a16:creationId xmlns:a16="http://schemas.microsoft.com/office/drawing/2014/main" id="{FB2DE5F7-A9E3-4053-92FB-55692212F2F9}"/>
              </a:ext>
            </a:extLst>
          </p:cNvPr>
          <p:cNvSpPr>
            <a:spLocks xmlns:a="http://schemas.openxmlformats.org/drawingml/2006/main" noGrp="1"/>
          </p:cNvSpPr>
          <p:nvPr/>
        </p:nvSpPr>
        <p:spPr>
          <a:xfrm xmlns:a="http://schemas.openxmlformats.org/drawingml/2006/main">
            <a:off x="457200" y="1752480"/>
            <a:ext cx="8229600" cy="495288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anchor="t">
            <a:normAutofit fontScale="92500" lnSpcReduction="9999"/>
          </a:bodyPr>
          <a:lstStyle xmlns:a="http://schemas.openxmlformats.org/drawingml/2006/main"/>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The 1994 Improving America’s Schools Act mandated that all schools must administer assessments in grades 3 through 5 and 10 through 12; however, by 2001 many states were still not in compliance with the policy.  </a:t>
            </a:r>
            <a:endParaRPr sz="2400" b="0" u="none">
              <a:solidFill>
                <a:srgbClr val="564B3C"/>
              </a:solidFill>
              <a:latin typeface="Century Gothic"/>
              <a:ea typeface="Century Gothic"/>
              <a:cs typeface="Century Gothic"/>
            </a:endParaRPr>
          </a:p>
          <a:p xmlns:a="http://schemas.openxmlformats.org/drawingml/2006/main">
            <a:pPr marL="343080" indent="-228600">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The No Child Left Behind (NCLB) Act was the first successful attempt to combine standards, accountability, and choice into a federal policy.</a:t>
            </a:r>
            <a:endParaRPr sz="24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NCLB was a reauthorization of the Elementary and Secondary Education Act of 1965, and it was signed into law on January 8, 2002, under President George W. Bush.</a:t>
            </a:r>
            <a:endParaRPr sz="2000" b="0" u="none">
              <a:solidFill>
                <a:srgbClr val="564B3C"/>
              </a:solidFill>
              <a:latin typeface="Century Gothic"/>
              <a:ea typeface="Century Gothic"/>
              <a:cs typeface="Century Gothic"/>
            </a:endParaRPr>
          </a:p>
          <a:p xmlns:a="http://schemas.openxmlformats.org/drawingml/2006/main">
            <a:pPr marL="639720" lvl="1" indent="-228600">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The mission of No Child Left Behind was “to close the achievement gap with high standards, accountability, flexibility, and choice, so that no child is left behind.”</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51168847"/>
      </p:ext>
    </p:extLst>
  </p:cSld>
</p:sld>
</file>

<file path=ppt/slides/slide6.xml><?xml version="1.0" encoding="utf-8"?>
<p:sld xmlns:p="http://schemas.openxmlformats.org/presentationml/2006/main">
  <p:cSld>
    <p:spTree>
      <p:nvGrpSpPr>
        <p:cNvPr id="1" name=""/>
        <p:cNvGrpSpPr/>
        <p:nvPr/>
      </p:nvGrpSpPr>
      <p:grpSpPr>
        <a:xfrm xmlns:a="http://schemas.openxmlformats.org/drawingml/2006/main"/>
      </p:grpSpPr>
      <p:sp>
        <p:nvSpPr>
          <p:cNvPr id="40" name="PlaceHolder 1">
            <a:extLst xmlns:a="http://schemas.openxmlformats.org/drawingml/2006/main">
              <a:ext uri="{FF2B5EF4-FFF2-40B4-BE49-F238E27FC236}">
                <a16:creationId xmlns:a16="http://schemas.microsoft.com/office/drawing/2014/main" id="{C06CB5DC-4549-4E65-A1E4-C827D908C86B}"/>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6B7D72"/>
                </a:solidFill>
                <a:latin typeface="Book Antiqua"/>
                <a:ea typeface="Book Antiqua"/>
                <a:cs typeface="Book Antiqua"/>
              </a:rPr>
              <a:t>PROVISIONS OF NCLB</a:t>
            </a:r>
            <a:endParaRPr sz="3600" b="0" u="none">
              <a:solidFill>
                <a:srgbClr val="6B7D72"/>
              </a:solidFill>
              <a:latin typeface="Book Antiqua"/>
              <a:ea typeface="Book Antiqua"/>
              <a:cs typeface="Book Antiqua"/>
            </a:endParaRPr>
          </a:p>
        </p:txBody>
      </p:sp>
      <p:sp>
        <p:nvSpPr>
          <p:cNvPr id="41" name="PlaceHolder 2">
            <a:extLst xmlns:a="http://schemas.openxmlformats.org/drawingml/2006/main">
              <a:ext uri="{FF2B5EF4-FFF2-40B4-BE49-F238E27FC236}">
                <a16:creationId xmlns:a16="http://schemas.microsoft.com/office/drawing/2014/main" id="{432FA12C-F7C0-42CC-86F6-DFF033A11618}"/>
              </a:ext>
            </a:extLst>
          </p:cNvPr>
          <p:cNvSpPr>
            <a:spLocks xmlns:a="http://schemas.openxmlformats.org/drawingml/2006/main" noGrp="1"/>
          </p:cNvSpPr>
          <p:nvPr>
            <p:ph idx="0"/>
          </p:nvPr>
        </p:nvSpPr>
        <p:spPr>
          <a:xfrm xmlns:a="http://schemas.openxmlformats.org/drawingml/2006/main">
            <a:off x="152280" y="1676160"/>
            <a:ext cx="8686800" cy="51055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fontScale="92500" lnSpcReduction="9999"/>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Each state sets its own standards.  States are held accountable to the government for meeting these standards or else they are penalized.</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All standardized test scores should be disaggregated by race, socioeconomic status, English language proficiency, and disability status in order to track the progress of schools and states in reducing achievement gaps.  </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Schools that fail to meet standards for each subgroup are subject to formal sanctions.  </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If schools fail to meet achievement standards, they can be closed.  The law mandates that any student in a failing school has the option to attend a non-failing school, encouraging the expansion of school choice. </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708552555"/>
      </p:ext>
    </p:extLst>
  </p:cSld>
</p:sld>
</file>

<file path=ppt/slides/slide7.xml><?xml version="1.0" encoding="utf-8"?>
<p:sld xmlns:p="http://schemas.openxmlformats.org/presentationml/2006/main">
  <p:cSld>
    <p:spTree>
      <p:nvGrpSpPr>
        <p:cNvPr id="1" name=""/>
        <p:cNvGrpSpPr/>
        <p:nvPr/>
      </p:nvGrpSpPr>
      <p:grpSpPr>
        <a:xfrm xmlns:a="http://schemas.openxmlformats.org/drawingml/2006/main"/>
      </p:grpSpPr>
      <p:sp>
        <p:nvSpPr>
          <p:cNvPr id="42" name="PlaceHolder 1">
            <a:extLst xmlns:a="http://schemas.openxmlformats.org/drawingml/2006/main">
              <a:ext uri="{FF2B5EF4-FFF2-40B4-BE49-F238E27FC236}">
                <a16:creationId xmlns:a16="http://schemas.microsoft.com/office/drawing/2014/main" id="{6865E0C0-C29B-4325-814D-5FF59FC03245}"/>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6B7D72"/>
                </a:solidFill>
                <a:latin typeface="Book Antiqua"/>
                <a:ea typeface="Book Antiqua"/>
                <a:cs typeface="Book Antiqua"/>
              </a:rPr>
              <a:t>RACE TO THE TOP</a:t>
            </a:r>
            <a:endParaRPr sz="3600" b="0" u="none">
              <a:solidFill>
                <a:srgbClr val="6B7D72"/>
              </a:solidFill>
              <a:latin typeface="Book Antiqua"/>
              <a:ea typeface="Book Antiqua"/>
              <a:cs typeface="Book Antiqua"/>
            </a:endParaRPr>
          </a:p>
        </p:txBody>
      </p:sp>
      <p:sp>
        <p:nvSpPr>
          <p:cNvPr id="43" name="PlaceHolder 2">
            <a:extLst xmlns:a="http://schemas.openxmlformats.org/drawingml/2006/main">
              <a:ext uri="{FF2B5EF4-FFF2-40B4-BE49-F238E27FC236}">
                <a16:creationId xmlns:a16="http://schemas.microsoft.com/office/drawing/2014/main" id="{62B7AA1A-9B71-457A-B0E9-500367260700}"/>
              </a:ext>
            </a:extLst>
          </p:cNvPr>
          <p:cNvSpPr>
            <a:spLocks xmlns:a="http://schemas.openxmlformats.org/drawingml/2006/main" noGrp="1"/>
          </p:cNvSpPr>
          <p:nvPr>
            <p:ph idx="0"/>
          </p:nvPr>
        </p:nvSpPr>
        <p:spPr>
          <a:xfrm xmlns:a="http://schemas.openxmlformats.org/drawingml/2006/main">
            <a:off x="152280" y="1600200"/>
            <a:ext cx="8686800" cy="50292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fontScale="92500" lnSpcReduction="9999"/>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Race to the Top was initiated in 2009 under President Barack Obama. </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In order to receive grants, states submitted applications that were judged according to whether they were developing common standards and assessment, improving teacher preparation and evaluation, creating better data systems, and adopting school turn-around strategies.   </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States must remove caps on the number of charter schools and student-achievement data must be linked to teacher information.  </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This reform focused less on sanctions and more on incentives. </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260784847"/>
      </p:ext>
    </p:extLst>
  </p:cSld>
</p:sld>
</file>

<file path=ppt/slides/slide8.xml><?xml version="1.0" encoding="utf-8"?>
<p:sld xmlns:p="http://schemas.openxmlformats.org/presentationml/2006/main">
  <p:cSld>
    <p:spTree>
      <p:nvGrpSpPr>
        <p:cNvPr id="1" name=""/>
        <p:cNvGrpSpPr/>
        <p:nvPr/>
      </p:nvGrpSpPr>
      <p:grpSpPr>
        <a:xfrm xmlns:a="http://schemas.openxmlformats.org/drawingml/2006/main"/>
      </p:grpSpPr>
      <p:sp>
        <p:nvSpPr>
          <p:cNvPr id="44" name="PlaceHolder 1">
            <a:extLst xmlns:a="http://schemas.openxmlformats.org/drawingml/2006/main">
              <a:ext uri="{FF2B5EF4-FFF2-40B4-BE49-F238E27FC236}">
                <a16:creationId xmlns:a16="http://schemas.microsoft.com/office/drawing/2014/main" id="{746C55BF-2D0A-4886-AB69-255DD9A1C1CC}"/>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6B7D72"/>
                </a:solidFill>
                <a:latin typeface="Book Antiqua"/>
                <a:ea typeface="Book Antiqua"/>
                <a:cs typeface="Book Antiqua"/>
              </a:rPr>
              <a:t>THE COMMON CORE</a:t>
            </a:r>
            <a:endParaRPr sz="3600" b="0" u="none">
              <a:solidFill>
                <a:srgbClr val="6B7D72"/>
              </a:solidFill>
              <a:latin typeface="Book Antiqua"/>
              <a:ea typeface="Book Antiqua"/>
              <a:cs typeface="Book Antiqua"/>
            </a:endParaRPr>
          </a:p>
        </p:txBody>
      </p:sp>
      <p:sp>
        <p:nvSpPr>
          <p:cNvPr id="45" name="PlaceHolder 2">
            <a:extLst xmlns:a="http://schemas.openxmlformats.org/drawingml/2006/main">
              <a:ext uri="{FF2B5EF4-FFF2-40B4-BE49-F238E27FC236}">
                <a16:creationId xmlns:a16="http://schemas.microsoft.com/office/drawing/2014/main" id="{0D793979-1BB3-4983-B562-B735DB62B4F0}"/>
              </a:ext>
            </a:extLst>
          </p:cNvPr>
          <p:cNvSpPr>
            <a:spLocks xmlns:a="http://schemas.openxmlformats.org/drawingml/2006/main" noGrp="1"/>
          </p:cNvSpPr>
          <p:nvPr>
            <p:ph idx="0"/>
          </p:nvPr>
        </p:nvSpPr>
        <p:spPr>
          <a:xfrm xmlns:a="http://schemas.openxmlformats.org/drawingml/2006/main">
            <a:off x="152280" y="1523880"/>
            <a:ext cx="8686800" cy="51055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The Common Core was started in 2009 to ensure more conformity across schools in what students learn.</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Beginning in 2011, states could choose to adopt these standards and curricula.  </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Currently, 42 states have adopted the Common Core literacy and math standards. </a:t>
            </a: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The Common Core has had advocates and critics.</a:t>
            </a:r>
            <a:endParaRPr sz="24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Advocates say the new standards advance math education in the U.S. substantially.  </a:t>
            </a:r>
            <a:endParaRPr sz="2000" b="0" u="none">
              <a:solidFill>
                <a:srgbClr val="564B3C"/>
              </a:solidFill>
              <a:latin typeface="Century Gothic"/>
              <a:ea typeface="Century Gothic"/>
              <a:cs typeface="Century Gothic"/>
            </a:endParaRPr>
          </a:p>
          <a:p xmlns:a="http://schemas.openxmlformats.org/drawingml/2006/main">
            <a:pPr marL="639720" lvl="1" indent="-228600" algn="l">
              <a:spcBef>
                <a:spcPts val="499"/>
              </a:spcBef>
              <a:buClr>
                <a:srgbClr val="CF543F"/>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000" b="0" u="none">
                <a:solidFill>
                  <a:srgbClr val="564B3C"/>
                </a:solidFill>
                <a:latin typeface="Century Gothic"/>
                <a:ea typeface="Century Gothic"/>
                <a:cs typeface="Century Gothic"/>
              </a:rPr>
              <a:t>Critics worry that the Common Core is a way for higher levels of government to mandate what should be taught in local schools.  Others worry about the added expenses for struggling schools, and the increased testing for already test-burdened students.  </a:t>
            </a:r>
            <a:endParaRPr sz="20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876955165"/>
      </p:ext>
    </p:extLst>
  </p:cSld>
</p:sld>
</file>

<file path=ppt/slides/slide9.xml><?xml version="1.0" encoding="utf-8"?>
<p:sld xmlns:p="http://schemas.openxmlformats.org/presentationml/2006/main">
  <p:cSld>
    <p:spTree>
      <p:nvGrpSpPr>
        <p:cNvPr id="1" name=""/>
        <p:cNvGrpSpPr/>
        <p:nvPr/>
      </p:nvGrpSpPr>
      <p:grpSpPr>
        <a:xfrm xmlns:a="http://schemas.openxmlformats.org/drawingml/2006/main"/>
      </p:grpSpPr>
      <p:sp>
        <p:nvSpPr>
          <p:cNvPr id="46" name="PlaceHolder 1">
            <a:extLst xmlns:a="http://schemas.openxmlformats.org/drawingml/2006/main">
              <a:ext uri="{FF2B5EF4-FFF2-40B4-BE49-F238E27FC236}">
                <a16:creationId xmlns:a16="http://schemas.microsoft.com/office/drawing/2014/main" id="{23B018D7-5493-44CA-B3F6-B8DD85D4F6F9}"/>
              </a:ext>
            </a:extLst>
          </p:cNvPr>
          <p:cNvSpPr>
            <a:spLocks xmlns:a="http://schemas.openxmlformats.org/drawingml/2006/main" noGrp="1"/>
          </p:cNvSpPr>
          <p:nvPr>
            <p:ph type="title" idx="0"/>
          </p:nvPr>
        </p:nvSpPr>
        <p:spPr>
          <a:xfrm xmlns:a="http://schemas.openxmlformats.org/drawingml/2006/main">
            <a:off x="685800" y="380520"/>
            <a:ext cx="7772400" cy="114300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ctr">
            <a:noAutofit/>
          </a:bodyPr>
          <a:lstStyle xmlns:a="http://schemas.openxmlformats.org/drawingml/2006/main"/>
          <a:p xmlns:a="http://schemas.openxmlformats.org/drawingml/2006/main">
            <a:pPr indent="0" algn="ctr">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sz="3600" b="0" u="none">
                <a:solidFill>
                  <a:srgbClr val="6B7D72"/>
                </a:solidFill>
                <a:latin typeface="Book Antiqua"/>
                <a:ea typeface="Book Antiqua"/>
                <a:cs typeface="Book Antiqua"/>
              </a:rPr>
              <a:t>THE END OF NO CHILD LEFT BEHIND?</a:t>
            </a:r>
            <a:endParaRPr sz="3600" b="0" u="none">
              <a:solidFill>
                <a:srgbClr val="6B7D72"/>
              </a:solidFill>
              <a:latin typeface="Book Antiqua"/>
              <a:ea typeface="Book Antiqua"/>
              <a:cs typeface="Book Antiqua"/>
            </a:endParaRPr>
          </a:p>
        </p:txBody>
      </p:sp>
      <p:sp>
        <p:nvSpPr>
          <p:cNvPr id="47" name="PlaceHolder 2">
            <a:extLst xmlns:a="http://schemas.openxmlformats.org/drawingml/2006/main">
              <a:ext uri="{FF2B5EF4-FFF2-40B4-BE49-F238E27FC236}">
                <a16:creationId xmlns:a16="http://schemas.microsoft.com/office/drawing/2014/main" id="{49BAC367-6554-4030-912E-AF9BA5173285}"/>
              </a:ext>
            </a:extLst>
          </p:cNvPr>
          <p:cNvSpPr>
            <a:spLocks xmlns:a="http://schemas.openxmlformats.org/drawingml/2006/main" noGrp="1"/>
          </p:cNvSpPr>
          <p:nvPr>
            <p:ph idx="0"/>
          </p:nvPr>
        </p:nvSpPr>
        <p:spPr>
          <a:xfrm xmlns:a="http://schemas.openxmlformats.org/drawingml/2006/main">
            <a:off x="152280" y="1523880"/>
            <a:ext cx="8686800" cy="5105520"/>
          </a:xfrm>
          <a:prstGeom xmlns:a="http://schemas.openxmlformats.org/drawingml/2006/main" prst="rect">
            <a:avLst/>
          </a:prstGeom>
          <a:noFill xmlns:a="http://schemas.openxmlformats.org/drawingml/2006/main"/>
          <a:ln xmlns:a="http://schemas.openxmlformats.org/drawingml/2006/main" w="0">
            <a:noFill/>
          </a:ln>
        </p:spPr>
        <p:txBody>
          <a:bodyPr xmlns:a="http://schemas.openxmlformats.org/drawingml/2006/main" lIns="91440" tIns="45720" rIns="91440" bIns="45720" anchor="t">
            <a:normAutofit/>
          </a:bodyPr>
          <a:lstStyle xmlns:a="http://schemas.openxmlformats.org/drawingml/2006/main"/>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In December 2015, President Obama signed a law called the “Every Student Succeeds Act,” which replaced the “No Child Left Behind Act.”  </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States are still required to test students in grades 3-8 annually on math and reading performance and report to the public scores by race, income, ethnicity, disability, and English-language learner status.</a:t>
            </a:r>
            <a:endParaRPr sz="2400" b="0" u="none">
              <a:solidFill>
                <a:srgbClr val="564B3C"/>
              </a:solidFill>
              <a:latin typeface="Century Gothic"/>
              <a:ea typeface="Century Gothic"/>
              <a:cs typeface="Century Gothic"/>
            </a:endParaRPr>
          </a:p>
          <a:p xmlns:a="http://schemas.openxmlformats.org/drawingml/2006/main">
            <a:pPr marL="343080" indent="0" algn="l">
              <a:spcBef>
                <a:spcPts val="601"/>
              </a:spcBef>
              <a:buNone/>
              <a:tabLst>
                <a:tab pos="914400" algn="l"/>
                <a:tab pos="1828800" algn="l"/>
                <a:tab pos="2743200" algn="l"/>
                <a:tab pos="3657600" algn="l"/>
                <a:tab pos="4572000" algn="l"/>
                <a:tab pos="5486400" algn="l"/>
                <a:tab pos="6400800" algn="l"/>
                <a:tab pos="7315200" algn="l"/>
                <a:tab pos="8229600" algn="l"/>
                <a:tab pos="9144000" algn="l"/>
                <a:tab pos="10058400" algn="l"/>
              </a:tabLst>
            </a:pPr>
            <a:endParaRPr sz="2400" b="0" u="none">
              <a:solidFill>
                <a:srgbClr val="564B3C"/>
              </a:solidFill>
              <a:latin typeface="Century Gothic"/>
              <a:ea typeface="Century Gothic"/>
              <a:cs typeface="Century Gothic"/>
            </a:endParaRPr>
          </a:p>
          <a:p xmlns:a="http://schemas.openxmlformats.org/drawingml/2006/main">
            <a:pPr marL="343080" indent="-228600" algn="l">
              <a:spcBef>
                <a:spcPts val="601"/>
              </a:spcBef>
              <a:buClr>
                <a:srgbClr val="93A299"/>
              </a:buClr>
              <a:buFont typeface="Arial"/>
              <a:buChar char="•"/>
              <a:tabLst>
                <a:tab pos="914400" algn="l"/>
                <a:tab pos="1828800" algn="l"/>
                <a:tab pos="2743200" algn="l"/>
                <a:tab pos="3657600" algn="l"/>
                <a:tab pos="4572000" algn="l"/>
                <a:tab pos="5486400" algn="l"/>
                <a:tab pos="6400800" algn="l"/>
                <a:tab pos="7315200" algn="l"/>
                <a:tab pos="8229600" algn="l"/>
                <a:tab pos="9144000" algn="l"/>
                <a:tab pos="10058400" algn="l"/>
              </a:tabLst>
            </a:pPr>
            <a:r>
              <a:rPr sz="2400" b="0" u="none">
                <a:solidFill>
                  <a:srgbClr val="564B3C"/>
                </a:solidFill>
                <a:latin typeface="Century Gothic"/>
                <a:ea typeface="Century Gothic"/>
                <a:cs typeface="Century Gothic"/>
              </a:rPr>
              <a:t>States develop their own goals and plans for improvement.</a:t>
            </a:r>
            <a:endParaRPr sz="2400" b="0" u="none">
              <a:solidFill>
                <a:srgbClr val="564B3C"/>
              </a:solidFill>
              <a:latin typeface="Century Gothic"/>
              <a:ea typeface="Century Gothic"/>
              <a:cs typeface="Century Gothic"/>
            </a:endParaRPr>
          </a:p>
        </p:txBody>
      </p:sp>
    </p:spTree>
    <p:extLst>
      <p:ext uri="{BB962C8B-B14F-4D97-AF65-F5344CB8AC3E}">
        <p14:creationId xmlns:p14="http://schemas.microsoft.com/office/powerpoint/2010/main" val="1958401952"/>
      </p:ext>
    </p:extLst>
  </p:cSld>
</p:sld>
</file>

<file path=ppt/theme/theme1.xml><?xml version="1.0" encoding="utf-8"?>
<a:theme xmlns:a="http://schemas.openxmlformats.org/drawingml/2006/main" name="Offic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name="LibreOffice">
      <a:fillStyleLst>
        <a:solidFill>
          <a:schemeClr val="phClr"/>
        </a:solidFill>
        <a:solidFill>
          <a:schemeClr val="phClr"/>
        </a:solidFill>
        <a:solidFill>
          <a:schemeClr val="phClr"/>
        </a:solidFill>
      </a:fillStyleLst>
      <a:lnStyleLst>
        <a:ln w="6350">
          <a:prstDash val="solid"/>
        </a:ln>
        <a:ln w="6350">
          <a:prstDash val="solid"/>
        </a:ln>
        <a:ln w="6350">
          <a:prstDash val="solid"/>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theme>
</file>

<file path=docProps/app.xml><?xml version="1.0" encoding="utf-8"?>
<ap:Properties xmlns:ap="http://schemas.openxmlformats.org/officeDocument/2006/extended-properties">
  <ap:Application>Walnut Exporter</ap:Application>
  <ap:PresentationFormat>Converted Presentation</ap:PresentationFormat>
  <ap:Slides>0</ap:Slides>
  <ap:Notes>0</ap:Notes>
  <ap:HiddenSlides>0</ap:HiddenSlides>
  <ap:SharedDoc>false</ap:SharedDoc>
  <ap:DocSecurity>0</ap:DocSecurity>
</ap:Properties>
</file>

<file path=docProps/core.xml><?xml version="1.0" encoding="utf-8"?>
<coreProperties xmlns:dc="http://purl.org/dc/elements/1.1/" xmlns:dcterms="http://purl.org/dc/terms/" xmlns:xsi="http://www.w3.org/2001/XMLSchema-instance" xmlns="http://schemas.openxmlformats.org/package/2006/metadata/core-properties">
  <dc:creator>Walnut Exporter</dc:creator>
  <lastModifiedBy>Walnut Exporter</lastModifiedBy>
  <dc:title>Presentation</dc:title>
  <dcterms:created xsi:type="dcterms:W3CDTF">2026-08-27T18:12:46.5310000Z</dcterms:created>
  <dcterms:modified xsi:type="dcterms:W3CDTF">2026-08-27T18:12:46.5310000Z</dcterms:modified>
</coreProperties>
</file>