
<file path=[Content_Types].xml><?xml version="1.0" encoding="utf-8"?>
<Types xmlns="http://schemas.openxmlformats.org/package/2006/content-types">
  <Default Extension="xml" ContentType="application/vnd.openxmlformats-package.core-properties+xml"/>
  <Default Extension="jpeg" ContentType="image/jpeg"/>
  <Default Extension="png" ContentType="image/png"/>
  <Default Extension="rels" ContentType="application/vnd.openxmlformats-package.relationships+xml"/>
  <Override PartName="/docProps/app.xml" ContentType="application/vnd.openxmlformats-officedocument.extended-properties+xml"/>
  <Override PartName="/ppt/presentation.xml" ContentType="application/vnd.openxmlformats-officedocument.presentationml.presentation.main+xml"/>
  <Override PartName="/ppt/theme/theme1.xml" ContentType="application/vnd.openxmlformats-officedocument.theme+xml"/>
  <Override PartName="/ppt/slideMasters/slideMaster1.xml" ContentType="application/vnd.openxmlformats-officedocument.presentationml.slideMaster+xml"/>
  <Override PartName="/ppt/slideMasters/theme/theme2.xml" ContentType="application/vnd.openxmlformats-officedocument.them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notesMasters/notesMaster1.xml" ContentType="application/vnd.openxmlformats-officedocument.presentationml.notesMaster+xml"/>
  <Override PartName="/ppt/notesMasters/theme/theme3.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slides/slide1.xml" ContentType="application/vnd.openxmlformats-officedocument.presentationml.slide+xml"/>
  <Override PartName="/ppt/notesSlides/notesSlide1.xml" ContentType="application/vnd.openxmlformats-officedocument.presentationml.notesSlide+xml"/>
  <Override PartName="/ppt/slides/slide2.xml" ContentType="application/vnd.openxmlformats-officedocument.presentationml.slide+xml"/>
  <Override PartName="/ppt/notesSlides/notesSlide2.xml" ContentType="application/vnd.openxmlformats-officedocument.presentationml.notesSlide+xml"/>
  <Override PartName="/ppt/slides/slide3.xml" ContentType="application/vnd.openxmlformats-officedocument.presentationml.slide+xml"/>
  <Override PartName="/ppt/notesSlides/notesSlide3.xml" ContentType="application/vnd.openxmlformats-officedocument.presentationml.notesSlide+xml"/>
  <Override PartName="/ppt/slides/slide4.xml" ContentType="application/vnd.openxmlformats-officedocument.presentationml.slide+xml"/>
  <Override PartName="/ppt/notesSlides/notesSlide4.xml" ContentType="application/vnd.openxmlformats-officedocument.presentationml.notesSlide+xml"/>
  <Override PartName="/ppt/slides/slide5.xml" ContentType="application/vnd.openxmlformats-officedocument.presentationml.slide+xml"/>
  <Override PartName="/ppt/notesSlides/notesSlide5.xml" ContentType="application/vnd.openxmlformats-officedocument.presentationml.notesSlide+xml"/>
  <Override PartName="/ppt/slides/slide6.xml" ContentType="application/vnd.openxmlformats-officedocument.presentationml.slide+xml"/>
  <Override PartName="/ppt/notesSlides/notesSlide6.xml" ContentType="application/vnd.openxmlformats-officedocument.presentationml.notesSlide+xml"/>
  <Override PartName="/ppt/slides/slide7.xml" ContentType="application/vnd.openxmlformats-officedocument.presentationml.slide+xml"/>
  <Override PartName="/ppt/notesSlides/notesSlide7.xml" ContentType="application/vnd.openxmlformats-officedocument.presentationml.notesSlide+xml"/>
  <Override PartName="/ppt/slides/slide8.xml" ContentType="application/vnd.openxmlformats-officedocument.presentationml.slide+xml"/>
  <Override PartName="/ppt/notesSlides/notesSlide8.xml" ContentType="application/vnd.openxmlformats-officedocument.presentationml.notesSlide+xml"/>
  <Override PartName="/ppt/slides/slide9.xml" ContentType="application/vnd.openxmlformats-officedocument.presentationml.slide+xml"/>
  <Override PartName="/ppt/notesSlides/notesSlide9.xml" ContentType="application/vnd.openxmlformats-officedocument.presentationml.notesSlide+xml"/>
  <Override PartName="/ppt/slides/slide10.xml" ContentType="application/vnd.openxmlformats-officedocument.presentationml.slide+xml"/>
  <Override PartName="/ppt/notesSlides/notesSlide10.xml" ContentType="application/vnd.openxmlformats-officedocument.presentationml.notesSlide+xml"/>
  <Override PartName="/ppt/slides/slide11.xml" ContentType="application/vnd.openxmlformats-officedocument.presentationml.slide+xml"/>
  <Override PartName="/ppt/notesSlides/notesSlide11.xml" ContentType="application/vnd.openxmlformats-officedocument.presentationml.notesSlide+xml"/>
  <Override PartName="/ppt/slides/slide12.xml" ContentType="application/vnd.openxmlformats-officedocument.presentationml.slide+xml"/>
  <Override PartName="/ppt/notesSlides/notesSlide12.xml" ContentType="application/vnd.openxmlformats-officedocument.presentationml.notesSlide+xml"/>
  <Override PartName="/ppt/slides/slide13.xml" ContentType="application/vnd.openxmlformats-officedocument.presentationml.slide+xml"/>
  <Override PartName="/ppt/notesSlides/notesSlide13.xml" ContentType="application/vnd.openxmlformats-officedocument.presentationml.notesSlide+xml"/>
  <Override PartName="/ppt/slides/slide14.xml" ContentType="application/vnd.openxmlformats-officedocument.presentationml.slide+xml"/>
  <Override PartName="/ppt/notesSlides/notesSlide14.xml" ContentType="application/vnd.openxmlformats-officedocument.presentationml.notesSlide+xml"/>
  <Override PartName="/ppt/slides/slide15.xml" ContentType="application/vnd.openxmlformats-officedocument.presentationml.slide+xml"/>
  <Override PartName="/ppt/notesSlides/notesSlide15.xml" ContentType="application/vnd.openxmlformats-officedocument.presentationml.notesSlide+xml"/>
  <Override PartName="/ppt/slides/slide16.xml" ContentType="application/vnd.openxmlformats-officedocument.presentationml.slide+xml"/>
  <Override PartName="/ppt/notesSlides/notesSlide16.xml" ContentType="application/vnd.openxmlformats-officedocument.presentationml.notesSlide+xml"/>
  <Override PartName="/ppt/slides/slide17.xml" ContentType="application/vnd.openxmlformats-officedocument.presentationml.slide+xml"/>
  <Override PartName="/ppt/notesSlides/notesSlide17.xml" ContentType="application/vnd.openxmlformats-officedocument.presentationml.notesSlide+xml"/>
  <Override PartName="/ppt/slides/slide18.xml" ContentType="application/vnd.openxmlformats-officedocument.presentationml.slide+xml"/>
  <Override PartName="/ppt/notesSlides/notesSlide18.xml" ContentType="application/vnd.openxmlformats-officedocument.presentationml.notesSlide+xml"/>
</Types>
</file>

<file path=_rels/.rels>&#65279;<?xml version="1.0" encoding="utf-8"?><Relationships xmlns="http://schemas.openxmlformats.org/package/2006/relationships"><Relationship Type="http://schemas.openxmlformats.org/package/2006/relationships/metadata/core-properties" Target="/docProps/core.xml" Id="R9ea0f00eaa0144e2" /><Relationship Type="http://schemas.openxmlformats.org/officeDocument/2006/relationships/extended-properties" Target="/docProps/app.xml" Id="R3b6b3f91a6eb4d0a" /><Relationship Type="http://schemas.openxmlformats.org/officeDocument/2006/relationships/officeDocument" Target="/ppt/presentation.xml" Id="R94ebd6f9c56c4fb4" /></Relationships>
</file>

<file path=ppt/presentation.xml><?xml version="1.0" encoding="utf-8"?>
<p:presentation xmlns:p="http://schemas.openxmlformats.org/presentationml/2006/main">
  <p:sldMasterIdLst>
    <p:sldMasterId xmlns:r="http://schemas.openxmlformats.org/officeDocument/2006/relationships" id="2147483648" r:id="R3fe0b7f9188f430e"/>
  </p:sldMasterIdLst>
  <p:notesMasterIdLst>
    <p:notesMasterId xmlns:r="http://schemas.openxmlformats.org/officeDocument/2006/relationships" r:id="R71a1e0508d3a4f39"/>
  </p:notesMasterIdLst>
  <p:sldIdLst>
    <p:sldId xmlns:r="http://schemas.openxmlformats.org/officeDocument/2006/relationships" id="256" r:id="R7fcf67c387954828"/>
    <p:sldId xmlns:r="http://schemas.openxmlformats.org/officeDocument/2006/relationships" id="257" r:id="Re2cad83fb2244207"/>
    <p:sldId xmlns:r="http://schemas.openxmlformats.org/officeDocument/2006/relationships" id="258" r:id="R6165c4607a7341c1"/>
    <p:sldId xmlns:r="http://schemas.openxmlformats.org/officeDocument/2006/relationships" id="259" r:id="R629aa4e717e44c09"/>
    <p:sldId xmlns:r="http://schemas.openxmlformats.org/officeDocument/2006/relationships" id="260" r:id="R86fbfda2e63e4554"/>
    <p:sldId xmlns:r="http://schemas.openxmlformats.org/officeDocument/2006/relationships" id="261" r:id="R8dfc83d55c334fbe"/>
    <p:sldId xmlns:r="http://schemas.openxmlformats.org/officeDocument/2006/relationships" id="262" r:id="R46320a2ac9c74e36"/>
    <p:sldId xmlns:r="http://schemas.openxmlformats.org/officeDocument/2006/relationships" id="263" r:id="Rbef6894ec9a148a4"/>
    <p:sldId xmlns:r="http://schemas.openxmlformats.org/officeDocument/2006/relationships" id="264" r:id="R8314a5f6eec4482e"/>
    <p:sldId xmlns:r="http://schemas.openxmlformats.org/officeDocument/2006/relationships" id="265" r:id="Rca8cfc1820bb4d02"/>
    <p:sldId xmlns:r="http://schemas.openxmlformats.org/officeDocument/2006/relationships" id="266" r:id="R74887d2c2e0f4563"/>
    <p:sldId xmlns:r="http://schemas.openxmlformats.org/officeDocument/2006/relationships" id="267" r:id="R8a45b1d6d9df4370"/>
    <p:sldId xmlns:r="http://schemas.openxmlformats.org/officeDocument/2006/relationships" id="268" r:id="R306a5a0b65324036"/>
    <p:sldId xmlns:r="http://schemas.openxmlformats.org/officeDocument/2006/relationships" id="269" r:id="Rc4f338b599dc4c73"/>
    <p:sldId xmlns:r="http://schemas.openxmlformats.org/officeDocument/2006/relationships" id="270" r:id="R1944369e541543dc"/>
    <p:sldId xmlns:r="http://schemas.openxmlformats.org/officeDocument/2006/relationships" id="271" r:id="R589d3aad82d347a3"/>
    <p:sldId xmlns:r="http://schemas.openxmlformats.org/officeDocument/2006/relationships" id="272" r:id="R6b9fe882dbe74fdc"/>
    <p:sldId xmlns:r="http://schemas.openxmlformats.org/officeDocument/2006/relationships" id="273" r:id="R37fa5e1ef2c2408d"/>
  </p:sldIdLst>
  <p:sldSz cx="9144000" cy="6858000"/>
  <p:notesSz cx="6858000" cy="9144000"/>
</p:presentation>
</file>

<file path=ppt/presProps.xml><?xml version="1.0" encoding="utf-8"?>
<p:presentationPr xmlns:p="http://schemas.openxmlformats.org/presentationml/2006/main">
  <p:extLst>
    <p:ext xmlns:p14="http://schemas.microsoft.com/office/powerpoint/2010/main" uri="{E76CE94A-603C-4142-B9EB-6D1370010A27}">
      <p14:discardImageEditData val="0"/>
    </p:ext>
    <p:ext xmlns:p14="http://schemas.microsoft.com/office/powerpoint/2010/main" uri="{D31A062A-798A-4329-ABDD-BBA856620510}">
      <p14:defaultImageDpi val="32767"/>
    </p:ext>
    <p:ext xmlns:p15="http://schemas.microsoft.com/office/powerpoint/2012/main" uri="{FD5EFAAD-0ECE-453E-9831-46B23BE46B34}">
      <p15:chartTrackingRefBased val="1"/>
    </p:ext>
  </p:extLst>
</p:presentationPr>
</file>

<file path=ppt/tableStyles.xml><?xml version="1.0" encoding="utf-8"?>
<a:tblStyleLst xmlns:a="http://schemas.openxmlformats.org/drawingml/2006/main" def="{5C22544A-7EE6-4342-B048-85BDC9FD1C3A}"/>
</file>

<file path=ppt/_rels/presentation.xml.rels>&#65279;<?xml version="1.0" encoding="utf-8"?><Relationships xmlns="http://schemas.openxmlformats.org/package/2006/relationships"><Relationship Type="http://schemas.openxmlformats.org/officeDocument/2006/relationships/theme" Target="/ppt/theme/theme1.xml" Id="R939dce4d3c284a62" /><Relationship Type="http://schemas.openxmlformats.org/officeDocument/2006/relationships/slideMaster" Target="/ppt/slideMasters/slideMaster1.xml" Id="R3fe0b7f9188f430e" /><Relationship Type="http://schemas.openxmlformats.org/officeDocument/2006/relationships/notesMaster" Target="/ppt/notesMasters/notesMaster1.xml" Id="R71a1e0508d3a4f39" /><Relationship Type="http://schemas.openxmlformats.org/officeDocument/2006/relationships/presProps" Target="/ppt/presProps.xml" Id="Ra7294629d7234914" /><Relationship Type="http://schemas.openxmlformats.org/officeDocument/2006/relationships/tableStyles" Target="/ppt/tableStyles.xml" Id="R47e23cd07f34410b" /><Relationship Type="http://schemas.openxmlformats.org/officeDocument/2006/relationships/slide" Target="/ppt/slides/slide1.xml" Id="R7fcf67c387954828" /><Relationship Type="http://schemas.openxmlformats.org/officeDocument/2006/relationships/slide" Target="/ppt/slides/slide2.xml" Id="Re2cad83fb2244207" /><Relationship Type="http://schemas.openxmlformats.org/officeDocument/2006/relationships/slide" Target="/ppt/slides/slide3.xml" Id="R6165c4607a7341c1" /><Relationship Type="http://schemas.openxmlformats.org/officeDocument/2006/relationships/slide" Target="/ppt/slides/slide4.xml" Id="R629aa4e717e44c09" /><Relationship Type="http://schemas.openxmlformats.org/officeDocument/2006/relationships/slide" Target="/ppt/slides/slide5.xml" Id="R86fbfda2e63e4554" /><Relationship Type="http://schemas.openxmlformats.org/officeDocument/2006/relationships/slide" Target="/ppt/slides/slide6.xml" Id="R8dfc83d55c334fbe" /><Relationship Type="http://schemas.openxmlformats.org/officeDocument/2006/relationships/slide" Target="/ppt/slides/slide7.xml" Id="R46320a2ac9c74e36" /><Relationship Type="http://schemas.openxmlformats.org/officeDocument/2006/relationships/slide" Target="/ppt/slides/slide8.xml" Id="Rbef6894ec9a148a4" /><Relationship Type="http://schemas.openxmlformats.org/officeDocument/2006/relationships/slide" Target="/ppt/slides/slide9.xml" Id="R8314a5f6eec4482e" /><Relationship Type="http://schemas.openxmlformats.org/officeDocument/2006/relationships/slide" Target="/ppt/slides/slide10.xml" Id="Rca8cfc1820bb4d02" /><Relationship Type="http://schemas.openxmlformats.org/officeDocument/2006/relationships/slide" Target="/ppt/slides/slide11.xml" Id="R74887d2c2e0f4563" /><Relationship Type="http://schemas.openxmlformats.org/officeDocument/2006/relationships/slide" Target="/ppt/slides/slide12.xml" Id="R8a45b1d6d9df4370" /><Relationship Type="http://schemas.openxmlformats.org/officeDocument/2006/relationships/slide" Target="/ppt/slides/slide13.xml" Id="R306a5a0b65324036" /><Relationship Type="http://schemas.openxmlformats.org/officeDocument/2006/relationships/slide" Target="/ppt/slides/slide14.xml" Id="Rc4f338b599dc4c73" /><Relationship Type="http://schemas.openxmlformats.org/officeDocument/2006/relationships/slide" Target="/ppt/slides/slide15.xml" Id="R1944369e541543dc" /><Relationship Type="http://schemas.openxmlformats.org/officeDocument/2006/relationships/slide" Target="/ppt/slides/slide16.xml" Id="R589d3aad82d347a3" /><Relationship Type="http://schemas.openxmlformats.org/officeDocument/2006/relationships/slide" Target="/ppt/slides/slide17.xml" Id="R6b9fe882dbe74fdc" /><Relationship Type="http://schemas.openxmlformats.org/officeDocument/2006/relationships/slide" Target="/ppt/slides/slide18.xml" Id="R37fa5e1ef2c2408d" /></Relationships>
</file>

<file path=ppt/notesMasters/_rels/notesMaster1.xml.rels>&#65279;<?xml version="1.0" encoding="utf-8"?><Relationships xmlns="http://schemas.openxmlformats.org/package/2006/relationships"><Relationship Type="http://schemas.openxmlformats.org/officeDocument/2006/relationships/theme" Target="/ppt/notesMasters/theme/theme3.xml" Id="R7efe1cbf16b44fa0" /></Relationships>
</file>

<file path=ppt/notesMasters/notesMaster1.xml><?xml version="1.0" encoding="utf-8"?>
<p:notesMaster xmlns:p="http://schemas.openxmlformats.org/presentationml/2006/main">
  <p:cSld>
    <p:bg>
      <p:bgRef idx="1001">
        <a:schemeClr xmlns:a="http://schemas.openxmlformats.org/drawingml/2006/main" val="bg1"/>
      </p:bgRef>
    </p:bg>
    <p:spTree>
      <p:nvGrpSpPr>
        <p:cNvPr id="1" name=""/>
        <p:cNvGrpSpPr/>
        <p:nvPr/>
      </p:nvGrpSpPr>
      <p:grpSpPr>
        <a:xfrm xmlns:a="http://schemas.openxmlformats.org/drawingml/2006/main"/>
      </p:grpSpPr>
      <p:sp>
        <p:nvSpPr>
          <p:cNvPr id="2" name="Header Placeholder"/>
          <p:cNvSpPr/>
          <p:nvPr>
            <p:ph type="hdr" sz="quarter"/>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3" name="Date Placeholder"/>
          <p:cNvSpPr/>
          <p:nvPr>
            <p:ph type="dt" sz="quarter" idx="1"/>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4" name="Slide Image Placeholder"/>
          <p:cNvSpPr/>
          <p:nvPr>
            <p:ph type="sldImg" idx="2"/>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5" name="Notes Placeholder"/>
          <p:cNvSpPr/>
          <p:nvPr>
            <p:ph type="body" sz="quarter" idx="3"/>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6" name="Footer Placeholder"/>
          <p:cNvSpPr/>
          <p:nvPr>
            <p:ph type="ftr" sz="quarter" idx="4"/>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7" name="Slide Number Placeholder"/>
          <p:cNvSpPr/>
          <p:nvPr>
            <p:ph type="sldNum" sz="quarter" idx="5"/>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Tree>
  </p:cSld>
  <p:clrMap bg1="lt1" tx1="dk1" bg2="lt2" tx2="dk2" accent1="accent1" accent2="accent2" accent3="accent3" accent4="accent4" accent5="accent5" accent6="accent6" hlink="hlink" folHlink="folHlink"/>
  <p:notesStyle>
    <a:lvl1pPr xmlns:a="http://schemas.openxmlformats.org/drawingml/2006/main" marL="0" algn="l" defTabSz="914400" rtl="0" eaLnBrk="1" latinLnBrk="0" hangingPunct="1">
      <a:defRPr sz="1200" kern="1200"/>
    </a:lvl1pPr>
  </p:notesStyle>
</p:notesMaster>
</file>

<file path=ppt/notesMasters/theme/theme3.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name="LibreOffice">
      <a:fillStyleLst>
        <a:solidFill>
          <a:schemeClr val="phClr"/>
        </a:solidFill>
        <a:solidFill>
          <a:schemeClr val="phClr"/>
        </a:solidFill>
        <a:solidFill>
          <a:schemeClr val="phClr"/>
        </a:solidFill>
      </a:fillStyleLst>
      <a:lnStyleLst>
        <a:ln w="6350">
          <a:prstDash val="solid"/>
        </a:ln>
        <a:ln w="6350">
          <a:prstDash val="solid"/>
        </a:ln>
        <a:ln w="6350">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ppt/notesSlides/_rels/notesSlide1.xml.rels>&#65279;<?xml version="1.0" encoding="utf-8"?><Relationships xmlns="http://schemas.openxmlformats.org/package/2006/relationships"><Relationship Type="http://schemas.openxmlformats.org/officeDocument/2006/relationships/slide" Target="/ppt/slides/slide1.xml" Id="Rc2e2cef27157452f" /><Relationship Type="http://schemas.openxmlformats.org/officeDocument/2006/relationships/notesMaster" Target="/ppt/notesMasters/notesMaster1.xml" Id="Rc63572d41e7141c7" /></Relationships>
</file>

<file path=ppt/notesSlides/_rels/notesSlide10.xml.rels>&#65279;<?xml version="1.0" encoding="utf-8"?><Relationships xmlns="http://schemas.openxmlformats.org/package/2006/relationships"><Relationship Type="http://schemas.openxmlformats.org/officeDocument/2006/relationships/slide" Target="/ppt/slides/slide10.xml" Id="R878f020501a64230" /><Relationship Type="http://schemas.openxmlformats.org/officeDocument/2006/relationships/notesMaster" Target="/ppt/notesMasters/notesMaster1.xml" Id="R3ffcb67a91fc4e96" /></Relationships>
</file>

<file path=ppt/notesSlides/_rels/notesSlide11.xml.rels>&#65279;<?xml version="1.0" encoding="utf-8"?><Relationships xmlns="http://schemas.openxmlformats.org/package/2006/relationships"><Relationship Type="http://schemas.openxmlformats.org/officeDocument/2006/relationships/slide" Target="/ppt/slides/slide11.xml" Id="Rbccf56b6a80e4392" /><Relationship Type="http://schemas.openxmlformats.org/officeDocument/2006/relationships/notesMaster" Target="/ppt/notesMasters/notesMaster1.xml" Id="R902db4608e04476e" /></Relationships>
</file>

<file path=ppt/notesSlides/_rels/notesSlide12.xml.rels>&#65279;<?xml version="1.0" encoding="utf-8"?><Relationships xmlns="http://schemas.openxmlformats.org/package/2006/relationships"><Relationship Type="http://schemas.openxmlformats.org/officeDocument/2006/relationships/slide" Target="/ppt/slides/slide12.xml" Id="R6d036f1f02c34680" /><Relationship Type="http://schemas.openxmlformats.org/officeDocument/2006/relationships/notesMaster" Target="/ppt/notesMasters/notesMaster1.xml" Id="R6d12ccb84a0d4c7b" /></Relationships>
</file>

<file path=ppt/notesSlides/_rels/notesSlide13.xml.rels>&#65279;<?xml version="1.0" encoding="utf-8"?><Relationships xmlns="http://schemas.openxmlformats.org/package/2006/relationships"><Relationship Type="http://schemas.openxmlformats.org/officeDocument/2006/relationships/slide" Target="/ppt/slides/slide13.xml" Id="R1d8023e4514e4687" /><Relationship Type="http://schemas.openxmlformats.org/officeDocument/2006/relationships/notesMaster" Target="/ppt/notesMasters/notesMaster1.xml" Id="R226eda1a872344d6" /></Relationships>
</file>

<file path=ppt/notesSlides/_rels/notesSlide14.xml.rels>&#65279;<?xml version="1.0" encoding="utf-8"?><Relationships xmlns="http://schemas.openxmlformats.org/package/2006/relationships"><Relationship Type="http://schemas.openxmlformats.org/officeDocument/2006/relationships/slide" Target="/ppt/slides/slide14.xml" Id="Rcf916dd76ebe4d84" /><Relationship Type="http://schemas.openxmlformats.org/officeDocument/2006/relationships/notesMaster" Target="/ppt/notesMasters/notesMaster1.xml" Id="R2eeb615db1e54b6a" /></Relationships>
</file>

<file path=ppt/notesSlides/_rels/notesSlide15.xml.rels>&#65279;<?xml version="1.0" encoding="utf-8"?><Relationships xmlns="http://schemas.openxmlformats.org/package/2006/relationships"><Relationship Type="http://schemas.openxmlformats.org/officeDocument/2006/relationships/slide" Target="/ppt/slides/slide15.xml" Id="R3b1cd799b42f4f23" /><Relationship Type="http://schemas.openxmlformats.org/officeDocument/2006/relationships/notesMaster" Target="/ppt/notesMasters/notesMaster1.xml" Id="Rcb16fcb6903e41ee" /></Relationships>
</file>

<file path=ppt/notesSlides/_rels/notesSlide16.xml.rels>&#65279;<?xml version="1.0" encoding="utf-8"?><Relationships xmlns="http://schemas.openxmlformats.org/package/2006/relationships"><Relationship Type="http://schemas.openxmlformats.org/officeDocument/2006/relationships/slide" Target="/ppt/slides/slide16.xml" Id="Raa29f63edee64dd8" /><Relationship Type="http://schemas.openxmlformats.org/officeDocument/2006/relationships/notesMaster" Target="/ppt/notesMasters/notesMaster1.xml" Id="R992edf5f7ba2489d" /></Relationships>
</file>

<file path=ppt/notesSlides/_rels/notesSlide17.xml.rels>&#65279;<?xml version="1.0" encoding="utf-8"?><Relationships xmlns="http://schemas.openxmlformats.org/package/2006/relationships"><Relationship Type="http://schemas.openxmlformats.org/officeDocument/2006/relationships/slide" Target="/ppt/slides/slide17.xml" Id="R7bdbf591842d4223" /><Relationship Type="http://schemas.openxmlformats.org/officeDocument/2006/relationships/notesMaster" Target="/ppt/notesMasters/notesMaster1.xml" Id="R9d875a6b30fc47ef" /></Relationships>
</file>

<file path=ppt/notesSlides/_rels/notesSlide18.xml.rels>&#65279;<?xml version="1.0" encoding="utf-8"?><Relationships xmlns="http://schemas.openxmlformats.org/package/2006/relationships"><Relationship Type="http://schemas.openxmlformats.org/officeDocument/2006/relationships/slide" Target="/ppt/slides/slide18.xml" Id="R2d98fc7ef9fa46a6" /><Relationship Type="http://schemas.openxmlformats.org/officeDocument/2006/relationships/notesMaster" Target="/ppt/notesMasters/notesMaster1.xml" Id="R7f9a011bd36a42f4" /></Relationships>
</file>

<file path=ppt/notesSlides/_rels/notesSlide2.xml.rels>&#65279;<?xml version="1.0" encoding="utf-8"?><Relationships xmlns="http://schemas.openxmlformats.org/package/2006/relationships"><Relationship Type="http://schemas.openxmlformats.org/officeDocument/2006/relationships/slide" Target="/ppt/slides/slide2.xml" Id="Ra84e7d40bb4b429b" /><Relationship Type="http://schemas.openxmlformats.org/officeDocument/2006/relationships/notesMaster" Target="/ppt/notesMasters/notesMaster1.xml" Id="Rd15a686724b6446b" /></Relationships>
</file>

<file path=ppt/notesSlides/_rels/notesSlide3.xml.rels>&#65279;<?xml version="1.0" encoding="utf-8"?><Relationships xmlns="http://schemas.openxmlformats.org/package/2006/relationships"><Relationship Type="http://schemas.openxmlformats.org/officeDocument/2006/relationships/slide" Target="/ppt/slides/slide3.xml" Id="Rd2e329da9bfa48c4" /><Relationship Type="http://schemas.openxmlformats.org/officeDocument/2006/relationships/notesMaster" Target="/ppt/notesMasters/notesMaster1.xml" Id="R2537a0e52e584dc1" /></Relationships>
</file>

<file path=ppt/notesSlides/_rels/notesSlide4.xml.rels>&#65279;<?xml version="1.0" encoding="utf-8"?><Relationships xmlns="http://schemas.openxmlformats.org/package/2006/relationships"><Relationship Type="http://schemas.openxmlformats.org/officeDocument/2006/relationships/slide" Target="/ppt/slides/slide4.xml" Id="Rc81ebe3ee53647b3" /><Relationship Type="http://schemas.openxmlformats.org/officeDocument/2006/relationships/notesMaster" Target="/ppt/notesMasters/notesMaster1.xml" Id="R0b8af9f9d728454e" /></Relationships>
</file>

<file path=ppt/notesSlides/_rels/notesSlide5.xml.rels>&#65279;<?xml version="1.0" encoding="utf-8"?><Relationships xmlns="http://schemas.openxmlformats.org/package/2006/relationships"><Relationship Type="http://schemas.openxmlformats.org/officeDocument/2006/relationships/slide" Target="/ppt/slides/slide5.xml" Id="R6e8d63f92aff4980" /><Relationship Type="http://schemas.openxmlformats.org/officeDocument/2006/relationships/notesMaster" Target="/ppt/notesMasters/notesMaster1.xml" Id="Rbe1f5ed0f2fa4d12" /></Relationships>
</file>

<file path=ppt/notesSlides/_rels/notesSlide6.xml.rels>&#65279;<?xml version="1.0" encoding="utf-8"?><Relationships xmlns="http://schemas.openxmlformats.org/package/2006/relationships"><Relationship Type="http://schemas.openxmlformats.org/officeDocument/2006/relationships/slide" Target="/ppt/slides/slide6.xml" Id="R60da0fff9daa4822" /><Relationship Type="http://schemas.openxmlformats.org/officeDocument/2006/relationships/notesMaster" Target="/ppt/notesMasters/notesMaster1.xml" Id="Rdc5e163338d242db" /></Relationships>
</file>

<file path=ppt/notesSlides/_rels/notesSlide7.xml.rels>&#65279;<?xml version="1.0" encoding="utf-8"?><Relationships xmlns="http://schemas.openxmlformats.org/package/2006/relationships"><Relationship Type="http://schemas.openxmlformats.org/officeDocument/2006/relationships/slide" Target="/ppt/slides/slide7.xml" Id="R913b55d4c0064ba3" /><Relationship Type="http://schemas.openxmlformats.org/officeDocument/2006/relationships/notesMaster" Target="/ppt/notesMasters/notesMaster1.xml" Id="R1f78579f3b0548d5" /></Relationships>
</file>

<file path=ppt/notesSlides/_rels/notesSlide8.xml.rels>&#65279;<?xml version="1.0" encoding="utf-8"?><Relationships xmlns="http://schemas.openxmlformats.org/package/2006/relationships"><Relationship Type="http://schemas.openxmlformats.org/officeDocument/2006/relationships/slide" Target="/ppt/slides/slide8.xml" Id="R2bcfcaeb211947cd" /><Relationship Type="http://schemas.openxmlformats.org/officeDocument/2006/relationships/notesMaster" Target="/ppt/notesMasters/notesMaster1.xml" Id="R7e8f43624783420e" /></Relationships>
</file>

<file path=ppt/notesSlides/_rels/notesSlide9.xml.rels>&#65279;<?xml version="1.0" encoding="utf-8"?><Relationships xmlns="http://schemas.openxmlformats.org/package/2006/relationships"><Relationship Type="http://schemas.openxmlformats.org/officeDocument/2006/relationships/slide" Target="/ppt/slides/slide9.xml" Id="Rc7df1511071d4cd4" /><Relationship Type="http://schemas.openxmlformats.org/officeDocument/2006/relationships/notesMaster" Target="/ppt/notesMasters/notesMaster1.xml" Id="R4c92747ea0894305" /></Relationships>
</file>

<file path=ppt/notesSlides/notesSlide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THE PROMISES(S) OF EDUCATION</a:t>
            </a:r>
          </a:p>
          <a:p xmlns:a="http://schemas.openxmlformats.org/drawingml/2006/main">
            <a:r>
              <a:t/>
            </a:r>
          </a:p>
          <a:p xmlns:a="http://schemas.openxmlformats.org/drawingml/2006/main">
            <a:r>
              <a:t>CHAPTER 1</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0.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HOW DOES EDUCATION SOCIALIZE STUDENTS?</a:t>
            </a:r>
          </a:p>
          <a:p xmlns:a="http://schemas.openxmlformats.org/drawingml/2006/main">
            <a:r>
              <a:t/>
            </a:r>
          </a:p>
          <a:p xmlns:a="http://schemas.openxmlformats.org/drawingml/2006/main">
            <a:r>
              <a:t>The Formal Curriculum</a:t>
            </a:r>
          </a:p>
          <a:p xmlns:a="http://schemas.openxmlformats.org/drawingml/2006/main">
            <a:r>
              <a:t/>
            </a:r>
          </a:p>
          <a:p xmlns:a="http://schemas.openxmlformats.org/drawingml/2006/main">
            <a:r>
              <a:t>The Hidden Curriculum</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HOW LESSONS ARE TAUGHT</a:t>
            </a:r>
          </a:p>
          <a:p xmlns:a="http://schemas.openxmlformats.org/drawingml/2006/main">
            <a:r>
              <a:t/>
            </a:r>
          </a:p>
          <a:p xmlns:a="http://schemas.openxmlformats.org/drawingml/2006/main">
            <a:r>
              <a:t>Through textbooks, class materials</a:t>
            </a:r>
          </a:p>
          <a:p xmlns:a="http://schemas.openxmlformats.org/drawingml/2006/main">
            <a:r>
              <a:t>School environment</a:t>
            </a:r>
          </a:p>
          <a:p xmlns:a="http://schemas.openxmlformats.org/drawingml/2006/main">
            <a:r>
              <a:t>School rules and routines</a:t>
            </a:r>
          </a:p>
          <a:p xmlns:a="http://schemas.openxmlformats.org/drawingml/2006/main">
            <a:r>
              <a:t>Role models’ behavior</a:t>
            </a:r>
          </a:p>
          <a:p xmlns:a="http://schemas.openxmlformats.org/drawingml/2006/main">
            <a:r>
              <a:t>Interactions with teachers</a:t>
            </a:r>
          </a:p>
          <a:p xmlns:a="http://schemas.openxmlformats.org/drawingml/2006/main">
            <a:r>
              <a:t>Interactions with peers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SOME EXAMPLES</a:t>
            </a:r>
          </a:p>
          <a:p xmlns:a="http://schemas.openxmlformats.org/drawingml/2006/main">
            <a:r>
              <a:t/>
            </a:r>
          </a:p>
          <a:p xmlns:a="http://schemas.openxmlformats.org/drawingml/2006/main">
            <a:r>
              <a:t>Think of a subject taught, a rule, routine, or interaction that occurred in your school.  </a:t>
            </a:r>
          </a:p>
          <a:p xmlns:a="http://schemas.openxmlformats.org/drawingml/2006/main">
            <a:r>
              <a:t/>
            </a:r>
          </a:p>
          <a:p xmlns:a="http://schemas.openxmlformats.org/drawingml/2006/main">
            <a:r>
              <a:t>Is this an example of the formal or hidden curriculum?  </a:t>
            </a:r>
          </a:p>
          <a:p xmlns:a="http://schemas.openxmlformats.org/drawingml/2006/main">
            <a:r>
              <a:t/>
            </a:r>
          </a:p>
          <a:p xmlns:a="http://schemas.openxmlformats.org/drawingml/2006/main">
            <a:r>
              <a:t>How does your example teach students about what is valued in society?</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WHY STRATIFY?</a:t>
            </a:r>
          </a:p>
          <a:p xmlns:a="http://schemas.openxmlformats.org/drawingml/2006/main">
            <a:r>
              <a:t/>
            </a:r>
          </a:p>
          <a:p xmlns:a="http://schemas.openxmlformats.org/drawingml/2006/main">
            <a:r>
              <a:t>Stratification</a:t>
            </a:r>
          </a:p>
          <a:p xmlns:a="http://schemas.openxmlformats.org/drawingml/2006/main">
            <a:r>
              <a:t>The differential allocation of roles and resources in a group or society that is based on the attributes of the individual </a:t>
            </a:r>
          </a:p>
          <a:p xmlns:a="http://schemas.openxmlformats.org/drawingml/2006/main">
            <a:r>
              <a:t/>
            </a:r>
          </a:p>
          <a:p xmlns:a="http://schemas.openxmlformats.org/drawingml/2006/main">
            <a:r>
              <a:t>It is important for people to fulfill diverse roles in society.  </a:t>
            </a:r>
          </a:p>
          <a:p xmlns:a="http://schemas.openxmlformats.org/drawingml/2006/main">
            <a:r>
              <a:t>Members of societies are interdependent -- we need people to produce food, heal others, build shelters (Durkheim).</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TABLE 1-2: SELECTED OCCUPATIONS BY ENTRY-LEVEL EDUCATION AND AVERAGE ANNUAL EARNINGS, 2014</a:t>
            </a:r>
          </a:p>
          <a:p xmlns:a="http://schemas.openxmlformats.org/drawingml/2006/main">
            <a:r>
              <a:t/>
            </a:r>
          </a:p>
          <a:p xmlns:a="http://schemas.openxmlformats.org/drawingml/2006/main">
            <a:r>
              <a:t>Source: Bureau of Labor Statistics, U.S. Department of Labor, 2014–2015 Occupational Outlook Handbook.</a:t>
            </a:r>
          </a:p>
          <a:p xmlns:a="http://schemas.openxmlformats.org/drawingml/2006/main">
            <a:r>
              <a:t/>
            </a:r>
          </a:p>
          <a:p xmlns:a="http://schemas.openxmlformats.org/drawingml/2006/main">
            <a:r>
              <a:t>Table data:</a:t>
            </a:r>
          </a:p>
          <a:p xmlns:a="http://schemas.openxmlformats.org/drawingml/2006/main">
            <a:r>
              <a:t>Column headers: Job Title; Entry-Level Educational Level Required; Average Annual Earnings</a:t>
            </a:r>
          </a:p>
          <a:p xmlns:a="http://schemas.openxmlformats.org/drawingml/2006/main">
            <a:r>
              <a:t>Row 1: Waiter/Waitress; Less than high school diploma; $18,540</a:t>
            </a:r>
          </a:p>
          <a:p xmlns:a="http://schemas.openxmlformats.org/drawingml/2006/main">
            <a:r>
              <a:t>Row 2: Janitor; Less than high school diploma; $22,320</a:t>
            </a:r>
          </a:p>
          <a:p xmlns:a="http://schemas.openxmlformats.org/drawingml/2006/main">
            <a:r>
              <a:t>Row 3: Secretary; High School Diploma (or Equivalent); $35,330</a:t>
            </a:r>
          </a:p>
          <a:p xmlns:a="http://schemas.openxmlformats.org/drawingml/2006/main">
            <a:r>
              <a:t>Row 4: Plumber; High School Diploma (or Equivalent); $49,140</a:t>
            </a:r>
          </a:p>
          <a:p xmlns:a="http://schemas.openxmlformats.org/drawingml/2006/main">
            <a:r>
              <a:t>Row 5: Postal Service Worker; High School Diploma (or Equivalent); $53,100</a:t>
            </a:r>
          </a:p>
          <a:p xmlns:a="http://schemas.openxmlformats.org/drawingml/2006/main">
            <a:r>
              <a:t>Row 6: Cosmetologist; Vocational Training; $22,770</a:t>
            </a:r>
          </a:p>
          <a:p xmlns:a="http://schemas.openxmlformats.org/drawingml/2006/main">
            <a:r>
              <a:t>Row 7: Court Reporter; Vocational Training; $48,160</a:t>
            </a:r>
          </a:p>
          <a:p xmlns:a="http://schemas.openxmlformats.org/drawingml/2006/main">
            <a:r>
              <a:t>Row 8: Preschool Teacher; Associate's Degree; $27,130</a:t>
            </a:r>
          </a:p>
          <a:p xmlns:a="http://schemas.openxmlformats.org/drawingml/2006/main">
            <a:r>
              <a:t>Row 9: Registered Nurse; Associate's Degree; $65,470</a:t>
            </a:r>
          </a:p>
          <a:p xmlns:a="http://schemas.openxmlformats.org/drawingml/2006/main">
            <a:r>
              <a:t>Row 10: High School Teacher; Bachelor's Degree; $55,050</a:t>
            </a:r>
          </a:p>
          <a:p xmlns:a="http://schemas.openxmlformats.org/drawingml/2006/main">
            <a:r>
              <a:t>Row 11: Investment Banker; Bachelor's Degree; $71,720</a:t>
            </a:r>
          </a:p>
          <a:p xmlns:a="http://schemas.openxmlformats.org/drawingml/2006/main">
            <a:r>
              <a:t>Row 12: Airline Pilot; Bachelor's Degree; $98,410</a:t>
            </a:r>
          </a:p>
          <a:p xmlns:a="http://schemas.openxmlformats.org/drawingml/2006/main">
            <a:r>
              <a:t>Row 13: Mental Health Counselor; Master's Degree; $41,500</a:t>
            </a:r>
          </a:p>
          <a:p xmlns:a="http://schemas.openxmlformats.org/drawingml/2006/main">
            <a:r>
              <a:t>Row 14: Librarian; Master's Degree; $55,370</a:t>
            </a:r>
          </a:p>
          <a:p xmlns:a="http://schemas.openxmlformats.org/drawingml/2006/main">
            <a:r>
              <a:t>Row 15: Sociologist; Master's Degree; $74,960</a:t>
            </a:r>
          </a:p>
          <a:p xmlns:a="http://schemas.openxmlformats.org/drawingml/2006/main">
            <a:r>
              <a:t>Row 16: Psychologist; Doctoral Degree; $69,280</a:t>
            </a:r>
          </a:p>
          <a:p xmlns:a="http://schemas.openxmlformats.org/drawingml/2006/main">
            <a:r>
              <a:t>Row 17: Lawyer; Doctoral Degree; $113,530</a:t>
            </a:r>
          </a:p>
          <a:p xmlns:a="http://schemas.openxmlformats.org/drawingml/2006/main">
            <a:r>
              <a:t>Row 18: Physician or Surgeon; Doctoral Degree; $187,200</a:t>
            </a:r>
          </a:p>
          <a:p xmlns:a="http://schemas.openxmlformats.org/drawingml/2006/main">
            <a:r>
              <a:t/>
            </a:r>
          </a:p>
          <a:p xmlns:a="http://schemas.openxmlformats.org/drawingml/2006/main">
            <a:r>
              <a:t>[Sources]</a:t>
            </a:r>
          </a:p>
          <a:p xmlns:a="http://schemas.openxmlformats.org/drawingml/2006/main">
            <a:r>
              <a:t/>
            </a:r>
          </a:p>
          <a:p xmlns:a="http://schemas.openxmlformats.org/drawingml/2006/main">
            <a:r>
              <a:t>- Source: Bureau of Labor Statistics, U.S. Department of Labor, 2014–2015 Occupational Outlook Handbook.</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HOW DO EDUCATIONAL INSTITUTIONS STRATIFY?</a:t>
            </a:r>
          </a:p>
          <a:p xmlns:a="http://schemas.openxmlformats.org/drawingml/2006/main">
            <a:r>
              <a:t/>
            </a:r>
          </a:p>
          <a:p xmlns:a="http://schemas.openxmlformats.org/drawingml/2006/main">
            <a:r>
              <a:t>Two views:</a:t>
            </a:r>
          </a:p>
          <a:p xmlns:a="http://schemas.openxmlformats.org/drawingml/2006/main">
            <a:r>
              <a:t/>
            </a:r>
          </a:p>
          <a:p xmlns:a="http://schemas.openxmlformats.org/drawingml/2006/main">
            <a:r>
              <a:t>By achieved characteristics: performance and class choices are based solely on talent, hard work, and ability.</a:t>
            </a:r>
          </a:p>
          <a:p xmlns:a="http://schemas.openxmlformats.org/drawingml/2006/main">
            <a:r>
              <a:t/>
            </a:r>
          </a:p>
          <a:p xmlns:a="http://schemas.openxmlformats.org/drawingml/2006/main">
            <a:r>
              <a:t>By ascribed characteristics: performance, evaluation of one’s performance, and class choices are based on things students are born with and cannot change like race/ethnicity, gender, and socioeconomic background.</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TENSIONS BETWEEN EDUCATION’S ACTIVITIES</a:t>
            </a:r>
          </a:p>
          <a:p xmlns:a="http://schemas.openxmlformats.org/drawingml/2006/main">
            <a:r>
              <a:t/>
            </a:r>
          </a:p>
          <a:p xmlns:a="http://schemas.openxmlformats.org/drawingml/2006/main">
            <a:r>
              <a:t>The “public” role of education is to train and sort students well into their adult roles in the economy.  It is also to provide values that give members of a society common norms and beliefs about that society.</a:t>
            </a:r>
          </a:p>
          <a:p xmlns:a="http://schemas.openxmlformats.org/drawingml/2006/main">
            <a:r>
              <a:t>  </a:t>
            </a:r>
          </a:p>
          <a:p xmlns:a="http://schemas.openxmlformats.org/drawingml/2006/main">
            <a:r>
              <a:t>The “private” role of education is to provide individual students with the tools they need to compete with other students for the most highly valued jobs. </a:t>
            </a:r>
          </a:p>
          <a:p xmlns:a="http://schemas.openxmlformats.org/drawingml/2006/main">
            <a:r>
              <a:t/>
            </a:r>
          </a:p>
          <a:p xmlns:a="http://schemas.openxmlformats.org/drawingml/2006/main">
            <a:r>
              <a:t>Might these two roles conflict?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7.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SUMMARY</a:t>
            </a:r>
          </a:p>
          <a:p xmlns:a="http://schemas.openxmlformats.org/drawingml/2006/main">
            <a:r>
              <a:t/>
            </a:r>
          </a:p>
          <a:p xmlns:a="http://schemas.openxmlformats.org/drawingml/2006/main">
            <a:r>
              <a:t>There appear to be patterns in eventual educational attainment.  </a:t>
            </a:r>
          </a:p>
          <a:p xmlns:a="http://schemas.openxmlformats.org/drawingml/2006/main">
            <a:r>
              <a:t>Those whose parents have less education are less likely to achieve higher education themselves. 	</a:t>
            </a:r>
          </a:p>
          <a:p xmlns:a="http://schemas.openxmlformats.org/drawingml/2006/main">
            <a:r>
              <a:t>Black and Hispanic adults have less education than do whites and Asian Americans. </a:t>
            </a:r>
          </a:p>
          <a:p xmlns:a="http://schemas.openxmlformats.org/drawingml/2006/main">
            <a:r>
              <a:t>Women are more likely to have graduated from high school and have some college and associate’s or master’s degrees.  Men are more likely to have attained doctoral degrees. </a:t>
            </a:r>
          </a:p>
          <a:p xmlns:a="http://schemas.openxmlformats.org/drawingml/2006/main">
            <a:r>
              <a:t>Education carries out two crucial activities:</a:t>
            </a:r>
          </a:p>
          <a:p xmlns:a="http://schemas.openxmlformats.org/drawingml/2006/main">
            <a:r>
              <a:t>It gives a society a sense of commonality, similar values, rules for behavior.  It does this through the socialization of students.</a:t>
            </a:r>
          </a:p>
          <a:p xmlns:a="http://schemas.openxmlformats.org/drawingml/2006/main">
            <a:r>
              <a:t>It also prepares people for diverse roles in society (which are differentially rewarded).  It does this by stratifying students and socializing them to their particular, future roles.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8.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COMING UP IN CHAPTER 2</a:t>
            </a:r>
          </a:p>
          <a:p xmlns:a="http://schemas.openxmlformats.org/drawingml/2006/main">
            <a:r>
              <a:t/>
            </a:r>
          </a:p>
          <a:p xmlns:a="http://schemas.openxmlformats.org/drawingml/2006/main">
            <a:r>
              <a:t>How did education become institutionalized in the U.S.?</a:t>
            </a:r>
          </a:p>
          <a:p xmlns:a="http://schemas.openxmlformats.org/drawingml/2006/main">
            <a:r>
              <a:t/>
            </a:r>
          </a:p>
          <a:p xmlns:a="http://schemas.openxmlformats.org/drawingml/2006/main">
            <a:r>
              <a:t>How is education controlled and financed in the U.S.?</a:t>
            </a:r>
          </a:p>
          <a:p xmlns:a="http://schemas.openxmlformats.org/drawingml/2006/main">
            <a:r>
              <a:t/>
            </a:r>
          </a:p>
          <a:p xmlns:a="http://schemas.openxmlformats.org/drawingml/2006/main">
            <a:r>
              <a:t>What are some theories about why this happened?</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QUESTIONS FOR THOUGHT</a:t>
            </a:r>
          </a:p>
          <a:p xmlns:a="http://schemas.openxmlformats.org/drawingml/2006/main">
            <a:r>
              <a:t/>
            </a:r>
          </a:p>
          <a:p xmlns:a="http://schemas.openxmlformats.org/drawingml/2006/main">
            <a:r>
              <a:t>Education touches all of us at some point.  It seems as though if we have graduated from high school and enrolled in or graduated from college, we have “made it.”  Have we “made it”?  What are some of the benefits of higher levels of education?</a:t>
            </a:r>
          </a:p>
          <a:p xmlns:a="http://schemas.openxmlformats.org/drawingml/2006/main">
            <a:r>
              <a:t/>
            </a:r>
          </a:p>
          <a:p xmlns:a="http://schemas.openxmlformats.org/drawingml/2006/main">
            <a:r>
              <a:t>Are there patterns we can observe in who has “made it”?</a:t>
            </a:r>
          </a:p>
          <a:p xmlns:a="http://schemas.openxmlformats.org/drawingml/2006/main">
            <a:r>
              <a:t/>
            </a:r>
          </a:p>
          <a:p xmlns:a="http://schemas.openxmlformats.org/drawingml/2006/main">
            <a:r>
              <a:t>What role does our public education system have in shaping these patterns?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TABLE 1-1: EDUCATIONAL ATTAINMENT OF ADULTS AGED 25-44 BY PARENTS’ EDUCATION</a:t>
            </a:r>
          </a:p>
          <a:p xmlns:a="http://schemas.openxmlformats.org/drawingml/2006/main">
            <a:r>
              <a:t/>
            </a:r>
          </a:p>
          <a:p xmlns:a="http://schemas.openxmlformats.org/drawingml/2006/main">
            <a:r>
              <a:t>Source: Larimore, Jeff. July 2015. “Does It Matter Who Your Parents Are? Findings on Economic Mobility from the Survey of Household Economics and Decisionmaking.” Accessed at http://www.federalreserve.gov/econresdata/notes/feds-notes/2015/findings-on-economic-mobility-from-the-survey-of-household-economics-and-decisionmaking-20150720.html on December 15, 2015.</a:t>
            </a:r>
          </a:p>
          <a:p xmlns:a="http://schemas.openxmlformats.org/drawingml/2006/main">
            <a:r>
              <a:t/>
            </a:r>
          </a:p>
          <a:p xmlns:a="http://schemas.openxmlformats.org/drawingml/2006/main">
            <a:r>
              <a:t>Table data:</a:t>
            </a:r>
          </a:p>
          <a:p xmlns:a="http://schemas.openxmlformats.org/drawingml/2006/main">
            <a:r>
              <a:t>Column headers: Parents’ Education; High School Degree or Less; Some College; Bachelor’s Degree or More</a:t>
            </a:r>
          </a:p>
          <a:p xmlns:a="http://schemas.openxmlformats.org/drawingml/2006/main">
            <a:r>
              <a:t>Row 1: Both parents with high school degree or less; 53%; 27%; 20%</a:t>
            </a:r>
          </a:p>
          <a:p xmlns:a="http://schemas.openxmlformats.org/drawingml/2006/main">
            <a:r>
              <a:t>Row 2: One or more parents with some college; 22%; 46%; 31%</a:t>
            </a:r>
          </a:p>
          <a:p xmlns:a="http://schemas.openxmlformats.org/drawingml/2006/main">
            <a:r>
              <a:t>Row 3: One parent with bachelor’s degree; 15%; 27%; 58%</a:t>
            </a:r>
          </a:p>
          <a:p xmlns:a="http://schemas.openxmlformats.org/drawingml/2006/main">
            <a:r>
              <a:t>Row 4: Both parents with bachelor’s degree; 3%; 13%; 84%</a:t>
            </a:r>
          </a:p>
          <a:p xmlns:a="http://schemas.openxmlformats.org/drawingml/2006/main">
            <a:r>
              <a:t/>
            </a:r>
          </a:p>
          <a:p xmlns:a="http://schemas.openxmlformats.org/drawingml/2006/main">
            <a:r>
              <a:t>[Sources]</a:t>
            </a:r>
          </a:p>
          <a:p xmlns:a="http://schemas.openxmlformats.org/drawingml/2006/main">
            <a:r>
              <a:t/>
            </a:r>
          </a:p>
          <a:p xmlns:a="http://schemas.openxmlformats.org/drawingml/2006/main">
            <a:r>
              <a:t>- Source: Larimore, Jeff. July 2015. “Does It Matter Who Your Parents Are? Findings on Economic Mobility from the Survey of Household Economics and Decisionmaking.” Accessed at http://www.federalreserve.gov/econresdata/notes/feds-notes/2015/findings-on-economic-mobility-from-the-survey-of-household-economics-and-decisionmaking-20150720.html on December 15, 2015.</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FIGURE 1-1: EDUCATIONAL ATTAINMENT BY RACE/ETHNICITY FOR THOSE 25 AND OLDER, 2014</a:t>
            </a:r>
          </a:p>
          <a:p xmlns:a="http://schemas.openxmlformats.org/drawingml/2006/main">
            <a:r>
              <a:t/>
            </a:r>
          </a:p>
          <a:p xmlns:a="http://schemas.openxmlformats.org/drawingml/2006/main">
            <a:r>
              <a:t>Source: U.S. Census Bureau. 2014. Educational Attainment in the United States: 2014 – Detailed Tables. Table 3. http://www.census.gov/hhes/socdemo/education/data/cps/2014/tables.html</a:t>
            </a:r>
          </a:p>
          <a:p xmlns:a="http://schemas.openxmlformats.org/drawingml/2006/main">
            <a:r>
              <a:t/>
            </a:r>
          </a:p>
          <a:p xmlns:a="http://schemas.openxmlformats.org/drawingml/2006/main">
            <a:r>
              <a:t>[Sources]</a:t>
            </a:r>
          </a:p>
          <a:p xmlns:a="http://schemas.openxmlformats.org/drawingml/2006/main">
            <a:r>
              <a:t/>
            </a:r>
          </a:p>
          <a:p xmlns:a="http://schemas.openxmlformats.org/drawingml/2006/main">
            <a:r>
              <a:t>- Source: U.S. Census Bureau. 2014. Educational Attainment in the United States: 2014 – Detailed Tables. Table 3. http://www.census.gov/hhes/socdemo/education/data/cps/2014/tables.html</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FIGURE 1-2: EDUCATIONAL ATTAINMENT BY GENDER FOR THOSE 25 AND OLDER, 2014</a:t>
            </a:r>
          </a:p>
          <a:p xmlns:a="http://schemas.openxmlformats.org/drawingml/2006/main">
            <a:r>
              <a:t/>
            </a:r>
          </a:p>
          <a:p xmlns:a="http://schemas.openxmlformats.org/drawingml/2006/main">
            <a:r>
              <a:t>Source: U.S. Census Bureau. 2014. Educational Attainment in the United States: 2014 – Detailed Tables. Table 2. http://www.census.gov/hhes/socdemo/education/data/cps/2014/tables.html</a:t>
            </a:r>
          </a:p>
          <a:p xmlns:a="http://schemas.openxmlformats.org/drawingml/2006/main">
            <a:r>
              <a:t>://www.census.gov/hhes/socdemo/education/data/cps/2014/tables.html</a:t>
            </a:r>
          </a:p>
          <a:p xmlns:a="http://schemas.openxmlformats.org/drawingml/2006/main">
            <a:r>
              <a:t/>
            </a:r>
          </a:p>
          <a:p xmlns:a="http://schemas.openxmlformats.org/drawingml/2006/main">
            <a:r>
              <a:t>[Sources]</a:t>
            </a:r>
          </a:p>
          <a:p xmlns:a="http://schemas.openxmlformats.org/drawingml/2006/main">
            <a:r>
              <a:t/>
            </a:r>
          </a:p>
          <a:p xmlns:a="http://schemas.openxmlformats.org/drawingml/2006/main">
            <a:r>
              <a:t>- Source: U.S. Census Bureau. 2014. Educational Attainment in the United States: 2014 – Detailed Tables. Table 2. http://www.census.gov/hhes/socdemo/education/data/cps/2014/tables.html</a:t>
            </a:r>
          </a:p>
          <a:p xmlns:a="http://schemas.openxmlformats.org/drawingml/2006/main">
            <a:r>
              <a:t>://www.census.gov/hhes/socdemo/education/data/cps/2014/tables.html</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EDUCATION AS AN INSTITUTION</a:t>
            </a:r>
          </a:p>
          <a:p xmlns:a="http://schemas.openxmlformats.org/drawingml/2006/main">
            <a:r>
              <a:t/>
            </a:r>
          </a:p>
          <a:p xmlns:a="http://schemas.openxmlformats.org/drawingml/2006/main">
            <a:r>
              <a:t>Education in many societies is institutionalized.  It occurs in particular places during specific times and people have clearly delineated roles in the institution.</a:t>
            </a:r>
          </a:p>
          <a:p xmlns:a="http://schemas.openxmlformats.org/drawingml/2006/main">
            <a:r>
              <a:t/>
            </a:r>
          </a:p>
          <a:p xmlns:a="http://schemas.openxmlformats.org/drawingml/2006/main">
            <a:r>
              <a:t>Education is bureaucratic.</a:t>
            </a:r>
          </a:p>
          <a:p xmlns:a="http://schemas.openxmlformats.org/drawingml/2006/main">
            <a:r>
              <a:t/>
            </a:r>
          </a:p>
          <a:p xmlns:a="http://schemas.openxmlformats.org/drawingml/2006/main">
            <a:r>
              <a:t>Institutionalized education is nearly universal.</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7.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EDUCATIONAL INSTITUTIONS PERFORM TWO SOCIOLOGICAL PROCESSES</a:t>
            </a:r>
          </a:p>
          <a:p xmlns:a="http://schemas.openxmlformats.org/drawingml/2006/main">
            <a:r>
              <a:t/>
            </a:r>
          </a:p>
          <a:p xmlns:a="http://schemas.openxmlformats.org/drawingml/2006/main">
            <a:r>
              <a:t>Socialization </a:t>
            </a:r>
          </a:p>
          <a:p xmlns:a="http://schemas.openxmlformats.org/drawingml/2006/main">
            <a:r>
              <a:t>The process through which an individual learns the ways of a given group or society</a:t>
            </a:r>
          </a:p>
          <a:p xmlns:a="http://schemas.openxmlformats.org/drawingml/2006/main">
            <a:r>
              <a:t/>
            </a:r>
          </a:p>
          <a:p xmlns:a="http://schemas.openxmlformats.org/drawingml/2006/main">
            <a:r>
              <a:t>Stratification 	</a:t>
            </a:r>
          </a:p>
          <a:p xmlns:a="http://schemas.openxmlformats.org/drawingml/2006/main">
            <a:r>
              <a:t>The differential allocation of roles and resources in a group or society that is based on the attributes of the individual</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8.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WHAT IS SOCIALIZATION?</a:t>
            </a:r>
          </a:p>
          <a:p xmlns:a="http://schemas.openxmlformats.org/drawingml/2006/main">
            <a:r>
              <a:t/>
            </a:r>
          </a:p>
          <a:p xmlns:a="http://schemas.openxmlformats.org/drawingml/2006/main">
            <a:r>
              <a:t>How we learn what is valued by society, what our society wants us to know</a:t>
            </a:r>
          </a:p>
          <a:p xmlns:a="http://schemas.openxmlformats.org/drawingml/2006/main">
            <a:r>
              <a:t>What do we learn: </a:t>
            </a:r>
          </a:p>
          <a:p xmlns:a="http://schemas.openxmlformats.org/drawingml/2006/main">
            <a:r>
              <a:t>knowledge</a:t>
            </a:r>
          </a:p>
          <a:p xmlns:a="http://schemas.openxmlformats.org/drawingml/2006/main">
            <a:r>
              <a:t>skills</a:t>
            </a:r>
          </a:p>
          <a:p xmlns:a="http://schemas.openxmlformats.org/drawingml/2006/main">
            <a:r>
              <a:t>values</a:t>
            </a:r>
          </a:p>
          <a:p xmlns:a="http://schemas.openxmlformats.org/drawingml/2006/main">
            <a:r>
              <a:t>beliefs</a:t>
            </a:r>
          </a:p>
          <a:p xmlns:a="http://schemas.openxmlformats.org/drawingml/2006/main">
            <a:r>
              <a:t>attitudes</a:t>
            </a:r>
          </a:p>
          <a:p xmlns:a="http://schemas.openxmlformats.org/drawingml/2006/main">
            <a:r>
              <a:t>norms</a:t>
            </a:r>
          </a:p>
          <a:p xmlns:a="http://schemas.openxmlformats.org/drawingml/2006/main">
            <a:r>
              <a:t>our place in society, the world</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9.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WHY EDUCATIONAL INSTITUTIONS DO IT</a:t>
            </a:r>
          </a:p>
          <a:p xmlns:a="http://schemas.openxmlformats.org/drawingml/2006/main">
            <a:r>
              <a:t/>
            </a:r>
          </a:p>
          <a:p xmlns:a="http://schemas.openxmlformats.org/drawingml/2006/main">
            <a:r>
              <a:t>After the industrial revolution, the family was no longer the most concentrated site of socialization.</a:t>
            </a:r>
          </a:p>
          <a:p xmlns:a="http://schemas.openxmlformats.org/drawingml/2006/main">
            <a:r>
              <a:t/>
            </a:r>
          </a:p>
          <a:p xmlns:a="http://schemas.openxmlformats.org/drawingml/2006/main">
            <a:r>
              <a:t>New skills and norms were necessary for a manufacturing workforce.</a:t>
            </a:r>
          </a:p>
          <a:p xmlns:a="http://schemas.openxmlformats.org/drawingml/2006/main">
            <a:r>
              <a:t/>
            </a:r>
          </a:p>
          <a:p xmlns:a="http://schemas.openxmlformats.org/drawingml/2006/main">
            <a:r>
              <a:t>Common values and norms had to be taught to an increasingly diverse and specialized population.</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slideLayouts/_rels/slideLayout1.xml.rels>&#65279;<?xml version="1.0" encoding="utf-8"?><Relationships xmlns="http://schemas.openxmlformats.org/package/2006/relationships"><Relationship Type="http://schemas.openxmlformats.org/officeDocument/2006/relationships/slideMaster" Target="/ppt/slideMasters/slideMaster1.xml" Id="R1eef40c474594021" /><Relationship Type="http://schemas.openxmlformats.org/officeDocument/2006/relationships/image" Target="/ppt/media/image.jpeg" Id="R7216ca864839479d" /><Relationship Type="http://schemas.openxmlformats.org/officeDocument/2006/relationships/image" Target="/ppt/media/image.png" Id="Rbadefa475c714b84" /></Relationships>
</file>

<file path=ppt/slideLayouts/_rels/slideLayout2.xml.rels>&#65279;<?xml version="1.0" encoding="utf-8"?><Relationships xmlns="http://schemas.openxmlformats.org/package/2006/relationships"><Relationship Type="http://schemas.openxmlformats.org/officeDocument/2006/relationships/slideMaster" Target="/ppt/slideMasters/slideMaster1.xml" Id="R8abab2f1934d4781" /><Relationship Type="http://schemas.openxmlformats.org/officeDocument/2006/relationships/image" Target="/ppt/media/image.jpeg" Id="Ra4b5465832814305" /><Relationship Type="http://schemas.openxmlformats.org/officeDocument/2006/relationships/image" Target="/ppt/media/image2.png" Id="R3d8d629cfd614709" /><Relationship Type="http://schemas.openxmlformats.org/officeDocument/2006/relationships/image" Target="/ppt/media/image3.png" Id="Rb3dda437a5124bab" /></Relationships>
</file>

<file path=ppt/slideLayouts/slideLayout1.xml><?xml version="1.0" encoding="utf-8"?>
<p:sldLayout xmlns:p="http://schemas.openxmlformats.org/presentationml/2006/main" type="blank" preserve="1">
  <p:cSld name="Default">
    <p:bg>
      <p:bgPr>
        <a:blipFill xmlns:a="http://schemas.openxmlformats.org/drawingml/2006/main" rotWithShape="0">
          <a:blip xmlns:r="http://schemas.openxmlformats.org/officeDocument/2006/relationships" r:embed="R7216ca864839479d"/>
          <a:stretch/>
        </a:blipFill>
      </p:bgPr>
    </p:bg>
    <p:spTree>
      <p:nvGrpSpPr>
        <p:cNvPr id="1" name=""/>
        <p:cNvGrpSpPr/>
        <p:nvPr/>
      </p:nvGrpSpPr>
      <p:grpSpPr>
        <a:xfrm xmlns:a="http://schemas.openxmlformats.org/drawingml/2006/main"/>
      </p:grpSpPr>
      <p:sp>
        <p:nvSpPr>
          <p:cNvPr id="2" name="Rectangle 7">
            <a:extLst xmlns:a="http://schemas.openxmlformats.org/drawingml/2006/main">
              <a:ext uri="{FF2B5EF4-FFF2-40B4-BE49-F238E27FC236}">
                <a16:creationId xmlns:a16="http://schemas.microsoft.com/office/drawing/2014/main" id="{AA87873F-2965-47CD-82E0-7C3B5D4867CC}"/>
              </a:ext>
            </a:extLst>
          </p:cNvPr>
          <p:cNvSpPr>
            <a:spLocks xmlns:a="http://schemas.openxmlformats.org/drawingml/2006/main" noGrp="1"/>
          </p:cNvSpPr>
          <p:nvPr/>
        </p:nvSpPr>
        <p:spPr>
          <a:xfrm xmlns:a="http://schemas.openxmlformats.org/drawingml/2006/main">
            <a:off x="0" y="0"/>
            <a:ext cx="9144000" cy="6858000"/>
          </a:xfrm>
          <a:prstGeom xmlns:a="http://schemas.openxmlformats.org/drawingml/2006/main" prst="rect">
            <a:avLst/>
          </a:prstGeom>
          <a:solidFill xmlns:a="http://schemas.openxmlformats.org/drawingml/2006/main">
            <a:srgbClr val="FFFFFF"/>
          </a:solidFill>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Times New Roman"/>
              <a:ea typeface="Times New Roman"/>
              <a:cs typeface="Times New Roman"/>
            </a:endParaRPr>
          </a:p>
        </p:txBody>
      </p:sp>
      <p:sp useBgFill="1">
        <p:nvSpPr>
          <p:cNvPr id="3" name="Rounded Rectangle 6">
            <a:extLst xmlns:a="http://schemas.openxmlformats.org/drawingml/2006/main">
              <a:ext uri="{FF2B5EF4-FFF2-40B4-BE49-F238E27FC236}">
                <a16:creationId xmlns:a16="http://schemas.microsoft.com/office/drawing/2014/main" id="{6B07E9FB-66A3-4513-8C9D-FF6B672DE9ED}"/>
              </a:ext>
            </a:extLst>
          </p:cNvPr>
          <p:cNvSpPr>
            <a:spLocks xmlns:a="http://schemas.openxmlformats.org/drawingml/2006/main" noGrp="1"/>
          </p:cNvSpPr>
          <p:nvPr/>
        </p:nvSpPr>
        <p:spPr>
          <a:xfrm xmlns:a="http://schemas.openxmlformats.org/drawingml/2006/main">
            <a:off x="91800" y="101520"/>
            <a:ext cx="8960040" cy="6664320"/>
          </a:xfrm>
          <a:prstGeom xmlns:a="http://schemas.openxmlformats.org/drawingml/2006/main" prst="roundRect">
            <a:avLst>
              <a:gd name="adj" fmla="val 1736"/>
            </a:avLst>
          </a:prstGeom>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Times New Roman"/>
              <a:ea typeface="Times New Roman"/>
              <a:cs typeface="Times New Roman"/>
            </a:endParaRPr>
          </a:p>
        </p:txBody>
      </p:sp>
      <p:sp>
        <p:nvSpPr>
          <p:cNvPr id="4" name="PlaceHolder 1">
            <a:extLst xmlns:a="http://schemas.openxmlformats.org/drawingml/2006/main">
              <a:ext uri="{FF2B5EF4-FFF2-40B4-BE49-F238E27FC236}">
                <a16:creationId xmlns:a16="http://schemas.microsoft.com/office/drawing/2014/main" id="{A5C79604-34A1-4DBB-A7A3-0B2193316142}"/>
              </a:ext>
            </a:extLst>
          </p:cNvPr>
          <p:cNvSpPr>
            <a:spLocks xmlns:a="http://schemas.openxmlformats.org/drawingml/2006/main" noGrp="1"/>
          </p:cNvSpPr>
          <p:nvPr>
            <p:ph type="body" idx="0"/>
          </p:nvPr>
        </p:nvSpPr>
        <p:spPr>
          <a:xfrm xmlns:a="http://schemas.openxmlformats.org/drawingml/2006/main">
            <a:off x="457200" y="1752120"/>
            <a:ext cx="8229600" cy="43736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0000" tIns="46800" rIns="90000" bIns="46800" anchor="t">
            <a:normAutofit/>
          </a:bodyPr>
          <a:lstStyle xmlns:a="http://schemas.openxmlformats.org/drawingml/2006/main">
            <a:lvl1pPr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2400" b="0" u="none">
                <a:solidFill>
                  <a:srgbClr val="564B3C"/>
                </a:solidFill>
                <a:latin typeface="Century Gothic"/>
                <a:ea typeface="Century Gothic"/>
                <a:cs typeface="Century Gothic"/>
              </a:defRPr>
            </a:lvl1pPr>
            <a:lvl2pPr algn="l">
              <a:spcBef>
                <a:spcPts val="601"/>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2400" b="0" u="none">
                <a:solidFill>
                  <a:srgbClr val="564B3C"/>
                </a:solidFill>
                <a:latin typeface="Century Gothic"/>
                <a:ea typeface="Century Gothic"/>
                <a:cs typeface="Century Gothic"/>
              </a:defRPr>
            </a:lvl2pPr>
            <a:lvl3pPr algn="l">
              <a:spcBef>
                <a:spcPts val="601"/>
              </a:spcBef>
              <a:buClr>
                <a:srgbClr val="B5AE53"/>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2400" b="0" u="none">
                <a:solidFill>
                  <a:srgbClr val="564B3C"/>
                </a:solidFill>
                <a:latin typeface="Century Gothic"/>
                <a:ea typeface="Century Gothic"/>
                <a:cs typeface="Century Gothic"/>
              </a:defRPr>
            </a:lvl3pPr>
            <a:lvl4pPr algn="l">
              <a:spcBef>
                <a:spcPts val="601"/>
              </a:spcBef>
              <a:buClr>
                <a:srgbClr val="848058"/>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2400" b="0" u="none">
                <a:solidFill>
                  <a:srgbClr val="564B3C"/>
                </a:solidFill>
                <a:latin typeface="Century Gothic"/>
                <a:ea typeface="Century Gothic"/>
                <a:cs typeface="Century Gothic"/>
              </a:defRPr>
            </a:lvl4pPr>
            <a:lvl5pPr algn="l">
              <a:spcBef>
                <a:spcPts val="601"/>
              </a:spcBef>
              <a:buClr>
                <a:srgbClr val="E8B54D"/>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2400" b="0" u="none">
                <a:solidFill>
                  <a:srgbClr val="564B3C"/>
                </a:solidFill>
                <a:latin typeface="Century Gothic"/>
                <a:ea typeface="Century Gothic"/>
                <a:cs typeface="Century Gothic"/>
              </a:defRPr>
            </a:lvl5pPr>
            <a:lvl6pPr algn="l">
              <a:spcBef>
                <a:spcPts val="60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2400" b="0" u="none">
                <a:solidFill>
                  <a:srgbClr val="564B3C"/>
                </a:solidFill>
                <a:latin typeface="Century Gothic"/>
                <a:ea typeface="Century Gothic"/>
                <a:cs typeface="Century Gothic"/>
              </a:defRPr>
            </a:lvl6pPr>
            <a:lvl7pPr algn="l">
              <a:spcBef>
                <a:spcPts val="60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2400" b="0" u="none">
                <a:solidFill>
                  <a:srgbClr val="564B3C"/>
                </a:solidFill>
                <a:latin typeface="Century Gothic"/>
                <a:ea typeface="Century Gothic"/>
                <a:cs typeface="Century Gothic"/>
              </a:defRPr>
            </a:lvl7pPr>
          </a:lstStyle>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Click to edit the outline text format</a:t>
            </a:r>
            <a:endParaRPr sz="2400" b="0" u="none">
              <a:solidFill>
                <a:srgbClr val="564B3C"/>
              </a:solidFill>
              <a:latin typeface="Century Gothic"/>
              <a:ea typeface="Century Gothic"/>
              <a:cs typeface="Century Gothic"/>
            </a:endParaRPr>
          </a:p>
          <a:p xmlns:a="http://schemas.openxmlformats.org/drawingml/2006/main">
            <a:pPr marL="639720" lvl="1" indent="-228600" algn="l">
              <a:spcBef>
                <a:spcPts val="601"/>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Second Outline Level</a:t>
            </a:r>
            <a:endParaRPr sz="2400" b="0" u="none">
              <a:solidFill>
                <a:srgbClr val="564B3C"/>
              </a:solidFill>
              <a:latin typeface="Century Gothic"/>
              <a:ea typeface="Century Gothic"/>
              <a:cs typeface="Century Gothic"/>
            </a:endParaRPr>
          </a:p>
          <a:p xmlns:a="http://schemas.openxmlformats.org/drawingml/2006/main">
            <a:pPr marL="914400" lvl="2" indent="-228600" algn="l">
              <a:spcBef>
                <a:spcPts val="601"/>
              </a:spcBef>
              <a:buClr>
                <a:srgbClr val="B5AE53"/>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Third Outline Level</a:t>
            </a:r>
            <a:endParaRPr sz="2400" b="0" u="none">
              <a:solidFill>
                <a:srgbClr val="564B3C"/>
              </a:solidFill>
              <a:latin typeface="Century Gothic"/>
              <a:ea typeface="Century Gothic"/>
              <a:cs typeface="Century Gothic"/>
            </a:endParaRPr>
          </a:p>
          <a:p xmlns:a="http://schemas.openxmlformats.org/drawingml/2006/main">
            <a:pPr marL="1279440" lvl="3" indent="-228600" algn="l">
              <a:spcBef>
                <a:spcPts val="601"/>
              </a:spcBef>
              <a:buClr>
                <a:srgbClr val="848058"/>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Fourth Outline Level</a:t>
            </a:r>
            <a:endParaRPr sz="2400" b="0" u="none">
              <a:solidFill>
                <a:srgbClr val="564B3C"/>
              </a:solidFill>
              <a:latin typeface="Century Gothic"/>
              <a:ea typeface="Century Gothic"/>
              <a:cs typeface="Century Gothic"/>
            </a:endParaRPr>
          </a:p>
          <a:p xmlns:a="http://schemas.openxmlformats.org/drawingml/2006/main">
            <a:pPr marL="1554120" lvl="4" indent="-228600" algn="l">
              <a:spcBef>
                <a:spcPts val="601"/>
              </a:spcBef>
              <a:buClr>
                <a:srgbClr val="E8B54D"/>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Fifth Outline Level</a:t>
            </a:r>
            <a:endParaRPr sz="2400" b="0" u="none">
              <a:solidFill>
                <a:srgbClr val="564B3C"/>
              </a:solidFill>
              <a:latin typeface="Century Gothic"/>
              <a:ea typeface="Century Gothic"/>
              <a:cs typeface="Century Gothic"/>
            </a:endParaRPr>
          </a:p>
          <a:p xmlns:a="http://schemas.openxmlformats.org/drawingml/2006/main">
            <a:pPr marL="1554120" lvl="5" indent="-228600" algn="l">
              <a:spcBef>
                <a:spcPts val="60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Sixth Outline Level</a:t>
            </a:r>
            <a:endParaRPr sz="2400" b="0" u="none">
              <a:solidFill>
                <a:srgbClr val="564B3C"/>
              </a:solidFill>
              <a:latin typeface="Century Gothic"/>
              <a:ea typeface="Century Gothic"/>
              <a:cs typeface="Century Gothic"/>
            </a:endParaRPr>
          </a:p>
          <a:p xmlns:a="http://schemas.openxmlformats.org/drawingml/2006/main">
            <a:pPr marL="1554120" lvl="6" indent="-228600" algn="l">
              <a:spcBef>
                <a:spcPts val="60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Seventh Outline Level</a:t>
            </a:r>
            <a:endParaRPr sz="2400" b="0" u="none">
              <a:solidFill>
                <a:srgbClr val="564B3C"/>
              </a:solidFill>
              <a:latin typeface="Century Gothic"/>
              <a:ea typeface="Century Gothic"/>
              <a:cs typeface="Century Gothic"/>
            </a:endParaRPr>
          </a:p>
        </p:txBody>
      </p:sp>
      <p:sp>
        <p:nvSpPr>
          <p:cNvPr id="5" name="PlaceHolder 2">
            <a:extLst xmlns:a="http://schemas.openxmlformats.org/drawingml/2006/main">
              <a:ext uri="{FF2B5EF4-FFF2-40B4-BE49-F238E27FC236}">
                <a16:creationId xmlns:a16="http://schemas.microsoft.com/office/drawing/2014/main" id="{D90BEE05-8EF0-4158-B631-358947D1B446}"/>
              </a:ext>
            </a:extLst>
          </p:cNvPr>
          <p:cNvSpPr>
            <a:spLocks xmlns:a="http://schemas.openxmlformats.org/drawingml/2006/main" noGrp="1"/>
          </p:cNvSpPr>
          <p:nvPr>
            <p:ph type="dt" idx="1"/>
          </p:nvPr>
        </p:nvSpPr>
        <p:spPr>
          <a:xfrm xmlns:a="http://schemas.openxmlformats.org/drawingml/2006/main">
            <a:off x="457200" y="6356160"/>
            <a:ext cx="2133360" cy="365040"/>
          </a:xfrm>
          <a:prstGeom xmlns:a="http://schemas.openxmlformats.org/drawingml/2006/main" prst="rect">
            <a:avLst/>
          </a:prstGeom>
          <a:noFill xmlns:a="http://schemas.openxmlformats.org/drawingml/2006/main"/>
          <a:ln xmlns:a="http://schemas.openxmlformats.org/drawingml/2006/main" w="38160">
            <a:noFill/>
          </a:ln>
        </p:spPr>
        <p:txBody>
          <a:bodyPr xmlns:a="http://schemas.openxmlformats.org/drawingml/2006/main" lIns="90000" tIns="46800" rIns="90000" bIns="46800" anchor="ctr">
            <a:noAutofit/>
          </a:bodyPr>
          <a:lstStyle xmlns:a="http://schemas.openxmlformats.org/drawingml/2006/main"/>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Times New Roman"/>
              <a:ea typeface="Times New Roman"/>
              <a:cs typeface="Times New Roman"/>
            </a:endParaRPr>
          </a:p>
        </p:txBody>
      </p:sp>
      <p:sp>
        <p:nvSpPr>
          <p:cNvPr id="6" name="PlaceHolder 3">
            <a:extLst xmlns:a="http://schemas.openxmlformats.org/drawingml/2006/main">
              <a:ext uri="{FF2B5EF4-FFF2-40B4-BE49-F238E27FC236}">
                <a16:creationId xmlns:a16="http://schemas.microsoft.com/office/drawing/2014/main" id="{10DD9CBD-22D6-48F5-B800-7315D7B34F6E}"/>
              </a:ext>
            </a:extLst>
          </p:cNvPr>
          <p:cNvSpPr>
            <a:spLocks xmlns:a="http://schemas.openxmlformats.org/drawingml/2006/main" noGrp="1"/>
          </p:cNvSpPr>
          <p:nvPr>
            <p:ph type="ftr" idx="2"/>
          </p:nvPr>
        </p:nvSpPr>
        <p:spPr>
          <a:xfrm xmlns:a="http://schemas.openxmlformats.org/drawingml/2006/main">
            <a:off x="3123720" y="6356160"/>
            <a:ext cx="2895480" cy="365040"/>
          </a:xfrm>
          <a:prstGeom xmlns:a="http://schemas.openxmlformats.org/drawingml/2006/main" prst="rect">
            <a:avLst/>
          </a:prstGeom>
          <a:noFill xmlns:a="http://schemas.openxmlformats.org/drawingml/2006/main"/>
          <a:ln xmlns:a="http://schemas.openxmlformats.org/drawingml/2006/main" w="38160">
            <a:noFill/>
          </a:ln>
        </p:spPr>
        <p:txBody>
          <a:bodyPr xmlns:a="http://schemas.openxmlformats.org/drawingml/2006/main" lIns="90000" tIns="46800" rIns="90000" bIns="46800" anchor="ctr">
            <a:noAutofit/>
          </a:bodyPr>
          <a:lstStyle xmlns:a="http://schemas.openxmlformats.org/drawingml/2006/main"/>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Times New Roman"/>
              <a:ea typeface="Times New Roman"/>
              <a:cs typeface="Times New Roman"/>
            </a:endParaRPr>
          </a:p>
        </p:txBody>
      </p:sp>
      <p:sp>
        <p:nvSpPr>
          <p:cNvPr id="7" name="PlaceHolder 4">
            <a:extLst xmlns:a="http://schemas.openxmlformats.org/drawingml/2006/main">
              <a:ext uri="{FF2B5EF4-FFF2-40B4-BE49-F238E27FC236}">
                <a16:creationId xmlns:a16="http://schemas.microsoft.com/office/drawing/2014/main" id="{71368D80-02CE-44A0-938B-478A8E731A26}"/>
              </a:ext>
            </a:extLst>
          </p:cNvPr>
          <p:cNvSpPr>
            <a:spLocks xmlns:a="http://schemas.openxmlformats.org/drawingml/2006/main" noGrp="1"/>
          </p:cNvSpPr>
          <p:nvPr>
            <p:ph type="sldNum" idx="3"/>
          </p:nvPr>
        </p:nvSpPr>
        <p:spPr>
          <a:xfrm xmlns:a="http://schemas.openxmlformats.org/drawingml/2006/main">
            <a:off x="6552720" y="6356160"/>
            <a:ext cx="2133720" cy="365040"/>
          </a:xfrm>
          <a:prstGeom xmlns:a="http://schemas.openxmlformats.org/drawingml/2006/main" prst="rect">
            <a:avLst/>
          </a:prstGeom>
          <a:noFill xmlns:a="http://schemas.openxmlformats.org/drawingml/2006/main"/>
          <a:ln xmlns:a="http://schemas.openxmlformats.org/drawingml/2006/main" w="38160">
            <a:noFill/>
          </a:ln>
        </p:spPr>
        <p:txBody>
          <a:bodyPr xmlns:a="http://schemas.openxmlformats.org/drawingml/2006/main" lIns="90000" tIns="46800" rIns="90000" bIns="46800" anchor="ctr">
            <a:noAutofit/>
          </a:bodyPr>
          <a:lstStyle xmlns:a="http://schemas.openxmlformats.org/drawingml/2006/main">
            <a:lvl1pPr indent="0" algn="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b="0" u="none">
                <a:solidFill>
                  <a:srgbClr val="564B3C"/>
                </a:solidFill>
                <a:latin typeface="Times New Roman"/>
                <a:ea typeface="Times New Roman"/>
                <a:cs typeface="Times New Roman"/>
              </a:defRPr>
            </a:lvl1pPr>
          </a:lstStyle>
          <a:p xmlns:a="http://schemas.openxmlformats.org/drawingml/2006/main">
            <a:pPr indent="0" algn="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fld id="{CC8056A9-81F6-4642-9F9F-EB86E1B505B3}" type="slidenum">
              <a:rPr sz="1200" b="0" u="none">
                <a:solidFill>
                  <a:srgbClr val="564B3C"/>
                </a:solidFill>
                <a:latin typeface="Times New Roman"/>
                <a:ea typeface="Times New Roman"/>
                <a:cs typeface="Times New Roman"/>
              </a:rPr>
              <a:t>&lt;number&gt;</a:t>
            </a:fld>
            <a:endParaRPr sz="1200" b="0" u="none">
              <a:solidFill>
                <a:srgbClr val="000000"/>
              </a:solidFill>
              <a:latin typeface="Times New Roman"/>
              <a:ea typeface="Times New Roman"/>
              <a:cs typeface="Times New Roman"/>
            </a:endParaRPr>
          </a:p>
        </p:txBody>
      </p:sp>
      <p:pic>
        <p:nvPicPr>
          <p:cNvPr id="20" name="Rectangle 8"/>
          <p:cNvPicPr>
            <a:picLocks xmlns:a="http://schemas.openxmlformats.org/drawingml/2006/main" noChangeAspect="1"/>
          </p:cNvPicPr>
          <p:nvPr/>
        </p:nvPicPr>
        <p:blipFill>
          <a:blip xmlns:r="http://schemas.openxmlformats.org/officeDocument/2006/relationships" xmlns:a="http://schemas.openxmlformats.org/drawingml/2006/main" r:embed="Rbadefa475c714b84"/>
          <a:stretch xmlns:a="http://schemas.openxmlformats.org/drawingml/2006/main"/>
        </p:blipFill>
        <p:spPr>
          <a:xfrm xmlns:a="http://schemas.openxmlformats.org/drawingml/2006/main" rot="0" flipH="0" flipV="0">
            <a:off x="274320" y="283680"/>
            <a:ext cx="8595000" cy="1319040"/>
          </a:xfrm>
          <a:prstGeom xmlns:a="http://schemas.openxmlformats.org/drawingml/2006/main" prst="rect">
            <a:avLst/>
          </a:prstGeom>
          <a:ln xmlns:a="http://schemas.openxmlformats.org/drawingml/2006/main" w="38160">
            <a:noFill/>
          </a:ln>
        </p:spPr>
      </p:pic>
      <p:sp>
        <p:nvSpPr>
          <p:cNvPr id="10" name="">
            <a:extLst xmlns:a="http://schemas.openxmlformats.org/drawingml/2006/main">
              <a:ext uri="{FF2B5EF4-FFF2-40B4-BE49-F238E27FC236}">
                <a16:creationId xmlns:a16="http://schemas.microsoft.com/office/drawing/2014/main" id="{58754B1B-BDD5-4426-B5BA-7D1457FB854B}"/>
              </a:ext>
            </a:extLst>
          </p:cNvPr>
          <p:cNvSpPr>
            <a:spLocks xmlns:a="http://schemas.openxmlformats.org/drawingml/2006/main" noGrp="1"/>
          </p:cNvSpPr>
          <p:nvPr/>
        </p:nvSpPr>
        <p:spPr>
          <a:xfrm xmlns:a="http://schemas.openxmlformats.org/drawingml/2006/main" rot="0" flipH="0" flipV="0">
            <a:off x="274320" y="280800"/>
            <a:ext cx="8595000" cy="132228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Times New Roman"/>
              <a:ea typeface="Times New Roman"/>
              <a:cs typeface="Times New Roman"/>
            </a:endParaRPr>
          </a:p>
        </p:txBody>
      </p:sp>
      <p:sp>
        <p:nvSpPr>
          <p:cNvPr id="11" name="Rectangle 9">
            <a:extLst xmlns:a="http://schemas.openxmlformats.org/drawingml/2006/main">
              <a:ext uri="{FF2B5EF4-FFF2-40B4-BE49-F238E27FC236}">
                <a16:creationId xmlns:a16="http://schemas.microsoft.com/office/drawing/2014/main" id="{18334061-CE38-43D1-BDCB-F42612608847}"/>
              </a:ext>
            </a:extLst>
          </p:cNvPr>
          <p:cNvSpPr>
            <a:spLocks xmlns:a="http://schemas.openxmlformats.org/drawingml/2006/main" noGrp="1"/>
          </p:cNvSpPr>
          <p:nvPr/>
        </p:nvSpPr>
        <p:spPr>
          <a:xfrm xmlns:a="http://schemas.openxmlformats.org/drawingml/2006/main">
            <a:off x="372960" y="372960"/>
            <a:ext cx="8380440" cy="1117440"/>
          </a:xfrm>
          <a:prstGeom xmlns:a="http://schemas.openxmlformats.org/drawingml/2006/main" prst="rect">
            <a:avLst/>
          </a:prstGeom>
          <a:solidFill xmlns:a="http://schemas.openxmlformats.org/drawingml/2006/main">
            <a:srgbClr val="FFFFFF"/>
          </a:solidFill>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Times New Roman"/>
              <a:ea typeface="Times New Roman"/>
              <a:cs typeface="Times New Roman"/>
            </a:endParaRPr>
          </a:p>
        </p:txBody>
      </p:sp>
      <p:sp>
        <p:nvSpPr>
          <p:cNvPr id="12" name="PlaceHolder 5">
            <a:extLst xmlns:a="http://schemas.openxmlformats.org/drawingml/2006/main">
              <a:ext uri="{FF2B5EF4-FFF2-40B4-BE49-F238E27FC236}">
                <a16:creationId xmlns:a16="http://schemas.microsoft.com/office/drawing/2014/main" id="{44E80815-1BB6-4B0D-9D92-E3C26DE05A17}"/>
              </a:ext>
            </a:extLst>
          </p:cNvPr>
          <p:cNvSpPr>
            <a:spLocks xmlns:a="http://schemas.openxmlformats.org/drawingml/2006/main" noGrp="1"/>
          </p:cNvSpPr>
          <p:nvPr>
            <p:ph type="title" idx="0"/>
          </p:nvPr>
        </p:nvSpPr>
        <p:spPr>
          <a:xfrm xmlns:a="http://schemas.openxmlformats.org/drawingml/2006/main">
            <a:off x="424800" y="407880"/>
            <a:ext cx="8261640" cy="10396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0000" tIns="46800" rIns="90000" bIns="46800" anchor="ctr">
            <a:noAutofit/>
          </a:bodyPr>
          <a:lstStyle xmlns:a="http://schemas.openxmlformats.org/drawingml/2006/main">
            <a:lvl1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500" b="0" u="none">
                <a:solidFill>
                  <a:srgbClr val="6B7D72"/>
                </a:solidFill>
                <a:latin typeface="Book Antiqua"/>
                <a:ea typeface="Book Antiqua"/>
                <a:cs typeface="Book Antiqua"/>
              </a:defRPr>
            </a:lvl1pPr>
          </a:lstStyle>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500" b="0" u="none">
                <a:solidFill>
                  <a:srgbClr val="6B7D72"/>
                </a:solidFill>
                <a:latin typeface="Book Antiqua"/>
                <a:ea typeface="Book Antiqua"/>
                <a:cs typeface="Book Antiqua"/>
              </a:rPr>
              <a:t>Click to edit the title text format</a:t>
            </a:r>
            <a:endParaRPr sz="3500" b="0" u="none">
              <a:solidFill>
                <a:srgbClr val="6B7D72"/>
              </a:solidFill>
              <a:latin typeface="Book Antiqua"/>
              <a:ea typeface="Book Antiqua"/>
              <a:cs typeface="Book Antiqua"/>
            </a:endParaRPr>
          </a:p>
        </p:txBody>
      </p:sp>
    </p:spTree>
  </p:cSld>
</p:sldLayout>
</file>

<file path=ppt/slideLayouts/slideLayout2.xml><?xml version="1.0" encoding="utf-8"?>
<p:sldLayout xmlns:p="http://schemas.openxmlformats.org/presentationml/2006/main" type="blank" preserve="1">
  <p:cSld name="Title1">
    <p:bg>
      <p:bgPr>
        <a:blipFill xmlns:a="http://schemas.openxmlformats.org/drawingml/2006/main" rotWithShape="0">
          <a:blip xmlns:r="http://schemas.openxmlformats.org/officeDocument/2006/relationships" r:embed="Ra4b5465832814305"/>
          <a:stretch/>
        </a:blipFill>
      </p:bgPr>
    </p:bg>
    <p:spTree>
      <p:nvGrpSpPr>
        <p:cNvPr id="1" name=""/>
        <p:cNvGrpSpPr/>
        <p:nvPr/>
      </p:nvGrpSpPr>
      <p:grpSpPr>
        <a:xfrm xmlns:a="http://schemas.openxmlformats.org/drawingml/2006/main"/>
      </p:grpSpPr>
      <p:sp>
        <p:nvSpPr>
          <p:cNvPr id="13" name="Rectangle 10">
            <a:extLst xmlns:a="http://schemas.openxmlformats.org/drawingml/2006/main">
              <a:ext uri="{FF2B5EF4-FFF2-40B4-BE49-F238E27FC236}">
                <a16:creationId xmlns:a16="http://schemas.microsoft.com/office/drawing/2014/main" id="{3908E9E0-ED7C-4BDE-BF06-F3E38CA7D1C8}"/>
              </a:ext>
            </a:extLst>
          </p:cNvPr>
          <p:cNvSpPr>
            <a:spLocks xmlns:a="http://schemas.openxmlformats.org/drawingml/2006/main" noGrp="1"/>
          </p:cNvSpPr>
          <p:nvPr/>
        </p:nvSpPr>
        <p:spPr>
          <a:xfrm xmlns:a="http://schemas.openxmlformats.org/drawingml/2006/main">
            <a:off x="0" y="0"/>
            <a:ext cx="9144000" cy="6858000"/>
          </a:xfrm>
          <a:prstGeom xmlns:a="http://schemas.openxmlformats.org/drawingml/2006/main" prst="rect">
            <a:avLst/>
          </a:prstGeom>
          <a:solidFill xmlns:a="http://schemas.openxmlformats.org/drawingml/2006/main">
            <a:srgbClr val="FFFFFF"/>
          </a:solidFill>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Times New Roman"/>
              <a:ea typeface="Times New Roman"/>
              <a:cs typeface="Times New Roman"/>
            </a:endParaRPr>
          </a:p>
        </p:txBody>
      </p:sp>
      <p:sp useBgFill="1">
        <p:nvSpPr>
          <p:cNvPr id="14" name="Rounded Rectangle 11">
            <a:extLst xmlns:a="http://schemas.openxmlformats.org/drawingml/2006/main">
              <a:ext uri="{FF2B5EF4-FFF2-40B4-BE49-F238E27FC236}">
                <a16:creationId xmlns:a16="http://schemas.microsoft.com/office/drawing/2014/main" id="{BC3F10DD-AA02-49CC-85DA-71DBD1011A03}"/>
              </a:ext>
            </a:extLst>
          </p:cNvPr>
          <p:cNvSpPr>
            <a:spLocks xmlns:a="http://schemas.openxmlformats.org/drawingml/2006/main" noGrp="1"/>
          </p:cNvSpPr>
          <p:nvPr/>
        </p:nvSpPr>
        <p:spPr>
          <a:xfrm xmlns:a="http://schemas.openxmlformats.org/drawingml/2006/main">
            <a:off x="91800" y="101520"/>
            <a:ext cx="8960040" cy="6664320"/>
          </a:xfrm>
          <a:prstGeom xmlns:a="http://schemas.openxmlformats.org/drawingml/2006/main" prst="roundRect">
            <a:avLst>
              <a:gd name="adj" fmla="val 1736"/>
            </a:avLst>
          </a:prstGeom>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Times New Roman"/>
              <a:ea typeface="Times New Roman"/>
              <a:cs typeface="Times New Roman"/>
            </a:endParaRPr>
          </a:p>
        </p:txBody>
      </p:sp>
      <p:pic>
        <p:nvPicPr>
          <p:cNvPr id="34" name="Rectangle 12"/>
          <p:cNvPicPr>
            <a:picLocks xmlns:a="http://schemas.openxmlformats.org/drawingml/2006/main" noChangeAspect="1"/>
          </p:cNvPicPr>
          <p:nvPr/>
        </p:nvPicPr>
        <p:blipFill>
          <a:blip xmlns:r="http://schemas.openxmlformats.org/officeDocument/2006/relationships" xmlns:a="http://schemas.openxmlformats.org/drawingml/2006/main" r:embed="R3d8d629cfd614709"/>
          <a:stretch xmlns:a="http://schemas.openxmlformats.org/drawingml/2006/main"/>
        </p:blipFill>
        <p:spPr>
          <a:xfrm xmlns:a="http://schemas.openxmlformats.org/drawingml/2006/main" rot="0" flipH="0" flipV="0">
            <a:off x="348480" y="2946240"/>
            <a:ext cx="7140960" cy="2460240"/>
          </a:xfrm>
          <a:prstGeom xmlns:a="http://schemas.openxmlformats.org/drawingml/2006/main" prst="rect">
            <a:avLst/>
          </a:prstGeom>
          <a:ln xmlns:a="http://schemas.openxmlformats.org/drawingml/2006/main" w="38160">
            <a:noFill/>
          </a:ln>
        </p:spPr>
      </p:pic>
      <p:sp>
        <p:nvSpPr>
          <p:cNvPr id="17" name="">
            <a:extLst xmlns:a="http://schemas.openxmlformats.org/drawingml/2006/main">
              <a:ext uri="{FF2B5EF4-FFF2-40B4-BE49-F238E27FC236}">
                <a16:creationId xmlns:a16="http://schemas.microsoft.com/office/drawing/2014/main" id="{280BF9DF-B01A-42A9-A27B-62A3DC1698B5}"/>
              </a:ext>
            </a:extLst>
          </p:cNvPr>
          <p:cNvSpPr>
            <a:spLocks xmlns:a="http://schemas.openxmlformats.org/drawingml/2006/main" noGrp="1"/>
          </p:cNvSpPr>
          <p:nvPr/>
        </p:nvSpPr>
        <p:spPr>
          <a:xfrm xmlns:a="http://schemas.openxmlformats.org/drawingml/2006/main" rot="0" flipH="0" flipV="0">
            <a:off x="347400" y="2944800"/>
            <a:ext cx="7143840" cy="246204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Times New Roman"/>
              <a:ea typeface="Times New Roman"/>
              <a:cs typeface="Times New Roman"/>
            </a:endParaRPr>
          </a:p>
        </p:txBody>
      </p:sp>
      <p:pic>
        <p:nvPicPr>
          <p:cNvPr id="36" name="Rectangle 13"/>
          <p:cNvPicPr>
            <a:picLocks xmlns:a="http://schemas.openxmlformats.org/drawingml/2006/main" noChangeAspect="1"/>
          </p:cNvPicPr>
          <p:nvPr/>
        </p:nvPicPr>
        <p:blipFill>
          <a:blip xmlns:r="http://schemas.openxmlformats.org/officeDocument/2006/relationships" xmlns:a="http://schemas.openxmlformats.org/drawingml/2006/main" r:embed="Rb3dda437a5124bab"/>
          <a:stretch xmlns:a="http://schemas.openxmlformats.org/drawingml/2006/main"/>
        </p:blipFill>
        <p:spPr>
          <a:xfrm xmlns:a="http://schemas.openxmlformats.org/drawingml/2006/main" rot="0" flipH="0" flipV="0">
            <a:off x="7570440" y="2944800"/>
            <a:ext cx="1195560" cy="2462040"/>
          </a:xfrm>
          <a:prstGeom xmlns:a="http://schemas.openxmlformats.org/drawingml/2006/main" prst="rect">
            <a:avLst/>
          </a:prstGeom>
          <a:ln xmlns:a="http://schemas.openxmlformats.org/drawingml/2006/main" w="38160">
            <a:noFill/>
          </a:ln>
        </p:spPr>
      </p:pic>
      <p:sp>
        <p:nvSpPr>
          <p:cNvPr id="20" name="">
            <a:extLst xmlns:a="http://schemas.openxmlformats.org/drawingml/2006/main">
              <a:ext uri="{FF2B5EF4-FFF2-40B4-BE49-F238E27FC236}">
                <a16:creationId xmlns:a16="http://schemas.microsoft.com/office/drawing/2014/main" id="{745B46B6-4DFD-44F2-ADEF-776B08249E00}"/>
              </a:ext>
            </a:extLst>
          </p:cNvPr>
          <p:cNvSpPr>
            <a:spLocks xmlns:a="http://schemas.openxmlformats.org/drawingml/2006/main" noGrp="1"/>
          </p:cNvSpPr>
          <p:nvPr/>
        </p:nvSpPr>
        <p:spPr>
          <a:xfrm xmlns:a="http://schemas.openxmlformats.org/drawingml/2006/main" rot="0" flipH="0" flipV="0">
            <a:off x="7572240" y="2944800"/>
            <a:ext cx="1190520" cy="245880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Times New Roman"/>
              <a:ea typeface="Times New Roman"/>
              <a:cs typeface="Times New Roman"/>
            </a:endParaRPr>
          </a:p>
        </p:txBody>
      </p:sp>
      <p:sp>
        <p:nvSpPr>
          <p:cNvPr id="21" name="Rectangle 14">
            <a:extLst xmlns:a="http://schemas.openxmlformats.org/drawingml/2006/main">
              <a:ext uri="{FF2B5EF4-FFF2-40B4-BE49-F238E27FC236}">
                <a16:creationId xmlns:a16="http://schemas.microsoft.com/office/drawing/2014/main" id="{DD3B3995-185C-430C-A5E4-5A4FB38D078C}"/>
              </a:ext>
            </a:extLst>
          </p:cNvPr>
          <p:cNvSpPr>
            <a:spLocks xmlns:a="http://schemas.openxmlformats.org/drawingml/2006/main" noGrp="1"/>
          </p:cNvSpPr>
          <p:nvPr/>
        </p:nvSpPr>
        <p:spPr>
          <a:xfrm xmlns:a="http://schemas.openxmlformats.org/drawingml/2006/main">
            <a:off x="7711920" y="3136680"/>
            <a:ext cx="911160" cy="2075040"/>
          </a:xfrm>
          <a:prstGeom xmlns:a="http://schemas.openxmlformats.org/drawingml/2006/main" prst="rect">
            <a:avLst/>
          </a:prstGeom>
          <a:solidFill xmlns:a="http://schemas.openxmlformats.org/drawingml/2006/main">
            <a:srgbClr val="B5AE53">
              <a:alpha val="70000"/>
            </a:srgbClr>
          </a:solidFill>
          <a:ln xmlns:a="http://schemas.openxmlformats.org/drawingml/2006/main" w="6120">
            <a:solidFill>
              <a:srgbClr val="6B7D72"/>
            </a:solid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Times New Roman"/>
              <a:ea typeface="Times New Roman"/>
              <a:cs typeface="Times New Roman"/>
            </a:endParaRPr>
          </a:p>
        </p:txBody>
      </p:sp>
      <p:sp>
        <p:nvSpPr>
          <p:cNvPr id="22" name="Rectangle 15">
            <a:extLst xmlns:a="http://schemas.openxmlformats.org/drawingml/2006/main">
              <a:ext uri="{FF2B5EF4-FFF2-40B4-BE49-F238E27FC236}">
                <a16:creationId xmlns:a16="http://schemas.microsoft.com/office/drawing/2014/main" id="{FE712D90-1106-438F-9FAC-188AB8A093D1}"/>
              </a:ext>
            </a:extLst>
          </p:cNvPr>
          <p:cNvSpPr>
            <a:spLocks xmlns:a="http://schemas.openxmlformats.org/drawingml/2006/main" noGrp="1"/>
          </p:cNvSpPr>
          <p:nvPr/>
        </p:nvSpPr>
        <p:spPr>
          <a:xfrm xmlns:a="http://schemas.openxmlformats.org/drawingml/2006/main">
            <a:off x="446040" y="3055680"/>
            <a:ext cx="6946920" cy="2244960"/>
          </a:xfrm>
          <a:prstGeom xmlns:a="http://schemas.openxmlformats.org/drawingml/2006/main" prst="rect">
            <a:avLst/>
          </a:prstGeom>
          <a:solidFill xmlns:a="http://schemas.openxmlformats.org/drawingml/2006/main">
            <a:srgbClr val="FFFFFF"/>
          </a:solidFill>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Times New Roman"/>
              <a:ea typeface="Times New Roman"/>
              <a:cs typeface="Times New Roman"/>
            </a:endParaRPr>
          </a:p>
        </p:txBody>
      </p:sp>
      <p:sp>
        <p:nvSpPr>
          <p:cNvPr id="23" name="Rectangle 16">
            <a:extLst xmlns:a="http://schemas.openxmlformats.org/drawingml/2006/main">
              <a:ext uri="{FF2B5EF4-FFF2-40B4-BE49-F238E27FC236}">
                <a16:creationId xmlns:a16="http://schemas.microsoft.com/office/drawing/2014/main" id="{8064058F-7EF0-4A35-8CF0-02BF41C86480}"/>
              </a:ext>
            </a:extLst>
          </p:cNvPr>
          <p:cNvSpPr>
            <a:spLocks xmlns:a="http://schemas.openxmlformats.org/drawingml/2006/main" noGrp="1"/>
          </p:cNvSpPr>
          <p:nvPr/>
        </p:nvSpPr>
        <p:spPr>
          <a:xfrm xmlns:a="http://schemas.openxmlformats.org/drawingml/2006/main">
            <a:off x="541080" y="4559040"/>
            <a:ext cx="6756480" cy="663480"/>
          </a:xfrm>
          <a:prstGeom xmlns:a="http://schemas.openxmlformats.org/drawingml/2006/main" prst="rect">
            <a:avLst/>
          </a:prstGeom>
          <a:solidFill xmlns:a="http://schemas.openxmlformats.org/drawingml/2006/main">
            <a:srgbClr val="93A299"/>
          </a:solidFill>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Times New Roman"/>
              <a:ea typeface="Times New Roman"/>
              <a:cs typeface="Times New Roman"/>
            </a:endParaRPr>
          </a:p>
        </p:txBody>
      </p:sp>
      <p:sp>
        <p:nvSpPr>
          <p:cNvPr id="24" name="Rectangle 17">
            <a:extLst xmlns:a="http://schemas.openxmlformats.org/drawingml/2006/main">
              <a:ext uri="{FF2B5EF4-FFF2-40B4-BE49-F238E27FC236}">
                <a16:creationId xmlns:a16="http://schemas.microsoft.com/office/drawing/2014/main" id="{834E6C42-FF0A-4127-BA6E-7DE34F453FBC}"/>
              </a:ext>
            </a:extLst>
          </p:cNvPr>
          <p:cNvSpPr>
            <a:spLocks xmlns:a="http://schemas.openxmlformats.org/drawingml/2006/main" noGrp="1"/>
          </p:cNvSpPr>
          <p:nvPr/>
        </p:nvSpPr>
        <p:spPr>
          <a:xfrm xmlns:a="http://schemas.openxmlformats.org/drawingml/2006/main">
            <a:off x="539640" y="3139920"/>
            <a:ext cx="6759360" cy="2076480"/>
          </a:xfrm>
          <a:prstGeom xmlns:a="http://schemas.openxmlformats.org/drawingml/2006/main" prst="rect">
            <a:avLst/>
          </a:prstGeom>
          <a:noFill xmlns:a="http://schemas.openxmlformats.org/drawingml/2006/main"/>
          <a:ln xmlns:a="http://schemas.openxmlformats.org/drawingml/2006/main" w="6120">
            <a:solidFill>
              <a:srgbClr val="6B7D72"/>
            </a:solid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Times New Roman"/>
              <a:ea typeface="Times New Roman"/>
              <a:cs typeface="Times New Roman"/>
            </a:endParaRPr>
          </a:p>
        </p:txBody>
      </p:sp>
      <p:sp>
        <p:nvSpPr>
          <p:cNvPr id="25" name="PlaceHolder 1">
            <a:extLst xmlns:a="http://schemas.openxmlformats.org/drawingml/2006/main">
              <a:ext uri="{FF2B5EF4-FFF2-40B4-BE49-F238E27FC236}">
                <a16:creationId xmlns:a16="http://schemas.microsoft.com/office/drawing/2014/main" id="{ED790398-A6E6-4283-8C2C-EE3C4C683847}"/>
              </a:ext>
            </a:extLst>
          </p:cNvPr>
          <p:cNvSpPr>
            <a:spLocks xmlns:a="http://schemas.openxmlformats.org/drawingml/2006/main" noGrp="1"/>
          </p:cNvSpPr>
          <p:nvPr>
            <p:ph type="body" idx="0"/>
          </p:nvPr>
        </p:nvSpPr>
        <p:spPr>
          <a:xfrm xmlns:a="http://schemas.openxmlformats.org/drawingml/2006/main">
            <a:off x="457200" y="1752120"/>
            <a:ext cx="8229600" cy="43736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0000" tIns="46800" rIns="90000" bIns="46800" anchor="t">
            <a:normAutofit/>
          </a:bodyPr>
          <a:lstStyle xmlns:a="http://schemas.openxmlformats.org/drawingml/2006/main">
            <a:lvl1pPr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2400" b="0" u="none">
                <a:solidFill>
                  <a:srgbClr val="564B3C"/>
                </a:solidFill>
                <a:latin typeface="Century Gothic"/>
                <a:ea typeface="Century Gothic"/>
                <a:cs typeface="Century Gothic"/>
              </a:defRPr>
            </a:lvl1pPr>
            <a:lvl2pPr algn="l">
              <a:spcBef>
                <a:spcPts val="601"/>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2400" b="0" u="none">
                <a:solidFill>
                  <a:srgbClr val="564B3C"/>
                </a:solidFill>
                <a:latin typeface="Century Gothic"/>
                <a:ea typeface="Century Gothic"/>
                <a:cs typeface="Century Gothic"/>
              </a:defRPr>
            </a:lvl2pPr>
            <a:lvl3pPr algn="l">
              <a:spcBef>
                <a:spcPts val="601"/>
              </a:spcBef>
              <a:buClr>
                <a:srgbClr val="B5AE53"/>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2400" b="0" u="none">
                <a:solidFill>
                  <a:srgbClr val="564B3C"/>
                </a:solidFill>
                <a:latin typeface="Century Gothic"/>
                <a:ea typeface="Century Gothic"/>
                <a:cs typeface="Century Gothic"/>
              </a:defRPr>
            </a:lvl3pPr>
            <a:lvl4pPr algn="l">
              <a:spcBef>
                <a:spcPts val="601"/>
              </a:spcBef>
              <a:buClr>
                <a:srgbClr val="848058"/>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2400" b="0" u="none">
                <a:solidFill>
                  <a:srgbClr val="564B3C"/>
                </a:solidFill>
                <a:latin typeface="Century Gothic"/>
                <a:ea typeface="Century Gothic"/>
                <a:cs typeface="Century Gothic"/>
              </a:defRPr>
            </a:lvl4pPr>
            <a:lvl5pPr algn="l">
              <a:spcBef>
                <a:spcPts val="601"/>
              </a:spcBef>
              <a:buClr>
                <a:srgbClr val="E8B54D"/>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2400" b="0" u="none">
                <a:solidFill>
                  <a:srgbClr val="564B3C"/>
                </a:solidFill>
                <a:latin typeface="Century Gothic"/>
                <a:ea typeface="Century Gothic"/>
                <a:cs typeface="Century Gothic"/>
              </a:defRPr>
            </a:lvl5pPr>
            <a:lvl6pPr algn="l">
              <a:spcBef>
                <a:spcPts val="60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2400" b="0" u="none">
                <a:solidFill>
                  <a:srgbClr val="564B3C"/>
                </a:solidFill>
                <a:latin typeface="Century Gothic"/>
                <a:ea typeface="Century Gothic"/>
                <a:cs typeface="Century Gothic"/>
              </a:defRPr>
            </a:lvl6pPr>
            <a:lvl7pPr algn="l">
              <a:spcBef>
                <a:spcPts val="60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2400" b="0" u="none">
                <a:solidFill>
                  <a:srgbClr val="564B3C"/>
                </a:solidFill>
                <a:latin typeface="Century Gothic"/>
                <a:ea typeface="Century Gothic"/>
                <a:cs typeface="Century Gothic"/>
              </a:defRPr>
            </a:lvl7pPr>
          </a:lstStyle>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Click to edit the outline text format</a:t>
            </a:r>
            <a:endParaRPr sz="2400" b="0" u="none">
              <a:solidFill>
                <a:srgbClr val="564B3C"/>
              </a:solidFill>
              <a:latin typeface="Century Gothic"/>
              <a:ea typeface="Century Gothic"/>
              <a:cs typeface="Century Gothic"/>
            </a:endParaRPr>
          </a:p>
          <a:p xmlns:a="http://schemas.openxmlformats.org/drawingml/2006/main">
            <a:pPr marL="639720" lvl="1" indent="-228600" algn="l">
              <a:spcBef>
                <a:spcPts val="601"/>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Second Outline Level</a:t>
            </a:r>
            <a:endParaRPr sz="2400" b="0" u="none">
              <a:solidFill>
                <a:srgbClr val="564B3C"/>
              </a:solidFill>
              <a:latin typeface="Century Gothic"/>
              <a:ea typeface="Century Gothic"/>
              <a:cs typeface="Century Gothic"/>
            </a:endParaRPr>
          </a:p>
          <a:p xmlns:a="http://schemas.openxmlformats.org/drawingml/2006/main">
            <a:pPr marL="914400" lvl="2" indent="-228600" algn="l">
              <a:spcBef>
                <a:spcPts val="601"/>
              </a:spcBef>
              <a:buClr>
                <a:srgbClr val="B5AE53"/>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Third Outline Level</a:t>
            </a:r>
            <a:endParaRPr sz="2400" b="0" u="none">
              <a:solidFill>
                <a:srgbClr val="564B3C"/>
              </a:solidFill>
              <a:latin typeface="Century Gothic"/>
              <a:ea typeface="Century Gothic"/>
              <a:cs typeface="Century Gothic"/>
            </a:endParaRPr>
          </a:p>
          <a:p xmlns:a="http://schemas.openxmlformats.org/drawingml/2006/main">
            <a:pPr marL="1279440" lvl="3" indent="-228600" algn="l">
              <a:spcBef>
                <a:spcPts val="601"/>
              </a:spcBef>
              <a:buClr>
                <a:srgbClr val="848058"/>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Fourth Outline Level</a:t>
            </a:r>
            <a:endParaRPr sz="2400" b="0" u="none">
              <a:solidFill>
                <a:srgbClr val="564B3C"/>
              </a:solidFill>
              <a:latin typeface="Century Gothic"/>
              <a:ea typeface="Century Gothic"/>
              <a:cs typeface="Century Gothic"/>
            </a:endParaRPr>
          </a:p>
          <a:p xmlns:a="http://schemas.openxmlformats.org/drawingml/2006/main">
            <a:pPr marL="1554120" lvl="4" indent="-228600" algn="l">
              <a:spcBef>
                <a:spcPts val="601"/>
              </a:spcBef>
              <a:buClr>
                <a:srgbClr val="E8B54D"/>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Fifth Outline Level</a:t>
            </a:r>
            <a:endParaRPr sz="2400" b="0" u="none">
              <a:solidFill>
                <a:srgbClr val="564B3C"/>
              </a:solidFill>
              <a:latin typeface="Century Gothic"/>
              <a:ea typeface="Century Gothic"/>
              <a:cs typeface="Century Gothic"/>
            </a:endParaRPr>
          </a:p>
          <a:p xmlns:a="http://schemas.openxmlformats.org/drawingml/2006/main">
            <a:pPr marL="1554120" lvl="5" indent="-228600" algn="l">
              <a:spcBef>
                <a:spcPts val="60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Sixth Outline Level</a:t>
            </a:r>
            <a:endParaRPr sz="2400" b="0" u="none">
              <a:solidFill>
                <a:srgbClr val="564B3C"/>
              </a:solidFill>
              <a:latin typeface="Century Gothic"/>
              <a:ea typeface="Century Gothic"/>
              <a:cs typeface="Century Gothic"/>
            </a:endParaRPr>
          </a:p>
          <a:p xmlns:a="http://schemas.openxmlformats.org/drawingml/2006/main">
            <a:pPr marL="1554120" lvl="6" indent="-228600" algn="l">
              <a:spcBef>
                <a:spcPts val="60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Seventh Outline Level</a:t>
            </a:r>
            <a:endParaRPr sz="2400" b="0" u="none">
              <a:solidFill>
                <a:srgbClr val="564B3C"/>
              </a:solidFill>
              <a:latin typeface="Century Gothic"/>
              <a:ea typeface="Century Gothic"/>
              <a:cs typeface="Century Gothic"/>
            </a:endParaRPr>
          </a:p>
        </p:txBody>
      </p:sp>
      <p:sp>
        <p:nvSpPr>
          <p:cNvPr id="26" name="PlaceHolder 2">
            <a:extLst xmlns:a="http://schemas.openxmlformats.org/drawingml/2006/main">
              <a:ext uri="{FF2B5EF4-FFF2-40B4-BE49-F238E27FC236}">
                <a16:creationId xmlns:a16="http://schemas.microsoft.com/office/drawing/2014/main" id="{F147B55D-7626-427D-9D72-FF5FD71DAB97}"/>
              </a:ext>
            </a:extLst>
          </p:cNvPr>
          <p:cNvSpPr>
            <a:spLocks xmlns:a="http://schemas.openxmlformats.org/drawingml/2006/main" noGrp="1"/>
          </p:cNvSpPr>
          <p:nvPr>
            <p:ph type="title" idx="0"/>
          </p:nvPr>
        </p:nvSpPr>
        <p:spPr>
          <a:xfrm xmlns:a="http://schemas.openxmlformats.org/drawingml/2006/main">
            <a:off x="424800" y="407880"/>
            <a:ext cx="8261640" cy="10396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0000" tIns="46800" rIns="90000" bIns="46800" anchor="ctr">
            <a:noAutofit/>
          </a:bodyPr>
          <a:lstStyle xmlns:a="http://schemas.openxmlformats.org/drawingml/2006/main">
            <a:lvl1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500" b="0" u="none">
                <a:solidFill>
                  <a:srgbClr val="6B7D72"/>
                </a:solidFill>
                <a:latin typeface="Book Antiqua"/>
                <a:ea typeface="Book Antiqua"/>
                <a:cs typeface="Book Antiqua"/>
              </a:defRPr>
            </a:lvl1pPr>
          </a:lstStyle>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500" b="0" u="none">
                <a:solidFill>
                  <a:srgbClr val="6B7D72"/>
                </a:solidFill>
                <a:latin typeface="Book Antiqua"/>
                <a:ea typeface="Book Antiqua"/>
                <a:cs typeface="Book Antiqua"/>
              </a:rPr>
              <a:t>Click to edit the title text format</a:t>
            </a:r>
            <a:endParaRPr sz="3500" b="0" u="none">
              <a:solidFill>
                <a:srgbClr val="6B7D72"/>
              </a:solidFill>
              <a:latin typeface="Book Antiqua"/>
              <a:ea typeface="Book Antiqua"/>
              <a:cs typeface="Book Antiqua"/>
            </a:endParaRPr>
          </a:p>
        </p:txBody>
      </p:sp>
      <p:sp>
        <p:nvSpPr>
          <p:cNvPr id="27" name="PlaceHolder 3">
            <a:extLst xmlns:a="http://schemas.openxmlformats.org/drawingml/2006/main">
              <a:ext uri="{FF2B5EF4-FFF2-40B4-BE49-F238E27FC236}">
                <a16:creationId xmlns:a16="http://schemas.microsoft.com/office/drawing/2014/main" id="{AAD14F52-9170-49E2-970B-93272132B79F}"/>
              </a:ext>
            </a:extLst>
          </p:cNvPr>
          <p:cNvSpPr>
            <a:spLocks xmlns:a="http://schemas.openxmlformats.org/drawingml/2006/main" noGrp="1"/>
          </p:cNvSpPr>
          <p:nvPr>
            <p:ph type="dt" idx="4"/>
          </p:nvPr>
        </p:nvSpPr>
        <p:spPr>
          <a:xfrm xmlns:a="http://schemas.openxmlformats.org/drawingml/2006/main">
            <a:off x="457200" y="6356160"/>
            <a:ext cx="2133360" cy="365040"/>
          </a:xfrm>
          <a:prstGeom xmlns:a="http://schemas.openxmlformats.org/drawingml/2006/main" prst="rect">
            <a:avLst/>
          </a:prstGeom>
          <a:noFill xmlns:a="http://schemas.openxmlformats.org/drawingml/2006/main"/>
          <a:ln xmlns:a="http://schemas.openxmlformats.org/drawingml/2006/main" w="38160">
            <a:noFill/>
          </a:ln>
        </p:spPr>
        <p:txBody>
          <a:bodyPr xmlns:a="http://schemas.openxmlformats.org/drawingml/2006/main" lIns="90000" tIns="46800" rIns="90000" bIns="46800" anchor="ctr">
            <a:noAutofit/>
          </a:bodyPr>
          <a:lstStyle xmlns:a="http://schemas.openxmlformats.org/drawingml/2006/main"/>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Times New Roman"/>
              <a:ea typeface="Times New Roman"/>
              <a:cs typeface="Times New Roman"/>
            </a:endParaRPr>
          </a:p>
        </p:txBody>
      </p:sp>
      <p:sp>
        <p:nvSpPr>
          <p:cNvPr id="28" name="PlaceHolder 4">
            <a:extLst xmlns:a="http://schemas.openxmlformats.org/drawingml/2006/main">
              <a:ext uri="{FF2B5EF4-FFF2-40B4-BE49-F238E27FC236}">
                <a16:creationId xmlns:a16="http://schemas.microsoft.com/office/drawing/2014/main" id="{60726253-3CF7-48D8-83A3-38E1857CBB7E}"/>
              </a:ext>
            </a:extLst>
          </p:cNvPr>
          <p:cNvSpPr>
            <a:spLocks xmlns:a="http://schemas.openxmlformats.org/drawingml/2006/main" noGrp="1"/>
          </p:cNvSpPr>
          <p:nvPr>
            <p:ph type="ftr" idx="5"/>
          </p:nvPr>
        </p:nvSpPr>
        <p:spPr>
          <a:xfrm xmlns:a="http://schemas.openxmlformats.org/drawingml/2006/main">
            <a:off x="3123720" y="6356160"/>
            <a:ext cx="2895480" cy="365040"/>
          </a:xfrm>
          <a:prstGeom xmlns:a="http://schemas.openxmlformats.org/drawingml/2006/main" prst="rect">
            <a:avLst/>
          </a:prstGeom>
          <a:noFill xmlns:a="http://schemas.openxmlformats.org/drawingml/2006/main"/>
          <a:ln xmlns:a="http://schemas.openxmlformats.org/drawingml/2006/main" w="38160">
            <a:noFill/>
          </a:ln>
        </p:spPr>
        <p:txBody>
          <a:bodyPr xmlns:a="http://schemas.openxmlformats.org/drawingml/2006/main" lIns="90000" tIns="46800" rIns="90000" bIns="46800" anchor="ctr">
            <a:noAutofit/>
          </a:bodyPr>
          <a:lstStyle xmlns:a="http://schemas.openxmlformats.org/drawingml/2006/main"/>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Times New Roman"/>
              <a:ea typeface="Times New Roman"/>
              <a:cs typeface="Times New Roman"/>
            </a:endParaRPr>
          </a:p>
        </p:txBody>
      </p:sp>
      <p:sp>
        <p:nvSpPr>
          <p:cNvPr id="29" name="PlaceHolder 5">
            <a:extLst xmlns:a="http://schemas.openxmlformats.org/drawingml/2006/main">
              <a:ext uri="{FF2B5EF4-FFF2-40B4-BE49-F238E27FC236}">
                <a16:creationId xmlns:a16="http://schemas.microsoft.com/office/drawing/2014/main" id="{922E4826-5FA9-44A8-8759-20F661949775}"/>
              </a:ext>
            </a:extLst>
          </p:cNvPr>
          <p:cNvSpPr>
            <a:spLocks xmlns:a="http://schemas.openxmlformats.org/drawingml/2006/main" noGrp="1"/>
          </p:cNvSpPr>
          <p:nvPr>
            <p:ph type="sldNum" idx="6"/>
          </p:nvPr>
        </p:nvSpPr>
        <p:spPr>
          <a:xfrm xmlns:a="http://schemas.openxmlformats.org/drawingml/2006/main">
            <a:off x="7786080" y="4625640"/>
            <a:ext cx="762120" cy="457200"/>
          </a:xfrm>
          <a:prstGeom xmlns:a="http://schemas.openxmlformats.org/drawingml/2006/main" prst="rect">
            <a:avLst/>
          </a:prstGeom>
          <a:noFill xmlns:a="http://schemas.openxmlformats.org/drawingml/2006/main"/>
          <a:ln xmlns:a="http://schemas.openxmlformats.org/drawingml/2006/main" w="38160">
            <a:noFill/>
          </a:ln>
        </p:spPr>
        <p:txBody>
          <a:bodyPr xmlns:a="http://schemas.openxmlformats.org/drawingml/2006/main" lIns="90000" tIns="46800" rIns="90000" bIns="46800" anchor="ctr">
            <a:noAutofit/>
          </a:bodyPr>
          <a:lstStyle xmlns:a="http://schemas.openxmlformats.org/drawingml/2006/main">
            <a:lvl1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b="0" u="none">
                <a:solidFill>
                  <a:srgbClr val="47534C"/>
                </a:solidFill>
                <a:latin typeface="Times New Roman"/>
                <a:ea typeface="Times New Roman"/>
                <a:cs typeface="Times New Roman"/>
              </a:defRPr>
            </a:lvl1pPr>
          </a:lstStyle>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fld id="{61394689-0CE0-4409-AB80-8BA78E2F700B}" type="slidenum">
              <a:rPr sz="2800" b="0" u="none">
                <a:solidFill>
                  <a:srgbClr val="47534C"/>
                </a:solidFill>
                <a:latin typeface="Times New Roman"/>
                <a:ea typeface="Times New Roman"/>
                <a:cs typeface="Times New Roman"/>
              </a:rPr>
              <a:t>&lt;number&gt;</a:t>
            </a:fld>
            <a:endParaRPr sz="2800" b="0" u="none">
              <a:solidFill>
                <a:srgbClr val="000000"/>
              </a:solidFill>
              <a:latin typeface="Times New Roman"/>
              <a:ea typeface="Times New Roman"/>
              <a:cs typeface="Times New Roman"/>
            </a:endParaRPr>
          </a:p>
        </p:txBody>
      </p:sp>
    </p:spTree>
  </p:cSld>
</p:sldLayout>
</file>

<file path=ppt/slideMasters/_rels/slideMaster1.xml.rels>&#65279;<?xml version="1.0" encoding="utf-8"?><Relationships xmlns="http://schemas.openxmlformats.org/package/2006/relationships"><Relationship Type="http://schemas.openxmlformats.org/officeDocument/2006/relationships/theme" Target="/ppt/slideMasters/theme/theme2.xml" Id="R994f3c157c6a49a2" /><Relationship Type="http://schemas.openxmlformats.org/officeDocument/2006/relationships/slideLayout" Target="/ppt/slideLayouts/slideLayout1.xml" Id="Rdc6eb86505394f14" /><Relationship Type="http://schemas.openxmlformats.org/officeDocument/2006/relationships/slideLayout" Target="/ppt/slideLayouts/slideLayout2.xml" Id="R598b70a40f474d1c" /></Relationships>
</file>

<file path=ppt/slideMasters/slideMaster1.xml><?xml version="1.0" encoding="utf-8"?>
<p:sldMaster xmlns:p="http://schemas.openxmlformats.org/presentationml/2006/main">
  <p:cSld>
    <p:spTree>
      <p:nvGrpSpPr>
        <p:cNvPr id="1" name=""/>
        <p:cNvGrpSpPr/>
        <p:nvPr/>
      </p:nvGrpSpPr>
      <p:grpSpPr>
        <a:xfrm xmlns:a="http://schemas.openxmlformats.org/drawingml/2006/main"/>
      </p:grpSpPr>
    </p:spTree>
  </p:cSld>
  <p:clrMap bg1="lt1" tx1="dk1" bg2="lt2" tx2="dk2" accent1="accent1" accent2="accent2" accent3="accent3" accent4="accent4" accent5="accent5" accent6="accent6" hlink="hlink" folHlink="folHlink"/>
  <p:sldLayoutIdLst>
    <p:sldLayoutId xmlns:r="http://schemas.openxmlformats.org/officeDocument/2006/relationships" id="2147483649" r:id="Rdc6eb86505394f14"/>
    <p:sldLayoutId xmlns:r="http://schemas.openxmlformats.org/officeDocument/2006/relationships" id="2147483650" r:id="R598b70a40f474d1c"/>
  </p:sldLayoutIdLst>
</p:sldMaster>
</file>

<file path=ppt/slideMasters/theme/theme2.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name="LibreOffice">
      <a:fillStyleLst>
        <a:solidFill>
          <a:schemeClr val="phClr"/>
        </a:solidFill>
        <a:solidFill>
          <a:schemeClr val="phClr"/>
        </a:solidFill>
        <a:solidFill>
          <a:schemeClr val="phClr"/>
        </a:solidFill>
      </a:fillStyleLst>
      <a:lnStyleLst>
        <a:ln w="6350">
          <a:prstDash val="solid"/>
        </a:ln>
        <a:ln w="6350">
          <a:prstDash val="solid"/>
        </a:ln>
        <a:ln w="6350">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ppt/slides/_rels/slide1.xml.rels>&#65279;<?xml version="1.0" encoding="utf-8"?><Relationships xmlns="http://schemas.openxmlformats.org/package/2006/relationships"><Relationship Type="http://schemas.openxmlformats.org/officeDocument/2006/relationships/slideLayout" Target="/ppt/slideLayouts/slideLayout2.xml" Id="R562845629c294b9b" /><Relationship Type="http://schemas.openxmlformats.org/officeDocument/2006/relationships/notesSlide" Target="/ppt/notesSlides/notesSlide1.xml" Id="R37a576c8187f46b7" /></Relationships>
</file>

<file path=ppt/slides/_rels/slide10.xml.rels>&#65279;<?xml version="1.0" encoding="utf-8"?><Relationships xmlns="http://schemas.openxmlformats.org/package/2006/relationships"><Relationship Type="http://schemas.openxmlformats.org/officeDocument/2006/relationships/slideLayout" Target="/ppt/slideLayouts/slideLayout1.xml" Id="R4b0d58560ca94ab8" /><Relationship Type="http://schemas.openxmlformats.org/officeDocument/2006/relationships/notesSlide" Target="/ppt/notesSlides/notesSlide10.xml" Id="R3cebcc9de6a74230" /></Relationships>
</file>

<file path=ppt/slides/_rels/slide11.xml.rels>&#65279;<?xml version="1.0" encoding="utf-8"?><Relationships xmlns="http://schemas.openxmlformats.org/package/2006/relationships"><Relationship Type="http://schemas.openxmlformats.org/officeDocument/2006/relationships/slideLayout" Target="/ppt/slideLayouts/slideLayout1.xml" Id="R6da605d9b568474a" /><Relationship Type="http://schemas.openxmlformats.org/officeDocument/2006/relationships/notesSlide" Target="/ppt/notesSlides/notesSlide11.xml" Id="R4c4779bc7d824e36" /></Relationships>
</file>

<file path=ppt/slides/_rels/slide12.xml.rels>&#65279;<?xml version="1.0" encoding="utf-8"?><Relationships xmlns="http://schemas.openxmlformats.org/package/2006/relationships"><Relationship Type="http://schemas.openxmlformats.org/officeDocument/2006/relationships/slideLayout" Target="/ppt/slideLayouts/slideLayout1.xml" Id="Rf3478e9f5fbf40d5" /><Relationship Type="http://schemas.openxmlformats.org/officeDocument/2006/relationships/notesSlide" Target="/ppt/notesSlides/notesSlide12.xml" Id="R2fb5005adb024440" /></Relationships>
</file>

<file path=ppt/slides/_rels/slide13.xml.rels>&#65279;<?xml version="1.0" encoding="utf-8"?><Relationships xmlns="http://schemas.openxmlformats.org/package/2006/relationships"><Relationship Type="http://schemas.openxmlformats.org/officeDocument/2006/relationships/slideLayout" Target="/ppt/slideLayouts/slideLayout1.xml" Id="Rb56c31174c02494f" /><Relationship Type="http://schemas.openxmlformats.org/officeDocument/2006/relationships/notesSlide" Target="/ppt/notesSlides/notesSlide13.xml" Id="Rfba3e3f553f446d2" /></Relationships>
</file>

<file path=ppt/slides/_rels/slide14.xml.rels>&#65279;<?xml version="1.0" encoding="utf-8"?><Relationships xmlns="http://schemas.openxmlformats.org/package/2006/relationships"><Relationship Type="http://schemas.openxmlformats.org/officeDocument/2006/relationships/slideLayout" Target="/ppt/slideLayouts/slideLayout1.xml" Id="R35c09220dbd04e58" /><Relationship Type="http://schemas.openxmlformats.org/officeDocument/2006/relationships/notesSlide" Target="/ppt/notesSlides/notesSlide14.xml" Id="R204421111dd848c5" /></Relationships>
</file>

<file path=ppt/slides/_rels/slide15.xml.rels>&#65279;<?xml version="1.0" encoding="utf-8"?><Relationships xmlns="http://schemas.openxmlformats.org/package/2006/relationships"><Relationship Type="http://schemas.openxmlformats.org/officeDocument/2006/relationships/slideLayout" Target="/ppt/slideLayouts/slideLayout1.xml" Id="R613ef6716e1a4d8a" /><Relationship Type="http://schemas.openxmlformats.org/officeDocument/2006/relationships/notesSlide" Target="/ppt/notesSlides/notesSlide15.xml" Id="R27bb3859047a4468" /></Relationships>
</file>

<file path=ppt/slides/_rels/slide16.xml.rels>&#65279;<?xml version="1.0" encoding="utf-8"?><Relationships xmlns="http://schemas.openxmlformats.org/package/2006/relationships"><Relationship Type="http://schemas.openxmlformats.org/officeDocument/2006/relationships/slideLayout" Target="/ppt/slideLayouts/slideLayout1.xml" Id="R04ae6d079ffb46d2" /><Relationship Type="http://schemas.openxmlformats.org/officeDocument/2006/relationships/notesSlide" Target="/ppt/notesSlides/notesSlide16.xml" Id="R53b13daf014646f0" /></Relationships>
</file>

<file path=ppt/slides/_rels/slide17.xml.rels>&#65279;<?xml version="1.0" encoding="utf-8"?><Relationships xmlns="http://schemas.openxmlformats.org/package/2006/relationships"><Relationship Type="http://schemas.openxmlformats.org/officeDocument/2006/relationships/slideLayout" Target="/ppt/slideLayouts/slideLayout1.xml" Id="R4d9c0f31d2b14bc8" /><Relationship Type="http://schemas.openxmlformats.org/officeDocument/2006/relationships/notesSlide" Target="/ppt/notesSlides/notesSlide17.xml" Id="Rc01a1b0804be481b" /></Relationships>
</file>

<file path=ppt/slides/_rels/slide18.xml.rels>&#65279;<?xml version="1.0" encoding="utf-8"?><Relationships xmlns="http://schemas.openxmlformats.org/package/2006/relationships"><Relationship Type="http://schemas.openxmlformats.org/officeDocument/2006/relationships/slideLayout" Target="/ppt/slideLayouts/slideLayout1.xml" Id="Rdeae0406b0484a60" /><Relationship Type="http://schemas.openxmlformats.org/officeDocument/2006/relationships/notesSlide" Target="/ppt/notesSlides/notesSlide18.xml" Id="R4d705c93a973442e" /></Relationships>
</file>

<file path=ppt/slides/_rels/slide2.xml.rels>&#65279;<?xml version="1.0" encoding="utf-8"?><Relationships xmlns="http://schemas.openxmlformats.org/package/2006/relationships"><Relationship Type="http://schemas.openxmlformats.org/officeDocument/2006/relationships/slideLayout" Target="/ppt/slideLayouts/slideLayout1.xml" Id="R91e2b715aad94940" /><Relationship Type="http://schemas.openxmlformats.org/officeDocument/2006/relationships/notesSlide" Target="/ppt/notesSlides/notesSlide2.xml" Id="Rfc47bc05cc7c4b2d" /></Relationships>
</file>

<file path=ppt/slides/_rels/slide3.xml.rels>&#65279;<?xml version="1.0" encoding="utf-8"?><Relationships xmlns="http://schemas.openxmlformats.org/package/2006/relationships"><Relationship Type="http://schemas.openxmlformats.org/officeDocument/2006/relationships/slideLayout" Target="/ppt/slideLayouts/slideLayout1.xml" Id="Rc1d06307e6074e58" /><Relationship Type="http://schemas.openxmlformats.org/officeDocument/2006/relationships/notesSlide" Target="/ppt/notesSlides/notesSlide3.xml" Id="Rab7f002be2134363" /></Relationships>
</file>

<file path=ppt/slides/_rels/slide4.xml.rels>&#65279;<?xml version="1.0" encoding="utf-8"?><Relationships xmlns="http://schemas.openxmlformats.org/package/2006/relationships"><Relationship Type="http://schemas.openxmlformats.org/officeDocument/2006/relationships/slideLayout" Target="/ppt/slideLayouts/slideLayout1.xml" Id="R5b9a734de0f34f5d" /><Relationship Type="http://schemas.openxmlformats.org/officeDocument/2006/relationships/notesSlide" Target="/ppt/notesSlides/notesSlide4.xml" Id="R4ebf7d7dbd8f46c0" /></Relationships>
</file>

<file path=ppt/slides/_rels/slide5.xml.rels>&#65279;<?xml version="1.0" encoding="utf-8"?><Relationships xmlns="http://schemas.openxmlformats.org/package/2006/relationships"><Relationship Type="http://schemas.openxmlformats.org/officeDocument/2006/relationships/slideLayout" Target="/ppt/slideLayouts/slideLayout1.xml" Id="R621ce67f586d4a46" /><Relationship Type="http://schemas.openxmlformats.org/officeDocument/2006/relationships/notesSlide" Target="/ppt/notesSlides/notesSlide5.xml" Id="Re6768deca87747a7" /></Relationships>
</file>

<file path=ppt/slides/_rels/slide6.xml.rels>&#65279;<?xml version="1.0" encoding="utf-8"?><Relationships xmlns="http://schemas.openxmlformats.org/package/2006/relationships"><Relationship Type="http://schemas.openxmlformats.org/officeDocument/2006/relationships/slideLayout" Target="/ppt/slideLayouts/slideLayout1.xml" Id="R314444c58b2e4c03" /><Relationship Type="http://schemas.openxmlformats.org/officeDocument/2006/relationships/notesSlide" Target="/ppt/notesSlides/notesSlide6.xml" Id="Rb18ad8c5169f4efd" /></Relationships>
</file>

<file path=ppt/slides/_rels/slide7.xml.rels>&#65279;<?xml version="1.0" encoding="utf-8"?><Relationships xmlns="http://schemas.openxmlformats.org/package/2006/relationships"><Relationship Type="http://schemas.openxmlformats.org/officeDocument/2006/relationships/slideLayout" Target="/ppt/slideLayouts/slideLayout1.xml" Id="Rf9b0ac56520f4954" /><Relationship Type="http://schemas.openxmlformats.org/officeDocument/2006/relationships/notesSlide" Target="/ppt/notesSlides/notesSlide7.xml" Id="R3d393813ebbd4c9d" /></Relationships>
</file>

<file path=ppt/slides/_rels/slide8.xml.rels>&#65279;<?xml version="1.0" encoding="utf-8"?><Relationships xmlns="http://schemas.openxmlformats.org/package/2006/relationships"><Relationship Type="http://schemas.openxmlformats.org/officeDocument/2006/relationships/slideLayout" Target="/ppt/slideLayouts/slideLayout1.xml" Id="Ra2d1e635211c4b62" /><Relationship Type="http://schemas.openxmlformats.org/officeDocument/2006/relationships/notesSlide" Target="/ppt/notesSlides/notesSlide8.xml" Id="Rb7853474551a4ecb" /></Relationships>
</file>

<file path=ppt/slides/_rels/slide9.xml.rels>&#65279;<?xml version="1.0" encoding="utf-8"?><Relationships xmlns="http://schemas.openxmlformats.org/package/2006/relationships"><Relationship Type="http://schemas.openxmlformats.org/officeDocument/2006/relationships/slideLayout" Target="/ppt/slideLayouts/slideLayout1.xml" Id="Rfefdea40ecdb4853" /><Relationship Type="http://schemas.openxmlformats.org/officeDocument/2006/relationships/notesSlide" Target="/ppt/notesSlides/notesSlide9.xml" Id="Rdda7c63b98c845d4" /></Relationships>
</file>

<file path=ppt/slides/slide1.xml><?xml version="1.0" encoding="utf-8"?>
<p:sld xmlns:p="http://schemas.openxmlformats.org/presentationml/2006/main">
  <p:cSld>
    <p:spTree>
      <p:nvGrpSpPr>
        <p:cNvPr id="1" name=""/>
        <p:cNvGrpSpPr/>
        <p:nvPr/>
      </p:nvGrpSpPr>
      <p:grpSpPr>
        <a:xfrm xmlns:a="http://schemas.openxmlformats.org/drawingml/2006/main"/>
      </p:grpSpPr>
      <p:sp>
        <p:nvSpPr>
          <p:cNvPr id="30" name="PlaceHolder 1">
            <a:extLst xmlns:a="http://schemas.openxmlformats.org/drawingml/2006/main">
              <a:ext uri="{FF2B5EF4-FFF2-40B4-BE49-F238E27FC236}">
                <a16:creationId xmlns:a16="http://schemas.microsoft.com/office/drawing/2014/main" id="{2C11F0A9-5688-4045-8C73-4078752B7264}"/>
              </a:ext>
            </a:extLst>
          </p:cNvPr>
          <p:cNvSpPr>
            <a:spLocks xmlns:a="http://schemas.openxmlformats.org/drawingml/2006/main" noGrp="1"/>
          </p:cNvSpPr>
          <p:nvPr>
            <p:ph type="subTitle" idx="0"/>
          </p:nvPr>
        </p:nvSpPr>
        <p:spPr>
          <a:xfrm xmlns:a="http://schemas.openxmlformats.org/drawingml/2006/main">
            <a:off x="642600" y="4647960"/>
            <a:ext cx="6553440" cy="4572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Autofit/>
          </a:bodyPr>
          <a:lstStyle xmlns:a="http://schemas.openxmlformats.org/drawingml/2006/main"/>
          <a:p xmlns:a="http://schemas.openxmlformats.org/drawingml/2006/main">
            <a:pPr indent="0" algn="ctr">
              <a:lnSpc>
                <a:spcPct val="90000"/>
              </a:lnSpc>
              <a:spcBef>
                <a:spcPts val="649"/>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600" b="0" u="none">
                <a:solidFill>
                  <a:srgbClr val="FFFFFF"/>
                </a:solidFill>
                <a:latin typeface="Century Gothic"/>
                <a:ea typeface="Century Gothic"/>
                <a:cs typeface="Century Gothic"/>
              </a:rPr>
              <a:t>THE PROMISES(S) OF EDUCATION</a:t>
            </a:r>
            <a:endParaRPr sz="2600" b="0" u="none">
              <a:solidFill>
                <a:srgbClr val="564B3C"/>
              </a:solidFill>
              <a:latin typeface="Century Gothic"/>
              <a:ea typeface="Century Gothic"/>
              <a:cs typeface="Century Gothic"/>
            </a:endParaRPr>
          </a:p>
        </p:txBody>
      </p:sp>
      <p:sp>
        <p:nvSpPr>
          <p:cNvPr id="31" name="PlaceHolder 2">
            <a:extLst xmlns:a="http://schemas.openxmlformats.org/drawingml/2006/main">
              <a:ext uri="{FF2B5EF4-FFF2-40B4-BE49-F238E27FC236}">
                <a16:creationId xmlns:a16="http://schemas.microsoft.com/office/drawing/2014/main" id="{4A7E822F-1BAD-4D9A-A677-4E677FD6B4B4}"/>
              </a:ext>
            </a:extLst>
          </p:cNvPr>
          <p:cNvSpPr>
            <a:spLocks xmlns:a="http://schemas.openxmlformats.org/drawingml/2006/main" noGrp="1"/>
          </p:cNvSpPr>
          <p:nvPr>
            <p:ph type="title" idx="0"/>
          </p:nvPr>
        </p:nvSpPr>
        <p:spPr>
          <a:xfrm xmlns:a="http://schemas.openxmlformats.org/drawingml/2006/main">
            <a:off x="604440" y="3226680"/>
            <a:ext cx="6629400" cy="12193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b">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4000" b="0" u="none">
                <a:solidFill>
                  <a:srgbClr val="47534C"/>
                </a:solidFill>
                <a:latin typeface="Book Antiqua"/>
                <a:ea typeface="Book Antiqua"/>
                <a:cs typeface="Book Antiqua"/>
              </a:rPr>
              <a:t>CHAPTER 1</a:t>
            </a:r>
            <a:endParaRPr sz="4000" b="0" u="none">
              <a:solidFill>
                <a:srgbClr val="6B7D72"/>
              </a:solidFill>
              <a:latin typeface="Book Antiqua"/>
              <a:ea typeface="Book Antiqua"/>
              <a:cs typeface="Book Antiqua"/>
            </a:endParaRPr>
          </a:p>
        </p:txBody>
      </p:sp>
    </p:spTree>
    <p:extLst>
      <p:ext uri="{BB962C8B-B14F-4D97-AF65-F5344CB8AC3E}">
        <p14:creationId xmlns:p14="http://schemas.microsoft.com/office/powerpoint/2010/main" val="1745510327"/>
      </p:ext>
    </p:extLst>
  </p:cSld>
</p:sld>
</file>

<file path=ppt/slides/slide10.xml><?xml version="1.0" encoding="utf-8"?>
<p:sld xmlns:p="http://schemas.openxmlformats.org/presentationml/2006/main">
  <p:cSld>
    <p:spTree>
      <p:nvGrpSpPr>
        <p:cNvPr id="1" name=""/>
        <p:cNvGrpSpPr/>
        <p:nvPr/>
      </p:nvGrpSpPr>
      <p:grpSpPr>
        <a:xfrm xmlns:a="http://schemas.openxmlformats.org/drawingml/2006/main"/>
      </p:grpSpPr>
      <p:sp>
        <p:nvSpPr>
          <p:cNvPr id="56" name="PlaceHolder 1">
            <a:extLst xmlns:a="http://schemas.openxmlformats.org/drawingml/2006/main">
              <a:ext uri="{FF2B5EF4-FFF2-40B4-BE49-F238E27FC236}">
                <a16:creationId xmlns:a16="http://schemas.microsoft.com/office/drawing/2014/main" id="{0E5CE7B3-EE71-4159-AEC9-55B92235EE18}"/>
              </a:ext>
            </a:extLst>
          </p:cNvPr>
          <p:cNvSpPr>
            <a:spLocks xmlns:a="http://schemas.openxmlformats.org/drawingml/2006/main" noGrp="1"/>
          </p:cNvSpPr>
          <p:nvPr>
            <p:ph type="title" idx="0"/>
          </p:nvPr>
        </p:nvSpPr>
        <p:spPr>
          <a:xfrm xmlns:a="http://schemas.openxmlformats.org/drawingml/2006/main">
            <a:off x="424800" y="407880"/>
            <a:ext cx="8261640" cy="10396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200" b="0" u="none">
                <a:solidFill>
                  <a:srgbClr val="6B7D72"/>
                </a:solidFill>
                <a:latin typeface="Book Antiqua"/>
                <a:ea typeface="Book Antiqua"/>
                <a:cs typeface="Book Antiqua"/>
              </a:rPr>
              <a:t>HOW DOES EDUCATION SOCIALIZE STUDENTS?</a:t>
            </a:r>
            <a:endParaRPr sz="3200" b="0" u="none">
              <a:solidFill>
                <a:srgbClr val="6B7D72"/>
              </a:solidFill>
              <a:latin typeface="Book Antiqua"/>
              <a:ea typeface="Book Antiqua"/>
              <a:cs typeface="Book Antiqua"/>
            </a:endParaRPr>
          </a:p>
        </p:txBody>
      </p:sp>
      <p:sp>
        <p:nvSpPr>
          <p:cNvPr id="57" name="PlaceHolder 2">
            <a:extLst xmlns:a="http://schemas.openxmlformats.org/drawingml/2006/main">
              <a:ext uri="{FF2B5EF4-FFF2-40B4-BE49-F238E27FC236}">
                <a16:creationId xmlns:a16="http://schemas.microsoft.com/office/drawing/2014/main" id="{11789836-70B8-45B9-9796-FBADB6B65BD4}"/>
              </a:ext>
            </a:extLst>
          </p:cNvPr>
          <p:cNvSpPr>
            <a:spLocks xmlns:a="http://schemas.openxmlformats.org/drawingml/2006/main" noGrp="1"/>
          </p:cNvSpPr>
          <p:nvPr>
            <p:ph idx="0"/>
          </p:nvPr>
        </p:nvSpPr>
        <p:spPr>
          <a:xfrm xmlns:a="http://schemas.openxmlformats.org/drawingml/2006/main">
            <a:off x="457200" y="1752120"/>
            <a:ext cx="8229600" cy="43736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rmAutofit/>
          </a:bodyPr>
          <a:lstStyle xmlns:a="http://schemas.openxmlformats.org/drawingml/2006/main"/>
          <a:p xmlns:a="http://schemas.openxmlformats.org/drawingml/2006/main">
            <a:pPr marL="343080" indent="0" algn="l">
              <a:spcBef>
                <a:spcPts val="601"/>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564B3C"/>
              </a:solidFill>
              <a:latin typeface="Century Gothic"/>
              <a:ea typeface="Century Gothic"/>
              <a:cs typeface="Century Gothic"/>
            </a:endParaRPr>
          </a:p>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The Formal Curriculum</a:t>
            </a:r>
            <a:endParaRPr sz="2400" b="0" u="none">
              <a:solidFill>
                <a:srgbClr val="564B3C"/>
              </a:solidFill>
              <a:latin typeface="Century Gothic"/>
              <a:ea typeface="Century Gothic"/>
              <a:cs typeface="Century Gothic"/>
            </a:endParaRPr>
          </a:p>
          <a:p xmlns:a="http://schemas.openxmlformats.org/drawingml/2006/main">
            <a:pPr marL="343080" indent="0" algn="l">
              <a:spcBef>
                <a:spcPts val="601"/>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564B3C"/>
              </a:solidFill>
              <a:latin typeface="Century Gothic"/>
              <a:ea typeface="Century Gothic"/>
              <a:cs typeface="Century Gothic"/>
            </a:endParaRPr>
          </a:p>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The Hidden Curriculum</a:t>
            </a:r>
            <a:endParaRPr sz="2400" b="0" u="none">
              <a:solidFill>
                <a:srgbClr val="564B3C"/>
              </a:solidFill>
              <a:latin typeface="Century Gothic"/>
              <a:ea typeface="Century Gothic"/>
              <a:cs typeface="Century Gothic"/>
            </a:endParaRPr>
          </a:p>
        </p:txBody>
      </p:sp>
    </p:spTree>
    <p:extLst>
      <p:ext uri="{BB962C8B-B14F-4D97-AF65-F5344CB8AC3E}">
        <p14:creationId xmlns:p14="http://schemas.microsoft.com/office/powerpoint/2010/main" val="785368336"/>
      </p:ext>
    </p:extLst>
  </p:cSld>
</p:sld>
</file>

<file path=ppt/slides/slide11.xml><?xml version="1.0" encoding="utf-8"?>
<p:sld xmlns:p="http://schemas.openxmlformats.org/presentationml/2006/main">
  <p:cSld>
    <p:spTree>
      <p:nvGrpSpPr>
        <p:cNvPr id="1" name=""/>
        <p:cNvGrpSpPr/>
        <p:nvPr/>
      </p:nvGrpSpPr>
      <p:grpSpPr>
        <a:xfrm xmlns:a="http://schemas.openxmlformats.org/drawingml/2006/main"/>
      </p:grpSpPr>
      <p:sp>
        <p:nvSpPr>
          <p:cNvPr id="58" name="PlaceHolder 1">
            <a:extLst xmlns:a="http://schemas.openxmlformats.org/drawingml/2006/main">
              <a:ext uri="{FF2B5EF4-FFF2-40B4-BE49-F238E27FC236}">
                <a16:creationId xmlns:a16="http://schemas.microsoft.com/office/drawing/2014/main" id="{C0CB0C83-3553-4A1B-ADA0-81598E0EC039}"/>
              </a:ext>
            </a:extLst>
          </p:cNvPr>
          <p:cNvSpPr>
            <a:spLocks xmlns:a="http://schemas.openxmlformats.org/drawingml/2006/main" noGrp="1"/>
          </p:cNvSpPr>
          <p:nvPr>
            <p:ph type="title" idx="0"/>
          </p:nvPr>
        </p:nvSpPr>
        <p:spPr>
          <a:xfrm xmlns:a="http://schemas.openxmlformats.org/drawingml/2006/main">
            <a:off x="424800" y="407880"/>
            <a:ext cx="8261640" cy="10396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500" b="0" u="none">
                <a:solidFill>
                  <a:srgbClr val="6B7D72"/>
                </a:solidFill>
                <a:latin typeface="Book Antiqua"/>
                <a:ea typeface="Book Antiqua"/>
                <a:cs typeface="Book Antiqua"/>
              </a:rPr>
              <a:t>HOW LESSONS ARE TAUGHT</a:t>
            </a:r>
            <a:endParaRPr sz="3500" b="0" u="none">
              <a:solidFill>
                <a:srgbClr val="6B7D72"/>
              </a:solidFill>
              <a:latin typeface="Book Antiqua"/>
              <a:ea typeface="Book Antiqua"/>
              <a:cs typeface="Book Antiqua"/>
            </a:endParaRPr>
          </a:p>
        </p:txBody>
      </p:sp>
      <p:sp>
        <p:nvSpPr>
          <p:cNvPr id="59" name="PlaceHolder 2">
            <a:extLst xmlns:a="http://schemas.openxmlformats.org/drawingml/2006/main">
              <a:ext uri="{FF2B5EF4-FFF2-40B4-BE49-F238E27FC236}">
                <a16:creationId xmlns:a16="http://schemas.microsoft.com/office/drawing/2014/main" id="{06143F41-57F1-4E4E-9E09-24ECB4A2CB12}"/>
              </a:ext>
            </a:extLst>
          </p:cNvPr>
          <p:cNvSpPr>
            <a:spLocks xmlns:a="http://schemas.openxmlformats.org/drawingml/2006/main" noGrp="1"/>
          </p:cNvSpPr>
          <p:nvPr>
            <p:ph idx="0"/>
          </p:nvPr>
        </p:nvSpPr>
        <p:spPr>
          <a:xfrm xmlns:a="http://schemas.openxmlformats.org/drawingml/2006/main">
            <a:off x="457200" y="1752120"/>
            <a:ext cx="8229600" cy="43736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rmAutofit/>
          </a:bodyPr>
          <a:lstStyle xmlns:a="http://schemas.openxmlformats.org/drawingml/2006/main"/>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Through textbooks, class materials</a:t>
            </a:r>
            <a:endParaRPr sz="2400" b="0" u="none">
              <a:solidFill>
                <a:srgbClr val="564B3C"/>
              </a:solidFill>
              <a:latin typeface="Century Gothic"/>
              <a:ea typeface="Century Gothic"/>
              <a:cs typeface="Century Gothic"/>
            </a:endParaRPr>
          </a:p>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School environment</a:t>
            </a:r>
            <a:endParaRPr sz="2400" b="0" u="none">
              <a:solidFill>
                <a:srgbClr val="564B3C"/>
              </a:solidFill>
              <a:latin typeface="Century Gothic"/>
              <a:ea typeface="Century Gothic"/>
              <a:cs typeface="Century Gothic"/>
            </a:endParaRPr>
          </a:p>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School rules and routines</a:t>
            </a:r>
            <a:endParaRPr sz="2400" b="0" u="none">
              <a:solidFill>
                <a:srgbClr val="564B3C"/>
              </a:solidFill>
              <a:latin typeface="Century Gothic"/>
              <a:ea typeface="Century Gothic"/>
              <a:cs typeface="Century Gothic"/>
            </a:endParaRPr>
          </a:p>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Role models’ behavior</a:t>
            </a:r>
            <a:endParaRPr sz="2400" b="0" u="none">
              <a:solidFill>
                <a:srgbClr val="564B3C"/>
              </a:solidFill>
              <a:latin typeface="Century Gothic"/>
              <a:ea typeface="Century Gothic"/>
              <a:cs typeface="Century Gothic"/>
            </a:endParaRPr>
          </a:p>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Interactions with teachers</a:t>
            </a:r>
            <a:endParaRPr sz="2400" b="0" u="none">
              <a:solidFill>
                <a:srgbClr val="564B3C"/>
              </a:solidFill>
              <a:latin typeface="Century Gothic"/>
              <a:ea typeface="Century Gothic"/>
              <a:cs typeface="Century Gothic"/>
            </a:endParaRPr>
          </a:p>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Interactions with peers</a:t>
            </a:r>
            <a:endParaRPr sz="2400" b="0" u="none">
              <a:solidFill>
                <a:srgbClr val="564B3C"/>
              </a:solidFill>
              <a:latin typeface="Century Gothic"/>
              <a:ea typeface="Century Gothic"/>
              <a:cs typeface="Century Gothic"/>
            </a:endParaRPr>
          </a:p>
        </p:txBody>
      </p:sp>
    </p:spTree>
    <p:extLst>
      <p:ext uri="{BB962C8B-B14F-4D97-AF65-F5344CB8AC3E}">
        <p14:creationId xmlns:p14="http://schemas.microsoft.com/office/powerpoint/2010/main" val="377956707"/>
      </p:ext>
    </p:extLst>
  </p:cSld>
</p:sld>
</file>

<file path=ppt/slides/slide12.xml><?xml version="1.0" encoding="utf-8"?>
<p:sld xmlns:p="http://schemas.openxmlformats.org/presentationml/2006/main">
  <p:cSld>
    <p:spTree>
      <p:nvGrpSpPr>
        <p:cNvPr id="1" name=""/>
        <p:cNvGrpSpPr/>
        <p:nvPr/>
      </p:nvGrpSpPr>
      <p:grpSpPr>
        <a:xfrm xmlns:a="http://schemas.openxmlformats.org/drawingml/2006/main"/>
      </p:grpSpPr>
      <p:sp>
        <p:nvSpPr>
          <p:cNvPr id="60" name="PlaceHolder 1">
            <a:extLst xmlns:a="http://schemas.openxmlformats.org/drawingml/2006/main">
              <a:ext uri="{FF2B5EF4-FFF2-40B4-BE49-F238E27FC236}">
                <a16:creationId xmlns:a16="http://schemas.microsoft.com/office/drawing/2014/main" id="{BB037DA6-B9CC-4BA3-A03A-B18E9B76529D}"/>
              </a:ext>
            </a:extLst>
          </p:cNvPr>
          <p:cNvSpPr>
            <a:spLocks xmlns:a="http://schemas.openxmlformats.org/drawingml/2006/main" noGrp="1"/>
          </p:cNvSpPr>
          <p:nvPr>
            <p:ph type="title" idx="0"/>
          </p:nvPr>
        </p:nvSpPr>
        <p:spPr>
          <a:xfrm xmlns:a="http://schemas.openxmlformats.org/drawingml/2006/main">
            <a:off x="424800" y="407880"/>
            <a:ext cx="8261640" cy="10396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500" b="0" u="none">
                <a:solidFill>
                  <a:srgbClr val="6B7D72"/>
                </a:solidFill>
                <a:latin typeface="Book Antiqua"/>
                <a:ea typeface="Book Antiqua"/>
                <a:cs typeface="Book Antiqua"/>
              </a:rPr>
              <a:t>SOME EXAMPLES</a:t>
            </a:r>
            <a:endParaRPr sz="3500" b="0" u="none">
              <a:solidFill>
                <a:srgbClr val="6B7D72"/>
              </a:solidFill>
              <a:latin typeface="Book Antiqua"/>
              <a:ea typeface="Book Antiqua"/>
              <a:cs typeface="Book Antiqua"/>
            </a:endParaRPr>
          </a:p>
        </p:txBody>
      </p:sp>
      <p:sp>
        <p:nvSpPr>
          <p:cNvPr id="61" name="PlaceHolder 2">
            <a:extLst xmlns:a="http://schemas.openxmlformats.org/drawingml/2006/main">
              <a:ext uri="{FF2B5EF4-FFF2-40B4-BE49-F238E27FC236}">
                <a16:creationId xmlns:a16="http://schemas.microsoft.com/office/drawing/2014/main" id="{3D063454-4CED-42C5-8DDA-EB15E1FC1525}"/>
              </a:ext>
            </a:extLst>
          </p:cNvPr>
          <p:cNvSpPr>
            <a:spLocks xmlns:a="http://schemas.openxmlformats.org/drawingml/2006/main" noGrp="1"/>
          </p:cNvSpPr>
          <p:nvPr>
            <p:ph idx="0"/>
          </p:nvPr>
        </p:nvSpPr>
        <p:spPr>
          <a:xfrm xmlns:a="http://schemas.openxmlformats.org/drawingml/2006/main">
            <a:off x="457200" y="1752120"/>
            <a:ext cx="8229600" cy="43736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rmAutofit/>
          </a:bodyPr>
          <a:lstStyle xmlns:a="http://schemas.openxmlformats.org/drawingml/2006/main"/>
          <a:p xmlns:a="http://schemas.openxmlformats.org/drawingml/2006/main">
            <a:pPr marL="343080" indent="-228600" algn="l">
              <a:spcBef>
                <a:spcPts val="60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564B3C"/>
              </a:solidFill>
              <a:latin typeface="Century Gothic"/>
              <a:ea typeface="Century Gothic"/>
              <a:cs typeface="Century Gothic"/>
            </a:endParaRPr>
          </a:p>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Think of a subject taught, a rule, routine, or interaction that occurred in your school.  </a:t>
            </a:r>
            <a:endParaRPr sz="2400" b="0" u="none">
              <a:solidFill>
                <a:srgbClr val="564B3C"/>
              </a:solidFill>
              <a:latin typeface="Century Gothic"/>
              <a:ea typeface="Century Gothic"/>
              <a:cs typeface="Century Gothic"/>
            </a:endParaRPr>
          </a:p>
          <a:p xmlns:a="http://schemas.openxmlformats.org/drawingml/2006/main">
            <a:pPr marL="343080" indent="0" algn="l">
              <a:spcBef>
                <a:spcPts val="601"/>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564B3C"/>
              </a:solidFill>
              <a:latin typeface="Century Gothic"/>
              <a:ea typeface="Century Gothic"/>
              <a:cs typeface="Century Gothic"/>
            </a:endParaRPr>
          </a:p>
          <a:p xmlns:a="http://schemas.openxmlformats.org/drawingml/2006/main">
            <a:pPr marL="639720" lvl="1" indent="-228600" algn="l">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Is this an example of the formal or hidden curriculum?  </a:t>
            </a:r>
            <a:endParaRPr sz="2000" b="0" u="none">
              <a:solidFill>
                <a:srgbClr val="564B3C"/>
              </a:solidFill>
              <a:latin typeface="Century Gothic"/>
              <a:ea typeface="Century Gothic"/>
              <a:cs typeface="Century Gothic"/>
            </a:endParaRPr>
          </a:p>
          <a:p xmlns:a="http://schemas.openxmlformats.org/drawingml/2006/main">
            <a:pPr marL="639720" lvl="1" indent="0" algn="l">
              <a:spcBef>
                <a:spcPts val="499"/>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2000" b="0" u="none">
              <a:solidFill>
                <a:srgbClr val="564B3C"/>
              </a:solidFill>
              <a:latin typeface="Century Gothic"/>
              <a:ea typeface="Century Gothic"/>
              <a:cs typeface="Century Gothic"/>
            </a:endParaRPr>
          </a:p>
          <a:p xmlns:a="http://schemas.openxmlformats.org/drawingml/2006/main">
            <a:pPr marL="639720" lvl="1" indent="-228600" algn="l">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How does your example teach students about what is valued in society?</a:t>
            </a:r>
            <a:endParaRPr sz="2000" b="0" u="none">
              <a:solidFill>
                <a:srgbClr val="564B3C"/>
              </a:solidFill>
              <a:latin typeface="Century Gothic"/>
              <a:ea typeface="Century Gothic"/>
              <a:cs typeface="Century Gothic"/>
            </a:endParaRPr>
          </a:p>
        </p:txBody>
      </p:sp>
    </p:spTree>
    <p:extLst>
      <p:ext uri="{BB962C8B-B14F-4D97-AF65-F5344CB8AC3E}">
        <p14:creationId xmlns:p14="http://schemas.microsoft.com/office/powerpoint/2010/main" val="674174752"/>
      </p:ext>
    </p:extLst>
  </p:cSld>
</p:sld>
</file>

<file path=ppt/slides/slide13.xml><?xml version="1.0" encoding="utf-8"?>
<p:sld xmlns:p="http://schemas.openxmlformats.org/presentationml/2006/main">
  <p:cSld>
    <p:spTree>
      <p:nvGrpSpPr>
        <p:cNvPr id="1" name=""/>
        <p:cNvGrpSpPr/>
        <p:nvPr/>
      </p:nvGrpSpPr>
      <p:grpSpPr>
        <a:xfrm xmlns:a="http://schemas.openxmlformats.org/drawingml/2006/main"/>
      </p:grpSpPr>
      <p:sp>
        <p:nvSpPr>
          <p:cNvPr id="62" name="PlaceHolder 1">
            <a:extLst xmlns:a="http://schemas.openxmlformats.org/drawingml/2006/main">
              <a:ext uri="{FF2B5EF4-FFF2-40B4-BE49-F238E27FC236}">
                <a16:creationId xmlns:a16="http://schemas.microsoft.com/office/drawing/2014/main" id="{D9832B99-BDD6-4FDC-BF37-A2C416B7542C}"/>
              </a:ext>
            </a:extLst>
          </p:cNvPr>
          <p:cNvSpPr>
            <a:spLocks xmlns:a="http://schemas.openxmlformats.org/drawingml/2006/main" noGrp="1"/>
          </p:cNvSpPr>
          <p:nvPr>
            <p:ph type="title" idx="0"/>
          </p:nvPr>
        </p:nvSpPr>
        <p:spPr>
          <a:xfrm xmlns:a="http://schemas.openxmlformats.org/drawingml/2006/main">
            <a:off x="685800" y="228240"/>
            <a:ext cx="77724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500" b="0" u="none">
                <a:solidFill>
                  <a:srgbClr val="6B7D72"/>
                </a:solidFill>
                <a:latin typeface="Book Antiqua"/>
                <a:ea typeface="Book Antiqua"/>
                <a:cs typeface="Book Antiqua"/>
              </a:rPr>
              <a:t>WHY STRATIFY?</a:t>
            </a:r>
            <a:endParaRPr sz="3500" b="0" u="none">
              <a:solidFill>
                <a:srgbClr val="6B7D72"/>
              </a:solidFill>
              <a:latin typeface="Book Antiqua"/>
              <a:ea typeface="Book Antiqua"/>
              <a:cs typeface="Book Antiqua"/>
            </a:endParaRPr>
          </a:p>
        </p:txBody>
      </p:sp>
      <p:sp>
        <p:nvSpPr>
          <p:cNvPr id="63" name="PlaceHolder 2">
            <a:extLst xmlns:a="http://schemas.openxmlformats.org/drawingml/2006/main">
              <a:ext uri="{FF2B5EF4-FFF2-40B4-BE49-F238E27FC236}">
                <a16:creationId xmlns:a16="http://schemas.microsoft.com/office/drawing/2014/main" id="{7D75FE49-2FB4-445B-B5A7-33C67616E047}"/>
              </a:ext>
            </a:extLst>
          </p:cNvPr>
          <p:cNvSpPr>
            <a:spLocks xmlns:a="http://schemas.openxmlformats.org/drawingml/2006/main" noGrp="1"/>
          </p:cNvSpPr>
          <p:nvPr>
            <p:ph idx="0"/>
          </p:nvPr>
        </p:nvSpPr>
        <p:spPr>
          <a:xfrm xmlns:a="http://schemas.openxmlformats.org/drawingml/2006/main">
            <a:off x="685440" y="1904400"/>
            <a:ext cx="8001000" cy="43434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rmAutofit/>
          </a:bodyPr>
          <a:lstStyle xmlns:a="http://schemas.openxmlformats.org/drawingml/2006/main"/>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Stratification</a:t>
            </a:r>
            <a:endParaRPr sz="2400" b="0" u="none">
              <a:solidFill>
                <a:srgbClr val="564B3C"/>
              </a:solidFill>
              <a:latin typeface="Century Gothic"/>
              <a:ea typeface="Century Gothic"/>
              <a:cs typeface="Century Gothic"/>
            </a:endParaRPr>
          </a:p>
          <a:p xmlns:a="http://schemas.openxmlformats.org/drawingml/2006/main">
            <a:pPr marL="639720" lvl="1" indent="-228600" algn="l">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The differential allocation of roles and resources in a group or society that is based on the attributes of the individual </a:t>
            </a:r>
            <a:endParaRPr sz="2000" b="0" u="none">
              <a:solidFill>
                <a:srgbClr val="564B3C"/>
              </a:solidFill>
              <a:latin typeface="Century Gothic"/>
              <a:ea typeface="Century Gothic"/>
              <a:cs typeface="Century Gothic"/>
            </a:endParaRPr>
          </a:p>
          <a:p xmlns:a="http://schemas.openxmlformats.org/drawingml/2006/main">
            <a:pPr marL="343080" indent="0" algn="l">
              <a:spcBef>
                <a:spcPts val="601"/>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564B3C"/>
              </a:solidFill>
              <a:latin typeface="Century Gothic"/>
              <a:ea typeface="Century Gothic"/>
              <a:cs typeface="Century Gothic"/>
            </a:endParaRPr>
          </a:p>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It is important for people to fulfill diverse roles in society.  </a:t>
            </a:r>
            <a:endParaRPr sz="2400" b="0" u="none">
              <a:solidFill>
                <a:srgbClr val="564B3C"/>
              </a:solidFill>
              <a:latin typeface="Century Gothic"/>
              <a:ea typeface="Century Gothic"/>
              <a:cs typeface="Century Gothic"/>
            </a:endParaRPr>
          </a:p>
          <a:p xmlns:a="http://schemas.openxmlformats.org/drawingml/2006/main">
            <a:pPr marL="639720" lvl="1" indent="-228600" algn="l">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Members of societies are interdependent -- we need people to produce food, heal others, build shelters (Durkheim).</a:t>
            </a:r>
            <a:endParaRPr sz="2000" b="0" u="none">
              <a:solidFill>
                <a:srgbClr val="564B3C"/>
              </a:solidFill>
              <a:latin typeface="Century Gothic"/>
              <a:ea typeface="Century Gothic"/>
              <a:cs typeface="Century Gothic"/>
            </a:endParaRPr>
          </a:p>
        </p:txBody>
      </p:sp>
    </p:spTree>
    <p:extLst>
      <p:ext uri="{BB962C8B-B14F-4D97-AF65-F5344CB8AC3E}">
        <p14:creationId xmlns:p14="http://schemas.microsoft.com/office/powerpoint/2010/main" val="223030887"/>
      </p:ext>
    </p:extLst>
  </p:cSld>
</p:sld>
</file>

<file path=ppt/slides/slide14.xml><?xml version="1.0" encoding="utf-8"?>
<p:sld xmlns:p="http://schemas.openxmlformats.org/presentationml/2006/main">
  <p:cSld>
    <p:spTree>
      <p:nvGrpSpPr>
        <p:cNvPr id="1" name=""/>
        <p:cNvGrpSpPr/>
        <p:nvPr/>
      </p:nvGrpSpPr>
      <p:grpSpPr>
        <a:xfrm xmlns:a="http://schemas.openxmlformats.org/drawingml/2006/main"/>
      </p:grpSpPr>
      <p:sp>
        <p:nvSpPr>
          <p:cNvPr id="64" name="PlaceHolder 1">
            <a:extLst xmlns:a="http://schemas.openxmlformats.org/drawingml/2006/main">
              <a:ext uri="{FF2B5EF4-FFF2-40B4-BE49-F238E27FC236}">
                <a16:creationId xmlns:a16="http://schemas.microsoft.com/office/drawing/2014/main" id="{B5AAFDE4-C0E2-463A-9333-CDEB21DCA809}"/>
              </a:ext>
            </a:extLst>
          </p:cNvPr>
          <p:cNvSpPr>
            <a:spLocks xmlns:a="http://schemas.openxmlformats.org/drawingml/2006/main" noGrp="1"/>
          </p:cNvSpPr>
          <p:nvPr>
            <p:ph type="title" idx="0"/>
          </p:nvPr>
        </p:nvSpPr>
        <p:spPr>
          <a:xfrm xmlns:a="http://schemas.openxmlformats.org/drawingml/2006/main">
            <a:off x="467640" y="151920"/>
            <a:ext cx="8261640" cy="15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800" b="1" u="none">
                <a:solidFill>
                  <a:srgbClr val="6B7D72"/>
                </a:solidFill>
                <a:latin typeface="Book Antiqua"/>
                <a:ea typeface="Book Antiqua"/>
                <a:cs typeface="Book Antiqua"/>
              </a:rPr>
              <a:t>TABLE 1-2: SELECTED OCCUPATIONS BY ENTRY-LEVEL EDUCATION AND AVERAGE ANNUAL EARNINGS, 2014</a:t>
            </a:r>
            <a:endParaRPr sz="2800" b="0" u="none">
              <a:solidFill>
                <a:srgbClr val="6B7D72"/>
              </a:solidFill>
              <a:latin typeface="Book Antiqua"/>
              <a:ea typeface="Book Antiqua"/>
              <a:cs typeface="Book Antiqua"/>
            </a:endParaRPr>
          </a:p>
        </p:txBody>
      </p:sp>
      <p:sp>
        <p:nvSpPr>
          <p:cNvPr id="65" name="TextBox 5">
            <a:extLst xmlns:a="http://schemas.openxmlformats.org/drawingml/2006/main">
              <a:ext uri="{FF2B5EF4-FFF2-40B4-BE49-F238E27FC236}">
                <a16:creationId xmlns:a16="http://schemas.microsoft.com/office/drawing/2014/main" id="{F558EF6C-EF51-436F-BDD6-A7F7034B1D37}"/>
              </a:ext>
            </a:extLst>
          </p:cNvPr>
          <p:cNvSpPr>
            <a:spLocks xmlns:a="http://schemas.openxmlformats.org/drawingml/2006/main" noGrp="1"/>
          </p:cNvSpPr>
          <p:nvPr/>
        </p:nvSpPr>
        <p:spPr>
          <a:xfrm xmlns:a="http://schemas.openxmlformats.org/drawingml/2006/main">
            <a:off x="1180800" y="6248160"/>
            <a:ext cx="6499440" cy="45972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1" u="none">
                <a:solidFill>
                  <a:srgbClr val="000000"/>
                </a:solidFill>
                <a:latin typeface="Times New Roman"/>
                <a:ea typeface="Times New Roman"/>
                <a:cs typeface="Times New Roman"/>
              </a:rPr>
              <a:t>Source</a:t>
            </a:r>
            <a:r>
              <a:rPr sz="1200" b="0" u="none">
                <a:solidFill>
                  <a:srgbClr val="000000"/>
                </a:solidFill>
                <a:latin typeface="Times New Roman"/>
                <a:ea typeface="Times New Roman"/>
                <a:cs typeface="Times New Roman"/>
              </a:rPr>
              <a:t>: Bureau of Labor Statistics, U.S. Department of Labor, </a:t>
            </a:r>
            <a:r>
              <a:rPr sz="1200" b="0" i="1" u="none">
                <a:solidFill>
                  <a:srgbClr val="000000"/>
                </a:solidFill>
                <a:latin typeface="Times New Roman"/>
                <a:ea typeface="Times New Roman"/>
                <a:cs typeface="Times New Roman"/>
              </a:rPr>
              <a:t>2014–2015 Occupational Outlook Handbook.</a:t>
            </a:r>
            <a:endParaRPr sz="1200" b="0" u="none">
              <a:solidFill>
                <a:srgbClr val="000000"/>
              </a:solidFill>
              <a:latin typeface="Times New Roman"/>
              <a:ea typeface="Times New Roman"/>
              <a:cs typeface="Times New Roman"/>
            </a:endParaRPr>
          </a:p>
        </p:txBody>
      </p:sp>
      <p:sp>
        <p:nvSpPr>
          <p:cNvPr id="66" name="Rectangle 1">
            <a:extLst xmlns:a="http://schemas.openxmlformats.org/drawingml/2006/main">
              <a:ext uri="{FF2B5EF4-FFF2-40B4-BE49-F238E27FC236}">
                <a16:creationId xmlns:a16="http://schemas.microsoft.com/office/drawing/2014/main" id="{3DB56628-C9D7-4E7D-8374-E8B971D1D7FC}"/>
              </a:ext>
            </a:extLst>
          </p:cNvPr>
          <p:cNvSpPr>
            <a:spLocks xmlns:a="http://schemas.openxmlformats.org/drawingml/2006/main" noGrp="1"/>
          </p:cNvSpPr>
          <p:nvPr/>
        </p:nvSpPr>
        <p:spPr>
          <a:xfrm xmlns:a="http://schemas.openxmlformats.org/drawingml/2006/main">
            <a:off x="1339560" y="2361960"/>
            <a:ext cx="9144000" cy="45720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wrap="none" lIns="90000" tIns="46800" rIns="90000" bIns="46800" anchor="ctr">
            <a:spAutoFit/>
          </a:bodyPr>
          <a:lstStyle xmlns:a="http://schemas.openxmlformats.org/drawingml/2006/main"/>
          <a:p xmlns:a="http://schemas.openxmlformats.org/drawingml/2006/main">
            <a:endParaRPr sz="2400" b="0" u="none">
              <a:solidFill>
                <a:srgbClr val="000000"/>
              </a:solidFill>
              <a:latin typeface="Times New Roman"/>
              <a:ea typeface="Times New Roman"/>
              <a:cs typeface="Times New Roman"/>
            </a:endParaRPr>
          </a:p>
        </p:txBody>
      </p:sp>
      <p:graphicFrame>
        <p:nvGraphicFramePr>
          <p:cNvPr id="73" name="Data table: TABLE 1-2: SELECTED OCCUPATIONS BY ENTRY-LEVEL EDUCATION AND AVERAGE ANNUAL EARNINGS, 2014"/>
          <p:cNvGraphicFramePr/>
          <p:nvPr/>
        </p:nvGraphicFramePr>
        <p:xfrm>
          <a:off xmlns:a="http://schemas.openxmlformats.org/drawingml/2006/main" x="457200" y="1655640"/>
          <a:ext xmlns:a="http://schemas.openxmlformats.org/drawingml/2006/main" cx="8458200" cy="4629240"/>
        </p:xfrm>
        <a:graphic xmlns:a="http://schemas.openxmlformats.org/drawingml/2006/main">
          <a:graphicData uri="http://schemas.openxmlformats.org/drawingml/2006/table">
            <a:tbl>
              <a:tblPr firstRow="1"/>
              <a:tblGrid>
                <a:gridCol w="2514600"/>
                <a:gridCol w="3504960"/>
                <a:gridCol w="2438640"/>
              </a:tblGrid>
              <a:tr h="243720">
                <a:tc>
                  <a:txBody>
                    <a:bodyPr lIns="16560" tIns="16560" rIns="16560" bIns="16560" anchor="ctr">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Job Title</a:t>
                      </a:r>
                      <a:endParaRPr sz="1200" b="0" u="none">
                        <a:solidFill>
                          <a:srgbClr val="000000"/>
                        </a:solidFill>
                        <a:latin typeface="Times New Roman"/>
                        <a:ea typeface="Times New Roman"/>
                        <a:cs typeface="Times New Roman"/>
                      </a:endParaRPr>
                    </a:p>
                  </a:txBody>
                  <a:tcPr marL="16560" marR="16560" marT="16560" marB="16560" anchor="ctr">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16560" tIns="16560" rIns="16560" bIns="16560" anchor="ctr">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Entry-Level Educational Level Required</a:t>
                      </a:r>
                      <a:endParaRPr sz="1200" b="0" u="none">
                        <a:solidFill>
                          <a:srgbClr val="000000"/>
                        </a:solidFill>
                        <a:latin typeface="Times New Roman"/>
                        <a:ea typeface="Times New Roman"/>
                        <a:cs typeface="Times New Roman"/>
                      </a:endParaRPr>
                    </a:p>
                  </a:txBody>
                  <a:tcPr marL="16560" marR="16560" marT="16560" marB="16560" anchor="ctr">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16560" tIns="16560" rIns="16560" bIns="16560" anchor="ctr">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Average Annual Earnings</a:t>
                      </a:r>
                      <a:endParaRPr sz="1200" b="0" u="none">
                        <a:solidFill>
                          <a:srgbClr val="000000"/>
                        </a:solidFill>
                        <a:latin typeface="Times New Roman"/>
                        <a:ea typeface="Times New Roman"/>
                        <a:cs typeface="Times New Roman"/>
                      </a:endParaRPr>
                    </a:p>
                  </a:txBody>
                  <a:tcPr marL="16560" marR="16560" marT="16560" marB="16560" anchor="ctr">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243720">
                <a:tc>
                  <a:txBody>
                    <a:bodyPr lIns="16560" tIns="16560" rIns="16560" bIns="16560" anchor="ctr">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Waiter/Waitress</a:t>
                      </a:r>
                      <a:endParaRPr sz="1200" b="0" u="none">
                        <a:solidFill>
                          <a:srgbClr val="000000"/>
                        </a:solidFill>
                        <a:latin typeface="Times New Roman"/>
                        <a:ea typeface="Times New Roman"/>
                        <a:cs typeface="Times New Roman"/>
                      </a:endParaRPr>
                    </a:p>
                  </a:txBody>
                  <a:tcPr marL="16560" marR="16560" marT="16560" marB="16560" anchor="ctr">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16560" tIns="16560" rIns="16560" bIns="16560" anchor="ctr">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Less than high school diploma</a:t>
                      </a:r>
                      <a:endParaRPr sz="1200" b="0" u="none">
                        <a:solidFill>
                          <a:srgbClr val="000000"/>
                        </a:solidFill>
                        <a:latin typeface="Times New Roman"/>
                        <a:ea typeface="Times New Roman"/>
                        <a:cs typeface="Times New Roman"/>
                      </a:endParaRPr>
                    </a:p>
                  </a:txBody>
                  <a:tcPr marL="16560" marR="16560" marT="16560" marB="16560" anchor="ctr">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16560" tIns="16560" rIns="16560" bIns="16560" anchor="ctr">
                      <a:noAutofit/>
                    </a:bodyPr>
                    <a:lstStyle/>
                    <a:p>
                      <a:pPr algn="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$18,540</a:t>
                      </a:r>
                      <a:endParaRPr sz="1200" b="0" u="none">
                        <a:solidFill>
                          <a:srgbClr val="000000"/>
                        </a:solidFill>
                        <a:latin typeface="Times New Roman"/>
                        <a:ea typeface="Times New Roman"/>
                        <a:cs typeface="Times New Roman"/>
                      </a:endParaRPr>
                    </a:p>
                  </a:txBody>
                  <a:tcPr marL="16560" marR="16560" marT="16560" marB="16560" anchor="ctr">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243720">
                <a:tc>
                  <a:txBody>
                    <a:bodyPr lIns="16560" tIns="16560" rIns="16560" bIns="16560" anchor="ctr">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Janitor</a:t>
                      </a:r>
                      <a:endParaRPr sz="1200" b="0" u="none">
                        <a:solidFill>
                          <a:srgbClr val="000000"/>
                        </a:solidFill>
                        <a:latin typeface="Times New Roman"/>
                        <a:ea typeface="Times New Roman"/>
                        <a:cs typeface="Times New Roman"/>
                      </a:endParaRPr>
                    </a:p>
                  </a:txBody>
                  <a:tcPr marL="16560" marR="16560" marT="16560" marB="16560" anchor="ctr">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16560" tIns="16560" rIns="16560" bIns="16560" anchor="ctr">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Less than high school diploma</a:t>
                      </a:r>
                      <a:endParaRPr sz="1200" b="0" u="none">
                        <a:solidFill>
                          <a:srgbClr val="000000"/>
                        </a:solidFill>
                        <a:latin typeface="Times New Roman"/>
                        <a:ea typeface="Times New Roman"/>
                        <a:cs typeface="Times New Roman"/>
                      </a:endParaRPr>
                    </a:p>
                  </a:txBody>
                  <a:tcPr marL="16560" marR="16560" marT="16560" marB="16560" anchor="ctr">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16560" tIns="16560" rIns="16560" bIns="16560" anchor="ctr">
                      <a:noAutofit/>
                    </a:bodyPr>
                    <a:lstStyle/>
                    <a:p>
                      <a:pPr algn="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$22,320</a:t>
                      </a:r>
                      <a:endParaRPr sz="1200" b="0" u="none">
                        <a:solidFill>
                          <a:srgbClr val="000000"/>
                        </a:solidFill>
                        <a:latin typeface="Times New Roman"/>
                        <a:ea typeface="Times New Roman"/>
                        <a:cs typeface="Times New Roman"/>
                      </a:endParaRPr>
                    </a:p>
                  </a:txBody>
                  <a:tcPr marL="16560" marR="16560" marT="16560" marB="16560" anchor="ctr">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243720">
                <a:tc>
                  <a:txBody>
                    <a:bodyPr lIns="16560" tIns="16560" rIns="16560" bIns="16560" anchor="ctr">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Secretary</a:t>
                      </a:r>
                      <a:endParaRPr sz="1200" b="0" u="none">
                        <a:solidFill>
                          <a:srgbClr val="000000"/>
                        </a:solidFill>
                        <a:latin typeface="Times New Roman"/>
                        <a:ea typeface="Times New Roman"/>
                        <a:cs typeface="Times New Roman"/>
                      </a:endParaRPr>
                    </a:p>
                  </a:txBody>
                  <a:tcPr marL="16560" marR="16560" marT="16560" marB="16560" anchor="ctr">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16560" tIns="16560" rIns="16560" bIns="16560" anchor="ctr">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High School Diploma (or Equivalent)</a:t>
                      </a:r>
                      <a:endParaRPr sz="1200" b="0" u="none">
                        <a:solidFill>
                          <a:srgbClr val="000000"/>
                        </a:solidFill>
                        <a:latin typeface="Times New Roman"/>
                        <a:ea typeface="Times New Roman"/>
                        <a:cs typeface="Times New Roman"/>
                      </a:endParaRPr>
                    </a:p>
                  </a:txBody>
                  <a:tcPr marL="16560" marR="16560" marT="16560" marB="16560" anchor="ctr">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16560" tIns="16560" rIns="16560" bIns="16560" anchor="ctr">
                      <a:noAutofit/>
                    </a:bodyPr>
                    <a:lstStyle/>
                    <a:p>
                      <a:pPr algn="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$35,330</a:t>
                      </a:r>
                      <a:endParaRPr sz="1200" b="0" u="none">
                        <a:solidFill>
                          <a:srgbClr val="000000"/>
                        </a:solidFill>
                        <a:latin typeface="Times New Roman"/>
                        <a:ea typeface="Times New Roman"/>
                        <a:cs typeface="Times New Roman"/>
                      </a:endParaRPr>
                    </a:p>
                  </a:txBody>
                  <a:tcPr marL="16560" marR="16560" marT="16560" marB="16560" anchor="ctr">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243720">
                <a:tc>
                  <a:txBody>
                    <a:bodyPr lIns="16560" tIns="16560" rIns="16560" bIns="16560" anchor="ctr">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Plumber</a:t>
                      </a:r>
                      <a:endParaRPr sz="1200" b="0" u="none">
                        <a:solidFill>
                          <a:srgbClr val="000000"/>
                        </a:solidFill>
                        <a:latin typeface="Times New Roman"/>
                        <a:ea typeface="Times New Roman"/>
                        <a:cs typeface="Times New Roman"/>
                      </a:endParaRPr>
                    </a:p>
                  </a:txBody>
                  <a:tcPr marL="16560" marR="16560" marT="16560" marB="16560" anchor="ctr">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16560" tIns="16560" rIns="16560" bIns="16560" anchor="ctr">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High School Diploma (or Equivalent)</a:t>
                      </a:r>
                      <a:endParaRPr sz="1200" b="0" u="none">
                        <a:solidFill>
                          <a:srgbClr val="000000"/>
                        </a:solidFill>
                        <a:latin typeface="Times New Roman"/>
                        <a:ea typeface="Times New Roman"/>
                        <a:cs typeface="Times New Roman"/>
                      </a:endParaRPr>
                    </a:p>
                  </a:txBody>
                  <a:tcPr marL="16560" marR="16560" marT="16560" marB="16560" anchor="ctr">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16560" tIns="16560" rIns="16560" bIns="16560" anchor="ctr">
                      <a:noAutofit/>
                    </a:bodyPr>
                    <a:lstStyle/>
                    <a:p>
                      <a:pPr algn="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$49,140</a:t>
                      </a:r>
                      <a:endParaRPr sz="1200" b="0" u="none">
                        <a:solidFill>
                          <a:srgbClr val="000000"/>
                        </a:solidFill>
                        <a:latin typeface="Times New Roman"/>
                        <a:ea typeface="Times New Roman"/>
                        <a:cs typeface="Times New Roman"/>
                      </a:endParaRPr>
                    </a:p>
                  </a:txBody>
                  <a:tcPr marL="16560" marR="16560" marT="16560" marB="16560" anchor="ctr">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243720">
                <a:tc>
                  <a:txBody>
                    <a:bodyPr lIns="16560" tIns="16560" rIns="16560" bIns="16560" anchor="ctr">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Postal Service Worker</a:t>
                      </a:r>
                      <a:endParaRPr sz="1200" b="0" u="none">
                        <a:solidFill>
                          <a:srgbClr val="000000"/>
                        </a:solidFill>
                        <a:latin typeface="Times New Roman"/>
                        <a:ea typeface="Times New Roman"/>
                        <a:cs typeface="Times New Roman"/>
                      </a:endParaRPr>
                    </a:p>
                  </a:txBody>
                  <a:tcPr marL="16560" marR="16560" marT="16560" marB="16560" anchor="ctr">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16560" tIns="16560" rIns="16560" bIns="16560" anchor="ctr">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High School Diploma (or Equivalent)</a:t>
                      </a:r>
                      <a:endParaRPr sz="1200" b="0" u="none">
                        <a:solidFill>
                          <a:srgbClr val="000000"/>
                        </a:solidFill>
                        <a:latin typeface="Times New Roman"/>
                        <a:ea typeface="Times New Roman"/>
                        <a:cs typeface="Times New Roman"/>
                      </a:endParaRPr>
                    </a:p>
                  </a:txBody>
                  <a:tcPr marL="16560" marR="16560" marT="16560" marB="16560" anchor="ctr">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16560" tIns="16560" rIns="16560" bIns="16560" anchor="ctr">
                      <a:noAutofit/>
                    </a:bodyPr>
                    <a:lstStyle/>
                    <a:p>
                      <a:pPr algn="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$53,100</a:t>
                      </a:r>
                      <a:endParaRPr sz="1200" b="0" u="none">
                        <a:solidFill>
                          <a:srgbClr val="000000"/>
                        </a:solidFill>
                        <a:latin typeface="Times New Roman"/>
                        <a:ea typeface="Times New Roman"/>
                        <a:cs typeface="Times New Roman"/>
                      </a:endParaRPr>
                    </a:p>
                  </a:txBody>
                  <a:tcPr marL="16560" marR="16560" marT="16560" marB="16560" anchor="ctr">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243720">
                <a:tc>
                  <a:txBody>
                    <a:bodyPr lIns="16560" tIns="16560" rIns="16560" bIns="16560" anchor="ctr">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Cosmetologist</a:t>
                      </a:r>
                      <a:endParaRPr sz="1200" b="0" u="none">
                        <a:solidFill>
                          <a:srgbClr val="000000"/>
                        </a:solidFill>
                        <a:latin typeface="Times New Roman"/>
                        <a:ea typeface="Times New Roman"/>
                        <a:cs typeface="Times New Roman"/>
                      </a:endParaRPr>
                    </a:p>
                  </a:txBody>
                  <a:tcPr marL="16560" marR="16560" marT="16560" marB="16560" anchor="ctr">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16560" tIns="16560" rIns="16560" bIns="16560" anchor="ctr">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Vocational Training</a:t>
                      </a:r>
                      <a:endParaRPr sz="1200" b="0" u="none">
                        <a:solidFill>
                          <a:srgbClr val="000000"/>
                        </a:solidFill>
                        <a:latin typeface="Times New Roman"/>
                        <a:ea typeface="Times New Roman"/>
                        <a:cs typeface="Times New Roman"/>
                      </a:endParaRPr>
                    </a:p>
                  </a:txBody>
                  <a:tcPr marL="16560" marR="16560" marT="16560" marB="16560" anchor="ctr">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16560" tIns="16560" rIns="16560" bIns="16560" anchor="ctr">
                      <a:noAutofit/>
                    </a:bodyPr>
                    <a:lstStyle/>
                    <a:p>
                      <a:pPr algn="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$22,770</a:t>
                      </a:r>
                      <a:endParaRPr sz="1200" b="0" u="none">
                        <a:solidFill>
                          <a:srgbClr val="000000"/>
                        </a:solidFill>
                        <a:latin typeface="Times New Roman"/>
                        <a:ea typeface="Times New Roman"/>
                        <a:cs typeface="Times New Roman"/>
                      </a:endParaRPr>
                    </a:p>
                  </a:txBody>
                  <a:tcPr marL="16560" marR="16560" marT="16560" marB="16560" anchor="ctr">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243720">
                <a:tc>
                  <a:txBody>
                    <a:bodyPr lIns="16560" tIns="16560" rIns="16560" bIns="16560" anchor="ctr">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Court Reporter</a:t>
                      </a:r>
                      <a:endParaRPr sz="1200" b="0" u="none">
                        <a:solidFill>
                          <a:srgbClr val="000000"/>
                        </a:solidFill>
                        <a:latin typeface="Times New Roman"/>
                        <a:ea typeface="Times New Roman"/>
                        <a:cs typeface="Times New Roman"/>
                      </a:endParaRPr>
                    </a:p>
                  </a:txBody>
                  <a:tcPr marL="16560" marR="16560" marT="16560" marB="16560" anchor="ctr">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16560" tIns="16560" rIns="16560" bIns="16560" anchor="ctr">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Vocational Training</a:t>
                      </a:r>
                      <a:endParaRPr sz="1200" b="0" u="none">
                        <a:solidFill>
                          <a:srgbClr val="000000"/>
                        </a:solidFill>
                        <a:latin typeface="Times New Roman"/>
                        <a:ea typeface="Times New Roman"/>
                        <a:cs typeface="Times New Roman"/>
                      </a:endParaRPr>
                    </a:p>
                  </a:txBody>
                  <a:tcPr marL="16560" marR="16560" marT="16560" marB="16560" anchor="ctr">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16560" tIns="16560" rIns="16560" bIns="16560" anchor="ctr">
                      <a:noAutofit/>
                    </a:bodyPr>
                    <a:lstStyle/>
                    <a:p>
                      <a:pPr algn="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$48,160</a:t>
                      </a:r>
                      <a:endParaRPr sz="1200" b="0" u="none">
                        <a:solidFill>
                          <a:srgbClr val="000000"/>
                        </a:solidFill>
                        <a:latin typeface="Times New Roman"/>
                        <a:ea typeface="Times New Roman"/>
                        <a:cs typeface="Times New Roman"/>
                      </a:endParaRPr>
                    </a:p>
                  </a:txBody>
                  <a:tcPr marL="16560" marR="16560" marT="16560" marB="16560" anchor="ctr">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243720">
                <a:tc>
                  <a:txBody>
                    <a:bodyPr lIns="16560" tIns="16560" rIns="16560" bIns="16560" anchor="ctr">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Preschool Teacher</a:t>
                      </a:r>
                      <a:endParaRPr sz="1200" b="0" u="none">
                        <a:solidFill>
                          <a:srgbClr val="000000"/>
                        </a:solidFill>
                        <a:latin typeface="Times New Roman"/>
                        <a:ea typeface="Times New Roman"/>
                        <a:cs typeface="Times New Roman"/>
                      </a:endParaRPr>
                    </a:p>
                  </a:txBody>
                  <a:tcPr marL="16560" marR="16560" marT="16560" marB="16560" anchor="ctr">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16560" tIns="16560" rIns="16560" bIns="16560" anchor="ctr">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Associate's Degree</a:t>
                      </a:r>
                      <a:endParaRPr sz="1200" b="0" u="none">
                        <a:solidFill>
                          <a:srgbClr val="000000"/>
                        </a:solidFill>
                        <a:latin typeface="Times New Roman"/>
                        <a:ea typeface="Times New Roman"/>
                        <a:cs typeface="Times New Roman"/>
                      </a:endParaRPr>
                    </a:p>
                  </a:txBody>
                  <a:tcPr marL="16560" marR="16560" marT="16560" marB="16560" anchor="ctr">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16560" tIns="16560" rIns="16560" bIns="16560" anchor="ctr">
                      <a:noAutofit/>
                    </a:bodyPr>
                    <a:lstStyle/>
                    <a:p>
                      <a:pPr algn="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$27,130</a:t>
                      </a:r>
                      <a:endParaRPr sz="1200" b="0" u="none">
                        <a:solidFill>
                          <a:srgbClr val="000000"/>
                        </a:solidFill>
                        <a:latin typeface="Times New Roman"/>
                        <a:ea typeface="Times New Roman"/>
                        <a:cs typeface="Times New Roman"/>
                      </a:endParaRPr>
                    </a:p>
                  </a:txBody>
                  <a:tcPr marL="16560" marR="16560" marT="16560" marB="16560" anchor="ctr">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243720">
                <a:tc>
                  <a:txBody>
                    <a:bodyPr lIns="16560" tIns="16560" rIns="16560" bIns="16560" anchor="ctr">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Registered Nurse</a:t>
                      </a:r>
                      <a:endParaRPr sz="1200" b="0" u="none">
                        <a:solidFill>
                          <a:srgbClr val="000000"/>
                        </a:solidFill>
                        <a:latin typeface="Times New Roman"/>
                        <a:ea typeface="Times New Roman"/>
                        <a:cs typeface="Times New Roman"/>
                      </a:endParaRPr>
                    </a:p>
                  </a:txBody>
                  <a:tcPr marL="16560" marR="16560" marT="16560" marB="16560" anchor="ctr">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16560" tIns="16560" rIns="16560" bIns="16560" anchor="ctr">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Associate's Degree</a:t>
                      </a:r>
                      <a:endParaRPr sz="1200" b="0" u="none">
                        <a:solidFill>
                          <a:srgbClr val="000000"/>
                        </a:solidFill>
                        <a:latin typeface="Times New Roman"/>
                        <a:ea typeface="Times New Roman"/>
                        <a:cs typeface="Times New Roman"/>
                      </a:endParaRPr>
                    </a:p>
                  </a:txBody>
                  <a:tcPr marL="16560" marR="16560" marT="16560" marB="16560" anchor="ctr">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16560" tIns="16560" rIns="16560" bIns="16560" anchor="ctr">
                      <a:noAutofit/>
                    </a:bodyPr>
                    <a:lstStyle/>
                    <a:p>
                      <a:pPr algn="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$65,470</a:t>
                      </a:r>
                      <a:endParaRPr sz="1200" b="0" u="none">
                        <a:solidFill>
                          <a:srgbClr val="000000"/>
                        </a:solidFill>
                        <a:latin typeface="Times New Roman"/>
                        <a:ea typeface="Times New Roman"/>
                        <a:cs typeface="Times New Roman"/>
                      </a:endParaRPr>
                    </a:p>
                  </a:txBody>
                  <a:tcPr marL="16560" marR="16560" marT="16560" marB="16560" anchor="ctr">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243720">
                <a:tc>
                  <a:txBody>
                    <a:bodyPr lIns="16560" tIns="16560" rIns="16560" bIns="16560" anchor="ctr">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High School Teacher</a:t>
                      </a:r>
                      <a:endParaRPr sz="1200" b="0" u="none">
                        <a:solidFill>
                          <a:srgbClr val="000000"/>
                        </a:solidFill>
                        <a:latin typeface="Times New Roman"/>
                        <a:ea typeface="Times New Roman"/>
                        <a:cs typeface="Times New Roman"/>
                      </a:endParaRPr>
                    </a:p>
                  </a:txBody>
                  <a:tcPr marL="16560" marR="16560" marT="16560" marB="16560" anchor="ctr">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16560" tIns="16560" rIns="16560" bIns="16560" anchor="ctr">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Bachelor's Degree</a:t>
                      </a:r>
                      <a:endParaRPr sz="1200" b="0" u="none">
                        <a:solidFill>
                          <a:srgbClr val="000000"/>
                        </a:solidFill>
                        <a:latin typeface="Times New Roman"/>
                        <a:ea typeface="Times New Roman"/>
                        <a:cs typeface="Times New Roman"/>
                      </a:endParaRPr>
                    </a:p>
                  </a:txBody>
                  <a:tcPr marL="16560" marR="16560" marT="16560" marB="16560" anchor="ctr">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16560" tIns="16560" rIns="16560" bIns="16560" anchor="ctr">
                      <a:noAutofit/>
                    </a:bodyPr>
                    <a:lstStyle/>
                    <a:p>
                      <a:pPr algn="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$55,050</a:t>
                      </a:r>
                      <a:endParaRPr sz="1200" b="0" u="none">
                        <a:solidFill>
                          <a:srgbClr val="000000"/>
                        </a:solidFill>
                        <a:latin typeface="Times New Roman"/>
                        <a:ea typeface="Times New Roman"/>
                        <a:cs typeface="Times New Roman"/>
                      </a:endParaRPr>
                    </a:p>
                  </a:txBody>
                  <a:tcPr marL="16560" marR="16560" marT="16560" marB="16560" anchor="ctr">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243720">
                <a:tc>
                  <a:txBody>
                    <a:bodyPr lIns="16560" tIns="16560" rIns="16560" bIns="16560" anchor="ctr">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Investment Banker</a:t>
                      </a:r>
                      <a:endParaRPr sz="1200" b="0" u="none">
                        <a:solidFill>
                          <a:srgbClr val="000000"/>
                        </a:solidFill>
                        <a:latin typeface="Times New Roman"/>
                        <a:ea typeface="Times New Roman"/>
                        <a:cs typeface="Times New Roman"/>
                      </a:endParaRPr>
                    </a:p>
                  </a:txBody>
                  <a:tcPr marL="16560" marR="16560" marT="16560" marB="16560" anchor="ctr">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16560" tIns="16560" rIns="16560" bIns="16560" anchor="ctr">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Bachelor's Degree</a:t>
                      </a:r>
                      <a:endParaRPr sz="1200" b="0" u="none">
                        <a:solidFill>
                          <a:srgbClr val="000000"/>
                        </a:solidFill>
                        <a:latin typeface="Times New Roman"/>
                        <a:ea typeface="Times New Roman"/>
                        <a:cs typeface="Times New Roman"/>
                      </a:endParaRPr>
                    </a:p>
                  </a:txBody>
                  <a:tcPr marL="16560" marR="16560" marT="16560" marB="16560" anchor="ctr">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16560" tIns="16560" rIns="16560" bIns="16560" anchor="ctr">
                      <a:noAutofit/>
                    </a:bodyPr>
                    <a:lstStyle/>
                    <a:p>
                      <a:pPr algn="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$71,720</a:t>
                      </a:r>
                      <a:endParaRPr sz="1200" b="0" u="none">
                        <a:solidFill>
                          <a:srgbClr val="000000"/>
                        </a:solidFill>
                        <a:latin typeface="Times New Roman"/>
                        <a:ea typeface="Times New Roman"/>
                        <a:cs typeface="Times New Roman"/>
                      </a:endParaRPr>
                    </a:p>
                  </a:txBody>
                  <a:tcPr marL="16560" marR="16560" marT="16560" marB="16560" anchor="ctr">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243720">
                <a:tc>
                  <a:txBody>
                    <a:bodyPr lIns="16560" tIns="16560" rIns="16560" bIns="16560" anchor="ctr">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Airline Pilot</a:t>
                      </a:r>
                      <a:endParaRPr sz="1200" b="0" u="none">
                        <a:solidFill>
                          <a:srgbClr val="000000"/>
                        </a:solidFill>
                        <a:latin typeface="Times New Roman"/>
                        <a:ea typeface="Times New Roman"/>
                        <a:cs typeface="Times New Roman"/>
                      </a:endParaRPr>
                    </a:p>
                  </a:txBody>
                  <a:tcPr marL="16560" marR="16560" marT="16560" marB="16560" anchor="ctr">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16560" tIns="16560" rIns="16560" bIns="16560" anchor="ctr">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Bachelor's Degree</a:t>
                      </a:r>
                      <a:endParaRPr sz="1200" b="0" u="none">
                        <a:solidFill>
                          <a:srgbClr val="000000"/>
                        </a:solidFill>
                        <a:latin typeface="Times New Roman"/>
                        <a:ea typeface="Times New Roman"/>
                        <a:cs typeface="Times New Roman"/>
                      </a:endParaRPr>
                    </a:p>
                  </a:txBody>
                  <a:tcPr marL="16560" marR="16560" marT="16560" marB="16560" anchor="ctr">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16560" tIns="16560" rIns="16560" bIns="16560" anchor="ctr">
                      <a:noAutofit/>
                    </a:bodyPr>
                    <a:lstStyle/>
                    <a:p>
                      <a:pPr algn="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$98,410</a:t>
                      </a:r>
                      <a:endParaRPr sz="1200" b="0" u="none">
                        <a:solidFill>
                          <a:srgbClr val="000000"/>
                        </a:solidFill>
                        <a:latin typeface="Times New Roman"/>
                        <a:ea typeface="Times New Roman"/>
                        <a:cs typeface="Times New Roman"/>
                      </a:endParaRPr>
                    </a:p>
                  </a:txBody>
                  <a:tcPr marL="16560" marR="16560" marT="16560" marB="16560" anchor="ctr">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243720">
                <a:tc>
                  <a:txBody>
                    <a:bodyPr lIns="16560" tIns="16560" rIns="16560" bIns="16560" anchor="ctr">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Mental Health Counselor</a:t>
                      </a:r>
                      <a:endParaRPr sz="1200" b="0" u="none">
                        <a:solidFill>
                          <a:srgbClr val="000000"/>
                        </a:solidFill>
                        <a:latin typeface="Times New Roman"/>
                        <a:ea typeface="Times New Roman"/>
                        <a:cs typeface="Times New Roman"/>
                      </a:endParaRPr>
                    </a:p>
                  </a:txBody>
                  <a:tcPr marL="16560" marR="16560" marT="16560" marB="16560" anchor="ctr">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16560" tIns="16560" rIns="16560" bIns="16560" anchor="ctr">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Master's Degree</a:t>
                      </a:r>
                      <a:endParaRPr sz="1200" b="0" u="none">
                        <a:solidFill>
                          <a:srgbClr val="000000"/>
                        </a:solidFill>
                        <a:latin typeface="Times New Roman"/>
                        <a:ea typeface="Times New Roman"/>
                        <a:cs typeface="Times New Roman"/>
                      </a:endParaRPr>
                    </a:p>
                  </a:txBody>
                  <a:tcPr marL="16560" marR="16560" marT="16560" marB="16560" anchor="ctr">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16560" tIns="16560" rIns="16560" bIns="16560" anchor="ctr">
                      <a:noAutofit/>
                    </a:bodyPr>
                    <a:lstStyle/>
                    <a:p>
                      <a:pPr algn="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$41,500</a:t>
                      </a:r>
                      <a:endParaRPr sz="1200" b="0" u="none">
                        <a:solidFill>
                          <a:srgbClr val="000000"/>
                        </a:solidFill>
                        <a:latin typeface="Times New Roman"/>
                        <a:ea typeface="Times New Roman"/>
                        <a:cs typeface="Times New Roman"/>
                      </a:endParaRPr>
                    </a:p>
                  </a:txBody>
                  <a:tcPr marL="16560" marR="16560" marT="16560" marB="16560" anchor="ctr">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243720">
                <a:tc>
                  <a:txBody>
                    <a:bodyPr lIns="16560" tIns="16560" rIns="16560" bIns="16560" anchor="ctr">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Librarian</a:t>
                      </a:r>
                      <a:endParaRPr sz="1200" b="0" u="none">
                        <a:solidFill>
                          <a:srgbClr val="000000"/>
                        </a:solidFill>
                        <a:latin typeface="Times New Roman"/>
                        <a:ea typeface="Times New Roman"/>
                        <a:cs typeface="Times New Roman"/>
                      </a:endParaRPr>
                    </a:p>
                  </a:txBody>
                  <a:tcPr marL="16560" marR="16560" marT="16560" marB="16560" anchor="ctr">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16560" tIns="16560" rIns="16560" bIns="16560" anchor="ctr">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Master's Degree</a:t>
                      </a:r>
                      <a:endParaRPr sz="1200" b="0" u="none">
                        <a:solidFill>
                          <a:srgbClr val="000000"/>
                        </a:solidFill>
                        <a:latin typeface="Times New Roman"/>
                        <a:ea typeface="Times New Roman"/>
                        <a:cs typeface="Times New Roman"/>
                      </a:endParaRPr>
                    </a:p>
                  </a:txBody>
                  <a:tcPr marL="16560" marR="16560" marT="16560" marB="16560" anchor="ctr">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16560" tIns="16560" rIns="16560" bIns="16560" anchor="ctr">
                      <a:noAutofit/>
                    </a:bodyPr>
                    <a:lstStyle/>
                    <a:p>
                      <a:pPr algn="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$55,370</a:t>
                      </a:r>
                      <a:endParaRPr sz="1200" b="0" u="none">
                        <a:solidFill>
                          <a:srgbClr val="000000"/>
                        </a:solidFill>
                        <a:latin typeface="Times New Roman"/>
                        <a:ea typeface="Times New Roman"/>
                        <a:cs typeface="Times New Roman"/>
                      </a:endParaRPr>
                    </a:p>
                  </a:txBody>
                  <a:tcPr marL="16560" marR="16560" marT="16560" marB="16560" anchor="ctr">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243720">
                <a:tc>
                  <a:txBody>
                    <a:bodyPr lIns="16560" tIns="16560" rIns="16560" bIns="16560" anchor="ctr">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Sociologist</a:t>
                      </a:r>
                      <a:endParaRPr sz="1200" b="0" u="none">
                        <a:solidFill>
                          <a:srgbClr val="000000"/>
                        </a:solidFill>
                        <a:latin typeface="Times New Roman"/>
                        <a:ea typeface="Times New Roman"/>
                        <a:cs typeface="Times New Roman"/>
                      </a:endParaRPr>
                    </a:p>
                  </a:txBody>
                  <a:tcPr marL="16560" marR="16560" marT="16560" marB="16560" anchor="ctr">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16560" tIns="16560" rIns="16560" bIns="16560" anchor="ctr">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Master's Degree</a:t>
                      </a:r>
                      <a:endParaRPr sz="1200" b="0" u="none">
                        <a:solidFill>
                          <a:srgbClr val="000000"/>
                        </a:solidFill>
                        <a:latin typeface="Times New Roman"/>
                        <a:ea typeface="Times New Roman"/>
                        <a:cs typeface="Times New Roman"/>
                      </a:endParaRPr>
                    </a:p>
                  </a:txBody>
                  <a:tcPr marL="16560" marR="16560" marT="16560" marB="16560" anchor="ctr">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16560" tIns="16560" rIns="16560" bIns="16560" anchor="ctr">
                      <a:noAutofit/>
                    </a:bodyPr>
                    <a:lstStyle/>
                    <a:p>
                      <a:pPr algn="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$74,960</a:t>
                      </a:r>
                      <a:endParaRPr sz="1200" b="0" u="none">
                        <a:solidFill>
                          <a:srgbClr val="000000"/>
                        </a:solidFill>
                        <a:latin typeface="Times New Roman"/>
                        <a:ea typeface="Times New Roman"/>
                        <a:cs typeface="Times New Roman"/>
                      </a:endParaRPr>
                    </a:p>
                  </a:txBody>
                  <a:tcPr marL="16560" marR="16560" marT="16560" marB="16560" anchor="ctr">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243720">
                <a:tc>
                  <a:txBody>
                    <a:bodyPr lIns="16560" tIns="16560" rIns="16560" bIns="16560" anchor="ctr">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Psychologist</a:t>
                      </a:r>
                      <a:endParaRPr sz="1200" b="0" u="none">
                        <a:solidFill>
                          <a:srgbClr val="000000"/>
                        </a:solidFill>
                        <a:latin typeface="Times New Roman"/>
                        <a:ea typeface="Times New Roman"/>
                        <a:cs typeface="Times New Roman"/>
                      </a:endParaRPr>
                    </a:p>
                  </a:txBody>
                  <a:tcPr marL="16560" marR="16560" marT="16560" marB="16560" anchor="ctr">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16560" tIns="16560" rIns="16560" bIns="16560" anchor="ctr">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Doctoral Degree</a:t>
                      </a:r>
                      <a:endParaRPr sz="1200" b="0" u="none">
                        <a:solidFill>
                          <a:srgbClr val="000000"/>
                        </a:solidFill>
                        <a:latin typeface="Times New Roman"/>
                        <a:ea typeface="Times New Roman"/>
                        <a:cs typeface="Times New Roman"/>
                      </a:endParaRPr>
                    </a:p>
                  </a:txBody>
                  <a:tcPr marL="16560" marR="16560" marT="16560" marB="16560" anchor="ctr">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16560" tIns="16560" rIns="16560" bIns="16560" anchor="ctr">
                      <a:noAutofit/>
                    </a:bodyPr>
                    <a:lstStyle/>
                    <a:p>
                      <a:pPr algn="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$69,280</a:t>
                      </a:r>
                      <a:endParaRPr sz="1200" b="0" u="none">
                        <a:solidFill>
                          <a:srgbClr val="000000"/>
                        </a:solidFill>
                        <a:latin typeface="Times New Roman"/>
                        <a:ea typeface="Times New Roman"/>
                        <a:cs typeface="Times New Roman"/>
                      </a:endParaRPr>
                    </a:p>
                  </a:txBody>
                  <a:tcPr marL="16560" marR="16560" marT="16560" marB="16560" anchor="ctr">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243720">
                <a:tc>
                  <a:txBody>
                    <a:bodyPr lIns="16560" tIns="16560" rIns="16560" bIns="16560" anchor="ctr">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Lawyer</a:t>
                      </a:r>
                      <a:endParaRPr sz="1200" b="0" u="none">
                        <a:solidFill>
                          <a:srgbClr val="000000"/>
                        </a:solidFill>
                        <a:latin typeface="Times New Roman"/>
                        <a:ea typeface="Times New Roman"/>
                        <a:cs typeface="Times New Roman"/>
                      </a:endParaRPr>
                    </a:p>
                  </a:txBody>
                  <a:tcPr marL="16560" marR="16560" marT="16560" marB="16560" anchor="ctr">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16560" tIns="16560" rIns="16560" bIns="16560" anchor="ctr">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Doctoral Degree</a:t>
                      </a:r>
                      <a:endParaRPr sz="1200" b="0" u="none">
                        <a:solidFill>
                          <a:srgbClr val="000000"/>
                        </a:solidFill>
                        <a:latin typeface="Times New Roman"/>
                        <a:ea typeface="Times New Roman"/>
                        <a:cs typeface="Times New Roman"/>
                      </a:endParaRPr>
                    </a:p>
                  </a:txBody>
                  <a:tcPr marL="16560" marR="16560" marT="16560" marB="16560" anchor="ctr">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16560" tIns="16560" rIns="16560" bIns="16560" anchor="ctr">
                      <a:noAutofit/>
                    </a:bodyPr>
                    <a:lstStyle/>
                    <a:p>
                      <a:pPr algn="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$113,530</a:t>
                      </a:r>
                      <a:endParaRPr sz="1200" b="0" u="none">
                        <a:solidFill>
                          <a:srgbClr val="000000"/>
                        </a:solidFill>
                        <a:latin typeface="Times New Roman"/>
                        <a:ea typeface="Times New Roman"/>
                        <a:cs typeface="Times New Roman"/>
                      </a:endParaRPr>
                    </a:p>
                  </a:txBody>
                  <a:tcPr marL="16560" marR="16560" marT="16560" marB="16560" anchor="ctr">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243720">
                <a:tc>
                  <a:txBody>
                    <a:bodyPr lIns="16560" tIns="16560" rIns="16560" bIns="16560" anchor="ctr">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Physician or Surgeon</a:t>
                      </a:r>
                      <a:endParaRPr sz="1200" b="0" u="none">
                        <a:solidFill>
                          <a:srgbClr val="000000"/>
                        </a:solidFill>
                        <a:latin typeface="Times New Roman"/>
                        <a:ea typeface="Times New Roman"/>
                        <a:cs typeface="Times New Roman"/>
                      </a:endParaRPr>
                    </a:p>
                  </a:txBody>
                  <a:tcPr marL="16560" marR="16560" marT="16560" marB="16560" anchor="ctr">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16560" tIns="16560" rIns="16560" bIns="16560" anchor="ctr">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Doctoral Degree</a:t>
                      </a:r>
                      <a:endParaRPr sz="1200" b="0" u="none">
                        <a:solidFill>
                          <a:srgbClr val="000000"/>
                        </a:solidFill>
                        <a:latin typeface="Times New Roman"/>
                        <a:ea typeface="Times New Roman"/>
                        <a:cs typeface="Times New Roman"/>
                      </a:endParaRPr>
                    </a:p>
                  </a:txBody>
                  <a:tcPr marL="16560" marR="16560" marT="16560" marB="16560" anchor="ctr">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16560" tIns="16560" rIns="16560" bIns="16560" anchor="ctr">
                      <a:noAutofit/>
                    </a:bodyPr>
                    <a:lstStyle/>
                    <a:p>
                      <a:pPr algn="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$187,200</a:t>
                      </a:r>
                      <a:endParaRPr sz="1200" b="0" u="none">
                        <a:solidFill>
                          <a:srgbClr val="000000"/>
                        </a:solidFill>
                        <a:latin typeface="Times New Roman"/>
                        <a:ea typeface="Times New Roman"/>
                        <a:cs typeface="Times New Roman"/>
                      </a:endParaRPr>
                    </a:p>
                  </a:txBody>
                  <a:tcPr marL="16560" marR="16560" marT="16560" marB="16560" anchor="ctr">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bl>
          </a:graphicData>
        </a:graphic>
      </p:graphicFrame>
      <p:sp>
        <p:nvSpPr>
          <p:cNvPr id="68" name="Rectangle 1">
            <a:extLst xmlns:a="http://schemas.openxmlformats.org/drawingml/2006/main">
              <a:ext uri="{FF2B5EF4-FFF2-40B4-BE49-F238E27FC236}">
                <a16:creationId xmlns:a16="http://schemas.microsoft.com/office/drawing/2014/main" id="{6051E78C-3C39-4B5A-B0FF-FA52F7A797E2}"/>
              </a:ext>
            </a:extLst>
          </p:cNvPr>
          <p:cNvSpPr>
            <a:spLocks xmlns:a="http://schemas.openxmlformats.org/drawingml/2006/main" noGrp="1"/>
          </p:cNvSpPr>
          <p:nvPr/>
        </p:nvSpPr>
        <p:spPr>
          <a:xfrm xmlns:a="http://schemas.openxmlformats.org/drawingml/2006/main">
            <a:off x="3063600" y="1671480"/>
            <a:ext cx="9144000" cy="45720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wrap="none" lIns="90000" tIns="46800" rIns="90000" bIns="46800" anchor="ctr">
            <a:spAutoFit/>
          </a:bodyPr>
          <a:lstStyle xmlns:a="http://schemas.openxmlformats.org/drawingml/2006/main"/>
          <a:p xmlns:a="http://schemas.openxmlformats.org/drawingml/2006/main">
            <a:endParaRPr sz="2400" b="0" u="none">
              <a:solidFill>
                <a:srgbClr val="000000"/>
              </a:solidFill>
              <a:latin typeface="Times New Roman"/>
              <a:ea typeface="Times New Roman"/>
              <a:cs typeface="Times New Roman"/>
            </a:endParaRPr>
          </a:p>
        </p:txBody>
      </p:sp>
    </p:spTree>
    <p:extLst>
      <p:ext uri="{BB962C8B-B14F-4D97-AF65-F5344CB8AC3E}">
        <p14:creationId xmlns:p14="http://schemas.microsoft.com/office/powerpoint/2010/main" val="1967307679"/>
      </p:ext>
    </p:extLst>
  </p:cSld>
</p:sld>
</file>

<file path=ppt/slides/slide15.xml><?xml version="1.0" encoding="utf-8"?>
<p:sld xmlns:p="http://schemas.openxmlformats.org/presentationml/2006/main">
  <p:cSld>
    <p:spTree>
      <p:nvGrpSpPr>
        <p:cNvPr id="1" name=""/>
        <p:cNvGrpSpPr/>
        <p:nvPr/>
      </p:nvGrpSpPr>
      <p:grpSpPr>
        <a:xfrm xmlns:a="http://schemas.openxmlformats.org/drawingml/2006/main"/>
      </p:grpSpPr>
      <p:sp>
        <p:nvSpPr>
          <p:cNvPr id="69" name="PlaceHolder 1">
            <a:extLst xmlns:a="http://schemas.openxmlformats.org/drawingml/2006/main">
              <a:ext uri="{FF2B5EF4-FFF2-40B4-BE49-F238E27FC236}">
                <a16:creationId xmlns:a16="http://schemas.microsoft.com/office/drawing/2014/main" id="{D72B0C16-4DB9-46D0-B18B-6A5FBBA3530C}"/>
              </a:ext>
            </a:extLst>
          </p:cNvPr>
          <p:cNvSpPr>
            <a:spLocks xmlns:a="http://schemas.openxmlformats.org/drawingml/2006/main" noGrp="1"/>
          </p:cNvSpPr>
          <p:nvPr>
            <p:ph type="title" idx="0"/>
          </p:nvPr>
        </p:nvSpPr>
        <p:spPr>
          <a:xfrm xmlns:a="http://schemas.openxmlformats.org/drawingml/2006/main">
            <a:off x="685800" y="380520"/>
            <a:ext cx="77724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200" b="0" u="none">
                <a:solidFill>
                  <a:srgbClr val="6B7D72"/>
                </a:solidFill>
                <a:latin typeface="Book Antiqua"/>
                <a:ea typeface="Book Antiqua"/>
                <a:cs typeface="Book Antiqua"/>
              </a:rPr>
              <a:t>HOW DO EDUCATIONAL INSTITUTIONS STRATIFY?</a:t>
            </a:r>
            <a:endParaRPr sz="3200" b="0" u="none">
              <a:solidFill>
                <a:srgbClr val="6B7D72"/>
              </a:solidFill>
              <a:latin typeface="Book Antiqua"/>
              <a:ea typeface="Book Antiqua"/>
              <a:cs typeface="Book Antiqua"/>
            </a:endParaRPr>
          </a:p>
        </p:txBody>
      </p:sp>
      <p:sp>
        <p:nvSpPr>
          <p:cNvPr id="70" name="PlaceHolder 2">
            <a:extLst xmlns:a="http://schemas.openxmlformats.org/drawingml/2006/main">
              <a:ext uri="{FF2B5EF4-FFF2-40B4-BE49-F238E27FC236}">
                <a16:creationId xmlns:a16="http://schemas.microsoft.com/office/drawing/2014/main" id="{19396C31-6D1E-4CD9-AD82-727316546ED9}"/>
              </a:ext>
            </a:extLst>
          </p:cNvPr>
          <p:cNvSpPr>
            <a:spLocks xmlns:a="http://schemas.openxmlformats.org/drawingml/2006/main" noGrp="1"/>
          </p:cNvSpPr>
          <p:nvPr>
            <p:ph idx="0"/>
          </p:nvPr>
        </p:nvSpPr>
        <p:spPr>
          <a:xfrm xmlns:a="http://schemas.openxmlformats.org/drawingml/2006/main">
            <a:off x="685800" y="1599840"/>
            <a:ext cx="7772400" cy="4724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rmAutofit/>
          </a:bodyPr>
          <a:lstStyle xmlns:a="http://schemas.openxmlformats.org/drawingml/2006/main"/>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Two views:</a:t>
            </a:r>
            <a:endParaRPr sz="2400" b="0" u="none">
              <a:solidFill>
                <a:srgbClr val="564B3C"/>
              </a:solidFill>
              <a:latin typeface="Century Gothic"/>
              <a:ea typeface="Century Gothic"/>
              <a:cs typeface="Century Gothic"/>
            </a:endParaRPr>
          </a:p>
          <a:p xmlns:a="http://schemas.openxmlformats.org/drawingml/2006/main">
            <a:pPr marL="343080" indent="0" algn="l">
              <a:spcBef>
                <a:spcPts val="601"/>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564B3C"/>
              </a:solidFill>
              <a:latin typeface="Century Gothic"/>
              <a:ea typeface="Century Gothic"/>
              <a:cs typeface="Century Gothic"/>
            </a:endParaRPr>
          </a:p>
          <a:p xmlns:a="http://schemas.openxmlformats.org/drawingml/2006/main">
            <a:pPr marL="639720" lvl="1" indent="-228600" algn="l">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By achieved characteristics: performance and class choices are based solely on talent, hard work, and ability.</a:t>
            </a:r>
            <a:endParaRPr sz="2000" b="0" u="none">
              <a:solidFill>
                <a:srgbClr val="564B3C"/>
              </a:solidFill>
              <a:latin typeface="Century Gothic"/>
              <a:ea typeface="Century Gothic"/>
              <a:cs typeface="Century Gothic"/>
            </a:endParaRPr>
          </a:p>
          <a:p xmlns:a="http://schemas.openxmlformats.org/drawingml/2006/main">
            <a:pPr marL="639720" lvl="1" indent="0" algn="l">
              <a:spcBef>
                <a:spcPts val="499"/>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2000" b="0" u="none">
              <a:solidFill>
                <a:srgbClr val="564B3C"/>
              </a:solidFill>
              <a:latin typeface="Century Gothic"/>
              <a:ea typeface="Century Gothic"/>
              <a:cs typeface="Century Gothic"/>
            </a:endParaRPr>
          </a:p>
          <a:p xmlns:a="http://schemas.openxmlformats.org/drawingml/2006/main">
            <a:pPr marL="639720" lvl="1" indent="-228600" algn="l">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By ascribed characteristics: performance, evaluation of one’s performance, and class choices are based on things students are born with and cannot change like race/ethnicity, gender, and socioeconomic background.</a:t>
            </a:r>
            <a:endParaRPr sz="2000" b="0" u="none">
              <a:solidFill>
                <a:srgbClr val="564B3C"/>
              </a:solidFill>
              <a:latin typeface="Century Gothic"/>
              <a:ea typeface="Century Gothic"/>
              <a:cs typeface="Century Gothic"/>
            </a:endParaRPr>
          </a:p>
        </p:txBody>
      </p:sp>
    </p:spTree>
    <p:extLst>
      <p:ext uri="{BB962C8B-B14F-4D97-AF65-F5344CB8AC3E}">
        <p14:creationId xmlns:p14="http://schemas.microsoft.com/office/powerpoint/2010/main" val="2037011969"/>
      </p:ext>
    </p:extLst>
  </p:cSld>
</p:sld>
</file>

<file path=ppt/slides/slide16.xml><?xml version="1.0" encoding="utf-8"?>
<p:sld xmlns:p="http://schemas.openxmlformats.org/presentationml/2006/main">
  <p:cSld>
    <p:spTree>
      <p:nvGrpSpPr>
        <p:cNvPr id="1" name=""/>
        <p:cNvGrpSpPr/>
        <p:nvPr/>
      </p:nvGrpSpPr>
      <p:grpSpPr>
        <a:xfrm xmlns:a="http://schemas.openxmlformats.org/drawingml/2006/main"/>
      </p:grpSpPr>
      <p:sp>
        <p:nvSpPr>
          <p:cNvPr id="71" name="PlaceHolder 1">
            <a:extLst xmlns:a="http://schemas.openxmlformats.org/drawingml/2006/main">
              <a:ext uri="{FF2B5EF4-FFF2-40B4-BE49-F238E27FC236}">
                <a16:creationId xmlns:a16="http://schemas.microsoft.com/office/drawing/2014/main" id="{B97DDD27-9E09-489A-B447-7D0AB4F14900}"/>
              </a:ext>
            </a:extLst>
          </p:cNvPr>
          <p:cNvSpPr>
            <a:spLocks xmlns:a="http://schemas.openxmlformats.org/drawingml/2006/main" noGrp="1"/>
          </p:cNvSpPr>
          <p:nvPr>
            <p:ph type="title" idx="0"/>
          </p:nvPr>
        </p:nvSpPr>
        <p:spPr>
          <a:xfrm xmlns:a="http://schemas.openxmlformats.org/drawingml/2006/main">
            <a:off x="685800" y="380520"/>
            <a:ext cx="77724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200" b="0" u="none">
                <a:solidFill>
                  <a:srgbClr val="6B7D72"/>
                </a:solidFill>
                <a:latin typeface="Book Antiqua"/>
                <a:ea typeface="Book Antiqua"/>
                <a:cs typeface="Book Antiqua"/>
              </a:rPr>
              <a:t>TENSIONS BETWEEN EDUCATION’S ACTIVITIES</a:t>
            </a:r>
            <a:endParaRPr sz="3200" b="0" u="none">
              <a:solidFill>
                <a:srgbClr val="6B7D72"/>
              </a:solidFill>
              <a:latin typeface="Book Antiqua"/>
              <a:ea typeface="Book Antiqua"/>
              <a:cs typeface="Book Antiqua"/>
            </a:endParaRPr>
          </a:p>
        </p:txBody>
      </p:sp>
      <p:sp>
        <p:nvSpPr>
          <p:cNvPr id="72" name="PlaceHolder 2">
            <a:extLst xmlns:a="http://schemas.openxmlformats.org/drawingml/2006/main">
              <a:ext uri="{FF2B5EF4-FFF2-40B4-BE49-F238E27FC236}">
                <a16:creationId xmlns:a16="http://schemas.microsoft.com/office/drawing/2014/main" id="{1452803A-E7B1-40F2-AA5D-D48171F2E132}"/>
              </a:ext>
            </a:extLst>
          </p:cNvPr>
          <p:cNvSpPr>
            <a:spLocks xmlns:a="http://schemas.openxmlformats.org/drawingml/2006/main" noGrp="1"/>
          </p:cNvSpPr>
          <p:nvPr>
            <p:ph idx="0"/>
          </p:nvPr>
        </p:nvSpPr>
        <p:spPr>
          <a:xfrm xmlns:a="http://schemas.openxmlformats.org/drawingml/2006/main">
            <a:off x="685800" y="1599840"/>
            <a:ext cx="7772400" cy="4724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rmAutofit/>
          </a:bodyPr>
          <a:lstStyle xmlns:a="http://schemas.openxmlformats.org/drawingml/2006/main"/>
          <a:p xmlns:a="http://schemas.openxmlformats.org/drawingml/2006/main">
            <a:pPr marL="343080" indent="-228600" algn="l">
              <a:lnSpc>
                <a:spcPct val="90000"/>
              </a:lnSpc>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The “public” role of education is to train and sort students well into their adult roles in the economy.  It is also to provide values that give members of a society common norms and beliefs about that society.</a:t>
            </a:r>
            <a:endParaRPr sz="2400" b="0" u="none">
              <a:solidFill>
                <a:srgbClr val="564B3C"/>
              </a:solidFill>
              <a:latin typeface="Century Gothic"/>
              <a:ea typeface="Century Gothic"/>
              <a:cs typeface="Century Gothic"/>
            </a:endParaRPr>
          </a:p>
          <a:p xmlns:a="http://schemas.openxmlformats.org/drawingml/2006/main">
            <a:pPr marL="64800" indent="0" algn="l">
              <a:lnSpc>
                <a:spcPct val="90000"/>
              </a:lnSpc>
              <a:spcBef>
                <a:spcPts val="60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  </a:t>
            </a:r>
            <a:endParaRPr sz="2400" b="0" u="none">
              <a:solidFill>
                <a:srgbClr val="564B3C"/>
              </a:solidFill>
              <a:latin typeface="Century Gothic"/>
              <a:ea typeface="Century Gothic"/>
              <a:cs typeface="Century Gothic"/>
            </a:endParaRPr>
          </a:p>
          <a:p xmlns:a="http://schemas.openxmlformats.org/drawingml/2006/main">
            <a:pPr marL="343080" indent="-228600" algn="l">
              <a:lnSpc>
                <a:spcPct val="90000"/>
              </a:lnSpc>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The “private” role of education is to provide individual students with the tools they need to compete with other students for the most highly valued jobs. </a:t>
            </a:r>
            <a:endParaRPr sz="2400" b="0" u="none">
              <a:solidFill>
                <a:srgbClr val="564B3C"/>
              </a:solidFill>
              <a:latin typeface="Century Gothic"/>
              <a:ea typeface="Century Gothic"/>
              <a:cs typeface="Century Gothic"/>
            </a:endParaRPr>
          </a:p>
          <a:p xmlns:a="http://schemas.openxmlformats.org/drawingml/2006/main">
            <a:pPr marL="343080" indent="0" algn="l">
              <a:lnSpc>
                <a:spcPct val="90000"/>
              </a:lnSpc>
              <a:spcBef>
                <a:spcPts val="601"/>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564B3C"/>
              </a:solidFill>
              <a:latin typeface="Century Gothic"/>
              <a:ea typeface="Century Gothic"/>
              <a:cs typeface="Century Gothic"/>
            </a:endParaRPr>
          </a:p>
          <a:p xmlns:a="http://schemas.openxmlformats.org/drawingml/2006/main">
            <a:pPr marL="343080" indent="-228600" algn="l">
              <a:lnSpc>
                <a:spcPct val="90000"/>
              </a:lnSpc>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Might these two roles conflict?</a:t>
            </a:r>
            <a:endParaRPr sz="2400" b="0" u="none">
              <a:solidFill>
                <a:srgbClr val="564B3C"/>
              </a:solidFill>
              <a:latin typeface="Century Gothic"/>
              <a:ea typeface="Century Gothic"/>
              <a:cs typeface="Century Gothic"/>
            </a:endParaRPr>
          </a:p>
          <a:p xmlns:a="http://schemas.openxmlformats.org/drawingml/2006/main">
            <a:pPr marL="343080" indent="0" algn="l">
              <a:lnSpc>
                <a:spcPct val="90000"/>
              </a:lnSpc>
              <a:spcBef>
                <a:spcPts val="601"/>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564B3C"/>
              </a:solidFill>
              <a:latin typeface="Century Gothic"/>
              <a:ea typeface="Century Gothic"/>
              <a:cs typeface="Century Gothic"/>
            </a:endParaRPr>
          </a:p>
        </p:txBody>
      </p:sp>
    </p:spTree>
    <p:extLst>
      <p:ext uri="{BB962C8B-B14F-4D97-AF65-F5344CB8AC3E}">
        <p14:creationId xmlns:p14="http://schemas.microsoft.com/office/powerpoint/2010/main" val="664406402"/>
      </p:ext>
    </p:extLst>
  </p:cSld>
</p:sld>
</file>

<file path=ppt/slides/slide17.xml><?xml version="1.0" encoding="utf-8"?>
<p:sld xmlns:p="http://schemas.openxmlformats.org/presentationml/2006/main">
  <p:cSld>
    <p:spTree>
      <p:nvGrpSpPr>
        <p:cNvPr id="1" name=""/>
        <p:cNvGrpSpPr/>
        <p:nvPr/>
      </p:nvGrpSpPr>
      <p:grpSpPr>
        <a:xfrm xmlns:a="http://schemas.openxmlformats.org/drawingml/2006/main"/>
      </p:grpSpPr>
      <p:sp>
        <p:nvSpPr>
          <p:cNvPr id="73" name="PlaceHolder 1">
            <a:extLst xmlns:a="http://schemas.openxmlformats.org/drawingml/2006/main">
              <a:ext uri="{FF2B5EF4-FFF2-40B4-BE49-F238E27FC236}">
                <a16:creationId xmlns:a16="http://schemas.microsoft.com/office/drawing/2014/main" id="{5CA5A007-645C-4821-953F-9D711E6E752A}"/>
              </a:ext>
            </a:extLst>
          </p:cNvPr>
          <p:cNvSpPr>
            <a:spLocks xmlns:a="http://schemas.openxmlformats.org/drawingml/2006/main" noGrp="1"/>
          </p:cNvSpPr>
          <p:nvPr>
            <p:ph type="title" idx="0"/>
          </p:nvPr>
        </p:nvSpPr>
        <p:spPr>
          <a:xfrm xmlns:a="http://schemas.openxmlformats.org/drawingml/2006/main">
            <a:off x="424800" y="407880"/>
            <a:ext cx="8261640" cy="10396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500" b="0" u="none">
                <a:solidFill>
                  <a:srgbClr val="6B7D72"/>
                </a:solidFill>
                <a:latin typeface="Book Antiqua"/>
                <a:ea typeface="Book Antiqua"/>
                <a:cs typeface="Book Antiqua"/>
              </a:rPr>
              <a:t>SUMMARY</a:t>
            </a:r>
            <a:endParaRPr sz="3500" b="0" u="none">
              <a:solidFill>
                <a:srgbClr val="6B7D72"/>
              </a:solidFill>
              <a:latin typeface="Book Antiqua"/>
              <a:ea typeface="Book Antiqua"/>
              <a:cs typeface="Book Antiqua"/>
            </a:endParaRPr>
          </a:p>
        </p:txBody>
      </p:sp>
      <p:sp>
        <p:nvSpPr>
          <p:cNvPr id="74" name="PlaceHolder 2">
            <a:extLst xmlns:a="http://schemas.openxmlformats.org/drawingml/2006/main">
              <a:ext uri="{FF2B5EF4-FFF2-40B4-BE49-F238E27FC236}">
                <a16:creationId xmlns:a16="http://schemas.microsoft.com/office/drawing/2014/main" id="{6DD8D5AA-BC7F-42E9-B1B7-0B41092B32A4}"/>
              </a:ext>
            </a:extLst>
          </p:cNvPr>
          <p:cNvSpPr>
            <a:spLocks xmlns:a="http://schemas.openxmlformats.org/drawingml/2006/main" noGrp="1"/>
          </p:cNvSpPr>
          <p:nvPr>
            <p:ph idx="0"/>
          </p:nvPr>
        </p:nvSpPr>
        <p:spPr>
          <a:xfrm xmlns:a="http://schemas.openxmlformats.org/drawingml/2006/main">
            <a:off x="457200" y="1752120"/>
            <a:ext cx="8229600" cy="43736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rmAutofit/>
          </a:bodyPr>
          <a:lstStyle xmlns:a="http://schemas.openxmlformats.org/drawingml/2006/main"/>
          <a:p xmlns:a="http://schemas.openxmlformats.org/drawingml/2006/main">
            <a:pPr marL="343080" indent="-228600" algn="l">
              <a:lnSpc>
                <a:spcPct val="80000"/>
              </a:lnSpc>
              <a:spcBef>
                <a:spcPts val="550"/>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564B3C"/>
                </a:solidFill>
                <a:latin typeface="Century Gothic"/>
                <a:ea typeface="Century Gothic"/>
                <a:cs typeface="Century Gothic"/>
              </a:rPr>
              <a:t>There appear to be patterns in eventual educational attainment.  </a:t>
            </a:r>
            <a:endParaRPr sz="2200" b="0" u="none">
              <a:solidFill>
                <a:srgbClr val="564B3C"/>
              </a:solidFill>
              <a:latin typeface="Century Gothic"/>
              <a:ea typeface="Century Gothic"/>
              <a:cs typeface="Century Gothic"/>
            </a:endParaRPr>
          </a:p>
          <a:p xmlns:a="http://schemas.openxmlformats.org/drawingml/2006/main">
            <a:pPr marL="639720" lvl="1" indent="-228600" algn="l">
              <a:lnSpc>
                <a:spcPct val="80000"/>
              </a:lnSpc>
              <a:spcBef>
                <a:spcPts val="476"/>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1900" b="0" u="none">
                <a:solidFill>
                  <a:srgbClr val="564B3C"/>
                </a:solidFill>
                <a:latin typeface="Century Gothic"/>
                <a:ea typeface="Century Gothic"/>
                <a:cs typeface="Century Gothic"/>
              </a:rPr>
              <a:t>Those whose parents have less education are less likely to achieve higher education themselves. </a:t>
            </a:r>
            <a:r>
              <a:rPr sz="1900" b="0" u="none">
                <a:solidFill>
                  <a:srgbClr val="564B3C"/>
                </a:solidFill>
                <a:latin typeface="Century Gothic"/>
                <a:ea typeface="Century Gothic"/>
                <a:cs typeface="Century Gothic"/>
              </a:rPr>
              <a:t>	</a:t>
            </a:r>
            <a:endParaRPr sz="1900" b="0" u="none">
              <a:solidFill>
                <a:srgbClr val="564B3C"/>
              </a:solidFill>
              <a:latin typeface="Century Gothic"/>
              <a:ea typeface="Century Gothic"/>
              <a:cs typeface="Century Gothic"/>
            </a:endParaRPr>
          </a:p>
          <a:p xmlns:a="http://schemas.openxmlformats.org/drawingml/2006/main">
            <a:pPr marL="639720" lvl="1" indent="-228600" algn="l">
              <a:lnSpc>
                <a:spcPct val="80000"/>
              </a:lnSpc>
              <a:spcBef>
                <a:spcPts val="476"/>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1900" b="0" u="none">
                <a:solidFill>
                  <a:srgbClr val="564B3C"/>
                </a:solidFill>
                <a:latin typeface="Century Gothic"/>
                <a:ea typeface="Century Gothic"/>
                <a:cs typeface="Century Gothic"/>
              </a:rPr>
              <a:t>Black and Hispanic adults have less education than do whites and Asian Americans. </a:t>
            </a:r>
            <a:endParaRPr sz="1900" b="0" u="none">
              <a:solidFill>
                <a:srgbClr val="564B3C"/>
              </a:solidFill>
              <a:latin typeface="Century Gothic"/>
              <a:ea typeface="Century Gothic"/>
              <a:cs typeface="Century Gothic"/>
            </a:endParaRPr>
          </a:p>
          <a:p xmlns:a="http://schemas.openxmlformats.org/drawingml/2006/main">
            <a:pPr marL="639720" lvl="1" indent="-228600" algn="l">
              <a:lnSpc>
                <a:spcPct val="80000"/>
              </a:lnSpc>
              <a:spcBef>
                <a:spcPts val="476"/>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1900" b="0" u="none">
                <a:solidFill>
                  <a:srgbClr val="564B3C"/>
                </a:solidFill>
                <a:latin typeface="Century Gothic"/>
                <a:ea typeface="Century Gothic"/>
                <a:cs typeface="Century Gothic"/>
              </a:rPr>
              <a:t>Women are more likely to have graduated from high school and have some college and associate’s or master’s degrees.  Men are more likely to have attained doctoral degrees. </a:t>
            </a:r>
            <a:endParaRPr sz="1900" b="0" u="none">
              <a:solidFill>
                <a:srgbClr val="564B3C"/>
              </a:solidFill>
              <a:latin typeface="Century Gothic"/>
              <a:ea typeface="Century Gothic"/>
              <a:cs typeface="Century Gothic"/>
            </a:endParaRPr>
          </a:p>
          <a:p xmlns:a="http://schemas.openxmlformats.org/drawingml/2006/main">
            <a:pPr marL="343080" indent="-228600" algn="l">
              <a:lnSpc>
                <a:spcPct val="80000"/>
              </a:lnSpc>
              <a:spcBef>
                <a:spcPts val="550"/>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564B3C"/>
                </a:solidFill>
                <a:latin typeface="Century Gothic"/>
                <a:ea typeface="Century Gothic"/>
                <a:cs typeface="Century Gothic"/>
              </a:rPr>
              <a:t>Education carries out two crucial activities:</a:t>
            </a:r>
            <a:endParaRPr sz="2200" b="0" u="none">
              <a:solidFill>
                <a:srgbClr val="564B3C"/>
              </a:solidFill>
              <a:latin typeface="Century Gothic"/>
              <a:ea typeface="Century Gothic"/>
              <a:cs typeface="Century Gothic"/>
            </a:endParaRPr>
          </a:p>
          <a:p xmlns:a="http://schemas.openxmlformats.org/drawingml/2006/main">
            <a:pPr marL="639720" lvl="1" indent="-228600" algn="l">
              <a:lnSpc>
                <a:spcPct val="80000"/>
              </a:lnSpc>
              <a:spcBef>
                <a:spcPts val="476"/>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1900" b="0" u="none">
                <a:solidFill>
                  <a:srgbClr val="564B3C"/>
                </a:solidFill>
                <a:latin typeface="Century Gothic"/>
                <a:ea typeface="Century Gothic"/>
                <a:cs typeface="Century Gothic"/>
              </a:rPr>
              <a:t>It gives a society a sense of commonality, similar values, rules for behavior.  It does this through the socialization of students.</a:t>
            </a:r>
            <a:endParaRPr sz="1900" b="0" u="none">
              <a:solidFill>
                <a:srgbClr val="564B3C"/>
              </a:solidFill>
              <a:latin typeface="Century Gothic"/>
              <a:ea typeface="Century Gothic"/>
              <a:cs typeface="Century Gothic"/>
            </a:endParaRPr>
          </a:p>
          <a:p xmlns:a="http://schemas.openxmlformats.org/drawingml/2006/main">
            <a:pPr marL="639720" lvl="1" indent="-228600" algn="l">
              <a:lnSpc>
                <a:spcPct val="80000"/>
              </a:lnSpc>
              <a:spcBef>
                <a:spcPts val="476"/>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1900" b="0" u="none">
                <a:solidFill>
                  <a:srgbClr val="564B3C"/>
                </a:solidFill>
                <a:latin typeface="Century Gothic"/>
                <a:ea typeface="Century Gothic"/>
                <a:cs typeface="Century Gothic"/>
              </a:rPr>
              <a:t>It also prepares people for diverse roles in society (which are differentially rewarded).  It does this by stratifying students and socializing them to their particular, future roles.</a:t>
            </a:r>
            <a:endParaRPr sz="1900" b="0" u="none">
              <a:solidFill>
                <a:srgbClr val="564B3C"/>
              </a:solidFill>
              <a:latin typeface="Century Gothic"/>
              <a:ea typeface="Century Gothic"/>
              <a:cs typeface="Century Gothic"/>
            </a:endParaRPr>
          </a:p>
        </p:txBody>
      </p:sp>
    </p:spTree>
    <p:extLst>
      <p:ext uri="{BB962C8B-B14F-4D97-AF65-F5344CB8AC3E}">
        <p14:creationId xmlns:p14="http://schemas.microsoft.com/office/powerpoint/2010/main" val="1677337486"/>
      </p:ext>
    </p:extLst>
  </p:cSld>
</p:sld>
</file>

<file path=ppt/slides/slide18.xml><?xml version="1.0" encoding="utf-8"?>
<p:sld xmlns:p="http://schemas.openxmlformats.org/presentationml/2006/main">
  <p:cSld>
    <p:spTree>
      <p:nvGrpSpPr>
        <p:cNvPr id="1" name=""/>
        <p:cNvGrpSpPr/>
        <p:nvPr/>
      </p:nvGrpSpPr>
      <p:grpSpPr>
        <a:xfrm xmlns:a="http://schemas.openxmlformats.org/drawingml/2006/main"/>
      </p:grpSpPr>
      <p:sp>
        <p:nvSpPr>
          <p:cNvPr id="75" name="PlaceHolder 1">
            <a:extLst xmlns:a="http://schemas.openxmlformats.org/drawingml/2006/main">
              <a:ext uri="{FF2B5EF4-FFF2-40B4-BE49-F238E27FC236}">
                <a16:creationId xmlns:a16="http://schemas.microsoft.com/office/drawing/2014/main" id="{F3292A41-4975-40EE-8BB2-D0EA1F299F64}"/>
              </a:ext>
            </a:extLst>
          </p:cNvPr>
          <p:cNvSpPr>
            <a:spLocks xmlns:a="http://schemas.openxmlformats.org/drawingml/2006/main" noGrp="1"/>
          </p:cNvSpPr>
          <p:nvPr>
            <p:ph type="title" idx="0"/>
          </p:nvPr>
        </p:nvSpPr>
        <p:spPr>
          <a:xfrm xmlns:a="http://schemas.openxmlformats.org/drawingml/2006/main">
            <a:off x="424800" y="407880"/>
            <a:ext cx="8261640" cy="10396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500" b="0" u="none">
                <a:solidFill>
                  <a:srgbClr val="6B7D72"/>
                </a:solidFill>
                <a:latin typeface="Book Antiqua"/>
                <a:ea typeface="Book Antiqua"/>
                <a:cs typeface="Book Antiqua"/>
              </a:rPr>
              <a:t>COMING UP IN CHAPTER 2</a:t>
            </a:r>
            <a:endParaRPr sz="3500" b="0" u="none">
              <a:solidFill>
                <a:srgbClr val="6B7D72"/>
              </a:solidFill>
              <a:latin typeface="Book Antiqua"/>
              <a:ea typeface="Book Antiqua"/>
              <a:cs typeface="Book Antiqua"/>
            </a:endParaRPr>
          </a:p>
        </p:txBody>
      </p:sp>
      <p:sp>
        <p:nvSpPr>
          <p:cNvPr id="76" name="">
            <a:extLst xmlns:a="http://schemas.openxmlformats.org/drawingml/2006/main">
              <a:ext uri="{FF2B5EF4-FFF2-40B4-BE49-F238E27FC236}">
                <a16:creationId xmlns:a16="http://schemas.microsoft.com/office/drawing/2014/main" id="{F598404E-D39F-43EB-A612-1B7ABC8213D0}"/>
              </a:ext>
            </a:extLst>
          </p:cNvPr>
          <p:cNvSpPr>
            <a:spLocks xmlns:a="http://schemas.openxmlformats.org/drawingml/2006/main" noGrp="1"/>
          </p:cNvSpPr>
          <p:nvPr/>
        </p:nvSpPr>
        <p:spPr>
          <a:xfrm xmlns:a="http://schemas.openxmlformats.org/drawingml/2006/main">
            <a:off x="457200" y="1752120"/>
            <a:ext cx="8229600" cy="43736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3080" indent="-228600">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How did education become institutionalized in the U.S.?</a:t>
            </a:r>
            <a:endParaRPr sz="2400" b="0" u="none">
              <a:solidFill>
                <a:srgbClr val="564B3C"/>
              </a:solidFill>
              <a:latin typeface="Century Gothic"/>
              <a:ea typeface="Century Gothic"/>
              <a:cs typeface="Century Gothic"/>
            </a:endParaRPr>
          </a:p>
          <a:p xmlns:a="http://schemas.openxmlformats.org/drawingml/2006/main">
            <a:pPr marL="343080" indent="-228600">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564B3C"/>
              </a:solidFill>
              <a:latin typeface="Century Gothic"/>
              <a:ea typeface="Century Gothic"/>
              <a:cs typeface="Century Gothic"/>
            </a:endParaRPr>
          </a:p>
          <a:p xmlns:a="http://schemas.openxmlformats.org/drawingml/2006/main">
            <a:pPr marL="343080" indent="-228600">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How is education controlled and financed in the U.S.?</a:t>
            </a:r>
            <a:endParaRPr sz="2400" b="0" u="none">
              <a:solidFill>
                <a:srgbClr val="564B3C"/>
              </a:solidFill>
              <a:latin typeface="Century Gothic"/>
              <a:ea typeface="Century Gothic"/>
              <a:cs typeface="Century Gothic"/>
            </a:endParaRPr>
          </a:p>
          <a:p xmlns:a="http://schemas.openxmlformats.org/drawingml/2006/main">
            <a:pPr marL="343080" indent="-228600">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564B3C"/>
              </a:solidFill>
              <a:latin typeface="Century Gothic"/>
              <a:ea typeface="Century Gothic"/>
              <a:cs typeface="Century Gothic"/>
            </a:endParaRPr>
          </a:p>
          <a:p xmlns:a="http://schemas.openxmlformats.org/drawingml/2006/main">
            <a:pPr marL="343080" indent="-228600">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What are some theories about why this happened?</a:t>
            </a:r>
            <a:endParaRPr sz="2400" b="0" u="none">
              <a:solidFill>
                <a:srgbClr val="564B3C"/>
              </a:solidFill>
              <a:latin typeface="Century Gothic"/>
              <a:ea typeface="Century Gothic"/>
              <a:cs typeface="Century Gothic"/>
            </a:endParaRPr>
          </a:p>
        </p:txBody>
      </p:sp>
    </p:spTree>
    <p:extLst>
      <p:ext uri="{BB962C8B-B14F-4D97-AF65-F5344CB8AC3E}">
        <p14:creationId xmlns:p14="http://schemas.microsoft.com/office/powerpoint/2010/main" val="1415174431"/>
      </p:ext>
    </p:extLst>
  </p:cSld>
</p:sld>
</file>

<file path=ppt/slides/slide2.xml><?xml version="1.0" encoding="utf-8"?>
<p:sld xmlns:p="http://schemas.openxmlformats.org/presentationml/2006/main">
  <p:cSld>
    <p:spTree>
      <p:nvGrpSpPr>
        <p:cNvPr id="1" name=""/>
        <p:cNvGrpSpPr/>
        <p:nvPr/>
      </p:nvGrpSpPr>
      <p:grpSpPr>
        <a:xfrm xmlns:a="http://schemas.openxmlformats.org/drawingml/2006/main"/>
      </p:grpSpPr>
      <p:sp>
        <p:nvSpPr>
          <p:cNvPr id="32" name="PlaceHolder 1">
            <a:extLst xmlns:a="http://schemas.openxmlformats.org/drawingml/2006/main">
              <a:ext uri="{FF2B5EF4-FFF2-40B4-BE49-F238E27FC236}">
                <a16:creationId xmlns:a16="http://schemas.microsoft.com/office/drawing/2014/main" id="{4678025F-D372-44A7-AD76-C4589E71DFEC}"/>
              </a:ext>
            </a:extLst>
          </p:cNvPr>
          <p:cNvSpPr>
            <a:spLocks xmlns:a="http://schemas.openxmlformats.org/drawingml/2006/main" noGrp="1"/>
          </p:cNvSpPr>
          <p:nvPr>
            <p:ph type="title" idx="0"/>
          </p:nvPr>
        </p:nvSpPr>
        <p:spPr>
          <a:xfrm xmlns:a="http://schemas.openxmlformats.org/drawingml/2006/main">
            <a:off x="424800" y="407880"/>
            <a:ext cx="8261640" cy="10396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500" b="0" u="none">
                <a:solidFill>
                  <a:srgbClr val="6B7D72"/>
                </a:solidFill>
                <a:latin typeface="Book Antiqua"/>
                <a:ea typeface="Book Antiqua"/>
                <a:cs typeface="Book Antiqua"/>
              </a:rPr>
              <a:t>QUESTIONS FOR THOUGHT</a:t>
            </a:r>
            <a:endParaRPr sz="3500" b="0" u="none">
              <a:solidFill>
                <a:srgbClr val="6B7D72"/>
              </a:solidFill>
              <a:latin typeface="Book Antiqua"/>
              <a:ea typeface="Book Antiqua"/>
              <a:cs typeface="Book Antiqua"/>
            </a:endParaRPr>
          </a:p>
        </p:txBody>
      </p:sp>
      <p:sp>
        <p:nvSpPr>
          <p:cNvPr id="33" name="">
            <a:extLst xmlns:a="http://schemas.openxmlformats.org/drawingml/2006/main">
              <a:ext uri="{FF2B5EF4-FFF2-40B4-BE49-F238E27FC236}">
                <a16:creationId xmlns:a16="http://schemas.microsoft.com/office/drawing/2014/main" id="{A852F6A7-50AB-4B99-9967-D4CCBC08FD7E}"/>
              </a:ext>
            </a:extLst>
          </p:cNvPr>
          <p:cNvSpPr>
            <a:spLocks xmlns:a="http://schemas.openxmlformats.org/drawingml/2006/main" noGrp="1"/>
          </p:cNvSpPr>
          <p:nvPr/>
        </p:nvSpPr>
        <p:spPr>
          <a:xfrm xmlns:a="http://schemas.openxmlformats.org/drawingml/2006/main">
            <a:off x="457200" y="1752120"/>
            <a:ext cx="8229600" cy="43736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3080" indent="-228600">
              <a:lnSpc>
                <a:spcPct val="90000"/>
              </a:lnSpc>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Education touches all of us at some point.  It seems as though if we have graduated from high school and enrolled in or graduated from college, we have “made it.”  Have we “made it”?  What are some of the benefits of higher levels of education?</a:t>
            </a:r>
            <a:endParaRPr sz="2400" b="0" u="none">
              <a:solidFill>
                <a:srgbClr val="564B3C"/>
              </a:solidFill>
              <a:latin typeface="Century Gothic"/>
              <a:ea typeface="Century Gothic"/>
              <a:cs typeface="Century Gothic"/>
            </a:endParaRPr>
          </a:p>
          <a:p xmlns:a="http://schemas.openxmlformats.org/drawingml/2006/main">
            <a:pPr marL="343080" indent="-228600">
              <a:lnSpc>
                <a:spcPct val="90000"/>
              </a:lnSpc>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564B3C"/>
              </a:solidFill>
              <a:latin typeface="Century Gothic"/>
              <a:ea typeface="Century Gothic"/>
              <a:cs typeface="Century Gothic"/>
            </a:endParaRPr>
          </a:p>
          <a:p xmlns:a="http://schemas.openxmlformats.org/drawingml/2006/main">
            <a:pPr marL="343080" indent="-228600">
              <a:lnSpc>
                <a:spcPct val="90000"/>
              </a:lnSpc>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Are there patterns we can observe in who has “made it”?</a:t>
            </a:r>
            <a:endParaRPr sz="2400" b="0" u="none">
              <a:solidFill>
                <a:srgbClr val="564B3C"/>
              </a:solidFill>
              <a:latin typeface="Century Gothic"/>
              <a:ea typeface="Century Gothic"/>
              <a:cs typeface="Century Gothic"/>
            </a:endParaRPr>
          </a:p>
          <a:p xmlns:a="http://schemas.openxmlformats.org/drawingml/2006/main">
            <a:pPr marL="343080" indent="-228600">
              <a:lnSpc>
                <a:spcPct val="90000"/>
              </a:lnSpc>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564B3C"/>
              </a:solidFill>
              <a:latin typeface="Century Gothic"/>
              <a:ea typeface="Century Gothic"/>
              <a:cs typeface="Century Gothic"/>
            </a:endParaRPr>
          </a:p>
          <a:p xmlns:a="http://schemas.openxmlformats.org/drawingml/2006/main">
            <a:pPr marL="343080" indent="-228600">
              <a:lnSpc>
                <a:spcPct val="90000"/>
              </a:lnSpc>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What role does our public education system have in shaping these patterns?</a:t>
            </a:r>
            <a:endParaRPr sz="2400" b="0" u="none">
              <a:solidFill>
                <a:srgbClr val="564B3C"/>
              </a:solidFill>
              <a:latin typeface="Century Gothic"/>
              <a:ea typeface="Century Gothic"/>
              <a:cs typeface="Century Gothic"/>
            </a:endParaRPr>
          </a:p>
        </p:txBody>
      </p:sp>
    </p:spTree>
    <p:extLst>
      <p:ext uri="{BB962C8B-B14F-4D97-AF65-F5344CB8AC3E}">
        <p14:creationId xmlns:p14="http://schemas.microsoft.com/office/powerpoint/2010/main" val="597239846"/>
      </p:ext>
    </p:extLst>
  </p:cSld>
</p:sld>
</file>

<file path=ppt/slides/slide3.xml><?xml version="1.0" encoding="utf-8"?>
<p:sld xmlns:p="http://schemas.openxmlformats.org/presentationml/2006/main">
  <p:cSld>
    <p:spTree>
      <p:nvGrpSpPr>
        <p:cNvPr id="1" name=""/>
        <p:cNvGrpSpPr/>
        <p:nvPr/>
      </p:nvGrpSpPr>
      <p:grpSpPr>
        <a:xfrm xmlns:a="http://schemas.openxmlformats.org/drawingml/2006/main"/>
      </p:grpSpPr>
      <p:sp>
        <p:nvSpPr>
          <p:cNvPr id="34" name="PlaceHolder 1">
            <a:extLst xmlns:a="http://schemas.openxmlformats.org/drawingml/2006/main">
              <a:ext uri="{FF2B5EF4-FFF2-40B4-BE49-F238E27FC236}">
                <a16:creationId xmlns:a16="http://schemas.microsoft.com/office/drawing/2014/main" id="{90C88578-84A3-46F0-874A-66D43CEC25EB}"/>
              </a:ext>
            </a:extLst>
          </p:cNvPr>
          <p:cNvSpPr>
            <a:spLocks xmlns:a="http://schemas.openxmlformats.org/drawingml/2006/main" noGrp="1"/>
          </p:cNvSpPr>
          <p:nvPr>
            <p:ph type="title" idx="0"/>
          </p:nvPr>
        </p:nvSpPr>
        <p:spPr>
          <a:xfrm xmlns:a="http://schemas.openxmlformats.org/drawingml/2006/main">
            <a:off x="467640" y="151920"/>
            <a:ext cx="8261640" cy="15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900" b="1" u="none">
                <a:solidFill>
                  <a:srgbClr val="6B7D72"/>
                </a:solidFill>
                <a:latin typeface="Book Antiqua"/>
                <a:ea typeface="Book Antiqua"/>
                <a:cs typeface="Book Antiqua"/>
              </a:rPr>
              <a:t>TABLE 1-1: EDUCATIONAL ATTAINMENT OF ADULTS AGED 25-44 BY PARENTS’ EDUCATION</a:t>
            </a:r>
            <a:endParaRPr sz="2900" b="0" u="none">
              <a:solidFill>
                <a:srgbClr val="6B7D72"/>
              </a:solidFill>
              <a:latin typeface="Book Antiqua"/>
              <a:ea typeface="Book Antiqua"/>
              <a:cs typeface="Book Antiqua"/>
            </a:endParaRPr>
          </a:p>
        </p:txBody>
      </p:sp>
      <p:graphicFrame>
        <p:nvGraphicFramePr>
          <p:cNvPr id="40" name="Data table: TABLE 1-1: EDUCATIONAL ATTAINMENT OF ADULTS AGED 25-44 BY PARENTS’ EDUCATION"/>
          <p:cNvGraphicFramePr/>
          <p:nvPr/>
        </p:nvGraphicFramePr>
        <p:xfrm>
          <a:off xmlns:a="http://schemas.openxmlformats.org/drawingml/2006/main" x="1349280" y="2361960"/>
          <a:ext xmlns:a="http://schemas.openxmlformats.org/drawingml/2006/main" cx="6445080" cy="2803680"/>
        </p:xfrm>
        <a:graphic xmlns:a="http://schemas.openxmlformats.org/drawingml/2006/main">
          <a:graphicData uri="http://schemas.openxmlformats.org/drawingml/2006/table">
            <a:tbl>
              <a:tblPr firstRow="1"/>
              <a:tblGrid>
                <a:gridCol w="1496880"/>
                <a:gridCol w="1828800"/>
                <a:gridCol w="1314360"/>
                <a:gridCol w="1805040"/>
              </a:tblGrid>
              <a:tr h="608760">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1" u="none">
                          <a:solidFill>
                            <a:srgbClr val="FFFFFF"/>
                          </a:solidFill>
                          <a:latin typeface="Century Gothic"/>
                          <a:ea typeface="Century Gothic"/>
                          <a:cs typeface="Century Gothic"/>
                        </a:rPr>
                        <a:t>Parents’ Education</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1872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1" u="none">
                          <a:solidFill>
                            <a:srgbClr val="FFFFFF"/>
                          </a:solidFill>
                          <a:latin typeface="Century Gothic"/>
                          <a:ea typeface="Century Gothic"/>
                          <a:cs typeface="Century Gothic"/>
                        </a:rPr>
                        <a:t>High School Degree or Less</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1872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1" u="none">
                          <a:solidFill>
                            <a:srgbClr val="FFFFFF"/>
                          </a:solidFill>
                          <a:latin typeface="Century Gothic"/>
                          <a:ea typeface="Century Gothic"/>
                          <a:cs typeface="Century Gothic"/>
                        </a:rPr>
                        <a:t>Some College</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1872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1" u="none">
                          <a:solidFill>
                            <a:srgbClr val="FFFFFF"/>
                          </a:solidFill>
                          <a:latin typeface="Century Gothic"/>
                          <a:ea typeface="Century Gothic"/>
                          <a:cs typeface="Century Gothic"/>
                        </a:rPr>
                        <a:t>Bachelor’s Degree or More</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18720">
                      <a:solidFill>
                        <a:srgbClr val="FFFFFF"/>
                      </a:solidFill>
                      <a:prstDash val="solid"/>
                    </a:lnB>
                    <a:solidFill>
                      <a:schemeClr val="accent1"/>
                    </a:solidFill>
                  </a:tcPr>
                </a:tc>
              </a:tr>
              <a:tr h="549000">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1" u="none">
                          <a:solidFill>
                            <a:srgbClr val="FFFFFF"/>
                          </a:solidFill>
                          <a:latin typeface="Century Gothic"/>
                          <a:ea typeface="Century Gothic"/>
                          <a:cs typeface="Century Gothic"/>
                        </a:rPr>
                        <a:t>Both parents with high school degree or less</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1872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53%</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1872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27%</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1872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20%</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18720">
                      <a:solidFill>
                        <a:srgbClr val="FFFFFF"/>
                      </a:solidFill>
                      <a:prstDash val="solid"/>
                    </a:lnT>
                    <a:lnB w="5760">
                      <a:solidFill>
                        <a:srgbClr val="FFFFFF"/>
                      </a:solidFill>
                      <a:prstDash val="solid"/>
                    </a:lnB>
                    <a:solidFill>
                      <a:schemeClr val="accent1"/>
                    </a:solidFill>
                  </a:tcPr>
                </a:tc>
              </a:tr>
              <a:tr h="549000">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1" u="none">
                          <a:solidFill>
                            <a:srgbClr val="FFFFFF"/>
                          </a:solidFill>
                          <a:latin typeface="Century Gothic"/>
                          <a:ea typeface="Century Gothic"/>
                          <a:cs typeface="Century Gothic"/>
                        </a:rPr>
                        <a:t>One or more parents with some college</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22%</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46%</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31%</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548280">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1" u="none">
                          <a:solidFill>
                            <a:srgbClr val="FFFFFF"/>
                          </a:solidFill>
                          <a:latin typeface="Century Gothic"/>
                          <a:ea typeface="Century Gothic"/>
                          <a:cs typeface="Century Gothic"/>
                        </a:rPr>
                        <a:t>One parent with bachelor’s degree</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15%</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27%</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58%</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549000">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1" u="none">
                          <a:solidFill>
                            <a:srgbClr val="FFFFFF"/>
                          </a:solidFill>
                          <a:latin typeface="Century Gothic"/>
                          <a:ea typeface="Century Gothic"/>
                          <a:cs typeface="Century Gothic"/>
                        </a:rPr>
                        <a:t>Both parents with bachelor’s degree</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3%</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13%</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84%</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bl>
          </a:graphicData>
        </a:graphic>
      </p:graphicFrame>
      <p:sp>
        <p:nvSpPr>
          <p:cNvPr id="36" name="TextBox 5">
            <a:extLst xmlns:a="http://schemas.openxmlformats.org/drawingml/2006/main">
              <a:ext uri="{FF2B5EF4-FFF2-40B4-BE49-F238E27FC236}">
                <a16:creationId xmlns:a16="http://schemas.microsoft.com/office/drawing/2014/main" id="{7C37AAEE-8315-45FC-AFF6-77A7C9549F72}"/>
              </a:ext>
            </a:extLst>
          </p:cNvPr>
          <p:cNvSpPr>
            <a:spLocks xmlns:a="http://schemas.openxmlformats.org/drawingml/2006/main" noGrp="1"/>
          </p:cNvSpPr>
          <p:nvPr/>
        </p:nvSpPr>
        <p:spPr>
          <a:xfrm xmlns:a="http://schemas.openxmlformats.org/drawingml/2006/main">
            <a:off x="1374480" y="5410080"/>
            <a:ext cx="6499440" cy="100836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Source: Larimore, Jeff. July 2015. “Does It Matter Who Your Parents Are? Findings on Economic Mobility from the Survey of Household Economics and Decisionmaking.” Accessed at </a:t>
            </a:r>
            <a:r>
              <a:rPr sz="1200" b="0" u="sng">
                <a:solidFill>
                  <a:srgbClr val="000000"/>
                </a:solidFill>
                <a:latin typeface="Times New Roman"/>
                <a:ea typeface="Times New Roman"/>
                <a:cs typeface="Times New Roman"/>
              </a:rPr>
              <a:t>http://www.federalreserve.gov/econresdata/notes/feds-notes/2015/findings-on-economic-mobility-from-the-survey-of-household-economics-and-decisionmaking-20150720.html on December 15</a:t>
            </a:r>
            <a:r>
              <a:rPr sz="1200" b="0" u="none">
                <a:solidFill>
                  <a:srgbClr val="000000"/>
                </a:solidFill>
                <a:latin typeface="Times New Roman"/>
                <a:ea typeface="Times New Roman"/>
                <a:cs typeface="Times New Roman"/>
              </a:rPr>
              <a:t>, 2015.</a:t>
            </a:r>
            <a:endParaRPr sz="1200" b="0" u="none">
              <a:solidFill>
                <a:srgbClr val="000000"/>
              </a:solidFill>
              <a:latin typeface="Times New Roman"/>
              <a:ea typeface="Times New Roman"/>
              <a:cs typeface="Times New Roman"/>
            </a:endParaRPr>
          </a:p>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200" b="0" u="none">
              <a:solidFill>
                <a:srgbClr val="000000"/>
              </a:solidFill>
              <a:latin typeface="Times New Roman"/>
              <a:ea typeface="Times New Roman"/>
              <a:cs typeface="Times New Roman"/>
            </a:endParaRPr>
          </a:p>
        </p:txBody>
      </p:sp>
      <p:sp>
        <p:nvSpPr>
          <p:cNvPr id="37" name="Rectangle 1">
            <a:extLst xmlns:a="http://schemas.openxmlformats.org/drawingml/2006/main">
              <a:ext uri="{FF2B5EF4-FFF2-40B4-BE49-F238E27FC236}">
                <a16:creationId xmlns:a16="http://schemas.microsoft.com/office/drawing/2014/main" id="{AAF88332-6C57-45BF-9B83-486F03AD24B3}"/>
              </a:ext>
            </a:extLst>
          </p:cNvPr>
          <p:cNvSpPr>
            <a:spLocks xmlns:a="http://schemas.openxmlformats.org/drawingml/2006/main" noGrp="1"/>
          </p:cNvSpPr>
          <p:nvPr/>
        </p:nvSpPr>
        <p:spPr>
          <a:xfrm xmlns:a="http://schemas.openxmlformats.org/drawingml/2006/main">
            <a:off x="1339560" y="2361960"/>
            <a:ext cx="9144000" cy="45720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wrap="none" lIns="90000" tIns="46800" rIns="90000" bIns="46800" anchor="ctr">
            <a:spAutoFit/>
          </a:bodyPr>
          <a:lstStyle xmlns:a="http://schemas.openxmlformats.org/drawingml/2006/main"/>
          <a:p xmlns:a="http://schemas.openxmlformats.org/drawingml/2006/main">
            <a:endParaRPr sz="2400" b="0" u="none">
              <a:solidFill>
                <a:srgbClr val="000000"/>
              </a:solidFill>
              <a:latin typeface="Times New Roman"/>
              <a:ea typeface="Times New Roman"/>
              <a:cs typeface="Times New Roman"/>
            </a:endParaRPr>
          </a:p>
        </p:txBody>
      </p:sp>
    </p:spTree>
    <p:extLst>
      <p:ext uri="{BB962C8B-B14F-4D97-AF65-F5344CB8AC3E}">
        <p14:creationId xmlns:p14="http://schemas.microsoft.com/office/powerpoint/2010/main" val="1542284576"/>
      </p:ext>
    </p:extLst>
  </p:cSld>
</p:sld>
</file>

<file path=ppt/slides/slide4.xml><?xml version="1.0" encoding="utf-8"?>
<p:sld xmlns:p="http://schemas.openxmlformats.org/presentationml/2006/main">
  <p:cSld>
    <p:spTree>
      <p:nvGrpSpPr>
        <p:cNvPr id="1" name=""/>
        <p:cNvGrpSpPr/>
        <p:nvPr/>
      </p:nvGrpSpPr>
      <p:grpSpPr>
        <a:xfrm xmlns:a="http://schemas.openxmlformats.org/drawingml/2006/main"/>
      </p:grpSpPr>
      <p:sp>
        <p:nvSpPr>
          <p:cNvPr id="38" name="PlaceHolder 1">
            <a:extLst xmlns:a="http://schemas.openxmlformats.org/drawingml/2006/main">
              <a:ext uri="{FF2B5EF4-FFF2-40B4-BE49-F238E27FC236}">
                <a16:creationId xmlns:a16="http://schemas.microsoft.com/office/drawing/2014/main" id="{3407B432-59CE-4814-B6F3-0682AA1CAFA5}"/>
              </a:ext>
            </a:extLst>
          </p:cNvPr>
          <p:cNvSpPr>
            <a:spLocks xmlns:a="http://schemas.openxmlformats.org/drawingml/2006/main" noGrp="1"/>
          </p:cNvSpPr>
          <p:nvPr>
            <p:ph type="title" idx="0"/>
          </p:nvPr>
        </p:nvSpPr>
        <p:spPr>
          <a:xfrm xmlns:a="http://schemas.openxmlformats.org/drawingml/2006/main">
            <a:off x="467640" y="151920"/>
            <a:ext cx="8261640" cy="15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800" b="1" u="none">
                <a:solidFill>
                  <a:srgbClr val="6B7D72"/>
                </a:solidFill>
                <a:latin typeface="Book Antiqua"/>
                <a:ea typeface="Book Antiqua"/>
                <a:cs typeface="Book Antiqua"/>
              </a:rPr>
              <a:t>FIGURE 1-1: EDUCATIONAL ATTAINMENT BY RACE/ETHNICITY FOR THOSE 25 AND OLDER, 2014</a:t>
            </a:r>
            <a:endParaRPr sz="2800" b="0" u="none">
              <a:solidFill>
                <a:srgbClr val="6B7D72"/>
              </a:solidFill>
              <a:latin typeface="Book Antiqua"/>
              <a:ea typeface="Book Antiqua"/>
              <a:cs typeface="Book Antiqua"/>
            </a:endParaRPr>
          </a:p>
        </p:txBody>
      </p:sp>
      <p:sp>
        <p:nvSpPr>
          <p:cNvPr id="39" name="TextBox 5">
            <a:extLst xmlns:a="http://schemas.openxmlformats.org/drawingml/2006/main">
              <a:ext uri="{FF2B5EF4-FFF2-40B4-BE49-F238E27FC236}">
                <a16:creationId xmlns:a16="http://schemas.microsoft.com/office/drawing/2014/main" id="{A938B666-9274-40B0-BC6A-47FA505DCE3E}"/>
              </a:ext>
            </a:extLst>
          </p:cNvPr>
          <p:cNvSpPr>
            <a:spLocks xmlns:a="http://schemas.openxmlformats.org/drawingml/2006/main" noGrp="1"/>
          </p:cNvSpPr>
          <p:nvPr/>
        </p:nvSpPr>
        <p:spPr>
          <a:xfrm xmlns:a="http://schemas.openxmlformats.org/drawingml/2006/main">
            <a:off x="1447560" y="5867280"/>
            <a:ext cx="6499440" cy="64260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Source: U.S. Census Bureau. 2014. Educational Attainment in the United States: 2014 – Detailed Tables. Table 3. </a:t>
            </a:r>
            <a:r>
              <a:rPr sz="1200" b="0" u="sng">
                <a:solidFill>
                  <a:srgbClr val="000000"/>
                </a:solidFill>
                <a:latin typeface="Times New Roman"/>
                <a:ea typeface="Times New Roman"/>
                <a:cs typeface="Times New Roman"/>
              </a:rPr>
              <a:t>http://www.census.gov/hhes/socdemo/education/data/cps/2014/tables.html</a:t>
            </a:r>
            <a:endParaRPr sz="1200" b="0" u="none">
              <a:solidFill>
                <a:srgbClr val="000000"/>
              </a:solidFill>
              <a:latin typeface="Times New Roman"/>
              <a:ea typeface="Times New Roman"/>
              <a:cs typeface="Times New Roman"/>
            </a:endParaRPr>
          </a:p>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200" b="0" u="none">
              <a:solidFill>
                <a:srgbClr val="000000"/>
              </a:solidFill>
              <a:latin typeface="Times New Roman"/>
              <a:ea typeface="Times New Roman"/>
              <a:cs typeface="Times New Roman"/>
            </a:endParaRPr>
          </a:p>
        </p:txBody>
      </p:sp>
      <p:sp>
        <p:nvSpPr>
          <p:cNvPr id="40" name="Rectangle 1">
            <a:extLst xmlns:a="http://schemas.openxmlformats.org/drawingml/2006/main">
              <a:ext uri="{FF2B5EF4-FFF2-40B4-BE49-F238E27FC236}">
                <a16:creationId xmlns:a16="http://schemas.microsoft.com/office/drawing/2014/main" id="{C0CEA7E7-0ADA-4DFC-8908-4FF93F20FBFD}"/>
              </a:ext>
            </a:extLst>
          </p:cNvPr>
          <p:cNvSpPr>
            <a:spLocks xmlns:a="http://schemas.openxmlformats.org/drawingml/2006/main" noGrp="1"/>
          </p:cNvSpPr>
          <p:nvPr/>
        </p:nvSpPr>
        <p:spPr>
          <a:xfrm xmlns:a="http://schemas.openxmlformats.org/drawingml/2006/main">
            <a:off x="1339560" y="2361960"/>
            <a:ext cx="9144000" cy="45720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wrap="none" lIns="90000" tIns="46800" rIns="90000" bIns="46800" anchor="ctr">
            <a:spAutoFit/>
          </a:bodyPr>
          <a:lstStyle xmlns:a="http://schemas.openxmlformats.org/drawingml/2006/main"/>
          <a:p xmlns:a="http://schemas.openxmlformats.org/drawingml/2006/main">
            <a:endParaRPr sz="2400" b="0" u="none">
              <a:solidFill>
                <a:srgbClr val="000000"/>
              </a:solidFill>
              <a:latin typeface="Times New Roman"/>
              <a:ea typeface="Times New Roman"/>
              <a:cs typeface="Times New Roman"/>
            </a:endParaRPr>
          </a:p>
        </p:txBody>
      </p:sp>
    </p:spTree>
    <p:extLst>
      <p:ext uri="{BB962C8B-B14F-4D97-AF65-F5344CB8AC3E}">
        <p14:creationId xmlns:p14="http://schemas.microsoft.com/office/powerpoint/2010/main" val="880826009"/>
      </p:ext>
    </p:extLst>
  </p:cSld>
</p:sld>
</file>

<file path=ppt/slides/slide5.xml><?xml version="1.0" encoding="utf-8"?>
<p:sld xmlns:p="http://schemas.openxmlformats.org/presentationml/2006/main">
  <p:cSld>
    <p:spTree>
      <p:nvGrpSpPr>
        <p:cNvPr id="1" name=""/>
        <p:cNvGrpSpPr/>
        <p:nvPr/>
      </p:nvGrpSpPr>
      <p:grpSpPr>
        <a:xfrm xmlns:a="http://schemas.openxmlformats.org/drawingml/2006/main"/>
      </p:grpSpPr>
      <p:sp>
        <p:nvSpPr>
          <p:cNvPr id="43" name="PlaceHolder 1">
            <a:extLst xmlns:a="http://schemas.openxmlformats.org/drawingml/2006/main">
              <a:ext uri="{FF2B5EF4-FFF2-40B4-BE49-F238E27FC236}">
                <a16:creationId xmlns:a16="http://schemas.microsoft.com/office/drawing/2014/main" id="{F32C6783-DA0D-4AB0-9113-CB1CDF9B0F0C}"/>
              </a:ext>
            </a:extLst>
          </p:cNvPr>
          <p:cNvSpPr>
            <a:spLocks xmlns:a="http://schemas.openxmlformats.org/drawingml/2006/main" noGrp="1"/>
          </p:cNvSpPr>
          <p:nvPr>
            <p:ph type="title" idx="0"/>
          </p:nvPr>
        </p:nvSpPr>
        <p:spPr>
          <a:xfrm xmlns:a="http://schemas.openxmlformats.org/drawingml/2006/main">
            <a:off x="467640" y="151920"/>
            <a:ext cx="8261640" cy="15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800" b="1" u="none">
                <a:solidFill>
                  <a:srgbClr val="6B7D72"/>
                </a:solidFill>
                <a:latin typeface="Book Antiqua"/>
                <a:ea typeface="Book Antiqua"/>
                <a:cs typeface="Book Antiqua"/>
              </a:rPr>
              <a:t>FIGURE 1-2: EDUCATIONAL ATTAINMENT BY GENDER FOR THOSE 25 AND OLDER, 2014</a:t>
            </a:r>
            <a:endParaRPr sz="2800" b="0" u="none">
              <a:solidFill>
                <a:srgbClr val="6B7D72"/>
              </a:solidFill>
              <a:latin typeface="Book Antiqua"/>
              <a:ea typeface="Book Antiqua"/>
              <a:cs typeface="Book Antiqua"/>
            </a:endParaRPr>
          </a:p>
        </p:txBody>
      </p:sp>
      <p:sp>
        <p:nvSpPr>
          <p:cNvPr id="44" name="TextBox 5">
            <a:extLst xmlns:a="http://schemas.openxmlformats.org/drawingml/2006/main">
              <a:ext uri="{FF2B5EF4-FFF2-40B4-BE49-F238E27FC236}">
                <a16:creationId xmlns:a16="http://schemas.microsoft.com/office/drawing/2014/main" id="{3086EDE0-F45F-4FDB-87AD-0A0FC4B36AD7}"/>
              </a:ext>
            </a:extLst>
          </p:cNvPr>
          <p:cNvSpPr>
            <a:spLocks xmlns:a="http://schemas.openxmlformats.org/drawingml/2006/main" noGrp="1"/>
          </p:cNvSpPr>
          <p:nvPr/>
        </p:nvSpPr>
        <p:spPr>
          <a:xfrm xmlns:a="http://schemas.openxmlformats.org/drawingml/2006/main">
            <a:off x="1447560" y="5867280"/>
            <a:ext cx="6499440" cy="82548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Source: U.S. Census Bureau. 2014. Educational Attainment in the United States: 2014 – Detailed Tables. Table 2. </a:t>
            </a:r>
            <a:r>
              <a:rPr sz="1200" b="0" u="sng">
                <a:solidFill>
                  <a:srgbClr val="000000"/>
                </a:solidFill>
                <a:latin typeface="Times New Roman"/>
                <a:ea typeface="Times New Roman"/>
                <a:cs typeface="Times New Roman"/>
              </a:rPr>
              <a:t>http://www.census.gov/hhes/socdemo/education/data/cps/2014/tables.html</a:t>
            </a:r>
            <a:endParaRPr sz="1200" b="0" u="none">
              <a:solidFill>
                <a:srgbClr val="000000"/>
              </a:solidFill>
              <a:latin typeface="Times New Roman"/>
              <a:ea typeface="Times New Roman"/>
              <a:cs typeface="Times New Roman"/>
            </a:endParaRPr>
          </a:p>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sng">
                <a:solidFill>
                  <a:srgbClr val="000000"/>
                </a:solidFill>
                <a:latin typeface="Times New Roman"/>
                <a:ea typeface="Times New Roman"/>
                <a:cs typeface="Times New Roman"/>
              </a:rPr>
              <a:t>://www.census.gov/hhes/socdemo/education/data/cps/2014/tables.html</a:t>
            </a:r>
            <a:endParaRPr sz="1200" b="0" u="none">
              <a:solidFill>
                <a:srgbClr val="000000"/>
              </a:solidFill>
              <a:latin typeface="Times New Roman"/>
              <a:ea typeface="Times New Roman"/>
              <a:cs typeface="Times New Roman"/>
            </a:endParaRPr>
          </a:p>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200" b="0" u="none">
              <a:solidFill>
                <a:srgbClr val="000000"/>
              </a:solidFill>
              <a:latin typeface="Times New Roman"/>
              <a:ea typeface="Times New Roman"/>
              <a:cs typeface="Times New Roman"/>
            </a:endParaRPr>
          </a:p>
        </p:txBody>
      </p:sp>
      <p:sp>
        <p:nvSpPr>
          <p:cNvPr id="45" name="Rectangle 1">
            <a:extLst xmlns:a="http://schemas.openxmlformats.org/drawingml/2006/main">
              <a:ext uri="{FF2B5EF4-FFF2-40B4-BE49-F238E27FC236}">
                <a16:creationId xmlns:a16="http://schemas.microsoft.com/office/drawing/2014/main" id="{2D93A4D3-BF49-4731-847E-B1A86CA54327}"/>
              </a:ext>
            </a:extLst>
          </p:cNvPr>
          <p:cNvSpPr>
            <a:spLocks xmlns:a="http://schemas.openxmlformats.org/drawingml/2006/main" noGrp="1"/>
          </p:cNvSpPr>
          <p:nvPr/>
        </p:nvSpPr>
        <p:spPr>
          <a:xfrm xmlns:a="http://schemas.openxmlformats.org/drawingml/2006/main">
            <a:off x="1339560" y="2361960"/>
            <a:ext cx="9144000" cy="45720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wrap="none" lIns="90000" tIns="46800" rIns="90000" bIns="46800" anchor="ctr">
            <a:spAutoFit/>
          </a:bodyPr>
          <a:lstStyle xmlns:a="http://schemas.openxmlformats.org/drawingml/2006/main"/>
          <a:p xmlns:a="http://schemas.openxmlformats.org/drawingml/2006/main">
            <a:endParaRPr sz="2400" b="0" u="none">
              <a:solidFill>
                <a:srgbClr val="000000"/>
              </a:solidFill>
              <a:latin typeface="Times New Roman"/>
              <a:ea typeface="Times New Roman"/>
              <a:cs typeface="Times New Roman"/>
            </a:endParaRPr>
          </a:p>
        </p:txBody>
      </p:sp>
    </p:spTree>
    <p:extLst>
      <p:ext uri="{BB962C8B-B14F-4D97-AF65-F5344CB8AC3E}">
        <p14:creationId xmlns:p14="http://schemas.microsoft.com/office/powerpoint/2010/main" val="930651823"/>
      </p:ext>
    </p:extLst>
  </p:cSld>
</p:sld>
</file>

<file path=ppt/slides/slide6.xml><?xml version="1.0" encoding="utf-8"?>
<p:sld xmlns:p="http://schemas.openxmlformats.org/presentationml/2006/main">
  <p:cSld>
    <p:spTree>
      <p:nvGrpSpPr>
        <p:cNvPr id="1" name=""/>
        <p:cNvGrpSpPr/>
        <p:nvPr/>
      </p:nvGrpSpPr>
      <p:grpSpPr>
        <a:xfrm xmlns:a="http://schemas.openxmlformats.org/drawingml/2006/main"/>
      </p:grpSpPr>
      <p:sp>
        <p:nvSpPr>
          <p:cNvPr id="48" name="PlaceHolder 1">
            <a:extLst xmlns:a="http://schemas.openxmlformats.org/drawingml/2006/main">
              <a:ext uri="{FF2B5EF4-FFF2-40B4-BE49-F238E27FC236}">
                <a16:creationId xmlns:a16="http://schemas.microsoft.com/office/drawing/2014/main" id="{68D17941-0B27-45BB-9C6B-42EA94FA5BCD}"/>
              </a:ext>
            </a:extLst>
          </p:cNvPr>
          <p:cNvSpPr>
            <a:spLocks xmlns:a="http://schemas.openxmlformats.org/drawingml/2006/main" noGrp="1"/>
          </p:cNvSpPr>
          <p:nvPr>
            <p:ph type="title" idx="0"/>
          </p:nvPr>
        </p:nvSpPr>
        <p:spPr>
          <a:xfrm xmlns:a="http://schemas.openxmlformats.org/drawingml/2006/main">
            <a:off x="424800" y="407880"/>
            <a:ext cx="8261640" cy="10396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500" b="0" u="none">
                <a:solidFill>
                  <a:srgbClr val="6B7D72"/>
                </a:solidFill>
                <a:latin typeface="Book Antiqua"/>
                <a:ea typeface="Book Antiqua"/>
                <a:cs typeface="Book Antiqua"/>
              </a:rPr>
              <a:t>EDUCATION AS AN INSTITUTION</a:t>
            </a:r>
            <a:endParaRPr sz="3500" b="0" u="none">
              <a:solidFill>
                <a:srgbClr val="6B7D72"/>
              </a:solidFill>
              <a:latin typeface="Book Antiqua"/>
              <a:ea typeface="Book Antiqua"/>
              <a:cs typeface="Book Antiqua"/>
            </a:endParaRPr>
          </a:p>
        </p:txBody>
      </p:sp>
      <p:sp>
        <p:nvSpPr>
          <p:cNvPr id="49" name="">
            <a:extLst xmlns:a="http://schemas.openxmlformats.org/drawingml/2006/main">
              <a:ext uri="{FF2B5EF4-FFF2-40B4-BE49-F238E27FC236}">
                <a16:creationId xmlns:a16="http://schemas.microsoft.com/office/drawing/2014/main" id="{9CBC9629-0F1A-46AC-864A-3BB858FEFBB5}"/>
              </a:ext>
            </a:extLst>
          </p:cNvPr>
          <p:cNvSpPr>
            <a:spLocks xmlns:a="http://schemas.openxmlformats.org/drawingml/2006/main" noGrp="1"/>
          </p:cNvSpPr>
          <p:nvPr/>
        </p:nvSpPr>
        <p:spPr>
          <a:xfrm xmlns:a="http://schemas.openxmlformats.org/drawingml/2006/main">
            <a:off x="457200" y="1752120"/>
            <a:ext cx="8229600" cy="43736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3080" indent="-228600">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Education in many societies is institutionalized.  It occurs in particular places during specific times and people have clearly delineated roles in the institution.</a:t>
            </a:r>
            <a:endParaRPr sz="2400" b="0" u="none">
              <a:solidFill>
                <a:srgbClr val="564B3C"/>
              </a:solidFill>
              <a:latin typeface="Century Gothic"/>
              <a:ea typeface="Century Gothic"/>
              <a:cs typeface="Century Gothic"/>
            </a:endParaRPr>
          </a:p>
          <a:p xmlns:a="http://schemas.openxmlformats.org/drawingml/2006/main">
            <a:pPr marL="343080" indent="-228600">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564B3C"/>
              </a:solidFill>
              <a:latin typeface="Century Gothic"/>
              <a:ea typeface="Century Gothic"/>
              <a:cs typeface="Century Gothic"/>
            </a:endParaRPr>
          </a:p>
          <a:p xmlns:a="http://schemas.openxmlformats.org/drawingml/2006/main">
            <a:pPr marL="343080" indent="-228600">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Education is bureaucratic.</a:t>
            </a:r>
            <a:endParaRPr sz="2400" b="0" u="none">
              <a:solidFill>
                <a:srgbClr val="564B3C"/>
              </a:solidFill>
              <a:latin typeface="Century Gothic"/>
              <a:ea typeface="Century Gothic"/>
              <a:cs typeface="Century Gothic"/>
            </a:endParaRPr>
          </a:p>
          <a:p xmlns:a="http://schemas.openxmlformats.org/drawingml/2006/main">
            <a:pPr marL="343080" indent="-228600">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564B3C"/>
              </a:solidFill>
              <a:latin typeface="Century Gothic"/>
              <a:ea typeface="Century Gothic"/>
              <a:cs typeface="Century Gothic"/>
            </a:endParaRPr>
          </a:p>
          <a:p xmlns:a="http://schemas.openxmlformats.org/drawingml/2006/main">
            <a:pPr marL="343080" indent="-228600">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Institutionalized education is nearly universal.</a:t>
            </a:r>
            <a:endParaRPr sz="2400" b="0" u="none">
              <a:solidFill>
                <a:srgbClr val="564B3C"/>
              </a:solidFill>
              <a:latin typeface="Century Gothic"/>
              <a:ea typeface="Century Gothic"/>
              <a:cs typeface="Century Gothic"/>
            </a:endParaRPr>
          </a:p>
        </p:txBody>
      </p:sp>
    </p:spTree>
    <p:extLst>
      <p:ext uri="{BB962C8B-B14F-4D97-AF65-F5344CB8AC3E}">
        <p14:creationId xmlns:p14="http://schemas.microsoft.com/office/powerpoint/2010/main" val="188354833"/>
      </p:ext>
    </p:extLst>
  </p:cSld>
</p:sld>
</file>

<file path=ppt/slides/slide7.xml><?xml version="1.0" encoding="utf-8"?>
<p:sld xmlns:p="http://schemas.openxmlformats.org/presentationml/2006/main">
  <p:cSld>
    <p:spTree>
      <p:nvGrpSpPr>
        <p:cNvPr id="1" name=""/>
        <p:cNvGrpSpPr/>
        <p:nvPr/>
      </p:nvGrpSpPr>
      <p:grpSpPr>
        <a:xfrm xmlns:a="http://schemas.openxmlformats.org/drawingml/2006/main"/>
      </p:grpSpPr>
      <p:sp>
        <p:nvSpPr>
          <p:cNvPr id="50" name="PlaceHolder 1">
            <a:extLst xmlns:a="http://schemas.openxmlformats.org/drawingml/2006/main">
              <a:ext uri="{FF2B5EF4-FFF2-40B4-BE49-F238E27FC236}">
                <a16:creationId xmlns:a16="http://schemas.microsoft.com/office/drawing/2014/main" id="{28F11B54-4F3C-4A0D-86FC-2BA5CAE06371}"/>
              </a:ext>
            </a:extLst>
          </p:cNvPr>
          <p:cNvSpPr>
            <a:spLocks xmlns:a="http://schemas.openxmlformats.org/drawingml/2006/main" noGrp="1"/>
          </p:cNvSpPr>
          <p:nvPr>
            <p:ph type="title" idx="0"/>
          </p:nvPr>
        </p:nvSpPr>
        <p:spPr>
          <a:xfrm xmlns:a="http://schemas.openxmlformats.org/drawingml/2006/main">
            <a:off x="424800" y="407880"/>
            <a:ext cx="8261640" cy="10396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800" b="0" u="none">
                <a:solidFill>
                  <a:srgbClr val="6B7D72"/>
                </a:solidFill>
                <a:latin typeface="Book Antiqua"/>
                <a:ea typeface="Book Antiqua"/>
                <a:cs typeface="Book Antiqua"/>
              </a:rPr>
              <a:t>EDUCATIONAL INSTITUTIONS PERFORM TWO SOCIOLOGICAL PROCESSES</a:t>
            </a:r>
            <a:endParaRPr sz="2800" b="0" u="none">
              <a:solidFill>
                <a:srgbClr val="6B7D72"/>
              </a:solidFill>
              <a:latin typeface="Book Antiqua"/>
              <a:ea typeface="Book Antiqua"/>
              <a:cs typeface="Book Antiqua"/>
            </a:endParaRPr>
          </a:p>
        </p:txBody>
      </p:sp>
      <p:sp>
        <p:nvSpPr>
          <p:cNvPr id="51" name="PlaceHolder 2">
            <a:extLst xmlns:a="http://schemas.openxmlformats.org/drawingml/2006/main">
              <a:ext uri="{FF2B5EF4-FFF2-40B4-BE49-F238E27FC236}">
                <a16:creationId xmlns:a16="http://schemas.microsoft.com/office/drawing/2014/main" id="{DD639B84-CC77-402D-B42D-847ED2FDFF2C}"/>
              </a:ext>
            </a:extLst>
          </p:cNvPr>
          <p:cNvSpPr>
            <a:spLocks xmlns:a="http://schemas.openxmlformats.org/drawingml/2006/main" noGrp="1"/>
          </p:cNvSpPr>
          <p:nvPr>
            <p:ph idx="0"/>
          </p:nvPr>
        </p:nvSpPr>
        <p:spPr>
          <a:xfrm xmlns:a="http://schemas.openxmlformats.org/drawingml/2006/main">
            <a:off x="457200" y="1752120"/>
            <a:ext cx="8229600" cy="43736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rmAutofit/>
          </a:bodyPr>
          <a:lstStyle xmlns:a="http://schemas.openxmlformats.org/drawingml/2006/main"/>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Socialization </a:t>
            </a:r>
            <a:endParaRPr sz="2400" b="0" u="none">
              <a:solidFill>
                <a:srgbClr val="564B3C"/>
              </a:solidFill>
              <a:latin typeface="Century Gothic"/>
              <a:ea typeface="Century Gothic"/>
              <a:cs typeface="Century Gothic"/>
            </a:endParaRPr>
          </a:p>
          <a:p xmlns:a="http://schemas.openxmlformats.org/drawingml/2006/main">
            <a:pPr marL="639720" lvl="1" indent="-228600" algn="l">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The process through which an individual learns the ways of a given group or society</a:t>
            </a:r>
            <a:endParaRPr sz="2000" b="0" u="none">
              <a:solidFill>
                <a:srgbClr val="564B3C"/>
              </a:solidFill>
              <a:latin typeface="Century Gothic"/>
              <a:ea typeface="Century Gothic"/>
              <a:cs typeface="Century Gothic"/>
            </a:endParaRPr>
          </a:p>
          <a:p xmlns:a="http://schemas.openxmlformats.org/drawingml/2006/main">
            <a:pPr marL="343080" indent="0" algn="l">
              <a:spcBef>
                <a:spcPts val="601"/>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564B3C"/>
              </a:solidFill>
              <a:latin typeface="Century Gothic"/>
              <a:ea typeface="Century Gothic"/>
              <a:cs typeface="Century Gothic"/>
            </a:endParaRPr>
          </a:p>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Stratification </a:t>
            </a:r>
            <a:r>
              <a:rPr sz="2400" b="0" u="none">
                <a:solidFill>
                  <a:srgbClr val="564B3C"/>
                </a:solidFill>
                <a:latin typeface="Century Gothic"/>
                <a:ea typeface="Century Gothic"/>
                <a:cs typeface="Century Gothic"/>
              </a:rPr>
              <a:t>	</a:t>
            </a:r>
            <a:endParaRPr sz="2400" b="0" u="none">
              <a:solidFill>
                <a:srgbClr val="564B3C"/>
              </a:solidFill>
              <a:latin typeface="Century Gothic"/>
              <a:ea typeface="Century Gothic"/>
              <a:cs typeface="Century Gothic"/>
            </a:endParaRPr>
          </a:p>
          <a:p xmlns:a="http://schemas.openxmlformats.org/drawingml/2006/main">
            <a:pPr marL="639720" lvl="1" indent="-228600" algn="l">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The differential allocation of roles and resources in a group or society that is based on the attributes of the individual </a:t>
            </a:r>
            <a:endParaRPr sz="2000" b="0" u="none">
              <a:solidFill>
                <a:srgbClr val="564B3C"/>
              </a:solidFill>
              <a:latin typeface="Century Gothic"/>
              <a:ea typeface="Century Gothic"/>
              <a:cs typeface="Century Gothic"/>
            </a:endParaRPr>
          </a:p>
        </p:txBody>
      </p:sp>
    </p:spTree>
    <p:extLst>
      <p:ext uri="{BB962C8B-B14F-4D97-AF65-F5344CB8AC3E}">
        <p14:creationId xmlns:p14="http://schemas.microsoft.com/office/powerpoint/2010/main" val="350622033"/>
      </p:ext>
    </p:extLst>
  </p:cSld>
</p:sld>
</file>

<file path=ppt/slides/slide8.xml><?xml version="1.0" encoding="utf-8"?>
<p:sld xmlns:p="http://schemas.openxmlformats.org/presentationml/2006/main">
  <p:cSld>
    <p:spTree>
      <p:nvGrpSpPr>
        <p:cNvPr id="1" name=""/>
        <p:cNvGrpSpPr/>
        <p:nvPr/>
      </p:nvGrpSpPr>
      <p:grpSpPr>
        <a:xfrm xmlns:a="http://schemas.openxmlformats.org/drawingml/2006/main"/>
      </p:grpSpPr>
      <p:sp>
        <p:nvSpPr>
          <p:cNvPr id="52" name="PlaceHolder 1">
            <a:extLst xmlns:a="http://schemas.openxmlformats.org/drawingml/2006/main">
              <a:ext uri="{FF2B5EF4-FFF2-40B4-BE49-F238E27FC236}">
                <a16:creationId xmlns:a16="http://schemas.microsoft.com/office/drawing/2014/main" id="{AD09C3F3-D4D7-4E94-B79E-FB85B77BC7F6}"/>
              </a:ext>
            </a:extLst>
          </p:cNvPr>
          <p:cNvSpPr>
            <a:spLocks xmlns:a="http://schemas.openxmlformats.org/drawingml/2006/main" noGrp="1"/>
          </p:cNvSpPr>
          <p:nvPr>
            <p:ph type="title" idx="0"/>
          </p:nvPr>
        </p:nvSpPr>
        <p:spPr>
          <a:xfrm xmlns:a="http://schemas.openxmlformats.org/drawingml/2006/main">
            <a:off x="609480" y="228240"/>
            <a:ext cx="77724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500" b="0" u="none">
                <a:solidFill>
                  <a:srgbClr val="6B7D72"/>
                </a:solidFill>
                <a:latin typeface="Book Antiqua"/>
                <a:ea typeface="Book Antiqua"/>
                <a:cs typeface="Book Antiqua"/>
              </a:rPr>
              <a:t>WHAT IS SOCIALIZATION?</a:t>
            </a:r>
            <a:endParaRPr sz="3500" b="0" u="none">
              <a:solidFill>
                <a:srgbClr val="6B7D72"/>
              </a:solidFill>
              <a:latin typeface="Book Antiqua"/>
              <a:ea typeface="Book Antiqua"/>
              <a:cs typeface="Book Antiqua"/>
            </a:endParaRPr>
          </a:p>
        </p:txBody>
      </p:sp>
      <p:sp>
        <p:nvSpPr>
          <p:cNvPr id="53" name="PlaceHolder 2">
            <a:extLst xmlns:a="http://schemas.openxmlformats.org/drawingml/2006/main">
              <a:ext uri="{FF2B5EF4-FFF2-40B4-BE49-F238E27FC236}">
                <a16:creationId xmlns:a16="http://schemas.microsoft.com/office/drawing/2014/main" id="{2F65FC49-29D5-4038-9306-A50E4894F01C}"/>
              </a:ext>
            </a:extLst>
          </p:cNvPr>
          <p:cNvSpPr>
            <a:spLocks xmlns:a="http://schemas.openxmlformats.org/drawingml/2006/main" noGrp="1"/>
          </p:cNvSpPr>
          <p:nvPr>
            <p:ph idx="0"/>
          </p:nvPr>
        </p:nvSpPr>
        <p:spPr>
          <a:xfrm xmlns:a="http://schemas.openxmlformats.org/drawingml/2006/main">
            <a:off x="685800" y="1828440"/>
            <a:ext cx="7696080" cy="464796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rmAutofit/>
          </a:bodyPr>
          <a:lstStyle xmlns:a="http://schemas.openxmlformats.org/drawingml/2006/main"/>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How we learn what is valued by society, what our society wants us to know</a:t>
            </a:r>
            <a:endParaRPr sz="2400" b="0" u="none">
              <a:solidFill>
                <a:srgbClr val="564B3C"/>
              </a:solidFill>
              <a:latin typeface="Century Gothic"/>
              <a:ea typeface="Century Gothic"/>
              <a:cs typeface="Century Gothic"/>
            </a:endParaRPr>
          </a:p>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What do we learn: </a:t>
            </a:r>
            <a:endParaRPr sz="2400" b="0" u="none">
              <a:solidFill>
                <a:srgbClr val="564B3C"/>
              </a:solidFill>
              <a:latin typeface="Century Gothic"/>
              <a:ea typeface="Century Gothic"/>
              <a:cs typeface="Century Gothic"/>
            </a:endParaRPr>
          </a:p>
          <a:p xmlns:a="http://schemas.openxmlformats.org/drawingml/2006/main">
            <a:pPr marL="639720" lvl="1" indent="-228600" algn="l">
              <a:spcBef>
                <a:spcPts val="601"/>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knowledge</a:t>
            </a:r>
            <a:endParaRPr sz="2400" b="0" u="none">
              <a:solidFill>
                <a:srgbClr val="564B3C"/>
              </a:solidFill>
              <a:latin typeface="Century Gothic"/>
              <a:ea typeface="Century Gothic"/>
              <a:cs typeface="Century Gothic"/>
            </a:endParaRPr>
          </a:p>
          <a:p xmlns:a="http://schemas.openxmlformats.org/drawingml/2006/main">
            <a:pPr marL="639720" lvl="1" indent="-228600" algn="l">
              <a:spcBef>
                <a:spcPts val="601"/>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skills</a:t>
            </a:r>
            <a:endParaRPr sz="2400" b="0" u="none">
              <a:solidFill>
                <a:srgbClr val="564B3C"/>
              </a:solidFill>
              <a:latin typeface="Century Gothic"/>
              <a:ea typeface="Century Gothic"/>
              <a:cs typeface="Century Gothic"/>
            </a:endParaRPr>
          </a:p>
          <a:p xmlns:a="http://schemas.openxmlformats.org/drawingml/2006/main">
            <a:pPr marL="639720" lvl="1" indent="-228600" algn="l">
              <a:spcBef>
                <a:spcPts val="601"/>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values</a:t>
            </a:r>
            <a:endParaRPr sz="2400" b="0" u="none">
              <a:solidFill>
                <a:srgbClr val="564B3C"/>
              </a:solidFill>
              <a:latin typeface="Century Gothic"/>
              <a:ea typeface="Century Gothic"/>
              <a:cs typeface="Century Gothic"/>
            </a:endParaRPr>
          </a:p>
          <a:p xmlns:a="http://schemas.openxmlformats.org/drawingml/2006/main">
            <a:pPr marL="639720" lvl="1" indent="-228600" algn="l">
              <a:spcBef>
                <a:spcPts val="601"/>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beliefs</a:t>
            </a:r>
            <a:endParaRPr sz="2400" b="0" u="none">
              <a:solidFill>
                <a:srgbClr val="564B3C"/>
              </a:solidFill>
              <a:latin typeface="Century Gothic"/>
              <a:ea typeface="Century Gothic"/>
              <a:cs typeface="Century Gothic"/>
            </a:endParaRPr>
          </a:p>
          <a:p xmlns:a="http://schemas.openxmlformats.org/drawingml/2006/main">
            <a:pPr marL="639720" lvl="1" indent="-228600" algn="l">
              <a:spcBef>
                <a:spcPts val="601"/>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attitudes</a:t>
            </a:r>
            <a:endParaRPr sz="2400" b="0" u="none">
              <a:solidFill>
                <a:srgbClr val="564B3C"/>
              </a:solidFill>
              <a:latin typeface="Century Gothic"/>
              <a:ea typeface="Century Gothic"/>
              <a:cs typeface="Century Gothic"/>
            </a:endParaRPr>
          </a:p>
          <a:p xmlns:a="http://schemas.openxmlformats.org/drawingml/2006/main">
            <a:pPr marL="639720" lvl="1" indent="-228600" algn="l">
              <a:spcBef>
                <a:spcPts val="601"/>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norms</a:t>
            </a:r>
            <a:endParaRPr sz="2400" b="0" u="none">
              <a:solidFill>
                <a:srgbClr val="564B3C"/>
              </a:solidFill>
              <a:latin typeface="Century Gothic"/>
              <a:ea typeface="Century Gothic"/>
              <a:cs typeface="Century Gothic"/>
            </a:endParaRPr>
          </a:p>
          <a:p xmlns:a="http://schemas.openxmlformats.org/drawingml/2006/main">
            <a:pPr marL="639720" lvl="1" indent="-228600" algn="l">
              <a:spcBef>
                <a:spcPts val="601"/>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our place in society, the world</a:t>
            </a:r>
            <a:endParaRPr sz="2400" b="0" u="none">
              <a:solidFill>
                <a:srgbClr val="564B3C"/>
              </a:solidFill>
              <a:latin typeface="Century Gothic"/>
              <a:ea typeface="Century Gothic"/>
              <a:cs typeface="Century Gothic"/>
            </a:endParaRPr>
          </a:p>
        </p:txBody>
      </p:sp>
    </p:spTree>
    <p:extLst>
      <p:ext uri="{BB962C8B-B14F-4D97-AF65-F5344CB8AC3E}">
        <p14:creationId xmlns:p14="http://schemas.microsoft.com/office/powerpoint/2010/main" val="740507495"/>
      </p:ext>
    </p:extLst>
  </p:cSld>
</p:sld>
</file>

<file path=ppt/slides/slide9.xml><?xml version="1.0" encoding="utf-8"?>
<p:sld xmlns:p="http://schemas.openxmlformats.org/presentationml/2006/main">
  <p:cSld>
    <p:spTree>
      <p:nvGrpSpPr>
        <p:cNvPr id="1" name=""/>
        <p:cNvGrpSpPr/>
        <p:nvPr/>
      </p:nvGrpSpPr>
      <p:grpSpPr>
        <a:xfrm xmlns:a="http://schemas.openxmlformats.org/drawingml/2006/main"/>
      </p:grpSpPr>
      <p:sp>
        <p:nvSpPr>
          <p:cNvPr id="54" name="PlaceHolder 1">
            <a:extLst xmlns:a="http://schemas.openxmlformats.org/drawingml/2006/main">
              <a:ext uri="{FF2B5EF4-FFF2-40B4-BE49-F238E27FC236}">
                <a16:creationId xmlns:a16="http://schemas.microsoft.com/office/drawing/2014/main" id="{FCA944D3-E948-4459-975E-876BE0E7F62F}"/>
              </a:ext>
            </a:extLst>
          </p:cNvPr>
          <p:cNvSpPr>
            <a:spLocks xmlns:a="http://schemas.openxmlformats.org/drawingml/2006/main" noGrp="1"/>
          </p:cNvSpPr>
          <p:nvPr>
            <p:ph type="title" idx="0"/>
          </p:nvPr>
        </p:nvSpPr>
        <p:spPr>
          <a:xfrm xmlns:a="http://schemas.openxmlformats.org/drawingml/2006/main">
            <a:off x="685800" y="380520"/>
            <a:ext cx="77724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200" b="0" u="none">
                <a:solidFill>
                  <a:srgbClr val="6B7D72"/>
                </a:solidFill>
                <a:latin typeface="Book Antiqua"/>
                <a:ea typeface="Book Antiqua"/>
                <a:cs typeface="Book Antiqua"/>
              </a:rPr>
              <a:t>WHY EDUCATIONAL INSTITUTIONS DO IT</a:t>
            </a:r>
            <a:endParaRPr sz="3200" b="0" u="none">
              <a:solidFill>
                <a:srgbClr val="6B7D72"/>
              </a:solidFill>
              <a:latin typeface="Book Antiqua"/>
              <a:ea typeface="Book Antiqua"/>
              <a:cs typeface="Book Antiqua"/>
            </a:endParaRPr>
          </a:p>
        </p:txBody>
      </p:sp>
      <p:sp>
        <p:nvSpPr>
          <p:cNvPr id="55" name="PlaceHolder 2">
            <a:extLst xmlns:a="http://schemas.openxmlformats.org/drawingml/2006/main">
              <a:ext uri="{FF2B5EF4-FFF2-40B4-BE49-F238E27FC236}">
                <a16:creationId xmlns:a16="http://schemas.microsoft.com/office/drawing/2014/main" id="{9F5202FD-9EA5-4894-BB51-FB1803B0179B}"/>
              </a:ext>
            </a:extLst>
          </p:cNvPr>
          <p:cNvSpPr>
            <a:spLocks xmlns:a="http://schemas.openxmlformats.org/drawingml/2006/main" noGrp="1"/>
          </p:cNvSpPr>
          <p:nvPr>
            <p:ph idx="0"/>
          </p:nvPr>
        </p:nvSpPr>
        <p:spPr>
          <a:xfrm xmlns:a="http://schemas.openxmlformats.org/drawingml/2006/main">
            <a:off x="685800" y="1600200"/>
            <a:ext cx="7772400" cy="44956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rmAutofit/>
          </a:bodyPr>
          <a:lstStyle xmlns:a="http://schemas.openxmlformats.org/drawingml/2006/main"/>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After the industrial revolution, the family was no longer the most concentrated site of socialization.</a:t>
            </a:r>
            <a:endParaRPr sz="2400" b="0" u="none">
              <a:solidFill>
                <a:srgbClr val="564B3C"/>
              </a:solidFill>
              <a:latin typeface="Century Gothic"/>
              <a:ea typeface="Century Gothic"/>
              <a:cs typeface="Century Gothic"/>
            </a:endParaRPr>
          </a:p>
          <a:p xmlns:a="http://schemas.openxmlformats.org/drawingml/2006/main">
            <a:pPr marL="343080" indent="0" algn="l">
              <a:spcBef>
                <a:spcPts val="601"/>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564B3C"/>
              </a:solidFill>
              <a:latin typeface="Century Gothic"/>
              <a:ea typeface="Century Gothic"/>
              <a:cs typeface="Century Gothic"/>
            </a:endParaRPr>
          </a:p>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New skills and norms were necessary for a manufacturing workforce.</a:t>
            </a:r>
            <a:endParaRPr sz="2400" b="0" u="none">
              <a:solidFill>
                <a:srgbClr val="564B3C"/>
              </a:solidFill>
              <a:latin typeface="Century Gothic"/>
              <a:ea typeface="Century Gothic"/>
              <a:cs typeface="Century Gothic"/>
            </a:endParaRPr>
          </a:p>
          <a:p xmlns:a="http://schemas.openxmlformats.org/drawingml/2006/main">
            <a:pPr marL="343080" indent="0" algn="l">
              <a:spcBef>
                <a:spcPts val="601"/>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564B3C"/>
              </a:solidFill>
              <a:latin typeface="Century Gothic"/>
              <a:ea typeface="Century Gothic"/>
              <a:cs typeface="Century Gothic"/>
            </a:endParaRPr>
          </a:p>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Common values and norms had to be taught to an increasingly diverse and specialized population.</a:t>
            </a:r>
            <a:endParaRPr sz="2400" b="0" u="none">
              <a:solidFill>
                <a:srgbClr val="564B3C"/>
              </a:solidFill>
              <a:latin typeface="Century Gothic"/>
              <a:ea typeface="Century Gothic"/>
              <a:cs typeface="Century Gothic"/>
            </a:endParaRPr>
          </a:p>
        </p:txBody>
      </p:sp>
    </p:spTree>
    <p:extLst>
      <p:ext uri="{BB962C8B-B14F-4D97-AF65-F5344CB8AC3E}">
        <p14:creationId xmlns:p14="http://schemas.microsoft.com/office/powerpoint/2010/main" val="172962404"/>
      </p:ext>
    </p:extLst>
  </p:cSld>
</p:sld>
</file>

<file path=ppt/theme/theme1.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name="LibreOffice">
      <a:fillStyleLst>
        <a:solidFill>
          <a:schemeClr val="phClr"/>
        </a:solidFill>
        <a:solidFill>
          <a:schemeClr val="phClr"/>
        </a:solidFill>
        <a:solidFill>
          <a:schemeClr val="phClr"/>
        </a:solidFill>
      </a:fillStyleLst>
      <a:lnStyleLst>
        <a:ln w="6350">
          <a:prstDash val="solid"/>
        </a:ln>
        <a:ln w="6350">
          <a:prstDash val="solid"/>
        </a:ln>
        <a:ln w="6350">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docProps/app.xml><?xml version="1.0" encoding="utf-8"?>
<ap:Properties xmlns:ap="http://schemas.openxmlformats.org/officeDocument/2006/extended-properties">
  <ap:Application>Walnut Exporter</ap:Application>
  <ap:PresentationFormat>Converted Presentation</ap:PresentationFormat>
  <ap:Slides>0</ap:Slides>
  <ap:Notes>0</ap:Notes>
  <ap:HiddenSlides>0</ap:HiddenSlides>
  <ap:SharedDoc>false</ap:SharedDoc>
  <ap:DocSecurity>0</ap:DocSecurity>
</ap:Properties>
</file>

<file path=docProps/core.xml><?xml version="1.0" encoding="utf-8"?>
<coreProperties xmlns:dc="http://purl.org/dc/elements/1.1/" xmlns:dcterms="http://purl.org/dc/terms/" xmlns:xsi="http://www.w3.org/2001/XMLSchema-instance" xmlns="http://schemas.openxmlformats.org/package/2006/metadata/core-properties">
  <dc:creator>Walnut Exporter</dc:creator>
  <lastModifiedBy>Walnut Exporter</lastModifiedBy>
  <dc:title>Presentation</dc:title>
  <dcterms:created xsi:type="dcterms:W3CDTF">2026-08-27T17:04:24.2990000Z</dcterms:created>
  <dcterms:modified xsi:type="dcterms:W3CDTF">2026-08-27T17:04:24.2990000Z</dcterms:modified>
</coreProperties>
</file>