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emf" ContentType="image/x-emf"/>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Override PartName="/ppt/slides/slide16.xml" ContentType="application/vnd.openxmlformats-officedocument.presentationml.slide+xml"/>
  <Override PartName="/ppt/notesSlides/notesSlide16.xml" ContentType="application/vnd.openxmlformats-officedocument.presentationml.notesSlide+xml"/>
  <Override PartName="/ppt/slides/slide17.xml" ContentType="application/vnd.openxmlformats-officedocument.presentationml.slide+xml"/>
  <Override PartName="/ppt/notesSlides/notesSlide17.xml" ContentType="application/vnd.openxmlformats-officedocument.presentationml.notesSlide+xml"/>
  <Override PartName="/ppt/slides/slide18.xml" ContentType="application/vnd.openxmlformats-officedocument.presentationml.slide+xml"/>
  <Override PartName="/ppt/notesSlides/notesSlide18.xml" ContentType="application/vnd.openxmlformats-officedocument.presentationml.notesSlide+xml"/>
  <Override PartName="/ppt/slides/slide19.xml" ContentType="application/vnd.openxmlformats-officedocument.presentationml.slide+xml"/>
  <Override PartName="/ppt/notesSlides/notesSlide19.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36279b5803524085" /><Relationship Type="http://schemas.openxmlformats.org/officeDocument/2006/relationships/extended-properties" Target="/docProps/app.xml" Id="R56e8c0702eb84c02" /><Relationship Type="http://schemas.openxmlformats.org/officeDocument/2006/relationships/officeDocument" Target="/ppt/presentation.xml" Id="Rf995868f83a14d87" /></Relationships>
</file>

<file path=ppt/presentation.xml><?xml version="1.0" encoding="utf-8"?>
<p:presentation xmlns:p="http://schemas.openxmlformats.org/presentationml/2006/main">
  <p:sldMasterIdLst>
    <p:sldMasterId xmlns:r="http://schemas.openxmlformats.org/officeDocument/2006/relationships" id="2147483648" r:id="Ra20ccbfa32c94c39"/>
  </p:sldMasterIdLst>
  <p:notesMasterIdLst>
    <p:notesMasterId xmlns:r="http://schemas.openxmlformats.org/officeDocument/2006/relationships" r:id="Re11ecc7f46ca4878"/>
  </p:notesMasterIdLst>
  <p:sldIdLst>
    <p:sldId xmlns:r="http://schemas.openxmlformats.org/officeDocument/2006/relationships" id="256" r:id="R23e56e00d96547c0"/>
    <p:sldId xmlns:r="http://schemas.openxmlformats.org/officeDocument/2006/relationships" id="257" r:id="R22600c8f5ddc4bbb"/>
    <p:sldId xmlns:r="http://schemas.openxmlformats.org/officeDocument/2006/relationships" id="258" r:id="Rcc0a64914dab425d"/>
    <p:sldId xmlns:r="http://schemas.openxmlformats.org/officeDocument/2006/relationships" id="259" r:id="R8c8eeecd10c44c41"/>
    <p:sldId xmlns:r="http://schemas.openxmlformats.org/officeDocument/2006/relationships" id="260" r:id="Rf3c6ff01d556420d"/>
    <p:sldId xmlns:r="http://schemas.openxmlformats.org/officeDocument/2006/relationships" id="261" r:id="R0e5937c7c78444f0"/>
    <p:sldId xmlns:r="http://schemas.openxmlformats.org/officeDocument/2006/relationships" id="262" r:id="Red4aeb08628f453e"/>
    <p:sldId xmlns:r="http://schemas.openxmlformats.org/officeDocument/2006/relationships" id="263" r:id="R00a78b1e1a864d56"/>
    <p:sldId xmlns:r="http://schemas.openxmlformats.org/officeDocument/2006/relationships" id="264" r:id="Re5c0f2f14bcb4f14"/>
    <p:sldId xmlns:r="http://schemas.openxmlformats.org/officeDocument/2006/relationships" id="265" r:id="R51cfc5f0f73c48be"/>
    <p:sldId xmlns:r="http://schemas.openxmlformats.org/officeDocument/2006/relationships" id="266" r:id="R79f530e97ad64f18"/>
    <p:sldId xmlns:r="http://schemas.openxmlformats.org/officeDocument/2006/relationships" id="267" r:id="Re1334536fc154b33"/>
    <p:sldId xmlns:r="http://schemas.openxmlformats.org/officeDocument/2006/relationships" id="268" r:id="R7f441851ac60466d"/>
    <p:sldId xmlns:r="http://schemas.openxmlformats.org/officeDocument/2006/relationships" id="269" r:id="Rf7824414307244dd"/>
    <p:sldId xmlns:r="http://schemas.openxmlformats.org/officeDocument/2006/relationships" id="270" r:id="R83ea1e431a3e41c3"/>
    <p:sldId xmlns:r="http://schemas.openxmlformats.org/officeDocument/2006/relationships" id="271" r:id="Rd6ebbb4268eb4a86"/>
    <p:sldId xmlns:r="http://schemas.openxmlformats.org/officeDocument/2006/relationships" id="272" r:id="R9774f02418b74114"/>
    <p:sldId xmlns:r="http://schemas.openxmlformats.org/officeDocument/2006/relationships" id="273" r:id="Rfe534ba637e74094"/>
    <p:sldId xmlns:r="http://schemas.openxmlformats.org/officeDocument/2006/relationships" id="274" r:id="R1d6a9e09b95745c0"/>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a37e081c487c4d6b" /><Relationship Type="http://schemas.openxmlformats.org/officeDocument/2006/relationships/slideMaster" Target="/ppt/slideMasters/slideMaster1.xml" Id="Ra20ccbfa32c94c39" /><Relationship Type="http://schemas.openxmlformats.org/officeDocument/2006/relationships/notesMaster" Target="/ppt/notesMasters/notesMaster1.xml" Id="Re11ecc7f46ca4878" /><Relationship Type="http://schemas.openxmlformats.org/officeDocument/2006/relationships/presProps" Target="/ppt/presProps.xml" Id="Rcd1935e53702499b" /><Relationship Type="http://schemas.openxmlformats.org/officeDocument/2006/relationships/tableStyles" Target="/ppt/tableStyles.xml" Id="Rb70d23ecf6f4420e" /><Relationship Type="http://schemas.openxmlformats.org/officeDocument/2006/relationships/slide" Target="/ppt/slides/slide1.xml" Id="R23e56e00d96547c0" /><Relationship Type="http://schemas.openxmlformats.org/officeDocument/2006/relationships/slide" Target="/ppt/slides/slide2.xml" Id="R22600c8f5ddc4bbb" /><Relationship Type="http://schemas.openxmlformats.org/officeDocument/2006/relationships/slide" Target="/ppt/slides/slide3.xml" Id="Rcc0a64914dab425d" /><Relationship Type="http://schemas.openxmlformats.org/officeDocument/2006/relationships/slide" Target="/ppt/slides/slide4.xml" Id="R8c8eeecd10c44c41" /><Relationship Type="http://schemas.openxmlformats.org/officeDocument/2006/relationships/slide" Target="/ppt/slides/slide5.xml" Id="Rf3c6ff01d556420d" /><Relationship Type="http://schemas.openxmlformats.org/officeDocument/2006/relationships/slide" Target="/ppt/slides/slide6.xml" Id="R0e5937c7c78444f0" /><Relationship Type="http://schemas.openxmlformats.org/officeDocument/2006/relationships/slide" Target="/ppt/slides/slide7.xml" Id="Red4aeb08628f453e" /><Relationship Type="http://schemas.openxmlformats.org/officeDocument/2006/relationships/slide" Target="/ppt/slides/slide8.xml" Id="R00a78b1e1a864d56" /><Relationship Type="http://schemas.openxmlformats.org/officeDocument/2006/relationships/slide" Target="/ppt/slides/slide9.xml" Id="Re5c0f2f14bcb4f14" /><Relationship Type="http://schemas.openxmlformats.org/officeDocument/2006/relationships/slide" Target="/ppt/slides/slide10.xml" Id="R51cfc5f0f73c48be" /><Relationship Type="http://schemas.openxmlformats.org/officeDocument/2006/relationships/slide" Target="/ppt/slides/slide11.xml" Id="R79f530e97ad64f18" /><Relationship Type="http://schemas.openxmlformats.org/officeDocument/2006/relationships/slide" Target="/ppt/slides/slide12.xml" Id="Re1334536fc154b33" /><Relationship Type="http://schemas.openxmlformats.org/officeDocument/2006/relationships/slide" Target="/ppt/slides/slide13.xml" Id="R7f441851ac60466d" /><Relationship Type="http://schemas.openxmlformats.org/officeDocument/2006/relationships/slide" Target="/ppt/slides/slide14.xml" Id="Rf7824414307244dd" /><Relationship Type="http://schemas.openxmlformats.org/officeDocument/2006/relationships/slide" Target="/ppt/slides/slide15.xml" Id="R83ea1e431a3e41c3" /><Relationship Type="http://schemas.openxmlformats.org/officeDocument/2006/relationships/slide" Target="/ppt/slides/slide16.xml" Id="Rd6ebbb4268eb4a86" /><Relationship Type="http://schemas.openxmlformats.org/officeDocument/2006/relationships/slide" Target="/ppt/slides/slide17.xml" Id="R9774f02418b74114" /><Relationship Type="http://schemas.openxmlformats.org/officeDocument/2006/relationships/slide" Target="/ppt/slides/slide18.xml" Id="Rfe534ba637e74094" /><Relationship Type="http://schemas.openxmlformats.org/officeDocument/2006/relationships/slide" Target="/ppt/slides/slide19.xml" Id="R1d6a9e09b95745c0"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f430d3922e1147c0"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da064b1f9d414aa9" /><Relationship Type="http://schemas.openxmlformats.org/officeDocument/2006/relationships/notesMaster" Target="/ppt/notesMasters/notesMaster1.xml" Id="R246186419c194522"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8da5d4e6c40e4e5c" /><Relationship Type="http://schemas.openxmlformats.org/officeDocument/2006/relationships/notesMaster" Target="/ppt/notesMasters/notesMaster1.xml" Id="R34bde2d6b86d4e68"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ca3cc3c1abbd479f" /><Relationship Type="http://schemas.openxmlformats.org/officeDocument/2006/relationships/notesMaster" Target="/ppt/notesMasters/notesMaster1.xml" Id="R0c22f28128774435"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8e873d8db9e14056" /><Relationship Type="http://schemas.openxmlformats.org/officeDocument/2006/relationships/notesMaster" Target="/ppt/notesMasters/notesMaster1.xml" Id="R572894c8198c4df4"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71eb05e341a0452f" /><Relationship Type="http://schemas.openxmlformats.org/officeDocument/2006/relationships/notesMaster" Target="/ppt/notesMasters/notesMaster1.xml" Id="Rec40aa1dc03a461f"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43f1e283f6a74a2d" /><Relationship Type="http://schemas.openxmlformats.org/officeDocument/2006/relationships/notesMaster" Target="/ppt/notesMasters/notesMaster1.xml" Id="R23e93b1c19db46d6"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aca61cdd86a94df8" /><Relationship Type="http://schemas.openxmlformats.org/officeDocument/2006/relationships/notesMaster" Target="/ppt/notesMasters/notesMaster1.xml" Id="Rf62da0fdc18b48a9" /></Relationships>
</file>

<file path=ppt/notesSlides/_rels/notesSlide16.xml.rels>&#65279;<?xml version="1.0" encoding="utf-8"?><Relationships xmlns="http://schemas.openxmlformats.org/package/2006/relationships"><Relationship Type="http://schemas.openxmlformats.org/officeDocument/2006/relationships/slide" Target="/ppt/slides/slide16.xml" Id="Rafcf4583a2334745" /><Relationship Type="http://schemas.openxmlformats.org/officeDocument/2006/relationships/notesMaster" Target="/ppt/notesMasters/notesMaster1.xml" Id="Rf3d7bcb481fd4b14" /></Relationships>
</file>

<file path=ppt/notesSlides/_rels/notesSlide17.xml.rels>&#65279;<?xml version="1.0" encoding="utf-8"?><Relationships xmlns="http://schemas.openxmlformats.org/package/2006/relationships"><Relationship Type="http://schemas.openxmlformats.org/officeDocument/2006/relationships/slide" Target="/ppt/slides/slide17.xml" Id="R4aae9a14ea774c0c" /><Relationship Type="http://schemas.openxmlformats.org/officeDocument/2006/relationships/notesMaster" Target="/ppt/notesMasters/notesMaster1.xml" Id="R4a7b93e29f584ef5" /></Relationships>
</file>

<file path=ppt/notesSlides/_rels/notesSlide18.xml.rels>&#65279;<?xml version="1.0" encoding="utf-8"?><Relationships xmlns="http://schemas.openxmlformats.org/package/2006/relationships"><Relationship Type="http://schemas.openxmlformats.org/officeDocument/2006/relationships/slide" Target="/ppt/slides/slide18.xml" Id="R8cfb1c0a8d994c21" /><Relationship Type="http://schemas.openxmlformats.org/officeDocument/2006/relationships/notesMaster" Target="/ppt/notesMasters/notesMaster1.xml" Id="R42b78018815c4ad2" /></Relationships>
</file>

<file path=ppt/notesSlides/_rels/notesSlide19.xml.rels>&#65279;<?xml version="1.0" encoding="utf-8"?><Relationships xmlns="http://schemas.openxmlformats.org/package/2006/relationships"><Relationship Type="http://schemas.openxmlformats.org/officeDocument/2006/relationships/slide" Target="/ppt/slides/slide19.xml" Id="Ra23f2c1a7dbd4fb5" /><Relationship Type="http://schemas.openxmlformats.org/officeDocument/2006/relationships/notesMaster" Target="/ppt/notesMasters/notesMaster1.xml" Id="Rf942f5cf28474063" /></Relationships>
</file>

<file path=ppt/notesSlides/_rels/notesSlide2.xml.rels>&#65279;<?xml version="1.0" encoding="utf-8"?><Relationships xmlns="http://schemas.openxmlformats.org/package/2006/relationships"><Relationship Type="http://schemas.openxmlformats.org/officeDocument/2006/relationships/slide" Target="/ppt/slides/slide2.xml" Id="R8560967cdaac4d89" /><Relationship Type="http://schemas.openxmlformats.org/officeDocument/2006/relationships/notesMaster" Target="/ppt/notesMasters/notesMaster1.xml" Id="Rf4139aa08abe47c4" /></Relationships>
</file>

<file path=ppt/notesSlides/_rels/notesSlide3.xml.rels>&#65279;<?xml version="1.0" encoding="utf-8"?><Relationships xmlns="http://schemas.openxmlformats.org/package/2006/relationships"><Relationship Type="http://schemas.openxmlformats.org/officeDocument/2006/relationships/slide" Target="/ppt/slides/slide3.xml" Id="Rbc5585f8ff2948d9" /><Relationship Type="http://schemas.openxmlformats.org/officeDocument/2006/relationships/notesMaster" Target="/ppt/notesMasters/notesMaster1.xml" Id="R42bf736a646f4cba" /></Relationships>
</file>

<file path=ppt/notesSlides/_rels/notesSlide4.xml.rels>&#65279;<?xml version="1.0" encoding="utf-8"?><Relationships xmlns="http://schemas.openxmlformats.org/package/2006/relationships"><Relationship Type="http://schemas.openxmlformats.org/officeDocument/2006/relationships/slide" Target="/ppt/slides/slide4.xml" Id="R9303664efa004d3c" /><Relationship Type="http://schemas.openxmlformats.org/officeDocument/2006/relationships/notesMaster" Target="/ppt/notesMasters/notesMaster1.xml" Id="R8ec2a9d6f3804fd4" /></Relationships>
</file>

<file path=ppt/notesSlides/_rels/notesSlide5.xml.rels>&#65279;<?xml version="1.0" encoding="utf-8"?><Relationships xmlns="http://schemas.openxmlformats.org/package/2006/relationships"><Relationship Type="http://schemas.openxmlformats.org/officeDocument/2006/relationships/slide" Target="/ppt/slides/slide5.xml" Id="R66c205e13b47480c" /><Relationship Type="http://schemas.openxmlformats.org/officeDocument/2006/relationships/notesMaster" Target="/ppt/notesMasters/notesMaster1.xml" Id="Rd3ec75b74da44a4c" /></Relationships>
</file>

<file path=ppt/notesSlides/_rels/notesSlide6.xml.rels>&#65279;<?xml version="1.0" encoding="utf-8"?><Relationships xmlns="http://schemas.openxmlformats.org/package/2006/relationships"><Relationship Type="http://schemas.openxmlformats.org/officeDocument/2006/relationships/slide" Target="/ppt/slides/slide6.xml" Id="Ra50081b942274a1f" /><Relationship Type="http://schemas.openxmlformats.org/officeDocument/2006/relationships/notesMaster" Target="/ppt/notesMasters/notesMaster1.xml" Id="R5f8a81cfcccc44ce" /></Relationships>
</file>

<file path=ppt/notesSlides/_rels/notesSlide7.xml.rels>&#65279;<?xml version="1.0" encoding="utf-8"?><Relationships xmlns="http://schemas.openxmlformats.org/package/2006/relationships"><Relationship Type="http://schemas.openxmlformats.org/officeDocument/2006/relationships/slide" Target="/ppt/slides/slide7.xml" Id="R98b3c5b969ec4f8f" /><Relationship Type="http://schemas.openxmlformats.org/officeDocument/2006/relationships/notesMaster" Target="/ppt/notesMasters/notesMaster1.xml" Id="Raa3c0b8b7f2f4cf1" /></Relationships>
</file>

<file path=ppt/notesSlides/_rels/notesSlide8.xml.rels>&#65279;<?xml version="1.0" encoding="utf-8"?><Relationships xmlns="http://schemas.openxmlformats.org/package/2006/relationships"><Relationship Type="http://schemas.openxmlformats.org/officeDocument/2006/relationships/slide" Target="/ppt/slides/slide8.xml" Id="R7639ab4a8cd64495" /><Relationship Type="http://schemas.openxmlformats.org/officeDocument/2006/relationships/notesMaster" Target="/ppt/notesMasters/notesMaster1.xml" Id="Rb59bfd1b5cc64314" /></Relationships>
</file>

<file path=ppt/notesSlides/_rels/notesSlide9.xml.rels>&#65279;<?xml version="1.0" encoding="utf-8"?><Relationships xmlns="http://schemas.openxmlformats.org/package/2006/relationships"><Relationship Type="http://schemas.openxmlformats.org/officeDocument/2006/relationships/slide" Target="/ppt/slides/slide9.xml" Id="R4558809dc7934778" /><Relationship Type="http://schemas.openxmlformats.org/officeDocument/2006/relationships/notesMaster" Target="/ppt/notesMasters/notesMaster1.xml" Id="R68d884d320d640aa"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INEQUALITY BY SOCIOECONOMIC BACKGROUND AND CLASS</a:t>
            </a:r>
          </a:p>
          <a:p xmlns:a="http://schemas.openxmlformats.org/drawingml/2006/main">
            <a:r>
              <a:t/>
            </a:r>
          </a:p>
          <a:p xmlns:a="http://schemas.openxmlformats.org/drawingml/2006/main">
            <a:r>
              <a:t>CHAPTER 4</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TABLE 4-5: MEAN GPA OF HIGH SCHOOL GRADUATES BY EITHER PARENT’S HIGHEST LEVEL OF EDUCATION, 2005</a:t>
            </a:r>
          </a:p>
          <a:p xmlns:a="http://schemas.openxmlformats.org/drawingml/2006/main">
            <a:r>
              <a:t/>
            </a:r>
          </a:p>
          <a:p xmlns:a="http://schemas.openxmlformats.org/drawingml/2006/main">
            <a:r>
              <a:t>Source: The Nation’s Report Card. America’s High School Graduates: Results from the 2005 High School Transcript Study.  Accessed at http://www.nationsreportcard.gov/hsts_2005/hs_stu_5d_3.aspx on December 17, 2015.</a:t>
            </a:r>
          </a:p>
          <a:p xmlns:a="http://schemas.openxmlformats.org/drawingml/2006/main">
            <a:r>
              <a:t/>
            </a:r>
          </a:p>
          <a:p xmlns:a="http://schemas.openxmlformats.org/drawingml/2006/main">
            <a:r>
              <a:t>Table data:</a:t>
            </a:r>
          </a:p>
          <a:p xmlns:a="http://schemas.openxmlformats.org/drawingml/2006/main">
            <a:r>
              <a:t>Column headers: blank; GPA</a:t>
            </a:r>
          </a:p>
          <a:p xmlns:a="http://schemas.openxmlformats.org/drawingml/2006/main">
            <a:r>
              <a:t>Row 1: Less than high school; 2.79</a:t>
            </a:r>
          </a:p>
          <a:p xmlns:a="http://schemas.openxmlformats.org/drawingml/2006/main">
            <a:r>
              <a:t>Row 2: High school graduate; 2.85</a:t>
            </a:r>
          </a:p>
          <a:p xmlns:a="http://schemas.openxmlformats.org/drawingml/2006/main">
            <a:r>
              <a:t>Row 3: Some post-secondary; 2.95</a:t>
            </a:r>
          </a:p>
          <a:p xmlns:a="http://schemas.openxmlformats.org/drawingml/2006/main">
            <a:r>
              <a:t>Row 4: College graduate; 3.12</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The Nation’s Report Card. America’s High School Graduates: Results from the 2005 High School Transcript Study.  Accessed at http://www.nationsreportcard.gov/hsts_2005/hs_stu_5d_3.aspx on December 17, 2015.</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4-4: AVERAGE FOURTH GRADE READING AND MATH NAEP SCORES BY POVERTY STATUS, 2003-2013</a:t>
            </a:r>
          </a:p>
          <a:p xmlns:a="http://schemas.openxmlformats.org/drawingml/2006/main">
            <a:r>
              <a:t/>
            </a:r>
          </a:p>
          <a:p xmlns:a="http://schemas.openxmlformats.org/drawingml/2006/main">
            <a:r>
              <a:t>Source: U.S. Department of Education, Institute of Education Sciences, National Center for Education Statistics, National Assessment of Educational Progress (NAEP), 2003, 2005, 2007, 2009, 2011 and 2013 Mathematics and Reading Assessments.</a:t>
            </a:r>
          </a:p>
          <a:p xmlns:a="http://schemas.openxmlformats.org/drawingml/2006/main">
            <a:r>
              <a:t/>
            </a:r>
          </a:p>
          <a:p xmlns:a="http://schemas.openxmlformats.org/drawingml/2006/main">
            <a:r>
              <a:t>Figure description: Line chart of fourth-grade NAEP scores from 2003 through 2013. Math scores are consistently above reading scores, and students not eligible for the school-lunch program score above eligible students in both subjects. All four series are comparatively stable over the period, so the achievement gaps persist.</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U.S. Department of Education, Institute of Education Sciences, National Center for Education Statistics, National Assessment of Educational Progress (NAEP), 2003, 2005, 2007, 2009, 2011 and 2013 Mathematics and Reading Assessments.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TABLE 4-8: PERCENTAGE OF HIGH SCHOOL GRADUATES ATTAINING ANY CREDIT AND MEAN CREDITS ATTAINED IN DUAL-CREDIT, ADVANCED PLACEMENT (AP), OR INTERNATIONAL BACCALAUREATE (IB) COURSES BY THOSE WHO TAKE THESE COURSES BY SCHOOL POVERTY COMPOSITION, 2009</a:t>
            </a:r>
          </a:p>
          <a:p xmlns:a="http://schemas.openxmlformats.org/drawingml/2006/main">
            <a:r>
              <a:t/>
            </a:r>
          </a:p>
          <a:p xmlns:a="http://schemas.openxmlformats.org/drawingml/2006/main">
            <a:r>
              <a:t>Source: National Center for Education Statistics. 2011. Digest of Education Statistics. Table 163.</a:t>
            </a:r>
          </a:p>
          <a:p xmlns:a="http://schemas.openxmlformats.org/drawingml/2006/main">
            <a:r>
              <a:t/>
            </a:r>
          </a:p>
          <a:p xmlns:a="http://schemas.openxmlformats.org/drawingml/2006/main">
            <a:r>
              <a:t>Table data:</a:t>
            </a:r>
          </a:p>
          <a:p xmlns:a="http://schemas.openxmlformats.org/drawingml/2006/main">
            <a:r>
              <a:t>Column headers: Percent Eligible for Free or Reduced Price Lunch; Dual-Credit; AP Courses; IB Courses; Mean Total Credits in Dual-Credit, AP or IB Courses</a:t>
            </a:r>
          </a:p>
          <a:p xmlns:a="http://schemas.openxmlformats.org/drawingml/2006/main">
            <a:r>
              <a:t>Row 1: 0-25%; 9.3; 44.9; 1.5; 1.75</a:t>
            </a:r>
          </a:p>
          <a:p xmlns:a="http://schemas.openxmlformats.org/drawingml/2006/main">
            <a:r>
              <a:t>Row 2: 26-50%; 9.2; 31.3; 2.1; 1.17</a:t>
            </a:r>
          </a:p>
          <a:p xmlns:a="http://schemas.openxmlformats.org/drawingml/2006/main">
            <a:r>
              <a:t>Row 3: Over 50%; 9.1; 28.6; 2.8; 1.05</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National Center for Education Statistics. 2011. Digest of Education Statistics. Table 163.</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4-5: STATUS DROPOUT RATES BY INCOME QUARTILE FOR 16-24 YEAR OLDS, 1970-2012</a:t>
            </a:r>
          </a:p>
          <a:p xmlns:a="http://schemas.openxmlformats.org/drawingml/2006/main">
            <a:r>
              <a:t/>
            </a:r>
          </a:p>
          <a:p xmlns:a="http://schemas.openxmlformats.org/drawingml/2006/main">
            <a:r>
              <a:t>Source: U.S. Department of Education, Institute for Education Statistics, National Center for Education Statistics, Digest of Education Statistics 2013, Table 219.76.</a:t>
            </a:r>
          </a:p>
          <a:p xmlns:a="http://schemas.openxmlformats.org/drawingml/2006/main">
            <a:r>
              <a:t/>
            </a:r>
          </a:p>
          <a:p xmlns:a="http://schemas.openxmlformats.org/drawingml/2006/main">
            <a:r>
              <a:t>Figure description: Line chart of status dropout rates from 1970 through 2012 for four income quartiles. Rates decline for every group. The lowest-income quartile remains highest, falling from roughly 28 percent to about 11 percent; the highest-income quartile remains lowest, near 5 percent initially and about 3 percent by 2012.</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U.S. Department of Education, Institute for Education Statistics, National Center for Education Statistics, Digest of Education Statistics 2013, Table 219.76.</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4-6: PERCENTAGES OF RECENT HIGH SCHOOL COMPLETERS ENROLLED IN 2-YEAR AND 4-YEAR COLLEGES BY INCOME LEVEL: 1975 THROUGH 2012</a:t>
            </a:r>
          </a:p>
          <a:p xmlns:a="http://schemas.openxmlformats.org/drawingml/2006/main">
            <a:r>
              <a:t/>
            </a:r>
          </a:p>
          <a:p xmlns:a="http://schemas.openxmlformats.org/drawingml/2006/main">
            <a:r>
              <a:t>Source: National Center for Education Statistics, Digest of Education Statistics, 2013. Table 302.20.</a:t>
            </a:r>
          </a:p>
          <a:p xmlns:a="http://schemas.openxmlformats.org/drawingml/2006/main">
            <a:r>
              <a:t>.</a:t>
            </a:r>
          </a:p>
          <a:p xmlns:a="http://schemas.openxmlformats.org/drawingml/2006/main">
            <a:r>
              <a:t/>
            </a:r>
          </a:p>
          <a:p xmlns:a="http://schemas.openxmlformats.org/drawingml/2006/main">
            <a:r>
              <a:t>Figure description: Line chart of college enrollment among recent high-school completers from 1975 through 2012 by family income. Enrollment generally rises for all groups. High-income students remain highest, middle-income students are intermediate, and low-income students remain lowest despite substantial year-to-year variation.</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National Center for Education Statistics, Digest of Education Statistics, 2013. Table 302.20.</a:t>
            </a:r>
          </a:p>
          <a:p xmlns:a="http://schemas.openxmlformats.org/drawingml/2006/main">
            <a:r>
              <a: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CAN SCHOOLS CLOSE THESE GAPS? EXPLANATIONS FOR DIFFERENT ACHIEVEMENT BY SOCIOECONOMIC BACKGROUND</a:t>
            </a:r>
          </a:p>
          <a:p xmlns:a="http://schemas.openxmlformats.org/drawingml/2006/main">
            <a:r>
              <a:t/>
            </a:r>
          </a:p>
          <a:p xmlns:a="http://schemas.openxmlformats.org/drawingml/2006/main">
            <a:r>
              <a:t>Individual-level</a:t>
            </a:r>
          </a:p>
          <a:p xmlns:a="http://schemas.openxmlformats.org/drawingml/2006/main">
            <a:r>
              <a:t>Intelligence or ability</a:t>
            </a:r>
          </a:p>
          <a:p xmlns:a="http://schemas.openxmlformats.org/drawingml/2006/main">
            <a:r>
              <a:t>Health and nutrition</a:t>
            </a:r>
          </a:p>
          <a:p xmlns:a="http://schemas.openxmlformats.org/drawingml/2006/main">
            <a:r>
              <a:t/>
            </a:r>
          </a:p>
          <a:p xmlns:a="http://schemas.openxmlformats.org/drawingml/2006/main">
            <a:r>
              <a:t>Family</a:t>
            </a:r>
          </a:p>
          <a:p xmlns:a="http://schemas.openxmlformats.org/drawingml/2006/main">
            <a:r>
              <a:t>Financial capital</a:t>
            </a:r>
          </a:p>
          <a:p xmlns:a="http://schemas.openxmlformats.org/drawingml/2006/main">
            <a:r>
              <a:t>Social capital</a:t>
            </a:r>
          </a:p>
          <a:p xmlns:a="http://schemas.openxmlformats.org/drawingml/2006/main">
            <a:r>
              <a:t>Cultural capital</a:t>
            </a:r>
          </a:p>
          <a:p xmlns:a="http://schemas.openxmlformats.org/drawingml/2006/main">
            <a:r>
              <a:t/>
            </a:r>
          </a:p>
          <a:p xmlns:a="http://schemas.openxmlformats.org/drawingml/2006/main">
            <a:r>
              <a:t>Neighborhood and Peer</a:t>
            </a:r>
          </a:p>
          <a:p xmlns:a="http://schemas.openxmlformats.org/drawingml/2006/main">
            <a:r>
              <a:t>Segregation and frequent mobility</a:t>
            </a:r>
          </a:p>
          <a:p xmlns:a="http://schemas.openxmlformats.org/drawingml/2006/main">
            <a:r>
              <a:t>Cultures of resistance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WHAT ROLE DOES SCHOOL PLAY IN AFFECTING DIFFERENCES IN EDUCATIONAL OUTCOMES BY SOCIOECONOMIC BACKGROUND?</a:t>
            </a:r>
          </a:p>
          <a:p xmlns:a="http://schemas.openxmlformats.org/drawingml/2006/main">
            <a:r>
              <a:t/>
            </a:r>
          </a:p>
          <a:p xmlns:a="http://schemas.openxmlformats.org/drawingml/2006/main">
            <a:r>
              <a:t>Schools reinforce educational inequality.</a:t>
            </a:r>
          </a:p>
          <a:p xmlns:a="http://schemas.openxmlformats.org/drawingml/2006/main">
            <a:r>
              <a:t>The conflict paradigm suggests they do through differences in ability-grouping and course-taking and different expectations for students.</a:t>
            </a:r>
          </a:p>
          <a:p xmlns:a="http://schemas.openxmlformats.org/drawingml/2006/main">
            <a:r>
              <a:t>Schools have no influence of educational inequality.</a:t>
            </a:r>
          </a:p>
          <a:p xmlns:a="http://schemas.openxmlformats.org/drawingml/2006/main">
            <a:r>
              <a:t>The Coleman Report showed most differences in educational outcomes were due to family background.</a:t>
            </a:r>
          </a:p>
          <a:p xmlns:a="http://schemas.openxmlformats.org/drawingml/2006/main">
            <a:r>
              <a:t>School resources do not seem to matter (Jencks).</a:t>
            </a:r>
          </a:p>
          <a:p xmlns:a="http://schemas.openxmlformats.org/drawingml/2006/main">
            <a:r>
              <a:t>Schools reduce educational inequality.</a:t>
            </a:r>
          </a:p>
          <a:p xmlns:a="http://schemas.openxmlformats.org/drawingml/2006/main">
            <a:r>
              <a:t>The “summer learning gap”: differences by socioeconomic background shrink during the school year, but grow again during the summer.</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WHY IS IT SO HARD TO ASSESS HOW SCHOOLS AFFECT INEQUALITY IN EDUCATIONAL OUTCOMES?</a:t>
            </a:r>
          </a:p>
          <a:p xmlns:a="http://schemas.openxmlformats.org/drawingml/2006/main">
            <a:r>
              <a:t/>
            </a:r>
          </a:p>
          <a:p xmlns:a="http://schemas.openxmlformats.org/drawingml/2006/main">
            <a:r>
              <a:t>All of these findings seem to conflict: some say schools matter for inequality, others say they don’t.  Why is there so little agreement? </a:t>
            </a:r>
          </a:p>
          <a:p xmlns:a="http://schemas.openxmlformats.org/drawingml/2006/main">
            <a:r>
              <a:t>How do we measure socioeconomic status, differences between schools, and gaps in academic outcomes? 	</a:t>
            </a:r>
          </a:p>
          <a:p xmlns:a="http://schemas.openxmlformats.org/drawingml/2006/main">
            <a:r>
              <a:t>How do we separate out students’ experiences outside of schools (that are related to socioeconomic background) from those that occur in schools (and are related to socioeconomic background)? </a:t>
            </a:r>
          </a:p>
          <a:p xmlns:a="http://schemas.openxmlformats.org/drawingml/2006/main">
            <a:r>
              <a:t>Schools simply do not have enough influence to erase gaps whose roots are in other contexts: individual, family, neighborhood, and/or peer (or others).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SUMMARY</a:t>
            </a:r>
          </a:p>
          <a:p xmlns:a="http://schemas.openxmlformats.org/drawingml/2006/main">
            <a:r>
              <a:t/>
            </a:r>
          </a:p>
          <a:p xmlns:a="http://schemas.openxmlformats.org/drawingml/2006/main">
            <a:r>
              <a:t>There are differences by socioeconomic background in students’ “learning opportunities.”</a:t>
            </a:r>
          </a:p>
          <a:p xmlns:a="http://schemas.openxmlformats.org/drawingml/2006/main">
            <a:r>
              <a:t/>
            </a:r>
          </a:p>
          <a:p xmlns:a="http://schemas.openxmlformats.org/drawingml/2006/main">
            <a:r>
              <a:t>There are also differences in students’ educational outcomes by socioeconomic background.</a:t>
            </a:r>
          </a:p>
          <a:p xmlns:a="http://schemas.openxmlformats.org/drawingml/2006/main">
            <a:r>
              <a:t/>
            </a:r>
          </a:p>
          <a:p xmlns:a="http://schemas.openxmlformats.org/drawingml/2006/main">
            <a:r>
              <a:t>How schools influence gaps in educational outcomes by socioeconomic background is hotly debated.  </a:t>
            </a:r>
          </a:p>
          <a:p xmlns:a="http://schemas.openxmlformats.org/drawingml/2006/main">
            <a:r>
              <a:t>The conflict paradigm provides reasons to believe that schools reinforce inequalities through ability grouping and differential course-taking and expectations.</a:t>
            </a:r>
          </a:p>
          <a:p xmlns:a="http://schemas.openxmlformats.org/drawingml/2006/main">
            <a:r>
              <a:t>Research finds little effect of schools net of family background.  Schools have less influence than do other contexts like family, neighborhood, and peers.</a:t>
            </a:r>
          </a:p>
          <a:p xmlns:a="http://schemas.openxmlformats.org/drawingml/2006/main">
            <a:r>
              <a:t>Some research, though, finds that schools shrink gaps in educational outcomes by socioeconomic background during the school year, but these gaps grow again over the summer.</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COMING UP IN CHAPTER 5</a:t>
            </a:r>
          </a:p>
          <a:p xmlns:a="http://schemas.openxmlformats.org/drawingml/2006/main">
            <a:r>
              <a:t/>
            </a:r>
          </a:p>
          <a:p xmlns:a="http://schemas.openxmlformats.org/drawingml/2006/main">
            <a:r>
              <a:t>Do schools differ for children from varying racial and ethnic groups?  How so?</a:t>
            </a:r>
          </a:p>
          <a:p xmlns:a="http://schemas.openxmlformats.org/drawingml/2006/main">
            <a:r>
              <a:t/>
            </a:r>
          </a:p>
          <a:p xmlns:a="http://schemas.openxmlformats.org/drawingml/2006/main">
            <a:r>
              <a:t>Do educational outcomes differ by race and ethnicity, and immigration status?</a:t>
            </a:r>
          </a:p>
          <a:p xmlns:a="http://schemas.openxmlformats.org/drawingml/2006/main">
            <a:r>
              <a:t/>
            </a:r>
          </a:p>
          <a:p xmlns:a="http://schemas.openxmlformats.org/drawingml/2006/main">
            <a:r>
              <a:t>What are some reasons for these differences?</a:t>
            </a:r>
          </a:p>
          <a:p xmlns:a="http://schemas.openxmlformats.org/drawingml/2006/main">
            <a:r>
              <a:t/>
            </a:r>
          </a:p>
          <a:p xmlns:a="http://schemas.openxmlformats.org/drawingml/2006/main">
            <a:r>
              <a:t>Do/how do schools influence differences between students by race and ethnicity and immigration status?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QUESTIONS FOR THOUGHT</a:t>
            </a:r>
          </a:p>
          <a:p xmlns:a="http://schemas.openxmlformats.org/drawingml/2006/main">
            <a:r>
              <a:t/>
            </a:r>
          </a:p>
          <a:p xmlns:a="http://schemas.openxmlformats.org/drawingml/2006/main">
            <a:r>
              <a:t>If indeed, we agree as a society, that reducing inequality should be a goal, what do we mean by inequality?  </a:t>
            </a:r>
          </a:p>
          <a:p xmlns:a="http://schemas.openxmlformats.org/drawingml/2006/main">
            <a:r>
              <a:t/>
            </a:r>
          </a:p>
          <a:p xmlns:a="http://schemas.openxmlformats.org/drawingml/2006/main">
            <a:r>
              <a:t>Should children have equal educational experiences regardless of social background characteristics?  </a:t>
            </a:r>
          </a:p>
          <a:p xmlns:a="http://schemas.openxmlformats.org/drawingml/2006/main">
            <a:r>
              <a:t/>
            </a:r>
          </a:p>
          <a:p xmlns:a="http://schemas.openxmlformats.org/drawingml/2006/main">
            <a:r>
              <a:t>Should students of all races, rich and poor, girls and boys have equal educational outcomes? </a:t>
            </a:r>
          </a:p>
          <a:p xmlns:a="http://schemas.openxmlformats.org/drawingml/2006/main">
            <a:r>
              <a:t/>
            </a:r>
          </a:p>
          <a:p xmlns:a="http://schemas.openxmlformats.org/drawingml/2006/main">
            <a:r>
              <a:t>How do schools affect gaps in educational outcomes?  Do they make them better, worse, or have little effect? </a:t>
            </a:r>
          </a:p>
          <a:p xmlns:a="http://schemas.openxmlformats.org/drawingml/2006/main">
            <a:r>
              <a:t/>
            </a:r>
          </a:p>
          <a:p xmlns:a="http://schemas.openxmlformats.org/drawingml/2006/main">
            <a:r>
              <a:t>What are other explanations for these gaps that schools may have little control over, and how might they contribute to the persistence of inequality in educational outcomes?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CLASS OR SOCIOECONOMIC BACKGROUND</a:t>
            </a:r>
          </a:p>
          <a:p xmlns:a="http://schemas.openxmlformats.org/drawingml/2006/main">
            <a:r>
              <a:t/>
            </a:r>
          </a:p>
          <a:p xmlns:a="http://schemas.openxmlformats.org/drawingml/2006/main">
            <a:r>
              <a:t>Class</a:t>
            </a:r>
          </a:p>
          <a:p xmlns:a="http://schemas.openxmlformats.org/drawingml/2006/main">
            <a:r>
              <a:t>Refers to the ideas of Marx.  One’s or one’s family’s relationship to the means of production (owner or worker).  Bowles and Gintis suggest the type of jobs your family has is important for the kinds of education you receive.  </a:t>
            </a:r>
          </a:p>
          <a:p xmlns:a="http://schemas.openxmlformats.org/drawingml/2006/main">
            <a:r>
              <a:t/>
            </a:r>
          </a:p>
          <a:p xmlns:a="http://schemas.openxmlformats.org/drawingml/2006/main">
            <a:r>
              <a:t>Socioeconomic background</a:t>
            </a:r>
          </a:p>
          <a:p xmlns:a="http://schemas.openxmlformats.org/drawingml/2006/main">
            <a:r>
              <a:t>Often refers back to Max Weber. “Status” groups people according to their honor or prestige.  Status can be expressed by “shared lifestyles,” such that those with the same status share similar tastes, values, behaviors, and beliefs. Status is multi-dimensional, but is often approximated by a person’s education, income, and position in the labor force.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“OPPORTUNITIES TO LEARN”</a:t>
            </a:r>
          </a:p>
          <a:p xmlns:a="http://schemas.openxmlformats.org/drawingml/2006/main">
            <a:r>
              <a:t/>
            </a:r>
          </a:p>
          <a:p xmlns:a="http://schemas.openxmlformats.org/drawingml/2006/main">
            <a:r>
              <a:t>“Opportunities to learn”</a:t>
            </a:r>
          </a:p>
          <a:p xmlns:a="http://schemas.openxmlformats.org/drawingml/2006/main">
            <a:r>
              <a:t>Refers to differences in curricula, teacher effort and ability, and perhaps other organizational differences between schools.</a:t>
            </a:r>
          </a:p>
          <a:p xmlns:a="http://schemas.openxmlformats.org/drawingml/2006/main">
            <a:r>
              <a:t>Student learning is influenced by both opportunities to learn and the ability to take advantage of those opportunities. </a:t>
            </a:r>
          </a:p>
          <a:p xmlns:a="http://schemas.openxmlformats.org/drawingml/2006/main">
            <a:r>
              <a:t>Children attend schools that look and feel different.  </a:t>
            </a:r>
          </a:p>
          <a:p xmlns:a="http://schemas.openxmlformats.org/drawingml/2006/main">
            <a:r>
              <a:t>While some question how these differences affect outcomes, others argue that these differences should be minimized because schools are public goods.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TABLE 4.1 SEGREGATION INDICES FOR THOSE ELIGIBLE FOR FREE AND REDUCED PRICE LUNCH AND THOSE WHO ARE NOT ACROSS SELECTED METROPOLITAN REGIONS</a:t>
            </a:r>
          </a:p>
          <a:p xmlns:a="http://schemas.openxmlformats.org/drawingml/2006/main">
            <a:r>
              <a:t/>
            </a:r>
          </a:p>
          <a:p xmlns:a="http://schemas.openxmlformats.org/drawingml/2006/main">
            <a:r>
              <a:t>Source: Logan, John R. Whose Schools are Failing? US2010 Project. Tables 3 and 4.</a:t>
            </a:r>
          </a:p>
          <a:p xmlns:a="http://schemas.openxmlformats.org/drawingml/2006/main">
            <a:r>
              <a:t/>
            </a:r>
          </a:p>
          <a:p xmlns:a="http://schemas.openxmlformats.org/drawingml/2006/main">
            <a:r>
              <a:t>Table data:</a:t>
            </a:r>
          </a:p>
          <a:p xmlns:a="http://schemas.openxmlformats.org/drawingml/2006/main">
            <a:r>
              <a:t>Column headers: School District; Socioeconomic Segregation</a:t>
            </a:r>
          </a:p>
          <a:p xmlns:a="http://schemas.openxmlformats.org/drawingml/2006/main">
            <a:r>
              <a:t>Row 1: Newark, NJ; .703</a:t>
            </a:r>
          </a:p>
          <a:p xmlns:a="http://schemas.openxmlformats.org/drawingml/2006/main">
            <a:r>
              <a:t>Row 2: Milwaukee-Waukesha, WI; .650</a:t>
            </a:r>
          </a:p>
          <a:p xmlns:a="http://schemas.openxmlformats.org/drawingml/2006/main">
            <a:r>
              <a:t>Row 3: Detroit, MI; .639</a:t>
            </a:r>
          </a:p>
          <a:p xmlns:a="http://schemas.openxmlformats.org/drawingml/2006/main">
            <a:r>
              <a:t>Row 4: Philadelphia, PA, NJ; .627</a:t>
            </a:r>
          </a:p>
          <a:p xmlns:a="http://schemas.openxmlformats.org/drawingml/2006/main">
            <a:r>
              <a:t>Row 5: Boston, MA; .617</a:t>
            </a:r>
          </a:p>
          <a:p xmlns:a="http://schemas.openxmlformats.org/drawingml/2006/main">
            <a:r>
              <a:t>Row 6: Orange County, CA; .605</a:t>
            </a:r>
          </a:p>
          <a:p xmlns:a="http://schemas.openxmlformats.org/drawingml/2006/main">
            <a:r>
              <a:t>Row 7: New York, NY; .576</a:t>
            </a:r>
          </a:p>
          <a:p xmlns:a="http://schemas.openxmlformats.org/drawingml/2006/main">
            <a:r>
              <a:t>Row 8: Dallas, TX; .532</a:t>
            </a:r>
          </a:p>
          <a:p xmlns:a="http://schemas.openxmlformats.org/drawingml/2006/main">
            <a:r>
              <a:t>Row 9: Oakland, CA; .530</a:t>
            </a:r>
          </a:p>
          <a:p xmlns:a="http://schemas.openxmlformats.org/drawingml/2006/main">
            <a:r>
              <a:t>Row 10: Washington, DC, MD, VA, WV; .465</a:t>
            </a:r>
          </a:p>
          <a:p xmlns:a="http://schemas.openxmlformats.org/drawingml/2006/main">
            <a:r>
              <a:t>Row 11: Portland-Vancouver, OR, WA; .389</a:t>
            </a:r>
          </a:p>
          <a:p xmlns:a="http://schemas.openxmlformats.org/drawingml/2006/main">
            <a:r>
              <a:t>Row 12: Greensboro-Winston Salem-High Point, NC; .388</a:t>
            </a:r>
          </a:p>
          <a:p xmlns:a="http://schemas.openxmlformats.org/drawingml/2006/main">
            <a:r>
              <a:t>Row 13: Tampa-St. Petersburg-Clearwater, FL; .382</a:t>
            </a:r>
          </a:p>
          <a:p xmlns:a="http://schemas.openxmlformats.org/drawingml/2006/main">
            <a:r>
              <a:t>Row 14: Greenville-Spartanburg-Anderson, SC; .294</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Logan, John R. Whose Schools are Failing? US2010 Project. Tables 3 and 4.</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TABLE 4-3: COST-ADJUSTED LOCAL AND STATE REVENUES PER PUPIL IN THE TEN LEAST EQUITABLE STATES BY SCHOOL POVERTY COMPOSITION</a:t>
            </a:r>
          </a:p>
          <a:p xmlns:a="http://schemas.openxmlformats.org/drawingml/2006/main">
            <a:r>
              <a:t/>
            </a:r>
          </a:p>
          <a:p xmlns:a="http://schemas.openxmlformats.org/drawingml/2006/main">
            <a:r>
              <a:t>Source: Baker, Bruce D. and Sean P. Corcoran. 2012. “The Stealth Inequalities of School Funding: </a:t>
            </a:r>
          </a:p>
          <a:p xmlns:a="http://schemas.openxmlformats.org/drawingml/2006/main">
            <a:r>
              <a:t>How State and Local Finance Systems Perpetuate Inequitable Student Spending.” Center for American Progress. Table 1.</a:t>
            </a:r>
          </a:p>
          <a:p xmlns:a="http://schemas.openxmlformats.org/drawingml/2006/main">
            <a:r>
              <a:t/>
            </a:r>
          </a:p>
          <a:p xmlns:a="http://schemas.openxmlformats.org/drawingml/2006/main">
            <a:r>
              <a:t>Table data:</a:t>
            </a:r>
          </a:p>
          <a:p xmlns:a="http://schemas.openxmlformats.org/drawingml/2006/main">
            <a:r>
              <a:t>Column headers: State; 0% Poverty; 10% Poverty; 20% Poverty; 30% Poverty</a:t>
            </a:r>
          </a:p>
          <a:p xmlns:a="http://schemas.openxmlformats.org/drawingml/2006/main">
            <a:r>
              <a:t>Row 1: Alabama; $9,698; $9,240; $8,804; $8,388</a:t>
            </a:r>
          </a:p>
          <a:p xmlns:a="http://schemas.openxmlformats.org/drawingml/2006/main">
            <a:r>
              <a:t>Row 2: Illinois; $11,082; $10,348; $9,662; $9,021</a:t>
            </a:r>
          </a:p>
          <a:p xmlns:a="http://schemas.openxmlformats.org/drawingml/2006/main">
            <a:r>
              <a:t>Row 3: Maine; $12,880; $12,373; $11,886; $11,418</a:t>
            </a:r>
          </a:p>
          <a:p xmlns:a="http://schemas.openxmlformats.org/drawingml/2006/main">
            <a:r>
              <a:t>Row 4: Nevada; $11,646; $10,214; $8,958; $7,856</a:t>
            </a:r>
          </a:p>
          <a:p xmlns:a="http://schemas.openxmlformats.org/drawingml/2006/main">
            <a:r>
              <a:t>Row 5: New Hampshire; $14,801; $12,746; $10,977; $9,454</a:t>
            </a:r>
          </a:p>
          <a:p xmlns:a="http://schemas.openxmlformats.org/drawingml/2006/main">
            <a:r>
              <a:t>Row 6: New York; $18,629; $17,907; $17,213; $16,546</a:t>
            </a:r>
          </a:p>
          <a:p xmlns:a="http://schemas.openxmlformats.org/drawingml/2006/main">
            <a:r>
              <a:t>Row 7: North Carolina; $11,422; $10,302; $9,291; $8,379</a:t>
            </a:r>
          </a:p>
          <a:p xmlns:a="http://schemas.openxmlformats.org/drawingml/2006/main">
            <a:r>
              <a:t>Row 8: North Dakota; $10,637; $9,917; $9,245; $8,618</a:t>
            </a:r>
          </a:p>
          <a:p xmlns:a="http://schemas.openxmlformats.org/drawingml/2006/main">
            <a:r>
              <a:t>Row 9: Pennsylvania; $13,675; $13,226; $12,792; $12,373</a:t>
            </a:r>
          </a:p>
          <a:p xmlns:a="http://schemas.openxmlformats.org/drawingml/2006/main">
            <a:r>
              <a:t>Row 10: Texas; $9,526; $9,134; $8,758; $8,397</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Baker, Bruce D. and Sean P. Corcoran. 2012. “The Stealth Inequalities of School Funding: </a:t>
            </a:r>
          </a:p>
          <a:p xmlns:a="http://schemas.openxmlformats.org/drawingml/2006/main">
            <a:r>
              <a:t>How State and Local Finance Systems Perpetuate Inequitable Student Spending.” Center for American Progress. Table 1.</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4-1: TEACHER DEGREE BY SCHOOL POVERTY COMPOSITION, 2007-2008</a:t>
            </a:r>
          </a:p>
          <a:p xmlns:a="http://schemas.openxmlformats.org/drawingml/2006/main">
            <a:r>
              <a:t/>
            </a:r>
          </a:p>
          <a:p xmlns:a="http://schemas.openxmlformats.org/drawingml/2006/main">
            <a:r>
              <a:t>Source: U.S. Department of Education, National Center for Education Statistics, Schools and Staffing Survey (SASS)</a:t>
            </a:r>
          </a:p>
          <a:p xmlns:a="http://schemas.openxmlformats.org/drawingml/2006/main">
            <a:r>
              <a:t>"Public School Teacher and Private School Teacher Data Files," 2007–08. The Condition of Education. 2010. Figure CL-7.</a:t>
            </a:r>
          </a:p>
          <a:p xmlns:a="http://schemas.openxmlformats.org/drawingml/2006/main">
            <a:r>
              <a:t/>
            </a:r>
          </a:p>
          <a:p xmlns:a="http://schemas.openxmlformats.org/drawingml/2006/main">
            <a:r>
              <a:t>Figure description: The chart area is blank in the source deck; no plotted values or legend are visible.</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U.S. Department of Education, National Center for Education Statistics, Schools and Staffing Survey (SASS)</a:t>
            </a:r>
          </a:p>
          <a:p xmlns:a="http://schemas.openxmlformats.org/drawingml/2006/main">
            <a:r>
              <a:t>"Public School Teacher and Private School Teacher Data Files," 2007–08. The Condition of Education. 2010. Figure CL-7.</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EDUCATIONAL OUTCOMES</a:t>
            </a:r>
          </a:p>
          <a:p xmlns:a="http://schemas.openxmlformats.org/drawingml/2006/main">
            <a:r>
              <a:t/>
            </a:r>
          </a:p>
          <a:p xmlns:a="http://schemas.openxmlformats.org/drawingml/2006/main">
            <a:r>
              <a:t>Differences in educational expectations, test scores, grades, retention, course-taking, high school graduation, college enrollment, and others.</a:t>
            </a:r>
          </a:p>
          <a:p xmlns:a="http://schemas.openxmlformats.org/drawingml/2006/main">
            <a:r>
              <a:t/>
            </a:r>
          </a:p>
          <a:p xmlns:a="http://schemas.openxmlformats.org/drawingml/2006/main">
            <a:r>
              <a:t>Operate cumulatively such that low grades may lead to low expectations, which lead to different course-taking patterns, which lead to lower college enrollment.</a:t>
            </a:r>
          </a:p>
          <a:p xmlns:a="http://schemas.openxmlformats.org/drawingml/2006/main">
            <a:r>
              <a:t/>
            </a:r>
          </a:p>
          <a:p xmlns:a="http://schemas.openxmlformats.org/drawingml/2006/main">
            <a:r>
              <a:t>Are there systematic differences by family socioeconomic background?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FIGURE 4-2: EDUCATIONAL EXPECTATIONS OF STUDENTS BY THEIR PARENTS’ HIGHEST EDUCATIONAL ATTAINMENT, 2004</a:t>
            </a:r>
          </a:p>
          <a:p xmlns:a="http://schemas.openxmlformats.org/drawingml/2006/main">
            <a:r>
              <a:t/>
            </a:r>
          </a:p>
          <a:p xmlns:a="http://schemas.openxmlformats.org/drawingml/2006/main">
            <a:r>
              <a:t>Source: National Center for Education Statistics.  Institute of Education Science.  U.S Department of Education.  </a:t>
            </a:r>
          </a:p>
          <a:p xmlns:a="http://schemas.openxmlformats.org/drawingml/2006/main">
            <a:r>
              <a:t>Xianglei Chen, Joanna Wu, and ShaynaTasoff.  Issue Tables. “Post-Secondary Expectations and Plans for the High School Senior Class of 1003-4.”  NCES2010-170rev. http://nces.ed.gov/pubs2010/2010170rev.pdf</a:t>
            </a:r>
          </a:p>
          <a:p xmlns:a="http://schemas.openxmlformats.org/drawingml/2006/main">
            <a:r>
              <a:t/>
            </a:r>
          </a:p>
          <a:p xmlns:a="http://schemas.openxmlformats.org/drawingml/2006/main">
            <a:r>
              <a:t>Figure description: The chart area is blank in the source deck; no plotted values or legend are visible.</a:t>
            </a:r>
          </a:p>
          <a:p xmlns:a="http://schemas.openxmlformats.org/drawingml/2006/main">
            <a:r>
              <a:t/>
            </a:r>
          </a:p>
          <a:p xmlns:a="http://schemas.openxmlformats.org/drawingml/2006/main">
            <a:r>
              <a:t>[Sources]</a:t>
            </a:r>
          </a:p>
          <a:p xmlns:a="http://schemas.openxmlformats.org/drawingml/2006/main">
            <a:r>
              <a:t/>
            </a:r>
          </a:p>
          <a:p xmlns:a="http://schemas.openxmlformats.org/drawingml/2006/main">
            <a:r>
              <a:t>- Source: National Center for Education Statistics.  Institute of Education Science.  U.S Department of Education.  </a:t>
            </a:r>
          </a:p>
          <a:p xmlns:a="http://schemas.openxmlformats.org/drawingml/2006/main">
            <a:r>
              <a:t>Xianglei Chen, Joanna Wu, and ShaynaTasoff.  Issue Tables. “Post-Secondary Expectations and Plans for the High School Senior Class of 1003-4.”  NCES2010-170rev. http://nces.ed.gov/pubs2010/2010170rev.pdf</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b4b6fa1679b543e8" /><Relationship Type="http://schemas.openxmlformats.org/officeDocument/2006/relationships/image" Target="/ppt/media/image.jpeg" Id="R7f393d2797b744b7" /><Relationship Type="http://schemas.openxmlformats.org/officeDocument/2006/relationships/image" Target="/ppt/media/image.png" Id="Rdbbee0ad67594943" /></Relationships>
</file>

<file path=ppt/slideLayouts/_rels/slideLayout2.xml.rels>&#65279;<?xml version="1.0" encoding="utf-8"?><Relationships xmlns="http://schemas.openxmlformats.org/package/2006/relationships"><Relationship Type="http://schemas.openxmlformats.org/officeDocument/2006/relationships/slideMaster" Target="/ppt/slideMasters/slideMaster1.xml" Id="R3f06968a69f54774" /><Relationship Type="http://schemas.openxmlformats.org/officeDocument/2006/relationships/image" Target="/ppt/media/image.jpeg" Id="Raeaef932d75a4f30" /><Relationship Type="http://schemas.openxmlformats.org/officeDocument/2006/relationships/image" Target="/ppt/media/image2.png" Id="R97a5e17c89544187" /><Relationship Type="http://schemas.openxmlformats.org/officeDocument/2006/relationships/image" Target="/ppt/media/image3.png" Id="Ra99354c2ea674df4" /></Relationships>
</file>

<file path=ppt/slideLayouts/slideLayout1.xml><?xml version="1.0" encoding="utf-8"?>
<p:sldLayout xmlns:p="http://schemas.openxmlformats.org/presentationml/2006/main" type="blank" preserve="1">
  <p:cSld name="Default">
    <p:bg>
      <p:bgPr>
        <a:blipFill xmlns:a="http://schemas.openxmlformats.org/drawingml/2006/main" rotWithShape="0">
          <a:blip xmlns:r="http://schemas.openxmlformats.org/officeDocument/2006/relationships" r:embed="R7f393d2797b744b7"/>
          <a:stretch/>
        </a:blipFill>
      </p:bgPr>
    </p:bg>
    <p:spTree>
      <p:nvGrpSpPr>
        <p:cNvPr id="1" name=""/>
        <p:cNvGrpSpPr/>
        <p:nvPr/>
      </p:nvGrpSpPr>
      <p:grpSpPr>
        <a:xfrm xmlns:a="http://schemas.openxmlformats.org/drawingml/2006/main"/>
      </p:grpSpPr>
      <p:sp>
        <p:nvSpPr>
          <p:cNvPr id="2" name="Rectangle 7">
            <a:extLst xmlns:a="http://schemas.openxmlformats.org/drawingml/2006/main">
              <a:ext uri="{FF2B5EF4-FFF2-40B4-BE49-F238E27FC236}">
                <a16:creationId xmlns:a16="http://schemas.microsoft.com/office/drawing/2014/main" id="{7A3D153A-C775-4C92-A744-F9CBB6D8EB87}"/>
              </a:ext>
            </a:extLst>
          </p:cNvPr>
          <p:cNvSpPr>
            <a:spLocks xmlns:a="http://schemas.openxmlformats.org/drawingml/2006/main" noGrp="1"/>
          </p:cNvSpPr>
          <p:nvPr/>
        </p:nvSpPr>
        <p:spPr>
          <a:xfrm xmlns:a="http://schemas.openxmlformats.org/drawingml/2006/main">
            <a:off x="0" y="0"/>
            <a:ext cx="9144000" cy="685800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useBgFill="1">
        <p:nvSpPr>
          <p:cNvPr id="3" name="Rounded Rectangle 6">
            <a:extLst xmlns:a="http://schemas.openxmlformats.org/drawingml/2006/main">
              <a:ext uri="{FF2B5EF4-FFF2-40B4-BE49-F238E27FC236}">
                <a16:creationId xmlns:a16="http://schemas.microsoft.com/office/drawing/2014/main" id="{F9D7F9B3-5FC0-4C36-8CA5-B7FB2A474DE3}"/>
              </a:ext>
            </a:extLst>
          </p:cNvPr>
          <p:cNvSpPr>
            <a:spLocks xmlns:a="http://schemas.openxmlformats.org/drawingml/2006/main" noGrp="1"/>
          </p:cNvSpPr>
          <p:nvPr/>
        </p:nvSpPr>
        <p:spPr>
          <a:xfrm xmlns:a="http://schemas.openxmlformats.org/drawingml/2006/main">
            <a:off x="91800" y="101520"/>
            <a:ext cx="8960040" cy="6664320"/>
          </a:xfrm>
          <a:prstGeom xmlns:a="http://schemas.openxmlformats.org/drawingml/2006/main" prst="roundRect">
            <a:avLst>
              <a:gd name="adj" fmla="val 1736"/>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4" name="PlaceHolder 1">
            <a:extLst xmlns:a="http://schemas.openxmlformats.org/drawingml/2006/main">
              <a:ext uri="{FF2B5EF4-FFF2-40B4-BE49-F238E27FC236}">
                <a16:creationId xmlns:a16="http://schemas.microsoft.com/office/drawing/2014/main" id="{2AE9B709-ECB2-4E0E-9DDE-93AA0E7FF39A}"/>
              </a:ext>
            </a:extLst>
          </p:cNvPr>
          <p:cNvSpPr>
            <a:spLocks xmlns:a="http://schemas.openxmlformats.org/drawingml/2006/main" noGrp="1"/>
          </p:cNvSpPr>
          <p:nvPr>
            <p:ph type="body"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1pPr>
            <a:lvl2pPr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2pPr>
            <a:lvl3pPr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3pPr>
            <a:lvl4pPr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4pPr>
            <a:lvl5pPr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5pPr>
            <a:lvl6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6pPr>
            <a:lvl7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7pPr>
          </a:lstStyle>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Click to edit the outline text format</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Second Outline Level</a:t>
            </a:r>
            <a:endParaRPr sz="2400" b="0" u="none">
              <a:solidFill>
                <a:srgbClr val="564B3C"/>
              </a:solidFill>
              <a:latin typeface="Century Gothic"/>
              <a:ea typeface="Century Gothic"/>
              <a:cs typeface="Century Gothic"/>
            </a:endParaRPr>
          </a:p>
          <a:p xmlns:a="http://schemas.openxmlformats.org/drawingml/2006/main">
            <a:pPr marL="914400" lvl="2" indent="-228600"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Third Outline Level</a:t>
            </a:r>
            <a:endParaRPr sz="2400" b="0" u="none">
              <a:solidFill>
                <a:srgbClr val="564B3C"/>
              </a:solidFill>
              <a:latin typeface="Century Gothic"/>
              <a:ea typeface="Century Gothic"/>
              <a:cs typeface="Century Gothic"/>
            </a:endParaRPr>
          </a:p>
          <a:p xmlns:a="http://schemas.openxmlformats.org/drawingml/2006/main">
            <a:pPr marL="1279440" lvl="3" indent="-228600"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Fourth Outline Level</a:t>
            </a:r>
            <a:endParaRPr sz="2400" b="0" u="none">
              <a:solidFill>
                <a:srgbClr val="564B3C"/>
              </a:solidFill>
              <a:latin typeface="Century Gothic"/>
              <a:ea typeface="Century Gothic"/>
              <a:cs typeface="Century Gothic"/>
            </a:endParaRPr>
          </a:p>
          <a:p xmlns:a="http://schemas.openxmlformats.org/drawingml/2006/main">
            <a:pPr marL="1554120" lvl="4" indent="-228600"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Fifth Outline Level</a:t>
            </a:r>
            <a:endParaRPr sz="2400" b="0" u="none">
              <a:solidFill>
                <a:srgbClr val="564B3C"/>
              </a:solidFill>
              <a:latin typeface="Century Gothic"/>
              <a:ea typeface="Century Gothic"/>
              <a:cs typeface="Century Gothic"/>
            </a:endParaRPr>
          </a:p>
          <a:p xmlns:a="http://schemas.openxmlformats.org/drawingml/2006/main">
            <a:pPr marL="1554120" lvl="5"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Sixth Outline Level</a:t>
            </a:r>
            <a:endParaRPr sz="2400" b="0" u="none">
              <a:solidFill>
                <a:srgbClr val="564B3C"/>
              </a:solidFill>
              <a:latin typeface="Century Gothic"/>
              <a:ea typeface="Century Gothic"/>
              <a:cs typeface="Century Gothic"/>
            </a:endParaRPr>
          </a:p>
          <a:p xmlns:a="http://schemas.openxmlformats.org/drawingml/2006/main">
            <a:pPr marL="1554120" lvl="6"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Seventh Outline Level</a:t>
            </a:r>
            <a:endParaRPr sz="2400" b="0" u="none">
              <a:solidFill>
                <a:srgbClr val="564B3C"/>
              </a:solidFill>
              <a:latin typeface="Century Gothic"/>
              <a:ea typeface="Century Gothic"/>
              <a:cs typeface="Century Gothic"/>
            </a:endParaRPr>
          </a:p>
        </p:txBody>
      </p:sp>
      <p:sp>
        <p:nvSpPr>
          <p:cNvPr id="5" name="PlaceHolder 2">
            <a:extLst xmlns:a="http://schemas.openxmlformats.org/drawingml/2006/main">
              <a:ext uri="{FF2B5EF4-FFF2-40B4-BE49-F238E27FC236}">
                <a16:creationId xmlns:a16="http://schemas.microsoft.com/office/drawing/2014/main" id="{0980ED72-4BE4-4619-B982-20A249FC0627}"/>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6" name="PlaceHolder 3">
            <a:extLst xmlns:a="http://schemas.openxmlformats.org/drawingml/2006/main">
              <a:ext uri="{FF2B5EF4-FFF2-40B4-BE49-F238E27FC236}">
                <a16:creationId xmlns:a16="http://schemas.microsoft.com/office/drawing/2014/main" id="{0DF576C6-D4E4-4681-82CE-DA32242C9D1C}"/>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7" name="PlaceHolder 4">
            <a:extLst xmlns:a="http://schemas.openxmlformats.org/drawingml/2006/main">
              <a:ext uri="{FF2B5EF4-FFF2-40B4-BE49-F238E27FC236}">
                <a16:creationId xmlns:a16="http://schemas.microsoft.com/office/drawing/2014/main" id="{A8D9CB2E-116C-48EC-8C70-8F2CF03E8936}"/>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b="0" u="none">
                <a:solidFill>
                  <a:srgbClr val="564B3C"/>
                </a:solidFill>
                <a:latin typeface="Times New Roman"/>
                <a:ea typeface="Times New Roman"/>
                <a:cs typeface="Times New Roman"/>
              </a:defRPr>
            </a:lvl1pPr>
          </a:lstStyle>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8A231378-EC57-4AFA-8669-670F26738759}" type="slidenum">
              <a:rPr sz="1200" b="0" u="none">
                <a:solidFill>
                  <a:srgbClr val="564B3C"/>
                </a:solidFill>
                <a:latin typeface="Times New Roman"/>
                <a:ea typeface="Times New Roman"/>
                <a:cs typeface="Times New Roman"/>
              </a:rPr>
              <a:t>&lt;number&gt;</a:t>
            </a:fld>
            <a:endParaRPr sz="1200" b="0" u="none">
              <a:solidFill>
                <a:srgbClr val="000000"/>
              </a:solidFill>
              <a:latin typeface="Times New Roman"/>
              <a:ea typeface="Times New Roman"/>
              <a:cs typeface="Times New Roman"/>
            </a:endParaRPr>
          </a:p>
        </p:txBody>
      </p:sp>
      <p:pic>
        <p:nvPicPr>
          <p:cNvPr id="20" name="Rectangle 8"/>
          <p:cNvPicPr>
            <a:picLocks xmlns:a="http://schemas.openxmlformats.org/drawingml/2006/main" noChangeAspect="1"/>
          </p:cNvPicPr>
          <p:nvPr/>
        </p:nvPicPr>
        <p:blipFill>
          <a:blip xmlns:r="http://schemas.openxmlformats.org/officeDocument/2006/relationships" xmlns:a="http://schemas.openxmlformats.org/drawingml/2006/main" r:embed="Rdbbee0ad67594943"/>
          <a:stretch xmlns:a="http://schemas.openxmlformats.org/drawingml/2006/main"/>
        </p:blipFill>
        <p:spPr>
          <a:xfrm xmlns:a="http://schemas.openxmlformats.org/drawingml/2006/main" rot="0" flipH="0" flipV="0">
            <a:off x="274320" y="283680"/>
            <a:ext cx="8595000" cy="1319040"/>
          </a:xfrm>
          <a:prstGeom xmlns:a="http://schemas.openxmlformats.org/drawingml/2006/main" prst="rect">
            <a:avLst/>
          </a:prstGeom>
          <a:ln xmlns:a="http://schemas.openxmlformats.org/drawingml/2006/main" w="38160">
            <a:noFill/>
          </a:ln>
        </p:spPr>
      </p:pic>
      <p:sp>
        <p:nvSpPr>
          <p:cNvPr id="10" name="">
            <a:extLst xmlns:a="http://schemas.openxmlformats.org/drawingml/2006/main">
              <a:ext uri="{FF2B5EF4-FFF2-40B4-BE49-F238E27FC236}">
                <a16:creationId xmlns:a16="http://schemas.microsoft.com/office/drawing/2014/main" id="{F25961F8-ABBC-4346-AB8A-E58485AD1CD9}"/>
              </a:ext>
            </a:extLst>
          </p:cNvPr>
          <p:cNvSpPr>
            <a:spLocks xmlns:a="http://schemas.openxmlformats.org/drawingml/2006/main" noGrp="1"/>
          </p:cNvSpPr>
          <p:nvPr/>
        </p:nvSpPr>
        <p:spPr>
          <a:xfrm xmlns:a="http://schemas.openxmlformats.org/drawingml/2006/main" rot="0" flipH="0" flipV="0">
            <a:off x="274320" y="280800"/>
            <a:ext cx="8595000" cy="13222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11" name="Rectangle 9">
            <a:extLst xmlns:a="http://schemas.openxmlformats.org/drawingml/2006/main">
              <a:ext uri="{FF2B5EF4-FFF2-40B4-BE49-F238E27FC236}">
                <a16:creationId xmlns:a16="http://schemas.microsoft.com/office/drawing/2014/main" id="{5E7D2D16-5C4C-44E2-BB08-68022C1BF59F}"/>
              </a:ext>
            </a:extLst>
          </p:cNvPr>
          <p:cNvSpPr>
            <a:spLocks xmlns:a="http://schemas.openxmlformats.org/drawingml/2006/main" noGrp="1"/>
          </p:cNvSpPr>
          <p:nvPr/>
        </p:nvSpPr>
        <p:spPr>
          <a:xfrm xmlns:a="http://schemas.openxmlformats.org/drawingml/2006/main">
            <a:off x="372960" y="372960"/>
            <a:ext cx="8380440" cy="111744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12" name="PlaceHolder 5">
            <a:extLst xmlns:a="http://schemas.openxmlformats.org/drawingml/2006/main">
              <a:ext uri="{FF2B5EF4-FFF2-40B4-BE49-F238E27FC236}">
                <a16:creationId xmlns:a16="http://schemas.microsoft.com/office/drawing/2014/main" id="{1598CEF9-252F-49AD-8729-C5363C3108CD}"/>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500" b="0" u="none">
                <a:solidFill>
                  <a:srgbClr val="6B7D72"/>
                </a:solidFill>
                <a:latin typeface="Book Antiqua"/>
                <a:ea typeface="Book Antiqua"/>
                <a:cs typeface="Book Antiqua"/>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Click to edit the title text format</a:t>
            </a:r>
            <a:endParaRPr sz="3500" b="0" u="none">
              <a:solidFill>
                <a:srgbClr val="6B7D72"/>
              </a:solidFill>
              <a:latin typeface="Book Antiqua"/>
              <a:ea typeface="Book Antiqua"/>
              <a:cs typeface="Book Antiqua"/>
            </a:endParaRPr>
          </a:p>
        </p:txBody>
      </p:sp>
    </p:spTree>
  </p:cSld>
</p:sldLayout>
</file>

<file path=ppt/slideLayouts/slideLayout2.xml><?xml version="1.0" encoding="utf-8"?>
<p:sldLayout xmlns:p="http://schemas.openxmlformats.org/presentationml/2006/main" type="blank" preserve="1">
  <p:cSld name="Title1">
    <p:bg>
      <p:bgPr>
        <a:blipFill xmlns:a="http://schemas.openxmlformats.org/drawingml/2006/main" rotWithShape="0">
          <a:blip xmlns:r="http://schemas.openxmlformats.org/officeDocument/2006/relationships" r:embed="Raeaef932d75a4f30"/>
          <a:stretch/>
        </a:blipFill>
      </p:bgPr>
    </p:bg>
    <p:spTree>
      <p:nvGrpSpPr>
        <p:cNvPr id="1" name=""/>
        <p:cNvGrpSpPr/>
        <p:nvPr/>
      </p:nvGrpSpPr>
      <p:grpSpPr>
        <a:xfrm xmlns:a="http://schemas.openxmlformats.org/drawingml/2006/main"/>
      </p:grpSpPr>
      <p:sp>
        <p:nvSpPr>
          <p:cNvPr id="13" name="Rectangle 10">
            <a:extLst xmlns:a="http://schemas.openxmlformats.org/drawingml/2006/main">
              <a:ext uri="{FF2B5EF4-FFF2-40B4-BE49-F238E27FC236}">
                <a16:creationId xmlns:a16="http://schemas.microsoft.com/office/drawing/2014/main" id="{44890458-318F-48BA-A460-85A78724ED50}"/>
              </a:ext>
            </a:extLst>
          </p:cNvPr>
          <p:cNvSpPr>
            <a:spLocks xmlns:a="http://schemas.openxmlformats.org/drawingml/2006/main" noGrp="1"/>
          </p:cNvSpPr>
          <p:nvPr/>
        </p:nvSpPr>
        <p:spPr>
          <a:xfrm xmlns:a="http://schemas.openxmlformats.org/drawingml/2006/main">
            <a:off x="0" y="0"/>
            <a:ext cx="9144000" cy="685800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useBgFill="1">
        <p:nvSpPr>
          <p:cNvPr id="14" name="Rounded Rectangle 11">
            <a:extLst xmlns:a="http://schemas.openxmlformats.org/drawingml/2006/main">
              <a:ext uri="{FF2B5EF4-FFF2-40B4-BE49-F238E27FC236}">
                <a16:creationId xmlns:a16="http://schemas.microsoft.com/office/drawing/2014/main" id="{7B146308-6C75-4382-BAEC-507FD61481B3}"/>
              </a:ext>
            </a:extLst>
          </p:cNvPr>
          <p:cNvSpPr>
            <a:spLocks xmlns:a="http://schemas.openxmlformats.org/drawingml/2006/main" noGrp="1"/>
          </p:cNvSpPr>
          <p:nvPr/>
        </p:nvSpPr>
        <p:spPr>
          <a:xfrm xmlns:a="http://schemas.openxmlformats.org/drawingml/2006/main">
            <a:off x="91800" y="101520"/>
            <a:ext cx="8960040" cy="6664320"/>
          </a:xfrm>
          <a:prstGeom xmlns:a="http://schemas.openxmlformats.org/drawingml/2006/main" prst="roundRect">
            <a:avLst>
              <a:gd name="adj" fmla="val 1736"/>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pic>
        <p:nvPicPr>
          <p:cNvPr id="34" name="Rectangle 12"/>
          <p:cNvPicPr>
            <a:picLocks xmlns:a="http://schemas.openxmlformats.org/drawingml/2006/main" noChangeAspect="1"/>
          </p:cNvPicPr>
          <p:nvPr/>
        </p:nvPicPr>
        <p:blipFill>
          <a:blip xmlns:r="http://schemas.openxmlformats.org/officeDocument/2006/relationships" xmlns:a="http://schemas.openxmlformats.org/drawingml/2006/main" r:embed="R97a5e17c89544187"/>
          <a:stretch xmlns:a="http://schemas.openxmlformats.org/drawingml/2006/main"/>
        </p:blipFill>
        <p:spPr>
          <a:xfrm xmlns:a="http://schemas.openxmlformats.org/drawingml/2006/main" rot="0" flipH="0" flipV="0">
            <a:off x="348480" y="2946240"/>
            <a:ext cx="7140960" cy="2460240"/>
          </a:xfrm>
          <a:prstGeom xmlns:a="http://schemas.openxmlformats.org/drawingml/2006/main" prst="rect">
            <a:avLst/>
          </a:prstGeom>
          <a:ln xmlns:a="http://schemas.openxmlformats.org/drawingml/2006/main" w="38160">
            <a:noFill/>
          </a:ln>
        </p:spPr>
      </p:pic>
      <p:sp>
        <p:nvSpPr>
          <p:cNvPr id="17" name="">
            <a:extLst xmlns:a="http://schemas.openxmlformats.org/drawingml/2006/main">
              <a:ext uri="{FF2B5EF4-FFF2-40B4-BE49-F238E27FC236}">
                <a16:creationId xmlns:a16="http://schemas.microsoft.com/office/drawing/2014/main" id="{69248BE0-B064-4098-8A54-D5226B398EA1}"/>
              </a:ext>
            </a:extLst>
          </p:cNvPr>
          <p:cNvSpPr>
            <a:spLocks xmlns:a="http://schemas.openxmlformats.org/drawingml/2006/main" noGrp="1"/>
          </p:cNvSpPr>
          <p:nvPr/>
        </p:nvSpPr>
        <p:spPr>
          <a:xfrm xmlns:a="http://schemas.openxmlformats.org/drawingml/2006/main" rot="0" flipH="0" flipV="0">
            <a:off x="347400" y="2944800"/>
            <a:ext cx="7143840" cy="24620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pic>
        <p:nvPicPr>
          <p:cNvPr id="36" name="Rectangle 13"/>
          <p:cNvPicPr>
            <a:picLocks xmlns:a="http://schemas.openxmlformats.org/drawingml/2006/main" noChangeAspect="1"/>
          </p:cNvPicPr>
          <p:nvPr/>
        </p:nvPicPr>
        <p:blipFill>
          <a:blip xmlns:r="http://schemas.openxmlformats.org/officeDocument/2006/relationships" xmlns:a="http://schemas.openxmlformats.org/drawingml/2006/main" r:embed="Ra99354c2ea674df4"/>
          <a:stretch xmlns:a="http://schemas.openxmlformats.org/drawingml/2006/main"/>
        </p:blipFill>
        <p:spPr>
          <a:xfrm xmlns:a="http://schemas.openxmlformats.org/drawingml/2006/main" rot="0" flipH="0" flipV="0">
            <a:off x="7570440" y="2944800"/>
            <a:ext cx="1195560" cy="2462040"/>
          </a:xfrm>
          <a:prstGeom xmlns:a="http://schemas.openxmlformats.org/drawingml/2006/main" prst="rect">
            <a:avLst/>
          </a:prstGeom>
          <a:ln xmlns:a="http://schemas.openxmlformats.org/drawingml/2006/main" w="38160">
            <a:noFill/>
          </a:ln>
        </p:spPr>
      </p:pic>
      <p:sp>
        <p:nvSpPr>
          <p:cNvPr id="20" name="">
            <a:extLst xmlns:a="http://schemas.openxmlformats.org/drawingml/2006/main">
              <a:ext uri="{FF2B5EF4-FFF2-40B4-BE49-F238E27FC236}">
                <a16:creationId xmlns:a16="http://schemas.microsoft.com/office/drawing/2014/main" id="{58F33FBF-7BF0-4A13-AA0D-3F621342BB14}"/>
              </a:ext>
            </a:extLst>
          </p:cNvPr>
          <p:cNvSpPr>
            <a:spLocks xmlns:a="http://schemas.openxmlformats.org/drawingml/2006/main" noGrp="1"/>
          </p:cNvSpPr>
          <p:nvPr/>
        </p:nvSpPr>
        <p:spPr>
          <a:xfrm xmlns:a="http://schemas.openxmlformats.org/drawingml/2006/main" rot="0" flipH="0" flipV="0">
            <a:off x="7572240" y="2944800"/>
            <a:ext cx="1190520" cy="24588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1" name="Rectangle 14">
            <a:extLst xmlns:a="http://schemas.openxmlformats.org/drawingml/2006/main">
              <a:ext uri="{FF2B5EF4-FFF2-40B4-BE49-F238E27FC236}">
                <a16:creationId xmlns:a16="http://schemas.microsoft.com/office/drawing/2014/main" id="{818C07C1-50E4-408D-A534-44F5593DB153}"/>
              </a:ext>
            </a:extLst>
          </p:cNvPr>
          <p:cNvSpPr>
            <a:spLocks xmlns:a="http://schemas.openxmlformats.org/drawingml/2006/main" noGrp="1"/>
          </p:cNvSpPr>
          <p:nvPr/>
        </p:nvSpPr>
        <p:spPr>
          <a:xfrm xmlns:a="http://schemas.openxmlformats.org/drawingml/2006/main">
            <a:off x="7711920" y="3136680"/>
            <a:ext cx="911160" cy="2075040"/>
          </a:xfrm>
          <a:prstGeom xmlns:a="http://schemas.openxmlformats.org/drawingml/2006/main" prst="rect">
            <a:avLst/>
          </a:prstGeom>
          <a:solidFill xmlns:a="http://schemas.openxmlformats.org/drawingml/2006/main">
            <a:srgbClr val="B5AE53">
              <a:alpha val="70000"/>
            </a:srgbClr>
          </a:solidFill>
          <a:ln xmlns:a="http://schemas.openxmlformats.org/drawingml/2006/main" w="6120">
            <a:solidFill>
              <a:srgbClr val="6B7D72"/>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2" name="Rectangle 15">
            <a:extLst xmlns:a="http://schemas.openxmlformats.org/drawingml/2006/main">
              <a:ext uri="{FF2B5EF4-FFF2-40B4-BE49-F238E27FC236}">
                <a16:creationId xmlns:a16="http://schemas.microsoft.com/office/drawing/2014/main" id="{9632D4D3-8693-40C9-87A3-CE306A5DDAA1}"/>
              </a:ext>
            </a:extLst>
          </p:cNvPr>
          <p:cNvSpPr>
            <a:spLocks xmlns:a="http://schemas.openxmlformats.org/drawingml/2006/main" noGrp="1"/>
          </p:cNvSpPr>
          <p:nvPr/>
        </p:nvSpPr>
        <p:spPr>
          <a:xfrm xmlns:a="http://schemas.openxmlformats.org/drawingml/2006/main">
            <a:off x="446040" y="3055680"/>
            <a:ext cx="6946920" cy="224496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3" name="Rectangle 16">
            <a:extLst xmlns:a="http://schemas.openxmlformats.org/drawingml/2006/main">
              <a:ext uri="{FF2B5EF4-FFF2-40B4-BE49-F238E27FC236}">
                <a16:creationId xmlns:a16="http://schemas.microsoft.com/office/drawing/2014/main" id="{F04544C5-FBA7-4A6B-BD8B-F6051BCA75D3}"/>
              </a:ext>
            </a:extLst>
          </p:cNvPr>
          <p:cNvSpPr>
            <a:spLocks xmlns:a="http://schemas.openxmlformats.org/drawingml/2006/main" noGrp="1"/>
          </p:cNvSpPr>
          <p:nvPr/>
        </p:nvSpPr>
        <p:spPr>
          <a:xfrm xmlns:a="http://schemas.openxmlformats.org/drawingml/2006/main">
            <a:off x="541080" y="4559040"/>
            <a:ext cx="6756480" cy="663480"/>
          </a:xfrm>
          <a:prstGeom xmlns:a="http://schemas.openxmlformats.org/drawingml/2006/main" prst="rect">
            <a:avLst/>
          </a:prstGeom>
          <a:solidFill xmlns:a="http://schemas.openxmlformats.org/drawingml/2006/main">
            <a:srgbClr val="93A299"/>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4" name="Rectangle 17">
            <a:extLst xmlns:a="http://schemas.openxmlformats.org/drawingml/2006/main">
              <a:ext uri="{FF2B5EF4-FFF2-40B4-BE49-F238E27FC236}">
                <a16:creationId xmlns:a16="http://schemas.microsoft.com/office/drawing/2014/main" id="{16EFE657-730F-4B4E-843F-AC67F8682783}"/>
              </a:ext>
            </a:extLst>
          </p:cNvPr>
          <p:cNvSpPr>
            <a:spLocks xmlns:a="http://schemas.openxmlformats.org/drawingml/2006/main" noGrp="1"/>
          </p:cNvSpPr>
          <p:nvPr/>
        </p:nvSpPr>
        <p:spPr>
          <a:xfrm xmlns:a="http://schemas.openxmlformats.org/drawingml/2006/main">
            <a:off x="539640" y="3139920"/>
            <a:ext cx="6759360" cy="2076480"/>
          </a:xfrm>
          <a:prstGeom xmlns:a="http://schemas.openxmlformats.org/drawingml/2006/main" prst="rect">
            <a:avLst/>
          </a:prstGeom>
          <a:noFill xmlns:a="http://schemas.openxmlformats.org/drawingml/2006/main"/>
          <a:ln xmlns:a="http://schemas.openxmlformats.org/drawingml/2006/main" w="6120">
            <a:solidFill>
              <a:srgbClr val="6B7D72"/>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5" name="PlaceHolder 1">
            <a:extLst xmlns:a="http://schemas.openxmlformats.org/drawingml/2006/main">
              <a:ext uri="{FF2B5EF4-FFF2-40B4-BE49-F238E27FC236}">
                <a16:creationId xmlns:a16="http://schemas.microsoft.com/office/drawing/2014/main" id="{05168AD9-5F90-43F3-9538-34585684652A}"/>
              </a:ext>
            </a:extLst>
          </p:cNvPr>
          <p:cNvSpPr>
            <a:spLocks xmlns:a="http://schemas.openxmlformats.org/drawingml/2006/main" noGrp="1"/>
          </p:cNvSpPr>
          <p:nvPr>
            <p:ph type="body"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1pPr>
            <a:lvl2pPr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2pPr>
            <a:lvl3pPr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3pPr>
            <a:lvl4pPr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4pPr>
            <a:lvl5pPr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5pPr>
            <a:lvl6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6pPr>
            <a:lvl7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7pPr>
          </a:lstStyle>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Click to edit the outline text format</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Second Outline Level</a:t>
            </a:r>
            <a:endParaRPr sz="2400" b="0" u="none">
              <a:solidFill>
                <a:srgbClr val="564B3C"/>
              </a:solidFill>
              <a:latin typeface="Century Gothic"/>
              <a:ea typeface="Century Gothic"/>
              <a:cs typeface="Century Gothic"/>
            </a:endParaRPr>
          </a:p>
          <a:p xmlns:a="http://schemas.openxmlformats.org/drawingml/2006/main">
            <a:pPr marL="914400" lvl="2" indent="-228600"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Third Outline Level</a:t>
            </a:r>
            <a:endParaRPr sz="2400" b="0" u="none">
              <a:solidFill>
                <a:srgbClr val="564B3C"/>
              </a:solidFill>
              <a:latin typeface="Century Gothic"/>
              <a:ea typeface="Century Gothic"/>
              <a:cs typeface="Century Gothic"/>
            </a:endParaRPr>
          </a:p>
          <a:p xmlns:a="http://schemas.openxmlformats.org/drawingml/2006/main">
            <a:pPr marL="1279440" lvl="3" indent="-228600"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Fourth Outline Level</a:t>
            </a:r>
            <a:endParaRPr sz="2400" b="0" u="none">
              <a:solidFill>
                <a:srgbClr val="564B3C"/>
              </a:solidFill>
              <a:latin typeface="Century Gothic"/>
              <a:ea typeface="Century Gothic"/>
              <a:cs typeface="Century Gothic"/>
            </a:endParaRPr>
          </a:p>
          <a:p xmlns:a="http://schemas.openxmlformats.org/drawingml/2006/main">
            <a:pPr marL="1554120" lvl="4" indent="-228600"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Fifth Outline Level</a:t>
            </a:r>
            <a:endParaRPr sz="2400" b="0" u="none">
              <a:solidFill>
                <a:srgbClr val="564B3C"/>
              </a:solidFill>
              <a:latin typeface="Century Gothic"/>
              <a:ea typeface="Century Gothic"/>
              <a:cs typeface="Century Gothic"/>
            </a:endParaRPr>
          </a:p>
          <a:p xmlns:a="http://schemas.openxmlformats.org/drawingml/2006/main">
            <a:pPr marL="1554120" lvl="5"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Sixth Outline Level</a:t>
            </a:r>
            <a:endParaRPr sz="2400" b="0" u="none">
              <a:solidFill>
                <a:srgbClr val="564B3C"/>
              </a:solidFill>
              <a:latin typeface="Century Gothic"/>
              <a:ea typeface="Century Gothic"/>
              <a:cs typeface="Century Gothic"/>
            </a:endParaRPr>
          </a:p>
          <a:p xmlns:a="http://schemas.openxmlformats.org/drawingml/2006/main">
            <a:pPr marL="1554120" lvl="6"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Seventh Outline Level</a:t>
            </a:r>
            <a:endParaRPr sz="2400" b="0" u="none">
              <a:solidFill>
                <a:srgbClr val="564B3C"/>
              </a:solidFill>
              <a:latin typeface="Century Gothic"/>
              <a:ea typeface="Century Gothic"/>
              <a:cs typeface="Century Gothic"/>
            </a:endParaRPr>
          </a:p>
        </p:txBody>
      </p:sp>
      <p:sp>
        <p:nvSpPr>
          <p:cNvPr id="26" name="PlaceHolder 2">
            <a:extLst xmlns:a="http://schemas.openxmlformats.org/drawingml/2006/main">
              <a:ext uri="{FF2B5EF4-FFF2-40B4-BE49-F238E27FC236}">
                <a16:creationId xmlns:a16="http://schemas.microsoft.com/office/drawing/2014/main" id="{4D1EA889-03E9-4C19-9EC2-002E427E3729}"/>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500" b="0" u="none">
                <a:solidFill>
                  <a:srgbClr val="6B7D72"/>
                </a:solidFill>
                <a:latin typeface="Book Antiqua"/>
                <a:ea typeface="Book Antiqua"/>
                <a:cs typeface="Book Antiqua"/>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Click to edit the title text format</a:t>
            </a:r>
            <a:endParaRPr sz="3500" b="0" u="none">
              <a:solidFill>
                <a:srgbClr val="6B7D72"/>
              </a:solidFill>
              <a:latin typeface="Book Antiqua"/>
              <a:ea typeface="Book Antiqua"/>
              <a:cs typeface="Book Antiqua"/>
            </a:endParaRPr>
          </a:p>
        </p:txBody>
      </p:sp>
      <p:sp>
        <p:nvSpPr>
          <p:cNvPr id="27" name="PlaceHolder 3">
            <a:extLst xmlns:a="http://schemas.openxmlformats.org/drawingml/2006/main">
              <a:ext uri="{FF2B5EF4-FFF2-40B4-BE49-F238E27FC236}">
                <a16:creationId xmlns:a16="http://schemas.microsoft.com/office/drawing/2014/main" id="{01AEDEF0-DD30-4B4C-BC3B-D53A78AFD804}"/>
              </a:ext>
            </a:extLst>
          </p:cNvPr>
          <p:cNvSpPr>
            <a:spLocks xmlns:a="http://schemas.openxmlformats.org/drawingml/2006/main" noGrp="1"/>
          </p:cNvSpPr>
          <p:nvPr>
            <p:ph type="dt" idx="4"/>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8" name="PlaceHolder 4">
            <a:extLst xmlns:a="http://schemas.openxmlformats.org/drawingml/2006/main">
              <a:ext uri="{FF2B5EF4-FFF2-40B4-BE49-F238E27FC236}">
                <a16:creationId xmlns:a16="http://schemas.microsoft.com/office/drawing/2014/main" id="{4BAB7AEC-D615-44AB-A6C5-855C98E01A8F}"/>
              </a:ext>
            </a:extLst>
          </p:cNvPr>
          <p:cNvSpPr>
            <a:spLocks xmlns:a="http://schemas.openxmlformats.org/drawingml/2006/main" noGrp="1"/>
          </p:cNvSpPr>
          <p:nvPr>
            <p:ph type="ftr" idx="5"/>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9" name="PlaceHolder 5">
            <a:extLst xmlns:a="http://schemas.openxmlformats.org/drawingml/2006/main">
              <a:ext uri="{FF2B5EF4-FFF2-40B4-BE49-F238E27FC236}">
                <a16:creationId xmlns:a16="http://schemas.microsoft.com/office/drawing/2014/main" id="{20385A4F-CD3E-435E-8440-CE9AFB6ACA8E}"/>
              </a:ext>
            </a:extLst>
          </p:cNvPr>
          <p:cNvSpPr>
            <a:spLocks xmlns:a="http://schemas.openxmlformats.org/drawingml/2006/main" noGrp="1"/>
          </p:cNvSpPr>
          <p:nvPr>
            <p:ph type="sldNum" idx="6"/>
          </p:nvPr>
        </p:nvSpPr>
        <p:spPr>
          <a:xfrm xmlns:a="http://schemas.openxmlformats.org/drawingml/2006/main">
            <a:off x="7786080" y="4625640"/>
            <a:ext cx="762120" cy="45720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b="0" u="none">
                <a:solidFill>
                  <a:srgbClr val="47534C"/>
                </a:solidFill>
                <a:latin typeface="Times New Roman"/>
                <a:ea typeface="Times New Roman"/>
                <a:cs typeface="Times New Roman"/>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7950C589-10F7-47D9-86F1-CA8E9B824A1D}" type="slidenum">
              <a:rPr sz="2800" b="0" u="none">
                <a:solidFill>
                  <a:srgbClr val="47534C"/>
                </a:solidFill>
                <a:latin typeface="Times New Roman"/>
                <a:ea typeface="Times New Roman"/>
                <a:cs typeface="Times New Roman"/>
              </a:rPr>
              <a:t>&lt;number&gt;</a:t>
            </a:fld>
            <a:endParaRPr sz="2800" b="0" u="none">
              <a:solidFill>
                <a:srgbClr val="000000"/>
              </a:solidFill>
              <a:latin typeface="Times New Roman"/>
              <a:ea typeface="Times New Roman"/>
              <a:cs typeface="Times New Roman"/>
            </a:endParaRP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66ca396e86ef407d" /><Relationship Type="http://schemas.openxmlformats.org/officeDocument/2006/relationships/slideLayout" Target="/ppt/slideLayouts/slideLayout1.xml" Id="Ra494e2b1bef94a27" /><Relationship Type="http://schemas.openxmlformats.org/officeDocument/2006/relationships/slideLayout" Target="/ppt/slideLayouts/slideLayout2.xml" Id="R790c16644e284769" /></Relationships>
</file>

<file path=ppt/slideMasters/slideMaster1.xml><?xml version="1.0" encoding="utf-8"?>
<p:sldMaster xmlns:p="http://schemas.openxmlformats.org/presentationml/2006/main">
  <p:cSld>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a494e2b1bef94a27"/>
    <p:sldLayoutId xmlns:r="http://schemas.openxmlformats.org/officeDocument/2006/relationships" id="2147483650" r:id="R790c16644e284769"/>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2.xml" Id="R2b2deaa3de4e4ecc" /><Relationship Type="http://schemas.openxmlformats.org/officeDocument/2006/relationships/notesSlide" Target="/ppt/notesSlides/notesSlide1.xml" Id="R131678f43d8442fd"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2b90e989120e4063" /><Relationship Type="http://schemas.openxmlformats.org/officeDocument/2006/relationships/hyperlink" Target="http://www.nationsreportcard.gov/hsts_2005/hs_stu_5d_3.aspx on December 17" TargetMode="External" Id="R6c4cbdf65092419d" /><Relationship Type="http://schemas.openxmlformats.org/officeDocument/2006/relationships/notesSlide" Target="/ppt/notesSlides/notesSlide10.xml" Id="R1da6d06c1a154567"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7dbf7d253b8a48d4" /><Relationship Type="http://schemas.openxmlformats.org/officeDocument/2006/relationships/image" Target="/ppt/media/image4.png" Id="R108cd5f02c734c4b" /><Relationship Type="http://schemas.openxmlformats.org/officeDocument/2006/relationships/notesSlide" Target="/ppt/notesSlides/notesSlide11.xml" Id="Ra81562d373eb4a13"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d8644fff971a4021" /><Relationship Type="http://schemas.openxmlformats.org/officeDocument/2006/relationships/notesSlide" Target="/ppt/notesSlides/notesSlide12.xml" Id="R2742baeda798472b"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d0e9e49cf6854dd0" /><Relationship Type="http://schemas.openxmlformats.org/officeDocument/2006/relationships/image" Target="/ppt/media/image5.png" Id="R8c646e87f2e44a23" /><Relationship Type="http://schemas.openxmlformats.org/officeDocument/2006/relationships/notesSlide" Target="/ppt/notesSlides/notesSlide13.xml" Id="R5b993ee481154081"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3ed5b52f6cc14340" /><Relationship Type="http://schemas.openxmlformats.org/officeDocument/2006/relationships/image" Target="/ppt/media/image6.png" Id="R51ef7aa7e10742e3" /><Relationship Type="http://schemas.openxmlformats.org/officeDocument/2006/relationships/notesSlide" Target="/ppt/notesSlides/notesSlide14.xml" Id="R6734dd5f83c54b52"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0c7f9a0e85824cd9" /><Relationship Type="http://schemas.openxmlformats.org/officeDocument/2006/relationships/notesSlide" Target="/ppt/notesSlides/notesSlide15.xml" Id="R3399a01997fd41fd"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xml" Id="R650f62aa9e5b4e21" /><Relationship Type="http://schemas.openxmlformats.org/officeDocument/2006/relationships/notesSlide" Target="/ppt/notesSlides/notesSlide16.xml" Id="Rfb08b8098d2b4f57" /></Relationships>
</file>

<file path=ppt/slides/_rels/slide17.xml.rels>&#65279;<?xml version="1.0" encoding="utf-8"?><Relationships xmlns="http://schemas.openxmlformats.org/package/2006/relationships"><Relationship Type="http://schemas.openxmlformats.org/officeDocument/2006/relationships/slideLayout" Target="/ppt/slideLayouts/slideLayout1.xml" Id="R8f20a3bdf65341d2" /><Relationship Type="http://schemas.openxmlformats.org/officeDocument/2006/relationships/notesSlide" Target="/ppt/notesSlides/notesSlide17.xml" Id="R733ad99e385c401a" /></Relationships>
</file>

<file path=ppt/slides/_rels/slide18.xml.rels>&#65279;<?xml version="1.0" encoding="utf-8"?><Relationships xmlns="http://schemas.openxmlformats.org/package/2006/relationships"><Relationship Type="http://schemas.openxmlformats.org/officeDocument/2006/relationships/slideLayout" Target="/ppt/slideLayouts/slideLayout1.xml" Id="R360b8dc834094573" /><Relationship Type="http://schemas.openxmlformats.org/officeDocument/2006/relationships/notesSlide" Target="/ppt/notesSlides/notesSlide18.xml" Id="Rf5a6e6a3b8304c4d" /></Relationships>
</file>

<file path=ppt/slides/_rels/slide19.xml.rels>&#65279;<?xml version="1.0" encoding="utf-8"?><Relationships xmlns="http://schemas.openxmlformats.org/package/2006/relationships"><Relationship Type="http://schemas.openxmlformats.org/officeDocument/2006/relationships/slideLayout" Target="/ppt/slideLayouts/slideLayout1.xml" Id="Rbad5977de1f74c90" /><Relationship Type="http://schemas.openxmlformats.org/officeDocument/2006/relationships/notesSlide" Target="/ppt/notesSlides/notesSlide19.xml" Id="R06945fff6ef643e4"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7c5e6b754d5e48cf" /><Relationship Type="http://schemas.openxmlformats.org/officeDocument/2006/relationships/notesSlide" Target="/ppt/notesSlides/notesSlide2.xml" Id="Re2543f1b985f4bf0"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a57d9e52e5ad4ad6" /><Relationship Type="http://schemas.openxmlformats.org/officeDocument/2006/relationships/notesSlide" Target="/ppt/notesSlides/notesSlide3.xml" Id="R30ac291d9ab14a50"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ad96a790ad9b49b2" /><Relationship Type="http://schemas.openxmlformats.org/officeDocument/2006/relationships/notesSlide" Target="/ppt/notesSlides/notesSlide4.xml" Id="Rd710590b48664139"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ee703af5a13e4411" /><Relationship Type="http://schemas.openxmlformats.org/officeDocument/2006/relationships/notesSlide" Target="/ppt/notesSlides/notesSlide5.xml" Id="R02b544a257b949bb"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e9b7ef49f1b24055" /><Relationship Type="http://schemas.openxmlformats.org/officeDocument/2006/relationships/notesSlide" Target="/ppt/notesSlides/notesSlide6.xml" Id="R9191d2ca69b34aee"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47478135f43742d2" /><Relationship Type="http://schemas.openxmlformats.org/officeDocument/2006/relationships/image" Target="/ppt/media/image.emf" Id="Rc6a57e3c7af8470b" /><Relationship Type="http://schemas.openxmlformats.org/officeDocument/2006/relationships/notesSlide" Target="/ppt/notesSlides/notesSlide7.xml" Id="R8af26f6fac134ca4"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bfda1ff9e9764b9c" /><Relationship Type="http://schemas.openxmlformats.org/officeDocument/2006/relationships/notesSlide" Target="/ppt/notesSlides/notesSlide8.xml" Id="R07e41eaae3b54d04"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5714c2e34ceb4083" /><Relationship Type="http://schemas.openxmlformats.org/officeDocument/2006/relationships/hyperlink" Target="http://nces.ed.gov/pubs2010/2010170rev.pdf" TargetMode="External" Id="Rfd4371e5971a48eb" /><Relationship Type="http://schemas.openxmlformats.org/officeDocument/2006/relationships/image" Target="/ppt/media/image2.emf" Id="R5ba4d431755b4119" /><Relationship Type="http://schemas.openxmlformats.org/officeDocument/2006/relationships/notesSlide" Target="/ppt/notesSlides/notesSlide9.xml" Id="R1d1f4248b14f4f59"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30" name="PlaceHolder 1">
            <a:extLst xmlns:a="http://schemas.openxmlformats.org/drawingml/2006/main">
              <a:ext uri="{FF2B5EF4-FFF2-40B4-BE49-F238E27FC236}">
                <a16:creationId xmlns:a16="http://schemas.microsoft.com/office/drawing/2014/main" id="{5F0A9430-C444-4232-B50C-2762834FEA5C}"/>
              </a:ext>
            </a:extLst>
          </p:cNvPr>
          <p:cNvSpPr>
            <a:spLocks xmlns:a="http://schemas.openxmlformats.org/drawingml/2006/main" noGrp="1"/>
          </p:cNvSpPr>
          <p:nvPr>
            <p:ph type="subTitle" idx="0"/>
          </p:nvPr>
        </p:nvSpPr>
        <p:spPr>
          <a:xfrm xmlns:a="http://schemas.openxmlformats.org/drawingml/2006/main">
            <a:off x="642600" y="4647960"/>
            <a:ext cx="6553440"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ctr">
              <a:spcBef>
                <a:spcPts val="3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INEQUALITY BY SOCIOECONOMIC BACKGROUND AND CLASS</a:t>
            </a:r>
            <a:endParaRPr sz="1200" b="0" u="none">
              <a:solidFill>
                <a:srgbClr val="564B3C"/>
              </a:solidFill>
              <a:latin typeface="Century Gothic"/>
              <a:ea typeface="Century Gothic"/>
              <a:cs typeface="Century Gothic"/>
            </a:endParaRPr>
          </a:p>
        </p:txBody>
      </p:sp>
      <p:sp>
        <p:nvSpPr>
          <p:cNvPr id="31" name="PlaceHolder 2">
            <a:extLst xmlns:a="http://schemas.openxmlformats.org/drawingml/2006/main">
              <a:ext uri="{FF2B5EF4-FFF2-40B4-BE49-F238E27FC236}">
                <a16:creationId xmlns:a16="http://schemas.microsoft.com/office/drawing/2014/main" id="{DC764431-F1C3-4546-8121-A7FE512A4685}"/>
              </a:ext>
            </a:extLst>
          </p:cNvPr>
          <p:cNvSpPr>
            <a:spLocks xmlns:a="http://schemas.openxmlformats.org/drawingml/2006/main" noGrp="1"/>
          </p:cNvSpPr>
          <p:nvPr>
            <p:ph type="title" idx="0"/>
          </p:nvPr>
        </p:nvSpPr>
        <p:spPr>
          <a:xfrm xmlns:a="http://schemas.openxmlformats.org/drawingml/2006/main">
            <a:off x="604440" y="3226680"/>
            <a:ext cx="6629400" cy="12193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47534C"/>
                </a:solidFill>
                <a:latin typeface="Book Antiqua"/>
                <a:ea typeface="Book Antiqua"/>
                <a:cs typeface="Book Antiqua"/>
              </a:rPr>
              <a:t>CHAPTER 4</a:t>
            </a:r>
            <a:endParaRPr sz="4000" b="0" u="none">
              <a:solidFill>
                <a:srgbClr val="6B7D72"/>
              </a:solidFill>
              <a:latin typeface="Book Antiqua"/>
              <a:ea typeface="Book Antiqua"/>
              <a:cs typeface="Book Antiqua"/>
            </a:endParaRPr>
          </a:p>
        </p:txBody>
      </p:sp>
    </p:spTree>
    <p:extLst>
      <p:ext uri="{BB962C8B-B14F-4D97-AF65-F5344CB8AC3E}">
        <p14:creationId xmlns:p14="http://schemas.microsoft.com/office/powerpoint/2010/main" val="917150208"/>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53" name="PlaceHolder 1">
            <a:extLst xmlns:a="http://schemas.openxmlformats.org/drawingml/2006/main">
              <a:ext uri="{FF2B5EF4-FFF2-40B4-BE49-F238E27FC236}">
                <a16:creationId xmlns:a16="http://schemas.microsoft.com/office/drawing/2014/main" id="{969FAE93-2BD8-490D-B33D-8560A51C4D8B}"/>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TABLE 4-5: MEAN GPA OF HIGH SCHOOL GRADUATES BY EITHER PARENT’S HIGHEST LEVEL OF EDUCATION, 2005</a:t>
            </a:r>
            <a:endParaRPr sz="2000" b="0" u="none">
              <a:solidFill>
                <a:srgbClr val="6B7D72"/>
              </a:solidFill>
              <a:latin typeface="Book Antiqua"/>
              <a:ea typeface="Book Antiqua"/>
              <a:cs typeface="Book Antiqua"/>
            </a:endParaRPr>
          </a:p>
        </p:txBody>
      </p:sp>
      <p:sp>
        <p:nvSpPr>
          <p:cNvPr id="54" name="TextBox 4">
            <a:extLst xmlns:a="http://schemas.openxmlformats.org/drawingml/2006/main">
              <a:ext uri="{FF2B5EF4-FFF2-40B4-BE49-F238E27FC236}">
                <a16:creationId xmlns:a16="http://schemas.microsoft.com/office/drawing/2014/main" id="{B070CA69-D41A-4DA3-9262-B2D040F8B2AE}"/>
              </a:ext>
            </a:extLst>
          </p:cNvPr>
          <p:cNvSpPr>
            <a:spLocks xmlns:a="http://schemas.openxmlformats.org/drawingml/2006/main" noGrp="1"/>
          </p:cNvSpPr>
          <p:nvPr/>
        </p:nvSpPr>
        <p:spPr>
          <a:xfrm xmlns:a="http://schemas.openxmlformats.org/drawingml/2006/main">
            <a:off x="523800" y="6173640"/>
            <a:ext cx="7858080" cy="45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The Nation’s Report Card</a:t>
            </a:r>
            <a:r>
              <a:rPr sz="1200" b="0" i="1" u="none">
                <a:solidFill>
                  <a:srgbClr val="000000"/>
                </a:solidFill>
                <a:latin typeface="Times New Roman"/>
                <a:ea typeface="Times New Roman"/>
                <a:cs typeface="Times New Roman"/>
              </a:rPr>
              <a:t>. America’s High School Graduates: Results from the 2005 High School Transcript Study.</a:t>
            </a:r>
            <a:r>
              <a:rPr sz="1200" b="0" u="none">
                <a:solidFill>
                  <a:srgbClr val="000000"/>
                </a:solidFill>
                <a:latin typeface="Times New Roman"/>
                <a:ea typeface="Times New Roman"/>
                <a:cs typeface="Times New Roman"/>
              </a:rPr>
              <a:t>  Accessed at </a:t>
            </a:r>
            <a:r>
              <a:rPr sz="1200" b="0" u="sng">
                <a:solidFill>
                  <a:srgbClr val="CCCC00"/>
                </a:solidFill>
                <a:latin typeface="Times New Roman"/>
                <a:ea typeface="Times New Roman"/>
                <a:cs typeface="Times New Roman"/>
                <a:hlinkClick xmlns:r="http://schemas.openxmlformats.org/officeDocument/2006/relationships" r:id="R6c4cbdf65092419d"/>
              </a:rPr>
              <a:t>http://www.nationsreportcard.gov/hsts_2005/hs_stu_5d_3.aspx on December 17</a:t>
            </a:r>
            <a:r>
              <a:rPr sz="1200" b="0" u="none">
                <a:solidFill>
                  <a:srgbClr val="000000"/>
                </a:solidFill>
                <a:latin typeface="Times New Roman"/>
                <a:ea typeface="Times New Roman"/>
                <a:cs typeface="Times New Roman"/>
              </a:rPr>
              <a:t>, 2015.</a:t>
            </a:r>
            <a:endParaRPr sz="1200" b="0" u="none">
              <a:solidFill>
                <a:srgbClr val="000000"/>
              </a:solidFill>
              <a:latin typeface="Times New Roman"/>
              <a:ea typeface="Times New Roman"/>
              <a:cs typeface="Times New Roman"/>
            </a:endParaRPr>
          </a:p>
        </p:txBody>
      </p:sp>
      <p:graphicFrame>
        <p:nvGraphicFramePr>
          <p:cNvPr id="58" name="Data table: TABLE 4-5: MEAN GPA OF HIGH SCHOOL GRADUATES BY EITHER PARENT’S HIGHEST LEVEL OF EDUCATION, 2005"/>
          <p:cNvGraphicFramePr/>
          <p:nvPr/>
        </p:nvGraphicFramePr>
        <p:xfrm>
          <a:off xmlns:a="http://schemas.openxmlformats.org/drawingml/2006/main" x="1066680" y="2819160"/>
          <a:ext xmlns:a="http://schemas.openxmlformats.org/drawingml/2006/main" cx="7208640" cy="1828800"/>
        </p:xfrm>
        <a:graphic xmlns:a="http://schemas.openxmlformats.org/drawingml/2006/main">
          <a:graphicData uri="http://schemas.openxmlformats.org/drawingml/2006/table">
            <a:tbl>
              <a:tblPr firstRow="1"/>
              <a:tblGrid>
                <a:gridCol w="3986280"/>
                <a:gridCol w="3222360"/>
              </a:tblGrid>
              <a:tr h="36576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FFFFFF"/>
                          </a:solidFill>
                          <a:latin typeface="Century Gothic"/>
                          <a:ea typeface="Century Gothic"/>
                          <a:cs typeface="Century Gothic"/>
                        </a:rPr>
                        <a:t> </a:t>
                      </a:r>
                      <a:endParaRPr sz="24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FFFFFF"/>
                          </a:solidFill>
                          <a:latin typeface="Century Gothic"/>
                          <a:ea typeface="Century Gothic"/>
                          <a:cs typeface="Century Gothic"/>
                        </a:rPr>
                        <a:t>GPA</a:t>
                      </a:r>
                      <a:endParaRPr sz="24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r>
              <a:tr h="36576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FFFFFF"/>
                          </a:solidFill>
                          <a:latin typeface="Century Gothic"/>
                          <a:ea typeface="Century Gothic"/>
                          <a:cs typeface="Century Gothic"/>
                        </a:rPr>
                        <a:t>Less than high school</a:t>
                      </a:r>
                      <a:endParaRPr sz="24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entury Gothic"/>
                          <a:ea typeface="Century Gothic"/>
                          <a:cs typeface="Century Gothic"/>
                        </a:rPr>
                        <a:t>2.79</a:t>
                      </a:r>
                      <a:endParaRPr sz="24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r h="36576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FFFFFF"/>
                          </a:solidFill>
                          <a:latin typeface="Century Gothic"/>
                          <a:ea typeface="Century Gothic"/>
                          <a:cs typeface="Century Gothic"/>
                        </a:rPr>
                        <a:t>High school graduate</a:t>
                      </a:r>
                      <a:endParaRPr sz="24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entury Gothic"/>
                          <a:ea typeface="Century Gothic"/>
                          <a:cs typeface="Century Gothic"/>
                        </a:rPr>
                        <a:t>2.85</a:t>
                      </a:r>
                      <a:endParaRPr sz="24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6576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FFFFFF"/>
                          </a:solidFill>
                          <a:latin typeface="Century Gothic"/>
                          <a:ea typeface="Century Gothic"/>
                          <a:cs typeface="Century Gothic"/>
                        </a:rPr>
                        <a:t>Some post-secondary</a:t>
                      </a:r>
                      <a:endParaRPr sz="24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entury Gothic"/>
                          <a:ea typeface="Century Gothic"/>
                          <a:cs typeface="Century Gothic"/>
                        </a:rPr>
                        <a:t>2.95</a:t>
                      </a:r>
                      <a:endParaRPr sz="24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6576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1" u="none">
                          <a:solidFill>
                            <a:srgbClr val="FFFFFF"/>
                          </a:solidFill>
                          <a:latin typeface="Century Gothic"/>
                          <a:ea typeface="Century Gothic"/>
                          <a:cs typeface="Century Gothic"/>
                        </a:rPr>
                        <a:t>College graduate</a:t>
                      </a:r>
                      <a:endParaRPr sz="24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000000"/>
                          </a:solidFill>
                          <a:latin typeface="Century Gothic"/>
                          <a:ea typeface="Century Gothic"/>
                          <a:cs typeface="Century Gothic"/>
                        </a:rPr>
                        <a:t>3.12</a:t>
                      </a:r>
                      <a:endParaRPr sz="24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bl>
          </a:graphicData>
        </a:graphic>
      </p:graphicFrame>
    </p:spTree>
    <p:extLst>
      <p:ext uri="{BB962C8B-B14F-4D97-AF65-F5344CB8AC3E}">
        <p14:creationId xmlns:p14="http://schemas.microsoft.com/office/powerpoint/2010/main" val="1340872092"/>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56" name="PlaceHolder 1">
            <a:extLst xmlns:a="http://schemas.openxmlformats.org/drawingml/2006/main">
              <a:ext uri="{FF2B5EF4-FFF2-40B4-BE49-F238E27FC236}">
                <a16:creationId xmlns:a16="http://schemas.microsoft.com/office/drawing/2014/main" id="{9D9C9C9F-DA08-409D-8C23-CB668D1A38F4}"/>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FIGURE 4-4: AVERAGE FOURTH GRADE READING AND MATH NAEP SCORES BY POVERTY STATUS, 2003-2013</a:t>
            </a:r>
            <a:endParaRPr sz="2000" b="0" u="none">
              <a:solidFill>
                <a:srgbClr val="6B7D72"/>
              </a:solidFill>
              <a:latin typeface="Book Antiqua"/>
              <a:ea typeface="Book Antiqua"/>
              <a:cs typeface="Book Antiqua"/>
            </a:endParaRPr>
          </a:p>
        </p:txBody>
      </p:sp>
      <p:sp>
        <p:nvSpPr>
          <p:cNvPr id="57" name="TextBox 4">
            <a:extLst xmlns:a="http://schemas.openxmlformats.org/drawingml/2006/main">
              <a:ext uri="{FF2B5EF4-FFF2-40B4-BE49-F238E27FC236}">
                <a16:creationId xmlns:a16="http://schemas.microsoft.com/office/drawing/2014/main" id="{EBEBFCB5-34A6-4F9C-A500-A7F8673E00B1}"/>
              </a:ext>
            </a:extLst>
          </p:cNvPr>
          <p:cNvSpPr>
            <a:spLocks xmlns:a="http://schemas.openxmlformats.org/drawingml/2006/main" noGrp="1"/>
          </p:cNvSpPr>
          <p:nvPr/>
        </p:nvSpPr>
        <p:spPr>
          <a:xfrm xmlns:a="http://schemas.openxmlformats.org/drawingml/2006/main">
            <a:off x="523800" y="6173640"/>
            <a:ext cx="7858080" cy="6426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U.S. Department of Education, Institute of Education Sciences, National Center for Education Statistics, National Assessment of Educational Progress (NAEP), 2003, 2005, 2007, 2009, 2011 and 2013 Mathematics and Reading Assessments.</a:t>
            </a:r>
            <a:endParaRPr sz="1200" b="0" u="none">
              <a:solidFill>
                <a:srgbClr val="000000"/>
              </a:solidFill>
              <a:latin typeface="Times New Roman"/>
              <a:ea typeface="Times New Roman"/>
              <a:cs typeface="Times New Roman"/>
            </a:endParaRPr>
          </a:p>
        </p:txBody>
      </p:sp>
      <p:pic>
        <p:nvPicPr>
          <p:cNvPr id="61" name="Figure: FIGURE 4-4: AVERAGE FOURTH GRADE READING AND MATH NAEP SCORES BY POVERTY STAT..."/>
          <p:cNvPicPr>
            <a:picLocks xmlns:a="http://schemas.openxmlformats.org/drawingml/2006/main" noChangeAspect="1"/>
          </p:cNvPicPr>
          <p:nvPr/>
        </p:nvPicPr>
        <p:blipFill>
          <a:blip xmlns:r="http://schemas.openxmlformats.org/officeDocument/2006/relationships" xmlns:a="http://schemas.openxmlformats.org/drawingml/2006/main" r:embed="R108cd5f02c734c4b"/>
          <a:stretch xmlns:a="http://schemas.openxmlformats.org/drawingml/2006/main"/>
        </p:blipFill>
        <p:spPr>
          <a:xfrm xmlns:a="http://schemas.openxmlformats.org/drawingml/2006/main" flipH="0" flipV="0">
            <a:off x="287280" y="1854000"/>
            <a:ext cx="8331120" cy="401796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712340251"/>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59" name="PlaceHolder 1">
            <a:extLst xmlns:a="http://schemas.openxmlformats.org/drawingml/2006/main">
              <a:ext uri="{FF2B5EF4-FFF2-40B4-BE49-F238E27FC236}">
                <a16:creationId xmlns:a16="http://schemas.microsoft.com/office/drawing/2014/main" id="{3998E8CF-C68C-40C0-9B9E-69C0A5BACD3D}"/>
              </a:ext>
            </a:extLst>
          </p:cNvPr>
          <p:cNvSpPr>
            <a:spLocks xmlns:a="http://schemas.openxmlformats.org/drawingml/2006/main" noGrp="1"/>
          </p:cNvSpPr>
          <p:nvPr>
            <p:ph type="title" idx="0"/>
          </p:nvPr>
        </p:nvSpPr>
        <p:spPr>
          <a:xfrm xmlns:a="http://schemas.openxmlformats.org/drawingml/2006/main">
            <a:off x="380880" y="304200"/>
            <a:ext cx="8261280" cy="1295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6B7D72"/>
                </a:solidFill>
                <a:latin typeface="Book Antiqua"/>
                <a:ea typeface="Book Antiqua"/>
                <a:cs typeface="Book Antiqua"/>
              </a:rPr>
              <a:t>TABLE 4-8: PERCENTAGE OF HIGH SCHOOL GRADUATES ATTAINING ANY CREDIT AND MEAN CREDITS ATTAINED IN DUAL-CREDIT, ADVANCED PLACEMENT (AP), OR INTERNATIONAL BACCALAUREATE (IB) COURSES BY THOSE WHO TAKE THESE COURSES BY SCHOOL POVERTY COMPOSITION, 2009</a:t>
            </a:r>
            <a:endParaRPr sz="1600" b="0" u="none">
              <a:solidFill>
                <a:srgbClr val="6B7D72"/>
              </a:solidFill>
              <a:latin typeface="Book Antiqua"/>
              <a:ea typeface="Book Antiqua"/>
              <a:cs typeface="Book Antiqua"/>
            </a:endParaRPr>
          </a:p>
        </p:txBody>
      </p:sp>
      <p:sp>
        <p:nvSpPr>
          <p:cNvPr id="60" name="TextBox 4">
            <a:extLst xmlns:a="http://schemas.openxmlformats.org/drawingml/2006/main">
              <a:ext uri="{FF2B5EF4-FFF2-40B4-BE49-F238E27FC236}">
                <a16:creationId xmlns:a16="http://schemas.microsoft.com/office/drawing/2014/main" id="{59ED270C-6C61-41BF-B0AA-93647208099B}"/>
              </a:ext>
            </a:extLst>
          </p:cNvPr>
          <p:cNvSpPr>
            <a:spLocks xmlns:a="http://schemas.openxmlformats.org/drawingml/2006/main" noGrp="1"/>
          </p:cNvSpPr>
          <p:nvPr/>
        </p:nvSpPr>
        <p:spPr>
          <a:xfrm xmlns:a="http://schemas.openxmlformats.org/drawingml/2006/main">
            <a:off x="500040" y="5181480"/>
            <a:ext cx="7858080" cy="2768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National Center for Education Statistics. 2011. </a:t>
            </a:r>
            <a:r>
              <a:rPr sz="1200" b="0" i="1" u="none">
                <a:solidFill>
                  <a:srgbClr val="000000"/>
                </a:solidFill>
                <a:latin typeface="Times New Roman"/>
                <a:ea typeface="Times New Roman"/>
                <a:cs typeface="Times New Roman"/>
              </a:rPr>
              <a:t>Digest of Education Statistics</a:t>
            </a:r>
            <a:r>
              <a:rPr sz="1200" b="0" u="none">
                <a:solidFill>
                  <a:srgbClr val="000000"/>
                </a:solidFill>
                <a:latin typeface="Times New Roman"/>
                <a:ea typeface="Times New Roman"/>
                <a:cs typeface="Times New Roman"/>
              </a:rPr>
              <a:t>. Table 163.</a:t>
            </a:r>
            <a:endParaRPr sz="1200" b="0" u="none">
              <a:solidFill>
                <a:srgbClr val="000000"/>
              </a:solidFill>
              <a:latin typeface="Times New Roman"/>
              <a:ea typeface="Times New Roman"/>
              <a:cs typeface="Times New Roman"/>
            </a:endParaRPr>
          </a:p>
        </p:txBody>
      </p:sp>
      <p:graphicFrame>
        <p:nvGraphicFramePr>
          <p:cNvPr id="64" name="Data table: TABLE 4-8: PERCENTAGE OF HIGH SCHOOL GRADUATES ATTAINING ANY CREDIT AND MEAN CREDITS ATTAINED IN DUAL-CREDIT, ADVANCED PLACEMENT (AP), OR INTERNATIONAL BACCALAUREATE (IB) COURSES BY THOSE WHO TAKE THESE COURSES BY SCHOOL POVERTY COMPOSITION, 2009"/>
          <p:cNvGraphicFramePr/>
          <p:nvPr/>
        </p:nvGraphicFramePr>
        <p:xfrm>
          <a:off xmlns:a="http://schemas.openxmlformats.org/drawingml/2006/main" x="609480" y="2361960"/>
          <a:ext xmlns:a="http://schemas.openxmlformats.org/drawingml/2006/main" cx="7467480" cy="2324160"/>
        </p:xfrm>
        <a:graphic xmlns:a="http://schemas.openxmlformats.org/drawingml/2006/main">
          <a:graphicData uri="http://schemas.openxmlformats.org/drawingml/2006/table">
            <a:tbl>
              <a:tblPr firstRow="1"/>
              <a:tblGrid>
                <a:gridCol w="1493640"/>
                <a:gridCol w="1492560"/>
                <a:gridCol w="1493640"/>
                <a:gridCol w="1494000"/>
                <a:gridCol w="1493640"/>
              </a:tblGrid>
              <a:tr h="10670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Percent Eligible for Free or Reduced Price Lunch</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Dual-Credit</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AP Courses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IB Courses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Mean Total Credits in Dual-Credit, AP or IB Courses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r>
              <a:tr h="4190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0-25%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9.3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44.9</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1.75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r h="4190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26-50%</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9.2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31.3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1.17</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4190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Over 50%</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9.1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28.6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2.8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1.05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bl>
          </a:graphicData>
        </a:graphic>
      </p:graphicFrame>
    </p:spTree>
    <p:extLst>
      <p:ext uri="{BB962C8B-B14F-4D97-AF65-F5344CB8AC3E}">
        <p14:creationId xmlns:p14="http://schemas.microsoft.com/office/powerpoint/2010/main" val="1775525655"/>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62" name="PlaceHolder 1">
            <a:extLst xmlns:a="http://schemas.openxmlformats.org/drawingml/2006/main">
              <a:ext uri="{FF2B5EF4-FFF2-40B4-BE49-F238E27FC236}">
                <a16:creationId xmlns:a16="http://schemas.microsoft.com/office/drawing/2014/main" id="{2F71BD09-9676-41FB-A690-01ECFC1D811E}"/>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FIGURE 4-5: STATUS DROPOUT RATES BY INCOME QUARTILE FOR 16-24 YEAR OLDS, 1970-2012</a:t>
            </a:r>
            <a:endParaRPr sz="2000" b="0" u="none">
              <a:solidFill>
                <a:srgbClr val="6B7D72"/>
              </a:solidFill>
              <a:latin typeface="Book Antiqua"/>
              <a:ea typeface="Book Antiqua"/>
              <a:cs typeface="Book Antiqua"/>
            </a:endParaRPr>
          </a:p>
        </p:txBody>
      </p:sp>
      <p:sp>
        <p:nvSpPr>
          <p:cNvPr id="63" name="TextBox 4">
            <a:extLst xmlns:a="http://schemas.openxmlformats.org/drawingml/2006/main">
              <a:ext uri="{FF2B5EF4-FFF2-40B4-BE49-F238E27FC236}">
                <a16:creationId xmlns:a16="http://schemas.microsoft.com/office/drawing/2014/main" id="{B05161EF-F560-41F3-A26F-0B0FCE071072}"/>
              </a:ext>
            </a:extLst>
          </p:cNvPr>
          <p:cNvSpPr>
            <a:spLocks xmlns:a="http://schemas.openxmlformats.org/drawingml/2006/main" noGrp="1"/>
          </p:cNvSpPr>
          <p:nvPr/>
        </p:nvSpPr>
        <p:spPr>
          <a:xfrm xmlns:a="http://schemas.openxmlformats.org/drawingml/2006/main">
            <a:off x="523800" y="6173640"/>
            <a:ext cx="7858080" cy="45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U.S. Department of Education, Institute for Education Statistics, National Center for Education Statistics, </a:t>
            </a:r>
            <a:r>
              <a:rPr sz="1200" b="0" i="1" u="none">
                <a:solidFill>
                  <a:srgbClr val="000000"/>
                </a:solidFill>
                <a:latin typeface="Times New Roman"/>
                <a:ea typeface="Times New Roman"/>
                <a:cs typeface="Times New Roman"/>
              </a:rPr>
              <a:t>Digest of Education Statistics</a:t>
            </a:r>
            <a:r>
              <a:rPr sz="1200" b="0" u="none">
                <a:solidFill>
                  <a:srgbClr val="000000"/>
                </a:solidFill>
                <a:latin typeface="Times New Roman"/>
                <a:ea typeface="Times New Roman"/>
                <a:cs typeface="Times New Roman"/>
              </a:rPr>
              <a:t> 2013, Table 219.76.</a:t>
            </a:r>
            <a:endParaRPr sz="1200" b="0" u="none">
              <a:solidFill>
                <a:srgbClr val="000000"/>
              </a:solidFill>
              <a:latin typeface="Times New Roman"/>
              <a:ea typeface="Times New Roman"/>
              <a:cs typeface="Times New Roman"/>
            </a:endParaRPr>
          </a:p>
        </p:txBody>
      </p:sp>
      <p:pic>
        <p:nvPicPr>
          <p:cNvPr id="67" name="Figure: FIGURE 4-5: STATUS DROPOUT RATES BY INCOME QUARTILE FOR 16-24 YEAR OLDS, 1970..."/>
          <p:cNvPicPr>
            <a:picLocks xmlns:a="http://schemas.openxmlformats.org/drawingml/2006/main" noChangeAspect="1"/>
          </p:cNvPicPr>
          <p:nvPr/>
        </p:nvPicPr>
        <p:blipFill>
          <a:blip xmlns:r="http://schemas.openxmlformats.org/officeDocument/2006/relationships" xmlns:a="http://schemas.openxmlformats.org/drawingml/2006/main" r:embed="R8c646e87f2e44a23"/>
          <a:stretch xmlns:a="http://schemas.openxmlformats.org/drawingml/2006/main"/>
        </p:blipFill>
        <p:spPr>
          <a:xfrm xmlns:a="http://schemas.openxmlformats.org/drawingml/2006/main" flipH="0" flipV="0">
            <a:off x="253800" y="1854000"/>
            <a:ext cx="8483760" cy="416556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801957712"/>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65" name="PlaceHolder 1">
            <a:extLst xmlns:a="http://schemas.openxmlformats.org/drawingml/2006/main">
              <a:ext uri="{FF2B5EF4-FFF2-40B4-BE49-F238E27FC236}">
                <a16:creationId xmlns:a16="http://schemas.microsoft.com/office/drawing/2014/main" id="{33CFC713-4DB1-426A-AB30-F69D3361A286}"/>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FIGURE 4-6: PERCENTAGES OF RECENT HIGH SCHOOL COMPLETERS ENROLLED IN 2-YEAR AND 4-YEAR COLLEGES BY INCOME LEVEL: 1975 THROUGH 2012</a:t>
            </a:r>
            <a:endParaRPr sz="2000" b="0" u="none">
              <a:solidFill>
                <a:srgbClr val="6B7D72"/>
              </a:solidFill>
              <a:latin typeface="Book Antiqua"/>
              <a:ea typeface="Book Antiqua"/>
              <a:cs typeface="Book Antiqua"/>
            </a:endParaRPr>
          </a:p>
        </p:txBody>
      </p:sp>
      <p:sp>
        <p:nvSpPr>
          <p:cNvPr id="66" name="TextBox 4">
            <a:extLst xmlns:a="http://schemas.openxmlformats.org/drawingml/2006/main">
              <a:ext uri="{FF2B5EF4-FFF2-40B4-BE49-F238E27FC236}">
                <a16:creationId xmlns:a16="http://schemas.microsoft.com/office/drawing/2014/main" id="{172D451A-9663-4B32-8C78-2C1087C754A8}"/>
              </a:ext>
            </a:extLst>
          </p:cNvPr>
          <p:cNvSpPr>
            <a:spLocks xmlns:a="http://schemas.openxmlformats.org/drawingml/2006/main" noGrp="1"/>
          </p:cNvSpPr>
          <p:nvPr/>
        </p:nvSpPr>
        <p:spPr>
          <a:xfrm xmlns:a="http://schemas.openxmlformats.org/drawingml/2006/main">
            <a:off x="523800" y="6173640"/>
            <a:ext cx="7858080" cy="45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National Center for Education Statistics, Digest of Education Statistics, 2013. Table 302.20.</a:t>
            </a:r>
            <a:endParaRPr sz="1200" b="0" u="none">
              <a:solidFill>
                <a:srgbClr val="000000"/>
              </a:solidFill>
              <a:latin typeface="Times New Roman"/>
              <a:ea typeface="Times New Roman"/>
              <a:cs typeface="Times New Roman"/>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a:t>
            </a:r>
            <a:endParaRPr sz="1200" b="0" u="none">
              <a:solidFill>
                <a:srgbClr val="000000"/>
              </a:solidFill>
              <a:latin typeface="Times New Roman"/>
              <a:ea typeface="Times New Roman"/>
              <a:cs typeface="Times New Roman"/>
            </a:endParaRPr>
          </a:p>
        </p:txBody>
      </p:sp>
      <p:pic>
        <p:nvPicPr>
          <p:cNvPr id="70" name="Figure: FIGURE 4-6: PERCENTAGES OF RECENT HIGH SCHOOL COMPLETERS ENROLLED IN 2-YEAR A..."/>
          <p:cNvPicPr>
            <a:picLocks xmlns:a="http://schemas.openxmlformats.org/drawingml/2006/main" noChangeAspect="1"/>
          </p:cNvPicPr>
          <p:nvPr/>
        </p:nvPicPr>
        <p:blipFill>
          <a:blip xmlns:r="http://schemas.openxmlformats.org/officeDocument/2006/relationships" xmlns:a="http://schemas.openxmlformats.org/drawingml/2006/main" r:embed="R51ef7aa7e10742e3"/>
          <a:stretch xmlns:a="http://schemas.openxmlformats.org/drawingml/2006/main"/>
        </p:blipFill>
        <p:spPr>
          <a:xfrm xmlns:a="http://schemas.openxmlformats.org/drawingml/2006/main" flipH="0" flipV="0">
            <a:off x="558720" y="1701720"/>
            <a:ext cx="8178840" cy="452124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901418093"/>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68" name="PlaceHolder 1">
            <a:extLst xmlns:a="http://schemas.openxmlformats.org/drawingml/2006/main">
              <a:ext uri="{FF2B5EF4-FFF2-40B4-BE49-F238E27FC236}">
                <a16:creationId xmlns:a16="http://schemas.microsoft.com/office/drawing/2014/main" id="{86102F6A-91A2-43A6-B109-10715F212840}"/>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CAN SCHOOLS CLOSE THESE GAPS? EXPLANATIONS FOR DIFFERENT ACHIEVEMENT BY SOCIOECONOMIC BACKGROUND</a:t>
            </a:r>
            <a:endParaRPr sz="2000" b="0" u="none">
              <a:solidFill>
                <a:srgbClr val="6B7D72"/>
              </a:solidFill>
              <a:latin typeface="Book Antiqua"/>
              <a:ea typeface="Book Antiqua"/>
              <a:cs typeface="Book Antiqua"/>
            </a:endParaRPr>
          </a:p>
        </p:txBody>
      </p:sp>
      <p:sp>
        <p:nvSpPr>
          <p:cNvPr id="69" name="PlaceHolder 2">
            <a:extLst xmlns:a="http://schemas.openxmlformats.org/drawingml/2006/main">
              <a:ext uri="{FF2B5EF4-FFF2-40B4-BE49-F238E27FC236}">
                <a16:creationId xmlns:a16="http://schemas.microsoft.com/office/drawing/2014/main" id="{F44FF729-C79D-4A2C-A930-C36FBA719FED}"/>
              </a:ext>
            </a:extLst>
          </p:cNvPr>
          <p:cNvSpPr>
            <a:spLocks xmlns:a="http://schemas.openxmlformats.org/drawingml/2006/main" noGrp="1"/>
          </p:cNvSpPr>
          <p:nvPr>
            <p:ph idx="0"/>
          </p:nvPr>
        </p:nvSpPr>
        <p:spPr>
          <a:xfrm xmlns:a="http://schemas.openxmlformats.org/drawingml/2006/main">
            <a:off x="152280" y="1675800"/>
            <a:ext cx="8686800" cy="4953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Individual-level</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Intelligence or ability</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Health and nutrition</a:t>
            </a:r>
            <a:endParaRPr sz="2000" b="0" u="none">
              <a:solidFill>
                <a:srgbClr val="564B3C"/>
              </a:solidFill>
              <a:latin typeface="Century Gothic"/>
              <a:ea typeface="Century Gothic"/>
              <a:cs typeface="Century Gothic"/>
            </a:endParaRPr>
          </a:p>
          <a:p xmlns:a="http://schemas.openxmlformats.org/drawingml/2006/main">
            <a:pPr marL="639720" lvl="1" indent="0" algn="l">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Family</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Financial capital</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Social capital</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Cultural capital</a:t>
            </a:r>
            <a:endParaRPr sz="2000" b="0" u="none">
              <a:solidFill>
                <a:srgbClr val="564B3C"/>
              </a:solidFill>
              <a:latin typeface="Century Gothic"/>
              <a:ea typeface="Century Gothic"/>
              <a:cs typeface="Century Gothic"/>
            </a:endParaRPr>
          </a:p>
          <a:p xmlns:a="http://schemas.openxmlformats.org/drawingml/2006/main">
            <a:pPr marL="639720" lvl="1" indent="0" algn="l">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Neighborhood and Peer</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Segregation and frequent mobility</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Cultures of resistance</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193970483"/>
      </p:ext>
    </p:extLst>
  </p:cSld>
</p:sld>
</file>

<file path=ppt/slides/slide16.xml><?xml version="1.0" encoding="utf-8"?>
<p:sld xmlns:p="http://schemas.openxmlformats.org/presentationml/2006/main">
  <p:cSld>
    <p:spTree>
      <p:nvGrpSpPr>
        <p:cNvPr id="1" name=""/>
        <p:cNvGrpSpPr/>
        <p:nvPr/>
      </p:nvGrpSpPr>
      <p:grpSpPr>
        <a:xfrm xmlns:a="http://schemas.openxmlformats.org/drawingml/2006/main"/>
      </p:grpSpPr>
      <p:sp>
        <p:nvSpPr>
          <p:cNvPr id="70" name="PlaceHolder 1">
            <a:extLst xmlns:a="http://schemas.openxmlformats.org/drawingml/2006/main">
              <a:ext uri="{FF2B5EF4-FFF2-40B4-BE49-F238E27FC236}">
                <a16:creationId xmlns:a16="http://schemas.microsoft.com/office/drawing/2014/main" id="{F0EBF8F2-40DF-4F57-B7D0-28BE576AF3FC}"/>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WHAT ROLE DOES SCHOOL PLAY IN AFFECTING DIFFERENCES IN EDUCATIONAL OUTCOMES BY SOCIOECONOMIC BACKGROUND?</a:t>
            </a:r>
            <a:endParaRPr sz="2000" b="0" u="none">
              <a:solidFill>
                <a:srgbClr val="6B7D72"/>
              </a:solidFill>
              <a:latin typeface="Book Antiqua"/>
              <a:ea typeface="Book Antiqua"/>
              <a:cs typeface="Book Antiqua"/>
            </a:endParaRPr>
          </a:p>
        </p:txBody>
      </p:sp>
      <p:sp>
        <p:nvSpPr>
          <p:cNvPr id="71" name="PlaceHolder 2">
            <a:extLst xmlns:a="http://schemas.openxmlformats.org/drawingml/2006/main">
              <a:ext uri="{FF2B5EF4-FFF2-40B4-BE49-F238E27FC236}">
                <a16:creationId xmlns:a16="http://schemas.microsoft.com/office/drawing/2014/main" id="{CBA32D49-35BD-4DFA-A8BC-194722493B63}"/>
              </a:ext>
            </a:extLst>
          </p:cNvPr>
          <p:cNvSpPr>
            <a:spLocks xmlns:a="http://schemas.openxmlformats.org/drawingml/2006/main" noGrp="1"/>
          </p:cNvSpPr>
          <p:nvPr>
            <p:ph idx="0"/>
          </p:nvPr>
        </p:nvSpPr>
        <p:spPr>
          <a:xfrm xmlns:a="http://schemas.openxmlformats.org/drawingml/2006/main">
            <a:off x="152280" y="1675800"/>
            <a:ext cx="8686800" cy="4953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Schools reinforce educational inequality.</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The conflict paradigm suggests they do through differences in ability-grouping and course-taking and different expectations for students.</a:t>
            </a: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Schools have no influence of educational inequality.</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The Coleman Report showed most differences in educational outcomes were due to family background.</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School resources do not seem to matter (Jencks).</a:t>
            </a: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Schools reduce educational inequality.</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The “summer learning gap”: differences by socioeconomic background shrink during the school year, but grow again during the summer.</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54444335"/>
      </p:ext>
    </p:extLst>
  </p:cSld>
</p:sld>
</file>

<file path=ppt/slides/slide17.xml><?xml version="1.0" encoding="utf-8"?>
<p:sld xmlns:p="http://schemas.openxmlformats.org/presentationml/2006/main">
  <p:cSld>
    <p:spTree>
      <p:nvGrpSpPr>
        <p:cNvPr id="1" name=""/>
        <p:cNvGrpSpPr/>
        <p:nvPr/>
      </p:nvGrpSpPr>
      <p:grpSpPr>
        <a:xfrm xmlns:a="http://schemas.openxmlformats.org/drawingml/2006/main"/>
      </p:grpSpPr>
      <p:sp>
        <p:nvSpPr>
          <p:cNvPr id="72" name="PlaceHolder 1">
            <a:extLst xmlns:a="http://schemas.openxmlformats.org/drawingml/2006/main">
              <a:ext uri="{FF2B5EF4-FFF2-40B4-BE49-F238E27FC236}">
                <a16:creationId xmlns:a16="http://schemas.microsoft.com/office/drawing/2014/main" id="{E8EB6AAD-4E37-4847-AF3F-26D3FFB4D94C}"/>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6B7D72"/>
                </a:solidFill>
                <a:latin typeface="Book Antiqua"/>
                <a:ea typeface="Book Antiqua"/>
                <a:cs typeface="Book Antiqua"/>
              </a:rPr>
              <a:t>WHY IS IT SO HARD TO ASSESS HOW SCHOOLS AFFECT INEQUALITY IN EDUCATIONAL OUTCOMES?</a:t>
            </a:r>
            <a:endParaRPr sz="2400" b="0" u="none">
              <a:solidFill>
                <a:srgbClr val="6B7D72"/>
              </a:solidFill>
              <a:latin typeface="Book Antiqua"/>
              <a:ea typeface="Book Antiqua"/>
              <a:cs typeface="Book Antiqua"/>
            </a:endParaRPr>
          </a:p>
        </p:txBody>
      </p:sp>
      <p:sp>
        <p:nvSpPr>
          <p:cNvPr id="73" name="PlaceHolder 2">
            <a:extLst xmlns:a="http://schemas.openxmlformats.org/drawingml/2006/main">
              <a:ext uri="{FF2B5EF4-FFF2-40B4-BE49-F238E27FC236}">
                <a16:creationId xmlns:a16="http://schemas.microsoft.com/office/drawing/2014/main" id="{699791D7-30E6-4AF2-B53D-911B9BA7BFEC}"/>
              </a:ext>
            </a:extLst>
          </p:cNvPr>
          <p:cNvSpPr>
            <a:spLocks xmlns:a="http://schemas.openxmlformats.org/drawingml/2006/main" noGrp="1"/>
          </p:cNvSpPr>
          <p:nvPr>
            <p:ph idx="0"/>
          </p:nvPr>
        </p:nvSpPr>
        <p:spPr>
          <a:xfrm xmlns:a="http://schemas.openxmlformats.org/drawingml/2006/main">
            <a:off x="152280" y="1675800"/>
            <a:ext cx="8686800" cy="4953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All of these findings seem to conflict: some say schools matter for inequality, others say they don’t.  Why is there so little agreement? </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How do we measure socioeconomic status, differences between schools, and gaps in academic outcomes? </a:t>
            </a:r>
            <a:r>
              <a:rPr sz="2400" b="0" u="none">
                <a:solidFill>
                  <a:srgbClr val="564B3C"/>
                </a:solidFill>
                <a:latin typeface="Century Gothic"/>
                <a:ea typeface="Century Gothic"/>
                <a:cs typeface="Century Gothic"/>
              </a:rPr>
              <a:t>	</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How do we separate out students’ experiences outside of schools (that are related to socioeconomic background) from those that occur in schools (and are related to socioeconomic background)? </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Schools simply do not have enough influence to erase gaps whose roots are in other contexts: individual, family, neighborhood, and/or peer (or others).  </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676942204"/>
      </p:ext>
    </p:extLst>
  </p:cSld>
</p:sld>
</file>

<file path=ppt/slides/slide18.xml><?xml version="1.0" encoding="utf-8"?>
<p:sld xmlns:p="http://schemas.openxmlformats.org/presentationml/2006/main">
  <p:cSld>
    <p:spTree>
      <p:nvGrpSpPr>
        <p:cNvPr id="1" name=""/>
        <p:cNvGrpSpPr/>
        <p:nvPr/>
      </p:nvGrpSpPr>
      <p:grpSpPr>
        <a:xfrm xmlns:a="http://schemas.openxmlformats.org/drawingml/2006/main"/>
      </p:grpSpPr>
      <p:sp>
        <p:nvSpPr>
          <p:cNvPr id="74" name="PlaceHolder 1">
            <a:extLst xmlns:a="http://schemas.openxmlformats.org/drawingml/2006/main">
              <a:ext uri="{FF2B5EF4-FFF2-40B4-BE49-F238E27FC236}">
                <a16:creationId xmlns:a16="http://schemas.microsoft.com/office/drawing/2014/main" id="{BE6D294D-8F7C-4A15-BF75-F89D841F212D}"/>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SUMMARY</a:t>
            </a:r>
            <a:endParaRPr sz="3500" b="0" u="none">
              <a:solidFill>
                <a:srgbClr val="6B7D72"/>
              </a:solidFill>
              <a:latin typeface="Book Antiqua"/>
              <a:ea typeface="Book Antiqua"/>
              <a:cs typeface="Book Antiqua"/>
            </a:endParaRPr>
          </a:p>
        </p:txBody>
      </p:sp>
      <p:sp>
        <p:nvSpPr>
          <p:cNvPr id="75" name="PlaceHolder 2">
            <a:extLst xmlns:a="http://schemas.openxmlformats.org/drawingml/2006/main">
              <a:ext uri="{FF2B5EF4-FFF2-40B4-BE49-F238E27FC236}">
                <a16:creationId xmlns:a16="http://schemas.microsoft.com/office/drawing/2014/main" id="{40C7F31B-5120-4F72-B0F7-32C55D7B3CCE}"/>
              </a:ext>
            </a:extLst>
          </p:cNvPr>
          <p:cNvSpPr>
            <a:spLocks xmlns:a="http://schemas.openxmlformats.org/drawingml/2006/main" noGrp="1"/>
          </p:cNvSpPr>
          <p:nvPr>
            <p:ph idx="0"/>
          </p:nvPr>
        </p:nvSpPr>
        <p:spPr>
          <a:xfrm xmlns:a="http://schemas.openxmlformats.org/drawingml/2006/main">
            <a:off x="457200" y="1675800"/>
            <a:ext cx="8229600" cy="44499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lnSpc>
                <a:spcPct val="80000"/>
              </a:lnSpc>
              <a:spcBef>
                <a:spcPts val="4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There are differences by socioeconomic background in students’ “learning opportunities.”</a:t>
            </a:r>
            <a:endParaRPr sz="20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4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There are also differences in students’ educational outcomes by socioeconomic background.</a:t>
            </a:r>
            <a:endParaRPr sz="20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4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How schools influence gaps in educational outcomes by socioeconomic background is hotly debated.  </a:t>
            </a:r>
            <a:endParaRPr sz="2000" b="0" u="none">
              <a:solidFill>
                <a:srgbClr val="564B3C"/>
              </a:solidFill>
              <a:latin typeface="Century Gothic"/>
              <a:ea typeface="Century Gothic"/>
              <a:cs typeface="Century Gothic"/>
            </a:endParaRPr>
          </a:p>
          <a:p xmlns:a="http://schemas.openxmlformats.org/drawingml/2006/main">
            <a:pPr marL="639720" lvl="1" indent="-228600" algn="l">
              <a:lnSpc>
                <a:spcPct val="80000"/>
              </a:lnSpc>
              <a:spcBef>
                <a:spcPts val="425"/>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564B3C"/>
                </a:solidFill>
                <a:latin typeface="Century Gothic"/>
                <a:ea typeface="Century Gothic"/>
                <a:cs typeface="Century Gothic"/>
              </a:rPr>
              <a:t>The conflict paradigm provides reasons to believe that schools reinforce inequalities through ability grouping and differential course-taking and expectations.</a:t>
            </a:r>
            <a:endParaRPr sz="1700" b="0" u="none">
              <a:solidFill>
                <a:srgbClr val="564B3C"/>
              </a:solidFill>
              <a:latin typeface="Century Gothic"/>
              <a:ea typeface="Century Gothic"/>
              <a:cs typeface="Century Gothic"/>
            </a:endParaRPr>
          </a:p>
          <a:p xmlns:a="http://schemas.openxmlformats.org/drawingml/2006/main">
            <a:pPr marL="639720" lvl="1" indent="-228600" algn="l">
              <a:lnSpc>
                <a:spcPct val="80000"/>
              </a:lnSpc>
              <a:spcBef>
                <a:spcPts val="425"/>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564B3C"/>
                </a:solidFill>
                <a:latin typeface="Century Gothic"/>
                <a:ea typeface="Century Gothic"/>
                <a:cs typeface="Century Gothic"/>
              </a:rPr>
              <a:t>Research finds little effect of schools net of family background.  Schools have less influence than do other contexts like family, neighborhood, and peers.</a:t>
            </a:r>
            <a:endParaRPr sz="1700" b="0" u="none">
              <a:solidFill>
                <a:srgbClr val="564B3C"/>
              </a:solidFill>
              <a:latin typeface="Century Gothic"/>
              <a:ea typeface="Century Gothic"/>
              <a:cs typeface="Century Gothic"/>
            </a:endParaRPr>
          </a:p>
          <a:p xmlns:a="http://schemas.openxmlformats.org/drawingml/2006/main">
            <a:pPr marL="639720" lvl="1" indent="-228600" algn="l">
              <a:lnSpc>
                <a:spcPct val="80000"/>
              </a:lnSpc>
              <a:spcBef>
                <a:spcPts val="425"/>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700" b="0" u="none">
                <a:solidFill>
                  <a:srgbClr val="564B3C"/>
                </a:solidFill>
                <a:latin typeface="Century Gothic"/>
                <a:ea typeface="Century Gothic"/>
                <a:cs typeface="Century Gothic"/>
              </a:rPr>
              <a:t>Some research, though, finds that schools shrink gaps in educational outcomes by socioeconomic background during the school year, but these gaps grow again over the summer.</a:t>
            </a:r>
            <a:endParaRPr sz="17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510232566"/>
      </p:ext>
    </p:extLst>
  </p:cSld>
</p:sld>
</file>

<file path=ppt/slides/slide19.xml><?xml version="1.0" encoding="utf-8"?>
<p:sld xmlns:p="http://schemas.openxmlformats.org/presentationml/2006/main">
  <p:cSld>
    <p:spTree>
      <p:nvGrpSpPr>
        <p:cNvPr id="1" name=""/>
        <p:cNvGrpSpPr/>
        <p:nvPr/>
      </p:nvGrpSpPr>
      <p:grpSpPr>
        <a:xfrm xmlns:a="http://schemas.openxmlformats.org/drawingml/2006/main"/>
      </p:grpSpPr>
      <p:sp>
        <p:nvSpPr>
          <p:cNvPr id="76" name="PlaceHolder 1">
            <a:extLst xmlns:a="http://schemas.openxmlformats.org/drawingml/2006/main">
              <a:ext uri="{FF2B5EF4-FFF2-40B4-BE49-F238E27FC236}">
                <a16:creationId xmlns:a16="http://schemas.microsoft.com/office/drawing/2014/main" id="{A1FC84FF-19F9-491B-9EB3-DA502B177F69}"/>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COMING UP IN CHAPTER 5</a:t>
            </a:r>
            <a:endParaRPr sz="3500" b="0" u="none">
              <a:solidFill>
                <a:srgbClr val="6B7D72"/>
              </a:solidFill>
              <a:latin typeface="Book Antiqua"/>
              <a:ea typeface="Book Antiqua"/>
              <a:cs typeface="Book Antiqua"/>
            </a:endParaRPr>
          </a:p>
        </p:txBody>
      </p:sp>
      <p:sp>
        <p:nvSpPr>
          <p:cNvPr id="77" name="">
            <a:extLst xmlns:a="http://schemas.openxmlformats.org/drawingml/2006/main">
              <a:ext uri="{FF2B5EF4-FFF2-40B4-BE49-F238E27FC236}">
                <a16:creationId xmlns:a16="http://schemas.microsoft.com/office/drawing/2014/main" id="{468303A1-104B-4625-B37A-08E1D48D77CB}"/>
              </a:ext>
            </a:extLst>
          </p:cNvPr>
          <p:cNvSpPr>
            <a:spLocks xmlns:a="http://schemas.openxmlformats.org/drawingml/2006/main" noGrp="1"/>
          </p:cNvSpPr>
          <p:nvPr/>
        </p:nvSpPr>
        <p:spPr>
          <a:xfrm xmlns:a="http://schemas.openxmlformats.org/drawingml/2006/main">
            <a:off x="457200" y="1752480"/>
            <a:ext cx="8229600" cy="46483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Do schools differ for children from varying racial and ethnic groups?  How so?</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Do educational outcomes differ by race and ethnicity, and immigration status?</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What are some reasons for these differences?</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Do/how do schools influence differences between students by race and ethnicity and immigration status?</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476090588"/>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32" name="PlaceHolder 1">
            <a:extLst xmlns:a="http://schemas.openxmlformats.org/drawingml/2006/main">
              <a:ext uri="{FF2B5EF4-FFF2-40B4-BE49-F238E27FC236}">
                <a16:creationId xmlns:a16="http://schemas.microsoft.com/office/drawing/2014/main" id="{267BE569-20EE-454F-90E0-6CD6230B6C21}"/>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QUESTIONS FOR THOUGHT</a:t>
            </a:r>
            <a:endParaRPr sz="3500" b="0" u="none">
              <a:solidFill>
                <a:srgbClr val="6B7D72"/>
              </a:solidFill>
              <a:latin typeface="Book Antiqua"/>
              <a:ea typeface="Book Antiqua"/>
              <a:cs typeface="Book Antiqua"/>
            </a:endParaRPr>
          </a:p>
        </p:txBody>
      </p:sp>
      <p:sp>
        <p:nvSpPr>
          <p:cNvPr id="33" name="">
            <a:extLst xmlns:a="http://schemas.openxmlformats.org/drawingml/2006/main">
              <a:ext uri="{FF2B5EF4-FFF2-40B4-BE49-F238E27FC236}">
                <a16:creationId xmlns:a16="http://schemas.microsoft.com/office/drawing/2014/main" id="{161CB350-DD94-4798-896D-9D7A5E832C31}"/>
              </a:ext>
            </a:extLst>
          </p:cNvPr>
          <p:cNvSpPr>
            <a:spLocks xmlns:a="http://schemas.openxmlformats.org/drawingml/2006/main" noGrp="1"/>
          </p:cNvSpPr>
          <p:nvPr/>
        </p:nvSpPr>
        <p:spPr>
          <a:xfrm xmlns:a="http://schemas.openxmlformats.org/drawingml/2006/main">
            <a:off x="228600" y="1599840"/>
            <a:ext cx="8686800" cy="5181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If indeed, we agree as a society, that reducing inequality </a:t>
            </a:r>
            <a:r>
              <a:rPr sz="2000" b="0" i="1" u="none">
                <a:solidFill>
                  <a:srgbClr val="564B3C"/>
                </a:solidFill>
                <a:latin typeface="Century Gothic"/>
                <a:ea typeface="Century Gothic"/>
                <a:cs typeface="Century Gothic"/>
              </a:rPr>
              <a:t>should </a:t>
            </a:r>
            <a:r>
              <a:rPr sz="2000" b="0" u="none">
                <a:solidFill>
                  <a:srgbClr val="564B3C"/>
                </a:solidFill>
                <a:latin typeface="Century Gothic"/>
                <a:ea typeface="Century Gothic"/>
                <a:cs typeface="Century Gothic"/>
              </a:rPr>
              <a:t>be a goal, what do we mean by inequality?  </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Should children have equal educational experiences regardless of social background characteristics?  </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Should students of all races, rich and poor, girls and boys have equal educational outcomes? </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How do schools affect gaps in educational outcomes?  Do they make them better, worse, or have little effect? </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What are other explanations for these gaps that schools may have little control over, and how might they contribute to the persistence of inequality in educational outcomes?</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2141923058"/>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34" name="PlaceHolder 1">
            <a:extLst xmlns:a="http://schemas.openxmlformats.org/drawingml/2006/main">
              <a:ext uri="{FF2B5EF4-FFF2-40B4-BE49-F238E27FC236}">
                <a16:creationId xmlns:a16="http://schemas.microsoft.com/office/drawing/2014/main" id="{A6BAF613-C0CE-48D3-9B8A-3B902BF62A4D}"/>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CLASS OR SOCIOECONOMIC BACKGROUND</a:t>
            </a:r>
            <a:endParaRPr sz="3200" b="0" u="none">
              <a:solidFill>
                <a:srgbClr val="6B7D72"/>
              </a:solidFill>
              <a:latin typeface="Book Antiqua"/>
              <a:ea typeface="Book Antiqua"/>
              <a:cs typeface="Book Antiqua"/>
            </a:endParaRPr>
          </a:p>
        </p:txBody>
      </p:sp>
      <p:sp>
        <p:nvSpPr>
          <p:cNvPr id="35" name="PlaceHolder 2">
            <a:extLst xmlns:a="http://schemas.openxmlformats.org/drawingml/2006/main">
              <a:ext uri="{FF2B5EF4-FFF2-40B4-BE49-F238E27FC236}">
                <a16:creationId xmlns:a16="http://schemas.microsoft.com/office/drawing/2014/main" id="{C72BFA2D-AEA9-4E56-9422-AD42C84D3855}"/>
              </a:ext>
            </a:extLst>
          </p:cNvPr>
          <p:cNvSpPr>
            <a:spLocks xmlns:a="http://schemas.openxmlformats.org/drawingml/2006/main" noGrp="1"/>
          </p:cNvSpPr>
          <p:nvPr>
            <p:ph idx="0"/>
          </p:nvPr>
        </p:nvSpPr>
        <p:spPr>
          <a:xfrm xmlns:a="http://schemas.openxmlformats.org/drawingml/2006/main">
            <a:off x="152280" y="1675800"/>
            <a:ext cx="8686800" cy="49532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Class</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Refers to the ideas of Marx.  One’s or one’s family’s relationship to the means of production (owner or worker).  Bowles and Gintis suggest the type of jobs your family has is important for the kinds of education you receive.  </a:t>
            </a:r>
            <a:endParaRPr sz="2000" b="0" u="none">
              <a:solidFill>
                <a:srgbClr val="564B3C"/>
              </a:solidFill>
              <a:latin typeface="Century Gothic"/>
              <a:ea typeface="Century Gothic"/>
              <a:cs typeface="Century Gothic"/>
            </a:endParaRPr>
          </a:p>
          <a:p xmlns:a="http://schemas.openxmlformats.org/drawingml/2006/main">
            <a:pPr marL="64800" indent="0" algn="l">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Socioeconomic background</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Often refers back to Max Weber. “Status” groups people according to their honor or prestige.  Status can be expressed by “shared lifestyles,” such that those with the same status share similar tastes, values, behaviors, and beliefs. Status is multi-dimensional, but is often approximated by a person’s education, income, and position in the labor force.</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254483206"/>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36" name="PlaceHolder 1">
            <a:extLst xmlns:a="http://schemas.openxmlformats.org/drawingml/2006/main">
              <a:ext uri="{FF2B5EF4-FFF2-40B4-BE49-F238E27FC236}">
                <a16:creationId xmlns:a16="http://schemas.microsoft.com/office/drawing/2014/main" id="{FE0E7AA1-8706-4D42-AA2E-5324C698FB50}"/>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“OPPORTUNITIES TO LEARN”</a:t>
            </a:r>
            <a:endParaRPr sz="3200" b="0" u="none">
              <a:solidFill>
                <a:srgbClr val="6B7D72"/>
              </a:solidFill>
              <a:latin typeface="Book Antiqua"/>
              <a:ea typeface="Book Antiqua"/>
              <a:cs typeface="Book Antiqua"/>
            </a:endParaRPr>
          </a:p>
        </p:txBody>
      </p:sp>
      <p:sp>
        <p:nvSpPr>
          <p:cNvPr id="37" name="PlaceHolder 2">
            <a:extLst xmlns:a="http://schemas.openxmlformats.org/drawingml/2006/main">
              <a:ext uri="{FF2B5EF4-FFF2-40B4-BE49-F238E27FC236}">
                <a16:creationId xmlns:a16="http://schemas.microsoft.com/office/drawing/2014/main" id="{94B03233-0C3E-4EC6-992A-7F4E3E459D1A}"/>
              </a:ext>
            </a:extLst>
          </p:cNvPr>
          <p:cNvSpPr>
            <a:spLocks xmlns:a="http://schemas.openxmlformats.org/drawingml/2006/main" noGrp="1"/>
          </p:cNvSpPr>
          <p:nvPr>
            <p:ph idx="0"/>
          </p:nvPr>
        </p:nvSpPr>
        <p:spPr>
          <a:xfrm xmlns:a="http://schemas.openxmlformats.org/drawingml/2006/main">
            <a:off x="75960" y="1676160"/>
            <a:ext cx="8839440" cy="4724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“Opportunities to learn”</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Refers to differences in curricula, teacher effort and ability, and perhaps other organizational differences between schools.</a:t>
            </a: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Student learning is influenced by both opportunities to learn and the ability to take advantage of those opportunities. </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Children attend schools that look and feel different.  </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While some question how these differences affect outcomes, others argue that these differences should be minimized because schools are public goods.  </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416072027"/>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38" name="PlaceHolder 1">
            <a:extLst xmlns:a="http://schemas.openxmlformats.org/drawingml/2006/main">
              <a:ext uri="{FF2B5EF4-FFF2-40B4-BE49-F238E27FC236}">
                <a16:creationId xmlns:a16="http://schemas.microsoft.com/office/drawing/2014/main" id="{4A253B99-EFCB-41AA-8800-0F65196E5237}"/>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TABLE 4.1 SEGREGATION INDICES FOR THOSE ELIGIBLE FOR FREE AND REDUCED PRICE LUNCH AND THOSE WHO ARE NOT ACROSS SELECTED METROPOLITAN REGIONS</a:t>
            </a:r>
            <a:endParaRPr sz="2000" b="0" u="none">
              <a:solidFill>
                <a:srgbClr val="6B7D72"/>
              </a:solidFill>
              <a:latin typeface="Book Antiqua"/>
              <a:ea typeface="Book Antiqua"/>
              <a:cs typeface="Book Antiqua"/>
            </a:endParaRPr>
          </a:p>
        </p:txBody>
      </p:sp>
      <p:graphicFrame>
        <p:nvGraphicFramePr>
          <p:cNvPr id="43" name="Data table: TABLE 4.1 SEGREGATION INDICES FOR THOSE ELIGIBLE FOR FREE AND REDUCED PRICE LUNCH AND THOSE WHO ARE NOT ACROSS SELECTED METROPOLITAN REGIONS"/>
          <p:cNvGraphicFramePr/>
          <p:nvPr/>
        </p:nvGraphicFramePr>
        <p:xfrm>
          <a:off xmlns:a="http://schemas.openxmlformats.org/drawingml/2006/main" x="304560" y="1369800"/>
          <a:ext xmlns:a="http://schemas.openxmlformats.org/drawingml/2006/main" cx="8610840" cy="5031000"/>
        </p:xfrm>
        <a:graphic xmlns:a="http://schemas.openxmlformats.org/drawingml/2006/main">
          <a:graphicData uri="http://schemas.openxmlformats.org/drawingml/2006/table">
            <a:tbl>
              <a:tblPr firstRow="1"/>
              <a:tblGrid>
                <a:gridCol w="5029200"/>
                <a:gridCol w="3581640"/>
              </a:tblGrid>
              <a:tr h="335160">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sng">
                          <a:solidFill>
                            <a:srgbClr val="FFFFFF"/>
                          </a:solidFill>
                          <a:latin typeface="Century Gothic"/>
                          <a:ea typeface="Century Gothic"/>
                          <a:cs typeface="Century Gothic"/>
                        </a:rPr>
                        <a:t>School District</a:t>
                      </a:r>
                      <a:endParaRPr sz="16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sng">
                          <a:solidFill>
                            <a:srgbClr val="FFFFFF"/>
                          </a:solidFill>
                          <a:latin typeface="Century Gothic"/>
                          <a:ea typeface="Century Gothic"/>
                          <a:cs typeface="Century Gothic"/>
                        </a:rPr>
                        <a:t>Socioeconomic Segregation</a:t>
                      </a:r>
                      <a:endParaRPr sz="20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r>
              <a:tr h="336240">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Newark, NJ</a:t>
                      </a:r>
                      <a:endParaRPr sz="16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entury Gothic"/>
                          <a:ea typeface="Century Gothic"/>
                          <a:cs typeface="Century Gothic"/>
                        </a:rPr>
                        <a:t>.703</a:t>
                      </a:r>
                      <a:endParaRPr sz="20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r h="335160">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Milwaukee-Waukesha, WI</a:t>
                      </a:r>
                      <a:endParaRPr sz="16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entury Gothic"/>
                          <a:ea typeface="Century Gothic"/>
                          <a:cs typeface="Century Gothic"/>
                        </a:rPr>
                        <a:t>.650</a:t>
                      </a:r>
                      <a:endParaRPr sz="20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34800">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Detroit, MI</a:t>
                      </a:r>
                      <a:endParaRPr sz="16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entury Gothic"/>
                          <a:ea typeface="Century Gothic"/>
                          <a:cs typeface="Century Gothic"/>
                        </a:rPr>
                        <a:t>.639</a:t>
                      </a:r>
                      <a:endParaRPr sz="20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35160">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Philadelphia, PA, NJ</a:t>
                      </a:r>
                      <a:endParaRPr sz="16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entury Gothic"/>
                          <a:ea typeface="Century Gothic"/>
                          <a:cs typeface="Century Gothic"/>
                        </a:rPr>
                        <a:t>.627</a:t>
                      </a:r>
                      <a:endParaRPr sz="20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36600">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Boston, MA</a:t>
                      </a:r>
                      <a:endParaRPr sz="16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entury Gothic"/>
                          <a:ea typeface="Century Gothic"/>
                          <a:cs typeface="Century Gothic"/>
                        </a:rPr>
                        <a:t>.617</a:t>
                      </a:r>
                      <a:endParaRPr sz="20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34800">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Orange County, CA</a:t>
                      </a:r>
                      <a:endParaRPr sz="16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entury Gothic"/>
                          <a:ea typeface="Century Gothic"/>
                          <a:cs typeface="Century Gothic"/>
                        </a:rPr>
                        <a:t>.605</a:t>
                      </a:r>
                      <a:endParaRPr sz="20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35160">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New York, NY </a:t>
                      </a:r>
                      <a:endParaRPr sz="16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entury Gothic"/>
                          <a:ea typeface="Century Gothic"/>
                          <a:cs typeface="Century Gothic"/>
                        </a:rPr>
                        <a:t>.576</a:t>
                      </a:r>
                      <a:endParaRPr sz="20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34800">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Dallas, TX</a:t>
                      </a:r>
                      <a:endParaRPr sz="16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entury Gothic"/>
                          <a:ea typeface="Century Gothic"/>
                          <a:cs typeface="Century Gothic"/>
                        </a:rPr>
                        <a:t>.532</a:t>
                      </a:r>
                      <a:endParaRPr sz="20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36600">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Oakland, CA </a:t>
                      </a:r>
                      <a:endParaRPr sz="16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entury Gothic"/>
                          <a:ea typeface="Century Gothic"/>
                          <a:cs typeface="Century Gothic"/>
                        </a:rPr>
                        <a:t>.530</a:t>
                      </a:r>
                      <a:endParaRPr sz="20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34800">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Washington, DC, MD, VA, WV</a:t>
                      </a:r>
                      <a:endParaRPr sz="16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entury Gothic"/>
                          <a:ea typeface="Century Gothic"/>
                          <a:cs typeface="Century Gothic"/>
                        </a:rPr>
                        <a:t>.465</a:t>
                      </a:r>
                      <a:endParaRPr sz="20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35160">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Portland-Vancouver, OR, WA</a:t>
                      </a:r>
                      <a:endParaRPr sz="16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entury Gothic"/>
                          <a:ea typeface="Century Gothic"/>
                          <a:cs typeface="Century Gothic"/>
                        </a:rPr>
                        <a:t>.389</a:t>
                      </a:r>
                      <a:endParaRPr sz="20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34800">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Greensboro-Winston Salem-High Point, NC</a:t>
                      </a:r>
                      <a:endParaRPr sz="16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entury Gothic"/>
                          <a:ea typeface="Century Gothic"/>
                          <a:cs typeface="Century Gothic"/>
                        </a:rPr>
                        <a:t>.388</a:t>
                      </a:r>
                      <a:endParaRPr sz="20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36600">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Tampa-St. Petersburg-Clearwater, FL</a:t>
                      </a:r>
                      <a:endParaRPr sz="16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entury Gothic"/>
                          <a:ea typeface="Century Gothic"/>
                          <a:cs typeface="Century Gothic"/>
                        </a:rPr>
                        <a:t>.382</a:t>
                      </a:r>
                      <a:endParaRPr sz="20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35160">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600" b="1" u="none">
                          <a:solidFill>
                            <a:srgbClr val="FFFFFF"/>
                          </a:solidFill>
                          <a:latin typeface="Century Gothic"/>
                          <a:ea typeface="Century Gothic"/>
                          <a:cs typeface="Century Gothic"/>
                        </a:rPr>
                        <a:t>Greenville-Spartanburg-Anderson, SC</a:t>
                      </a:r>
                      <a:endParaRPr sz="16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28440" tIns="0" rIns="2844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000000"/>
                          </a:solidFill>
                          <a:latin typeface="Century Gothic"/>
                          <a:ea typeface="Century Gothic"/>
                          <a:cs typeface="Century Gothic"/>
                        </a:rPr>
                        <a:t>.294</a:t>
                      </a:r>
                      <a:endParaRPr sz="2000" b="0" u="none">
                        <a:solidFill>
                          <a:srgbClr val="000000"/>
                        </a:solidFill>
                        <a:latin typeface="Times New Roman"/>
                        <a:ea typeface="Times New Roman"/>
                        <a:cs typeface="Times New Roman"/>
                      </a:endParaRPr>
                    </a:p>
                  </a:txBody>
                  <a:tcPr marL="28440" marR="2844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bl>
          </a:graphicData>
        </a:graphic>
      </p:graphicFrame>
      <p:sp>
        <p:nvSpPr>
          <p:cNvPr id="40" name="TextBox 4">
            <a:extLst xmlns:a="http://schemas.openxmlformats.org/drawingml/2006/main">
              <a:ext uri="{FF2B5EF4-FFF2-40B4-BE49-F238E27FC236}">
                <a16:creationId xmlns:a16="http://schemas.microsoft.com/office/drawing/2014/main" id="{4D403F9E-90F8-4F53-83DA-612908570279}"/>
              </a:ext>
            </a:extLst>
          </p:cNvPr>
          <p:cNvSpPr>
            <a:spLocks xmlns:a="http://schemas.openxmlformats.org/drawingml/2006/main" noGrp="1"/>
          </p:cNvSpPr>
          <p:nvPr/>
        </p:nvSpPr>
        <p:spPr>
          <a:xfrm xmlns:a="http://schemas.openxmlformats.org/drawingml/2006/main">
            <a:off x="325800" y="6400800"/>
            <a:ext cx="5391360" cy="45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Logan, John R. </a:t>
            </a:r>
            <a:r>
              <a:rPr sz="1200" b="0" i="1" u="none">
                <a:solidFill>
                  <a:srgbClr val="000000"/>
                </a:solidFill>
                <a:latin typeface="Times New Roman"/>
                <a:ea typeface="Times New Roman"/>
                <a:cs typeface="Times New Roman"/>
              </a:rPr>
              <a:t>Whose Schools are Failing? </a:t>
            </a:r>
            <a:r>
              <a:rPr sz="1200" b="0" u="none">
                <a:solidFill>
                  <a:srgbClr val="000000"/>
                </a:solidFill>
                <a:latin typeface="Times New Roman"/>
                <a:ea typeface="Times New Roman"/>
                <a:cs typeface="Times New Roman"/>
              </a:rPr>
              <a:t>US2010 Project. Tables 3 and 4.</a:t>
            </a:r>
            <a:endParaRPr sz="1200" b="0" u="none">
              <a:solidFill>
                <a:srgbClr val="000000"/>
              </a:solidFill>
              <a:latin typeface="Times New Roman"/>
              <a:ea typeface="Times New Roman"/>
              <a:cs typeface="Times New Roman"/>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1200" b="0" u="none">
              <a:solidFill>
                <a:srgbClr val="000000"/>
              </a:solidFill>
              <a:latin typeface="Times New Roman"/>
              <a:ea typeface="Times New Roman"/>
              <a:cs typeface="Times New Roman"/>
            </a:endParaRPr>
          </a:p>
        </p:txBody>
      </p:sp>
    </p:spTree>
    <p:extLst>
      <p:ext uri="{BB962C8B-B14F-4D97-AF65-F5344CB8AC3E}">
        <p14:creationId xmlns:p14="http://schemas.microsoft.com/office/powerpoint/2010/main" val="386959242"/>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41" name="PlaceHolder 1">
            <a:extLst xmlns:a="http://schemas.openxmlformats.org/drawingml/2006/main">
              <a:ext uri="{FF2B5EF4-FFF2-40B4-BE49-F238E27FC236}">
                <a16:creationId xmlns:a16="http://schemas.microsoft.com/office/drawing/2014/main" id="{0A7A61D3-93D5-4B1A-AE63-85977D13FD7B}"/>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TABLE 4-3: COST-ADJUSTED LOCAL AND STATE REVENUES PER PUPIL IN THE TEN LEAST EQUITABLE STATES BY SCHOOL POVERTY COMPOSITION</a:t>
            </a:r>
            <a:endParaRPr sz="2000" b="0" u="none">
              <a:solidFill>
                <a:srgbClr val="6B7D72"/>
              </a:solidFill>
              <a:latin typeface="Book Antiqua"/>
              <a:ea typeface="Book Antiqua"/>
              <a:cs typeface="Book Antiqua"/>
            </a:endParaRPr>
          </a:p>
        </p:txBody>
      </p:sp>
      <p:sp>
        <p:nvSpPr>
          <p:cNvPr id="42" name="TextBox 4">
            <a:extLst xmlns:a="http://schemas.openxmlformats.org/drawingml/2006/main">
              <a:ext uri="{FF2B5EF4-FFF2-40B4-BE49-F238E27FC236}">
                <a16:creationId xmlns:a16="http://schemas.microsoft.com/office/drawing/2014/main" id="{9F64A779-DF40-4112-9C29-DD6F358D5237}"/>
              </a:ext>
            </a:extLst>
          </p:cNvPr>
          <p:cNvSpPr>
            <a:spLocks xmlns:a="http://schemas.openxmlformats.org/drawingml/2006/main" noGrp="1"/>
          </p:cNvSpPr>
          <p:nvPr/>
        </p:nvSpPr>
        <p:spPr>
          <a:xfrm xmlns:a="http://schemas.openxmlformats.org/drawingml/2006/main">
            <a:off x="569880" y="6248160"/>
            <a:ext cx="7595640" cy="45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Baker, Bruce D. and Sean P. Corcoran. 2012. “The Stealth Inequalities of School Funding: </a:t>
            </a:r>
            <a:endParaRPr sz="1200" b="0" u="none">
              <a:solidFill>
                <a:srgbClr val="000000"/>
              </a:solidFill>
              <a:latin typeface="Times New Roman"/>
              <a:ea typeface="Times New Roman"/>
              <a:cs typeface="Times New Roman"/>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How State and Local Finance Systems Perpetuate Inequitable Student Spending.” Center for American Progress. Table 1.</a:t>
            </a:r>
            <a:endParaRPr sz="1200" b="0" u="none">
              <a:solidFill>
                <a:srgbClr val="000000"/>
              </a:solidFill>
              <a:latin typeface="Times New Roman"/>
              <a:ea typeface="Times New Roman"/>
              <a:cs typeface="Times New Roman"/>
            </a:endParaRPr>
          </a:p>
        </p:txBody>
      </p:sp>
      <p:graphicFrame>
        <p:nvGraphicFramePr>
          <p:cNvPr id="46" name="Data table: TABLE 4-3: COST-ADJUSTED LOCAL AND STATE REVENUES PER PUPIL IN THE TEN LEAST EQUITABLE STATES BY SCHOOL POVERTY COMPOSITION"/>
          <p:cNvGraphicFramePr/>
          <p:nvPr/>
        </p:nvGraphicFramePr>
        <p:xfrm>
          <a:off xmlns:a="http://schemas.openxmlformats.org/drawingml/2006/main" x="533160" y="1752480"/>
          <a:ext xmlns:a="http://schemas.openxmlformats.org/drawingml/2006/main" cx="7467840" cy="4419720"/>
        </p:xfrm>
        <a:graphic xmlns:a="http://schemas.openxmlformats.org/drawingml/2006/main">
          <a:graphicData uri="http://schemas.openxmlformats.org/drawingml/2006/table">
            <a:tbl>
              <a:tblPr firstRow="1"/>
              <a:tblGrid>
                <a:gridCol w="1494000"/>
                <a:gridCol w="1492200"/>
                <a:gridCol w="1493640"/>
                <a:gridCol w="1494000"/>
                <a:gridCol w="1494000"/>
              </a:tblGrid>
              <a:tr h="36828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sng">
                          <a:solidFill>
                            <a:srgbClr val="FFFFFF"/>
                          </a:solidFill>
                          <a:latin typeface="Century Gothic"/>
                          <a:ea typeface="Century Gothic"/>
                          <a:cs typeface="Century Gothic"/>
                        </a:rPr>
                        <a:t>State</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sng">
                          <a:solidFill>
                            <a:srgbClr val="FFFFFF"/>
                          </a:solidFill>
                          <a:latin typeface="Century Gothic"/>
                          <a:ea typeface="Century Gothic"/>
                          <a:cs typeface="Century Gothic"/>
                        </a:rPr>
                        <a:t>0% Poverty</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sng">
                          <a:solidFill>
                            <a:srgbClr val="FFFFFF"/>
                          </a:solidFill>
                          <a:latin typeface="Century Gothic"/>
                          <a:ea typeface="Century Gothic"/>
                          <a:cs typeface="Century Gothic"/>
                        </a:rPr>
                        <a:t>10% Poverty</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sng">
                          <a:solidFill>
                            <a:srgbClr val="FFFFFF"/>
                          </a:solidFill>
                          <a:latin typeface="Century Gothic"/>
                          <a:ea typeface="Century Gothic"/>
                          <a:cs typeface="Century Gothic"/>
                        </a:rPr>
                        <a:t>20% Poverty</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sng">
                          <a:solidFill>
                            <a:srgbClr val="FFFFFF"/>
                          </a:solidFill>
                          <a:latin typeface="Century Gothic"/>
                          <a:ea typeface="Century Gothic"/>
                          <a:cs typeface="Century Gothic"/>
                        </a:rPr>
                        <a:t>30% Poverty</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18720">
                      <a:solidFill>
                        <a:srgbClr val="FFFFFF"/>
                      </a:solidFill>
                      <a:prstDash val="solid"/>
                    </a:lnB>
                    <a:solidFill>
                      <a:schemeClr val="accent1"/>
                    </a:solidFill>
                  </a:tcPr>
                </a:tc>
              </a:tr>
              <a:tr h="36828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Alabama</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$9,698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$9,240</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$8,804</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$8,388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18720">
                      <a:solidFill>
                        <a:srgbClr val="FFFFFF"/>
                      </a:solidFill>
                      <a:prstDash val="solid"/>
                    </a:lnT>
                    <a:lnB w="5760">
                      <a:solidFill>
                        <a:srgbClr val="FFFFFF"/>
                      </a:solidFill>
                      <a:prstDash val="solid"/>
                    </a:lnB>
                    <a:solidFill>
                      <a:schemeClr val="accent1"/>
                    </a:solidFill>
                  </a:tcPr>
                </a:tc>
              </a:tr>
              <a:tr h="36828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Illinois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$11,082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$10,348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$9,662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$9,021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6828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Maine</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$12,880</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$12,373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$11,886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$11,418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6828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Nevada</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$11,646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$10,214</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$8,958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$7,856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73656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New Hampshire</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$14,801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$12,746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$10,977</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$9,454</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6828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New York</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$18,629</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$17,907</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$17,213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$16,546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6828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North Carolina</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$11,422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$10,302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$9,291</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$8,379</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6828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North Dakota</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$10,637</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$9,917</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$9,245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$8,618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6828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Pennsylvania</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$13,675</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$13,226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$12,792</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$12,373</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r h="368640">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Texas</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$9,526</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$9,134</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$8,758</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c>
                  <a:txBody>
                    <a:bodyPr lIns="68400" tIns="0" rIns="68400" bIns="0" anchor="t">
                      <a:noAutofit/>
                    </a:bodyPr>
                    <a:lstStyle/>
                    <a:p>
                      <a:pP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Century Gothic"/>
                          <a:ea typeface="Century Gothic"/>
                          <a:cs typeface="Century Gothic"/>
                        </a:rPr>
                        <a:t>$8,397</a:t>
                      </a:r>
                      <a:endParaRPr sz="1200" b="0" u="none">
                        <a:solidFill>
                          <a:srgbClr val="000000"/>
                        </a:solidFill>
                        <a:latin typeface="Times New Roman"/>
                        <a:ea typeface="Times New Roman"/>
                        <a:cs typeface="Times New Roman"/>
                      </a:endParaRPr>
                    </a:p>
                  </a:txBody>
                  <a:tcPr marL="68400" marR="68400" marT="0" marB="0" anchor="t">
                    <a:lnL w="5760">
                      <a:solidFill>
                        <a:srgbClr val="FFFFFF"/>
                      </a:solidFill>
                      <a:prstDash val="solid"/>
                    </a:lnL>
                    <a:lnR w="5760">
                      <a:solidFill>
                        <a:srgbClr val="FFFFFF"/>
                      </a:solidFill>
                      <a:prstDash val="solid"/>
                    </a:lnR>
                    <a:lnT w="5760">
                      <a:solidFill>
                        <a:srgbClr val="FFFFFF"/>
                      </a:solidFill>
                      <a:prstDash val="solid"/>
                    </a:lnT>
                    <a:lnB w="5760">
                      <a:solidFill>
                        <a:srgbClr val="FFFFFF"/>
                      </a:solidFill>
                      <a:prstDash val="solid"/>
                    </a:lnB>
                    <a:solidFill>
                      <a:schemeClr val="accent1"/>
                    </a:solidFill>
                  </a:tcPr>
                </a:tc>
              </a:tr>
            </a:tbl>
          </a:graphicData>
        </a:graphic>
      </p:graphicFrame>
    </p:spTree>
    <p:extLst>
      <p:ext uri="{BB962C8B-B14F-4D97-AF65-F5344CB8AC3E}">
        <p14:creationId xmlns:p14="http://schemas.microsoft.com/office/powerpoint/2010/main" val="1460596144"/>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44" name="PlaceHolder 1">
            <a:extLst xmlns:a="http://schemas.openxmlformats.org/drawingml/2006/main">
              <a:ext uri="{FF2B5EF4-FFF2-40B4-BE49-F238E27FC236}">
                <a16:creationId xmlns:a16="http://schemas.microsoft.com/office/drawing/2014/main" id="{3B521A7C-CF5B-4BE5-96F0-E4C2C45B975D}"/>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FIGURE 4-1: TEACHER DEGREE BY SCHOOL POVERTY COMPOSITION, 2007-2008</a:t>
            </a:r>
            <a:endParaRPr sz="2000" b="0" u="none">
              <a:solidFill>
                <a:srgbClr val="6B7D72"/>
              </a:solidFill>
              <a:latin typeface="Book Antiqua"/>
              <a:ea typeface="Book Antiqua"/>
              <a:cs typeface="Book Antiqua"/>
            </a:endParaRPr>
          </a:p>
        </p:txBody>
      </p:sp>
      <p:sp>
        <p:nvSpPr>
          <p:cNvPr id="45" name="TextBox 4">
            <a:extLst xmlns:a="http://schemas.openxmlformats.org/drawingml/2006/main">
              <a:ext uri="{FF2B5EF4-FFF2-40B4-BE49-F238E27FC236}">
                <a16:creationId xmlns:a16="http://schemas.microsoft.com/office/drawing/2014/main" id="{1E68A4C9-177E-4F54-AD2A-02CE99F4B7D0}"/>
              </a:ext>
            </a:extLst>
          </p:cNvPr>
          <p:cNvSpPr>
            <a:spLocks xmlns:a="http://schemas.openxmlformats.org/drawingml/2006/main" noGrp="1"/>
          </p:cNvSpPr>
          <p:nvPr/>
        </p:nvSpPr>
        <p:spPr>
          <a:xfrm xmlns:a="http://schemas.openxmlformats.org/drawingml/2006/main">
            <a:off x="567360" y="5943600"/>
            <a:ext cx="7699320" cy="45972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wrap="none"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U.S. Department of Education, National Center for Education Statistics, Schools and Staffing Survey (SASS)</a:t>
            </a:r>
            <a:endParaRPr sz="1200" b="0" u="none">
              <a:solidFill>
                <a:srgbClr val="000000"/>
              </a:solidFill>
              <a:latin typeface="Times New Roman"/>
              <a:ea typeface="Times New Roman"/>
              <a:cs typeface="Times New Roman"/>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"Public School Teacher and Private School Teacher Data Files," 2007–08. </a:t>
            </a:r>
            <a:r>
              <a:rPr sz="1200" b="0" i="1" u="none">
                <a:solidFill>
                  <a:srgbClr val="000000"/>
                </a:solidFill>
                <a:latin typeface="Times New Roman"/>
                <a:ea typeface="Times New Roman"/>
                <a:cs typeface="Times New Roman"/>
              </a:rPr>
              <a:t>The Condition of Education</a:t>
            </a:r>
            <a:r>
              <a:rPr sz="1200" b="0" u="none">
                <a:solidFill>
                  <a:srgbClr val="000000"/>
                </a:solidFill>
                <a:latin typeface="Times New Roman"/>
                <a:ea typeface="Times New Roman"/>
                <a:cs typeface="Times New Roman"/>
              </a:rPr>
              <a:t>. 2010. Figure CL-7.</a:t>
            </a:r>
            <a:endParaRPr sz="1200" b="0" u="none">
              <a:solidFill>
                <a:srgbClr val="000000"/>
              </a:solidFill>
              <a:latin typeface="Times New Roman"/>
              <a:ea typeface="Times New Roman"/>
              <a:cs typeface="Times New Roman"/>
            </a:endParaRPr>
          </a:p>
        </p:txBody>
      </p:sp>
      <p:pic>
        <p:nvPicPr>
          <p:cNvPr id="49" name="Figure: FIGURE 4-1: TEACHER DEGREE BY SCHOOL POVERTY COMPOSITION, 2007-2008"/>
          <p:cNvPicPr>
            <a:picLocks xmlns:a="http://schemas.openxmlformats.org/drawingml/2006/main" noChangeAspect="1"/>
          </p:cNvPicPr>
          <p:nvPr/>
        </p:nvPicPr>
        <p:blipFill>
          <a:blip xmlns:r="http://schemas.openxmlformats.org/officeDocument/2006/relationships" xmlns:a="http://schemas.openxmlformats.org/drawingml/2006/main" r:embed="Rc6a57e3c7af8470b"/>
          <a:stretch xmlns:a="http://schemas.openxmlformats.org/drawingml/2006/main"/>
        </p:blipFill>
        <p:spPr>
          <a:xfrm xmlns:a="http://schemas.openxmlformats.org/drawingml/2006/main" flipH="0" flipV="0">
            <a:off x="1361880" y="1676160"/>
            <a:ext cx="6419880" cy="417528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69793939"/>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47" name="PlaceHolder 1">
            <a:extLst xmlns:a="http://schemas.openxmlformats.org/drawingml/2006/main">
              <a:ext uri="{FF2B5EF4-FFF2-40B4-BE49-F238E27FC236}">
                <a16:creationId xmlns:a16="http://schemas.microsoft.com/office/drawing/2014/main" id="{3CFAA773-54FE-41B9-B655-C5437B16368D}"/>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EDUCATIONAL OUTCOMES</a:t>
            </a:r>
            <a:endParaRPr sz="3200" b="0" u="none">
              <a:solidFill>
                <a:srgbClr val="6B7D72"/>
              </a:solidFill>
              <a:latin typeface="Book Antiqua"/>
              <a:ea typeface="Book Antiqua"/>
              <a:cs typeface="Book Antiqua"/>
            </a:endParaRPr>
          </a:p>
        </p:txBody>
      </p:sp>
      <p:sp>
        <p:nvSpPr>
          <p:cNvPr id="48" name="PlaceHolder 2">
            <a:extLst xmlns:a="http://schemas.openxmlformats.org/drawingml/2006/main">
              <a:ext uri="{FF2B5EF4-FFF2-40B4-BE49-F238E27FC236}">
                <a16:creationId xmlns:a16="http://schemas.microsoft.com/office/drawing/2014/main" id="{4E61C39D-628B-43FB-9D88-F15A3034A950}"/>
              </a:ext>
            </a:extLst>
          </p:cNvPr>
          <p:cNvSpPr>
            <a:spLocks xmlns:a="http://schemas.openxmlformats.org/drawingml/2006/main" noGrp="1"/>
          </p:cNvSpPr>
          <p:nvPr>
            <p:ph idx="0"/>
          </p:nvPr>
        </p:nvSpPr>
        <p:spPr>
          <a:xfrm xmlns:a="http://schemas.openxmlformats.org/drawingml/2006/main">
            <a:off x="75960" y="1676160"/>
            <a:ext cx="8839440" cy="4724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Differences in educational expectations, test scores, grades, retention, course-taking, high school graduation, college enrollment, and others.</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Operate cumulatively such that low grades may lead to low expectations, which lead to different course-taking patterns, which lead to lower college enrollment.</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Are there systematic differences by family socioeconomic background?</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765225831"/>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49" name="PlaceHolder 1">
            <a:extLst xmlns:a="http://schemas.openxmlformats.org/drawingml/2006/main">
              <a:ext uri="{FF2B5EF4-FFF2-40B4-BE49-F238E27FC236}">
                <a16:creationId xmlns:a16="http://schemas.microsoft.com/office/drawing/2014/main" id="{6847F316-A10D-4925-9781-B41F525BF017}"/>
              </a:ext>
            </a:extLst>
          </p:cNvPr>
          <p:cNvSpPr>
            <a:spLocks xmlns:a="http://schemas.openxmlformats.org/drawingml/2006/main" noGrp="1"/>
          </p:cNvSpPr>
          <p:nvPr>
            <p:ph type="title" idx="0"/>
          </p:nvPr>
        </p:nvSpPr>
        <p:spPr>
          <a:xfrm xmlns:a="http://schemas.openxmlformats.org/drawingml/2006/main">
            <a:off x="380880" y="304200"/>
            <a:ext cx="8261280" cy="10400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000" b="1" u="none">
                <a:solidFill>
                  <a:srgbClr val="6B7D72"/>
                </a:solidFill>
                <a:latin typeface="Book Antiqua"/>
                <a:ea typeface="Book Antiqua"/>
                <a:cs typeface="Book Antiqua"/>
              </a:rPr>
              <a:t>FIGURE 4-2: EDUCATIONAL EXPECTATIONS OF STUDENTS BY THEIR PARENTS’ HIGHEST EDUCATIONAL ATTAINMENT, 2004</a:t>
            </a:r>
            <a:endParaRPr sz="2000" b="0" u="none">
              <a:solidFill>
                <a:srgbClr val="6B7D72"/>
              </a:solidFill>
              <a:latin typeface="Book Antiqua"/>
              <a:ea typeface="Book Antiqua"/>
              <a:cs typeface="Book Antiqua"/>
            </a:endParaRPr>
          </a:p>
        </p:txBody>
      </p:sp>
      <p:sp>
        <p:nvSpPr>
          <p:cNvPr id="50" name="TextBox 4">
            <a:extLst xmlns:a="http://schemas.openxmlformats.org/drawingml/2006/main">
              <a:ext uri="{FF2B5EF4-FFF2-40B4-BE49-F238E27FC236}">
                <a16:creationId xmlns:a16="http://schemas.microsoft.com/office/drawing/2014/main" id="{6D8DD63F-6B41-4238-B2A9-DFBBFD657B8E}"/>
              </a:ext>
            </a:extLst>
          </p:cNvPr>
          <p:cNvSpPr>
            <a:spLocks xmlns:a="http://schemas.openxmlformats.org/drawingml/2006/main" noGrp="1"/>
          </p:cNvSpPr>
          <p:nvPr/>
        </p:nvSpPr>
        <p:spPr>
          <a:xfrm xmlns:a="http://schemas.openxmlformats.org/drawingml/2006/main">
            <a:off x="523800" y="6173640"/>
            <a:ext cx="7858080" cy="6426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t">
            <a:spAutoFit/>
          </a:bodyPr>
          <a:lstStyle xmlns:a="http://schemas.openxmlformats.org/drawingml/2006/main"/>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Source: National Center for Education Statistics.  Institute of Education Science.  U.S Department of Education.  </a:t>
            </a:r>
            <a:endParaRPr sz="1200" b="0" u="none">
              <a:solidFill>
                <a:srgbClr val="000000"/>
              </a:solidFill>
              <a:latin typeface="Times New Roman"/>
              <a:ea typeface="Times New Roman"/>
              <a:cs typeface="Times New Roman"/>
            </a:endParaRPr>
          </a:p>
          <a:p xmlns:a="http://schemas.openxmlformats.org/drawingml/2006/main">
            <a:pP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0" u="none">
                <a:solidFill>
                  <a:srgbClr val="000000"/>
                </a:solidFill>
                <a:latin typeface="Times New Roman"/>
                <a:ea typeface="Times New Roman"/>
                <a:cs typeface="Times New Roman"/>
              </a:rPr>
              <a:t>Xianglei Chen, Joanna Wu, and ShaynaTasoff.  </a:t>
            </a:r>
            <a:r>
              <a:rPr sz="1200" b="0" i="1" u="none">
                <a:solidFill>
                  <a:srgbClr val="000000"/>
                </a:solidFill>
                <a:latin typeface="Times New Roman"/>
                <a:ea typeface="Times New Roman"/>
                <a:cs typeface="Times New Roman"/>
              </a:rPr>
              <a:t>Issue Tables</a:t>
            </a:r>
            <a:r>
              <a:rPr sz="1200" b="0" u="none">
                <a:solidFill>
                  <a:srgbClr val="000000"/>
                </a:solidFill>
                <a:latin typeface="Times New Roman"/>
                <a:ea typeface="Times New Roman"/>
                <a:cs typeface="Times New Roman"/>
              </a:rPr>
              <a:t>. “Post-Secondary Expectations and Plans for the High School Senior Class of 1003-4.”  NCES2010-170rev. </a:t>
            </a:r>
            <a:r>
              <a:rPr sz="1200" b="0" u="sng">
                <a:solidFill>
                  <a:srgbClr val="CCCC00"/>
                </a:solidFill>
                <a:latin typeface="Times New Roman"/>
                <a:ea typeface="Times New Roman"/>
                <a:cs typeface="Times New Roman"/>
                <a:hlinkClick xmlns:r="http://schemas.openxmlformats.org/officeDocument/2006/relationships" r:id="Rfd4371e5971a48eb"/>
              </a:rPr>
              <a:t>http://nces.ed.gov/pubs2010/2010170rev.pdf</a:t>
            </a:r>
            <a:endParaRPr sz="1200" b="0" u="none">
              <a:solidFill>
                <a:srgbClr val="000000"/>
              </a:solidFill>
              <a:latin typeface="Times New Roman"/>
              <a:ea typeface="Times New Roman"/>
              <a:cs typeface="Times New Roman"/>
            </a:endParaRPr>
          </a:p>
        </p:txBody>
      </p:sp>
      <p:pic>
        <p:nvPicPr>
          <p:cNvPr id="54" name="Figure: FIGURE 4-2: EDUCATIONAL EXPECTATIONS OF STUDENTS BY THEIR PARENTS’ HIGHEST ED..."/>
          <p:cNvPicPr>
            <a:picLocks xmlns:a="http://schemas.openxmlformats.org/drawingml/2006/main" noChangeAspect="1"/>
          </p:cNvPicPr>
          <p:nvPr/>
        </p:nvPicPr>
        <p:blipFill>
          <a:blip xmlns:r="http://schemas.openxmlformats.org/officeDocument/2006/relationships" xmlns:a="http://schemas.openxmlformats.org/drawingml/2006/main" r:embed="R5ba4d431755b4119"/>
          <a:stretch xmlns:a="http://schemas.openxmlformats.org/drawingml/2006/main"/>
        </p:blipFill>
        <p:spPr>
          <a:xfrm xmlns:a="http://schemas.openxmlformats.org/drawingml/2006/main" flipH="0" flipV="0">
            <a:off x="75960" y="1676160"/>
            <a:ext cx="8610840" cy="4471920"/>
          </a:xfrm>
          <a:prstGeom xmlns:a="http://schemas.openxmlformats.org/drawingml/2006/main" prst="rect">
            <a:avLst/>
          </a:prstGeom>
          <a:ln xmlns:a="http://schemas.openxmlformats.org/drawingml/2006/main" w="38160">
            <a:noFill/>
          </a:ln>
        </p:spPr>
      </p:pic>
    </p:spTree>
    <p:extLst>
      <p:ext uri="{BB962C8B-B14F-4D97-AF65-F5344CB8AC3E}">
        <p14:creationId xmlns:p14="http://schemas.microsoft.com/office/powerpoint/2010/main" val="1750219542"/>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2026-08-27T17:12:20.3630000Z</dcterms:created>
  <dcterms:modified xsi:type="dcterms:W3CDTF">2026-08-27T17:12:20.3630000Z</dcterms:modified>
</coreProperties>
</file>