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af1acd8d0344c01" /><Relationship Type="http://schemas.openxmlformats.org/officeDocument/2006/relationships/extended-properties" Target="/docProps/app.xml" Id="R65edc2835e1c4592" /><Relationship Type="http://schemas.openxmlformats.org/officeDocument/2006/relationships/officeDocument" Target="/ppt/presentation.xml" Id="Rf028c0dc456f4d7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277f03076e14318"/>
  </p:sldMasterIdLst>
  <p:notesMasterIdLst>
    <p:notesMasterId xmlns:r="http://schemas.openxmlformats.org/officeDocument/2006/relationships" r:id="Raaf35e704c444a43"/>
  </p:notesMasterIdLst>
  <p:sldIdLst>
    <p:sldId xmlns:r="http://schemas.openxmlformats.org/officeDocument/2006/relationships" id="256" r:id="Rfdfb68d069624d0f"/>
    <p:sldId xmlns:r="http://schemas.openxmlformats.org/officeDocument/2006/relationships" id="257" r:id="R3065262fa9514121"/>
    <p:sldId xmlns:r="http://schemas.openxmlformats.org/officeDocument/2006/relationships" id="258" r:id="Rd1093693d4b94605"/>
    <p:sldId xmlns:r="http://schemas.openxmlformats.org/officeDocument/2006/relationships" id="259" r:id="Rb4beb1dd0f6040c1"/>
    <p:sldId xmlns:r="http://schemas.openxmlformats.org/officeDocument/2006/relationships" id="260" r:id="R9a95a34940554b34"/>
    <p:sldId xmlns:r="http://schemas.openxmlformats.org/officeDocument/2006/relationships" id="261" r:id="R60ff6cb426a64c1c"/>
    <p:sldId xmlns:r="http://schemas.openxmlformats.org/officeDocument/2006/relationships" id="262" r:id="Rb18136b630974476"/>
    <p:sldId xmlns:r="http://schemas.openxmlformats.org/officeDocument/2006/relationships" id="263" r:id="R58a71b4ba4304a51"/>
    <p:sldId xmlns:r="http://schemas.openxmlformats.org/officeDocument/2006/relationships" id="264" r:id="Rcc177a2dde9d4ed8"/>
    <p:sldId xmlns:r="http://schemas.openxmlformats.org/officeDocument/2006/relationships" id="265" r:id="Rccf8e796502447d5"/>
    <p:sldId xmlns:r="http://schemas.openxmlformats.org/officeDocument/2006/relationships" id="266" r:id="R43ac375ab8d6476c"/>
    <p:sldId xmlns:r="http://schemas.openxmlformats.org/officeDocument/2006/relationships" id="267" r:id="Rf614add0c8c34a5f"/>
  </p:sldIdLst>
  <p:sldSz cx="9144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9896767da1947d0" /><Relationship Type="http://schemas.openxmlformats.org/officeDocument/2006/relationships/slideMaster" Target="/ppt/slideMasters/slideMaster1.xml" Id="R4277f03076e14318" /><Relationship Type="http://schemas.openxmlformats.org/officeDocument/2006/relationships/notesMaster" Target="/ppt/notesMasters/notesMaster1.xml" Id="Raaf35e704c444a43" /><Relationship Type="http://schemas.openxmlformats.org/officeDocument/2006/relationships/presProps" Target="/ppt/presProps.xml" Id="Raa2b430ebb524077" /><Relationship Type="http://schemas.openxmlformats.org/officeDocument/2006/relationships/tableStyles" Target="/ppt/tableStyles.xml" Id="R76ddf117113648fd" /><Relationship Type="http://schemas.openxmlformats.org/officeDocument/2006/relationships/slide" Target="/ppt/slides/slide1.xml" Id="Rfdfb68d069624d0f" /><Relationship Type="http://schemas.openxmlformats.org/officeDocument/2006/relationships/slide" Target="/ppt/slides/slide2.xml" Id="R3065262fa9514121" /><Relationship Type="http://schemas.openxmlformats.org/officeDocument/2006/relationships/slide" Target="/ppt/slides/slide3.xml" Id="Rd1093693d4b94605" /><Relationship Type="http://schemas.openxmlformats.org/officeDocument/2006/relationships/slide" Target="/ppt/slides/slide4.xml" Id="Rb4beb1dd0f6040c1" /><Relationship Type="http://schemas.openxmlformats.org/officeDocument/2006/relationships/slide" Target="/ppt/slides/slide5.xml" Id="R9a95a34940554b34" /><Relationship Type="http://schemas.openxmlformats.org/officeDocument/2006/relationships/slide" Target="/ppt/slides/slide6.xml" Id="R60ff6cb426a64c1c" /><Relationship Type="http://schemas.openxmlformats.org/officeDocument/2006/relationships/slide" Target="/ppt/slides/slide7.xml" Id="Rb18136b630974476" /><Relationship Type="http://schemas.openxmlformats.org/officeDocument/2006/relationships/slide" Target="/ppt/slides/slide8.xml" Id="R58a71b4ba4304a51" /><Relationship Type="http://schemas.openxmlformats.org/officeDocument/2006/relationships/slide" Target="/ppt/slides/slide9.xml" Id="Rcc177a2dde9d4ed8" /><Relationship Type="http://schemas.openxmlformats.org/officeDocument/2006/relationships/slide" Target="/ppt/slides/slide10.xml" Id="Rccf8e796502447d5" /><Relationship Type="http://schemas.openxmlformats.org/officeDocument/2006/relationships/slide" Target="/ppt/slides/slide11.xml" Id="R43ac375ab8d6476c" /><Relationship Type="http://schemas.openxmlformats.org/officeDocument/2006/relationships/slide" Target="/ppt/slides/slide12.xml" Id="Rf614add0c8c34a5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a9b0c34a71d4dc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8fc1651d69e4d73" /><Relationship Type="http://schemas.openxmlformats.org/officeDocument/2006/relationships/notesMaster" Target="/ppt/notesMasters/notesMaster1.xml" Id="R0a3bd7e1caa741e0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d12f7bf945894afa" /><Relationship Type="http://schemas.openxmlformats.org/officeDocument/2006/relationships/notesMaster" Target="/ppt/notesMasters/notesMaster1.xml" Id="Rbd70e87948ca4f07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624da0ebf3044221" /><Relationship Type="http://schemas.openxmlformats.org/officeDocument/2006/relationships/notesMaster" Target="/ppt/notesMasters/notesMaster1.xml" Id="R2dee553102674057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0531a070da6442b2" /><Relationship Type="http://schemas.openxmlformats.org/officeDocument/2006/relationships/notesMaster" Target="/ppt/notesMasters/notesMaster1.xml" Id="R54099c56be7e488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7705ad7d57d43fa" /><Relationship Type="http://schemas.openxmlformats.org/officeDocument/2006/relationships/notesMaster" Target="/ppt/notesMasters/notesMaster1.xml" Id="Rd1e7143269bb421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ca9d38f22b2482b" /><Relationship Type="http://schemas.openxmlformats.org/officeDocument/2006/relationships/notesMaster" Target="/ppt/notesMasters/notesMaster1.xml" Id="R6c2efffa9baa4bd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d9791bef0d274de5" /><Relationship Type="http://schemas.openxmlformats.org/officeDocument/2006/relationships/notesMaster" Target="/ppt/notesMasters/notesMaster1.xml" Id="R8f0d2686bf7146a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7c624c1ab0d4126" /><Relationship Type="http://schemas.openxmlformats.org/officeDocument/2006/relationships/notesMaster" Target="/ppt/notesMasters/notesMaster1.xml" Id="Rc3a071b4c4c0462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3c0ec833b84479c" /><Relationship Type="http://schemas.openxmlformats.org/officeDocument/2006/relationships/notesMaster" Target="/ppt/notesMasters/notesMaster1.xml" Id="R2661a029aaa0434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6ab33c853334e42" /><Relationship Type="http://schemas.openxmlformats.org/officeDocument/2006/relationships/notesMaster" Target="/ppt/notesMasters/notesMaster1.xml" Id="R8c107e37c7fc44b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bffa6cf62ff040b0" /><Relationship Type="http://schemas.openxmlformats.org/officeDocument/2006/relationships/notesMaster" Target="/ppt/notesMasters/notesMaster1.xml" Id="R41bb4a6695474f05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5cd9a91a3ebc44e6" /><Relationship Type="http://schemas.openxmlformats.org/officeDocument/2006/relationships/notesMaster" Target="/ppt/notesMasters/notesMaster1.xml" Id="R30ede0b7c2c7427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COMPETING VISIONS OF PUBLIC EDUCATION: WHO AND WHAT SHOULD IT BE FOR?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CHAPTER 2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FUNDING U.S. SCHOOLS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Beginning in the Massachusetts Colonies, townships were required to pay for school teachers.</a:t>
            </a:r>
          </a:p>
          <a:p xmlns:a="http://schemas.openxmlformats.org/drawingml/2006/main">
            <a:r>
              <a:t>Later, the Northwest Ordinance of 1785 specifies that income from one section of land be used to pay for education. </a:t>
            </a:r>
          </a:p>
          <a:p xmlns:a="http://schemas.openxmlformats.org/drawingml/2006/main">
            <a:r>
              <a:t>In the 1874 Kalamazoo case, the Supreme Court ruled that school districts could support high schools through taxation.</a:t>
            </a:r>
          </a:p>
          <a:p xmlns:a="http://schemas.openxmlformats.org/drawingml/2006/main">
            <a:r>
              <a:t>Funding for schools is local, not national.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SUMMARY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Early education varied by geography during colonial times with more formal schooling occurring in the New England colonies and fewer schools being established in the South.</a:t>
            </a:r>
          </a:p>
          <a:p xmlns:a="http://schemas.openxmlformats.org/drawingml/2006/main">
            <a:r>
              <a:t>During colonial times, schools were largely for privileged, white boys. </a:t>
            </a:r>
          </a:p>
          <a:p xmlns:a="http://schemas.openxmlformats.org/drawingml/2006/main">
            <a:r>
              <a:t>During industrialization, schooling expands first at the primary levels and then the secondary levels, encompassing first the non-elite, then girls, and then finally mandating desegregation in 1954. Schooling expanded for several reasons:</a:t>
            </a:r>
          </a:p>
          <a:p xmlns:a="http://schemas.openxmlformats.org/drawingml/2006/main">
            <a:r>
              <a:t>To teach new skills</a:t>
            </a:r>
          </a:p>
          <a:p xmlns:a="http://schemas.openxmlformats.org/drawingml/2006/main">
            <a:r>
              <a:t>To sort workers into new adult roles</a:t>
            </a:r>
          </a:p>
          <a:p xmlns:a="http://schemas.openxmlformats.org/drawingml/2006/main">
            <a:r>
              <a:t>To teach “American” and “democratic” values</a:t>
            </a:r>
          </a:p>
          <a:p xmlns:a="http://schemas.openxmlformats.org/drawingml/2006/main">
            <a:r>
              <a:t>To equalize opportunities</a:t>
            </a:r>
          </a:p>
          <a:p xmlns:a="http://schemas.openxmlformats.org/drawingml/2006/main">
            <a:r>
              <a:t>Funding for schools developed locally.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COMING UP IN CHAPTER 3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Who is education for?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Does it or can it be used to sort students efficiently and effectively into adult roles based on talent or hard work?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Is education primarily a means to reproduce the social position of those who already have advantages because of their socioeconomic background, race/ethnicity, and/or gender?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QUESTIONS FOR THOUGHT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Why might society benefit from universal schooling?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What are some reasons that education should expand?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Do some of these reasons conflict?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EDUCATION IN THE U.S. DURING COLONIAL TIMES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Jesuits settling in Canada and the Spanish in California establish missionary schools.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In the English colonies:</a:t>
            </a:r>
          </a:p>
          <a:p xmlns:a="http://schemas.openxmlformats.org/drawingml/2006/main">
            <a:r>
              <a:t>Education was religious.</a:t>
            </a:r>
          </a:p>
          <a:p xmlns:a="http://schemas.openxmlformats.org/drawingml/2006/main">
            <a:r>
              <a:t>Education was divided into Dame schools, town schools, and Latin schools.</a:t>
            </a:r>
          </a:p>
          <a:p xmlns:a="http://schemas.openxmlformats.org/drawingml/2006/main">
            <a:r>
              <a:t>Education beyond Dame school was primarily for elite boys.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EDUCATION IN OTHER COLONIES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In the South, tutors taught children of the wealthy.  Few poor children got any formal education.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In the Middle Atlantic colonies, trade schools, apprenticeships, and religious schools were founded.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EDUCATION DURING EARLY NATIONHOOD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Education is a concern of the state.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Education should promote science, responsible citizenship, and loyalty to nation.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Influential thinkers and activists:  Franklin, Jefferson, Webster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EDUCATION IN THE 19TH CENTURY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Industrialization is occurring.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Industrial and monitorial schools develop.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Common schools develop in the 1830s to 1850s (promoted by Barnard).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High schools grow after 1874.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20TH CENTURY EDUCATIONAL TRENDS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Progressive education (Dewey).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Desegregation (1954).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A TIMELINE OF U.S. EDUCATION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Mass court requires</a:t>
            </a:r>
          </a:p>
          <a:p xmlns:a="http://schemas.openxmlformats.org/drawingml/2006/main">
            <a:r>
              <a:t>townships to pay for</a:t>
            </a:r>
          </a:p>
          <a:p xmlns:a="http://schemas.openxmlformats.org/drawingml/2006/main">
            <a:r>
              <a:t>teachers.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Ordinance of </a:t>
            </a:r>
          </a:p>
          <a:p xmlns:a="http://schemas.openxmlformats.org/drawingml/2006/main">
            <a:r>
              <a:t>1785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Kalamazoo case; growth of high schools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Harvard</a:t>
            </a:r>
          </a:p>
          <a:p xmlns:a="http://schemas.openxmlformats.org/drawingml/2006/main">
            <a:r>
              <a:t>est.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Barnard </a:t>
            </a:r>
          </a:p>
          <a:p xmlns:a="http://schemas.openxmlformats.org/drawingml/2006/main">
            <a:r>
              <a:t>born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Progressive</a:t>
            </a:r>
          </a:p>
          <a:p xmlns:a="http://schemas.openxmlformats.org/drawingml/2006/main">
            <a:r>
              <a:t>Movement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Franklin </a:t>
            </a:r>
          </a:p>
          <a:p xmlns:a="http://schemas.openxmlformats.org/drawingml/2006/main">
            <a:r>
              <a:t>born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1635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1758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1850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1620’s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1785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1706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1811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1865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1920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1647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1743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1874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1954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1636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Brown v. Board of Education of Topeka, Kansas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First Latin</a:t>
            </a:r>
          </a:p>
          <a:p xmlns:a="http://schemas.openxmlformats.org/drawingml/2006/main">
            <a:r>
              <a:t>School in </a:t>
            </a:r>
          </a:p>
          <a:p xmlns:a="http://schemas.openxmlformats.org/drawingml/2006/main">
            <a:r>
              <a:t>Boston.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Webster born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Jefferson born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Common schools</a:t>
            </a:r>
          </a:p>
          <a:p xmlns:a="http://schemas.openxmlformats.org/drawingml/2006/main">
            <a:r>
              <a:t>grow in the South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Jesuit missionary </a:t>
            </a:r>
          </a:p>
          <a:p xmlns:a="http://schemas.openxmlformats.org/drawingml/2006/main">
            <a:r>
              <a:t>schools.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The growth of common schools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Diagram description: Timeline of U.S. education from the seventeenth through twentieth centuries. Milestones include early missionary and Latin schools; Harvard; colonial school laws; the births of Franklin, Jefferson, Webster, Mann, and Barnard; the Northwest Ordinance; growth of common and high schools; the Kalamazoo case; the Committee of Ten; boards of education; and the Progressive movement.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Slide title: REASONS FOR THE EXPANSION OF MASS EDUCATION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Workers needed new skills.</a:t>
            </a:r>
          </a:p>
          <a:p xmlns:a="http://schemas.openxmlformats.org/drawingml/2006/main">
            <a:r>
              <a:t>To sort people into different roles in the industrializing economy.</a:t>
            </a:r>
          </a:p>
          <a:p xmlns:a="http://schemas.openxmlformats.org/drawingml/2006/main">
            <a:r>
              <a:t>To teach “American” values.</a:t>
            </a:r>
          </a:p>
          <a:p xmlns:a="http://schemas.openxmlformats.org/drawingml/2006/main">
            <a:r>
              <a:t>To create responsible citizens.</a:t>
            </a:r>
          </a:p>
          <a:p xmlns:a="http://schemas.openxmlformats.org/drawingml/2006/main">
            <a:r>
              <a:t>To equalize opportunities.</a:t>
            </a:r>
          </a:p>
          <a:p xmlns:a="http://schemas.openxmlformats.org/drawingml/2006/main">
            <a:r>
              <a:t>To create a compliant workforce.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05992287da234f17" /><Relationship Type="http://schemas.openxmlformats.org/officeDocument/2006/relationships/image" Target="/ppt/media/image.jpeg" Id="Ra90740e311844931" /><Relationship Type="http://schemas.openxmlformats.org/officeDocument/2006/relationships/image" Target="/ppt/media/image.png" Id="R9457b1a8877a46dd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ccc2ae9fe6af4bad" /><Relationship Type="http://schemas.openxmlformats.org/officeDocument/2006/relationships/image" Target="/ppt/media/image.jpeg" Id="R16ce8ce98d124e0d" /><Relationship Type="http://schemas.openxmlformats.org/officeDocument/2006/relationships/image" Target="/ppt/media/image2.png" Id="R48a02f88e59a40f3" /><Relationship Type="http://schemas.openxmlformats.org/officeDocument/2006/relationships/image" Target="/ppt/media/image3.png" Id="R06bdff2c5c5347c6" /></Relationships>
</file>

<file path=ppt/slideLayouts/slideLayout1.xml><?xml version="1.0" encoding="utf-8"?>
<p:sldLayout xmlns:p="http://schemas.openxmlformats.org/presentationml/2006/main" type="blank" preserve="1">
  <p:cSld name="Default">
    <p:bg>
      <p:bgPr>
        <a:blipFill xmlns:a="http://schemas.openxmlformats.org/drawingml/2006/main" rotWithShape="0">
          <a:blip xmlns:r="http://schemas.openxmlformats.org/officeDocument/2006/relationships" r:embed="Ra90740e311844931"/>
          <a:stretch/>
        </a:blip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Rectangle 7">
            <a:extLst xmlns:a="http://schemas.openxmlformats.org/drawingml/2006/main">
              <a:ext uri="{FF2B5EF4-FFF2-40B4-BE49-F238E27FC236}">
                <a16:creationId xmlns:a16="http://schemas.microsoft.com/office/drawing/2014/main" id="{82003A83-21D2-4B40-8732-69ECCE92B8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144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 useBgFill="1">
        <p:nvSpPr>
          <p:cNvPr id="3" name="Rounded Rectangle 6">
            <a:extLst xmlns:a="http://schemas.openxmlformats.org/drawingml/2006/main">
              <a:ext uri="{FF2B5EF4-FFF2-40B4-BE49-F238E27FC236}">
                <a16:creationId xmlns:a16="http://schemas.microsoft.com/office/drawing/2014/main" id="{65321B4D-B2AB-404E-85A6-B590033232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800" y="101520"/>
            <a:ext cx="8960040" cy="6664320"/>
          </a:xfrm>
          <a:prstGeom xmlns:a="http://schemas.openxmlformats.org/drawingml/2006/main" prst="roundRect">
            <a:avLst>
              <a:gd name="adj" fmla="val 1736"/>
            </a:avLst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1903B062-1F68-4B19-8D1D-92506372F21E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752120"/>
            <a:ext cx="8229600" cy="4373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1pPr>
            <a:lvl2pPr algn="l">
              <a:spcBef>
                <a:spcPts val="601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2pPr>
            <a:lvl3pPr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3pPr>
            <a:lvl4pPr algn="l">
              <a:spcBef>
                <a:spcPts val="601"/>
              </a:spcBef>
              <a:buClr>
                <a:srgbClr val="848058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4pPr>
            <a:lvl5pPr algn="l">
              <a:spcBef>
                <a:spcPts val="601"/>
              </a:spcBef>
              <a:buClr>
                <a:srgbClr val="E8B54D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5pPr>
            <a:lvl6pPr algn="l"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6pPr>
            <a:lvl7pPr algn="l"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7pPr>
          </a:lstStyle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Click to edit the outline text format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639720" lvl="1" indent="-228600" algn="l">
              <a:spcBef>
                <a:spcPts val="601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Second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Third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1279440" lvl="3" indent="-228600" algn="l">
              <a:spcBef>
                <a:spcPts val="601"/>
              </a:spcBef>
              <a:buClr>
                <a:srgbClr val="848058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Fourth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1554120" lvl="4" indent="-228600" algn="l">
              <a:spcBef>
                <a:spcPts val="601"/>
              </a:spcBef>
              <a:buClr>
                <a:srgbClr val="E8B54D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Fifth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1554120" lvl="5" indent="-228600" algn="l"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Sixth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1554120" lvl="6" indent="-228600" algn="l"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Seventh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5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42C08E83-32E1-44BB-B4E6-CDD50BCABED0}"/>
              </a:ext>
            </a:extLst>
          </p:cNvPr>
          <p:cNvSpPr>
            <a:spLocks xmlns:a="http://schemas.openxmlformats.org/drawingml/2006/main" noGrp="1"/>
          </p:cNvSpPr>
          <p:nvPr>
            <p:ph type="dt" idx="1"/>
          </p:nvPr>
        </p:nvSpPr>
        <p:spPr>
          <a:xfrm xmlns:a="http://schemas.openxmlformats.org/drawingml/2006/main">
            <a:off x="457200" y="6356160"/>
            <a:ext cx="2133360" cy="3650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" name="PlaceHolder 3">
            <a:extLst xmlns:a="http://schemas.openxmlformats.org/drawingml/2006/main">
              <a:ext uri="{FF2B5EF4-FFF2-40B4-BE49-F238E27FC236}">
                <a16:creationId xmlns:a16="http://schemas.microsoft.com/office/drawing/2014/main" id="{BB54310A-F595-4251-8C02-8F055EB19BF2}"/>
              </a:ext>
            </a:extLst>
          </p:cNvPr>
          <p:cNvSpPr>
            <a:spLocks xmlns:a="http://schemas.openxmlformats.org/drawingml/2006/main" noGrp="1"/>
          </p:cNvSpPr>
          <p:nvPr>
            <p:ph type="ftr" idx="2"/>
          </p:nvPr>
        </p:nvSpPr>
        <p:spPr>
          <a:xfrm xmlns:a="http://schemas.openxmlformats.org/drawingml/2006/main">
            <a:off x="3123720" y="6356160"/>
            <a:ext cx="2895480" cy="3650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" name="PlaceHolder 4">
            <a:extLst xmlns:a="http://schemas.openxmlformats.org/drawingml/2006/main">
              <a:ext uri="{FF2B5EF4-FFF2-40B4-BE49-F238E27FC236}">
                <a16:creationId xmlns:a16="http://schemas.microsoft.com/office/drawing/2014/main" id="{E28F2C52-66BD-4DA0-9059-756F301A3DD9}"/>
              </a:ext>
            </a:extLst>
          </p:cNvPr>
          <p:cNvSpPr>
            <a:spLocks xmlns:a="http://schemas.openxmlformats.org/drawingml/2006/main" noGrp="1"/>
          </p:cNvSpPr>
          <p:nvPr>
            <p:ph type="sldNum" idx="3"/>
          </p:nvPr>
        </p:nvSpPr>
        <p:spPr>
          <a:xfrm xmlns:a="http://schemas.openxmlformats.org/drawingml/2006/main">
            <a:off x="6552720" y="6356160"/>
            <a:ext cx="2133720" cy="3650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 b="0" u="none">
                <a:solidFill>
                  <a:srgbClr val="564B3C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 xmlns:a="http://schemas.openxmlformats.org/drawingml/2006/main">
            <a:pPr indent="0" algn="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9804E748-CF2E-41C7-BF92-FFDAAD8E4AE0}" type="slidenum">
              <a:rPr sz="1200" b="0" u="none">
                <a:solidFill>
                  <a:srgbClr val="564B3C"/>
                </a:solidFill>
                <a:latin typeface="Times New Roman"/>
                <a:ea typeface="Times New Roman"/>
                <a:cs typeface="Times New Roman"/>
              </a:rPr>
              <a:t>&lt;number&gt;</a:t>
            </a:fld>
            <a:endParaRPr sz="12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20" name="Rectangle 8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457b1a8877a46dd"/>
          <a:stretch xmlns:a="http://schemas.openxmlformats.org/drawingml/2006/main"/>
        </p:blipFill>
        <p:spPr>
          <a:xfrm xmlns:a="http://schemas.openxmlformats.org/drawingml/2006/main" rot="0" flipH="0" flipV="0">
            <a:off x="274320" y="283680"/>
            <a:ext cx="8595000" cy="13190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49BD469-4CFC-41DB-B03F-6A97F352D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274320" y="280800"/>
            <a:ext cx="8595000" cy="1322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1" name="Rectangle 9">
            <a:extLst xmlns:a="http://schemas.openxmlformats.org/drawingml/2006/main">
              <a:ext uri="{FF2B5EF4-FFF2-40B4-BE49-F238E27FC236}">
                <a16:creationId xmlns:a16="http://schemas.microsoft.com/office/drawing/2014/main" id="{4DECE32E-9FE1-426C-BCA9-C0E64F07A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2960" y="372960"/>
            <a:ext cx="8380440" cy="111744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2" name="PlaceHolder 5">
            <a:extLst xmlns:a="http://schemas.openxmlformats.org/drawingml/2006/main">
              <a:ext uri="{FF2B5EF4-FFF2-40B4-BE49-F238E27FC236}">
                <a16:creationId xmlns:a16="http://schemas.microsoft.com/office/drawing/2014/main" id="{7D68F834-58E3-414C-A724-37011E95AD89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24800" y="407880"/>
            <a:ext cx="8261640" cy="1039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Click to edit the title text format</a:t>
            </a:r>
            <a:endParaRPr sz="35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</p:spTree>
  </p:cSld>
</p:sldLayout>
</file>

<file path=ppt/slideLayouts/slideLayout2.xml><?xml version="1.0" encoding="utf-8"?>
<p:sldLayout xmlns:p="http://schemas.openxmlformats.org/presentationml/2006/main" type="blank" preserve="1">
  <p:cSld name="Title1">
    <p:bg>
      <p:bgPr>
        <a:blipFill xmlns:a="http://schemas.openxmlformats.org/drawingml/2006/main" rotWithShape="0">
          <a:blip xmlns:r="http://schemas.openxmlformats.org/officeDocument/2006/relationships" r:embed="R16ce8ce98d124e0d"/>
          <a:stretch/>
        </a:blip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Rectangle 10">
            <a:extLst xmlns:a="http://schemas.openxmlformats.org/drawingml/2006/main">
              <a:ext uri="{FF2B5EF4-FFF2-40B4-BE49-F238E27FC236}">
                <a16:creationId xmlns:a16="http://schemas.microsoft.com/office/drawing/2014/main" id="{BF2CCE76-0B81-417A-97A0-4D5226DF0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144000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 useBgFill="1">
        <p:nvSpPr>
          <p:cNvPr id="14" name="Rounded Rectangle 11">
            <a:extLst xmlns:a="http://schemas.openxmlformats.org/drawingml/2006/main">
              <a:ext uri="{FF2B5EF4-FFF2-40B4-BE49-F238E27FC236}">
                <a16:creationId xmlns:a16="http://schemas.microsoft.com/office/drawing/2014/main" id="{E20C8513-81A9-48E5-B88B-3F2F48291D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800" y="101520"/>
            <a:ext cx="8960040" cy="6664320"/>
          </a:xfrm>
          <a:prstGeom xmlns:a="http://schemas.openxmlformats.org/drawingml/2006/main" prst="roundRect">
            <a:avLst>
              <a:gd name="adj" fmla="val 1736"/>
            </a:avLst>
          </a:prstGeom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34" name="Rectangle 12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8a02f88e59a40f3"/>
          <a:stretch xmlns:a="http://schemas.openxmlformats.org/drawingml/2006/main"/>
        </p:blipFill>
        <p:spPr>
          <a:xfrm xmlns:a="http://schemas.openxmlformats.org/drawingml/2006/main" rot="0" flipH="0" flipV="0">
            <a:off x="348480" y="2946240"/>
            <a:ext cx="7140960" cy="24602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15B3A41-AA92-49B5-8D62-E1EC1CCC5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347400" y="2944800"/>
            <a:ext cx="7143840" cy="24620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pic>
        <p:nvPicPr>
          <p:cNvPr id="36" name="Rectangle 13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6bdff2c5c5347c6"/>
          <a:stretch xmlns:a="http://schemas.openxmlformats.org/drawingml/2006/main"/>
        </p:blipFill>
        <p:spPr>
          <a:xfrm xmlns:a="http://schemas.openxmlformats.org/drawingml/2006/main" rot="0" flipH="0" flipV="0">
            <a:off x="7570440" y="2944800"/>
            <a:ext cx="1195560" cy="2462040"/>
          </a:xfrm>
          <a:prstGeom xmlns:a="http://schemas.openxmlformats.org/drawingml/2006/main" prst="rect">
            <a:avLst/>
          </a:prstGeom>
          <a:ln xmlns:a="http://schemas.openxmlformats.org/drawingml/2006/main" w="38160">
            <a:noFill/>
          </a:ln>
        </p:spPr>
      </p:pic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8DA0EBE8-1B0D-4FC1-B6F4-A4C65FCF83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rot="0" flipH="0" flipV="0">
            <a:off x="7572240" y="2944800"/>
            <a:ext cx="1190520" cy="245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1" name="Rectangle 14">
            <a:extLst xmlns:a="http://schemas.openxmlformats.org/drawingml/2006/main">
              <a:ext uri="{FF2B5EF4-FFF2-40B4-BE49-F238E27FC236}">
                <a16:creationId xmlns:a16="http://schemas.microsoft.com/office/drawing/2014/main" id="{C15569DE-B2D9-4C13-A91B-455D9FF52D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1920" y="3136680"/>
            <a:ext cx="911160" cy="207504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B5AE53">
              <a:alpha val="70000"/>
            </a:srgbClr>
          </a:solidFill>
          <a:ln xmlns:a="http://schemas.openxmlformats.org/drawingml/2006/main" w="6120">
            <a:solidFill>
              <a:srgbClr val="6B7D72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2" name="Rectangle 15">
            <a:extLst xmlns:a="http://schemas.openxmlformats.org/drawingml/2006/main">
              <a:ext uri="{FF2B5EF4-FFF2-40B4-BE49-F238E27FC236}">
                <a16:creationId xmlns:a16="http://schemas.microsoft.com/office/drawing/2014/main" id="{F7DC0F00-FF6C-4C20-B913-72455DDC90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6040" y="3055680"/>
            <a:ext cx="6946920" cy="224496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3" name="Rectangle 16">
            <a:extLst xmlns:a="http://schemas.openxmlformats.org/drawingml/2006/main">
              <a:ext uri="{FF2B5EF4-FFF2-40B4-BE49-F238E27FC236}">
                <a16:creationId xmlns:a16="http://schemas.microsoft.com/office/drawing/2014/main" id="{B1B43CF4-8AA9-49A8-A55C-8D90633F8A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1080" y="4559040"/>
            <a:ext cx="6756480" cy="66348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93A299"/>
          </a:solidFill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4" name="Rectangle 17">
            <a:extLst xmlns:a="http://schemas.openxmlformats.org/drawingml/2006/main">
              <a:ext uri="{FF2B5EF4-FFF2-40B4-BE49-F238E27FC236}">
                <a16:creationId xmlns:a16="http://schemas.microsoft.com/office/drawing/2014/main" id="{E36ECAC0-6AC4-4DAB-9F1E-6A84A1A854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640" y="3139920"/>
            <a:ext cx="6759360" cy="20764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6120">
            <a:solidFill>
              <a:srgbClr val="6B7D72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5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D9712AA2-2117-4096-854B-58CF6BAFAA8A}"/>
              </a:ext>
            </a:extLst>
          </p:cNvPr>
          <p:cNvSpPr>
            <a:spLocks xmlns:a="http://schemas.openxmlformats.org/drawingml/2006/main" noGrp="1"/>
          </p:cNvSpPr>
          <p:nvPr>
            <p:ph type="body" idx="0"/>
          </p:nvPr>
        </p:nvSpPr>
        <p:spPr>
          <a:xfrm xmlns:a="http://schemas.openxmlformats.org/drawingml/2006/main">
            <a:off x="457200" y="1752120"/>
            <a:ext cx="8229600" cy="4373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t">
            <a:normAutofit/>
          </a:bodyPr>
          <a:lstStyle xmlns:a="http://schemas.openxmlformats.org/drawingml/2006/main">
            <a:lvl1pPr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1pPr>
            <a:lvl2pPr algn="l">
              <a:spcBef>
                <a:spcPts val="601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2pPr>
            <a:lvl3pPr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3pPr>
            <a:lvl4pPr algn="l">
              <a:spcBef>
                <a:spcPts val="601"/>
              </a:spcBef>
              <a:buClr>
                <a:srgbClr val="848058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4pPr>
            <a:lvl5pPr algn="l">
              <a:spcBef>
                <a:spcPts val="601"/>
              </a:spcBef>
              <a:buClr>
                <a:srgbClr val="E8B54D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5pPr>
            <a:lvl6pPr algn="l"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6pPr>
            <a:lvl7pPr algn="l"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defRPr>
            </a:lvl7pPr>
          </a:lstStyle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Click to edit the outline text format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639720" lvl="1" indent="-228600" algn="l">
              <a:spcBef>
                <a:spcPts val="601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Second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Third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1279440" lvl="3" indent="-228600" algn="l">
              <a:spcBef>
                <a:spcPts val="601"/>
              </a:spcBef>
              <a:buClr>
                <a:srgbClr val="848058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Fourth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1554120" lvl="4" indent="-228600" algn="l">
              <a:spcBef>
                <a:spcPts val="601"/>
              </a:spcBef>
              <a:buClr>
                <a:srgbClr val="E8B54D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Fifth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1554120" lvl="5" indent="-228600" algn="l"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Sixth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1554120" lvl="6" indent="-228600" algn="l">
              <a:spcBef>
                <a:spcPts val="601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Seventh Outline Level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26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6E838C12-0EE5-4291-8A27-5E64FBFB61E1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24800" y="407880"/>
            <a:ext cx="8261640" cy="1039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Click to edit the title text format</a:t>
            </a:r>
            <a:endParaRPr sz="35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27" name="PlaceHolder 3">
            <a:extLst xmlns:a="http://schemas.openxmlformats.org/drawingml/2006/main">
              <a:ext uri="{FF2B5EF4-FFF2-40B4-BE49-F238E27FC236}">
                <a16:creationId xmlns:a16="http://schemas.microsoft.com/office/drawing/2014/main" id="{CD549658-FE55-46F6-A9E8-95A7718E6F49}"/>
              </a:ext>
            </a:extLst>
          </p:cNvPr>
          <p:cNvSpPr>
            <a:spLocks xmlns:a="http://schemas.openxmlformats.org/drawingml/2006/main" noGrp="1"/>
          </p:cNvSpPr>
          <p:nvPr>
            <p:ph type="dt" idx="4"/>
          </p:nvPr>
        </p:nvSpPr>
        <p:spPr>
          <a:xfrm xmlns:a="http://schemas.openxmlformats.org/drawingml/2006/main">
            <a:off x="457200" y="6356160"/>
            <a:ext cx="2133360" cy="3650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8" name="PlaceHolder 4">
            <a:extLst xmlns:a="http://schemas.openxmlformats.org/drawingml/2006/main">
              <a:ext uri="{FF2B5EF4-FFF2-40B4-BE49-F238E27FC236}">
                <a16:creationId xmlns:a16="http://schemas.microsoft.com/office/drawing/2014/main" id="{A5D6F806-FC6A-4DE1-9E17-73ABC7F694B6}"/>
              </a:ext>
            </a:extLst>
          </p:cNvPr>
          <p:cNvSpPr>
            <a:spLocks xmlns:a="http://schemas.openxmlformats.org/drawingml/2006/main" noGrp="1"/>
          </p:cNvSpPr>
          <p:nvPr>
            <p:ph type="ftr" idx="5"/>
          </p:nvPr>
        </p:nvSpPr>
        <p:spPr>
          <a:xfrm xmlns:a="http://schemas.openxmlformats.org/drawingml/2006/main">
            <a:off x="3123720" y="6356160"/>
            <a:ext cx="2895480" cy="3650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pPr indent="0" algn="l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9" name="PlaceHolder 5">
            <a:extLst xmlns:a="http://schemas.openxmlformats.org/drawingml/2006/main">
              <a:ext uri="{FF2B5EF4-FFF2-40B4-BE49-F238E27FC236}">
                <a16:creationId xmlns:a16="http://schemas.microsoft.com/office/drawing/2014/main" id="{04396A10-E8BA-4A7D-862C-6C22D34D6014}"/>
              </a:ext>
            </a:extLst>
          </p:cNvPr>
          <p:cNvSpPr>
            <a:spLocks xmlns:a="http://schemas.openxmlformats.org/drawingml/2006/main" noGrp="1"/>
          </p:cNvSpPr>
          <p:nvPr>
            <p:ph type="sldNum" idx="6"/>
          </p:nvPr>
        </p:nvSpPr>
        <p:spPr>
          <a:xfrm xmlns:a="http://schemas.openxmlformats.org/drawingml/2006/main">
            <a:off x="7786080" y="4625640"/>
            <a:ext cx="76212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>
            <a:lvl1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800" b="0" u="none">
                <a:solidFill>
                  <a:srgbClr val="47534C"/>
                </a:solidFill>
                <a:latin typeface="Times New Roman"/>
                <a:ea typeface="Times New Roman"/>
                <a:cs typeface="Times New Roman"/>
              </a:defRPr>
            </a:lvl1pPr>
          </a:lstStyle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3F766B32-3C5F-44A1-B6DC-A930D4F2D5C5}" type="slidenum">
              <a:rPr sz="2800" b="0" u="none">
                <a:solidFill>
                  <a:srgbClr val="47534C"/>
                </a:solidFill>
                <a:latin typeface="Times New Roman"/>
                <a:ea typeface="Times New Roman"/>
                <a:cs typeface="Times New Roman"/>
              </a:rPr>
              <a:t>&lt;number&gt;</a:t>
            </a:fld>
            <a:endParaRPr sz="2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86941219703497f" /><Relationship Type="http://schemas.openxmlformats.org/officeDocument/2006/relationships/slideLayout" Target="/ppt/slideLayouts/slideLayout1.xml" Id="R3021f589ae5c4916" /><Relationship Type="http://schemas.openxmlformats.org/officeDocument/2006/relationships/slideLayout" Target="/ppt/slideLayouts/slideLayout2.xml" Id="R9956efb21c604813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021f589ae5c4916"/>
    <p:sldLayoutId xmlns:r="http://schemas.openxmlformats.org/officeDocument/2006/relationships" id="2147483650" r:id="R9956efb21c604813"/>
  </p:sldLayoutIdLst>
</p:sldMaster>
</file>

<file path=ppt/slideMasters/theme/theme2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9525fc997e894cf8" /><Relationship Type="http://schemas.openxmlformats.org/officeDocument/2006/relationships/notesSlide" Target="/ppt/notesSlides/notesSlide1.xml" Id="R904a52ef7c7943e4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bee2a1fbeb64432" /><Relationship Type="http://schemas.openxmlformats.org/officeDocument/2006/relationships/notesSlide" Target="/ppt/notesSlides/notesSlide10.xml" Id="R1ffc37cabec448e6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4c27ec21944fd1" /><Relationship Type="http://schemas.openxmlformats.org/officeDocument/2006/relationships/notesSlide" Target="/ppt/notesSlides/notesSlide11.xml" Id="R785dcaecd65b465a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9abda0620742ce" /><Relationship Type="http://schemas.openxmlformats.org/officeDocument/2006/relationships/notesSlide" Target="/ppt/notesSlides/notesSlide12.xml" Id="R98c156063201473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f7893aaeb8439e" /><Relationship Type="http://schemas.openxmlformats.org/officeDocument/2006/relationships/notesSlide" Target="/ppt/notesSlides/notesSlide2.xml" Id="Rc41676ad6fc94d7a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0100541a4d43a4" /><Relationship Type="http://schemas.openxmlformats.org/officeDocument/2006/relationships/notesSlide" Target="/ppt/notesSlides/notesSlide3.xml" Id="Rd41e27cf1a094c7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b19e47062b4b31" /><Relationship Type="http://schemas.openxmlformats.org/officeDocument/2006/relationships/notesSlide" Target="/ppt/notesSlides/notesSlide4.xml" Id="R8236b8dc5cc34c4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bcf66ffa3346d3" /><Relationship Type="http://schemas.openxmlformats.org/officeDocument/2006/relationships/notesSlide" Target="/ppt/notesSlides/notesSlide5.xml" Id="R3b11c4d67ed14ad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c377c12a894433" /><Relationship Type="http://schemas.openxmlformats.org/officeDocument/2006/relationships/notesSlide" Target="/ppt/notesSlides/notesSlide6.xml" Id="R40ac38eb7f9640c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9cdd0c646c4bda" /><Relationship Type="http://schemas.openxmlformats.org/officeDocument/2006/relationships/notesSlide" Target="/ppt/notesSlides/notesSlide7.xml" Id="Rbbd08682d6cc4986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a8efd9588da4176" /><Relationship Type="http://schemas.openxmlformats.org/officeDocument/2006/relationships/notesSlide" Target="/ppt/notesSlides/notesSlide8.xml" Id="R67be9b3560be4e48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d4f4525ce14e6c" /><Relationship Type="http://schemas.openxmlformats.org/officeDocument/2006/relationships/notesSlide" Target="/ppt/notesSlides/notesSlide9.xml" Id="Rc4b3e59daae14e6d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0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F85E0FDE-65DA-4857-89F5-6579E79A5812}"/>
              </a:ext>
            </a:extLst>
          </p:cNvPr>
          <p:cNvSpPr>
            <a:spLocks xmlns:a="http://schemas.openxmlformats.org/drawingml/2006/main" noGrp="1"/>
          </p:cNvSpPr>
          <p:nvPr>
            <p:ph type="subTitle" idx="0"/>
          </p:nvPr>
        </p:nvSpPr>
        <p:spPr>
          <a:xfrm xmlns:a="http://schemas.openxmlformats.org/drawingml/2006/main">
            <a:off x="642600" y="4647960"/>
            <a:ext cx="655344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Autofit/>
          </a:bodyPr>
          <a:lstStyle xmlns:a="http://schemas.openxmlformats.org/drawingml/2006/main"/>
          <a:p xmlns:a="http://schemas.openxmlformats.org/drawingml/2006/main">
            <a:pPr indent="0" algn="ctr">
              <a:lnSpc>
                <a:spcPct val="80000"/>
              </a:lnSpc>
              <a:spcBef>
                <a:spcPts val="374"/>
              </a:spcBef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500" b="1" u="none">
                <a:solidFill>
                  <a:srgbClr val="FFFFFF"/>
                </a:solidFill>
                <a:latin typeface="Century Gothic"/>
                <a:ea typeface="Century Gothic"/>
                <a:cs typeface="Century Gothic"/>
              </a:rPr>
              <a:t>COMPETING VISIONS OF PUBLIC EDUCATION: WHO AND WHAT SHOULD IT BE FOR?</a:t>
            </a:r>
            <a:endParaRPr sz="15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  <p:sp>
        <p:nvSpPr>
          <p:cNvPr id="31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DEC49A26-AABF-4212-9605-639DFC9A238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04440" y="3226680"/>
            <a:ext cx="6629400" cy="12193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b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4000" b="0" u="none">
                <a:solidFill>
                  <a:srgbClr val="47534C"/>
                </a:solidFill>
                <a:latin typeface="Book Antiqua"/>
                <a:ea typeface="Book Antiqua"/>
                <a:cs typeface="Book Antiqua"/>
              </a:rPr>
              <a:t>CHAPTER 2</a:t>
            </a:r>
            <a:endParaRPr sz="40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</p:spTree>
    <p:extLst>
      <p:ext uri="{BB962C8B-B14F-4D97-AF65-F5344CB8AC3E}">
        <p14:creationId xmlns:p14="http://schemas.microsoft.com/office/powerpoint/2010/main" val="1582013605"/>
      </p:ext>
    </p:extLst>
  </p:cSld>
</p:sld>
</file>

<file path=ppt/slides/slide10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1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4DC9B5F1-41E1-449B-A2C3-5A6F409C41A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24800" y="407880"/>
            <a:ext cx="8261640" cy="1039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FUNDING U.S. SCHOOLS</a:t>
            </a:r>
            <a:endParaRPr sz="35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102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5466A888-1510-4C67-8C8A-9B9756230F74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304560" y="1676160"/>
            <a:ext cx="8229600" cy="5029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Beginning in the Massachusetts Colonies, townships were required to pay for school teachers.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Later, the Northwest Ordinance of 1785 specifies that income from one section of land be used to pay for education. 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In the 1874 Kalamazoo case, the Supreme Court ruled that school districts could support high schools through taxation.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Funding for schools is local, not national.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9417324"/>
      </p:ext>
    </p:extLst>
  </p:cSld>
</p:sld>
</file>

<file path=ppt/slides/slide1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3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6AEEC6F2-58FC-4C7A-A82A-5FB53F1CC062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24800" y="407880"/>
            <a:ext cx="8261640" cy="1039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SUMMARY</a:t>
            </a:r>
            <a:endParaRPr sz="35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104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3B35C2A9-B8A3-41A9-91D7-8B3E91B43D61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752120"/>
            <a:ext cx="8229600" cy="4373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228600" algn="l">
              <a:lnSpc>
                <a:spcPct val="90000"/>
              </a:lnSpc>
              <a:spcBef>
                <a:spcPts val="499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Early education varied by geography during colonial times with more formal schooling occurring in the New England colonies and fewer schools being established in the South.</a:t>
            </a:r>
            <a:endParaRPr sz="20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lnSpc>
                <a:spcPct val="90000"/>
              </a:lnSpc>
              <a:spcBef>
                <a:spcPts val="499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During colonial times, schools were largely for privileged, white boys. </a:t>
            </a:r>
            <a:endParaRPr sz="20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lnSpc>
                <a:spcPct val="90000"/>
              </a:lnSpc>
              <a:spcBef>
                <a:spcPts val="499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During industrialization, schooling expands first at the primary levels and then the secondary levels, encompassing first the non-elite, then girls, and then finally mandating desegregation in 1954. Schooling expanded for several reasons:</a:t>
            </a:r>
            <a:endParaRPr sz="20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639720" lvl="1" indent="-228600" algn="l">
              <a:lnSpc>
                <a:spcPct val="90000"/>
              </a:lnSpc>
              <a:spcBef>
                <a:spcPts val="425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7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To teach new skills</a:t>
            </a:r>
            <a:endParaRPr sz="17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639720" lvl="1" indent="-228600" algn="l">
              <a:lnSpc>
                <a:spcPct val="90000"/>
              </a:lnSpc>
              <a:spcBef>
                <a:spcPts val="425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7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To sort workers into new adult roles</a:t>
            </a:r>
            <a:endParaRPr sz="17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639720" lvl="1" indent="-228600" algn="l">
              <a:lnSpc>
                <a:spcPct val="90000"/>
              </a:lnSpc>
              <a:spcBef>
                <a:spcPts val="425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7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To teach “American” and “democratic” values</a:t>
            </a:r>
            <a:endParaRPr sz="17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639720" lvl="1" indent="-228600" algn="l">
              <a:lnSpc>
                <a:spcPct val="90000"/>
              </a:lnSpc>
              <a:spcBef>
                <a:spcPts val="425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7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To equalize opportunities</a:t>
            </a:r>
            <a:endParaRPr sz="17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lnSpc>
                <a:spcPct val="90000"/>
              </a:lnSpc>
              <a:spcBef>
                <a:spcPts val="499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Funding for schools developed locally.</a:t>
            </a:r>
            <a:endParaRPr sz="20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46647025"/>
      </p:ext>
    </p:extLst>
  </p:cSld>
</p:sld>
</file>

<file path=ppt/slides/slide1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5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2E7A628F-D09D-400B-99CB-F4841F20415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24800" y="407880"/>
            <a:ext cx="8261640" cy="1039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COMING UP IN CHAPTER 3</a:t>
            </a:r>
            <a:endParaRPr sz="35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106" name="">
            <a:extLst xmlns:a="http://schemas.openxmlformats.org/drawingml/2006/main">
              <a:ext uri="{FF2B5EF4-FFF2-40B4-BE49-F238E27FC236}">
                <a16:creationId xmlns:a16="http://schemas.microsoft.com/office/drawing/2014/main" id="{AB6F1B73-B897-40E4-BA44-D411267D1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752120"/>
            <a:ext cx="8229600" cy="4373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228600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Who is education for?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Does it or can it be used to sort students efficiently and effectively into adult roles based on talent or hard work?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Is education primarily a means to reproduce the social position of those who already have advantages because of their socioeconomic background, race/ethnicity, and/or gender?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43727224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15439E4F-9A77-4B55-B7C8-424640000213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24800" y="407880"/>
            <a:ext cx="8261640" cy="1039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QUESTIONS FOR THOUGHT</a:t>
            </a:r>
            <a:endParaRPr sz="35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1C55C5E8-AEE5-49A4-B678-21DFBD1F6F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752120"/>
            <a:ext cx="8229600" cy="4373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anchor="t">
            <a:normAutofit/>
          </a:bodyPr>
          <a:lstStyle xmlns:a="http://schemas.openxmlformats.org/drawingml/2006/main"/>
          <a:p xmlns:a="http://schemas.openxmlformats.org/drawingml/2006/main">
            <a:pPr marL="343080" indent="-228600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Why might society benefit from universal schooling?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What are some reasons that education should expand?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Do some of these reasons conflict?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4310265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4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A22FE0CD-3501-482B-B0AE-BAAA8C5BEAA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533160" y="380520"/>
            <a:ext cx="77724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EDUCATION IN THE U.S. DURING COLONIAL TIMES</a:t>
            </a:r>
            <a:endParaRPr sz="32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35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30389AA1-2C87-46D6-802B-14AE133054BE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685800" y="1828440"/>
            <a:ext cx="7696080" cy="464796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Jesuits settling in Canada and the Spanish in California establish missionary schools.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0" algn="l"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In the English colonies: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639720" lvl="1" indent="-228600" algn="l">
              <a:spcBef>
                <a:spcPts val="499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Education was religious.</a:t>
            </a:r>
            <a:endParaRPr sz="20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639720" lvl="1" indent="-228600" algn="l">
              <a:spcBef>
                <a:spcPts val="499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Education was divided into Dame schools, town schools, and Latin schools.</a:t>
            </a:r>
            <a:endParaRPr sz="20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639720" lvl="1" indent="-228600" algn="l">
              <a:spcBef>
                <a:spcPts val="499"/>
              </a:spcBef>
              <a:buClr>
                <a:srgbClr val="CF543F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0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Education beyond Dame school was primarily for elite boys.</a:t>
            </a:r>
            <a:endParaRPr sz="20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775672824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6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E65896DC-BDC3-48B4-B0DF-2C60E0E6CC6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85800" y="380520"/>
            <a:ext cx="77724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EDUCATION IN OTHER COLONIES</a:t>
            </a:r>
            <a:endParaRPr sz="35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37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CD127A1F-3F0E-44CF-B12B-3A8E75984D06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685800" y="1600200"/>
            <a:ext cx="7772400" cy="4495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In the South, tutors taught children of the wealthy.  Few poor children got any formal education.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0" algn="l"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In the Middle Atlantic colonies, trade schools, apprenticeships, and religious schools were founded.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08297642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8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5F7A9877-397C-4B9B-9752-AD898E6CDCF4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24800" y="407880"/>
            <a:ext cx="8261640" cy="1039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EDUCATION DURING EARLY NATIONHOOD</a:t>
            </a:r>
            <a:endParaRPr sz="32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39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B0915A52-C561-429C-9206-482B55600E4E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752120"/>
            <a:ext cx="8229600" cy="4373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Education is a concern of the state.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0" algn="l"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Education should promote science, responsible citizenship, and loyalty to nation.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0" algn="l"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Influential thinkers and activists:  Franklin, Jefferson, Webster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931790811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35CA7ED5-813E-4E77-A077-4F6C82AD8B92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24800" y="407880"/>
            <a:ext cx="8261640" cy="1039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EDUCATION IN THE 19TH CENTURY</a:t>
            </a:r>
            <a:endParaRPr sz="35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41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A7ECA37F-D2C8-40DA-BF41-FDA3030FD3AB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761760" y="1676160"/>
            <a:ext cx="7772400" cy="411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0" algn="l"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Industrialization is occurring.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0" algn="l"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Industrial and monitorial schools develop.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0" algn="l"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Common schools develop in the 1830s to 1850s (promoted by Barnard).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0" algn="l"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High schools grow after 1874.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079296886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2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9C2E2FF9-2D21-4113-AEAB-7CC1156558BF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24800" y="407880"/>
            <a:ext cx="8261640" cy="1039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20TH CENTURY EDUCATIONAL TRENDS</a:t>
            </a:r>
            <a:endParaRPr sz="32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43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B0F0D146-7279-4DCD-820B-969E0B1C1427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457200" y="1752120"/>
            <a:ext cx="8229600" cy="437364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Progressive education (Dewey).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0" algn="l">
              <a:spcBef>
                <a:spcPts val="601"/>
              </a:spcBef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343080" indent="-228600" algn="l">
              <a:spcBef>
                <a:spcPts val="601"/>
              </a:spcBef>
              <a:buClr>
                <a:srgbClr val="93A299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Desegregation (1954).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872421104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4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74CA5789-0A9D-4CA5-A77A-199F813B9D5A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609480" y="304200"/>
            <a:ext cx="77724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5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A TIMELINE OF U.S. EDUCATION</a:t>
            </a:r>
            <a:endParaRPr sz="35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45" name="Line 3">
            <a:extLst xmlns:a="http://schemas.openxmlformats.org/drawingml/2006/main">
              <a:ext uri="{FF2B5EF4-FFF2-40B4-BE49-F238E27FC236}">
                <a16:creationId xmlns:a16="http://schemas.microsoft.com/office/drawing/2014/main" id="{1C17263A-0B80-4A1B-BFCB-746F47717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480" y="3657600"/>
            <a:ext cx="8077320" cy="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-46800" rIns="90000" bIns="-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6" name="Line 4">
            <a:extLst xmlns:a="http://schemas.openxmlformats.org/drawingml/2006/main">
              <a:ext uri="{FF2B5EF4-FFF2-40B4-BE49-F238E27FC236}">
                <a16:creationId xmlns:a16="http://schemas.microsoft.com/office/drawing/2014/main" id="{9BDB7964-4A5B-4ACE-AF08-D5C6C8B30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480" y="3504960"/>
            <a:ext cx="0" cy="2286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7" name="Text Box 5">
            <a:extLst xmlns:a="http://schemas.openxmlformats.org/drawingml/2006/main">
              <a:ext uri="{FF2B5EF4-FFF2-40B4-BE49-F238E27FC236}">
                <a16:creationId xmlns:a16="http://schemas.microsoft.com/office/drawing/2014/main" id="{49E05529-7FCE-4418-AAEF-BF83F7067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0160" y="3162240"/>
            <a:ext cx="80316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1620’s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8" name="Line 6">
            <a:extLst xmlns:a="http://schemas.openxmlformats.org/drawingml/2006/main">
              <a:ext uri="{FF2B5EF4-FFF2-40B4-BE49-F238E27FC236}">
                <a16:creationId xmlns:a16="http://schemas.microsoft.com/office/drawing/2014/main" id="{4003891D-E9F9-4D55-94FE-DE637637B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480" y="3962160"/>
            <a:ext cx="0" cy="167652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49" name="Text Box 7">
            <a:extLst xmlns:a="http://schemas.openxmlformats.org/drawingml/2006/main">
              <a:ext uri="{FF2B5EF4-FFF2-40B4-BE49-F238E27FC236}">
                <a16:creationId xmlns:a16="http://schemas.microsoft.com/office/drawing/2014/main" id="{A1863E7D-516A-42F0-869A-44DEFAE7EB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638680"/>
            <a:ext cx="205740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Jesuit missionary 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schools.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0" name="Line 8">
            <a:extLst xmlns:a="http://schemas.openxmlformats.org/drawingml/2006/main">
              <a:ext uri="{FF2B5EF4-FFF2-40B4-BE49-F238E27FC236}">
                <a16:creationId xmlns:a16="http://schemas.microsoft.com/office/drawing/2014/main" id="{9AE7041A-EA84-4532-B26E-A4B6DAD868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71800" y="342900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1" name="Text Box 9">
            <a:extLst xmlns:a="http://schemas.openxmlformats.org/drawingml/2006/main">
              <a:ext uri="{FF2B5EF4-FFF2-40B4-BE49-F238E27FC236}">
                <a16:creationId xmlns:a16="http://schemas.microsoft.com/office/drawing/2014/main" id="{36666249-CE97-4F7E-8B34-DE454B6C44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68320" y="3886200"/>
            <a:ext cx="63792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1706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2" name="Line 10">
            <a:extLst xmlns:a="http://schemas.openxmlformats.org/drawingml/2006/main">
              <a:ext uri="{FF2B5EF4-FFF2-40B4-BE49-F238E27FC236}">
                <a16:creationId xmlns:a16="http://schemas.microsoft.com/office/drawing/2014/main" id="{9C09B5BA-1B3D-4A62-8DA2-850A53A57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2209680" y="2285640"/>
            <a:ext cx="0" cy="106668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3" name="Text Box 11">
            <a:extLst xmlns:a="http://schemas.openxmlformats.org/drawingml/2006/main">
              <a:ext uri="{FF2B5EF4-FFF2-40B4-BE49-F238E27FC236}">
                <a16:creationId xmlns:a16="http://schemas.microsoft.com/office/drawing/2014/main" id="{35D0452F-8167-4085-AF6D-0D4A5BA502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3400" y="1447560"/>
            <a:ext cx="2053800" cy="916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Mass court requires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townships to pay for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teachers.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4" name="Line 12">
            <a:extLst xmlns:a="http://schemas.openxmlformats.org/drawingml/2006/main">
              <a:ext uri="{FF2B5EF4-FFF2-40B4-BE49-F238E27FC236}">
                <a16:creationId xmlns:a16="http://schemas.microsoft.com/office/drawing/2014/main" id="{081A2203-2452-4AC5-8092-B51ADA68A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358128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5" name="Line 13">
            <a:extLst xmlns:a="http://schemas.openxmlformats.org/drawingml/2006/main">
              <a:ext uri="{FF2B5EF4-FFF2-40B4-BE49-F238E27FC236}">
                <a16:creationId xmlns:a16="http://schemas.microsoft.com/office/drawing/2014/main" id="{8926DD8B-ADA4-43A9-B485-24E5072F2B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680" y="3200400"/>
            <a:ext cx="0" cy="6858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6" name="Line 14">
            <a:extLst xmlns:a="http://schemas.openxmlformats.org/drawingml/2006/main">
              <a:ext uri="{FF2B5EF4-FFF2-40B4-BE49-F238E27FC236}">
                <a16:creationId xmlns:a16="http://schemas.microsoft.com/office/drawing/2014/main" id="{10F7D7F8-291D-48BE-B30F-409D7D4935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09680" y="342900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7" name="Text Box 15">
            <a:extLst xmlns:a="http://schemas.openxmlformats.org/drawingml/2006/main">
              <a:ext uri="{FF2B5EF4-FFF2-40B4-BE49-F238E27FC236}">
                <a16:creationId xmlns:a16="http://schemas.microsoft.com/office/drawing/2014/main" id="{859F5CBF-CD9E-4E7F-87C9-98EA2B8CE5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7240" y="2819160"/>
            <a:ext cx="63792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1635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8" name="Text Box 16">
            <a:extLst xmlns:a="http://schemas.openxmlformats.org/drawingml/2006/main">
              <a:ext uri="{FF2B5EF4-FFF2-40B4-BE49-F238E27FC236}">
                <a16:creationId xmlns:a16="http://schemas.microsoft.com/office/drawing/2014/main" id="{03579CEA-4736-4774-BB06-A429BF5FF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8120" y="4114800"/>
            <a:ext cx="63792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1636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59" name="Text Box 17">
            <a:extLst xmlns:a="http://schemas.openxmlformats.org/drawingml/2006/main">
              <a:ext uri="{FF2B5EF4-FFF2-40B4-BE49-F238E27FC236}">
                <a16:creationId xmlns:a16="http://schemas.microsoft.com/office/drawing/2014/main" id="{0BBF6985-22B6-48D3-A3FD-90FDE90C5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6560" y="3962160"/>
            <a:ext cx="63792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1647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0" name="Line 18">
            <a:extLst xmlns:a="http://schemas.openxmlformats.org/drawingml/2006/main">
              <a:ext uri="{FF2B5EF4-FFF2-40B4-BE49-F238E27FC236}">
                <a16:creationId xmlns:a16="http://schemas.microsoft.com/office/drawing/2014/main" id="{05179D0D-E10B-4069-9FEF-421434EEDF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680" y="4038480"/>
            <a:ext cx="0" cy="53352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1" name="Text Box 19">
            <a:extLst xmlns:a="http://schemas.openxmlformats.org/drawingml/2006/main">
              <a:ext uri="{FF2B5EF4-FFF2-40B4-BE49-F238E27FC236}">
                <a16:creationId xmlns:a16="http://schemas.microsoft.com/office/drawing/2014/main" id="{72BB9D9F-841D-4132-B096-EA54E28C1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7600" y="4647960"/>
            <a:ext cx="1139400" cy="916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First Latin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School in 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Boston.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2" name="Text Box 20">
            <a:extLst xmlns:a="http://schemas.openxmlformats.org/drawingml/2006/main">
              <a:ext uri="{FF2B5EF4-FFF2-40B4-BE49-F238E27FC236}">
                <a16:creationId xmlns:a16="http://schemas.microsoft.com/office/drawing/2014/main" id="{2FE38A8B-9699-4662-8D97-035E78237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6200" y="2286000"/>
            <a:ext cx="92952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Harvard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est.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3" name="Line 21">
            <a:extLst xmlns:a="http://schemas.openxmlformats.org/drawingml/2006/main">
              <a:ext uri="{FF2B5EF4-FFF2-40B4-BE49-F238E27FC236}">
                <a16:creationId xmlns:a16="http://schemas.microsoft.com/office/drawing/2014/main" id="{16E8F457-78BB-4DD1-835F-61A7B56F81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2819160"/>
            <a:ext cx="0" cy="60984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4" name="Text Box 22">
            <a:extLst xmlns:a="http://schemas.openxmlformats.org/drawingml/2006/main">
              <a:ext uri="{FF2B5EF4-FFF2-40B4-BE49-F238E27FC236}">
                <a16:creationId xmlns:a16="http://schemas.microsoft.com/office/drawing/2014/main" id="{53E317D1-DBC7-4013-A08B-4C4EA76229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16040" y="2743200"/>
            <a:ext cx="101268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Franklin 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born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5" name="Text Box 23">
            <a:extLst xmlns:a="http://schemas.openxmlformats.org/drawingml/2006/main">
              <a:ext uri="{FF2B5EF4-FFF2-40B4-BE49-F238E27FC236}">
                <a16:creationId xmlns:a16="http://schemas.microsoft.com/office/drawing/2014/main" id="{1D8E55F4-DEBA-4E02-9163-E675B55FD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7760" y="5181480"/>
            <a:ext cx="106704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Jefferson born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6" name="Text Box 24">
            <a:extLst xmlns:a="http://schemas.openxmlformats.org/drawingml/2006/main">
              <a:ext uri="{FF2B5EF4-FFF2-40B4-BE49-F238E27FC236}">
                <a16:creationId xmlns:a16="http://schemas.microsoft.com/office/drawing/2014/main" id="{1782D4FD-BA80-45EB-B607-1F9A5818C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1680" y="4647960"/>
            <a:ext cx="141840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Webster born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7" name="Line 25">
            <a:extLst xmlns:a="http://schemas.openxmlformats.org/drawingml/2006/main">
              <a:ext uri="{FF2B5EF4-FFF2-40B4-BE49-F238E27FC236}">
                <a16:creationId xmlns:a16="http://schemas.microsoft.com/office/drawing/2014/main" id="{5F8CC3FC-A73B-42B4-B6A0-0F009DDD45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50496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8" name="Line 26">
            <a:extLst xmlns:a="http://schemas.openxmlformats.org/drawingml/2006/main">
              <a:ext uri="{FF2B5EF4-FFF2-40B4-BE49-F238E27FC236}">
                <a16:creationId xmlns:a16="http://schemas.microsoft.com/office/drawing/2014/main" id="{3A91EFBE-ED06-4113-AE0F-E55FFD73C5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342900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9" name="Line 27">
            <a:extLst xmlns:a="http://schemas.openxmlformats.org/drawingml/2006/main">
              <a:ext uri="{FF2B5EF4-FFF2-40B4-BE49-F238E27FC236}">
                <a16:creationId xmlns:a16="http://schemas.microsoft.com/office/drawing/2014/main" id="{7796BF16-E605-471A-B067-89BCB08C9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00600" y="342900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0" name="Text Box 28">
            <a:extLst xmlns:a="http://schemas.openxmlformats.org/drawingml/2006/main">
              <a:ext uri="{FF2B5EF4-FFF2-40B4-BE49-F238E27FC236}">
                <a16:creationId xmlns:a16="http://schemas.microsoft.com/office/drawing/2014/main" id="{FB306006-C9BE-4C9D-B961-494116D6FF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78160" y="3962160"/>
            <a:ext cx="63792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1743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1" name="Text Box 29">
            <a:extLst xmlns:a="http://schemas.openxmlformats.org/drawingml/2006/main">
              <a:ext uri="{FF2B5EF4-FFF2-40B4-BE49-F238E27FC236}">
                <a16:creationId xmlns:a16="http://schemas.microsoft.com/office/drawing/2014/main" id="{793DDF63-4274-4609-AC34-2B9D1BB0CB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680" y="3809880"/>
            <a:ext cx="64116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1785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2" name="Text Box 30">
            <a:extLst xmlns:a="http://schemas.openxmlformats.org/drawingml/2006/main">
              <a:ext uri="{FF2B5EF4-FFF2-40B4-BE49-F238E27FC236}">
                <a16:creationId xmlns:a16="http://schemas.microsoft.com/office/drawing/2014/main" id="{AE006E49-0318-416B-BB4C-DA53F29112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35360" y="2971800"/>
            <a:ext cx="63792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1758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3" name="Line 31">
            <a:extLst xmlns:a="http://schemas.openxmlformats.org/drawingml/2006/main">
              <a:ext uri="{FF2B5EF4-FFF2-40B4-BE49-F238E27FC236}">
                <a16:creationId xmlns:a16="http://schemas.microsoft.com/office/drawing/2014/main" id="{F94A77A9-5561-4036-9F1B-E44146924D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4419360"/>
            <a:ext cx="0" cy="76212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4" name="Line 32">
            <a:extLst xmlns:a="http://schemas.openxmlformats.org/drawingml/2006/main">
              <a:ext uri="{FF2B5EF4-FFF2-40B4-BE49-F238E27FC236}">
                <a16:creationId xmlns:a16="http://schemas.microsoft.com/office/drawing/2014/main" id="{6C962CB6-BFC7-4575-B08D-14DD969A63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14800" y="4114800"/>
            <a:ext cx="0" cy="53316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5" name="Text Box 33">
            <a:extLst xmlns:a="http://schemas.openxmlformats.org/drawingml/2006/main">
              <a:ext uri="{FF2B5EF4-FFF2-40B4-BE49-F238E27FC236}">
                <a16:creationId xmlns:a16="http://schemas.microsoft.com/office/drawing/2014/main" id="{A59302F8-9116-4D12-92B9-AD3C99C7E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2560" y="1523880"/>
            <a:ext cx="143748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Ordinance of 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1785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6" name="Text Box 34">
            <a:extLst xmlns:a="http://schemas.openxmlformats.org/drawingml/2006/main">
              <a:ext uri="{FF2B5EF4-FFF2-40B4-BE49-F238E27FC236}">
                <a16:creationId xmlns:a16="http://schemas.microsoft.com/office/drawing/2014/main" id="{755F3B44-A6C0-403E-8C6E-5C0105AAE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680" y="6172200"/>
            <a:ext cx="320040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The growth of common schools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7" name="Text Box 35">
            <a:extLst xmlns:a="http://schemas.openxmlformats.org/drawingml/2006/main">
              <a:ext uri="{FF2B5EF4-FFF2-40B4-BE49-F238E27FC236}">
                <a16:creationId xmlns:a16="http://schemas.microsoft.com/office/drawing/2014/main" id="{827CB334-F348-4A00-B614-1AFE8E39B1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31000" y="2666880"/>
            <a:ext cx="97416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Barnard 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born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8" name="Line 36">
            <a:extLst xmlns:a="http://schemas.openxmlformats.org/drawingml/2006/main">
              <a:ext uri="{FF2B5EF4-FFF2-40B4-BE49-F238E27FC236}">
                <a16:creationId xmlns:a16="http://schemas.microsoft.com/office/drawing/2014/main" id="{653C018E-320F-4470-914D-F1F73E31B7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00600" y="2209680"/>
            <a:ext cx="0" cy="9144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79" name="Text Box 37">
            <a:extLst xmlns:a="http://schemas.openxmlformats.org/drawingml/2006/main">
              <a:ext uri="{FF2B5EF4-FFF2-40B4-BE49-F238E27FC236}">
                <a16:creationId xmlns:a16="http://schemas.microsoft.com/office/drawing/2014/main" id="{551CD25F-0632-4175-B9C2-A2F75CB55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81480" y="3886200"/>
            <a:ext cx="64116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1811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0" name="Text Box 38">
            <a:extLst xmlns:a="http://schemas.openxmlformats.org/drawingml/2006/main">
              <a:ext uri="{FF2B5EF4-FFF2-40B4-BE49-F238E27FC236}">
                <a16:creationId xmlns:a16="http://schemas.microsoft.com/office/drawing/2014/main" id="{E00454EF-D189-4810-B950-A05BE9B99D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33960" y="3962160"/>
            <a:ext cx="64152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1874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1" name="Text Box 39">
            <a:extLst xmlns:a="http://schemas.openxmlformats.org/drawingml/2006/main">
              <a:ext uri="{FF2B5EF4-FFF2-40B4-BE49-F238E27FC236}">
                <a16:creationId xmlns:a16="http://schemas.microsoft.com/office/drawing/2014/main" id="{B673D396-26EF-4F4A-ADF1-FBFDD69DD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43600" y="2971800"/>
            <a:ext cx="64116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1850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2" name="Text Box 40">
            <a:extLst xmlns:a="http://schemas.openxmlformats.org/drawingml/2006/main">
              <a:ext uri="{FF2B5EF4-FFF2-40B4-BE49-F238E27FC236}">
                <a16:creationId xmlns:a16="http://schemas.microsoft.com/office/drawing/2014/main" id="{158904A9-A380-4CF2-B530-B73BB791F4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0" y="3886200"/>
            <a:ext cx="64116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1865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3" name="Line 41">
            <a:extLst xmlns:a="http://schemas.openxmlformats.org/drawingml/2006/main">
              <a:ext uri="{FF2B5EF4-FFF2-40B4-BE49-F238E27FC236}">
                <a16:creationId xmlns:a16="http://schemas.microsoft.com/office/drawing/2014/main" id="{308C16FE-8F80-4E9C-A0CC-759B652CE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10080" y="335268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4" name="Line 42">
            <a:extLst xmlns:a="http://schemas.openxmlformats.org/drawingml/2006/main">
              <a:ext uri="{FF2B5EF4-FFF2-40B4-BE49-F238E27FC236}">
                <a16:creationId xmlns:a16="http://schemas.microsoft.com/office/drawing/2014/main" id="{4CA45D0C-3818-4CA7-8123-8DFED175F3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160" y="342900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5" name="Line 43">
            <a:extLst xmlns:a="http://schemas.openxmlformats.org/drawingml/2006/main">
              <a:ext uri="{FF2B5EF4-FFF2-40B4-BE49-F238E27FC236}">
                <a16:creationId xmlns:a16="http://schemas.microsoft.com/office/drawing/2014/main" id="{C35B90CC-5E31-499D-9FBE-8EEDD53C38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342900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6" name="Line 44">
            <a:extLst xmlns:a="http://schemas.openxmlformats.org/drawingml/2006/main">
              <a:ext uri="{FF2B5EF4-FFF2-40B4-BE49-F238E27FC236}">
                <a16:creationId xmlns:a16="http://schemas.microsoft.com/office/drawing/2014/main" id="{44C5FF5C-E9E9-4A5E-BF51-8926F505F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62560" y="342900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7" name="Line 45">
            <a:extLst xmlns:a="http://schemas.openxmlformats.org/drawingml/2006/main">
              <a:ext uri="{FF2B5EF4-FFF2-40B4-BE49-F238E27FC236}">
                <a16:creationId xmlns:a16="http://schemas.microsoft.com/office/drawing/2014/main" id="{2B8DC52D-BCE2-4D14-9A3B-6890A8B164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160" y="4038480"/>
            <a:ext cx="0" cy="213372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8" name="Text Box 46">
            <a:extLst xmlns:a="http://schemas.openxmlformats.org/drawingml/2006/main">
              <a:ext uri="{FF2B5EF4-FFF2-40B4-BE49-F238E27FC236}">
                <a16:creationId xmlns:a16="http://schemas.microsoft.com/office/drawing/2014/main" id="{2232A1F8-7F5B-47A4-AA34-D5E4AA3AE9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1600200"/>
            <a:ext cx="236196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Kalamazoo case; growth of high schools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89" name="Text Box 47">
            <a:extLst xmlns:a="http://schemas.openxmlformats.org/drawingml/2006/main">
              <a:ext uri="{FF2B5EF4-FFF2-40B4-BE49-F238E27FC236}">
                <a16:creationId xmlns:a16="http://schemas.microsoft.com/office/drawing/2014/main" id="{4001FC3E-0170-4270-9B97-090150677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24480" y="5410080"/>
            <a:ext cx="213372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Common schools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grow in the South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0" name="Text Box 48">
            <a:extLst xmlns:a="http://schemas.openxmlformats.org/drawingml/2006/main">
              <a:ext uri="{FF2B5EF4-FFF2-40B4-BE49-F238E27FC236}">
                <a16:creationId xmlns:a16="http://schemas.microsoft.com/office/drawing/2014/main" id="{CC48C18F-064A-4F22-8FAC-195211A7BB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2960" y="2666880"/>
            <a:ext cx="1247400" cy="642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wrap="none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Progressive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Movement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1" name="Line 49">
            <a:extLst xmlns:a="http://schemas.openxmlformats.org/drawingml/2006/main">
              <a:ext uri="{FF2B5EF4-FFF2-40B4-BE49-F238E27FC236}">
                <a16:creationId xmlns:a16="http://schemas.microsoft.com/office/drawing/2014/main" id="{6ED558A5-0AAC-4F2C-A306-F255A6DA1B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360" y="4267080"/>
            <a:ext cx="0" cy="106668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2" name="Line 50">
            <a:extLst xmlns:a="http://schemas.openxmlformats.org/drawingml/2006/main">
              <a:ext uri="{FF2B5EF4-FFF2-40B4-BE49-F238E27FC236}">
                <a16:creationId xmlns:a16="http://schemas.microsoft.com/office/drawing/2014/main" id="{23B93094-2F25-4C71-8931-F6584565AC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 flipV="1">
            <a:off x="7162560" y="2286000"/>
            <a:ext cx="0" cy="83808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3" name="Text Box 51">
            <a:extLst xmlns:a="http://schemas.openxmlformats.org/drawingml/2006/main">
              <a:ext uri="{FF2B5EF4-FFF2-40B4-BE49-F238E27FC236}">
                <a16:creationId xmlns:a16="http://schemas.microsoft.com/office/drawing/2014/main" id="{AF3E67BD-260A-4737-B9C0-6D394F999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67480" y="3886200"/>
            <a:ext cx="64116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1920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4" name="Text Box 52">
            <a:extLst xmlns:a="http://schemas.openxmlformats.org/drawingml/2006/main">
              <a:ext uri="{FF2B5EF4-FFF2-40B4-BE49-F238E27FC236}">
                <a16:creationId xmlns:a16="http://schemas.microsoft.com/office/drawing/2014/main" id="{A684A55B-DDD7-4358-B7E8-BB6FA4F3F8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280" y="3962160"/>
            <a:ext cx="641160" cy="3682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1954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5" name="Line 53">
            <a:extLst xmlns:a="http://schemas.openxmlformats.org/drawingml/2006/main">
              <a:ext uri="{FF2B5EF4-FFF2-40B4-BE49-F238E27FC236}">
                <a16:creationId xmlns:a16="http://schemas.microsoft.com/office/drawing/2014/main" id="{6EAD021C-1172-49ED-AF59-089BAEBE08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72400" y="342900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6" name="Line 54">
            <a:extLst xmlns:a="http://schemas.openxmlformats.org/drawingml/2006/main">
              <a:ext uri="{FF2B5EF4-FFF2-40B4-BE49-F238E27FC236}">
                <a16:creationId xmlns:a16="http://schemas.microsoft.com/office/drawing/2014/main" id="{E0124C3E-430F-4DB6-A88A-D16B63DB2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1880" y="3504960"/>
            <a:ext cx="0" cy="4572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7" name="Text Box 55">
            <a:extLst xmlns:a="http://schemas.openxmlformats.org/drawingml/2006/main">
              <a:ext uri="{FF2B5EF4-FFF2-40B4-BE49-F238E27FC236}">
                <a16:creationId xmlns:a16="http://schemas.microsoft.com/office/drawing/2014/main" id="{1AD877BD-FB36-4F8D-81CD-EC8D4B93F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33960" y="4419360"/>
            <a:ext cx="1739880" cy="91692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38160">
            <a:noFill/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t">
            <a:spAutoFit/>
          </a:bodyPr>
          <a:lstStyle xmlns:a="http://schemas.openxmlformats.org/drawingml/2006/main"/>
          <a:p xmlns:a="http://schemas.openxmlformats.org/drawingml/2006/main">
            <a:pPr>
              <a:lnSpc>
                <a:spcPct val="100000"/>
              </a:lnSpc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1800" b="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Brown v. Board of Education of Topeka, Kansas</a:t>
            </a:r>
            <a:endParaRPr sz="18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98" name="Line 56">
            <a:extLst xmlns:a="http://schemas.openxmlformats.org/drawingml/2006/main">
              <a:ext uri="{FF2B5EF4-FFF2-40B4-BE49-F238E27FC236}">
                <a16:creationId xmlns:a16="http://schemas.microsoft.com/office/drawing/2014/main" id="{B65FC569-26DB-4E41-813B-29BCD5B74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1880" y="4267080"/>
            <a:ext cx="0" cy="228600"/>
          </a:xfrm>
          <a:prstGeom xmlns:a="http://schemas.openxmlformats.org/drawingml/2006/main" prst="line">
            <a:avLst/>
          </a:prstGeom>
          <a:ln xmlns:a="http://schemas.openxmlformats.org/drawingml/2006/main" w="9360">
            <a:solidFill>
              <a:srgbClr val="000000"/>
            </a:solidFill>
          </a:ln>
        </p:spPr>
        <p:style>
          <a:lnRef xmlns:a="http://schemas.openxmlformats.org/drawingml/2006/main" idx="0"/>
          <a:fillRef xmlns:a="http://schemas.openxmlformats.org/drawingml/2006/main" idx="0"/>
          <a:effectRef xmlns:a="http://schemas.openxmlformats.org/drawingml/2006/main" idx="0"/>
          <a:fontRef xmlns:a="http://schemas.openxmlformats.org/drawingml/2006/main" idx="minor"/>
        </p:style>
        <p:txBody>
          <a:bodyPr xmlns:a="http://schemas.openxmlformats.org/drawingml/2006/main" lIns="90000" tIns="46800" rIns="90000" bIns="46800" anchor="ctr">
            <a:noAutofit/>
          </a:bodyPr>
          <a:lstStyle xmlns:a="http://schemas.openxmlformats.org/drawingml/2006/main"/>
          <a:p xmlns:a="http://schemas.openxmlformats.org/drawingml/2006/main">
            <a:endParaRPr sz="2400" b="0" u="none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41524651"/>
      </p:ext>
    </p:extLst>
  </p:cSld>
</p:sld>
</file>

<file path=ppt/slides/slide9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9" name="PlaceHolder 1">
            <a:extLst xmlns:a="http://schemas.openxmlformats.org/drawingml/2006/main">
              <a:ext uri="{FF2B5EF4-FFF2-40B4-BE49-F238E27FC236}">
                <a16:creationId xmlns:a16="http://schemas.microsoft.com/office/drawing/2014/main" id="{77EB3737-8D47-4D89-AF8C-B37B5CBC5ED5}"/>
              </a:ext>
            </a:extLst>
          </p:cNvPr>
          <p:cNvSpPr>
            <a:spLocks xmlns:a="http://schemas.openxmlformats.org/drawingml/2006/main" noGrp="1"/>
          </p:cNvSpPr>
          <p:nvPr>
            <p:ph type="title" idx="0"/>
          </p:nvPr>
        </p:nvSpPr>
        <p:spPr>
          <a:xfrm xmlns:a="http://schemas.openxmlformats.org/drawingml/2006/main">
            <a:off x="424800" y="407880"/>
            <a:ext cx="8261640" cy="103968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ctr">
            <a:noAutofit/>
          </a:bodyPr>
          <a:lstStyle xmlns:a="http://schemas.openxmlformats.org/drawingml/2006/main"/>
          <a:p xmlns:a="http://schemas.openxmlformats.org/drawingml/2006/main">
            <a:pPr indent="0" algn="ctr"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3200" b="0" u="none">
                <a:solidFill>
                  <a:srgbClr val="6B7D72"/>
                </a:solidFill>
                <a:latin typeface="Book Antiqua"/>
                <a:ea typeface="Book Antiqua"/>
                <a:cs typeface="Book Antiqua"/>
              </a:rPr>
              <a:t>REASONS FOR THE EXPANSION OF MASS EDUCATION</a:t>
            </a:r>
            <a:endParaRPr sz="3200" b="0" u="none">
              <a:solidFill>
                <a:srgbClr val="6B7D72"/>
              </a:solidFill>
              <a:latin typeface="Book Antiqua"/>
              <a:ea typeface="Book Antiqua"/>
              <a:cs typeface="Book Antiqua"/>
            </a:endParaRPr>
          </a:p>
        </p:txBody>
      </p:sp>
      <p:sp>
        <p:nvSpPr>
          <p:cNvPr id="100" name="PlaceHolder 2">
            <a:extLst xmlns:a="http://schemas.openxmlformats.org/drawingml/2006/main">
              <a:ext uri="{FF2B5EF4-FFF2-40B4-BE49-F238E27FC236}">
                <a16:creationId xmlns:a16="http://schemas.microsoft.com/office/drawing/2014/main" id="{D294EB20-012D-4192-9784-81768D525034}"/>
              </a:ext>
            </a:extLst>
          </p:cNvPr>
          <p:cNvSpPr>
            <a:spLocks xmlns:a="http://schemas.openxmlformats.org/drawingml/2006/main" noGrp="1"/>
          </p:cNvSpPr>
          <p:nvPr>
            <p:ph idx="0"/>
          </p:nvPr>
        </p:nvSpPr>
        <p:spPr>
          <a:xfrm xmlns:a="http://schemas.openxmlformats.org/drawingml/2006/main">
            <a:off x="304560" y="1904760"/>
            <a:ext cx="8229600" cy="457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lIns="91440" tIns="45720" rIns="91440" bIns="45720" anchor="t">
            <a:normAutofit/>
          </a:bodyPr>
          <a:lstStyle xmlns:a="http://schemas.openxmlformats.org/drawingml/2006/main"/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Workers needed new skills.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To sort people into different roles in the industrializing economy.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To teach “American” values.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To create responsible citizens.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To equalize opportunities.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  <a:p xmlns:a="http://schemas.openxmlformats.org/drawingml/2006/main">
            <a:pPr marL="914400" lvl="2" indent="-228600" algn="l">
              <a:spcBef>
                <a:spcPts val="601"/>
              </a:spcBef>
              <a:buClr>
                <a:srgbClr val="B5AE53"/>
              </a:buClr>
              <a:buFont typeface="Arial"/>
              <a:buChar char="•"/>
              <a:tabLst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sz="2400" b="0" u="none">
                <a:solidFill>
                  <a:srgbClr val="564B3C"/>
                </a:solidFill>
                <a:latin typeface="Century Gothic"/>
                <a:ea typeface="Century Gothic"/>
                <a:cs typeface="Century Gothic"/>
              </a:rPr>
              <a:t>To create a compliant workforce.</a:t>
            </a:r>
            <a:endParaRPr sz="2400" b="0" u="none">
              <a:solidFill>
                <a:srgbClr val="564B3C"/>
              </a:solidFill>
              <a:latin typeface="Century Gothic"/>
              <a:ea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57070989"/>
      </p:ext>
    </p:extLst>
  </p:cSld>
</p:sld>
</file>

<file path=ppt/theme/theme1.xml><?xml version="1.0" encoding="utf-8"?>
<a:theme xmlns:a="http://schemas.openxmlformats.org/drawingml/2006/main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Libre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>
          <a:prstDash val="solid"/>
        </a:ln>
        <a:ln w="6350">
          <a:prstDash val="solid"/>
        </a:ln>
        <a:ln w="6350"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2026-08-27T17:04:25.3040000Z</dcterms:created>
  <dcterms:modified xsi:type="dcterms:W3CDTF">2026-08-27T17:04:25.3040000Z</dcterms:modified>
</coreProperties>
</file>