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4f8c4a3b5b294e1e" /><Relationship Type="http://schemas.openxmlformats.org/officeDocument/2006/relationships/extended-properties" Target="/docProps/app.xml" Id="R0c5fd62dea464372" /><Relationship Type="http://schemas.openxmlformats.org/officeDocument/2006/relationships/officeDocument" Target="/ppt/presentation.xml" Id="R25ead3afdeef4441" /></Relationships>
</file>

<file path=ppt/presentation.xml><?xml version="1.0" encoding="utf-8"?>
<p:presentation xmlns:p="http://schemas.openxmlformats.org/presentationml/2006/main">
  <p:sldMasterIdLst>
    <p:sldMasterId xmlns:r="http://schemas.openxmlformats.org/officeDocument/2006/relationships" id="2147483648" r:id="Re79f47f6900f4718"/>
  </p:sldMasterIdLst>
  <p:notesMasterIdLst>
    <p:notesMasterId xmlns:r="http://schemas.openxmlformats.org/officeDocument/2006/relationships" r:id="Rdc55b981397749e6"/>
  </p:notesMasterIdLst>
  <p:sldIdLst>
    <p:sldId xmlns:r="http://schemas.openxmlformats.org/officeDocument/2006/relationships" id="256" r:id="R1d38717bb9fe4872"/>
    <p:sldId xmlns:r="http://schemas.openxmlformats.org/officeDocument/2006/relationships" id="257" r:id="Re07f8e515c0d4e82"/>
    <p:sldId xmlns:r="http://schemas.openxmlformats.org/officeDocument/2006/relationships" id="258" r:id="Re70beebf70184803"/>
    <p:sldId xmlns:r="http://schemas.openxmlformats.org/officeDocument/2006/relationships" id="259" r:id="R87f3d5e9d35d4614"/>
    <p:sldId xmlns:r="http://schemas.openxmlformats.org/officeDocument/2006/relationships" id="260" r:id="R183db5f5efba45ae"/>
    <p:sldId xmlns:r="http://schemas.openxmlformats.org/officeDocument/2006/relationships" id="261" r:id="Ra23754e0af9b4428"/>
    <p:sldId xmlns:r="http://schemas.openxmlformats.org/officeDocument/2006/relationships" id="262" r:id="R4b8175ca0a5d44f1"/>
    <p:sldId xmlns:r="http://schemas.openxmlformats.org/officeDocument/2006/relationships" id="263" r:id="Ra9e7639310204e81"/>
    <p:sldId xmlns:r="http://schemas.openxmlformats.org/officeDocument/2006/relationships" id="264" r:id="R0ec5abd5b0734b83"/>
    <p:sldId xmlns:r="http://schemas.openxmlformats.org/officeDocument/2006/relationships" id="265" r:id="R28e80a45b4fb4947"/>
    <p:sldId xmlns:r="http://schemas.openxmlformats.org/officeDocument/2006/relationships" id="266" r:id="R4436d1bd21a9490d"/>
    <p:sldId xmlns:r="http://schemas.openxmlformats.org/officeDocument/2006/relationships" id="267" r:id="Radc210b685ff4abc"/>
    <p:sldId xmlns:r="http://schemas.openxmlformats.org/officeDocument/2006/relationships" id="268" r:id="R1d6c47a9361a4345"/>
    <p:sldId xmlns:r="http://schemas.openxmlformats.org/officeDocument/2006/relationships" id="269" r:id="R709a7b0e31584066"/>
    <p:sldId xmlns:r="http://schemas.openxmlformats.org/officeDocument/2006/relationships" id="270" r:id="Ra26a81099fca4030"/>
    <p:sldId xmlns:r="http://schemas.openxmlformats.org/officeDocument/2006/relationships" id="271" r:id="R9170d83c644e42b0"/>
    <p:sldId xmlns:r="http://schemas.openxmlformats.org/officeDocument/2006/relationships" id="272" r:id="Rf387b054ad684698"/>
    <p:sldId xmlns:r="http://schemas.openxmlformats.org/officeDocument/2006/relationships" id="273" r:id="R838ed23618814327"/>
    <p:sldId xmlns:r="http://schemas.openxmlformats.org/officeDocument/2006/relationships" id="274" r:id="R53861904dd33455f"/>
    <p:sldId xmlns:r="http://schemas.openxmlformats.org/officeDocument/2006/relationships" id="275" r:id="R049de35301454942"/>
    <p:sldId xmlns:r="http://schemas.openxmlformats.org/officeDocument/2006/relationships" id="276" r:id="Rae75cc31e82245d5"/>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07fca9c692f74529" /><Relationship Type="http://schemas.openxmlformats.org/officeDocument/2006/relationships/slideMaster" Target="/ppt/slideMasters/slideMaster1.xml" Id="Re79f47f6900f4718" /><Relationship Type="http://schemas.openxmlformats.org/officeDocument/2006/relationships/notesMaster" Target="/ppt/notesMasters/notesMaster1.xml" Id="Rdc55b981397749e6" /><Relationship Type="http://schemas.openxmlformats.org/officeDocument/2006/relationships/presProps" Target="/ppt/presProps.xml" Id="R189a4e33f738486e" /><Relationship Type="http://schemas.openxmlformats.org/officeDocument/2006/relationships/tableStyles" Target="/ppt/tableStyles.xml" Id="R74676a6be52c4788" /><Relationship Type="http://schemas.openxmlformats.org/officeDocument/2006/relationships/slide" Target="/ppt/slides/slide1.xml" Id="R1d38717bb9fe4872" /><Relationship Type="http://schemas.openxmlformats.org/officeDocument/2006/relationships/slide" Target="/ppt/slides/slide2.xml" Id="Re07f8e515c0d4e82" /><Relationship Type="http://schemas.openxmlformats.org/officeDocument/2006/relationships/slide" Target="/ppt/slides/slide3.xml" Id="Re70beebf70184803" /><Relationship Type="http://schemas.openxmlformats.org/officeDocument/2006/relationships/slide" Target="/ppt/slides/slide4.xml" Id="R87f3d5e9d35d4614" /><Relationship Type="http://schemas.openxmlformats.org/officeDocument/2006/relationships/slide" Target="/ppt/slides/slide5.xml" Id="R183db5f5efba45ae" /><Relationship Type="http://schemas.openxmlformats.org/officeDocument/2006/relationships/slide" Target="/ppt/slides/slide6.xml" Id="Ra23754e0af9b4428" /><Relationship Type="http://schemas.openxmlformats.org/officeDocument/2006/relationships/slide" Target="/ppt/slides/slide7.xml" Id="R4b8175ca0a5d44f1" /><Relationship Type="http://schemas.openxmlformats.org/officeDocument/2006/relationships/slide" Target="/ppt/slides/slide8.xml" Id="Ra9e7639310204e81" /><Relationship Type="http://schemas.openxmlformats.org/officeDocument/2006/relationships/slide" Target="/ppt/slides/slide9.xml" Id="R0ec5abd5b0734b83" /><Relationship Type="http://schemas.openxmlformats.org/officeDocument/2006/relationships/slide" Target="/ppt/slides/slide10.xml" Id="R28e80a45b4fb4947" /><Relationship Type="http://schemas.openxmlformats.org/officeDocument/2006/relationships/slide" Target="/ppt/slides/slide11.xml" Id="R4436d1bd21a9490d" /><Relationship Type="http://schemas.openxmlformats.org/officeDocument/2006/relationships/slide" Target="/ppt/slides/slide12.xml" Id="Radc210b685ff4abc" /><Relationship Type="http://schemas.openxmlformats.org/officeDocument/2006/relationships/slide" Target="/ppt/slides/slide13.xml" Id="R1d6c47a9361a4345" /><Relationship Type="http://schemas.openxmlformats.org/officeDocument/2006/relationships/slide" Target="/ppt/slides/slide14.xml" Id="R709a7b0e31584066" /><Relationship Type="http://schemas.openxmlformats.org/officeDocument/2006/relationships/slide" Target="/ppt/slides/slide15.xml" Id="Ra26a81099fca4030" /><Relationship Type="http://schemas.openxmlformats.org/officeDocument/2006/relationships/slide" Target="/ppt/slides/slide16.xml" Id="R9170d83c644e42b0" /><Relationship Type="http://schemas.openxmlformats.org/officeDocument/2006/relationships/slide" Target="/ppt/slides/slide17.xml" Id="Rf387b054ad684698" /><Relationship Type="http://schemas.openxmlformats.org/officeDocument/2006/relationships/slide" Target="/ppt/slides/slide18.xml" Id="R838ed23618814327" /><Relationship Type="http://schemas.openxmlformats.org/officeDocument/2006/relationships/slide" Target="/ppt/slides/slide19.xml" Id="R53861904dd33455f" /><Relationship Type="http://schemas.openxmlformats.org/officeDocument/2006/relationships/slide" Target="/ppt/slides/slide20.xml" Id="R049de35301454942" /><Relationship Type="http://schemas.openxmlformats.org/officeDocument/2006/relationships/slide" Target="/ppt/slides/slide21.xml" Id="Rae75cc31e82245d5"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410ee9f79b3540c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742b66201e640e5" /><Relationship Type="http://schemas.openxmlformats.org/officeDocument/2006/relationships/notesMaster" Target="/ppt/notesMasters/notesMaster1.xml" Id="R84060fd2358c43ad"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14e5aeb8dc54dac" /><Relationship Type="http://schemas.openxmlformats.org/officeDocument/2006/relationships/notesMaster" Target="/ppt/notesMasters/notesMaster1.xml" Id="R9d6d5e6baac74948"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e7d3eff59e6047bf" /><Relationship Type="http://schemas.openxmlformats.org/officeDocument/2006/relationships/notesMaster" Target="/ppt/notesMasters/notesMaster1.xml" Id="Racdfdd7cf03641b3"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90ffa6932b854f44" /><Relationship Type="http://schemas.openxmlformats.org/officeDocument/2006/relationships/notesMaster" Target="/ppt/notesMasters/notesMaster1.xml" Id="R6d554ce657e446b2"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809b7c674ca841e7" /><Relationship Type="http://schemas.openxmlformats.org/officeDocument/2006/relationships/notesMaster" Target="/ppt/notesMasters/notesMaster1.xml" Id="R6d302617008e4190"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1b9765dcaa724fa4" /><Relationship Type="http://schemas.openxmlformats.org/officeDocument/2006/relationships/notesMaster" Target="/ppt/notesMasters/notesMaster1.xml" Id="R3acb3596eded46e5"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f8cd041ac46244c7" /><Relationship Type="http://schemas.openxmlformats.org/officeDocument/2006/relationships/notesMaster" Target="/ppt/notesMasters/notesMaster1.xml" Id="R21baaa9934ec4634"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7ee5f83fd1b14142" /><Relationship Type="http://schemas.openxmlformats.org/officeDocument/2006/relationships/notesMaster" Target="/ppt/notesMasters/notesMaster1.xml" Id="R68a0de4f82f748b7"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edb76f90718844bc" /><Relationship Type="http://schemas.openxmlformats.org/officeDocument/2006/relationships/notesMaster" Target="/ppt/notesMasters/notesMaster1.xml" Id="Rc83578f711084e7c"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d34b0bf129474740" /><Relationship Type="http://schemas.openxmlformats.org/officeDocument/2006/relationships/notesMaster" Target="/ppt/notesMasters/notesMaster1.xml" Id="Rb7f7088a72c04f07"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8fb13a8abc44422f" /><Relationship Type="http://schemas.openxmlformats.org/officeDocument/2006/relationships/notesMaster" Target="/ppt/notesMasters/notesMaster1.xml" Id="R2104b00ad93941e5" /></Relationships>
</file>

<file path=ppt/notesSlides/_rels/notesSlide2.xml.rels>&#65279;<?xml version="1.0" encoding="utf-8"?><Relationships xmlns="http://schemas.openxmlformats.org/package/2006/relationships"><Relationship Type="http://schemas.openxmlformats.org/officeDocument/2006/relationships/slide" Target="/ppt/slides/slide2.xml" Id="R3eaf9493bd824dc6" /><Relationship Type="http://schemas.openxmlformats.org/officeDocument/2006/relationships/notesMaster" Target="/ppt/notesMasters/notesMaster1.xml" Id="Rded33bab0fe24082"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6aaf829278a54cf7" /><Relationship Type="http://schemas.openxmlformats.org/officeDocument/2006/relationships/notesMaster" Target="/ppt/notesMasters/notesMaster1.xml" Id="R77f68db5a1bb4b58"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979651df84654143" /><Relationship Type="http://schemas.openxmlformats.org/officeDocument/2006/relationships/notesMaster" Target="/ppt/notesMasters/notesMaster1.xml" Id="R41ce5757e4c64eef" /></Relationships>
</file>

<file path=ppt/notesSlides/_rels/notesSlide3.xml.rels>&#65279;<?xml version="1.0" encoding="utf-8"?><Relationships xmlns="http://schemas.openxmlformats.org/package/2006/relationships"><Relationship Type="http://schemas.openxmlformats.org/officeDocument/2006/relationships/slide" Target="/ppt/slides/slide3.xml" Id="R1a5d9ac599b54cc8" /><Relationship Type="http://schemas.openxmlformats.org/officeDocument/2006/relationships/notesMaster" Target="/ppt/notesMasters/notesMaster1.xml" Id="R1d29aa1def064b96" /></Relationships>
</file>

<file path=ppt/notesSlides/_rels/notesSlide4.xml.rels>&#65279;<?xml version="1.0" encoding="utf-8"?><Relationships xmlns="http://schemas.openxmlformats.org/package/2006/relationships"><Relationship Type="http://schemas.openxmlformats.org/officeDocument/2006/relationships/slide" Target="/ppt/slides/slide4.xml" Id="R3ac90fcb98ce4933" /><Relationship Type="http://schemas.openxmlformats.org/officeDocument/2006/relationships/notesMaster" Target="/ppt/notesMasters/notesMaster1.xml" Id="R29b05b56148147d5" /></Relationships>
</file>

<file path=ppt/notesSlides/_rels/notesSlide5.xml.rels>&#65279;<?xml version="1.0" encoding="utf-8"?><Relationships xmlns="http://schemas.openxmlformats.org/package/2006/relationships"><Relationship Type="http://schemas.openxmlformats.org/officeDocument/2006/relationships/slide" Target="/ppt/slides/slide5.xml" Id="Rf2d8c6d5fea14832" /><Relationship Type="http://schemas.openxmlformats.org/officeDocument/2006/relationships/notesMaster" Target="/ppt/notesMasters/notesMaster1.xml" Id="R1079e974e47149b5" /></Relationships>
</file>

<file path=ppt/notesSlides/_rels/notesSlide6.xml.rels>&#65279;<?xml version="1.0" encoding="utf-8"?><Relationships xmlns="http://schemas.openxmlformats.org/package/2006/relationships"><Relationship Type="http://schemas.openxmlformats.org/officeDocument/2006/relationships/slide" Target="/ppt/slides/slide6.xml" Id="R1e49436c42f3494f" /><Relationship Type="http://schemas.openxmlformats.org/officeDocument/2006/relationships/notesMaster" Target="/ppt/notesMasters/notesMaster1.xml" Id="R7c2baf2d8c934060" /></Relationships>
</file>

<file path=ppt/notesSlides/_rels/notesSlide7.xml.rels>&#65279;<?xml version="1.0" encoding="utf-8"?><Relationships xmlns="http://schemas.openxmlformats.org/package/2006/relationships"><Relationship Type="http://schemas.openxmlformats.org/officeDocument/2006/relationships/slide" Target="/ppt/slides/slide7.xml" Id="R171268ea2de14bb6" /><Relationship Type="http://schemas.openxmlformats.org/officeDocument/2006/relationships/notesMaster" Target="/ppt/notesMasters/notesMaster1.xml" Id="R5417b85cf0394e44" /></Relationships>
</file>

<file path=ppt/notesSlides/_rels/notesSlide8.xml.rels>&#65279;<?xml version="1.0" encoding="utf-8"?><Relationships xmlns="http://schemas.openxmlformats.org/package/2006/relationships"><Relationship Type="http://schemas.openxmlformats.org/officeDocument/2006/relationships/slide" Target="/ppt/slides/slide8.xml" Id="Rd452f92acaa94a59" /><Relationship Type="http://schemas.openxmlformats.org/officeDocument/2006/relationships/notesMaster" Target="/ppt/notesMasters/notesMaster1.xml" Id="Rbe82d4a4fa6041bc" /></Relationships>
</file>

<file path=ppt/notesSlides/_rels/notesSlide9.xml.rels>&#65279;<?xml version="1.0" encoding="utf-8"?><Relationships xmlns="http://schemas.openxmlformats.org/package/2006/relationships"><Relationship Type="http://schemas.openxmlformats.org/officeDocument/2006/relationships/slide" Target="/ppt/slides/slide9.xml" Id="Rb89300e3b3474604" /><Relationship Type="http://schemas.openxmlformats.org/officeDocument/2006/relationships/notesMaster" Target="/ppt/notesMasters/notesMaster1.xml" Id="R66477a5e0872442b"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DOES EDUCATION DO? PARADIGMS AND THEORIES ABOUT HOW EDUCATION WORKS</a:t>
            </a:r>
          </a:p>
          <a:p xmlns:a="http://schemas.openxmlformats.org/drawingml/2006/main">
            <a:r>
              <a:t/>
            </a:r>
          </a:p>
          <a:p xmlns:a="http://schemas.openxmlformats.org/drawingml/2006/main">
            <a:r>
              <a:t>CHAPTER 3</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CONFLICT PARADIGM AND ITS VIEW OF SOCIETY</a:t>
            </a:r>
          </a:p>
          <a:p xmlns:a="http://schemas.openxmlformats.org/drawingml/2006/main">
            <a:r>
              <a:t/>
            </a:r>
          </a:p>
          <a:p xmlns:a="http://schemas.openxmlformats.org/drawingml/2006/main">
            <a:r>
              <a:t>Authorities cannot be trusted to protect the basic interests of the people. </a:t>
            </a:r>
          </a:p>
          <a:p xmlns:a="http://schemas.openxmlformats.org/drawingml/2006/main">
            <a:r>
              <a:t/>
            </a:r>
          </a:p>
          <a:p xmlns:a="http://schemas.openxmlformats.org/drawingml/2006/main">
            <a:r>
              <a:t>People in societies want to maximize their own power and prestige and will do so at the expense of others.</a:t>
            </a:r>
          </a:p>
          <a:p xmlns:a="http://schemas.openxmlformats.org/drawingml/2006/main">
            <a:r>
              <a:t/>
            </a:r>
          </a:p>
          <a:p xmlns:a="http://schemas.openxmlformats.org/drawingml/2006/main">
            <a:r>
              <a:t>People in power will manipulate resources and relationships in order to stay in power.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ASSUMPTIONS OF CONFLICT THEORISTS</a:t>
            </a:r>
          </a:p>
          <a:p xmlns:a="http://schemas.openxmlformats.org/drawingml/2006/main">
            <a:r>
              <a:t/>
            </a:r>
          </a:p>
          <a:p xmlns:a="http://schemas.openxmlformats.org/drawingml/2006/main">
            <a:r>
              <a:t>Society is conflict-ridden and divisive.  Because of this, groups compete to control education.</a:t>
            </a:r>
          </a:p>
          <a:p xmlns:a="http://schemas.openxmlformats.org/drawingml/2006/main">
            <a:r>
              <a:t/>
            </a:r>
          </a:p>
          <a:p xmlns:a="http://schemas.openxmlformats.org/drawingml/2006/main">
            <a:r>
              <a:t>Struggle between groups is always unequal.  One side always has more resources than the other.</a:t>
            </a:r>
          </a:p>
          <a:p xmlns:a="http://schemas.openxmlformats.org/drawingml/2006/main">
            <a:r>
              <a:t/>
            </a:r>
          </a:p>
          <a:p xmlns:a="http://schemas.openxmlformats.org/drawingml/2006/main">
            <a:r>
              <a:t>The skills we learn in schools are not connected to the skills we need in the workforce.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WHO IS A CONFLICT THEORIST?</a:t>
            </a:r>
          </a:p>
          <a:p xmlns:a="http://schemas.openxmlformats.org/drawingml/2006/main">
            <a:r>
              <a:t/>
            </a:r>
          </a:p>
          <a:p xmlns:a="http://schemas.openxmlformats.org/drawingml/2006/main">
            <a:r>
              <a:t>Two types of conflict theorists:</a:t>
            </a:r>
          </a:p>
          <a:p xmlns:a="http://schemas.openxmlformats.org/drawingml/2006/main">
            <a:r>
              <a:t/>
            </a:r>
          </a:p>
          <a:p xmlns:a="http://schemas.openxmlformats.org/drawingml/2006/main">
            <a:r>
              <a:t>Neo-Marxist: Bowles and Gintis</a:t>
            </a:r>
          </a:p>
          <a:p xmlns:a="http://schemas.openxmlformats.org/drawingml/2006/main">
            <a:r>
              <a:t/>
            </a:r>
          </a:p>
          <a:p xmlns:a="http://schemas.openxmlformats.org/drawingml/2006/main">
            <a:r>
              <a:t>Non-Marxist: Randall Collins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NEO-MARXIST CONFLICT VIEW OF BOWLES AND GINTIS</a:t>
            </a:r>
          </a:p>
          <a:p xmlns:a="http://schemas.openxmlformats.org/drawingml/2006/main">
            <a:r>
              <a:t/>
            </a:r>
          </a:p>
          <a:p xmlns:a="http://schemas.openxmlformats.org/drawingml/2006/main">
            <a:r>
              <a:t>Schools serve the interests of the capitalist economy.</a:t>
            </a:r>
          </a:p>
          <a:p xmlns:a="http://schemas.openxmlformats.org/drawingml/2006/main">
            <a:r>
              <a:t/>
            </a:r>
          </a:p>
          <a:p xmlns:a="http://schemas.openxmlformats.org/drawingml/2006/main">
            <a:r>
              <a:t>They teach students the values and personality characteristics necessary to function in their economic roles.</a:t>
            </a:r>
          </a:p>
          <a:p xmlns:a="http://schemas.openxmlformats.org/drawingml/2006/main">
            <a:r>
              <a:t>Workers: obedience, loyalty, punctuality</a:t>
            </a:r>
          </a:p>
          <a:p xmlns:a="http://schemas.openxmlformats.org/drawingml/2006/main">
            <a:r>
              <a:t>Employers: flexibility, creativity, initiative, leadership</a:t>
            </a:r>
          </a:p>
          <a:p xmlns:a="http://schemas.openxmlformats.org/drawingml/2006/main">
            <a:r>
              <a:t/>
            </a:r>
          </a:p>
          <a:p xmlns:a="http://schemas.openxmlformats.org/drawingml/2006/main">
            <a:r>
              <a:t>Why don’t people protest these differences?</a:t>
            </a:r>
          </a:p>
          <a:p xmlns:a="http://schemas.openxmlformats.org/drawingml/2006/main">
            <a:r>
              <a:t>Values taught in schools often correspond to the values of parents in different social classes.</a:t>
            </a:r>
          </a:p>
          <a:p xmlns:a="http://schemas.openxmlformats.org/drawingml/2006/main">
            <a:r>
              <a:t>Students appear to “earn” different types of treatment.  People believe schools are meritocratic.</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BOWLES’ AND GINTIS’ IDEA FOR EDUCATIONAL REFORM</a:t>
            </a:r>
          </a:p>
          <a:p xmlns:a="http://schemas.openxmlformats.org/drawingml/2006/main">
            <a:r>
              <a:t/>
            </a:r>
          </a:p>
          <a:p xmlns:a="http://schemas.openxmlformats.org/drawingml/2006/main">
            <a:r>
              <a:t>Redistribute power more equally across members of society.</a:t>
            </a:r>
          </a:p>
          <a:p xmlns:a="http://schemas.openxmlformats.org/drawingml/2006/main">
            <a:r>
              <a:t/>
            </a:r>
          </a:p>
          <a:p xmlns:a="http://schemas.openxmlformats.org/drawingml/2006/main">
            <a:r>
              <a:t>Anything less drastic? No.</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NON-MARXIST CONFLICT THEORY OF RANDALL COLLINS</a:t>
            </a:r>
          </a:p>
          <a:p xmlns:a="http://schemas.openxmlformats.org/drawingml/2006/main">
            <a:r>
              <a:t/>
            </a:r>
          </a:p>
          <a:p xmlns:a="http://schemas.openxmlformats.org/drawingml/2006/main">
            <a:r>
              <a:t>Education does not provide skills, but rather “credentials.”</a:t>
            </a:r>
          </a:p>
          <a:p xmlns:a="http://schemas.openxmlformats.org/drawingml/2006/main">
            <a:r>
              <a:t/>
            </a:r>
          </a:p>
          <a:p xmlns:a="http://schemas.openxmlformats.org/drawingml/2006/main">
            <a:r>
              <a:t>“Credentials” are signals that tell others we belong to a certain group or groups.  They indicate something about our “worth.”</a:t>
            </a:r>
          </a:p>
          <a:p xmlns:a="http://schemas.openxmlformats.org/drawingml/2006/main">
            <a:r>
              <a:t/>
            </a:r>
          </a:p>
          <a:p xmlns:a="http://schemas.openxmlformats.org/drawingml/2006/main">
            <a:r>
              <a:t>Education is becoming an increasingly less efficient and rational way to sort people into occupations.</a:t>
            </a:r>
          </a:p>
          <a:p xmlns:a="http://schemas.openxmlformats.org/drawingml/2006/main">
            <a:r>
              <a:t/>
            </a:r>
          </a:p>
          <a:p xmlns:a="http://schemas.openxmlformats.org/drawingml/2006/main">
            <a:r>
              <a:t>People are spending more and more time in schools where fewer and fewer skills are being taught.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MORE COLLINS</a:t>
            </a:r>
          </a:p>
          <a:p xmlns:a="http://schemas.openxmlformats.org/drawingml/2006/main">
            <a:r>
              <a:t/>
            </a:r>
          </a:p>
          <a:p xmlns:a="http://schemas.openxmlformats.org/drawingml/2006/main">
            <a:r>
              <a:t>Why are more people spending more years in educational institutions? “Myth of the Technocracy:” </a:t>
            </a:r>
          </a:p>
          <a:p xmlns:a="http://schemas.openxmlformats.org/drawingml/2006/main">
            <a:r>
              <a:t>Society is becoming increasingly more complex.  Skills of specific occupations are more specialized.  We need more education to impart these skills to workers.</a:t>
            </a:r>
          </a:p>
          <a:p xmlns:a="http://schemas.openxmlformats.org/drawingml/2006/main">
            <a:r>
              <a:t/>
            </a:r>
          </a:p>
          <a:p xmlns:a="http://schemas.openxmlformats.org/drawingml/2006/main">
            <a:r>
              <a:t>However, educational achievement has increased more than skilled employment.</a:t>
            </a:r>
          </a:p>
          <a:p xmlns:a="http://schemas.openxmlformats.org/drawingml/2006/main">
            <a:r>
              <a:t/>
            </a:r>
          </a:p>
          <a:p xmlns:a="http://schemas.openxmlformats.org/drawingml/2006/main">
            <a:r>
              <a:t>Job-related skills are taught with on-the-job training.</a:t>
            </a:r>
          </a:p>
          <a:p xmlns:a="http://schemas.openxmlformats.org/drawingml/2006/main">
            <a:r>
              <a:t/>
            </a:r>
          </a:p>
          <a:p xmlns:a="http://schemas.openxmlformats.org/drawingml/2006/main">
            <a:r>
              <a:t>Educated workers are no more productive than those less educated who learned their skills on the job.</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WHY MORE SCHOOLING THEN?</a:t>
            </a:r>
          </a:p>
          <a:p xmlns:a="http://schemas.openxmlformats.org/drawingml/2006/main">
            <a:r>
              <a:t/>
            </a:r>
          </a:p>
          <a:p xmlns:a="http://schemas.openxmlformats.org/drawingml/2006/main">
            <a:r>
              <a:t>Education imparts status to occupations.  Status often leads to higher incomes in those occupations.</a:t>
            </a:r>
          </a:p>
          <a:p xmlns:a="http://schemas.openxmlformats.org/drawingml/2006/main">
            <a:r>
              <a:t/>
            </a:r>
          </a:p>
          <a:p xmlns:a="http://schemas.openxmlformats.org/drawingml/2006/main">
            <a:r>
              <a:t>Educators want people to stay in school for more time so they get paid more and there are more jobs in education.</a:t>
            </a:r>
          </a:p>
          <a:p xmlns:a="http://schemas.openxmlformats.org/drawingml/2006/main">
            <a:r>
              <a:t/>
            </a:r>
          </a:p>
          <a:p xmlns:a="http://schemas.openxmlformats.org/drawingml/2006/main">
            <a:r>
              <a:t>Students have little choice but to get the education required by their desired jobs.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DO SCHOOLS TEACH ACCORDING TO COLLINS?</a:t>
            </a:r>
          </a:p>
          <a:p xmlns:a="http://schemas.openxmlformats.org/drawingml/2006/main">
            <a:r>
              <a:t/>
            </a:r>
          </a:p>
          <a:p xmlns:a="http://schemas.openxmlformats.org/drawingml/2006/main">
            <a:r>
              <a:t>Status cultures: the values, beliefs, and norms of a certain group or groups.</a:t>
            </a:r>
          </a:p>
          <a:p xmlns:a="http://schemas.openxmlformats.org/drawingml/2006/main">
            <a:r>
              <a:t/>
            </a:r>
          </a:p>
          <a:p xmlns:a="http://schemas.openxmlformats.org/drawingml/2006/main">
            <a:r>
              <a:t>In the U.S., that status culture has historically been Anglo-Protestant.</a:t>
            </a:r>
          </a:p>
          <a:p xmlns:a="http://schemas.openxmlformats.org/drawingml/2006/main">
            <a:r>
              <a:t/>
            </a:r>
          </a:p>
          <a:p xmlns:a="http://schemas.openxmlformats.org/drawingml/2006/main">
            <a:r>
              <a:t>However, there is a lot of local control over schools in the U.S., which leads to a diversity of values, beliefs, and norms taught in schools.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COLLINS’ “CULTURAL CURRENCY”</a:t>
            </a:r>
          </a:p>
          <a:p xmlns:a="http://schemas.openxmlformats.org/drawingml/2006/main">
            <a:r>
              <a:t/>
            </a:r>
          </a:p>
          <a:p xmlns:a="http://schemas.openxmlformats.org/drawingml/2006/main">
            <a:r>
              <a:t>What is learned in schools differs dramatically across schools.</a:t>
            </a:r>
          </a:p>
          <a:p xmlns:a="http://schemas.openxmlformats.org/drawingml/2006/main">
            <a:r>
              <a:t/>
            </a:r>
          </a:p>
          <a:p xmlns:a="http://schemas.openxmlformats.org/drawingml/2006/main">
            <a:r>
              <a:t>Because of this, what is learned in schools is less important than how much school you get.</a:t>
            </a:r>
          </a:p>
          <a:p xmlns:a="http://schemas.openxmlformats.org/drawingml/2006/main">
            <a:r>
              <a:t/>
            </a:r>
          </a:p>
          <a:p xmlns:a="http://schemas.openxmlformats.org/drawingml/2006/main">
            <a:r>
              <a:t>Quantity takes precedence over quality.</a:t>
            </a:r>
          </a:p>
          <a:p xmlns:a="http://schemas.openxmlformats.org/drawingml/2006/main">
            <a:r>
              <a:t/>
            </a:r>
          </a:p>
          <a:p xmlns:a="http://schemas.openxmlformats.org/drawingml/2006/main">
            <a:r>
              <a:t>Education in the U.S. is like a currency suffering from inflation.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Do educational institutions serve everyone’s interests well?</a:t>
            </a:r>
          </a:p>
          <a:p xmlns:a="http://schemas.openxmlformats.org/drawingml/2006/main">
            <a:r>
              <a:t/>
            </a:r>
          </a:p>
          <a:p xmlns:a="http://schemas.openxmlformats.org/drawingml/2006/main">
            <a:r>
              <a:t>Or, do educational institutions serve the interests of people in positions of power more than of those not in power?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Functionalism and conflict paradigms describe how education works in very different ways.</a:t>
            </a:r>
          </a:p>
          <a:p xmlns:a="http://schemas.openxmlformats.org/drawingml/2006/main">
            <a:r>
              <a:t/>
            </a:r>
          </a:p>
          <a:p xmlns:a="http://schemas.openxmlformats.org/drawingml/2006/main">
            <a:r>
              <a:t>Functionalists believe that education can be meritocratic.  It can sort people into adult roles in ways that aren’t based on ascribed characteristics like socioeconomic background, race/ethnicity, and gender.</a:t>
            </a:r>
          </a:p>
          <a:p xmlns:a="http://schemas.openxmlformats.org/drawingml/2006/main">
            <a:r>
              <a:t/>
            </a:r>
          </a:p>
          <a:p xmlns:a="http://schemas.openxmlformats.org/drawingml/2006/main">
            <a:r>
              <a:t>Those who ascribe to the conflict paradigm believe that individuals and groups are always competing for power and status.  Individuals and groups use their resources to protect their advantages and gain status.  Those who have more resources will benefit more from educational institutions.  Those with more resources include wealthier, white, and male students.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4</a:t>
            </a:r>
          </a:p>
          <a:p xmlns:a="http://schemas.openxmlformats.org/drawingml/2006/main">
            <a:r>
              <a:t/>
            </a:r>
          </a:p>
          <a:p xmlns:a="http://schemas.openxmlformats.org/drawingml/2006/main">
            <a:r>
              <a:t>Do schools differ for children from more and less advantaged socioeconomic backgrounds?  How so?</a:t>
            </a:r>
          </a:p>
          <a:p xmlns:a="http://schemas.openxmlformats.org/drawingml/2006/main">
            <a:r>
              <a:t/>
            </a:r>
          </a:p>
          <a:p xmlns:a="http://schemas.openxmlformats.org/drawingml/2006/main">
            <a:r>
              <a:t>Do educational outcomes differ by socioeconomic background?</a:t>
            </a:r>
          </a:p>
          <a:p xmlns:a="http://schemas.openxmlformats.org/drawingml/2006/main">
            <a:r>
              <a:t/>
            </a:r>
          </a:p>
          <a:p xmlns:a="http://schemas.openxmlformats.org/drawingml/2006/main">
            <a:r>
              <a:t>What are some reasons for these differences?</a:t>
            </a:r>
          </a:p>
          <a:p xmlns:a="http://schemas.openxmlformats.org/drawingml/2006/main">
            <a:r>
              <a:t/>
            </a:r>
          </a:p>
          <a:p xmlns:a="http://schemas.openxmlformats.org/drawingml/2006/main">
            <a:r>
              <a:t>Do/how do schools influence differences between students by socioeconomic background?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TWO PARADIGMS DESCRIBING HOW EDUCATION WORKS</a:t>
            </a:r>
          </a:p>
          <a:p xmlns:a="http://schemas.openxmlformats.org/drawingml/2006/main">
            <a:r>
              <a:t/>
            </a:r>
          </a:p>
          <a:p xmlns:a="http://schemas.openxmlformats.org/drawingml/2006/main">
            <a:r>
              <a:t>Functional paradigm </a:t>
            </a:r>
          </a:p>
          <a:p xmlns:a="http://schemas.openxmlformats.org/drawingml/2006/main">
            <a:r>
              <a:t>Education is generally progressive.  Increasingly, it sorts people rationally and efficiently into their social roles.  It should minimize inequality of opportunity.</a:t>
            </a:r>
          </a:p>
          <a:p xmlns:a="http://schemas.openxmlformats.org/drawingml/2006/main">
            <a:r>
              <a:t/>
            </a:r>
          </a:p>
          <a:p xmlns:a="http://schemas.openxmlformats.org/drawingml/2006/main">
            <a:r>
              <a:t>Conflict paradigm</a:t>
            </a:r>
          </a:p>
          <a:p xmlns:a="http://schemas.openxmlformats.org/drawingml/2006/main">
            <a:r>
              <a:t>Education socializes and stratifies people in such a way that existing inequalities of opportunity are reproduced.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FUNCTIONALIST PARADIGM</a:t>
            </a:r>
          </a:p>
          <a:p xmlns:a="http://schemas.openxmlformats.org/drawingml/2006/main">
            <a:r>
              <a:t/>
            </a:r>
          </a:p>
          <a:p xmlns:a="http://schemas.openxmlformats.org/drawingml/2006/main">
            <a:r>
              <a:t>Schools equip students with knowledge and skills to fit their roles in society.</a:t>
            </a:r>
          </a:p>
          <a:p xmlns:a="http://schemas.openxmlformats.org/drawingml/2006/main">
            <a:r>
              <a:t/>
            </a:r>
          </a:p>
          <a:p xmlns:a="http://schemas.openxmlformats.org/drawingml/2006/main">
            <a:r>
              <a:t>Students are equipped with basic skills and they “learn how to learn.”</a:t>
            </a:r>
          </a:p>
          <a:p xmlns:a="http://schemas.openxmlformats.org/drawingml/2006/main">
            <a:r>
              <a:t/>
            </a:r>
          </a:p>
          <a:p xmlns:a="http://schemas.openxmlformats.org/drawingml/2006/main">
            <a:r>
              <a:t>Basic skills are presumed to “level the playing field.”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ASSUMPTIONS OF THE FUNCTIONALIST PARADIGM</a:t>
            </a:r>
          </a:p>
          <a:p xmlns:a="http://schemas.openxmlformats.org/drawingml/2006/main">
            <a:r>
              <a:t/>
            </a:r>
          </a:p>
          <a:p xmlns:a="http://schemas.openxmlformats.org/drawingml/2006/main">
            <a:r>
              <a:t>Students, once taught basic skills, can exhibit their talent for various occupations and are efficiently sorted into those positions.</a:t>
            </a:r>
          </a:p>
          <a:p xmlns:a="http://schemas.openxmlformats.org/drawingml/2006/main">
            <a:r>
              <a:t/>
            </a:r>
          </a:p>
          <a:p xmlns:a="http://schemas.openxmlformats.org/drawingml/2006/main">
            <a:r>
              <a:t>Initial inequalities of opportunity are reduced.</a:t>
            </a:r>
          </a:p>
          <a:p xmlns:a="http://schemas.openxmlformats.org/drawingml/2006/main">
            <a:r>
              <a:t/>
            </a:r>
          </a:p>
          <a:p xmlns:a="http://schemas.openxmlformats.org/drawingml/2006/main">
            <a:r>
              <a:t>Sorting into positions in the economy and society is increasingly based on achieved, not ascribed characteristics.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WHO IS A FUNCTIONALIST?</a:t>
            </a:r>
          </a:p>
          <a:p xmlns:a="http://schemas.openxmlformats.org/drawingml/2006/main">
            <a:r>
              <a:t/>
            </a:r>
          </a:p>
          <a:p xmlns:a="http://schemas.openxmlformats.org/drawingml/2006/main">
            <a:r>
              <a:t>Talcott Parsons</a:t>
            </a:r>
          </a:p>
          <a:p xmlns:a="http://schemas.openxmlformats.org/drawingml/2006/main">
            <a:r>
              <a:t>Parsons suggests that there are two axes which determine occupational sorting: achievement and ascriptive factors.</a:t>
            </a:r>
          </a:p>
          <a:p xmlns:a="http://schemas.openxmlformats.org/drawingml/2006/main">
            <a:r>
              <a:t/>
            </a:r>
          </a:p>
          <a:p xmlns:a="http://schemas.openxmlformats.org/drawingml/2006/main">
            <a:r>
              <a:t>Parsons believes that achievement matters more than ascriptive factors.</a:t>
            </a:r>
          </a:p>
          <a:p xmlns:a="http://schemas.openxmlformats.org/drawingml/2006/main">
            <a:r>
              <a:t/>
            </a:r>
          </a:p>
          <a:p xmlns:a="http://schemas.openxmlformats.org/drawingml/2006/main">
            <a:r>
              <a:t>Parsons considers both cognitive and moral achievement.</a:t>
            </a:r>
          </a:p>
          <a:p xmlns:a="http://schemas.openxmlformats.org/drawingml/2006/main">
            <a:r>
              <a:t/>
            </a:r>
          </a:p>
          <a:p xmlns:a="http://schemas.openxmlformats.org/drawingml/2006/main">
            <a:r>
              <a:t>Parsons sees school as a transition between the smaller, more intimate social world of the family and the larger society.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PARSONS’ AXES OF SELECTION</a:t>
            </a:r>
          </a:p>
          <a:p xmlns:a="http://schemas.openxmlformats.org/drawingml/2006/main">
            <a:r>
              <a:t/>
            </a:r>
          </a:p>
          <a:p xmlns:a="http://schemas.openxmlformats.org/drawingml/2006/main">
            <a:r>
              <a:t>Ascriptive Factors</a:t>
            </a:r>
          </a:p>
          <a:p xmlns:a="http://schemas.openxmlformats.org/drawingml/2006/main">
            <a:r>
              <a:t/>
            </a:r>
          </a:p>
          <a:p xmlns:a="http://schemas.openxmlformats.org/drawingml/2006/main">
            <a:r>
              <a:t>High</a:t>
            </a:r>
          </a:p>
          <a:p xmlns:a="http://schemas.openxmlformats.org/drawingml/2006/main">
            <a:r>
              <a:t/>
            </a:r>
          </a:p>
          <a:p xmlns:a="http://schemas.openxmlformats.org/drawingml/2006/main">
            <a:r>
              <a:t>Does Not Go to College</a:t>
            </a:r>
          </a:p>
          <a:p xmlns:a="http://schemas.openxmlformats.org/drawingml/2006/main">
            <a:r>
              <a:t/>
            </a:r>
          </a:p>
          <a:p xmlns:a="http://schemas.openxmlformats.org/drawingml/2006/main">
            <a:r>
              <a:t>Goes to College</a:t>
            </a:r>
          </a:p>
          <a:p xmlns:a="http://schemas.openxmlformats.org/drawingml/2006/main">
            <a:r>
              <a:t/>
            </a:r>
          </a:p>
          <a:p xmlns:a="http://schemas.openxmlformats.org/drawingml/2006/main">
            <a:r>
              <a:t>Low</a:t>
            </a:r>
          </a:p>
          <a:p xmlns:a="http://schemas.openxmlformats.org/drawingml/2006/main">
            <a:r>
              <a:t/>
            </a:r>
          </a:p>
          <a:p xmlns:a="http://schemas.openxmlformats.org/drawingml/2006/main">
            <a:r>
              <a:t>Achieved Factors</a:t>
            </a:r>
          </a:p>
          <a:p xmlns:a="http://schemas.openxmlformats.org/drawingml/2006/main">
            <a:r>
              <a:t/>
            </a:r>
          </a:p>
          <a:p xmlns:a="http://schemas.openxmlformats.org/drawingml/2006/main">
            <a:r>
              <a:t>Diagram description: Two-by-two selection diagram. The vertical axis represents ascriptive factors from low to high, and the horizontal axis represents achieved factors from low to high. The two left-hand quadrants are labeled Does Not Go to College, while the two right-hand quadrants are labeled Goes to College.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FUNCTIONALISTS’ ASSUMPTIONS ABOUT SOCIETY</a:t>
            </a:r>
          </a:p>
          <a:p xmlns:a="http://schemas.openxmlformats.org/drawingml/2006/main">
            <a:r>
              <a:t/>
            </a:r>
          </a:p>
          <a:p xmlns:a="http://schemas.openxmlformats.org/drawingml/2006/main">
            <a:r>
              <a:t>Society values a meritocracy.</a:t>
            </a:r>
          </a:p>
          <a:p xmlns:a="http://schemas.openxmlformats.org/drawingml/2006/main">
            <a:r>
              <a:t>It is better morally.</a:t>
            </a:r>
          </a:p>
          <a:p xmlns:a="http://schemas.openxmlformats.org/drawingml/2006/main">
            <a:r>
              <a:t>It is most efficient.</a:t>
            </a:r>
          </a:p>
          <a:p xmlns:a="http://schemas.openxmlformats.org/drawingml/2006/main">
            <a:r>
              <a:t/>
            </a:r>
          </a:p>
          <a:p xmlns:a="http://schemas.openxmlformats.org/drawingml/2006/main">
            <a:r>
              <a:t>Societies value democracy and diversity.</a:t>
            </a:r>
          </a:p>
          <a:p xmlns:a="http://schemas.openxmlformats.org/drawingml/2006/main">
            <a:r>
              <a:t/>
            </a:r>
          </a:p>
          <a:p xmlns:a="http://schemas.openxmlformats.org/drawingml/2006/main">
            <a:r>
              <a:t>Social inequality is not bad, but inequality of opportunities is.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FUNCTIONALIST ASSUMPTIONS ABOUT EDUCATION</a:t>
            </a:r>
          </a:p>
          <a:p xmlns:a="http://schemas.openxmlformats.org/drawingml/2006/main">
            <a:r>
              <a:t/>
            </a:r>
          </a:p>
          <a:p xmlns:a="http://schemas.openxmlformats.org/drawingml/2006/main">
            <a:r>
              <a:t>There is a clear link between the skills needed by employers and what we learn in schools.</a:t>
            </a:r>
          </a:p>
          <a:p xmlns:a="http://schemas.openxmlformats.org/drawingml/2006/main">
            <a:r>
              <a:t/>
            </a:r>
          </a:p>
          <a:p xmlns:a="http://schemas.openxmlformats.org/drawingml/2006/main">
            <a:r>
              <a:t>Society is increasingly meritocractic.</a:t>
            </a:r>
          </a:p>
          <a:p xmlns:a="http://schemas.openxmlformats.org/drawingml/2006/main">
            <a:r>
              <a:t>The strength of the relationship between parents’ background and children’s educational attainment should decrease over time.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ee9b1b3375774df9" /><Relationship Type="http://schemas.openxmlformats.org/officeDocument/2006/relationships/image" Target="/ppt/media/image.jpeg" Id="R99c0324712a54e58" /><Relationship Type="http://schemas.openxmlformats.org/officeDocument/2006/relationships/image" Target="/ppt/media/image.png" Id="Re6ae9cc9a5714e3b"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77671a0912384981" /><Relationship Type="http://schemas.openxmlformats.org/officeDocument/2006/relationships/image" Target="/ppt/media/image.jpeg" Id="R903edc0ed32f4d57" /><Relationship Type="http://schemas.openxmlformats.org/officeDocument/2006/relationships/image" Target="/ppt/media/image2.png" Id="Re1e478b45d424a03" /><Relationship Type="http://schemas.openxmlformats.org/officeDocument/2006/relationships/image" Target="/ppt/media/image3.png" Id="R3c678a04e7de40fd"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99c0324712a54e58"/>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9A9AE530-BAE5-45EA-9606-D61024E67CA0}"/>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A7DCE24B-7DB8-43D0-B4F0-89A12EC56930}"/>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D06F36B7-1584-46EF-A64F-01FB8624D960}"/>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EB639618-6CFC-48E6-BDAA-B9F8D2D2D4BD}"/>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6A882384-0A11-46AB-985A-503BDF053BAE}"/>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59F3042C-0086-403E-B821-B0F5ABA11939}"/>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085FE47C-7266-4AFF-99CA-9C48FBD453AA}"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e6ae9cc9a5714e3b"/>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A282309D-584F-49F7-A88C-8F2E5365569C}"/>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9849B014-EEC5-42ED-B6E1-A13DF4ECB724}"/>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D3F1977E-9DEC-412A-B3FF-8210B53FE793}"/>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903edc0ed32f4d57"/>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943ADE34-1866-40FE-971E-B2943BDE0D4C}"/>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CBCBFD97-F61A-4F1C-947C-82C78E0F43BB}"/>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e1e478b45d424a03"/>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9192426C-D877-4DD7-90CF-BA7D643F3261}"/>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3c678a04e7de40fd"/>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849F7C28-3AE9-4970-A646-B230F62002D2}"/>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A27D41B2-5280-4F72-9732-936B9F65BE1B}"/>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BF43BCCE-B706-461E-BFD4-AD39ABAADB0C}"/>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AB61BF1D-7CFF-4F56-A962-CB67A2B25C07}"/>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6FB185E1-D75F-4892-8D2B-16F34BD66CA8}"/>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ECE39043-2C38-44FC-AC87-F3DC37E63B69}"/>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7B833073-2ACF-48A7-A382-0BE03DF5FDA8}"/>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CD54CD15-C4B2-477C-8936-63F157DA7471}"/>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8B7B2436-8128-4054-8C4C-EF84B9E506EE}"/>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242DEDA0-BD58-4D77-818E-2BA8C32110D4}"/>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7EAEB8A-8662-4E4E-B03D-7B5A80E5898F}"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9d7fc7b9a6d84962" /><Relationship Type="http://schemas.openxmlformats.org/officeDocument/2006/relationships/slideLayout" Target="/ppt/slideLayouts/slideLayout1.xml" Id="R6d63e8f8920541b3" /><Relationship Type="http://schemas.openxmlformats.org/officeDocument/2006/relationships/slideLayout" Target="/ppt/slideLayouts/slideLayout2.xml" Id="R7b82b0df8e3c44e1"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6d63e8f8920541b3"/>
    <p:sldLayoutId xmlns:r="http://schemas.openxmlformats.org/officeDocument/2006/relationships" id="2147483650" r:id="R7b82b0df8e3c44e1"/>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a6c4a395bc5f4317" /><Relationship Type="http://schemas.openxmlformats.org/officeDocument/2006/relationships/notesSlide" Target="/ppt/notesSlides/notesSlide1.xml" Id="Ra926a7106c6f441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88450f8cd60c4f4d" /><Relationship Type="http://schemas.openxmlformats.org/officeDocument/2006/relationships/notesSlide" Target="/ppt/notesSlides/notesSlide10.xml" Id="Ra0f7129090b048a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79364c88ebc64b1e" /><Relationship Type="http://schemas.openxmlformats.org/officeDocument/2006/relationships/notesSlide" Target="/ppt/notesSlides/notesSlide11.xml" Id="R48f318e0511f4bbf"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687d7d7d4f184d85" /><Relationship Type="http://schemas.openxmlformats.org/officeDocument/2006/relationships/notesSlide" Target="/ppt/notesSlides/notesSlide12.xml" Id="Rde3d339189814999"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fc6881469aa04289" /><Relationship Type="http://schemas.openxmlformats.org/officeDocument/2006/relationships/notesSlide" Target="/ppt/notesSlides/notesSlide13.xml" Id="Rf108a28f7fd24c2c"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ef74dffa95bc4f15" /><Relationship Type="http://schemas.openxmlformats.org/officeDocument/2006/relationships/notesSlide" Target="/ppt/notesSlides/notesSlide14.xml" Id="R8b4cbe084d254af9"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38977ed18576457a" /><Relationship Type="http://schemas.openxmlformats.org/officeDocument/2006/relationships/notesSlide" Target="/ppt/notesSlides/notesSlide15.xml" Id="R547c72a375b44d0d"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53d09b1156b94326" /><Relationship Type="http://schemas.openxmlformats.org/officeDocument/2006/relationships/notesSlide" Target="/ppt/notesSlides/notesSlide16.xml" Id="Rf39506f705b24205"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c5c67bfe81e54439" /><Relationship Type="http://schemas.openxmlformats.org/officeDocument/2006/relationships/notesSlide" Target="/ppt/notesSlides/notesSlide17.xml" Id="R57b9a04cd87f4d89"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f93e899b0c9d41dc" /><Relationship Type="http://schemas.openxmlformats.org/officeDocument/2006/relationships/notesSlide" Target="/ppt/notesSlides/notesSlide18.xml" Id="Rd1b0e6c138fb4ac5"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15a8e58dd81b48d2" /><Relationship Type="http://schemas.openxmlformats.org/officeDocument/2006/relationships/notesSlide" Target="/ppt/notesSlides/notesSlide19.xml" Id="Rb6a8866dc3974e63"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42c417a6ae574934" /><Relationship Type="http://schemas.openxmlformats.org/officeDocument/2006/relationships/notesSlide" Target="/ppt/notesSlides/notesSlide2.xml" Id="R45507ddcc4514858"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de1d8ff228724f96" /><Relationship Type="http://schemas.openxmlformats.org/officeDocument/2006/relationships/notesSlide" Target="/ppt/notesSlides/notesSlide20.xml" Id="R1ee8e6e929be4a29"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5af648e35306472a" /><Relationship Type="http://schemas.openxmlformats.org/officeDocument/2006/relationships/notesSlide" Target="/ppt/notesSlides/notesSlide21.xml" Id="R3133f3c6bc2c402c"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c8ca0a2dd88642af" /><Relationship Type="http://schemas.openxmlformats.org/officeDocument/2006/relationships/notesSlide" Target="/ppt/notesSlides/notesSlide3.xml" Id="R09904f366e074a17"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85c0480967b45fd" /><Relationship Type="http://schemas.openxmlformats.org/officeDocument/2006/relationships/notesSlide" Target="/ppt/notesSlides/notesSlide4.xml" Id="Ra96270fac5b7462c"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49bb6d1e8f02459b" /><Relationship Type="http://schemas.openxmlformats.org/officeDocument/2006/relationships/notesSlide" Target="/ppt/notesSlides/notesSlide5.xml" Id="R8b426b4b56014ecf"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a06c177c4e1d4608" /><Relationship Type="http://schemas.openxmlformats.org/officeDocument/2006/relationships/notesSlide" Target="/ppt/notesSlides/notesSlide6.xml" Id="Rd84b790aa0b244cd"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6a1af46dbda472c" /><Relationship Type="http://schemas.openxmlformats.org/officeDocument/2006/relationships/notesSlide" Target="/ppt/notesSlides/notesSlide7.xml" Id="R59c19798075749ae"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6a99da27915449c8" /><Relationship Type="http://schemas.openxmlformats.org/officeDocument/2006/relationships/notesSlide" Target="/ppt/notesSlides/notesSlide8.xml" Id="Rac078cdd73cc4634"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b8914789b4b4b31" /><Relationship Type="http://schemas.openxmlformats.org/officeDocument/2006/relationships/notesSlide" Target="/ppt/notesSlides/notesSlide9.xml" Id="R2bb5d2825bdc4a24"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D55FE816-8FD5-4B77-8F10-DB082191772C}"/>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WHAT DOES EDUCATION DO? PARADIGMS AND THEORIES ABOUT HOW EDUCATION WORKS</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1D1EEF81-A4A4-4726-9BBA-47CAD91AA4D4}"/>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3</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98976508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9" name="PlaceHolder 1">
            <a:extLst xmlns:a="http://schemas.openxmlformats.org/drawingml/2006/main">
              <a:ext uri="{FF2B5EF4-FFF2-40B4-BE49-F238E27FC236}">
                <a16:creationId xmlns:a16="http://schemas.microsoft.com/office/drawing/2014/main" id="{1E8B6803-94F7-4BF0-82E2-A127F553FF71}"/>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CONFLICT PARADIGM AND ITS VIEW OF SOCIETY</a:t>
            </a:r>
            <a:endParaRPr sz="3200" b="0" u="none">
              <a:solidFill>
                <a:srgbClr val="6B7D72"/>
              </a:solidFill>
              <a:latin typeface="Book Antiqua"/>
              <a:ea typeface="Book Antiqua"/>
              <a:cs typeface="Book Antiqua"/>
            </a:endParaRPr>
          </a:p>
        </p:txBody>
      </p:sp>
      <p:sp>
        <p:nvSpPr>
          <p:cNvPr id="60" name="PlaceHolder 2">
            <a:extLst xmlns:a="http://schemas.openxmlformats.org/drawingml/2006/main">
              <a:ext uri="{FF2B5EF4-FFF2-40B4-BE49-F238E27FC236}">
                <a16:creationId xmlns:a16="http://schemas.microsoft.com/office/drawing/2014/main" id="{1ECD2E80-5E27-48C0-8478-831B960BB8A7}"/>
              </a:ext>
            </a:extLst>
          </p:cNvPr>
          <p:cNvSpPr>
            <a:spLocks xmlns:a="http://schemas.openxmlformats.org/drawingml/2006/main" noGrp="1"/>
          </p:cNvSpPr>
          <p:nvPr>
            <p:ph idx="0"/>
          </p:nvPr>
        </p:nvSpPr>
        <p:spPr>
          <a:xfrm xmlns:a="http://schemas.openxmlformats.org/drawingml/2006/main">
            <a:off x="609480" y="1752480"/>
            <a:ext cx="7772400" cy="457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11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Authorities cannot be trusted to protect the basic interests of the people. </a:t>
            </a:r>
            <a:endParaRPr sz="2400" b="0" u="none">
              <a:solidFill>
                <a:srgbClr val="564B3C"/>
              </a:solidFill>
              <a:latin typeface="Century Gothic"/>
              <a:ea typeface="Century Gothic"/>
              <a:cs typeface="Century Gothic"/>
            </a:endParaRPr>
          </a:p>
          <a:p xmlns:a="http://schemas.openxmlformats.org/drawingml/2006/main">
            <a:pPr marL="343080" indent="0" algn="l">
              <a:spcBef>
                <a:spcPts val="11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11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People in societies want to maximize their own power and prestige and will do so at the expense of others.</a:t>
            </a:r>
            <a:endParaRPr sz="2400" b="0" u="none">
              <a:solidFill>
                <a:srgbClr val="564B3C"/>
              </a:solidFill>
              <a:latin typeface="Century Gothic"/>
              <a:ea typeface="Century Gothic"/>
              <a:cs typeface="Century Gothic"/>
            </a:endParaRPr>
          </a:p>
          <a:p xmlns:a="http://schemas.openxmlformats.org/drawingml/2006/main">
            <a:pPr marL="343080" indent="0" algn="l">
              <a:spcBef>
                <a:spcPts val="11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11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People in power will manipulate resources and relationships in order to stay in power.</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081547075"/>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61" name="PlaceHolder 1">
            <a:extLst xmlns:a="http://schemas.openxmlformats.org/drawingml/2006/main">
              <a:ext uri="{FF2B5EF4-FFF2-40B4-BE49-F238E27FC236}">
                <a16:creationId xmlns:a16="http://schemas.microsoft.com/office/drawing/2014/main" id="{389BC25F-76A3-430E-8040-2AD31775DCB3}"/>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ASSUMPTIONS OF CONFLICT THEORISTS</a:t>
            </a:r>
            <a:endParaRPr sz="3200" b="0" u="none">
              <a:solidFill>
                <a:srgbClr val="6B7D72"/>
              </a:solidFill>
              <a:latin typeface="Book Antiqua"/>
              <a:ea typeface="Book Antiqua"/>
              <a:cs typeface="Book Antiqua"/>
            </a:endParaRPr>
          </a:p>
        </p:txBody>
      </p:sp>
      <p:sp>
        <p:nvSpPr>
          <p:cNvPr id="62" name="PlaceHolder 2">
            <a:extLst xmlns:a="http://schemas.openxmlformats.org/drawingml/2006/main">
              <a:ext uri="{FF2B5EF4-FFF2-40B4-BE49-F238E27FC236}">
                <a16:creationId xmlns:a16="http://schemas.microsoft.com/office/drawing/2014/main" id="{D8C7C655-9FFB-48CD-B09D-465C8634D8DB}"/>
              </a:ext>
            </a:extLst>
          </p:cNvPr>
          <p:cNvSpPr>
            <a:spLocks xmlns:a="http://schemas.openxmlformats.org/drawingml/2006/main" noGrp="1"/>
          </p:cNvSpPr>
          <p:nvPr>
            <p:ph idx="0"/>
          </p:nvPr>
        </p:nvSpPr>
        <p:spPr>
          <a:xfrm xmlns:a="http://schemas.openxmlformats.org/drawingml/2006/main">
            <a:off x="609480" y="1828440"/>
            <a:ext cx="784872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Society is conflict-ridden and divisive.  Because of this, groups compete to control education.</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Struggle between groups is always unequal.  One side always has more resources than the other.</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skills we learn in schools are not connected to the skills we need in the workforce.</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347956078"/>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63" name="PlaceHolder 1">
            <a:extLst xmlns:a="http://schemas.openxmlformats.org/drawingml/2006/main">
              <a:ext uri="{FF2B5EF4-FFF2-40B4-BE49-F238E27FC236}">
                <a16:creationId xmlns:a16="http://schemas.microsoft.com/office/drawing/2014/main" id="{B0A806F5-EBF1-4DFB-89FF-096B41FE9DC5}"/>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WHO IS A CONFLICT THEORIST?</a:t>
            </a:r>
            <a:endParaRPr sz="3600" b="0" u="none">
              <a:solidFill>
                <a:srgbClr val="6B7D72"/>
              </a:solidFill>
              <a:latin typeface="Book Antiqua"/>
              <a:ea typeface="Book Antiqua"/>
              <a:cs typeface="Book Antiqua"/>
            </a:endParaRPr>
          </a:p>
        </p:txBody>
      </p:sp>
      <p:sp>
        <p:nvSpPr>
          <p:cNvPr id="64" name="PlaceHolder 2">
            <a:extLst xmlns:a="http://schemas.openxmlformats.org/drawingml/2006/main">
              <a:ext uri="{FF2B5EF4-FFF2-40B4-BE49-F238E27FC236}">
                <a16:creationId xmlns:a16="http://schemas.microsoft.com/office/drawing/2014/main" id="{5F9C66E0-4084-4B79-B08E-3E089E81A24F}"/>
              </a:ext>
            </a:extLst>
          </p:cNvPr>
          <p:cNvSpPr>
            <a:spLocks xmlns:a="http://schemas.openxmlformats.org/drawingml/2006/main" noGrp="1"/>
          </p:cNvSpPr>
          <p:nvPr>
            <p:ph idx="0"/>
          </p:nvPr>
        </p:nvSpPr>
        <p:spPr>
          <a:xfrm xmlns:a="http://schemas.openxmlformats.org/drawingml/2006/main">
            <a:off x="533160" y="2133360"/>
            <a:ext cx="7925040" cy="4191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Two types of conflict theorists:</a:t>
            </a:r>
            <a:endParaRPr sz="24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Neo-Marxist: Bowles and Gintis</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Non-Marxist: Randall Collins</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408210701"/>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65" name="PlaceHolder 1">
            <a:extLst xmlns:a="http://schemas.openxmlformats.org/drawingml/2006/main">
              <a:ext uri="{FF2B5EF4-FFF2-40B4-BE49-F238E27FC236}">
                <a16:creationId xmlns:a16="http://schemas.microsoft.com/office/drawing/2014/main" id="{F95485B9-0F42-44A7-BE81-5D268AB91F88}"/>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NEO-MARXIST CONFLICT VIEW OF BOWLES AND GINTIS</a:t>
            </a:r>
            <a:endParaRPr sz="3200" b="0" u="none">
              <a:solidFill>
                <a:srgbClr val="6B7D72"/>
              </a:solidFill>
              <a:latin typeface="Book Antiqua"/>
              <a:ea typeface="Book Antiqua"/>
              <a:cs typeface="Book Antiqua"/>
            </a:endParaRPr>
          </a:p>
        </p:txBody>
      </p:sp>
      <p:sp>
        <p:nvSpPr>
          <p:cNvPr id="66" name="PlaceHolder 2">
            <a:extLst xmlns:a="http://schemas.openxmlformats.org/drawingml/2006/main">
              <a:ext uri="{FF2B5EF4-FFF2-40B4-BE49-F238E27FC236}">
                <a16:creationId xmlns:a16="http://schemas.microsoft.com/office/drawing/2014/main" id="{D38E7C88-9C26-4EDA-9BB4-D942D3FC3793}"/>
              </a:ext>
            </a:extLst>
          </p:cNvPr>
          <p:cNvSpPr>
            <a:spLocks xmlns:a="http://schemas.openxmlformats.org/drawingml/2006/main" noGrp="1"/>
          </p:cNvSpPr>
          <p:nvPr>
            <p:ph idx="0"/>
          </p:nvPr>
        </p:nvSpPr>
        <p:spPr>
          <a:xfrm xmlns:a="http://schemas.openxmlformats.org/drawingml/2006/main">
            <a:off x="304200" y="1600200"/>
            <a:ext cx="8534520" cy="495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serve the interests of the capitalist economy.</a:t>
            </a:r>
            <a:endParaRPr sz="2400" b="0" u="none">
              <a:solidFill>
                <a:srgbClr val="564B3C"/>
              </a:solidFill>
              <a:latin typeface="Century Gothic"/>
              <a:ea typeface="Century Gothic"/>
              <a:cs typeface="Century Gothic"/>
            </a:endParaRPr>
          </a:p>
          <a:p xmlns:a="http://schemas.openxmlformats.org/drawingml/2006/main">
            <a:pPr marL="64800" indent="0" algn="l">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They teach students the values and personality characteristics necessary to function in their economic roles.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Workers: obedience, loyalty, punctuality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Employers: flexibility, creativity, initiative, leadership</a:t>
            </a:r>
            <a:endParaRPr sz="20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Why don’t people protest these differences?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Values taught in schools often correspond to the values of parents in different social classes.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Students appear to “earn” different types of treatment.  People believe schools are meritocratic.</a:t>
            </a:r>
            <a:endParaRPr sz="20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26441909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67" name="PlaceHolder 1">
            <a:extLst xmlns:a="http://schemas.openxmlformats.org/drawingml/2006/main">
              <a:ext uri="{FF2B5EF4-FFF2-40B4-BE49-F238E27FC236}">
                <a16:creationId xmlns:a16="http://schemas.microsoft.com/office/drawing/2014/main" id="{76BFC18A-B27D-4A76-8CEB-0ABA7CC87DBA}"/>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BOWLES’ AND GINTIS’ IDEA FOR EDUCATIONAL REFORM</a:t>
            </a:r>
            <a:endParaRPr sz="3200" b="0" u="none">
              <a:solidFill>
                <a:srgbClr val="6B7D72"/>
              </a:solidFill>
              <a:latin typeface="Book Antiqua"/>
              <a:ea typeface="Book Antiqua"/>
              <a:cs typeface="Book Antiqua"/>
            </a:endParaRPr>
          </a:p>
        </p:txBody>
      </p:sp>
      <p:sp>
        <p:nvSpPr>
          <p:cNvPr id="68" name="PlaceHolder 2">
            <a:extLst xmlns:a="http://schemas.openxmlformats.org/drawingml/2006/main">
              <a:ext uri="{FF2B5EF4-FFF2-40B4-BE49-F238E27FC236}">
                <a16:creationId xmlns:a16="http://schemas.microsoft.com/office/drawing/2014/main" id="{3506B95A-F941-4B8C-B58A-03C258E33397}"/>
              </a:ext>
            </a:extLst>
          </p:cNvPr>
          <p:cNvSpPr>
            <a:spLocks xmlns:a="http://schemas.openxmlformats.org/drawingml/2006/main" noGrp="1"/>
          </p:cNvSpPr>
          <p:nvPr>
            <p:ph idx="0"/>
          </p:nvPr>
        </p:nvSpPr>
        <p:spPr>
          <a:xfrm xmlns:a="http://schemas.openxmlformats.org/drawingml/2006/main">
            <a:off x="533160" y="1675800"/>
            <a:ext cx="7925040" cy="388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Redistribute power more equally across members of society.</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Anything less drastic? No.</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427877018"/>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69" name="PlaceHolder 1">
            <a:extLst xmlns:a="http://schemas.openxmlformats.org/drawingml/2006/main">
              <a:ext uri="{FF2B5EF4-FFF2-40B4-BE49-F238E27FC236}">
                <a16:creationId xmlns:a16="http://schemas.microsoft.com/office/drawing/2014/main" id="{5D6B6CC5-B5F5-4083-8E5D-C5D4CF27EB4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NON-MARXIST CONFLICT THEORY OF RANDALL COLLINS</a:t>
            </a:r>
            <a:endParaRPr sz="3200" b="0" u="none">
              <a:solidFill>
                <a:srgbClr val="6B7D72"/>
              </a:solidFill>
              <a:latin typeface="Book Antiqua"/>
              <a:ea typeface="Book Antiqua"/>
              <a:cs typeface="Book Antiqua"/>
            </a:endParaRPr>
          </a:p>
        </p:txBody>
      </p:sp>
      <p:sp>
        <p:nvSpPr>
          <p:cNvPr id="70" name="PlaceHolder 2">
            <a:extLst xmlns:a="http://schemas.openxmlformats.org/drawingml/2006/main">
              <a:ext uri="{FF2B5EF4-FFF2-40B4-BE49-F238E27FC236}">
                <a16:creationId xmlns:a16="http://schemas.microsoft.com/office/drawing/2014/main" id="{E79C2CCE-FC42-4551-B732-45496E046D88}"/>
              </a:ext>
            </a:extLst>
          </p:cNvPr>
          <p:cNvSpPr>
            <a:spLocks xmlns:a="http://schemas.openxmlformats.org/drawingml/2006/main" noGrp="1"/>
          </p:cNvSpPr>
          <p:nvPr>
            <p:ph idx="0"/>
          </p:nvPr>
        </p:nvSpPr>
        <p:spPr>
          <a:xfrm xmlns:a="http://schemas.openxmlformats.org/drawingml/2006/main">
            <a:off x="75960" y="1676160"/>
            <a:ext cx="876312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does not provide skills, but rather “credentials.”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“Credentials” are signals that tell others we belong to a certain group or groups.  They indicate something about our “worth.”</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is becoming an increasingly less efficient and rational way to sort people into occupations.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People are spending more and more time in schools where fewer and fewer skills are being taught.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80303574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71" name="PlaceHolder 1">
            <a:extLst xmlns:a="http://schemas.openxmlformats.org/drawingml/2006/main">
              <a:ext uri="{FF2B5EF4-FFF2-40B4-BE49-F238E27FC236}">
                <a16:creationId xmlns:a16="http://schemas.microsoft.com/office/drawing/2014/main" id="{9E760385-F666-4131-B1BB-620E5257672D}"/>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MORE COLLINS</a:t>
            </a:r>
            <a:endParaRPr sz="3200" b="0" u="none">
              <a:solidFill>
                <a:srgbClr val="6B7D72"/>
              </a:solidFill>
              <a:latin typeface="Book Antiqua"/>
              <a:ea typeface="Book Antiqua"/>
              <a:cs typeface="Book Antiqua"/>
            </a:endParaRPr>
          </a:p>
        </p:txBody>
      </p:sp>
      <p:sp>
        <p:nvSpPr>
          <p:cNvPr id="72" name="PlaceHolder 2">
            <a:extLst xmlns:a="http://schemas.openxmlformats.org/drawingml/2006/main">
              <a:ext uri="{FF2B5EF4-FFF2-40B4-BE49-F238E27FC236}">
                <a16:creationId xmlns:a16="http://schemas.microsoft.com/office/drawing/2014/main" id="{DB11A3A8-1034-42AD-B036-F168117E5B74}"/>
              </a:ext>
            </a:extLst>
          </p:cNvPr>
          <p:cNvSpPr>
            <a:spLocks xmlns:a="http://schemas.openxmlformats.org/drawingml/2006/main" noGrp="1"/>
          </p:cNvSpPr>
          <p:nvPr>
            <p:ph idx="0"/>
          </p:nvPr>
        </p:nvSpPr>
        <p:spPr>
          <a:xfrm xmlns:a="http://schemas.openxmlformats.org/drawingml/2006/main">
            <a:off x="152280" y="1523520"/>
            <a:ext cx="876312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Why are more people spending more years in educational institutions? “Myth of the Technocracy:”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Society is becoming increasingly more complex.  Skills of specific occupations are more specialized.  We need more education to impart these skills to workers.</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However, educational achievement has increased more than skilled employment.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Job-related skills are taught with on-the-job training.</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Educated workers are no more productive than those less educated who learned their skills on the job.</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717100230"/>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73" name="PlaceHolder 1">
            <a:extLst xmlns:a="http://schemas.openxmlformats.org/drawingml/2006/main">
              <a:ext uri="{FF2B5EF4-FFF2-40B4-BE49-F238E27FC236}">
                <a16:creationId xmlns:a16="http://schemas.microsoft.com/office/drawing/2014/main" id="{8C484336-284A-4522-AF09-FB89640E6D26}"/>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WHY MORE SCHOOLING THEN?</a:t>
            </a:r>
            <a:endParaRPr sz="3200" b="0" u="none">
              <a:solidFill>
                <a:srgbClr val="6B7D72"/>
              </a:solidFill>
              <a:latin typeface="Book Antiqua"/>
              <a:ea typeface="Book Antiqua"/>
              <a:cs typeface="Book Antiqua"/>
            </a:endParaRPr>
          </a:p>
        </p:txBody>
      </p:sp>
      <p:sp>
        <p:nvSpPr>
          <p:cNvPr id="74" name="PlaceHolder 2">
            <a:extLst xmlns:a="http://schemas.openxmlformats.org/drawingml/2006/main">
              <a:ext uri="{FF2B5EF4-FFF2-40B4-BE49-F238E27FC236}">
                <a16:creationId xmlns:a16="http://schemas.microsoft.com/office/drawing/2014/main" id="{7D2D1E95-F037-4D44-8218-111F83782DBA}"/>
              </a:ext>
            </a:extLst>
          </p:cNvPr>
          <p:cNvSpPr>
            <a:spLocks xmlns:a="http://schemas.openxmlformats.org/drawingml/2006/main" noGrp="1"/>
          </p:cNvSpPr>
          <p:nvPr>
            <p:ph idx="0"/>
          </p:nvPr>
        </p:nvSpPr>
        <p:spPr>
          <a:xfrm xmlns:a="http://schemas.openxmlformats.org/drawingml/2006/main">
            <a:off x="532800" y="1676160"/>
            <a:ext cx="8001000" cy="4191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imparts status to occupations.  Status often leads to higher incomes in those occupations.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Educators want people to stay in school for more time so they get paid more and there are more jobs in education.</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Students have little choice but to get the education required by their desired jobs.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852329453"/>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75" name="PlaceHolder 1">
            <a:extLst xmlns:a="http://schemas.openxmlformats.org/drawingml/2006/main">
              <a:ext uri="{FF2B5EF4-FFF2-40B4-BE49-F238E27FC236}">
                <a16:creationId xmlns:a16="http://schemas.microsoft.com/office/drawing/2014/main" id="{28E73B3F-C738-4490-9B21-14195FE0E747}"/>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WHAT DO SCHOOLS TEACH ACCORDING TO COLLINS?</a:t>
            </a:r>
            <a:endParaRPr sz="3200" b="0" u="none">
              <a:solidFill>
                <a:srgbClr val="6B7D72"/>
              </a:solidFill>
              <a:latin typeface="Book Antiqua"/>
              <a:ea typeface="Book Antiqua"/>
              <a:cs typeface="Book Antiqua"/>
            </a:endParaRPr>
          </a:p>
        </p:txBody>
      </p:sp>
      <p:sp>
        <p:nvSpPr>
          <p:cNvPr id="76" name="PlaceHolder 2">
            <a:extLst xmlns:a="http://schemas.openxmlformats.org/drawingml/2006/main">
              <a:ext uri="{FF2B5EF4-FFF2-40B4-BE49-F238E27FC236}">
                <a16:creationId xmlns:a16="http://schemas.microsoft.com/office/drawing/2014/main" id="{3AF058FA-2A05-4140-8882-EDE5EAD4183F}"/>
              </a:ext>
            </a:extLst>
          </p:cNvPr>
          <p:cNvSpPr>
            <a:spLocks xmlns:a="http://schemas.openxmlformats.org/drawingml/2006/main" noGrp="1"/>
          </p:cNvSpPr>
          <p:nvPr>
            <p:ph idx="0"/>
          </p:nvPr>
        </p:nvSpPr>
        <p:spPr>
          <a:xfrm xmlns:a="http://schemas.openxmlformats.org/drawingml/2006/main">
            <a:off x="532800" y="1676160"/>
            <a:ext cx="8001000" cy="4191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Status cultures: the values, beliefs, and norms of a certain group or groups.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 the U.S., that status culture has historically been Anglo-Protestant.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However, there is a lot of local control over schools in the U.S., which leads to a diversity of values, beliefs, and norms taught in schools.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751297776"/>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77" name="PlaceHolder 1">
            <a:extLst xmlns:a="http://schemas.openxmlformats.org/drawingml/2006/main">
              <a:ext uri="{FF2B5EF4-FFF2-40B4-BE49-F238E27FC236}">
                <a16:creationId xmlns:a16="http://schemas.microsoft.com/office/drawing/2014/main" id="{6BB9F2A6-B532-4A10-914A-A94BDB7941D9}"/>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COLLINS’ “CULTURAL CURRENCY”</a:t>
            </a:r>
            <a:endParaRPr sz="3200" b="0" u="none">
              <a:solidFill>
                <a:srgbClr val="6B7D72"/>
              </a:solidFill>
              <a:latin typeface="Book Antiqua"/>
              <a:ea typeface="Book Antiqua"/>
              <a:cs typeface="Book Antiqua"/>
            </a:endParaRPr>
          </a:p>
        </p:txBody>
      </p:sp>
      <p:sp>
        <p:nvSpPr>
          <p:cNvPr id="78" name="PlaceHolder 2">
            <a:extLst xmlns:a="http://schemas.openxmlformats.org/drawingml/2006/main">
              <a:ext uri="{FF2B5EF4-FFF2-40B4-BE49-F238E27FC236}">
                <a16:creationId xmlns:a16="http://schemas.microsoft.com/office/drawing/2014/main" id="{17038D27-3069-4BEE-9FE7-D2A8C25D6431}"/>
              </a:ext>
            </a:extLst>
          </p:cNvPr>
          <p:cNvSpPr>
            <a:spLocks xmlns:a="http://schemas.openxmlformats.org/drawingml/2006/main" noGrp="1"/>
          </p:cNvSpPr>
          <p:nvPr>
            <p:ph idx="0"/>
          </p:nvPr>
        </p:nvSpPr>
        <p:spPr>
          <a:xfrm xmlns:a="http://schemas.openxmlformats.org/drawingml/2006/main">
            <a:off x="532800" y="1676160"/>
            <a:ext cx="8001000" cy="4191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is learned in schools differs dramatically across schools.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Because of this, </a:t>
            </a:r>
            <a:r>
              <a:rPr sz="2400" b="0" i="1" u="none">
                <a:solidFill>
                  <a:srgbClr val="564B3C"/>
                </a:solidFill>
                <a:latin typeface="Century Gothic"/>
                <a:ea typeface="Century Gothic"/>
                <a:cs typeface="Century Gothic"/>
              </a:rPr>
              <a:t>what</a:t>
            </a:r>
            <a:r>
              <a:rPr sz="2400" b="0" u="none">
                <a:solidFill>
                  <a:srgbClr val="564B3C"/>
                </a:solidFill>
                <a:latin typeface="Century Gothic"/>
                <a:ea typeface="Century Gothic"/>
                <a:cs typeface="Century Gothic"/>
              </a:rPr>
              <a:t> is learned in schools is less important than </a:t>
            </a:r>
            <a:r>
              <a:rPr sz="2400" b="0" i="1" u="none">
                <a:solidFill>
                  <a:srgbClr val="564B3C"/>
                </a:solidFill>
                <a:latin typeface="Century Gothic"/>
                <a:ea typeface="Century Gothic"/>
                <a:cs typeface="Century Gothic"/>
              </a:rPr>
              <a:t>how much</a:t>
            </a:r>
            <a:r>
              <a:rPr sz="2400" b="0" u="none">
                <a:solidFill>
                  <a:srgbClr val="564B3C"/>
                </a:solidFill>
                <a:latin typeface="Century Gothic"/>
                <a:ea typeface="Century Gothic"/>
                <a:cs typeface="Century Gothic"/>
              </a:rPr>
              <a:t> school you get.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i="1" u="none">
                <a:solidFill>
                  <a:srgbClr val="564B3C"/>
                </a:solidFill>
                <a:latin typeface="Century Gothic"/>
                <a:ea typeface="Century Gothic"/>
                <a:cs typeface="Century Gothic"/>
              </a:rPr>
              <a:t>Quantity</a:t>
            </a:r>
            <a:r>
              <a:rPr sz="2400" b="0" u="none">
                <a:solidFill>
                  <a:srgbClr val="564B3C"/>
                </a:solidFill>
                <a:latin typeface="Century Gothic"/>
                <a:ea typeface="Century Gothic"/>
                <a:cs typeface="Century Gothic"/>
              </a:rPr>
              <a:t> takes precedence over </a:t>
            </a:r>
            <a:r>
              <a:rPr sz="2400" b="0" i="1" u="none">
                <a:solidFill>
                  <a:srgbClr val="564B3C"/>
                </a:solidFill>
                <a:latin typeface="Century Gothic"/>
                <a:ea typeface="Century Gothic"/>
                <a:cs typeface="Century Gothic"/>
              </a:rPr>
              <a:t>quality</a:t>
            </a:r>
            <a:r>
              <a:rPr sz="2400" b="0" u="none">
                <a:solidFill>
                  <a:srgbClr val="564B3C"/>
                </a:solidFill>
                <a:latin typeface="Century Gothic"/>
                <a:ea typeface="Century Gothic"/>
                <a:cs typeface="Century Gothic"/>
              </a:rPr>
              <a: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in the U.S. is like a currency suffering from inflation.</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939309530"/>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78F73370-4792-4E32-9EB7-7A4533504399}"/>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7ED815EA-DDD7-4130-846E-F50F079D53F4}"/>
              </a:ext>
            </a:extLst>
          </p:cNvPr>
          <p:cNvSpPr>
            <a:spLocks xmlns:a="http://schemas.openxmlformats.org/drawingml/2006/main" noGrp="1"/>
          </p:cNvSpPr>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Do educational institutions serve everyone’s interests well?</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Or, do educational institutions serve the interests of people in positions of power more than of those not in power?</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195743592"/>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79" name="PlaceHolder 1">
            <a:extLst xmlns:a="http://schemas.openxmlformats.org/drawingml/2006/main">
              <a:ext uri="{FF2B5EF4-FFF2-40B4-BE49-F238E27FC236}">
                <a16:creationId xmlns:a16="http://schemas.microsoft.com/office/drawing/2014/main" id="{16A95FB7-9C24-4C68-A050-FD33E97D1E08}"/>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80" name="PlaceHolder 2">
            <a:extLst xmlns:a="http://schemas.openxmlformats.org/drawingml/2006/main">
              <a:ext uri="{FF2B5EF4-FFF2-40B4-BE49-F238E27FC236}">
                <a16:creationId xmlns:a16="http://schemas.microsoft.com/office/drawing/2014/main" id="{5965AAE4-7327-4C50-94A8-23648BD3C127}"/>
              </a:ext>
            </a:extLst>
          </p:cNvPr>
          <p:cNvSpPr>
            <a:spLocks xmlns:a="http://schemas.openxmlformats.org/drawingml/2006/main" noGrp="1"/>
          </p:cNvSpPr>
          <p:nvPr>
            <p:ph idx="0"/>
          </p:nvPr>
        </p:nvSpPr>
        <p:spPr>
          <a:xfrm xmlns:a="http://schemas.openxmlformats.org/drawingml/2006/main">
            <a:off x="457200" y="1675800"/>
            <a:ext cx="8229600" cy="444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Functionalism and conflict paradigms describe how education works in very different ways.</a:t>
            </a:r>
            <a:endParaRPr sz="20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Functionalists believe that education can be meritocratic.  It can sort people into adult roles in ways that aren’t based on ascribed characteristics like socioeconomic background, race/ethnicity, and gender.</a:t>
            </a:r>
            <a:endParaRPr sz="20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Those who ascribe to the conflict paradigm believe that individuals and groups are always competing for power and status.  Individuals and groups use their resources to protect their advantages and gain status.  Those who have more resources will benefit more from educational institutions.  Those with more resources include wealthier, white, and male students.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26891622"/>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81" name="PlaceHolder 1">
            <a:extLst xmlns:a="http://schemas.openxmlformats.org/drawingml/2006/main">
              <a:ext uri="{FF2B5EF4-FFF2-40B4-BE49-F238E27FC236}">
                <a16:creationId xmlns:a16="http://schemas.microsoft.com/office/drawing/2014/main" id="{FF9BEE8C-236B-47DB-8BE8-07BDC62FA7BB}"/>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4</a:t>
            </a:r>
            <a:endParaRPr sz="3500" b="0" u="none">
              <a:solidFill>
                <a:srgbClr val="6B7D72"/>
              </a:solidFill>
              <a:latin typeface="Book Antiqua"/>
              <a:ea typeface="Book Antiqua"/>
              <a:cs typeface="Book Antiqua"/>
            </a:endParaRPr>
          </a:p>
        </p:txBody>
      </p:sp>
      <p:sp>
        <p:nvSpPr>
          <p:cNvPr id="82" name="">
            <a:extLst xmlns:a="http://schemas.openxmlformats.org/drawingml/2006/main">
              <a:ext uri="{FF2B5EF4-FFF2-40B4-BE49-F238E27FC236}">
                <a16:creationId xmlns:a16="http://schemas.microsoft.com/office/drawing/2014/main" id="{440211A2-17C7-4DD9-953A-A1706E697D33}"/>
              </a:ext>
            </a:extLst>
          </p:cNvPr>
          <p:cNvSpPr>
            <a:spLocks xmlns:a="http://schemas.openxmlformats.org/drawingml/2006/main" noGrp="1"/>
          </p:cNvSpPr>
          <p:nvPr/>
        </p:nvSpPr>
        <p:spPr>
          <a:xfrm xmlns:a="http://schemas.openxmlformats.org/drawingml/2006/main">
            <a:off x="457200" y="1752480"/>
            <a:ext cx="8229600" cy="4648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Do schools differ for children from more and less advantaged socioeconomic backgrounds?  How so?</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Do educational outcomes differ by socioeconomic background?</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are some reasons for these differences?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Do/how do schools influence differences between students by socioeconomic background?</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679193709"/>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36166B13-29AE-4520-936B-723692023797}"/>
              </a:ext>
            </a:extLst>
          </p:cNvPr>
          <p:cNvSpPr>
            <a:spLocks xmlns:a="http://schemas.openxmlformats.org/drawingml/2006/main" noGrp="1"/>
          </p:cNvSpPr>
          <p:nvPr>
            <p:ph type="title" idx="0"/>
          </p:nvPr>
        </p:nvSpPr>
        <p:spPr>
          <a:xfrm xmlns:a="http://schemas.openxmlformats.org/drawingml/2006/main">
            <a:off x="685800" y="22824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TWO PARADIGMS DESCRIBING HOW EDUCATION WORKS</a:t>
            </a:r>
            <a:endParaRPr sz="32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4EA3B53B-8C85-4DF5-A572-D280C1D85BE7}"/>
              </a:ext>
            </a:extLst>
          </p:cNvPr>
          <p:cNvSpPr>
            <a:spLocks xmlns:a="http://schemas.openxmlformats.org/drawingml/2006/main" noGrp="1"/>
          </p:cNvSpPr>
          <p:nvPr>
            <p:ph idx="0"/>
          </p:nvPr>
        </p:nvSpPr>
        <p:spPr>
          <a:xfrm xmlns:a="http://schemas.openxmlformats.org/drawingml/2006/main">
            <a:off x="609120" y="1828440"/>
            <a:ext cx="8001000" cy="48006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Functional paradigm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Education is generally progressive.  Increasingly, it sorts people rationally and efficiently into their social roles.  It should minimize inequality of opportunity.</a:t>
            </a:r>
            <a:endParaRPr sz="2000" b="0" u="none">
              <a:solidFill>
                <a:srgbClr val="564B3C"/>
              </a:solidFill>
              <a:latin typeface="Century Gothic"/>
              <a:ea typeface="Century Gothic"/>
              <a:cs typeface="Century Gothic"/>
            </a:endParaRPr>
          </a:p>
          <a:p xmlns:a="http://schemas.openxmlformats.org/drawingml/2006/main">
            <a:pPr marL="64800" indent="0" algn="l">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Conflict paradigm</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Education socializes and stratifies people in such a way that existing inequalities of opportunity are reproduced.</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493660232"/>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AD1BFBC8-A15B-48AA-83A8-A7296C271E8B}"/>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FUNCTIONALIST PARADIGM</a:t>
            </a:r>
            <a:endParaRPr sz="3200" b="0" u="none">
              <a:solidFill>
                <a:srgbClr val="6B7D72"/>
              </a:solidFill>
              <a:latin typeface="Book Antiqua"/>
              <a:ea typeface="Book Antiqua"/>
              <a:cs typeface="Book Antiqua"/>
            </a:endParaRPr>
          </a:p>
        </p:txBody>
      </p:sp>
      <p:sp>
        <p:nvSpPr>
          <p:cNvPr id="37" name="PlaceHolder 2">
            <a:extLst xmlns:a="http://schemas.openxmlformats.org/drawingml/2006/main">
              <a:ext uri="{FF2B5EF4-FFF2-40B4-BE49-F238E27FC236}">
                <a16:creationId xmlns:a16="http://schemas.microsoft.com/office/drawing/2014/main" id="{7C3307F9-E3F3-4C42-807B-633C9F46EA8E}"/>
              </a:ext>
            </a:extLst>
          </p:cNvPr>
          <p:cNvSpPr>
            <a:spLocks xmlns:a="http://schemas.openxmlformats.org/drawingml/2006/main" noGrp="1"/>
          </p:cNvSpPr>
          <p:nvPr>
            <p:ph idx="0"/>
          </p:nvPr>
        </p:nvSpPr>
        <p:spPr>
          <a:xfrm xmlns:a="http://schemas.openxmlformats.org/drawingml/2006/main">
            <a:off x="609480" y="1752480"/>
            <a:ext cx="7772400" cy="4572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equip students with knowledge and skills to fit their roles in society.</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11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Students are equipped with basic skills and they “learn how to learn.”</a:t>
            </a:r>
            <a:endParaRPr sz="2400" b="0" u="none">
              <a:solidFill>
                <a:srgbClr val="564B3C"/>
              </a:solidFill>
              <a:latin typeface="Century Gothic"/>
              <a:ea typeface="Century Gothic"/>
              <a:cs typeface="Century Gothic"/>
            </a:endParaRPr>
          </a:p>
          <a:p xmlns:a="http://schemas.openxmlformats.org/drawingml/2006/main">
            <a:pPr marL="343080" indent="0" algn="l">
              <a:spcBef>
                <a:spcPts val="11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11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Basic skills are presumed to “level the playing field.”</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339591842"/>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45419CD3-5C1D-4451-80EC-ED0C0874DE2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ASSUMPTIONS OF THE FUNCTIONALIST PARADIGM</a:t>
            </a:r>
            <a:endParaRPr sz="3200" b="0" u="none">
              <a:solidFill>
                <a:srgbClr val="6B7D72"/>
              </a:solidFill>
              <a:latin typeface="Book Antiqua"/>
              <a:ea typeface="Book Antiqua"/>
              <a:cs typeface="Book Antiqua"/>
            </a:endParaRPr>
          </a:p>
        </p:txBody>
      </p:sp>
      <p:sp>
        <p:nvSpPr>
          <p:cNvPr id="39" name="PlaceHolder 2">
            <a:extLst xmlns:a="http://schemas.openxmlformats.org/drawingml/2006/main">
              <a:ext uri="{FF2B5EF4-FFF2-40B4-BE49-F238E27FC236}">
                <a16:creationId xmlns:a16="http://schemas.microsoft.com/office/drawing/2014/main" id="{AB92578D-E5D8-45C5-B517-A621A6F9BF5A}"/>
              </a:ext>
            </a:extLst>
          </p:cNvPr>
          <p:cNvSpPr>
            <a:spLocks xmlns:a="http://schemas.openxmlformats.org/drawingml/2006/main" noGrp="1"/>
          </p:cNvSpPr>
          <p:nvPr>
            <p:ph idx="0"/>
          </p:nvPr>
        </p:nvSpPr>
        <p:spPr>
          <a:xfrm xmlns:a="http://schemas.openxmlformats.org/drawingml/2006/main">
            <a:off x="685440" y="1980720"/>
            <a:ext cx="7848360" cy="4876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Students, once taught basic skills, can exhibit their talent for various occupations and are efficiently sorted into those positions.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Initial inequalities of opportunity are reduced.</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Sorting into positions in the economy and society is increasingly based on achieved, not ascribed characteristics.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7350056"/>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0" name="PlaceHolder 1">
            <a:extLst xmlns:a="http://schemas.openxmlformats.org/drawingml/2006/main">
              <a:ext uri="{FF2B5EF4-FFF2-40B4-BE49-F238E27FC236}">
                <a16:creationId xmlns:a16="http://schemas.microsoft.com/office/drawing/2014/main" id="{96861BA9-3DF2-4B8A-B923-508E63FE8373}"/>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WHO IS A FUNCTIONALIST?</a:t>
            </a:r>
            <a:endParaRPr sz="3200" b="0" u="none">
              <a:solidFill>
                <a:srgbClr val="6B7D72"/>
              </a:solidFill>
              <a:latin typeface="Book Antiqua"/>
              <a:ea typeface="Book Antiqua"/>
              <a:cs typeface="Book Antiqua"/>
            </a:endParaRPr>
          </a:p>
        </p:txBody>
      </p:sp>
      <p:sp>
        <p:nvSpPr>
          <p:cNvPr id="41" name="PlaceHolder 2">
            <a:extLst xmlns:a="http://schemas.openxmlformats.org/drawingml/2006/main">
              <a:ext uri="{FF2B5EF4-FFF2-40B4-BE49-F238E27FC236}">
                <a16:creationId xmlns:a16="http://schemas.microsoft.com/office/drawing/2014/main" id="{30AA1B7F-7F08-45D3-AE05-FBD42E2B3A2D}"/>
              </a:ext>
            </a:extLst>
          </p:cNvPr>
          <p:cNvSpPr>
            <a:spLocks xmlns:a="http://schemas.openxmlformats.org/drawingml/2006/main" noGrp="1"/>
          </p:cNvSpPr>
          <p:nvPr>
            <p:ph idx="0"/>
          </p:nvPr>
        </p:nvSpPr>
        <p:spPr>
          <a:xfrm xmlns:a="http://schemas.openxmlformats.org/drawingml/2006/main">
            <a:off x="533160" y="1828800"/>
            <a:ext cx="7925040" cy="5486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Talcott Parsons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Parsons suggests that there are two axes which determine occupational sorting: achievement and ascriptive factors.</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Parsons believes that achievement matters more than ascriptive factors.</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Parsons considers both cognitive and moral achievement.</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Parsons sees school as a transition between the smaller, more intimate social world of the family and the larger society.</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14598787"/>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2" name="PlaceHolder 1">
            <a:extLst xmlns:a="http://schemas.openxmlformats.org/drawingml/2006/main">
              <a:ext uri="{FF2B5EF4-FFF2-40B4-BE49-F238E27FC236}">
                <a16:creationId xmlns:a16="http://schemas.microsoft.com/office/drawing/2014/main" id="{8476CF20-1A2E-4AC3-A604-60F5F63D73C4}"/>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PARSONS’ AXES OF SELECTION</a:t>
            </a:r>
            <a:endParaRPr sz="3500" b="0" u="none">
              <a:solidFill>
                <a:srgbClr val="6B7D72"/>
              </a:solidFill>
              <a:latin typeface="Book Antiqua"/>
              <a:ea typeface="Book Antiqua"/>
              <a:cs typeface="Book Antiqua"/>
            </a:endParaRPr>
          </a:p>
        </p:txBody>
      </p:sp>
      <p:sp>
        <p:nvSpPr>
          <p:cNvPr id="43" name="Line 3">
            <a:extLst xmlns:a="http://schemas.openxmlformats.org/drawingml/2006/main">
              <a:ext uri="{FF2B5EF4-FFF2-40B4-BE49-F238E27FC236}">
                <a16:creationId xmlns:a16="http://schemas.microsoft.com/office/drawing/2014/main" id="{65EDC75C-788B-424F-B651-7F698CAF6055}"/>
              </a:ext>
            </a:extLst>
          </p:cNvPr>
          <p:cNvSpPr>
            <a:spLocks xmlns:a="http://schemas.openxmlformats.org/drawingml/2006/main" noGrp="1"/>
          </p:cNvSpPr>
          <p:nvPr/>
        </p:nvSpPr>
        <p:spPr>
          <a:xfrm xmlns:a="http://schemas.openxmlformats.org/drawingml/2006/main">
            <a:off x="4267080" y="2209680"/>
            <a:ext cx="0" cy="4038480"/>
          </a:xfrm>
          <a:prstGeom xmlns:a="http://schemas.openxmlformats.org/drawingml/2006/main" prst="line">
            <a:avLst/>
          </a:prstGeom>
          <a:ln xmlns:a="http://schemas.openxmlformats.org/drawingml/2006/main" w="9360">
            <a:solidFill>
              <a:srgbClr val="000000"/>
            </a:solidFill>
            <a:headEnd type="triangle" w="med" len="med"/>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
        <p:nvSpPr>
          <p:cNvPr id="44" name="Line 5">
            <a:extLst xmlns:a="http://schemas.openxmlformats.org/drawingml/2006/main">
              <a:ext uri="{FF2B5EF4-FFF2-40B4-BE49-F238E27FC236}">
                <a16:creationId xmlns:a16="http://schemas.microsoft.com/office/drawing/2014/main" id="{C72ABD59-2D13-4201-853C-CFC66A501C51}"/>
              </a:ext>
            </a:extLst>
          </p:cNvPr>
          <p:cNvSpPr>
            <a:spLocks xmlns:a="http://schemas.openxmlformats.org/drawingml/2006/main" noGrp="1"/>
          </p:cNvSpPr>
          <p:nvPr/>
        </p:nvSpPr>
        <p:spPr>
          <a:xfrm xmlns:a="http://schemas.openxmlformats.org/drawingml/2006/main">
            <a:off x="1371600" y="4114800"/>
            <a:ext cx="5867280" cy="0"/>
          </a:xfrm>
          <a:prstGeom xmlns:a="http://schemas.openxmlformats.org/drawingml/2006/main" prst="line">
            <a:avLst/>
          </a:prstGeom>
          <a:ln xmlns:a="http://schemas.openxmlformats.org/drawingml/2006/main" w="9360">
            <a:solidFill>
              <a:srgbClr val="000000"/>
            </a:solidFill>
            <a:headEnd type="triangle" w="med" len="med"/>
            <a:tailEnd type="triangle" w="med" len="med"/>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
        <p:nvSpPr>
          <p:cNvPr id="45" name="Text Box 6">
            <a:extLst xmlns:a="http://schemas.openxmlformats.org/drawingml/2006/main">
              <a:ext uri="{FF2B5EF4-FFF2-40B4-BE49-F238E27FC236}">
                <a16:creationId xmlns:a16="http://schemas.microsoft.com/office/drawing/2014/main" id="{4563B767-A901-44E3-A30F-35359B315277}"/>
              </a:ext>
            </a:extLst>
          </p:cNvPr>
          <p:cNvSpPr>
            <a:spLocks xmlns:a="http://schemas.openxmlformats.org/drawingml/2006/main" noGrp="1"/>
          </p:cNvSpPr>
          <p:nvPr/>
        </p:nvSpPr>
        <p:spPr>
          <a:xfrm xmlns:a="http://schemas.openxmlformats.org/drawingml/2006/main">
            <a:off x="3352680" y="1676160"/>
            <a:ext cx="1866960" cy="368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Times New Roman"/>
                <a:ea typeface="Times New Roman"/>
                <a:cs typeface="Times New Roman"/>
              </a:rPr>
              <a:t>Ascriptive Factors</a:t>
            </a:r>
            <a:endParaRPr sz="1800" b="0" u="none">
              <a:solidFill>
                <a:srgbClr val="000000"/>
              </a:solidFill>
              <a:latin typeface="Times New Roman"/>
              <a:ea typeface="Times New Roman"/>
              <a:cs typeface="Times New Roman"/>
            </a:endParaRPr>
          </a:p>
        </p:txBody>
      </p:sp>
      <p:sp>
        <p:nvSpPr>
          <p:cNvPr id="46" name="Text Box 7">
            <a:extLst xmlns:a="http://schemas.openxmlformats.org/drawingml/2006/main">
              <a:ext uri="{FF2B5EF4-FFF2-40B4-BE49-F238E27FC236}">
                <a16:creationId xmlns:a16="http://schemas.microsoft.com/office/drawing/2014/main" id="{5FDAD798-300F-400B-89C4-AC6502408B5D}"/>
              </a:ext>
            </a:extLst>
          </p:cNvPr>
          <p:cNvSpPr>
            <a:spLocks xmlns:a="http://schemas.openxmlformats.org/drawingml/2006/main" noGrp="1"/>
          </p:cNvSpPr>
          <p:nvPr/>
        </p:nvSpPr>
        <p:spPr>
          <a:xfrm xmlns:a="http://schemas.openxmlformats.org/drawingml/2006/main">
            <a:off x="6478560" y="4267080"/>
            <a:ext cx="1786680" cy="368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000000"/>
                </a:solidFill>
                <a:latin typeface="Times New Roman"/>
                <a:ea typeface="Times New Roman"/>
                <a:cs typeface="Times New Roman"/>
              </a:rPr>
              <a:t>Achieved Factors</a:t>
            </a:r>
            <a:endParaRPr sz="1800" b="0" u="none">
              <a:solidFill>
                <a:srgbClr val="000000"/>
              </a:solidFill>
              <a:latin typeface="Times New Roman"/>
              <a:ea typeface="Times New Roman"/>
              <a:cs typeface="Times New Roman"/>
            </a:endParaRPr>
          </a:p>
        </p:txBody>
      </p:sp>
      <p:sp>
        <p:nvSpPr>
          <p:cNvPr id="47" name="Text Box 8">
            <a:extLst xmlns:a="http://schemas.openxmlformats.org/drawingml/2006/main">
              <a:ext uri="{FF2B5EF4-FFF2-40B4-BE49-F238E27FC236}">
                <a16:creationId xmlns:a16="http://schemas.microsoft.com/office/drawing/2014/main" id="{7CCDB9F0-E648-4F6B-BE94-8D378BCA6F30}"/>
              </a:ext>
            </a:extLst>
          </p:cNvPr>
          <p:cNvSpPr>
            <a:spLocks xmlns:a="http://schemas.openxmlformats.org/drawingml/2006/main" noGrp="1"/>
          </p:cNvSpPr>
          <p:nvPr/>
        </p:nvSpPr>
        <p:spPr>
          <a:xfrm xmlns:a="http://schemas.openxmlformats.org/drawingml/2006/main">
            <a:off x="7224840" y="3470040"/>
            <a:ext cx="79020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High</a:t>
            </a:r>
            <a:endParaRPr sz="2400" b="0" u="none">
              <a:solidFill>
                <a:srgbClr val="000000"/>
              </a:solidFill>
              <a:latin typeface="Times New Roman"/>
              <a:ea typeface="Times New Roman"/>
              <a:cs typeface="Times New Roman"/>
            </a:endParaRPr>
          </a:p>
        </p:txBody>
      </p:sp>
      <p:sp>
        <p:nvSpPr>
          <p:cNvPr id="48" name="Text Box 9">
            <a:extLst xmlns:a="http://schemas.openxmlformats.org/drawingml/2006/main">
              <a:ext uri="{FF2B5EF4-FFF2-40B4-BE49-F238E27FC236}">
                <a16:creationId xmlns:a16="http://schemas.microsoft.com/office/drawing/2014/main" id="{C5466148-C625-4130-8FDD-E53AB63A6D8E}"/>
              </a:ext>
            </a:extLst>
          </p:cNvPr>
          <p:cNvSpPr>
            <a:spLocks xmlns:a="http://schemas.openxmlformats.org/drawingml/2006/main" noGrp="1"/>
          </p:cNvSpPr>
          <p:nvPr/>
        </p:nvSpPr>
        <p:spPr>
          <a:xfrm xmlns:a="http://schemas.openxmlformats.org/drawingml/2006/main">
            <a:off x="4421160" y="2057400"/>
            <a:ext cx="79020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High</a:t>
            </a:r>
            <a:endParaRPr sz="2400" b="0" u="none">
              <a:solidFill>
                <a:srgbClr val="000000"/>
              </a:solidFill>
              <a:latin typeface="Times New Roman"/>
              <a:ea typeface="Times New Roman"/>
              <a:cs typeface="Times New Roman"/>
            </a:endParaRPr>
          </a:p>
        </p:txBody>
      </p:sp>
      <p:sp>
        <p:nvSpPr>
          <p:cNvPr id="49" name="Text Box 10">
            <a:extLst xmlns:a="http://schemas.openxmlformats.org/drawingml/2006/main">
              <a:ext uri="{FF2B5EF4-FFF2-40B4-BE49-F238E27FC236}">
                <a16:creationId xmlns:a16="http://schemas.microsoft.com/office/drawing/2014/main" id="{A9BF044A-DB57-4AB9-8D01-800713B7A9F6}"/>
              </a:ext>
            </a:extLst>
          </p:cNvPr>
          <p:cNvSpPr>
            <a:spLocks xmlns:a="http://schemas.openxmlformats.org/drawingml/2006/main" noGrp="1"/>
          </p:cNvSpPr>
          <p:nvPr/>
        </p:nvSpPr>
        <p:spPr>
          <a:xfrm xmlns:a="http://schemas.openxmlformats.org/drawingml/2006/main">
            <a:off x="687240" y="3429000"/>
            <a:ext cx="7394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Low</a:t>
            </a:r>
            <a:endParaRPr sz="2400" b="0" u="none">
              <a:solidFill>
                <a:srgbClr val="000000"/>
              </a:solidFill>
              <a:latin typeface="Times New Roman"/>
              <a:ea typeface="Times New Roman"/>
              <a:cs typeface="Times New Roman"/>
            </a:endParaRPr>
          </a:p>
        </p:txBody>
      </p:sp>
      <p:sp>
        <p:nvSpPr>
          <p:cNvPr id="50" name="Text Box 11">
            <a:extLst xmlns:a="http://schemas.openxmlformats.org/drawingml/2006/main">
              <a:ext uri="{FF2B5EF4-FFF2-40B4-BE49-F238E27FC236}">
                <a16:creationId xmlns:a16="http://schemas.microsoft.com/office/drawing/2014/main" id="{A7EC6B76-F4D5-4200-8B65-BB4B9D54A491}"/>
              </a:ext>
            </a:extLst>
          </p:cNvPr>
          <p:cNvSpPr>
            <a:spLocks xmlns:a="http://schemas.openxmlformats.org/drawingml/2006/main" noGrp="1"/>
          </p:cNvSpPr>
          <p:nvPr/>
        </p:nvSpPr>
        <p:spPr>
          <a:xfrm xmlns:a="http://schemas.openxmlformats.org/drawingml/2006/main">
            <a:off x="4497480" y="5943600"/>
            <a:ext cx="739440" cy="459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Low</a:t>
            </a:r>
            <a:endParaRPr sz="2400" b="0" u="none">
              <a:solidFill>
                <a:srgbClr val="000000"/>
              </a:solidFill>
              <a:latin typeface="Times New Roman"/>
              <a:ea typeface="Times New Roman"/>
              <a:cs typeface="Times New Roman"/>
            </a:endParaRPr>
          </a:p>
        </p:txBody>
      </p:sp>
      <p:sp>
        <p:nvSpPr>
          <p:cNvPr id="51" name="Text Box 12">
            <a:extLst xmlns:a="http://schemas.openxmlformats.org/drawingml/2006/main">
              <a:ext uri="{FF2B5EF4-FFF2-40B4-BE49-F238E27FC236}">
                <a16:creationId xmlns:a16="http://schemas.microsoft.com/office/drawing/2014/main" id="{AB968FC2-789F-4DCE-B613-EF10ACAC7569}"/>
              </a:ext>
            </a:extLst>
          </p:cNvPr>
          <p:cNvSpPr>
            <a:spLocks xmlns:a="http://schemas.openxmlformats.org/drawingml/2006/main" noGrp="1"/>
          </p:cNvSpPr>
          <p:nvPr/>
        </p:nvSpPr>
        <p:spPr>
          <a:xfrm xmlns:a="http://schemas.openxmlformats.org/drawingml/2006/main">
            <a:off x="4653720" y="2971800"/>
            <a:ext cx="2144520" cy="45936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Goes to College</a:t>
            </a:r>
            <a:endParaRPr sz="2400" b="0" u="none">
              <a:solidFill>
                <a:srgbClr val="000000"/>
              </a:solidFill>
              <a:latin typeface="Times New Roman"/>
              <a:ea typeface="Times New Roman"/>
              <a:cs typeface="Times New Roman"/>
            </a:endParaRPr>
          </a:p>
        </p:txBody>
      </p:sp>
      <p:sp>
        <p:nvSpPr>
          <p:cNvPr id="52" name="Text Box 13">
            <a:extLst xmlns:a="http://schemas.openxmlformats.org/drawingml/2006/main">
              <a:ext uri="{FF2B5EF4-FFF2-40B4-BE49-F238E27FC236}">
                <a16:creationId xmlns:a16="http://schemas.microsoft.com/office/drawing/2014/main" id="{ADA41933-0E63-44E0-9220-3D0FE7249F7F}"/>
              </a:ext>
            </a:extLst>
          </p:cNvPr>
          <p:cNvSpPr>
            <a:spLocks xmlns:a="http://schemas.openxmlformats.org/drawingml/2006/main" noGrp="1"/>
          </p:cNvSpPr>
          <p:nvPr/>
        </p:nvSpPr>
        <p:spPr>
          <a:xfrm xmlns:a="http://schemas.openxmlformats.org/drawingml/2006/main">
            <a:off x="685800" y="4952880"/>
            <a:ext cx="3197160" cy="45936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Does Not Go to College</a:t>
            </a:r>
            <a:endParaRPr sz="2400" b="0" u="none">
              <a:solidFill>
                <a:srgbClr val="000000"/>
              </a:solidFill>
              <a:latin typeface="Times New Roman"/>
              <a:ea typeface="Times New Roman"/>
              <a:cs typeface="Times New Roman"/>
            </a:endParaRPr>
          </a:p>
        </p:txBody>
      </p:sp>
      <p:sp>
        <p:nvSpPr>
          <p:cNvPr id="53" name="Text Box 14">
            <a:extLst xmlns:a="http://schemas.openxmlformats.org/drawingml/2006/main">
              <a:ext uri="{FF2B5EF4-FFF2-40B4-BE49-F238E27FC236}">
                <a16:creationId xmlns:a16="http://schemas.microsoft.com/office/drawing/2014/main" id="{1B0E9A64-BBD5-4C43-BD53-B12ACA011C0C}"/>
              </a:ext>
            </a:extLst>
          </p:cNvPr>
          <p:cNvSpPr>
            <a:spLocks xmlns:a="http://schemas.openxmlformats.org/drawingml/2006/main" noGrp="1"/>
          </p:cNvSpPr>
          <p:nvPr/>
        </p:nvSpPr>
        <p:spPr>
          <a:xfrm xmlns:a="http://schemas.openxmlformats.org/drawingml/2006/main">
            <a:off x="914400" y="2971800"/>
            <a:ext cx="3197160" cy="45936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Does Not Go to College</a:t>
            </a:r>
            <a:endParaRPr sz="2400" b="0" u="none">
              <a:solidFill>
                <a:srgbClr val="000000"/>
              </a:solidFill>
              <a:latin typeface="Times New Roman"/>
              <a:ea typeface="Times New Roman"/>
              <a:cs typeface="Times New Roman"/>
            </a:endParaRPr>
          </a:p>
        </p:txBody>
      </p:sp>
      <p:sp>
        <p:nvSpPr>
          <p:cNvPr id="54" name="Text Box 16">
            <a:extLst xmlns:a="http://schemas.openxmlformats.org/drawingml/2006/main">
              <a:ext uri="{FF2B5EF4-FFF2-40B4-BE49-F238E27FC236}">
                <a16:creationId xmlns:a16="http://schemas.microsoft.com/office/drawing/2014/main" id="{8D41E9C7-4998-481A-8F67-08C46C63917F}"/>
              </a:ext>
            </a:extLst>
          </p:cNvPr>
          <p:cNvSpPr>
            <a:spLocks xmlns:a="http://schemas.openxmlformats.org/drawingml/2006/main" noGrp="1"/>
          </p:cNvSpPr>
          <p:nvPr/>
        </p:nvSpPr>
        <p:spPr>
          <a:xfrm xmlns:a="http://schemas.openxmlformats.org/drawingml/2006/main">
            <a:off x="4806000" y="4952880"/>
            <a:ext cx="2144520" cy="459360"/>
          </a:xfrm>
          <a:prstGeom xmlns:a="http://schemas.openxmlformats.org/drawingml/2006/main" prst="rect">
            <a:avLst/>
          </a:prstGeom>
          <a:noFill xmlns:a="http://schemas.openxmlformats.org/drawingml/2006/main"/>
          <a:ln xmlns:a="http://schemas.openxmlformats.org/drawingml/2006/main" w="9360">
            <a:solidFill>
              <a:srgbClr val="000000"/>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Times New Roman"/>
                <a:ea typeface="Times New Roman"/>
                <a:cs typeface="Times New Roman"/>
              </a:rPr>
              <a:t>Goes to College</a:t>
            </a:r>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416710701"/>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55" name="PlaceHolder 1">
            <a:extLst xmlns:a="http://schemas.openxmlformats.org/drawingml/2006/main">
              <a:ext uri="{FF2B5EF4-FFF2-40B4-BE49-F238E27FC236}">
                <a16:creationId xmlns:a16="http://schemas.microsoft.com/office/drawing/2014/main" id="{5367809C-60E0-4044-ADE3-D4098294C3C2}"/>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FUNCTIONALISTS’ ASSUMPTIONS ABOUT SOCIETY</a:t>
            </a:r>
            <a:endParaRPr sz="2800" b="0" u="none">
              <a:solidFill>
                <a:srgbClr val="6B7D72"/>
              </a:solidFill>
              <a:latin typeface="Book Antiqua"/>
              <a:ea typeface="Book Antiqua"/>
              <a:cs typeface="Book Antiqua"/>
            </a:endParaRPr>
          </a:p>
        </p:txBody>
      </p:sp>
      <p:sp>
        <p:nvSpPr>
          <p:cNvPr id="56" name="PlaceHolder 2">
            <a:extLst xmlns:a="http://schemas.openxmlformats.org/drawingml/2006/main">
              <a:ext uri="{FF2B5EF4-FFF2-40B4-BE49-F238E27FC236}">
                <a16:creationId xmlns:a16="http://schemas.microsoft.com/office/drawing/2014/main" id="{11B6F95F-EDEC-4C68-B25A-69C1EF409D77}"/>
              </a:ext>
            </a:extLst>
          </p:cNvPr>
          <p:cNvSpPr>
            <a:spLocks xmlns:a="http://schemas.openxmlformats.org/drawingml/2006/main" noGrp="1"/>
          </p:cNvSpPr>
          <p:nvPr>
            <p:ph idx="0"/>
          </p:nvPr>
        </p:nvSpPr>
        <p:spPr>
          <a:xfrm xmlns:a="http://schemas.openxmlformats.org/drawingml/2006/main">
            <a:off x="533160" y="1675800"/>
            <a:ext cx="7925040" cy="388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Society values a meritocracy.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It is better morally.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It is most efficient.</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Societies value democracy and diversity.</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Social inequality is not bad, but inequality of opportunities is.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35273260"/>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7" name="PlaceHolder 1">
            <a:extLst xmlns:a="http://schemas.openxmlformats.org/drawingml/2006/main">
              <a:ext uri="{FF2B5EF4-FFF2-40B4-BE49-F238E27FC236}">
                <a16:creationId xmlns:a16="http://schemas.microsoft.com/office/drawing/2014/main" id="{491E5D35-0DF6-4523-82E1-EA0F31788C3C}"/>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FUNCTIONALIST ASSUMPTIONS ABOUT EDUCATION</a:t>
            </a:r>
            <a:endParaRPr sz="2800" b="0" u="none">
              <a:solidFill>
                <a:srgbClr val="6B7D72"/>
              </a:solidFill>
              <a:latin typeface="Book Antiqua"/>
              <a:ea typeface="Book Antiqua"/>
              <a:cs typeface="Book Antiqua"/>
            </a:endParaRPr>
          </a:p>
        </p:txBody>
      </p:sp>
      <p:sp>
        <p:nvSpPr>
          <p:cNvPr id="58" name="PlaceHolder 2">
            <a:extLst xmlns:a="http://schemas.openxmlformats.org/drawingml/2006/main">
              <a:ext uri="{FF2B5EF4-FFF2-40B4-BE49-F238E27FC236}">
                <a16:creationId xmlns:a16="http://schemas.microsoft.com/office/drawing/2014/main" id="{A027ECB0-0CDD-4189-8FE1-108999FBCE4C}"/>
              </a:ext>
            </a:extLst>
          </p:cNvPr>
          <p:cNvSpPr>
            <a:spLocks xmlns:a="http://schemas.openxmlformats.org/drawingml/2006/main" noGrp="1"/>
          </p:cNvSpPr>
          <p:nvPr>
            <p:ph idx="0"/>
          </p:nvPr>
        </p:nvSpPr>
        <p:spPr>
          <a:xfrm xmlns:a="http://schemas.openxmlformats.org/drawingml/2006/main">
            <a:off x="533160" y="1675800"/>
            <a:ext cx="7925040" cy="388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There is a clear link between the skills needed by employers and what we learn in schools.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Society is increasingly meritocractic.</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strength of the relationship between parents’ background and children’s educational attainment should decrease over time.</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672200178"/>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2026-08-27T17:04:26.6430000Z</dcterms:created>
  <dcterms:modified xsi:type="dcterms:W3CDTF">2026-08-27T17:04:26.6430000Z</dcterms:modified>
</coreProperties>
</file>