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e90c3af4887740f8" /><Relationship Type="http://schemas.openxmlformats.org/officeDocument/2006/relationships/extended-properties" Target="/docProps/app.xml" Id="R9fddb2323bd843b6" /><Relationship Type="http://schemas.openxmlformats.org/officeDocument/2006/relationships/officeDocument" Target="/ppt/presentation.xml" Id="R3b48e3dbc90341ba" /></Relationships>
</file>

<file path=ppt/presentation.xml><?xml version="1.0" encoding="utf-8"?>
<p:presentation xmlns:p="http://schemas.openxmlformats.org/presentationml/2006/main">
  <p:sldMasterIdLst>
    <p:sldMasterId xmlns:r="http://schemas.openxmlformats.org/officeDocument/2006/relationships" id="2147483648" r:id="Re52f6e44817c4b69"/>
  </p:sldMasterIdLst>
  <p:notesMasterIdLst>
    <p:notesMasterId xmlns:r="http://schemas.openxmlformats.org/officeDocument/2006/relationships" r:id="Re92d6d2cf80c42e7"/>
  </p:notesMasterIdLst>
  <p:sldIdLst>
    <p:sldId xmlns:r="http://schemas.openxmlformats.org/officeDocument/2006/relationships" id="256" r:id="Rdefeea4a377f4b09"/>
    <p:sldId xmlns:r="http://schemas.openxmlformats.org/officeDocument/2006/relationships" id="257" r:id="R3cbcba12bd9d4233"/>
    <p:sldId xmlns:r="http://schemas.openxmlformats.org/officeDocument/2006/relationships" id="258" r:id="R908094b8ec9d4248"/>
    <p:sldId xmlns:r="http://schemas.openxmlformats.org/officeDocument/2006/relationships" id="259" r:id="R7cc0179fcaa64011"/>
    <p:sldId xmlns:r="http://schemas.openxmlformats.org/officeDocument/2006/relationships" id="260" r:id="R404c2f36e93d497a"/>
    <p:sldId xmlns:r="http://schemas.openxmlformats.org/officeDocument/2006/relationships" id="261" r:id="R24ead7b98e2543b4"/>
    <p:sldId xmlns:r="http://schemas.openxmlformats.org/officeDocument/2006/relationships" id="262" r:id="R281de51af8994ac6"/>
    <p:sldId xmlns:r="http://schemas.openxmlformats.org/officeDocument/2006/relationships" id="263" r:id="R2f5a6317a2074c47"/>
    <p:sldId xmlns:r="http://schemas.openxmlformats.org/officeDocument/2006/relationships" id="264" r:id="R44abad704569415d"/>
    <p:sldId xmlns:r="http://schemas.openxmlformats.org/officeDocument/2006/relationships" id="265" r:id="R5a5b3493b7e94ab1"/>
    <p:sldId xmlns:r="http://schemas.openxmlformats.org/officeDocument/2006/relationships" id="266" r:id="R87d8680c7ce145a6"/>
    <p:sldId xmlns:r="http://schemas.openxmlformats.org/officeDocument/2006/relationships" id="267" r:id="R76ea04ac34f740cb"/>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410378f9399d43e9" /><Relationship Type="http://schemas.openxmlformats.org/officeDocument/2006/relationships/slideMaster" Target="/ppt/slideMasters/slideMaster1.xml" Id="Re52f6e44817c4b69" /><Relationship Type="http://schemas.openxmlformats.org/officeDocument/2006/relationships/notesMaster" Target="/ppt/notesMasters/notesMaster1.xml" Id="Re92d6d2cf80c42e7" /><Relationship Type="http://schemas.openxmlformats.org/officeDocument/2006/relationships/presProps" Target="/ppt/presProps.xml" Id="Rda71cd3f9a2e4e27" /><Relationship Type="http://schemas.openxmlformats.org/officeDocument/2006/relationships/tableStyles" Target="/ppt/tableStyles.xml" Id="R11d93b796d4b43ea" /><Relationship Type="http://schemas.openxmlformats.org/officeDocument/2006/relationships/slide" Target="/ppt/slides/slide1.xml" Id="Rdefeea4a377f4b09" /><Relationship Type="http://schemas.openxmlformats.org/officeDocument/2006/relationships/slide" Target="/ppt/slides/slide2.xml" Id="R3cbcba12bd9d4233" /><Relationship Type="http://schemas.openxmlformats.org/officeDocument/2006/relationships/slide" Target="/ppt/slides/slide3.xml" Id="R908094b8ec9d4248" /><Relationship Type="http://schemas.openxmlformats.org/officeDocument/2006/relationships/slide" Target="/ppt/slides/slide4.xml" Id="R7cc0179fcaa64011" /><Relationship Type="http://schemas.openxmlformats.org/officeDocument/2006/relationships/slide" Target="/ppt/slides/slide5.xml" Id="R404c2f36e93d497a" /><Relationship Type="http://schemas.openxmlformats.org/officeDocument/2006/relationships/slide" Target="/ppt/slides/slide6.xml" Id="R24ead7b98e2543b4" /><Relationship Type="http://schemas.openxmlformats.org/officeDocument/2006/relationships/slide" Target="/ppt/slides/slide7.xml" Id="R281de51af8994ac6" /><Relationship Type="http://schemas.openxmlformats.org/officeDocument/2006/relationships/slide" Target="/ppt/slides/slide8.xml" Id="R2f5a6317a2074c47" /><Relationship Type="http://schemas.openxmlformats.org/officeDocument/2006/relationships/slide" Target="/ppt/slides/slide9.xml" Id="R44abad704569415d" /><Relationship Type="http://schemas.openxmlformats.org/officeDocument/2006/relationships/slide" Target="/ppt/slides/slide10.xml" Id="R5a5b3493b7e94ab1" /><Relationship Type="http://schemas.openxmlformats.org/officeDocument/2006/relationships/slide" Target="/ppt/slides/slide11.xml" Id="R87d8680c7ce145a6" /><Relationship Type="http://schemas.openxmlformats.org/officeDocument/2006/relationships/slide" Target="/ppt/slides/slide12.xml" Id="R76ea04ac34f740cb"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f2f0a90120424018"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16899f065fc3419a" /><Relationship Type="http://schemas.openxmlformats.org/officeDocument/2006/relationships/notesMaster" Target="/ppt/notesMasters/notesMaster1.xml" Id="R0d35828f6f944d82"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2179ee7aac0746e5" /><Relationship Type="http://schemas.openxmlformats.org/officeDocument/2006/relationships/notesMaster" Target="/ppt/notesMasters/notesMaster1.xml" Id="R587047669de54b6b"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a32cad27d79b40d5" /><Relationship Type="http://schemas.openxmlformats.org/officeDocument/2006/relationships/notesMaster" Target="/ppt/notesMasters/notesMaster1.xml" Id="Rfc40a86ada694840"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324f0802de2d4f46" /><Relationship Type="http://schemas.openxmlformats.org/officeDocument/2006/relationships/notesMaster" Target="/ppt/notesMasters/notesMaster1.xml" Id="Rcd84a2376c2a4760" /></Relationships>
</file>

<file path=ppt/notesSlides/_rels/notesSlide2.xml.rels>&#65279;<?xml version="1.0" encoding="utf-8"?><Relationships xmlns="http://schemas.openxmlformats.org/package/2006/relationships"><Relationship Type="http://schemas.openxmlformats.org/officeDocument/2006/relationships/slide" Target="/ppt/slides/slide2.xml" Id="R6b6b74870bf447fe" /><Relationship Type="http://schemas.openxmlformats.org/officeDocument/2006/relationships/notesMaster" Target="/ppt/notesMasters/notesMaster1.xml" Id="R235e7370cdef47e9" /></Relationships>
</file>

<file path=ppt/notesSlides/_rels/notesSlide3.xml.rels>&#65279;<?xml version="1.0" encoding="utf-8"?><Relationships xmlns="http://schemas.openxmlformats.org/package/2006/relationships"><Relationship Type="http://schemas.openxmlformats.org/officeDocument/2006/relationships/slide" Target="/ppt/slides/slide3.xml" Id="R1583497b99b04348" /><Relationship Type="http://schemas.openxmlformats.org/officeDocument/2006/relationships/notesMaster" Target="/ppt/notesMasters/notesMaster1.xml" Id="R042f06cb6fc54d20" /></Relationships>
</file>

<file path=ppt/notesSlides/_rels/notesSlide4.xml.rels>&#65279;<?xml version="1.0" encoding="utf-8"?><Relationships xmlns="http://schemas.openxmlformats.org/package/2006/relationships"><Relationship Type="http://schemas.openxmlformats.org/officeDocument/2006/relationships/slide" Target="/ppt/slides/slide4.xml" Id="R17e2315c595a4fb0" /><Relationship Type="http://schemas.openxmlformats.org/officeDocument/2006/relationships/notesMaster" Target="/ppt/notesMasters/notesMaster1.xml" Id="Rd81b5f27a7044c1a" /></Relationships>
</file>

<file path=ppt/notesSlides/_rels/notesSlide5.xml.rels>&#65279;<?xml version="1.0" encoding="utf-8"?><Relationships xmlns="http://schemas.openxmlformats.org/package/2006/relationships"><Relationship Type="http://schemas.openxmlformats.org/officeDocument/2006/relationships/slide" Target="/ppt/slides/slide5.xml" Id="R5602f0c36b5549a3" /><Relationship Type="http://schemas.openxmlformats.org/officeDocument/2006/relationships/notesMaster" Target="/ppt/notesMasters/notesMaster1.xml" Id="Rfa875e6dde764b27" /></Relationships>
</file>

<file path=ppt/notesSlides/_rels/notesSlide6.xml.rels>&#65279;<?xml version="1.0" encoding="utf-8"?><Relationships xmlns="http://schemas.openxmlformats.org/package/2006/relationships"><Relationship Type="http://schemas.openxmlformats.org/officeDocument/2006/relationships/slide" Target="/ppt/slides/slide6.xml" Id="R53544a5b73474b4d" /><Relationship Type="http://schemas.openxmlformats.org/officeDocument/2006/relationships/notesMaster" Target="/ppt/notesMasters/notesMaster1.xml" Id="R43cc34e988044765" /></Relationships>
</file>

<file path=ppt/notesSlides/_rels/notesSlide7.xml.rels>&#65279;<?xml version="1.0" encoding="utf-8"?><Relationships xmlns="http://schemas.openxmlformats.org/package/2006/relationships"><Relationship Type="http://schemas.openxmlformats.org/officeDocument/2006/relationships/slide" Target="/ppt/slides/slide7.xml" Id="Rcbd6f00dfb7a4f8f" /><Relationship Type="http://schemas.openxmlformats.org/officeDocument/2006/relationships/notesMaster" Target="/ppt/notesMasters/notesMaster1.xml" Id="R751986597fc84fbd" /></Relationships>
</file>

<file path=ppt/notesSlides/_rels/notesSlide8.xml.rels>&#65279;<?xml version="1.0" encoding="utf-8"?><Relationships xmlns="http://schemas.openxmlformats.org/package/2006/relationships"><Relationship Type="http://schemas.openxmlformats.org/officeDocument/2006/relationships/slide" Target="/ppt/slides/slide8.xml" Id="Rc56489f59085466b" /><Relationship Type="http://schemas.openxmlformats.org/officeDocument/2006/relationships/notesMaster" Target="/ppt/notesMasters/notesMaster1.xml" Id="Ra5c6f799828f4ac0" /></Relationships>
</file>

<file path=ppt/notesSlides/_rels/notesSlide9.xml.rels>&#65279;<?xml version="1.0" encoding="utf-8"?><Relationships xmlns="http://schemas.openxmlformats.org/package/2006/relationships"><Relationship Type="http://schemas.openxmlformats.org/officeDocument/2006/relationships/slide" Target="/ppt/slides/slide9.xml" Id="R0e71dddd174f4bd2" /><Relationship Type="http://schemas.openxmlformats.org/officeDocument/2006/relationships/notesMaster" Target="/ppt/notesMasters/notesMaster1.xml" Id="R29492ff418aa48d6"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IF WE DON’T LIKE EDUCATIONAL INEQUALITY, WHY IS IT SO HARD TO MAKE IT GO AWAY?</a:t>
            </a:r>
          </a:p>
          <a:p xmlns:a="http://schemas.openxmlformats.org/drawingml/2006/main">
            <a:r>
              <a:t/>
            </a:r>
          </a:p>
          <a:p xmlns:a="http://schemas.openxmlformats.org/drawingml/2006/main">
            <a:r>
              <a:t>Slide text:</a:t>
            </a:r>
          </a:p>
          <a:p xmlns:a="http://schemas.openxmlformats.org/drawingml/2006/main">
            <a:r>
              <a:t>CHAPTER 9</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SCHOOLS AND UNIONS</a:t>
            </a:r>
          </a:p>
          <a:p xmlns:a="http://schemas.openxmlformats.org/drawingml/2006/main">
            <a:r>
              <a:t/>
            </a:r>
          </a:p>
          <a:p xmlns:a="http://schemas.openxmlformats.org/drawingml/2006/main">
            <a:r>
              <a:t>Slide text:</a:t>
            </a:r>
          </a:p>
          <a:p xmlns:a="http://schemas.openxmlformats.org/drawingml/2006/main">
            <a:r>
              <a:t>Schools are also places where the values of unions get challenged.</a:t>
            </a:r>
          </a:p>
          <a:p xmlns:a="http://schemas.openxmlformats.org/drawingml/2006/main">
            <a:r>
              <a:t>Teachers’ unions have been and continue to be politically powerful groups.</a:t>
            </a:r>
          </a:p>
          <a:p xmlns:a="http://schemas.openxmlformats.org/drawingml/2006/main">
            <a:r>
              <a:t>Politicians who do not support unions generally may agitate to erode some of the conditions guaranteed to teachers in their contracts.</a:t>
            </a:r>
          </a:p>
          <a:p xmlns:a="http://schemas.openxmlformats.org/drawingml/2006/main">
            <a:r>
              <a:t>And, on the part of teachers, they may be unwilling to compromise for fear that their unions will be weakened.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SUMMARY</a:t>
            </a:r>
          </a:p>
          <a:p xmlns:a="http://schemas.openxmlformats.org/drawingml/2006/main">
            <a:r>
              <a:t/>
            </a:r>
          </a:p>
          <a:p xmlns:a="http://schemas.openxmlformats.org/drawingml/2006/main">
            <a:r>
              <a:t>Slide text:</a:t>
            </a:r>
          </a:p>
          <a:p xmlns:a="http://schemas.openxmlformats.org/drawingml/2006/main">
            <a:r>
              <a:t>School inequality seems to be persistent, with efforts to reduce it not bearing much fruit over a half century.</a:t>
            </a:r>
          </a:p>
          <a:p xmlns:a="http://schemas.openxmlformats.org/drawingml/2006/main">
            <a:r>
              <a:t>School inequality may be intractable for (at least) three reasons.</a:t>
            </a:r>
          </a:p>
          <a:p xmlns:a="http://schemas.openxmlformats.org/drawingml/2006/main">
            <a:r>
              <a:t>There are trade-offs to reforms both within and across schools.</a:t>
            </a:r>
          </a:p>
          <a:p xmlns:a="http://schemas.openxmlformats.org/drawingml/2006/main">
            <a:r>
              <a:t>Redistributing resources is perceived as a “zero-sum” game where some have to lose their advantages for others to gain.  Groups with resources, power, and/or status do not want to give any of this up.</a:t>
            </a:r>
          </a:p>
          <a:p xmlns:a="http://schemas.openxmlformats.org/drawingml/2006/main">
            <a:r>
              <a:t>Children experience many other contexts outside of schools: families, neighborhoods, and peers.  Schools cannot reduce inequality in these contexts alone.</a:t>
            </a:r>
          </a:p>
          <a:p xmlns:a="http://schemas.openxmlformats.org/drawingml/2006/main">
            <a:r>
              <a:t>Schools are places where political battles about the role of the federal government in daily life, liberalism vs. conservatism, and unionization get played out.  This makes change difficult.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FINAL THOUGHTS</a:t>
            </a:r>
          </a:p>
          <a:p xmlns:a="http://schemas.openxmlformats.org/drawingml/2006/main">
            <a:r>
              <a:t/>
            </a:r>
          </a:p>
          <a:p xmlns:a="http://schemas.openxmlformats.org/drawingml/2006/main">
            <a:r>
              <a:t>Slide text:</a:t>
            </a:r>
          </a:p>
          <a:p xmlns:a="http://schemas.openxmlformats.org/drawingml/2006/main">
            <a:r>
              <a:t>Education is something that is accomplished by a society, and, as a member of that society, you have a role in shaping it.</a:t>
            </a:r>
          </a:p>
          <a:p xmlns:a="http://schemas.openxmlformats.org/drawingml/2006/main">
            <a:r>
              <a:t>People often think of schools in terms of the ways that they serve themselves – what their own experiences were and the quality of education their own children get -- their private functions.</a:t>
            </a:r>
          </a:p>
          <a:p xmlns:a="http://schemas.openxmlformats.org/drawingml/2006/main">
            <a:r>
              <a:t>Education is one means by which we accomplish our vision of how we want our society to look – this is its public function.</a:t>
            </a:r>
          </a:p>
          <a:p xmlns:a="http://schemas.openxmlformats.org/drawingml/2006/main">
            <a:r>
              <a:t>What is your ideal vision of society?</a:t>
            </a:r>
          </a:p>
          <a:p xmlns:a="http://schemas.openxmlformats.org/drawingml/2006/main">
            <a:r>
              <a:t>Can/how can schools be changed to better accomplish this vision?  What else needs to change?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QUESTIONS FOR THOUGHT</a:t>
            </a:r>
          </a:p>
          <a:p xmlns:a="http://schemas.openxmlformats.org/drawingml/2006/main">
            <a:r>
              <a:t/>
            </a:r>
          </a:p>
          <a:p xmlns:a="http://schemas.openxmlformats.org/drawingml/2006/main">
            <a:r>
              <a:t>Slide text:</a:t>
            </a:r>
          </a:p>
          <a:p xmlns:a="http://schemas.openxmlformats.org/drawingml/2006/main">
            <a:r>
              <a:t>Why is reducing inequality in education so hard?</a:t>
            </a:r>
          </a:p>
          <a:p xmlns:a="http://schemas.openxmlformats.org/drawingml/2006/main">
            <a:r>
              <a:t>What are the trade-offs involved in reducing inequality?</a:t>
            </a:r>
          </a:p>
          <a:p xmlns:a="http://schemas.openxmlformats.org/drawingml/2006/main">
            <a:r>
              <a:t>Can schools alone reduce inequality?</a:t>
            </a:r>
          </a:p>
          <a:p xmlns:a="http://schemas.openxmlformats.org/drawingml/2006/main">
            <a:r>
              <a:t>How do political battles get played out in schools?</a:t>
            </a:r>
          </a:p>
          <a:p xmlns:a="http://schemas.openxmlformats.org/drawingml/2006/main">
            <a:r>
              <a:t>What is your ideal vision of society?</a:t>
            </a:r>
          </a:p>
          <a:p xmlns:a="http://schemas.openxmlformats.org/drawingml/2006/main">
            <a:r>
              <a:t>Can/how can schools be changed to better accomplish this vision?  What else needs to change?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THREE REASONS WHY REDUCING EDUCATIONAL INEQUALITY IS HARD</a:t>
            </a:r>
          </a:p>
          <a:p xmlns:a="http://schemas.openxmlformats.org/drawingml/2006/main">
            <a:r>
              <a:t/>
            </a:r>
          </a:p>
          <a:p xmlns:a="http://schemas.openxmlformats.org/drawingml/2006/main">
            <a:r>
              <a:t>Slide text:</a:t>
            </a:r>
          </a:p>
          <a:p xmlns:a="http://schemas.openxmlformats.org/drawingml/2006/main">
            <a:r>
              <a:t>There are trade-offs to policies that reduce inequality.</a:t>
            </a:r>
          </a:p>
          <a:p xmlns:a="http://schemas.openxmlformats.org/drawingml/2006/main">
            <a:r>
              <a:t>Groups may perceive their power, resources, or status are threatened.</a:t>
            </a:r>
          </a:p>
          <a:p xmlns:a="http://schemas.openxmlformats.org/drawingml/2006/main">
            <a:r>
              <a:t>Schools alone may not be enough.</a:t>
            </a:r>
          </a:p>
          <a:p xmlns:a="http://schemas.openxmlformats.org/drawingml/2006/main">
            <a:r>
              <a:t>Students and families may need better nutrition, access to health care, residential stability, safer neighborhoods, activities for children outside of schools, and other things that are outside of the control of the school</a:t>
            </a:r>
          </a:p>
          <a:p xmlns:a="http://schemas.openxmlformats.org/drawingml/2006/main">
            <a:r>
              <a:t>Political battles play out in schools.</a:t>
            </a:r>
          </a:p>
          <a:p xmlns:a="http://schemas.openxmlformats.org/drawingml/2006/main">
            <a:r>
              <a:t>Conservative and liberal ideals play out in school curricula and in feelings about the power of teachers’ unions.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EXAMPLES OF TRADE-OFFS WITHIN SCHOOLS</a:t>
            </a:r>
          </a:p>
          <a:p xmlns:a="http://schemas.openxmlformats.org/drawingml/2006/main">
            <a:r>
              <a:t/>
            </a:r>
          </a:p>
          <a:p xmlns:a="http://schemas.openxmlformats.org/drawingml/2006/main">
            <a:r>
              <a:t>Slide text:</a:t>
            </a:r>
          </a:p>
          <a:p xmlns:a="http://schemas.openxmlformats.org/drawingml/2006/main">
            <a:r>
              <a:t>Culturally-inclusive curricula: adding materials about minorities, gays and lesbians, and women.</a:t>
            </a:r>
          </a:p>
          <a:p xmlns:a="http://schemas.openxmlformats.org/drawingml/2006/main">
            <a:r>
              <a:t>This takes time from other subjects and may be politically difficult.</a:t>
            </a:r>
          </a:p>
          <a:p xmlns:a="http://schemas.openxmlformats.org/drawingml/2006/main">
            <a:r>
              <a:t>Mixed ability groups</a:t>
            </a:r>
          </a:p>
          <a:p xmlns:a="http://schemas.openxmlformats.org/drawingml/2006/main">
            <a:r>
              <a:t>Parents who believe their children are academically-talented want the best (separate) resources and instruction for their children.</a:t>
            </a:r>
          </a:p>
          <a:p xmlns:a="http://schemas.openxmlformats.org/drawingml/2006/main">
            <a:r>
              <a:t>Better teacher training about different expectations for students based on their gender, race, or socioeconomic background.</a:t>
            </a:r>
          </a:p>
          <a:p xmlns:a="http://schemas.openxmlformats.org/drawingml/2006/main">
            <a:r>
              <a:t>Those reforms require professional development for teachers and the time to process these issues.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EXAMPLES OF TRADE-OFFS ACROSS SCHOOLS</a:t>
            </a:r>
          </a:p>
          <a:p xmlns:a="http://schemas.openxmlformats.org/drawingml/2006/main">
            <a:r>
              <a:t/>
            </a:r>
          </a:p>
          <a:p xmlns:a="http://schemas.openxmlformats.org/drawingml/2006/main">
            <a:r>
              <a:t>Slide text:</a:t>
            </a:r>
          </a:p>
          <a:p xmlns:a="http://schemas.openxmlformats.org/drawingml/2006/main">
            <a:r>
              <a:t>Expand choice programs.</a:t>
            </a:r>
          </a:p>
          <a:p xmlns:a="http://schemas.openxmlformats.org/drawingml/2006/main">
            <a:r>
              <a:t>Public schools that lose students to charter or other schools of choice lose the funding associated with these students and often become worse off than before, further disadvantaging the students who remain.</a:t>
            </a:r>
          </a:p>
          <a:p xmlns:a="http://schemas.openxmlformats.org/drawingml/2006/main">
            <a:r>
              <a:t>Increase the reach of Head Start programs, provide subsidies for preschool education, or mandate universal preschool.</a:t>
            </a:r>
          </a:p>
          <a:p xmlns:a="http://schemas.openxmlformats.org/drawingml/2006/main">
            <a:r>
              <a:t>There is a cost to the public (through increased taxes perhaps or less government spending on other things) that some are unwilling to pay.</a:t>
            </a:r>
          </a:p>
          <a:p xmlns:a="http://schemas.openxmlformats.org/drawingml/2006/main">
            <a:r>
              <a:t>Increase students’ time in schools or restructure breaks.</a:t>
            </a:r>
          </a:p>
          <a:p xmlns:a="http://schemas.openxmlformats.org/drawingml/2006/main">
            <a:r>
              <a:t>Families (and teachers) may resist giving up an uninterrupted summer break, as that is the time when children may participate in different types of activities like study abroad experiences, camps, or extended family vacations, or gain job or internship experiences.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CHANGES IN SCHOOL FUNDING?</a:t>
            </a:r>
          </a:p>
          <a:p xmlns:a="http://schemas.openxmlformats.org/drawingml/2006/main">
            <a:r>
              <a:t/>
            </a:r>
          </a:p>
          <a:p xmlns:a="http://schemas.openxmlformats.org/drawingml/2006/main">
            <a:r>
              <a:t>Slide text:</a:t>
            </a:r>
          </a:p>
          <a:p xmlns:a="http://schemas.openxmlformats.org/drawingml/2006/main">
            <a:r>
              <a:t>Efforts have been directed through the courts to sue state and federal governments on behalf of students who are not getting an “equal” education in an effort to redistribute resources across districts.</a:t>
            </a:r>
          </a:p>
          <a:p xmlns:a="http://schemas.openxmlformats.org/drawingml/2006/main">
            <a:r>
              <a:t>In those places where low- and high- resource schools must share funding, parents have taken children out of schools or have raised additional funds for their neighborhood schools.  Wealthier parents are better able to raise these funds, while poorer parents cannot.</a:t>
            </a:r>
          </a:p>
          <a:p xmlns:a="http://schemas.openxmlformats.org/drawingml/2006/main">
            <a:r>
              <a:t>Funding is perceived as a “zero sum game” – any shared funding is a reduction in the amount of resources available to other students (no matter how many resources these students already have).</a:t>
            </a:r>
          </a:p>
          <a:p xmlns:a="http://schemas.openxmlformats.org/drawingml/2006/main">
            <a:r>
              <a:t>Politicians dare not suggest policies that equalize funding across districts, so governments have limited funds to supplement poorer schools – only those that come from state taxes.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CAN SCHOOLS DO EVERYTHING?</a:t>
            </a:r>
          </a:p>
          <a:p xmlns:a="http://schemas.openxmlformats.org/drawingml/2006/main">
            <a:r>
              <a:t/>
            </a:r>
          </a:p>
          <a:p xmlns:a="http://schemas.openxmlformats.org/drawingml/2006/main">
            <a:r>
              <a:t>Slide text:</a:t>
            </a:r>
          </a:p>
          <a:p xmlns:a="http://schemas.openxmlformats.org/drawingml/2006/main">
            <a:r>
              <a:t>Students come to schools differently prepared and with different resources, and they live in different families and neighborhoods, and socialize with different peers.</a:t>
            </a:r>
          </a:p>
          <a:p xmlns:a="http://schemas.openxmlformats.org/drawingml/2006/main">
            <a:r>
              <a:t>The most successful programs at improving educational outcomes for children, like Harlem Children’s Village, realize that students need stable housing, good health care and nutrition, safe neighborhoods, and activities that keep them engaged after-school and during the summers.</a:t>
            </a:r>
          </a:p>
          <a:p xmlns:a="http://schemas.openxmlformats.org/drawingml/2006/main">
            <a:r>
              <a:t>School-based initiatives can address these issues: through policies that promote racial integration, through school-based health clinics and nutrition programs, through expanded early childhood education, and through expanded afterschool and summer programs.</a:t>
            </a:r>
          </a:p>
          <a:p xmlns:a="http://schemas.openxmlformats.org/drawingml/2006/main">
            <a:r>
              <a:t>However, schools alone are unlikely to be able to create policies that decrease the widening income gap, promote residential stability, or decrease the crime and concentrated disadvantages in highly segregated neighborhoods.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POLITICS AND SCHOOL INEQUALITY</a:t>
            </a:r>
          </a:p>
          <a:p xmlns:a="http://schemas.openxmlformats.org/drawingml/2006/main">
            <a:r>
              <a:t/>
            </a:r>
          </a:p>
          <a:p xmlns:a="http://schemas.openxmlformats.org/drawingml/2006/main">
            <a:r>
              <a:t>Slide text:</a:t>
            </a:r>
          </a:p>
          <a:p xmlns:a="http://schemas.openxmlformats.org/drawingml/2006/main">
            <a:r>
              <a:t>Battles about the role of government in daily life get played out in schools.</a:t>
            </a:r>
          </a:p>
          <a:p xmlns:a="http://schemas.openxmlformats.org/drawingml/2006/main">
            <a:r>
              <a:t>Some believe that schools should receive federal support and that funds should be distributed more equitably among schools.</a:t>
            </a:r>
          </a:p>
          <a:p xmlns:a="http://schemas.openxmlformats.org/drawingml/2006/main">
            <a:r>
              <a:t>Others think that schools should be accountable to their local constituencies and that educational issues are better decided by states and districts.</a:t>
            </a:r>
          </a:p>
          <a:p xmlns:a="http://schemas.openxmlformats.org/drawingml/2006/main">
            <a:r>
              <a:t>Those who believe in less government control may be in favor of more privatization of schools.</a:t>
            </a:r>
          </a:p>
          <a:p xmlns:a="http://schemas.openxmlformats.org/drawingml/2006/main">
            <a:r>
              <a:t>Others argue that schools provide a public good, above and beyond the ways that they serve individual students and families.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SCHOOLS AS LIBERAL OR CONSERVATIVE</a:t>
            </a:r>
          </a:p>
          <a:p xmlns:a="http://schemas.openxmlformats.org/drawingml/2006/main">
            <a:r>
              <a:t/>
            </a:r>
          </a:p>
          <a:p xmlns:a="http://schemas.openxmlformats.org/drawingml/2006/main">
            <a:r>
              <a:t>Slide text:</a:t>
            </a:r>
          </a:p>
          <a:p xmlns:a="http://schemas.openxmlformats.org/drawingml/2006/main">
            <a:r>
              <a:t>Schools are also places where liberal and conservative ideas get contested.</a:t>
            </a:r>
          </a:p>
          <a:p xmlns:a="http://schemas.openxmlformats.org/drawingml/2006/main">
            <a:r>
              <a:t>Schools may promote acceptance of LGBTQ families and students, and they may be places where racial diversity is celebrated.</a:t>
            </a:r>
          </a:p>
          <a:p xmlns:a="http://schemas.openxmlformats.org/drawingml/2006/main">
            <a:r>
              <a:t> They may also be places where sex education is abstinence-only, and until very recently, they were places where black and white students held separate proms.  They may be places where creationism is taught and where climate change is challenged.</a:t>
            </a:r>
          </a:p>
          <a:p xmlns:a="http://schemas.openxmlformats.org/drawingml/2006/main">
            <a:r>
              <a:t>They may be places that teach alternate histories of the U.S. that place the voices of women and minorities in the center or they may be places where teachers and students believe that too much emphasis is placed on historical wrong-doing in the U.S. past, as recently occurred in Arizona.</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7b8b3046852b4256" /><Relationship Type="http://schemas.openxmlformats.org/officeDocument/2006/relationships/image" Target="/ppt/media/image.jpeg" Id="R70d0728a52534b2c" /><Relationship Type="http://schemas.openxmlformats.org/officeDocument/2006/relationships/image" Target="/ppt/media/image.png" Id="R8ff700ad191c4e93" /></Relationships>
</file>

<file path=ppt/slideLayouts/_rels/slideLayout2.xml.rels>&#65279;<?xml version="1.0" encoding="utf-8"?><Relationships xmlns="http://schemas.openxmlformats.org/package/2006/relationships"><Relationship Type="http://schemas.openxmlformats.org/officeDocument/2006/relationships/slideMaster" Target="/ppt/slideMasters/slideMaster1.xml" Id="R7280de71b3c4453a" /><Relationship Type="http://schemas.openxmlformats.org/officeDocument/2006/relationships/image" Target="/ppt/media/image.jpeg" Id="R5f0f3abcd57a4084" /><Relationship Type="http://schemas.openxmlformats.org/officeDocument/2006/relationships/image" Target="/ppt/media/image2.png" Id="R727df4bce429457b" /><Relationship Type="http://schemas.openxmlformats.org/officeDocument/2006/relationships/image" Target="/ppt/media/image3.png" Id="R143a022802c9444b" /></Relationships>
</file>

<file path=ppt/slideLayouts/slideLayout1.xml><?xml version="1.0" encoding="utf-8"?>
<p:sldLayout xmlns:p="http://schemas.openxmlformats.org/presentationml/2006/main" type="blank" preserve="1">
  <p:cSld name="Default">
    <p:bg>
      <p:bgPr>
        <a:blipFill xmlns:a="http://schemas.openxmlformats.org/drawingml/2006/main" rotWithShape="0">
          <a:blip xmlns:r="http://schemas.openxmlformats.org/officeDocument/2006/relationships" r:embed="R70d0728a52534b2c"/>
          <a:stretch/>
        </a:blipFill>
      </p:bgPr>
    </p:bg>
    <p:spTree>
      <p:nvGrpSpPr>
        <p:cNvPr id="1" name=""/>
        <p:cNvGrpSpPr/>
        <p:nvPr/>
      </p:nvGrpSpPr>
      <p:grpSpPr>
        <a:xfrm xmlns:a="http://schemas.openxmlformats.org/drawingml/2006/main"/>
      </p:grpSpPr>
      <p:sp>
        <p:nvSpPr>
          <p:cNvPr id="2" name="Rectangle 7">
            <a:extLst xmlns:a="http://schemas.openxmlformats.org/drawingml/2006/main">
              <a:ext uri="{FF2B5EF4-FFF2-40B4-BE49-F238E27FC236}">
                <a16:creationId xmlns:a16="http://schemas.microsoft.com/office/drawing/2014/main" id="{B1DB9724-B0EE-42BB-812F-31834DF1C3E1}"/>
              </a:ext>
            </a:extLst>
          </p:cNvPr>
          <p:cNvSpPr>
            <a:spLocks xmlns:a="http://schemas.openxmlformats.org/drawingml/2006/main" noGrp="1"/>
          </p:cNvSpPr>
          <p:nvPr/>
        </p:nvSpPr>
        <p:spPr>
          <a:xfrm xmlns:a="http://schemas.openxmlformats.org/drawingml/2006/main">
            <a:off x="0" y="0"/>
            <a:ext cx="9144000" cy="685800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useBgFill="1">
        <p:nvSpPr>
          <p:cNvPr id="3" name="Rounded Rectangle 6">
            <a:extLst xmlns:a="http://schemas.openxmlformats.org/drawingml/2006/main">
              <a:ext uri="{FF2B5EF4-FFF2-40B4-BE49-F238E27FC236}">
                <a16:creationId xmlns:a16="http://schemas.microsoft.com/office/drawing/2014/main" id="{0600CE9F-29CD-4F7B-B8D5-1E66C1DAACCA}"/>
              </a:ext>
            </a:extLst>
          </p:cNvPr>
          <p:cNvSpPr>
            <a:spLocks xmlns:a="http://schemas.openxmlformats.org/drawingml/2006/main" noGrp="1"/>
          </p:cNvSpPr>
          <p:nvPr/>
        </p:nvSpPr>
        <p:spPr>
          <a:xfrm xmlns:a="http://schemas.openxmlformats.org/drawingml/2006/main">
            <a:off x="91800" y="101520"/>
            <a:ext cx="8960040" cy="6664320"/>
          </a:xfrm>
          <a:prstGeom xmlns:a="http://schemas.openxmlformats.org/drawingml/2006/main" prst="roundRect">
            <a:avLst>
              <a:gd name="adj" fmla="val 1736"/>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4" name="PlaceHolder 1">
            <a:extLst xmlns:a="http://schemas.openxmlformats.org/drawingml/2006/main">
              <a:ext uri="{FF2B5EF4-FFF2-40B4-BE49-F238E27FC236}">
                <a16:creationId xmlns:a16="http://schemas.microsoft.com/office/drawing/2014/main" id="{0D88C043-7C9B-4655-AF20-FF664E00B64E}"/>
              </a:ext>
            </a:extLst>
          </p:cNvPr>
          <p:cNvSpPr>
            <a:spLocks xmlns:a="http://schemas.openxmlformats.org/drawingml/2006/main" noGrp="1"/>
          </p:cNvSpPr>
          <p:nvPr>
            <p:ph type="body"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1pPr>
            <a:lvl2pPr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2pPr>
            <a:lvl3pPr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3pPr>
            <a:lvl4pPr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4pPr>
            <a:lvl5pPr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5pPr>
            <a:lvl6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6pPr>
            <a:lvl7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7pPr>
          </a:lstStyle>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Click to edit the outline text format</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Second Outline Level</a:t>
            </a:r>
            <a:endParaRPr sz="2400" b="0" u="none">
              <a:solidFill>
                <a:srgbClr val="564B3C"/>
              </a:solidFill>
              <a:latin typeface="Century Gothic"/>
              <a:ea typeface="Century Gothic"/>
              <a:cs typeface="Century Gothic"/>
            </a:endParaRPr>
          </a:p>
          <a:p xmlns:a="http://schemas.openxmlformats.org/drawingml/2006/main">
            <a:pPr marL="914400" lvl="2" indent="-228600"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Third Outline Level</a:t>
            </a:r>
            <a:endParaRPr sz="2400" b="0" u="none">
              <a:solidFill>
                <a:srgbClr val="564B3C"/>
              </a:solidFill>
              <a:latin typeface="Century Gothic"/>
              <a:ea typeface="Century Gothic"/>
              <a:cs typeface="Century Gothic"/>
            </a:endParaRPr>
          </a:p>
          <a:p xmlns:a="http://schemas.openxmlformats.org/drawingml/2006/main">
            <a:pPr marL="1279440" lvl="3" indent="-228600"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Fourth Outline Level</a:t>
            </a:r>
            <a:endParaRPr sz="2400" b="0" u="none">
              <a:solidFill>
                <a:srgbClr val="564B3C"/>
              </a:solidFill>
              <a:latin typeface="Century Gothic"/>
              <a:ea typeface="Century Gothic"/>
              <a:cs typeface="Century Gothic"/>
            </a:endParaRPr>
          </a:p>
          <a:p xmlns:a="http://schemas.openxmlformats.org/drawingml/2006/main">
            <a:pPr marL="1554120" lvl="4" indent="-228600"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Fifth Outline Level</a:t>
            </a:r>
            <a:endParaRPr sz="2400" b="0" u="none">
              <a:solidFill>
                <a:srgbClr val="564B3C"/>
              </a:solidFill>
              <a:latin typeface="Century Gothic"/>
              <a:ea typeface="Century Gothic"/>
              <a:cs typeface="Century Gothic"/>
            </a:endParaRPr>
          </a:p>
          <a:p xmlns:a="http://schemas.openxmlformats.org/drawingml/2006/main">
            <a:pPr marL="1554120" lvl="5"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Sixth Outline Level</a:t>
            </a:r>
            <a:endParaRPr sz="2400" b="0" u="none">
              <a:solidFill>
                <a:srgbClr val="564B3C"/>
              </a:solidFill>
              <a:latin typeface="Century Gothic"/>
              <a:ea typeface="Century Gothic"/>
              <a:cs typeface="Century Gothic"/>
            </a:endParaRPr>
          </a:p>
          <a:p xmlns:a="http://schemas.openxmlformats.org/drawingml/2006/main">
            <a:pPr marL="1554120" lvl="6"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Seventh Outline Level</a:t>
            </a:r>
            <a:endParaRPr sz="2400" b="0" u="none">
              <a:solidFill>
                <a:srgbClr val="564B3C"/>
              </a:solidFill>
              <a:latin typeface="Century Gothic"/>
              <a:ea typeface="Century Gothic"/>
              <a:cs typeface="Century Gothic"/>
            </a:endParaRPr>
          </a:p>
        </p:txBody>
      </p:sp>
      <p:sp>
        <p:nvSpPr>
          <p:cNvPr id="5" name="PlaceHolder 2">
            <a:extLst xmlns:a="http://schemas.openxmlformats.org/drawingml/2006/main">
              <a:ext uri="{FF2B5EF4-FFF2-40B4-BE49-F238E27FC236}">
                <a16:creationId xmlns:a16="http://schemas.microsoft.com/office/drawing/2014/main" id="{B1A499FB-51E4-4EFB-AEDF-2A22B2D90D16}"/>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6" name="PlaceHolder 3">
            <a:extLst xmlns:a="http://schemas.openxmlformats.org/drawingml/2006/main">
              <a:ext uri="{FF2B5EF4-FFF2-40B4-BE49-F238E27FC236}">
                <a16:creationId xmlns:a16="http://schemas.microsoft.com/office/drawing/2014/main" id="{8CDA2636-785A-42B7-B633-4861E9AF44B9}"/>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7" name="PlaceHolder 4">
            <a:extLst xmlns:a="http://schemas.openxmlformats.org/drawingml/2006/main">
              <a:ext uri="{FF2B5EF4-FFF2-40B4-BE49-F238E27FC236}">
                <a16:creationId xmlns:a16="http://schemas.microsoft.com/office/drawing/2014/main" id="{EDDD8DF9-8AC7-415C-8781-300D49E8BC90}"/>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b="0" u="none">
                <a:solidFill>
                  <a:srgbClr val="564B3C"/>
                </a:solidFill>
                <a:latin typeface="Times New Roman"/>
                <a:ea typeface="Times New Roman"/>
                <a:cs typeface="Times New Roman"/>
              </a:defRPr>
            </a:lvl1pPr>
          </a:lstStyle>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E0B02EDA-6378-4247-B715-A467DD27C07E}" type="slidenum">
              <a:rPr sz="1200" b="0" u="none">
                <a:solidFill>
                  <a:srgbClr val="564B3C"/>
                </a:solidFill>
                <a:latin typeface="Times New Roman"/>
                <a:ea typeface="Times New Roman"/>
                <a:cs typeface="Times New Roman"/>
              </a:rPr>
              <a:t>&lt;number&gt;</a:t>
            </a:fld>
            <a:endParaRPr sz="1200" b="0" u="none">
              <a:solidFill>
                <a:srgbClr val="000000"/>
              </a:solidFill>
              <a:latin typeface="Times New Roman"/>
              <a:ea typeface="Times New Roman"/>
              <a:cs typeface="Times New Roman"/>
            </a:endParaRPr>
          </a:p>
        </p:txBody>
      </p:sp>
      <p:pic>
        <p:nvPicPr>
          <p:cNvPr id="20" name="Rectangle 8"/>
          <p:cNvPicPr>
            <a:picLocks xmlns:a="http://schemas.openxmlformats.org/drawingml/2006/main" noChangeAspect="1"/>
          </p:cNvPicPr>
          <p:nvPr/>
        </p:nvPicPr>
        <p:blipFill>
          <a:blip xmlns:r="http://schemas.openxmlformats.org/officeDocument/2006/relationships" xmlns:a="http://schemas.openxmlformats.org/drawingml/2006/main" r:embed="R8ff700ad191c4e93"/>
          <a:stretch xmlns:a="http://schemas.openxmlformats.org/drawingml/2006/main"/>
        </p:blipFill>
        <p:spPr>
          <a:xfrm xmlns:a="http://schemas.openxmlformats.org/drawingml/2006/main" rot="0" flipH="0" flipV="0">
            <a:off x="274320" y="283680"/>
            <a:ext cx="8595000" cy="1319040"/>
          </a:xfrm>
          <a:prstGeom xmlns:a="http://schemas.openxmlformats.org/drawingml/2006/main" prst="rect">
            <a:avLst/>
          </a:prstGeom>
          <a:ln xmlns:a="http://schemas.openxmlformats.org/drawingml/2006/main" w="38160">
            <a:noFill/>
          </a:ln>
        </p:spPr>
      </p:pic>
      <p:sp>
        <p:nvSpPr>
          <p:cNvPr id="10" name="">
            <a:extLst xmlns:a="http://schemas.openxmlformats.org/drawingml/2006/main">
              <a:ext uri="{FF2B5EF4-FFF2-40B4-BE49-F238E27FC236}">
                <a16:creationId xmlns:a16="http://schemas.microsoft.com/office/drawing/2014/main" id="{61946390-CC74-4822-B1F2-58592919B4F7}"/>
              </a:ext>
            </a:extLst>
          </p:cNvPr>
          <p:cNvSpPr>
            <a:spLocks xmlns:a="http://schemas.openxmlformats.org/drawingml/2006/main" noGrp="1"/>
          </p:cNvSpPr>
          <p:nvPr/>
        </p:nvSpPr>
        <p:spPr>
          <a:xfrm xmlns:a="http://schemas.openxmlformats.org/drawingml/2006/main" rot="0" flipH="0" flipV="0">
            <a:off x="274320" y="280800"/>
            <a:ext cx="8595000" cy="1322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11" name="Rectangle 9">
            <a:extLst xmlns:a="http://schemas.openxmlformats.org/drawingml/2006/main">
              <a:ext uri="{FF2B5EF4-FFF2-40B4-BE49-F238E27FC236}">
                <a16:creationId xmlns:a16="http://schemas.microsoft.com/office/drawing/2014/main" id="{C71CCEA1-8AAF-4010-AE15-3B0D27417BE2}"/>
              </a:ext>
            </a:extLst>
          </p:cNvPr>
          <p:cNvSpPr>
            <a:spLocks xmlns:a="http://schemas.openxmlformats.org/drawingml/2006/main" noGrp="1"/>
          </p:cNvSpPr>
          <p:nvPr/>
        </p:nvSpPr>
        <p:spPr>
          <a:xfrm xmlns:a="http://schemas.openxmlformats.org/drawingml/2006/main">
            <a:off x="372960" y="372960"/>
            <a:ext cx="8380440" cy="111744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12" name="PlaceHolder 5">
            <a:extLst xmlns:a="http://schemas.openxmlformats.org/drawingml/2006/main">
              <a:ext uri="{FF2B5EF4-FFF2-40B4-BE49-F238E27FC236}">
                <a16:creationId xmlns:a16="http://schemas.microsoft.com/office/drawing/2014/main" id="{5A110FC9-BB68-444F-A820-AC4D9216B0FD}"/>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500" b="0" u="none">
                <a:solidFill>
                  <a:srgbClr val="6B7D72"/>
                </a:solidFill>
                <a:latin typeface="Book Antiqua"/>
                <a:ea typeface="Book Antiqua"/>
                <a:cs typeface="Book Antiqua"/>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Click to edit the title text format</a:t>
            </a:r>
            <a:endParaRPr sz="3500" b="0" u="none">
              <a:solidFill>
                <a:srgbClr val="6B7D72"/>
              </a:solidFill>
              <a:latin typeface="Book Antiqua"/>
              <a:ea typeface="Book Antiqua"/>
              <a:cs typeface="Book Antiqua"/>
            </a:endParaRPr>
          </a:p>
        </p:txBody>
      </p:sp>
    </p:spTree>
  </p:cSld>
</p:sldLayout>
</file>

<file path=ppt/slideLayouts/slideLayout2.xml><?xml version="1.0" encoding="utf-8"?>
<p:sldLayout xmlns:p="http://schemas.openxmlformats.org/presentationml/2006/main" type="blank" preserve="1">
  <p:cSld name="Title1">
    <p:bg>
      <p:bgPr>
        <a:blipFill xmlns:a="http://schemas.openxmlformats.org/drawingml/2006/main" rotWithShape="0">
          <a:blip xmlns:r="http://schemas.openxmlformats.org/officeDocument/2006/relationships" r:embed="R5f0f3abcd57a4084"/>
          <a:stretch/>
        </a:blipFill>
      </p:bgPr>
    </p:bg>
    <p:spTree>
      <p:nvGrpSpPr>
        <p:cNvPr id="1" name=""/>
        <p:cNvGrpSpPr/>
        <p:nvPr/>
      </p:nvGrpSpPr>
      <p:grpSpPr>
        <a:xfrm xmlns:a="http://schemas.openxmlformats.org/drawingml/2006/main"/>
      </p:grpSpPr>
      <p:sp>
        <p:nvSpPr>
          <p:cNvPr id="13" name="Rectangle 10">
            <a:extLst xmlns:a="http://schemas.openxmlformats.org/drawingml/2006/main">
              <a:ext uri="{FF2B5EF4-FFF2-40B4-BE49-F238E27FC236}">
                <a16:creationId xmlns:a16="http://schemas.microsoft.com/office/drawing/2014/main" id="{223CB09B-13BC-4161-B623-68A2352124B5}"/>
              </a:ext>
            </a:extLst>
          </p:cNvPr>
          <p:cNvSpPr>
            <a:spLocks xmlns:a="http://schemas.openxmlformats.org/drawingml/2006/main" noGrp="1"/>
          </p:cNvSpPr>
          <p:nvPr/>
        </p:nvSpPr>
        <p:spPr>
          <a:xfrm xmlns:a="http://schemas.openxmlformats.org/drawingml/2006/main">
            <a:off x="0" y="0"/>
            <a:ext cx="9144000" cy="685800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useBgFill="1">
        <p:nvSpPr>
          <p:cNvPr id="14" name="Rounded Rectangle 11">
            <a:extLst xmlns:a="http://schemas.openxmlformats.org/drawingml/2006/main">
              <a:ext uri="{FF2B5EF4-FFF2-40B4-BE49-F238E27FC236}">
                <a16:creationId xmlns:a16="http://schemas.microsoft.com/office/drawing/2014/main" id="{53BBEA9E-711E-4034-ACD2-F23A52D4A69E}"/>
              </a:ext>
            </a:extLst>
          </p:cNvPr>
          <p:cNvSpPr>
            <a:spLocks xmlns:a="http://schemas.openxmlformats.org/drawingml/2006/main" noGrp="1"/>
          </p:cNvSpPr>
          <p:nvPr/>
        </p:nvSpPr>
        <p:spPr>
          <a:xfrm xmlns:a="http://schemas.openxmlformats.org/drawingml/2006/main">
            <a:off x="91800" y="101520"/>
            <a:ext cx="8960040" cy="6664320"/>
          </a:xfrm>
          <a:prstGeom xmlns:a="http://schemas.openxmlformats.org/drawingml/2006/main" prst="roundRect">
            <a:avLst>
              <a:gd name="adj" fmla="val 1736"/>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pic>
        <p:nvPicPr>
          <p:cNvPr id="34" name="Rectangle 12"/>
          <p:cNvPicPr>
            <a:picLocks xmlns:a="http://schemas.openxmlformats.org/drawingml/2006/main" noChangeAspect="1"/>
          </p:cNvPicPr>
          <p:nvPr/>
        </p:nvPicPr>
        <p:blipFill>
          <a:blip xmlns:r="http://schemas.openxmlformats.org/officeDocument/2006/relationships" xmlns:a="http://schemas.openxmlformats.org/drawingml/2006/main" r:embed="R727df4bce429457b"/>
          <a:stretch xmlns:a="http://schemas.openxmlformats.org/drawingml/2006/main"/>
        </p:blipFill>
        <p:spPr>
          <a:xfrm xmlns:a="http://schemas.openxmlformats.org/drawingml/2006/main" rot="0" flipH="0" flipV="0">
            <a:off x="348480" y="2946240"/>
            <a:ext cx="7140960" cy="2460240"/>
          </a:xfrm>
          <a:prstGeom xmlns:a="http://schemas.openxmlformats.org/drawingml/2006/main" prst="rect">
            <a:avLst/>
          </a:prstGeom>
          <a:ln xmlns:a="http://schemas.openxmlformats.org/drawingml/2006/main" w="38160">
            <a:noFill/>
          </a:ln>
        </p:spPr>
      </p:pic>
      <p:sp>
        <p:nvSpPr>
          <p:cNvPr id="17" name="">
            <a:extLst xmlns:a="http://schemas.openxmlformats.org/drawingml/2006/main">
              <a:ext uri="{FF2B5EF4-FFF2-40B4-BE49-F238E27FC236}">
                <a16:creationId xmlns:a16="http://schemas.microsoft.com/office/drawing/2014/main" id="{BAF966F7-B157-483C-B0D5-483DF62A75BE}"/>
              </a:ext>
            </a:extLst>
          </p:cNvPr>
          <p:cNvSpPr>
            <a:spLocks xmlns:a="http://schemas.openxmlformats.org/drawingml/2006/main" noGrp="1"/>
          </p:cNvSpPr>
          <p:nvPr/>
        </p:nvSpPr>
        <p:spPr>
          <a:xfrm xmlns:a="http://schemas.openxmlformats.org/drawingml/2006/main" rot="0" flipH="0" flipV="0">
            <a:off x="347400" y="2944800"/>
            <a:ext cx="7143840" cy="24620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pic>
        <p:nvPicPr>
          <p:cNvPr id="36" name="Rectangle 13"/>
          <p:cNvPicPr>
            <a:picLocks xmlns:a="http://schemas.openxmlformats.org/drawingml/2006/main" noChangeAspect="1"/>
          </p:cNvPicPr>
          <p:nvPr/>
        </p:nvPicPr>
        <p:blipFill>
          <a:blip xmlns:r="http://schemas.openxmlformats.org/officeDocument/2006/relationships" xmlns:a="http://schemas.openxmlformats.org/drawingml/2006/main" r:embed="R143a022802c9444b"/>
          <a:stretch xmlns:a="http://schemas.openxmlformats.org/drawingml/2006/main"/>
        </p:blipFill>
        <p:spPr>
          <a:xfrm xmlns:a="http://schemas.openxmlformats.org/drawingml/2006/main" rot="0" flipH="0" flipV="0">
            <a:off x="7570440" y="2944800"/>
            <a:ext cx="1195560" cy="2462040"/>
          </a:xfrm>
          <a:prstGeom xmlns:a="http://schemas.openxmlformats.org/drawingml/2006/main" prst="rect">
            <a:avLst/>
          </a:prstGeom>
          <a:ln xmlns:a="http://schemas.openxmlformats.org/drawingml/2006/main" w="38160">
            <a:noFill/>
          </a:ln>
        </p:spPr>
      </p:pic>
      <p:sp>
        <p:nvSpPr>
          <p:cNvPr id="20" name="">
            <a:extLst xmlns:a="http://schemas.openxmlformats.org/drawingml/2006/main">
              <a:ext uri="{FF2B5EF4-FFF2-40B4-BE49-F238E27FC236}">
                <a16:creationId xmlns:a16="http://schemas.microsoft.com/office/drawing/2014/main" id="{35EBC376-F58C-4917-8AD1-741A44AD2467}"/>
              </a:ext>
            </a:extLst>
          </p:cNvPr>
          <p:cNvSpPr>
            <a:spLocks xmlns:a="http://schemas.openxmlformats.org/drawingml/2006/main" noGrp="1"/>
          </p:cNvSpPr>
          <p:nvPr/>
        </p:nvSpPr>
        <p:spPr>
          <a:xfrm xmlns:a="http://schemas.openxmlformats.org/drawingml/2006/main" rot="0" flipH="0" flipV="0">
            <a:off x="7572240" y="2944800"/>
            <a:ext cx="1190520" cy="24588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1" name="Rectangle 14">
            <a:extLst xmlns:a="http://schemas.openxmlformats.org/drawingml/2006/main">
              <a:ext uri="{FF2B5EF4-FFF2-40B4-BE49-F238E27FC236}">
                <a16:creationId xmlns:a16="http://schemas.microsoft.com/office/drawing/2014/main" id="{5E240439-F2B5-4CD9-89C1-F981874E35E0}"/>
              </a:ext>
            </a:extLst>
          </p:cNvPr>
          <p:cNvSpPr>
            <a:spLocks xmlns:a="http://schemas.openxmlformats.org/drawingml/2006/main" noGrp="1"/>
          </p:cNvSpPr>
          <p:nvPr/>
        </p:nvSpPr>
        <p:spPr>
          <a:xfrm xmlns:a="http://schemas.openxmlformats.org/drawingml/2006/main">
            <a:off x="7711920" y="3136680"/>
            <a:ext cx="911160" cy="2075040"/>
          </a:xfrm>
          <a:prstGeom xmlns:a="http://schemas.openxmlformats.org/drawingml/2006/main" prst="rect">
            <a:avLst/>
          </a:prstGeom>
          <a:solidFill xmlns:a="http://schemas.openxmlformats.org/drawingml/2006/main">
            <a:srgbClr val="B5AE53">
              <a:alpha val="70000"/>
            </a:srgbClr>
          </a:solidFill>
          <a:ln xmlns:a="http://schemas.openxmlformats.org/drawingml/2006/main" w="6120">
            <a:solidFill>
              <a:srgbClr val="6B7D72"/>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2" name="Rectangle 15">
            <a:extLst xmlns:a="http://schemas.openxmlformats.org/drawingml/2006/main">
              <a:ext uri="{FF2B5EF4-FFF2-40B4-BE49-F238E27FC236}">
                <a16:creationId xmlns:a16="http://schemas.microsoft.com/office/drawing/2014/main" id="{CE46B39E-E841-42C4-A40A-A5A7FB620311}"/>
              </a:ext>
            </a:extLst>
          </p:cNvPr>
          <p:cNvSpPr>
            <a:spLocks xmlns:a="http://schemas.openxmlformats.org/drawingml/2006/main" noGrp="1"/>
          </p:cNvSpPr>
          <p:nvPr/>
        </p:nvSpPr>
        <p:spPr>
          <a:xfrm xmlns:a="http://schemas.openxmlformats.org/drawingml/2006/main">
            <a:off x="446040" y="3055680"/>
            <a:ext cx="6946920" cy="224496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3" name="Rectangle 16">
            <a:extLst xmlns:a="http://schemas.openxmlformats.org/drawingml/2006/main">
              <a:ext uri="{FF2B5EF4-FFF2-40B4-BE49-F238E27FC236}">
                <a16:creationId xmlns:a16="http://schemas.microsoft.com/office/drawing/2014/main" id="{50DE7C52-7319-4D78-A5E7-923FCC9C5DCA}"/>
              </a:ext>
            </a:extLst>
          </p:cNvPr>
          <p:cNvSpPr>
            <a:spLocks xmlns:a="http://schemas.openxmlformats.org/drawingml/2006/main" noGrp="1"/>
          </p:cNvSpPr>
          <p:nvPr/>
        </p:nvSpPr>
        <p:spPr>
          <a:xfrm xmlns:a="http://schemas.openxmlformats.org/drawingml/2006/main">
            <a:off x="541080" y="4559040"/>
            <a:ext cx="6756480" cy="663480"/>
          </a:xfrm>
          <a:prstGeom xmlns:a="http://schemas.openxmlformats.org/drawingml/2006/main" prst="rect">
            <a:avLst/>
          </a:prstGeom>
          <a:solidFill xmlns:a="http://schemas.openxmlformats.org/drawingml/2006/main">
            <a:srgbClr val="93A299"/>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4" name="Rectangle 17">
            <a:extLst xmlns:a="http://schemas.openxmlformats.org/drawingml/2006/main">
              <a:ext uri="{FF2B5EF4-FFF2-40B4-BE49-F238E27FC236}">
                <a16:creationId xmlns:a16="http://schemas.microsoft.com/office/drawing/2014/main" id="{F6BCBFEF-0B8A-45AE-8A7A-26553543E630}"/>
              </a:ext>
            </a:extLst>
          </p:cNvPr>
          <p:cNvSpPr>
            <a:spLocks xmlns:a="http://schemas.openxmlformats.org/drawingml/2006/main" noGrp="1"/>
          </p:cNvSpPr>
          <p:nvPr/>
        </p:nvSpPr>
        <p:spPr>
          <a:xfrm xmlns:a="http://schemas.openxmlformats.org/drawingml/2006/main">
            <a:off x="539640" y="3139920"/>
            <a:ext cx="6759360" cy="2076480"/>
          </a:xfrm>
          <a:prstGeom xmlns:a="http://schemas.openxmlformats.org/drawingml/2006/main" prst="rect">
            <a:avLst/>
          </a:prstGeom>
          <a:noFill xmlns:a="http://schemas.openxmlformats.org/drawingml/2006/main"/>
          <a:ln xmlns:a="http://schemas.openxmlformats.org/drawingml/2006/main" w="6120">
            <a:solidFill>
              <a:srgbClr val="6B7D72"/>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5" name="PlaceHolder 1">
            <a:extLst xmlns:a="http://schemas.openxmlformats.org/drawingml/2006/main">
              <a:ext uri="{FF2B5EF4-FFF2-40B4-BE49-F238E27FC236}">
                <a16:creationId xmlns:a16="http://schemas.microsoft.com/office/drawing/2014/main" id="{18E61AF6-62AB-4420-B4AE-A98C118A3498}"/>
              </a:ext>
            </a:extLst>
          </p:cNvPr>
          <p:cNvSpPr>
            <a:spLocks xmlns:a="http://schemas.openxmlformats.org/drawingml/2006/main" noGrp="1"/>
          </p:cNvSpPr>
          <p:nvPr>
            <p:ph type="body"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1pPr>
            <a:lvl2pPr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2pPr>
            <a:lvl3pPr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3pPr>
            <a:lvl4pPr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4pPr>
            <a:lvl5pPr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5pPr>
            <a:lvl6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6pPr>
            <a:lvl7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7pPr>
          </a:lstStyle>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Click to edit the outline text format</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Second Outline Level</a:t>
            </a:r>
            <a:endParaRPr sz="2400" b="0" u="none">
              <a:solidFill>
                <a:srgbClr val="564B3C"/>
              </a:solidFill>
              <a:latin typeface="Century Gothic"/>
              <a:ea typeface="Century Gothic"/>
              <a:cs typeface="Century Gothic"/>
            </a:endParaRPr>
          </a:p>
          <a:p xmlns:a="http://schemas.openxmlformats.org/drawingml/2006/main">
            <a:pPr marL="914400" lvl="2" indent="-228600"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Third Outline Level</a:t>
            </a:r>
            <a:endParaRPr sz="2400" b="0" u="none">
              <a:solidFill>
                <a:srgbClr val="564B3C"/>
              </a:solidFill>
              <a:latin typeface="Century Gothic"/>
              <a:ea typeface="Century Gothic"/>
              <a:cs typeface="Century Gothic"/>
            </a:endParaRPr>
          </a:p>
          <a:p xmlns:a="http://schemas.openxmlformats.org/drawingml/2006/main">
            <a:pPr marL="1279440" lvl="3" indent="-228600"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Fourth Outline Level</a:t>
            </a:r>
            <a:endParaRPr sz="2400" b="0" u="none">
              <a:solidFill>
                <a:srgbClr val="564B3C"/>
              </a:solidFill>
              <a:latin typeface="Century Gothic"/>
              <a:ea typeface="Century Gothic"/>
              <a:cs typeface="Century Gothic"/>
            </a:endParaRPr>
          </a:p>
          <a:p xmlns:a="http://schemas.openxmlformats.org/drawingml/2006/main">
            <a:pPr marL="1554120" lvl="4" indent="-228600"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Fifth Outline Level</a:t>
            </a:r>
            <a:endParaRPr sz="2400" b="0" u="none">
              <a:solidFill>
                <a:srgbClr val="564B3C"/>
              </a:solidFill>
              <a:latin typeface="Century Gothic"/>
              <a:ea typeface="Century Gothic"/>
              <a:cs typeface="Century Gothic"/>
            </a:endParaRPr>
          </a:p>
          <a:p xmlns:a="http://schemas.openxmlformats.org/drawingml/2006/main">
            <a:pPr marL="1554120" lvl="5"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Sixth Outline Level</a:t>
            </a:r>
            <a:endParaRPr sz="2400" b="0" u="none">
              <a:solidFill>
                <a:srgbClr val="564B3C"/>
              </a:solidFill>
              <a:latin typeface="Century Gothic"/>
              <a:ea typeface="Century Gothic"/>
              <a:cs typeface="Century Gothic"/>
            </a:endParaRPr>
          </a:p>
          <a:p xmlns:a="http://schemas.openxmlformats.org/drawingml/2006/main">
            <a:pPr marL="1554120" lvl="6"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Seventh Outline Level</a:t>
            </a:r>
            <a:endParaRPr sz="2400" b="0" u="none">
              <a:solidFill>
                <a:srgbClr val="564B3C"/>
              </a:solidFill>
              <a:latin typeface="Century Gothic"/>
              <a:ea typeface="Century Gothic"/>
              <a:cs typeface="Century Gothic"/>
            </a:endParaRPr>
          </a:p>
        </p:txBody>
      </p:sp>
      <p:sp>
        <p:nvSpPr>
          <p:cNvPr id="26" name="PlaceHolder 2">
            <a:extLst xmlns:a="http://schemas.openxmlformats.org/drawingml/2006/main">
              <a:ext uri="{FF2B5EF4-FFF2-40B4-BE49-F238E27FC236}">
                <a16:creationId xmlns:a16="http://schemas.microsoft.com/office/drawing/2014/main" id="{3CE740A6-2487-4AB5-ABA7-9A414EF88B51}"/>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500" b="0" u="none">
                <a:solidFill>
                  <a:srgbClr val="6B7D72"/>
                </a:solidFill>
                <a:latin typeface="Book Antiqua"/>
                <a:ea typeface="Book Antiqua"/>
                <a:cs typeface="Book Antiqua"/>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Click to edit the title text format</a:t>
            </a:r>
            <a:endParaRPr sz="3500" b="0" u="none">
              <a:solidFill>
                <a:srgbClr val="6B7D72"/>
              </a:solidFill>
              <a:latin typeface="Book Antiqua"/>
              <a:ea typeface="Book Antiqua"/>
              <a:cs typeface="Book Antiqua"/>
            </a:endParaRPr>
          </a:p>
        </p:txBody>
      </p:sp>
      <p:sp>
        <p:nvSpPr>
          <p:cNvPr id="27" name="PlaceHolder 3">
            <a:extLst xmlns:a="http://schemas.openxmlformats.org/drawingml/2006/main">
              <a:ext uri="{FF2B5EF4-FFF2-40B4-BE49-F238E27FC236}">
                <a16:creationId xmlns:a16="http://schemas.microsoft.com/office/drawing/2014/main" id="{D8E1CA8B-C09D-4D62-BD25-D7A29750C234}"/>
              </a:ext>
            </a:extLst>
          </p:cNvPr>
          <p:cNvSpPr>
            <a:spLocks xmlns:a="http://schemas.openxmlformats.org/drawingml/2006/main" noGrp="1"/>
          </p:cNvSpPr>
          <p:nvPr>
            <p:ph type="dt" idx="4"/>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8" name="PlaceHolder 4">
            <a:extLst xmlns:a="http://schemas.openxmlformats.org/drawingml/2006/main">
              <a:ext uri="{FF2B5EF4-FFF2-40B4-BE49-F238E27FC236}">
                <a16:creationId xmlns:a16="http://schemas.microsoft.com/office/drawing/2014/main" id="{C0C899FF-A5D2-4D21-A013-B9E721FB6B2B}"/>
              </a:ext>
            </a:extLst>
          </p:cNvPr>
          <p:cNvSpPr>
            <a:spLocks xmlns:a="http://schemas.openxmlformats.org/drawingml/2006/main" noGrp="1"/>
          </p:cNvSpPr>
          <p:nvPr>
            <p:ph type="ftr" idx="5"/>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9" name="PlaceHolder 5">
            <a:extLst xmlns:a="http://schemas.openxmlformats.org/drawingml/2006/main">
              <a:ext uri="{FF2B5EF4-FFF2-40B4-BE49-F238E27FC236}">
                <a16:creationId xmlns:a16="http://schemas.microsoft.com/office/drawing/2014/main" id="{69AB8075-4BD5-4E1F-AC48-2D2C20F1C368}"/>
              </a:ext>
            </a:extLst>
          </p:cNvPr>
          <p:cNvSpPr>
            <a:spLocks xmlns:a="http://schemas.openxmlformats.org/drawingml/2006/main" noGrp="1"/>
          </p:cNvSpPr>
          <p:nvPr>
            <p:ph type="sldNum" idx="6"/>
          </p:nvPr>
        </p:nvSpPr>
        <p:spPr>
          <a:xfrm xmlns:a="http://schemas.openxmlformats.org/drawingml/2006/main">
            <a:off x="7786080" y="4625640"/>
            <a:ext cx="762120" cy="45720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b="0" u="none">
                <a:solidFill>
                  <a:srgbClr val="47534C"/>
                </a:solidFill>
                <a:latin typeface="Times New Roman"/>
                <a:ea typeface="Times New Roman"/>
                <a:cs typeface="Times New Roman"/>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6E0AFE31-54A9-4D5D-A8DC-3396A50BE26D}" type="slidenum">
              <a:rPr sz="2800" b="0" u="none">
                <a:solidFill>
                  <a:srgbClr val="47534C"/>
                </a:solidFill>
                <a:latin typeface="Times New Roman"/>
                <a:ea typeface="Times New Roman"/>
                <a:cs typeface="Times New Roman"/>
              </a:rPr>
              <a:t>&lt;number&gt;</a:t>
            </a:fld>
            <a:endParaRPr sz="2800" b="0" u="none">
              <a:solidFill>
                <a:srgbClr val="000000"/>
              </a:solidFill>
              <a:latin typeface="Times New Roman"/>
              <a:ea typeface="Times New Roman"/>
              <a:cs typeface="Times New Roman"/>
            </a:endParaRP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996f822234bb4b72" /><Relationship Type="http://schemas.openxmlformats.org/officeDocument/2006/relationships/slideLayout" Target="/ppt/slideLayouts/slideLayout1.xml" Id="R0da62758016a429b" /><Relationship Type="http://schemas.openxmlformats.org/officeDocument/2006/relationships/slideLayout" Target="/ppt/slideLayouts/slideLayout2.xml" Id="R42cd333bc66c4f24" /></Relationships>
</file>

<file path=ppt/slideMasters/slideMaster1.xml><?xml version="1.0" encoding="utf-8"?>
<p:sldMaster xmlns:p="http://schemas.openxmlformats.org/presentationml/2006/main">
  <p:cSld>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0da62758016a429b"/>
    <p:sldLayoutId xmlns:r="http://schemas.openxmlformats.org/officeDocument/2006/relationships" id="2147483650" r:id="R42cd333bc66c4f24"/>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2.xml" Id="R9bb87bfd299b4b15" /><Relationship Type="http://schemas.openxmlformats.org/officeDocument/2006/relationships/notesSlide" Target="/ppt/notesSlides/notesSlide1.xml" Id="R45f42465da484e25"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f1c1790836e44245" /><Relationship Type="http://schemas.openxmlformats.org/officeDocument/2006/relationships/notesSlide" Target="/ppt/notesSlides/notesSlide10.xml" Id="R81c27253c51646a6"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12d826eb8f91495f" /><Relationship Type="http://schemas.openxmlformats.org/officeDocument/2006/relationships/notesSlide" Target="/ppt/notesSlides/notesSlide11.xml" Id="R89db7d2b4b124ade"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aa321b7451fc4209" /><Relationship Type="http://schemas.openxmlformats.org/officeDocument/2006/relationships/notesSlide" Target="/ppt/notesSlides/notesSlide12.xml" Id="R171951e19f16437c"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c5f8fda459cb44ae" /><Relationship Type="http://schemas.openxmlformats.org/officeDocument/2006/relationships/notesSlide" Target="/ppt/notesSlides/notesSlide2.xml" Id="Ra808d6a6102248ae"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cd9e394f27cc4c05" /><Relationship Type="http://schemas.openxmlformats.org/officeDocument/2006/relationships/notesSlide" Target="/ppt/notesSlides/notesSlide3.xml" Id="Rbfca45fe7234492b"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af075c1d25ef487b" /><Relationship Type="http://schemas.openxmlformats.org/officeDocument/2006/relationships/notesSlide" Target="/ppt/notesSlides/notesSlide4.xml" Id="R3f70ebf7889c47b1"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267a13b5ec244a7f" /><Relationship Type="http://schemas.openxmlformats.org/officeDocument/2006/relationships/notesSlide" Target="/ppt/notesSlides/notesSlide5.xml" Id="Rf85e34174b0f4ffd"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f0d8b41b63e349bf" /><Relationship Type="http://schemas.openxmlformats.org/officeDocument/2006/relationships/notesSlide" Target="/ppt/notesSlides/notesSlide6.xml" Id="Rd2f8ecefc7e54f3a"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53dc884b1aee4768" /><Relationship Type="http://schemas.openxmlformats.org/officeDocument/2006/relationships/notesSlide" Target="/ppt/notesSlides/notesSlide7.xml" Id="R7cfbe056dfa548f8"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907cdb1da716459b" /><Relationship Type="http://schemas.openxmlformats.org/officeDocument/2006/relationships/notesSlide" Target="/ppt/notesSlides/notesSlide8.xml" Id="Rd00b8ffdc13c4a87"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736f48768ae6483a" /><Relationship Type="http://schemas.openxmlformats.org/officeDocument/2006/relationships/notesSlide" Target="/ppt/notesSlides/notesSlide9.xml" Id="R5c26d043a98f4aee"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30" name="PlaceHolder 1">
            <a:extLst xmlns:a="http://schemas.openxmlformats.org/drawingml/2006/main">
              <a:ext uri="{FF2B5EF4-FFF2-40B4-BE49-F238E27FC236}">
                <a16:creationId xmlns:a16="http://schemas.microsoft.com/office/drawing/2014/main" id="{5EEC6986-C378-4B4C-81C2-0D37E0B1DDC7}"/>
              </a:ext>
            </a:extLst>
          </p:cNvPr>
          <p:cNvSpPr>
            <a:spLocks xmlns:a="http://schemas.openxmlformats.org/drawingml/2006/main" noGrp="1"/>
          </p:cNvSpPr>
          <p:nvPr>
            <p:ph type="subTitle" idx="0"/>
          </p:nvPr>
        </p:nvSpPr>
        <p:spPr>
          <a:xfrm xmlns:a="http://schemas.openxmlformats.org/drawingml/2006/main">
            <a:off x="642600" y="4647960"/>
            <a:ext cx="655344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ctr">
              <a:spcBef>
                <a:spcPts val="3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IF WE DON’T LIKE EDUCATIONAL INEQUALITY, WHY IS IT SO HARD TO MAKE IT GO AWAY?</a:t>
            </a:r>
            <a:endParaRPr sz="1200" b="0" u="none">
              <a:solidFill>
                <a:srgbClr val="564B3C"/>
              </a:solidFill>
              <a:latin typeface="Century Gothic"/>
              <a:ea typeface="Century Gothic"/>
              <a:cs typeface="Century Gothic"/>
            </a:endParaRPr>
          </a:p>
        </p:txBody>
      </p:sp>
      <p:sp>
        <p:nvSpPr>
          <p:cNvPr id="31" name="PlaceHolder 2">
            <a:extLst xmlns:a="http://schemas.openxmlformats.org/drawingml/2006/main">
              <a:ext uri="{FF2B5EF4-FFF2-40B4-BE49-F238E27FC236}">
                <a16:creationId xmlns:a16="http://schemas.microsoft.com/office/drawing/2014/main" id="{35483AF2-0CA2-4143-B895-F08837B6B5F2}"/>
              </a:ext>
            </a:extLst>
          </p:cNvPr>
          <p:cNvSpPr>
            <a:spLocks xmlns:a="http://schemas.openxmlformats.org/drawingml/2006/main" noGrp="1"/>
          </p:cNvSpPr>
          <p:nvPr>
            <p:ph type="title" idx="0"/>
          </p:nvPr>
        </p:nvSpPr>
        <p:spPr>
          <a:xfrm xmlns:a="http://schemas.openxmlformats.org/drawingml/2006/main">
            <a:off x="604440" y="3226680"/>
            <a:ext cx="6629400" cy="1219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47534C"/>
                </a:solidFill>
                <a:latin typeface="Book Antiqua"/>
                <a:ea typeface="Book Antiqua"/>
                <a:cs typeface="Book Antiqua"/>
              </a:rPr>
              <a:t>CHAPTER 9</a:t>
            </a:r>
            <a:endParaRPr sz="4000" b="0" u="none">
              <a:solidFill>
                <a:srgbClr val="6B7D72"/>
              </a:solidFill>
              <a:latin typeface="Book Antiqua"/>
              <a:ea typeface="Book Antiqua"/>
              <a:cs typeface="Book Antiqua"/>
            </a:endParaRPr>
          </a:p>
        </p:txBody>
      </p:sp>
    </p:spTree>
    <p:extLst>
      <p:ext uri="{BB962C8B-B14F-4D97-AF65-F5344CB8AC3E}">
        <p14:creationId xmlns:p14="http://schemas.microsoft.com/office/powerpoint/2010/main" val="1466914710"/>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48" name="PlaceHolder 1">
            <a:extLst xmlns:a="http://schemas.openxmlformats.org/drawingml/2006/main">
              <a:ext uri="{FF2B5EF4-FFF2-40B4-BE49-F238E27FC236}">
                <a16:creationId xmlns:a16="http://schemas.microsoft.com/office/drawing/2014/main" id="{8957367A-F532-485E-9E82-9F38BAA49270}"/>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6B7D72"/>
                </a:solidFill>
                <a:latin typeface="Book Antiqua"/>
                <a:ea typeface="Book Antiqua"/>
                <a:cs typeface="Book Antiqua"/>
              </a:rPr>
              <a:t>SCHOOLS AND UNIONS</a:t>
            </a:r>
            <a:endParaRPr sz="3600" b="0" u="none">
              <a:solidFill>
                <a:srgbClr val="6B7D72"/>
              </a:solidFill>
              <a:latin typeface="Book Antiqua"/>
              <a:ea typeface="Book Antiqua"/>
              <a:cs typeface="Book Antiqua"/>
            </a:endParaRPr>
          </a:p>
        </p:txBody>
      </p:sp>
      <p:sp>
        <p:nvSpPr>
          <p:cNvPr id="49" name="PlaceHolder 2">
            <a:extLst xmlns:a="http://schemas.openxmlformats.org/drawingml/2006/main">
              <a:ext uri="{FF2B5EF4-FFF2-40B4-BE49-F238E27FC236}">
                <a16:creationId xmlns:a16="http://schemas.microsoft.com/office/drawing/2014/main" id="{B4FB5DB0-9BD9-43CE-967D-30BB5301BA0A}"/>
              </a:ext>
            </a:extLst>
          </p:cNvPr>
          <p:cNvSpPr>
            <a:spLocks xmlns:a="http://schemas.openxmlformats.org/drawingml/2006/main" noGrp="1"/>
          </p:cNvSpPr>
          <p:nvPr>
            <p:ph idx="0"/>
          </p:nvPr>
        </p:nvSpPr>
        <p:spPr>
          <a:xfrm xmlns:a="http://schemas.openxmlformats.org/drawingml/2006/main">
            <a:off x="152280" y="1676160"/>
            <a:ext cx="8686800" cy="5105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Schools are also places where the values of unions get challenged.  </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Teachers’ unions have been and continue to be politically powerful groups.  </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Politicians who do not support unions generally may agitate to erode some of the conditions guaranteed to teachers in their contracts.  </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And, on the part of teachers, they may be unwilling to compromise for fear that their unions will be weakened.</a:t>
            </a:r>
            <a:endParaRPr sz="20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126117171"/>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50" name="PlaceHolder 1">
            <a:extLst xmlns:a="http://schemas.openxmlformats.org/drawingml/2006/main">
              <a:ext uri="{FF2B5EF4-FFF2-40B4-BE49-F238E27FC236}">
                <a16:creationId xmlns:a16="http://schemas.microsoft.com/office/drawing/2014/main" id="{0F60A707-AFC7-433F-B527-88A693662AAF}"/>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SUMMARY</a:t>
            </a:r>
            <a:endParaRPr sz="3500" b="0" u="none">
              <a:solidFill>
                <a:srgbClr val="6B7D72"/>
              </a:solidFill>
              <a:latin typeface="Book Antiqua"/>
              <a:ea typeface="Book Antiqua"/>
              <a:cs typeface="Book Antiqua"/>
            </a:endParaRPr>
          </a:p>
        </p:txBody>
      </p:sp>
      <p:sp>
        <p:nvSpPr>
          <p:cNvPr id="51" name="PlaceHolder 2">
            <a:extLst xmlns:a="http://schemas.openxmlformats.org/drawingml/2006/main">
              <a:ext uri="{FF2B5EF4-FFF2-40B4-BE49-F238E27FC236}">
                <a16:creationId xmlns:a16="http://schemas.microsoft.com/office/drawing/2014/main" id="{CE0CACFA-F8F5-422C-B51A-8EDF269E15E4}"/>
              </a:ext>
            </a:extLst>
          </p:cNvPr>
          <p:cNvSpPr>
            <a:spLocks xmlns:a="http://schemas.openxmlformats.org/drawingml/2006/main" noGrp="1"/>
          </p:cNvSpPr>
          <p:nvPr>
            <p:ph idx="0"/>
          </p:nvPr>
        </p:nvSpPr>
        <p:spPr>
          <a:xfrm xmlns:a="http://schemas.openxmlformats.org/drawingml/2006/main">
            <a:off x="457200" y="1675800"/>
            <a:ext cx="8229600" cy="4449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School inequality seems to be persistent, with efforts to reduce it not bearing much fruit over a half century.</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School inequality may be intractable for (at least) three reasons.</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There are trade-offs to reforms both within and across schools.</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Redistributing resources is perceived as a “zero-sum” game where some have to lose their advantages for others to gain.  Groups with resources, power, and/or status do not want to give any of this up.</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Children experience many other contexts outside of schools: families, neighborhoods, and peers.  Schools cannot reduce inequality in these contexts alone.</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Schools are places where political battles about the role of the federal government in daily life, liberalism vs. conservatism, and unionization get played out.  This makes change difficult.</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251482571"/>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52" name="PlaceHolder 1">
            <a:extLst xmlns:a="http://schemas.openxmlformats.org/drawingml/2006/main">
              <a:ext uri="{FF2B5EF4-FFF2-40B4-BE49-F238E27FC236}">
                <a16:creationId xmlns:a16="http://schemas.microsoft.com/office/drawing/2014/main" id="{EB649CB5-CDF1-4A2B-A28C-E23D8725106D}"/>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FINAL THOUGHTS</a:t>
            </a:r>
            <a:endParaRPr sz="3500" b="0" u="none">
              <a:solidFill>
                <a:srgbClr val="6B7D72"/>
              </a:solidFill>
              <a:latin typeface="Book Antiqua"/>
              <a:ea typeface="Book Antiqua"/>
              <a:cs typeface="Book Antiqua"/>
            </a:endParaRPr>
          </a:p>
        </p:txBody>
      </p:sp>
      <p:sp>
        <p:nvSpPr>
          <p:cNvPr id="53" name="">
            <a:extLst xmlns:a="http://schemas.openxmlformats.org/drawingml/2006/main">
              <a:ext uri="{FF2B5EF4-FFF2-40B4-BE49-F238E27FC236}">
                <a16:creationId xmlns:a16="http://schemas.microsoft.com/office/drawing/2014/main" id="{BF8DC956-75E8-4767-B731-BA9F95E3D7D2}"/>
              </a:ext>
            </a:extLst>
          </p:cNvPr>
          <p:cNvSpPr>
            <a:spLocks xmlns:a="http://schemas.openxmlformats.org/drawingml/2006/main" noGrp="1"/>
          </p:cNvSpPr>
          <p:nvPr/>
        </p:nvSpPr>
        <p:spPr>
          <a:xfrm xmlns:a="http://schemas.openxmlformats.org/drawingml/2006/main">
            <a:off x="457200" y="1599840"/>
            <a:ext cx="8229600" cy="51051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Education is something that is accomplished by a society, and, as a member of that society, you have a role in shaping it.  </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People often think of schools in terms of the ways that they serve themselves – what their own experiences were and the quality of education their own children get -- their private functions. </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Education is one means by which we accomplish our vision of how we want our society to look – this is its public function. </a:t>
            </a:r>
            <a:endParaRPr sz="24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What is your ideal vision of society?</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Can/how can schools be changed to better accomplish this vision?  What else needs to change?</a:t>
            </a:r>
            <a:endParaRPr sz="20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64800">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812609482"/>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32" name="PlaceHolder 1">
            <a:extLst xmlns:a="http://schemas.openxmlformats.org/drawingml/2006/main">
              <a:ext uri="{FF2B5EF4-FFF2-40B4-BE49-F238E27FC236}">
                <a16:creationId xmlns:a16="http://schemas.microsoft.com/office/drawing/2014/main" id="{1B2BAC8E-33E8-4958-9EF3-CD983115E1ED}"/>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QUESTIONS FOR THOUGHT</a:t>
            </a:r>
            <a:endParaRPr sz="3500" b="0" u="none">
              <a:solidFill>
                <a:srgbClr val="6B7D72"/>
              </a:solidFill>
              <a:latin typeface="Book Antiqua"/>
              <a:ea typeface="Book Antiqua"/>
              <a:cs typeface="Book Antiqua"/>
            </a:endParaRPr>
          </a:p>
        </p:txBody>
      </p:sp>
      <p:sp>
        <p:nvSpPr>
          <p:cNvPr id="33" name="">
            <a:extLst xmlns:a="http://schemas.openxmlformats.org/drawingml/2006/main">
              <a:ext uri="{FF2B5EF4-FFF2-40B4-BE49-F238E27FC236}">
                <a16:creationId xmlns:a16="http://schemas.microsoft.com/office/drawing/2014/main" id="{B4F5AA6F-FEE2-42DB-98C9-ED7ACF094733}"/>
              </a:ext>
            </a:extLst>
          </p:cNvPr>
          <p:cNvSpPr>
            <a:spLocks xmlns:a="http://schemas.openxmlformats.org/drawingml/2006/main" noGrp="1"/>
          </p:cNvSpPr>
          <p:nvPr/>
        </p:nvSpPr>
        <p:spPr>
          <a:xfrm xmlns:a="http://schemas.openxmlformats.org/drawingml/2006/main">
            <a:off x="228600" y="1599840"/>
            <a:ext cx="8686800" cy="5181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fontScale="85000" lnSpcReduction="9999"/>
          </a:bodyPr>
          <a:lstStyle xmlns:a="http://schemas.openxmlformats.org/drawingml/2006/main"/>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Why is reducing inequality in education so hard?</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What are the trade-offs involved in reducing inequality?</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Can schools alone reduce inequality?</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How do political battles get played out in schools?</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What is your ideal vision of society?</a:t>
            </a:r>
            <a:endParaRPr sz="20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Can/how can schools be changed to better accomplish this vision?  What else needs to change?</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 </a:t>
            </a:r>
            <a:endParaRPr sz="24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371084015"/>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34" name="PlaceHolder 1">
            <a:extLst xmlns:a="http://schemas.openxmlformats.org/drawingml/2006/main">
              <a:ext uri="{FF2B5EF4-FFF2-40B4-BE49-F238E27FC236}">
                <a16:creationId xmlns:a16="http://schemas.microsoft.com/office/drawing/2014/main" id="{6D680FB3-01D8-4E3F-BF86-C807FD33A215}"/>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800" b="0" u="none">
                <a:solidFill>
                  <a:srgbClr val="6B7D72"/>
                </a:solidFill>
                <a:latin typeface="Book Antiqua"/>
                <a:ea typeface="Book Antiqua"/>
                <a:cs typeface="Book Antiqua"/>
              </a:rPr>
              <a:t>THREE REASONS WHY REDUCING EDUCATIONAL INEQUALITY IS HARD</a:t>
            </a:r>
            <a:endParaRPr sz="2800" b="0" u="none">
              <a:solidFill>
                <a:srgbClr val="6B7D72"/>
              </a:solidFill>
              <a:latin typeface="Book Antiqua"/>
              <a:ea typeface="Book Antiqua"/>
              <a:cs typeface="Book Antiqua"/>
            </a:endParaRPr>
          </a:p>
        </p:txBody>
      </p:sp>
      <p:sp>
        <p:nvSpPr>
          <p:cNvPr id="35" name="PlaceHolder 2">
            <a:extLst xmlns:a="http://schemas.openxmlformats.org/drawingml/2006/main">
              <a:ext uri="{FF2B5EF4-FFF2-40B4-BE49-F238E27FC236}">
                <a16:creationId xmlns:a16="http://schemas.microsoft.com/office/drawing/2014/main" id="{E35CE881-4268-40AC-8409-C5452BD1AA99}"/>
              </a:ext>
            </a:extLst>
          </p:cNvPr>
          <p:cNvSpPr>
            <a:spLocks xmlns:a="http://schemas.openxmlformats.org/drawingml/2006/main" noGrp="1"/>
          </p:cNvSpPr>
          <p:nvPr>
            <p:ph idx="0"/>
          </p:nvPr>
        </p:nvSpPr>
        <p:spPr>
          <a:xfrm xmlns:a="http://schemas.openxmlformats.org/drawingml/2006/main">
            <a:off x="152280" y="1523520"/>
            <a:ext cx="8686800" cy="5257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There are trade-offs to policies that reduce inequality.</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Groups may perceive their power, resources, or status are threatened.</a:t>
            </a:r>
            <a:endParaRPr sz="2000" b="0" u="none">
              <a:solidFill>
                <a:srgbClr val="564B3C"/>
              </a:solidFill>
              <a:latin typeface="Century Gothic"/>
              <a:ea typeface="Century Gothic"/>
              <a:cs typeface="Century Gothic"/>
            </a:endParaRPr>
          </a:p>
          <a:p xmlns:a="http://schemas.openxmlformats.org/drawingml/2006/main">
            <a:pPr marL="63972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Schools alone may not be enough.</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Students and families may need better nutrition, access to health care, residential stability, safer neighborhoods, activities for children outside of schools, and other things that are outside of the control of the school</a:t>
            </a:r>
            <a:endParaRPr sz="2000" b="0" u="none">
              <a:solidFill>
                <a:srgbClr val="564B3C"/>
              </a:solidFill>
              <a:latin typeface="Century Gothic"/>
              <a:ea typeface="Century Gothic"/>
              <a:cs typeface="Century Gothic"/>
            </a:endParaRPr>
          </a:p>
          <a:p xmlns:a="http://schemas.openxmlformats.org/drawingml/2006/main">
            <a:pPr marL="63972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Political battles play out in schools.</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Conservative and liberal ideals play out in school curricula and in feelings about the power of teachers’ unions.</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454619451"/>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36" name="PlaceHolder 1">
            <a:extLst xmlns:a="http://schemas.openxmlformats.org/drawingml/2006/main">
              <a:ext uri="{FF2B5EF4-FFF2-40B4-BE49-F238E27FC236}">
                <a16:creationId xmlns:a16="http://schemas.microsoft.com/office/drawing/2014/main" id="{6C93BAEA-0D74-4127-AF9B-07CD46399ADA}"/>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EXAMPLES OF TRADE-OFFS WITHIN SCHOOLS</a:t>
            </a:r>
            <a:endParaRPr sz="3200" b="0" u="none">
              <a:solidFill>
                <a:srgbClr val="6B7D72"/>
              </a:solidFill>
              <a:latin typeface="Book Antiqua"/>
              <a:ea typeface="Book Antiqua"/>
              <a:cs typeface="Book Antiqua"/>
            </a:endParaRPr>
          </a:p>
        </p:txBody>
      </p:sp>
      <p:sp>
        <p:nvSpPr>
          <p:cNvPr id="37" name="">
            <a:extLst xmlns:a="http://schemas.openxmlformats.org/drawingml/2006/main">
              <a:ext uri="{FF2B5EF4-FFF2-40B4-BE49-F238E27FC236}">
                <a16:creationId xmlns:a16="http://schemas.microsoft.com/office/drawing/2014/main" id="{C611AAA7-E241-425C-8198-01E20537550E}"/>
              </a:ext>
            </a:extLst>
          </p:cNvPr>
          <p:cNvSpPr>
            <a:spLocks xmlns:a="http://schemas.openxmlformats.org/drawingml/2006/main" noGrp="1"/>
          </p:cNvSpPr>
          <p:nvPr/>
        </p:nvSpPr>
        <p:spPr>
          <a:xfrm xmlns:a="http://schemas.openxmlformats.org/drawingml/2006/main">
            <a:off x="457200" y="1752480"/>
            <a:ext cx="8229600" cy="4952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Culturally-inclusive curricula: adding materials about minorities, gays and lesbians, and women.</a:t>
            </a:r>
            <a:endParaRPr sz="24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This takes time from other subjects and may be politically difficult.</a:t>
            </a:r>
            <a:endParaRPr sz="20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Mixed ability groups</a:t>
            </a:r>
            <a:endParaRPr sz="24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Parents who believe their children are academically-talented want the best (separate) resources and instruction for their children.</a:t>
            </a:r>
            <a:endParaRPr sz="2000" b="0" u="none">
              <a:solidFill>
                <a:srgbClr val="564B3C"/>
              </a:solidFill>
              <a:latin typeface="Century Gothic"/>
              <a:ea typeface="Century Gothic"/>
              <a:cs typeface="Century Gothic"/>
            </a:endParaRPr>
          </a:p>
          <a:p xmlns:a="http://schemas.openxmlformats.org/drawingml/2006/main">
            <a:pPr marL="342720" lvl="1"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Better teacher training about different expectations for students based on their gender, race, or socioeconomic background. </a:t>
            </a:r>
            <a:endParaRPr sz="2400" b="0" u="none">
              <a:solidFill>
                <a:srgbClr val="564B3C"/>
              </a:solidFill>
              <a:latin typeface="Century Gothic"/>
              <a:ea typeface="Century Gothic"/>
              <a:cs typeface="Century Gothic"/>
            </a:endParaRPr>
          </a:p>
          <a:p xmlns:a="http://schemas.openxmlformats.org/drawingml/2006/main">
            <a:pPr marL="617400" lvl="2" indent="-228600">
              <a:spcBef>
                <a:spcPts val="550"/>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200" b="0" u="none">
                <a:solidFill>
                  <a:srgbClr val="564B3C"/>
                </a:solidFill>
                <a:latin typeface="Century Gothic"/>
                <a:ea typeface="Century Gothic"/>
                <a:cs typeface="Century Gothic"/>
              </a:rPr>
              <a:t>Those reforms require professional development for teachers and the time to process these issues.</a:t>
            </a:r>
            <a:endParaRPr sz="2200" b="0" u="none">
              <a:solidFill>
                <a:srgbClr val="564B3C"/>
              </a:solidFill>
              <a:latin typeface="Century Gothic"/>
              <a:ea typeface="Century Gothic"/>
              <a:cs typeface="Century Gothic"/>
            </a:endParaRPr>
          </a:p>
          <a:p xmlns:a="http://schemas.openxmlformats.org/drawingml/2006/main">
            <a:pPr marL="343080" indent="-228600">
              <a:spcBef>
                <a:spcPts val="550"/>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2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268659893"/>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38" name="PlaceHolder 1">
            <a:extLst xmlns:a="http://schemas.openxmlformats.org/drawingml/2006/main">
              <a:ext uri="{FF2B5EF4-FFF2-40B4-BE49-F238E27FC236}">
                <a16:creationId xmlns:a16="http://schemas.microsoft.com/office/drawing/2014/main" id="{7760B354-9AD4-4596-A56C-34822F70661A}"/>
              </a:ext>
            </a:extLst>
          </p:cNvPr>
          <p:cNvSpPr>
            <a:spLocks xmlns:a="http://schemas.openxmlformats.org/drawingml/2006/main" noGrp="1"/>
          </p:cNvSpPr>
          <p:nvPr>
            <p:ph type="title" idx="0"/>
          </p:nvPr>
        </p:nvSpPr>
        <p:spPr>
          <a:xfrm xmlns:a="http://schemas.openxmlformats.org/drawingml/2006/main">
            <a:off x="761760" y="30420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EXAMPLES OF TRADE-OFFS ACROSS SCHOOLS</a:t>
            </a:r>
            <a:endParaRPr sz="3200" b="0" u="none">
              <a:solidFill>
                <a:srgbClr val="6B7D72"/>
              </a:solidFill>
              <a:latin typeface="Book Antiqua"/>
              <a:ea typeface="Book Antiqua"/>
              <a:cs typeface="Book Antiqua"/>
            </a:endParaRPr>
          </a:p>
        </p:txBody>
      </p:sp>
      <p:sp>
        <p:nvSpPr>
          <p:cNvPr id="39" name="">
            <a:extLst xmlns:a="http://schemas.openxmlformats.org/drawingml/2006/main">
              <a:ext uri="{FF2B5EF4-FFF2-40B4-BE49-F238E27FC236}">
                <a16:creationId xmlns:a16="http://schemas.microsoft.com/office/drawing/2014/main" id="{18A8ECA7-728B-4FEB-ADCC-912F2BD62FAD}"/>
              </a:ext>
            </a:extLst>
          </p:cNvPr>
          <p:cNvSpPr>
            <a:spLocks xmlns:a="http://schemas.openxmlformats.org/drawingml/2006/main" noGrp="1"/>
          </p:cNvSpPr>
          <p:nvPr/>
        </p:nvSpPr>
        <p:spPr>
          <a:xfrm xmlns:a="http://schemas.openxmlformats.org/drawingml/2006/main">
            <a:off x="152280" y="1675800"/>
            <a:ext cx="8763120" cy="5257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228600">
              <a:spcBef>
                <a:spcPts val="4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Expand choice programs. </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564B3C"/>
                </a:solidFill>
                <a:latin typeface="Century Gothic"/>
                <a:ea typeface="Century Gothic"/>
                <a:cs typeface="Century Gothic"/>
              </a:rPr>
              <a:t>Public schools that lose students to charter or other schools of choice lose the funding associated with these students and often become worse off than before, further disadvantaging the students who remain.</a:t>
            </a:r>
            <a:endParaRPr sz="1800" b="0" u="none">
              <a:solidFill>
                <a:srgbClr val="564B3C"/>
              </a:solidFill>
              <a:latin typeface="Century Gothic"/>
              <a:ea typeface="Century Gothic"/>
              <a:cs typeface="Century Gothic"/>
            </a:endParaRPr>
          </a:p>
          <a:p xmlns:a="http://schemas.openxmlformats.org/drawingml/2006/main">
            <a:pPr marL="639720" lvl="1" indent="-228600">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564B3C"/>
              </a:solidFill>
              <a:latin typeface="Century Gothic"/>
              <a:ea typeface="Century Gothic"/>
              <a:cs typeface="Century Gothic"/>
            </a:endParaRPr>
          </a:p>
          <a:p xmlns:a="http://schemas.openxmlformats.org/drawingml/2006/main">
            <a:pPr marL="343080" indent="-228600">
              <a:spcBef>
                <a:spcPts val="4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Increase the reach of Head Start programs, provide subsidies for preschool education, or mandate universal preschool. </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564B3C"/>
                </a:solidFill>
                <a:latin typeface="Century Gothic"/>
                <a:ea typeface="Century Gothic"/>
                <a:cs typeface="Century Gothic"/>
              </a:rPr>
              <a:t>There is a cost to the public (through increased taxes perhaps or less government spending on other things) that some are unwilling to pay. </a:t>
            </a:r>
            <a:endParaRPr sz="1800" b="0" u="none">
              <a:solidFill>
                <a:srgbClr val="564B3C"/>
              </a:solidFill>
              <a:latin typeface="Century Gothic"/>
              <a:ea typeface="Century Gothic"/>
              <a:cs typeface="Century Gothic"/>
            </a:endParaRPr>
          </a:p>
          <a:p xmlns:a="http://schemas.openxmlformats.org/drawingml/2006/main">
            <a:pPr marL="639720" lvl="1" indent="-228600">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1800" b="0" u="none">
              <a:solidFill>
                <a:srgbClr val="564B3C"/>
              </a:solidFill>
              <a:latin typeface="Century Gothic"/>
              <a:ea typeface="Century Gothic"/>
              <a:cs typeface="Century Gothic"/>
            </a:endParaRPr>
          </a:p>
          <a:p xmlns:a="http://schemas.openxmlformats.org/drawingml/2006/main">
            <a:pPr marL="343080" indent="-228600">
              <a:spcBef>
                <a:spcPts val="4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Increase students’ time in schools or restructure breaks. </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564B3C"/>
                </a:solidFill>
                <a:latin typeface="Century Gothic"/>
                <a:ea typeface="Century Gothic"/>
                <a:cs typeface="Century Gothic"/>
              </a:rPr>
              <a:t>Families (and teachers) may resist giving up an uninterrupted summer break, as that is the time when children may participate in different types of activities like study abroad experiences, camps, or extended family vacations, or gain job or internship experiences.</a:t>
            </a:r>
            <a:endParaRPr sz="18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619669855"/>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40" name="PlaceHolder 1">
            <a:extLst xmlns:a="http://schemas.openxmlformats.org/drawingml/2006/main">
              <a:ext uri="{FF2B5EF4-FFF2-40B4-BE49-F238E27FC236}">
                <a16:creationId xmlns:a16="http://schemas.microsoft.com/office/drawing/2014/main" id="{0FF42E15-65F1-47C9-B74D-FD478CB56E0C}"/>
              </a:ext>
            </a:extLst>
          </p:cNvPr>
          <p:cNvSpPr>
            <a:spLocks xmlns:a="http://schemas.openxmlformats.org/drawingml/2006/main" noGrp="1"/>
          </p:cNvSpPr>
          <p:nvPr>
            <p:ph type="title" idx="0"/>
          </p:nvPr>
        </p:nvSpPr>
        <p:spPr>
          <a:xfrm xmlns:a="http://schemas.openxmlformats.org/drawingml/2006/main">
            <a:off x="761760" y="30420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CHANGES IN SCHOOL FUNDING?</a:t>
            </a:r>
            <a:endParaRPr sz="3500" b="0" u="none">
              <a:solidFill>
                <a:srgbClr val="6B7D72"/>
              </a:solidFill>
              <a:latin typeface="Book Antiqua"/>
              <a:ea typeface="Book Antiqua"/>
              <a:cs typeface="Book Antiqua"/>
            </a:endParaRPr>
          </a:p>
        </p:txBody>
      </p:sp>
      <p:sp>
        <p:nvSpPr>
          <p:cNvPr id="41" name="">
            <a:extLst xmlns:a="http://schemas.openxmlformats.org/drawingml/2006/main">
              <a:ext uri="{FF2B5EF4-FFF2-40B4-BE49-F238E27FC236}">
                <a16:creationId xmlns:a16="http://schemas.microsoft.com/office/drawing/2014/main" id="{8DF45B24-96AC-4187-9CB6-EA74172F94E6}"/>
              </a:ext>
            </a:extLst>
          </p:cNvPr>
          <p:cNvSpPr>
            <a:spLocks xmlns:a="http://schemas.openxmlformats.org/drawingml/2006/main" noGrp="1"/>
          </p:cNvSpPr>
          <p:nvPr/>
        </p:nvSpPr>
        <p:spPr>
          <a:xfrm xmlns:a="http://schemas.openxmlformats.org/drawingml/2006/main">
            <a:off x="152280" y="1447200"/>
            <a:ext cx="8763120" cy="53341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fontScale="92500" lnSpcReduction="9999"/>
          </a:bodyPr>
          <a:lstStyle xmlns:a="http://schemas.openxmlformats.org/drawingml/2006/main"/>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Efforts have been directed through the courts to sue state and federal governments on behalf of students who are not getting an “equal” education in an effort to redistribute resources across districts.    </a:t>
            </a:r>
            <a:endParaRPr sz="24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In those places where low- and high- resource schools must share funding, parents have taken children out of schools or have raised additional funds for their neighborhood schools.  Wealthier parents are better able to raise these funds, while poorer parents cannot.  </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Funding is perceived as a “zero sum game” – any shared funding is a reduction in the amount of resources available to other students (no matter how many resources these students already have).  </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Politicians dare not suggest policies that equalize funding across districts, so governments have limited funds to supplement poorer schools – only those that come from state taxes.</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623304871"/>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42" name="PlaceHolder 1">
            <a:extLst xmlns:a="http://schemas.openxmlformats.org/drawingml/2006/main">
              <a:ext uri="{FF2B5EF4-FFF2-40B4-BE49-F238E27FC236}">
                <a16:creationId xmlns:a16="http://schemas.microsoft.com/office/drawing/2014/main" id="{98185C1B-7196-4062-A3B2-C3CD92A8E988}"/>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CAN SCHOOLS DO EVERYTHING?</a:t>
            </a:r>
            <a:endParaRPr sz="3500" b="0" u="none">
              <a:solidFill>
                <a:srgbClr val="6B7D72"/>
              </a:solidFill>
              <a:latin typeface="Book Antiqua"/>
              <a:ea typeface="Book Antiqua"/>
              <a:cs typeface="Book Antiqua"/>
            </a:endParaRPr>
          </a:p>
        </p:txBody>
      </p:sp>
      <p:sp>
        <p:nvSpPr>
          <p:cNvPr id="43" name="">
            <a:extLst xmlns:a="http://schemas.openxmlformats.org/drawingml/2006/main">
              <a:ext uri="{FF2B5EF4-FFF2-40B4-BE49-F238E27FC236}">
                <a16:creationId xmlns:a16="http://schemas.microsoft.com/office/drawing/2014/main" id="{24419B4F-E48B-4F72-9B7D-9F0F7C3D3EFF}"/>
              </a:ext>
            </a:extLst>
          </p:cNvPr>
          <p:cNvSpPr>
            <a:spLocks xmlns:a="http://schemas.openxmlformats.org/drawingml/2006/main" noGrp="1"/>
          </p:cNvSpPr>
          <p:nvPr/>
        </p:nvSpPr>
        <p:spPr>
          <a:xfrm xmlns:a="http://schemas.openxmlformats.org/drawingml/2006/main">
            <a:off x="457200" y="1599840"/>
            <a:ext cx="8229600" cy="51051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228600">
              <a:spcBef>
                <a:spcPts val="45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564B3C"/>
                </a:solidFill>
                <a:latin typeface="Century Gothic"/>
                <a:ea typeface="Century Gothic"/>
                <a:cs typeface="Century Gothic"/>
              </a:rPr>
              <a:t>Students come to schools differently prepared and with different resources, and they live in different families and neighborhoods, and socialize with different peers. </a:t>
            </a:r>
            <a:endParaRPr sz="1800" b="0" u="none">
              <a:solidFill>
                <a:srgbClr val="564B3C"/>
              </a:solidFill>
              <a:latin typeface="Century Gothic"/>
              <a:ea typeface="Century Gothic"/>
              <a:cs typeface="Century Gothic"/>
            </a:endParaRPr>
          </a:p>
          <a:p xmlns:a="http://schemas.openxmlformats.org/drawingml/2006/main">
            <a:pPr marL="343080" indent="-228600">
              <a:spcBef>
                <a:spcPts val="45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564B3C"/>
                </a:solidFill>
                <a:latin typeface="Century Gothic"/>
                <a:ea typeface="Century Gothic"/>
                <a:cs typeface="Century Gothic"/>
              </a:rPr>
              <a:t>The most successful programs at improving educational outcomes for children, like Harlem Children’s Village, realize that students need stable housing, good health care and nutrition, safe neighborhoods, and activities that keep them engaged after-school and during the summers.</a:t>
            </a:r>
            <a:endParaRPr sz="1800" b="0" u="none">
              <a:solidFill>
                <a:srgbClr val="564B3C"/>
              </a:solidFill>
              <a:latin typeface="Century Gothic"/>
              <a:ea typeface="Century Gothic"/>
              <a:cs typeface="Century Gothic"/>
            </a:endParaRPr>
          </a:p>
          <a:p xmlns:a="http://schemas.openxmlformats.org/drawingml/2006/main">
            <a:pPr marL="343080" indent="-228600">
              <a:spcBef>
                <a:spcPts val="45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564B3C"/>
                </a:solidFill>
                <a:latin typeface="Century Gothic"/>
                <a:ea typeface="Century Gothic"/>
                <a:cs typeface="Century Gothic"/>
              </a:rPr>
              <a:t>School-based initiatives can address these issues: through policies that promote racial integration, through school-based health clinics and nutrition programs, through expanded early childhood education, and through expanded afterschool and summer programs.  </a:t>
            </a:r>
            <a:endParaRPr sz="1800" b="0" u="none">
              <a:solidFill>
                <a:srgbClr val="564B3C"/>
              </a:solidFill>
              <a:latin typeface="Century Gothic"/>
              <a:ea typeface="Century Gothic"/>
              <a:cs typeface="Century Gothic"/>
            </a:endParaRPr>
          </a:p>
          <a:p xmlns:a="http://schemas.openxmlformats.org/drawingml/2006/main">
            <a:pPr marL="343080" indent="-228600">
              <a:spcBef>
                <a:spcPts val="45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564B3C"/>
                </a:solidFill>
                <a:latin typeface="Century Gothic"/>
                <a:ea typeface="Century Gothic"/>
                <a:cs typeface="Century Gothic"/>
              </a:rPr>
              <a:t>However, schools alone are unlikely to be able to create policies that decrease the widening income gap, promote residential stability, or decrease the crime and concentrated disadvantages in highly segregated neighborhoods. </a:t>
            </a:r>
            <a:endParaRPr sz="18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041166067"/>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44" name="PlaceHolder 1">
            <a:extLst xmlns:a="http://schemas.openxmlformats.org/drawingml/2006/main">
              <a:ext uri="{FF2B5EF4-FFF2-40B4-BE49-F238E27FC236}">
                <a16:creationId xmlns:a16="http://schemas.microsoft.com/office/drawing/2014/main" id="{1B60B40D-B8DC-4462-86BD-FC770DA04950}"/>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6B7D72"/>
                </a:solidFill>
                <a:latin typeface="Book Antiqua"/>
                <a:ea typeface="Book Antiqua"/>
                <a:cs typeface="Book Antiqua"/>
              </a:rPr>
              <a:t>POLITICS AND SCHOOL INEQUALITY</a:t>
            </a:r>
            <a:endParaRPr sz="3600" b="0" u="none">
              <a:solidFill>
                <a:srgbClr val="6B7D72"/>
              </a:solidFill>
              <a:latin typeface="Book Antiqua"/>
              <a:ea typeface="Book Antiqua"/>
              <a:cs typeface="Book Antiqua"/>
            </a:endParaRPr>
          </a:p>
        </p:txBody>
      </p:sp>
      <p:sp>
        <p:nvSpPr>
          <p:cNvPr id="45" name="PlaceHolder 2">
            <a:extLst xmlns:a="http://schemas.openxmlformats.org/drawingml/2006/main">
              <a:ext uri="{FF2B5EF4-FFF2-40B4-BE49-F238E27FC236}">
                <a16:creationId xmlns:a16="http://schemas.microsoft.com/office/drawing/2014/main" id="{25173CBD-ED8C-478E-8049-D4F8B1E886EC}"/>
              </a:ext>
            </a:extLst>
          </p:cNvPr>
          <p:cNvSpPr>
            <a:spLocks xmlns:a="http://schemas.openxmlformats.org/drawingml/2006/main" noGrp="1"/>
          </p:cNvSpPr>
          <p:nvPr>
            <p:ph idx="0"/>
          </p:nvPr>
        </p:nvSpPr>
        <p:spPr>
          <a:xfrm xmlns:a="http://schemas.openxmlformats.org/drawingml/2006/main">
            <a:off x="152280" y="1676160"/>
            <a:ext cx="8686800" cy="5105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Battles about the role of government in daily life get played out in schools.</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Some believe that schools should receive federal support and that funds should be distributed more equitably among schools.  </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Others think that schools should be accountable to their local constituencies and that educational issues are better decided by states and districts.  </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Those who believe in less government control may be in favor of more privatization of schools.  </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Others argue that schools provide a public good, above and beyond the ways that they serve individual students and families.</a:t>
            </a:r>
            <a:endParaRPr sz="20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915374544"/>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46" name="PlaceHolder 1">
            <a:extLst xmlns:a="http://schemas.openxmlformats.org/drawingml/2006/main">
              <a:ext uri="{FF2B5EF4-FFF2-40B4-BE49-F238E27FC236}">
                <a16:creationId xmlns:a16="http://schemas.microsoft.com/office/drawing/2014/main" id="{70B0704A-B536-43F4-98DB-385277AF6167}"/>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6B7D72"/>
                </a:solidFill>
                <a:latin typeface="Book Antiqua"/>
                <a:ea typeface="Book Antiqua"/>
                <a:cs typeface="Book Antiqua"/>
              </a:rPr>
              <a:t>SCHOOLS AS LIBERAL OR CONSERVATIVE</a:t>
            </a:r>
            <a:endParaRPr sz="3600" b="0" u="none">
              <a:solidFill>
                <a:srgbClr val="6B7D72"/>
              </a:solidFill>
              <a:latin typeface="Book Antiqua"/>
              <a:ea typeface="Book Antiqua"/>
              <a:cs typeface="Book Antiqua"/>
            </a:endParaRPr>
          </a:p>
        </p:txBody>
      </p:sp>
      <p:sp>
        <p:nvSpPr>
          <p:cNvPr id="47" name="PlaceHolder 2">
            <a:extLst xmlns:a="http://schemas.openxmlformats.org/drawingml/2006/main">
              <a:ext uri="{FF2B5EF4-FFF2-40B4-BE49-F238E27FC236}">
                <a16:creationId xmlns:a16="http://schemas.microsoft.com/office/drawing/2014/main" id="{5CBF9C1A-59EB-46D0-8269-25620D5A9F3B}"/>
              </a:ext>
            </a:extLst>
          </p:cNvPr>
          <p:cNvSpPr>
            <a:spLocks xmlns:a="http://schemas.openxmlformats.org/drawingml/2006/main" noGrp="1"/>
          </p:cNvSpPr>
          <p:nvPr>
            <p:ph idx="0"/>
          </p:nvPr>
        </p:nvSpPr>
        <p:spPr>
          <a:xfrm xmlns:a="http://schemas.openxmlformats.org/drawingml/2006/main">
            <a:off x="152280" y="1676160"/>
            <a:ext cx="8686800" cy="5105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lnSpcReduction="9999"/>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Schools are also places where liberal and conservative ideas get contested.  </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Schools may promote acceptance of LGBTQ families and students, and they may be places where racial diversity is celebrated. </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 They may also be places where sex education is abstinence-only, and until very recently, they were places where black and white students held separate proms.  They may be places where creationism is taught and where climate change is challenged.  </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They may be places that teach alternate histories of the U.S. that place the voices of women and minorities in the center or they may be places where teachers and students believe that too much emphasis is placed on historical wrong-doing in the U.S. past, as recently occurred in Arizona.</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	</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872626893"/>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2026-08-27T18:12:47.1470000Z</dcterms:created>
  <dcterms:modified xsi:type="dcterms:W3CDTF">2026-08-27T18:12:47.1470000Z</dcterms:modified>
</coreProperties>
</file>