
<file path=[Content_Types].xml><?xml version="1.0" encoding="utf-8"?>
<Types xmlns="http://schemas.openxmlformats.org/package/2006/content-types">
  <Default Extension="xml" ContentType="application/vnd.openxmlformats-package.core-properties+xml"/>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0263760cb4284940" /><Relationship Type="http://schemas.openxmlformats.org/officeDocument/2006/relationships/extended-properties" Target="/docProps/app.xml" Id="Rb92243c838614fcd" /><Relationship Type="http://schemas.openxmlformats.org/officeDocument/2006/relationships/officeDocument" Target="/ppt/presentation.xml" Id="R064a9e9f04da4d63" /></Relationships>
</file>

<file path=ppt/presentation.xml><?xml version="1.0" encoding="utf-8"?>
<p:presentation xmlns:p="http://schemas.openxmlformats.org/presentationml/2006/main">
  <p:sldMasterIdLst>
    <p:sldMasterId xmlns:r="http://schemas.openxmlformats.org/officeDocument/2006/relationships" id="2147483648" r:id="R783d40b92b6444e7"/>
  </p:sldMasterIdLst>
  <p:notesMasterIdLst>
    <p:notesMasterId xmlns:r="http://schemas.openxmlformats.org/officeDocument/2006/relationships" r:id="R7f35d0903ad94d04"/>
  </p:notesMasterIdLst>
  <p:sldIdLst>
    <p:sldId xmlns:r="http://schemas.openxmlformats.org/officeDocument/2006/relationships" id="256" r:id="R121ae466cb174a64"/>
    <p:sldId xmlns:r="http://schemas.openxmlformats.org/officeDocument/2006/relationships" id="257" r:id="R31bfff27f5354f1e"/>
    <p:sldId xmlns:r="http://schemas.openxmlformats.org/officeDocument/2006/relationships" id="258" r:id="Rbcec12b0a6e04976"/>
    <p:sldId xmlns:r="http://schemas.openxmlformats.org/officeDocument/2006/relationships" id="259" r:id="Rd0f8b21329e84576"/>
    <p:sldId xmlns:r="http://schemas.openxmlformats.org/officeDocument/2006/relationships" id="260" r:id="R0b8593e76e0e41c2"/>
    <p:sldId xmlns:r="http://schemas.openxmlformats.org/officeDocument/2006/relationships" id="261" r:id="Rc3f5c70399c4446d"/>
    <p:sldId xmlns:r="http://schemas.openxmlformats.org/officeDocument/2006/relationships" id="262" r:id="Rc64c385118a54812"/>
    <p:sldId xmlns:r="http://schemas.openxmlformats.org/officeDocument/2006/relationships" id="263" r:id="R7786fece85cb4e08"/>
    <p:sldId xmlns:r="http://schemas.openxmlformats.org/officeDocument/2006/relationships" id="264" r:id="R4f55f1a8411c43ff"/>
    <p:sldId xmlns:r="http://schemas.openxmlformats.org/officeDocument/2006/relationships" id="265" r:id="R479a134de715468f"/>
    <p:sldId xmlns:r="http://schemas.openxmlformats.org/officeDocument/2006/relationships" id="266" r:id="R2cfff6d5e1714a00"/>
    <p:sldId xmlns:r="http://schemas.openxmlformats.org/officeDocument/2006/relationships" id="267" r:id="R74bcd91408a74c70"/>
    <p:sldId xmlns:r="http://schemas.openxmlformats.org/officeDocument/2006/relationships" id="268" r:id="R5a7eceb80b934a9a"/>
    <p:sldId xmlns:r="http://schemas.openxmlformats.org/officeDocument/2006/relationships" id="269" r:id="R006b5113b5c24a1a"/>
    <p:sldId xmlns:r="http://schemas.openxmlformats.org/officeDocument/2006/relationships" id="270" r:id="Ref9e785398714b30"/>
    <p:sldId xmlns:r="http://schemas.openxmlformats.org/officeDocument/2006/relationships" id="271" r:id="Rc72087a0482d4a17"/>
    <p:sldId xmlns:r="http://schemas.openxmlformats.org/officeDocument/2006/relationships" id="272" r:id="R9143bb736a6348b7"/>
    <p:sldId xmlns:r="http://schemas.openxmlformats.org/officeDocument/2006/relationships" id="273" r:id="R215295944820476d"/>
    <p:sldId xmlns:r="http://schemas.openxmlformats.org/officeDocument/2006/relationships" id="274" r:id="R9747b300e13d4fec"/>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550bceb8c10a4d28" /><Relationship Type="http://schemas.openxmlformats.org/officeDocument/2006/relationships/slideMaster" Target="/ppt/slideMasters/slideMaster1.xml" Id="R783d40b92b6444e7" /><Relationship Type="http://schemas.openxmlformats.org/officeDocument/2006/relationships/notesMaster" Target="/ppt/notesMasters/notesMaster1.xml" Id="R7f35d0903ad94d04" /><Relationship Type="http://schemas.openxmlformats.org/officeDocument/2006/relationships/presProps" Target="/ppt/presProps.xml" Id="Ra98baf2520a34683" /><Relationship Type="http://schemas.openxmlformats.org/officeDocument/2006/relationships/tableStyles" Target="/ppt/tableStyles.xml" Id="R06776a6e80de4150" /><Relationship Type="http://schemas.openxmlformats.org/officeDocument/2006/relationships/slide" Target="/ppt/slides/slide1.xml" Id="R121ae466cb174a64" /><Relationship Type="http://schemas.openxmlformats.org/officeDocument/2006/relationships/slide" Target="/ppt/slides/slide2.xml" Id="R31bfff27f5354f1e" /><Relationship Type="http://schemas.openxmlformats.org/officeDocument/2006/relationships/slide" Target="/ppt/slides/slide3.xml" Id="Rbcec12b0a6e04976" /><Relationship Type="http://schemas.openxmlformats.org/officeDocument/2006/relationships/slide" Target="/ppt/slides/slide4.xml" Id="Rd0f8b21329e84576" /><Relationship Type="http://schemas.openxmlformats.org/officeDocument/2006/relationships/slide" Target="/ppt/slides/slide5.xml" Id="R0b8593e76e0e41c2" /><Relationship Type="http://schemas.openxmlformats.org/officeDocument/2006/relationships/slide" Target="/ppt/slides/slide6.xml" Id="Rc3f5c70399c4446d" /><Relationship Type="http://schemas.openxmlformats.org/officeDocument/2006/relationships/slide" Target="/ppt/slides/slide7.xml" Id="Rc64c385118a54812" /><Relationship Type="http://schemas.openxmlformats.org/officeDocument/2006/relationships/slide" Target="/ppt/slides/slide8.xml" Id="R7786fece85cb4e08" /><Relationship Type="http://schemas.openxmlformats.org/officeDocument/2006/relationships/slide" Target="/ppt/slides/slide9.xml" Id="R4f55f1a8411c43ff" /><Relationship Type="http://schemas.openxmlformats.org/officeDocument/2006/relationships/slide" Target="/ppt/slides/slide10.xml" Id="R479a134de715468f" /><Relationship Type="http://schemas.openxmlformats.org/officeDocument/2006/relationships/slide" Target="/ppt/slides/slide11.xml" Id="R2cfff6d5e1714a00" /><Relationship Type="http://schemas.openxmlformats.org/officeDocument/2006/relationships/slide" Target="/ppt/slides/slide12.xml" Id="R74bcd91408a74c70" /><Relationship Type="http://schemas.openxmlformats.org/officeDocument/2006/relationships/slide" Target="/ppt/slides/slide13.xml" Id="R5a7eceb80b934a9a" /><Relationship Type="http://schemas.openxmlformats.org/officeDocument/2006/relationships/slide" Target="/ppt/slides/slide14.xml" Id="R006b5113b5c24a1a" /><Relationship Type="http://schemas.openxmlformats.org/officeDocument/2006/relationships/slide" Target="/ppt/slides/slide15.xml" Id="Ref9e785398714b30" /><Relationship Type="http://schemas.openxmlformats.org/officeDocument/2006/relationships/slide" Target="/ppt/slides/slide16.xml" Id="Rc72087a0482d4a17" /><Relationship Type="http://schemas.openxmlformats.org/officeDocument/2006/relationships/slide" Target="/ppt/slides/slide17.xml" Id="R9143bb736a6348b7" /><Relationship Type="http://schemas.openxmlformats.org/officeDocument/2006/relationships/slide" Target="/ppt/slides/slide18.xml" Id="R215295944820476d" /><Relationship Type="http://schemas.openxmlformats.org/officeDocument/2006/relationships/slide" Target="/ppt/slides/slide19.xml" Id="R9747b300e13d4fec"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2f4a420506b942c2"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04c38bbbe3c74ac5" /><Relationship Type="http://schemas.openxmlformats.org/officeDocument/2006/relationships/notesMaster" Target="/ppt/notesMasters/notesMaster1.xml" Id="R261339b08e62472c"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667a485153f84b8f" /><Relationship Type="http://schemas.openxmlformats.org/officeDocument/2006/relationships/notesMaster" Target="/ppt/notesMasters/notesMaster1.xml" Id="Rada7a1918234429e"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46c162c5046e4481" /><Relationship Type="http://schemas.openxmlformats.org/officeDocument/2006/relationships/notesMaster" Target="/ppt/notesMasters/notesMaster1.xml" Id="Rc2b137e14efe472a"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dbb95cce33f844b9" /><Relationship Type="http://schemas.openxmlformats.org/officeDocument/2006/relationships/notesMaster" Target="/ppt/notesMasters/notesMaster1.xml" Id="Rdfdb8006f89d49f0"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75cbb7bd71594c32" /><Relationship Type="http://schemas.openxmlformats.org/officeDocument/2006/relationships/notesMaster" Target="/ppt/notesMasters/notesMaster1.xml" Id="Rd526e5495bc0477f"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ff62fab563f246c9" /><Relationship Type="http://schemas.openxmlformats.org/officeDocument/2006/relationships/notesMaster" Target="/ppt/notesMasters/notesMaster1.xml" Id="R70a8eaf5c8274e58"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fd1b6d9974d346a9" /><Relationship Type="http://schemas.openxmlformats.org/officeDocument/2006/relationships/notesMaster" Target="/ppt/notesMasters/notesMaster1.xml" Id="R60f991b4c1ea4879"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75e4d5c084a84081" /><Relationship Type="http://schemas.openxmlformats.org/officeDocument/2006/relationships/notesMaster" Target="/ppt/notesMasters/notesMaster1.xml" Id="R075f4c63936d4cdb"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f99729afd4b94d93" /><Relationship Type="http://schemas.openxmlformats.org/officeDocument/2006/relationships/notesMaster" Target="/ppt/notesMasters/notesMaster1.xml" Id="Rcdfabfc2e7e74457"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6d3a8eb5135d4e5e" /><Relationship Type="http://schemas.openxmlformats.org/officeDocument/2006/relationships/notesMaster" Target="/ppt/notesMasters/notesMaster1.xml" Id="R637da2c3539c4248"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747d16d4ac27471c" /><Relationship Type="http://schemas.openxmlformats.org/officeDocument/2006/relationships/notesMaster" Target="/ppt/notesMasters/notesMaster1.xml" Id="R1f917f8faa6a43cc" /></Relationships>
</file>

<file path=ppt/notesSlides/_rels/notesSlide2.xml.rels>&#65279;<?xml version="1.0" encoding="utf-8"?><Relationships xmlns="http://schemas.openxmlformats.org/package/2006/relationships"><Relationship Type="http://schemas.openxmlformats.org/officeDocument/2006/relationships/slide" Target="/ppt/slides/slide2.xml" Id="R58f88a499e414501" /><Relationship Type="http://schemas.openxmlformats.org/officeDocument/2006/relationships/notesMaster" Target="/ppt/notesMasters/notesMaster1.xml" Id="R57c51609fc5c4d17" /></Relationships>
</file>

<file path=ppt/notesSlides/_rels/notesSlide3.xml.rels>&#65279;<?xml version="1.0" encoding="utf-8"?><Relationships xmlns="http://schemas.openxmlformats.org/package/2006/relationships"><Relationship Type="http://schemas.openxmlformats.org/officeDocument/2006/relationships/slide" Target="/ppt/slides/slide3.xml" Id="Raa40c89c28a14ba7" /><Relationship Type="http://schemas.openxmlformats.org/officeDocument/2006/relationships/notesMaster" Target="/ppt/notesMasters/notesMaster1.xml" Id="R533e2cac1f60431d" /></Relationships>
</file>

<file path=ppt/notesSlides/_rels/notesSlide4.xml.rels>&#65279;<?xml version="1.0" encoding="utf-8"?><Relationships xmlns="http://schemas.openxmlformats.org/package/2006/relationships"><Relationship Type="http://schemas.openxmlformats.org/officeDocument/2006/relationships/slide" Target="/ppt/slides/slide4.xml" Id="Rca4ef74294cf4abe" /><Relationship Type="http://schemas.openxmlformats.org/officeDocument/2006/relationships/notesMaster" Target="/ppt/notesMasters/notesMaster1.xml" Id="R150bf2aa01f64e65" /></Relationships>
</file>

<file path=ppt/notesSlides/_rels/notesSlide5.xml.rels>&#65279;<?xml version="1.0" encoding="utf-8"?><Relationships xmlns="http://schemas.openxmlformats.org/package/2006/relationships"><Relationship Type="http://schemas.openxmlformats.org/officeDocument/2006/relationships/slide" Target="/ppt/slides/slide5.xml" Id="Rca3a5a61cd814902" /><Relationship Type="http://schemas.openxmlformats.org/officeDocument/2006/relationships/notesMaster" Target="/ppt/notesMasters/notesMaster1.xml" Id="Rfcb2fc4927384038" /></Relationships>
</file>

<file path=ppt/notesSlides/_rels/notesSlide6.xml.rels>&#65279;<?xml version="1.0" encoding="utf-8"?><Relationships xmlns="http://schemas.openxmlformats.org/package/2006/relationships"><Relationship Type="http://schemas.openxmlformats.org/officeDocument/2006/relationships/slide" Target="/ppt/slides/slide6.xml" Id="Raa1a2f06b15f489f" /><Relationship Type="http://schemas.openxmlformats.org/officeDocument/2006/relationships/notesMaster" Target="/ppt/notesMasters/notesMaster1.xml" Id="R6b510bacb79e46a5" /></Relationships>
</file>

<file path=ppt/notesSlides/_rels/notesSlide7.xml.rels>&#65279;<?xml version="1.0" encoding="utf-8"?><Relationships xmlns="http://schemas.openxmlformats.org/package/2006/relationships"><Relationship Type="http://schemas.openxmlformats.org/officeDocument/2006/relationships/slide" Target="/ppt/slides/slide7.xml" Id="Refa4247ad4164352" /><Relationship Type="http://schemas.openxmlformats.org/officeDocument/2006/relationships/notesMaster" Target="/ppt/notesMasters/notesMaster1.xml" Id="R80242e825c07451b" /></Relationships>
</file>

<file path=ppt/notesSlides/_rels/notesSlide8.xml.rels>&#65279;<?xml version="1.0" encoding="utf-8"?><Relationships xmlns="http://schemas.openxmlformats.org/package/2006/relationships"><Relationship Type="http://schemas.openxmlformats.org/officeDocument/2006/relationships/slide" Target="/ppt/slides/slide8.xml" Id="Rcc002528b25b4c24" /><Relationship Type="http://schemas.openxmlformats.org/officeDocument/2006/relationships/notesMaster" Target="/ppt/notesMasters/notesMaster1.xml" Id="Rfe1d89c4bf13468f" /></Relationships>
</file>

<file path=ppt/notesSlides/_rels/notesSlide9.xml.rels>&#65279;<?xml version="1.0" encoding="utf-8"?><Relationships xmlns="http://schemas.openxmlformats.org/package/2006/relationships"><Relationship Type="http://schemas.openxmlformats.org/officeDocument/2006/relationships/slide" Target="/ppt/slides/slide9.xml" Id="R8b8df304b12a4c98" /><Relationship Type="http://schemas.openxmlformats.org/officeDocument/2006/relationships/notesMaster" Target="/ppt/notesMasters/notesMaster1.xml" Id="Rba08292c55a541d8"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AGRICULTURAL SETTLEMENT AND LAND USE</a:t>
            </a:r>
          </a:p>
          <a:p xmlns:a="http://schemas.openxmlformats.org/drawingml/2006/main">
            <a:r>
              <a:t>IN MOUNTAINS</a:t>
            </a:r>
          </a:p>
          <a:p xmlns:a="http://schemas.openxmlformats.org/drawingml/2006/main">
            <a:r>
              <a:t/>
            </a:r>
          </a:p>
          <a:p xmlns:a="http://schemas.openxmlformats.org/drawingml/2006/main">
            <a:r>
              <a:t>Slide text:</a:t>
            </a:r>
          </a:p>
          <a:p xmlns:a="http://schemas.openxmlformats.org/drawingml/2006/main">
            <a:r>
              <a:t>Chapter Eleven</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Mountain Pastoralism</a:t>
            </a:r>
          </a:p>
          <a:p xmlns:a="http://schemas.openxmlformats.org/drawingml/2006/main">
            <a:r>
              <a:t/>
            </a:r>
          </a:p>
          <a:p xmlns:a="http://schemas.openxmlformats.org/drawingml/2006/main">
            <a:r>
              <a:t>Slide text:</a:t>
            </a:r>
          </a:p>
          <a:p xmlns:a="http://schemas.openxmlformats.org/drawingml/2006/main">
            <a:r>
              <a:t>Pastoralists rely on animals for their principal means of support, often gathering wild plants or obtaining what they need at periodic markets.</a:t>
            </a:r>
          </a:p>
          <a:p xmlns:a="http://schemas.openxmlformats.org/drawingml/2006/main">
            <a:r>
              <a:t>Livestock grazing is most common in the middle and higher latitudes, where agriculture is more difficult because of shorter growing seasons and variable precipitation. The pastures are above the cultivated fields, where snow precludes farming and grazing for much o the year, and thus pastoralism is a common strategy to utilize mountain areas that otherwise go uncultivated, if not unused altogether.</a:t>
            </a:r>
          </a:p>
          <a:p xmlns:a="http://schemas.openxmlformats.org/drawingml/2006/main">
            <a:r>
              <a:t>Animal husbandry is vital to the success of highland societies; livestock convert grass and sedge biomass that is not directly useful to humans into food products and cooking fuel, and the animals are further exploited for labor, transport, textiles, hides, and the distribution of wealth.</a:t>
            </a:r>
          </a:p>
          <a:p xmlns:a="http://schemas.openxmlformats.org/drawingml/2006/main">
            <a:r>
              <a:t>The following three general approaches to grazing livestock represent cultural adaptation to the annual cycle of seasonal change in mountain and lowland grasslands:</a:t>
            </a:r>
          </a:p>
          <a:p xmlns:a="http://schemas.openxmlformats.org/drawingml/2006/main">
            <a:r>
              <a:t>Nomadic pastoralism is a fluid lifeway in which small bands of people and their animals migrate between winter and summer pastures with no permanent settlement base. This is common in Tibet and the high Mongolian steppe.</a:t>
            </a:r>
          </a:p>
          <a:p xmlns:a="http://schemas.openxmlformats.org/drawingml/2006/main">
            <a:r>
              <a:t>Transhumance also requires migration between winter and summer pastures, but most of the community remains in permanent settlements to raise crops and graze animals locally, while shepherds or a few families accompany other animals to distant high pastures. This occurs in midlatitude mountains and can be readily observed in ranges including the Alps, Andes, Carpathians, Himalaya, High Atlas, Pamir, and Rocky Mountains.</a:t>
            </a:r>
          </a:p>
          <a:p xmlns:a="http://schemas.openxmlformats.org/drawingml/2006/main">
            <a:r>
              <a:t>Mixing grazing with farming is similar to transhumance but is more localized, as vertical migrations of livestock occur within the same valley or mountain slope; in this approach, animals are an adjunct to cultivation, as both herds and tenders return to the primary settlement each evening.</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Coping with Risk</a:t>
            </a:r>
          </a:p>
          <a:p xmlns:a="http://schemas.openxmlformats.org/drawingml/2006/main">
            <a:r>
              <a:t/>
            </a:r>
          </a:p>
          <a:p xmlns:a="http://schemas.openxmlformats.org/drawingml/2006/main">
            <a:r>
              <a:t>Slide text:</a:t>
            </a:r>
          </a:p>
          <a:p xmlns:a="http://schemas.openxmlformats.org/drawingml/2006/main">
            <a:r>
              <a:t>The quest for unexploited forage demands good geographic information about terrain, soils, vegetation, and seasonal weather, and pastoralists must also be vigilant against potential competition from other humans (rival herders, government-sponsored initiatives, expansionist farmers, and immigrants).</a:t>
            </a:r>
          </a:p>
          <a:p xmlns:a="http://schemas.openxmlformats.org/drawingml/2006/main">
            <a:r>
              <a:t>Although sole reliance on animals is risky, pastoralists enjoy several advantages over sedentary farmers:</a:t>
            </a:r>
          </a:p>
          <a:p xmlns:a="http://schemas.openxmlformats.org/drawingml/2006/main">
            <a:r>
              <a:t>Their highly mobile product (livestock) lets them transit from pasture to pasture to take advantage of fickle mountain precipitation.</a:t>
            </a:r>
          </a:p>
          <a:p xmlns:a="http://schemas.openxmlformats.org/drawingml/2006/main">
            <a:r>
              <a:t>Walking (driving) their herds to market—instead of transporting them by truck or train—enables long-distance travel between markets.</a:t>
            </a:r>
          </a:p>
          <a:p xmlns:a="http://schemas.openxmlformats.org/drawingml/2006/main">
            <a:r>
              <a:t>Unlike crops, animals represent an immediate food supply, available on demand throughout the year.</a:t>
            </a:r>
          </a:p>
          <a:p xmlns:a="http://schemas.openxmlformats.org/drawingml/2006/main">
            <a:r>
              <a:t>Large beasts contribute valuable labor and transport function, and thus comprise much of a family’s wealth.</a:t>
            </a:r>
          </a:p>
          <a:p xmlns:a="http://schemas.openxmlformats.org/drawingml/2006/main">
            <a:r>
              <a:t>Unlike most lowland farm and livestock operations, mountain grazing is an open-range affair and managing access to the high pastures is a communal concern determined by environmental and cultural factors.</a:t>
            </a:r>
          </a:p>
          <a:p xmlns:a="http://schemas.openxmlformats.org/drawingml/2006/main">
            <a:r>
              <a:t>A paradox arises in which individual herders want to maximize their income by increasing their number of livestock yet must employ a group conscience to conserve their collective resource.</a:t>
            </a:r>
          </a:p>
          <a:p xmlns:a="http://schemas.openxmlformats.org/drawingml/2006/main">
            <a:r>
              <a:t>Foraging practices are dynamic and change over time, and herders respond to changing market demands, improved transportation, technological improvements, and migration.</a:t>
            </a:r>
          </a:p>
          <a:p xmlns:a="http://schemas.openxmlformats.org/drawingml/2006/main">
            <a:r>
              <a:t>In North America and Europe, producing meat and fiber is the primary goal of commercial livestock ranching and grazing, whereas in the developing world, smallholder pastoralists survive by maintaining gross livestock numbers, consuming milk daily or manufacturing it into butter and cheese; using dung for fuel; and shearing goats, sheep, llamas, and yaks for raw material to be woven into carpets, clothing, saddlebags, and other household necessities. Only when animals finally expire from old age, selective culling, or accidents do herders consume the meat and manufacture by-products into various domestic tools.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Nomadic Pastoralism</a:t>
            </a:r>
          </a:p>
          <a:p xmlns:a="http://schemas.openxmlformats.org/drawingml/2006/main">
            <a:r>
              <a:t/>
            </a:r>
          </a:p>
          <a:p xmlns:a="http://schemas.openxmlformats.org/drawingml/2006/main">
            <a:r>
              <a:t>Slide text:</a:t>
            </a:r>
          </a:p>
          <a:p xmlns:a="http://schemas.openxmlformats.org/drawingml/2006/main">
            <a:r>
              <a:t>Nomadic pastoralism is a highly organized type of social organization in which people move with their animals from place to place in search of pasture, most common in semiarid regions where agricultural pressure is less intense.</a:t>
            </a:r>
          </a:p>
          <a:p xmlns:a="http://schemas.openxmlformats.org/drawingml/2006/main">
            <a:r>
              <a:t>Although many mountain nomads of the Central Asian steppe have no fixed abode, the majority in Africa, Europe, and South America spend part of each year near permanent settlement, and their movement either follows an elevation gradient—climbing higher in spring and descending in fall—or is driven by latitudinal changes in temperature and rainfall.</a:t>
            </a:r>
          </a:p>
          <a:p xmlns:a="http://schemas.openxmlformats.org/drawingml/2006/main">
            <a:r>
              <a:t>Migration routes may be as short as 20 km (12 mi) in precipitous regions or as long as 1,000 km (600 mi) in more arid terrain, and routes are often circuitous, with numerous forays into side valleys and isolated plateaus</a:t>
            </a:r>
          </a:p>
          <a:p xmlns:a="http://schemas.openxmlformats.org/drawingml/2006/main">
            <a:r>
              <a:t>Mixed herds of cattle/yaks, sheep, and goats are more common than dependence on a single beast, and camels, horses, and donkeys also transport tents and other household material.</a:t>
            </a:r>
          </a:p>
          <a:p xmlns:a="http://schemas.openxmlformats.org/drawingml/2006/main">
            <a:r>
              <a:t>Nomadic peoples are usually ethnically and culturally distinct from those who practice sedentary agriculture, and usually comprise an ethnic minority population in their political state of residence; but although the collective group lives isolated from others since it is constantly on the move, nomads are nevertheless interdependent with sedentary farming and village peoples, selling or bartering their products in exchange for manufactured items and foodstuffs they cannot produce themselves.</a:t>
            </a:r>
          </a:p>
          <a:p xmlns:a="http://schemas.openxmlformats.org/drawingml/2006/main">
            <a:r>
              <a:t>Pastoral nomads face an uncertain future, due to population infringement on traditional nomadic space, technological advances in livestock rearing, progressively well-defined and defended international boundaries, competition from industrial-world resource extraction, armed conflict, and voluntary attrition as other lifeway options become more attractive.</a:t>
            </a:r>
          </a:p>
          <a:p xmlns:a="http://schemas.openxmlformats.org/drawingml/2006/main">
            <a:r>
              <a:t>Some governments also believe that nomadism is a relict that impedes modernization and attenuates central authority. One example of the challenges true nomads face in emerging from prolonged external government mandates is Tibet, where Chinese political control forced the Dalai Lama into exile in 1959 and Chinese authorities unsuccessfully attempted to upend the existing class structure and religio-cultural fabric, reduce the power and influence of the wealthy class, and promote sedentary farming, only to conclude after two decades that the traditional methods yielded more high-value wool and cashmere than other land uses.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Transhumance</a:t>
            </a:r>
          </a:p>
          <a:p xmlns:a="http://schemas.openxmlformats.org/drawingml/2006/main">
            <a:r>
              <a:t/>
            </a:r>
          </a:p>
          <a:p xmlns:a="http://schemas.openxmlformats.org/drawingml/2006/main">
            <a:r>
              <a:t>Slide text:</a:t>
            </a:r>
          </a:p>
          <a:p xmlns:a="http://schemas.openxmlformats.org/drawingml/2006/main">
            <a:r>
              <a:t>Transhumance follows many of the same ecological principles as nomadic pastoralism, with two major differences:</a:t>
            </a:r>
          </a:p>
          <a:p xmlns:a="http://schemas.openxmlformats.org/drawingml/2006/main">
            <a:r>
              <a:t>Whereas nomads simply drive their livestock and dwellings to other pastures during winter, transhumant herders descend in the fall to lower-elevation villages where supplemental feed and, in some cases, winter grasslands carry the animals through the winter.</a:t>
            </a:r>
          </a:p>
          <a:p xmlns:a="http://schemas.openxmlformats.org/drawingml/2006/main">
            <a:r>
              <a:t>Whereas nomads socially bond into firm family or clan relationships, many transhumance herders are hired from outside the family or social group to tend livestock they do not own.</a:t>
            </a:r>
          </a:p>
          <a:p xmlns:a="http://schemas.openxmlformats.org/drawingml/2006/main">
            <a:r>
              <a:t>Transhumance is more productive than sole reliance on either cultivation or pastoralism, and provides insurance when part of the operation fails due to weather, disease, or warfare.</a:t>
            </a:r>
          </a:p>
          <a:p xmlns:a="http://schemas.openxmlformats.org/drawingml/2006/main">
            <a:r>
              <a:t>Transhumance evolved during the Middle Ages in southern France and waxed and wanted during periods of plague, warfare, and collapsing empires. Today, it is common in the Alps, Pyrenees, Carpathians, Caucasus, Himalaya, Andes, Atlas Mountains of North Africa, New Zealand Alps, and Scandinavia, and in the tropics in Colombia, the Andes (below the 27th parallel), Kenya, Ethiopia, and Rwanda, where migrations follow the onset of wet/dry cycles instead of temperature differences.</a:t>
            </a:r>
          </a:p>
          <a:p xmlns:a="http://schemas.openxmlformats.org/drawingml/2006/main">
            <a:r>
              <a:t>The future for transhumant herders appears uncertain, as the revenue for mountain recreation (ski resorts, hiking trails, housing, etc.) may simply overwhelm the modest proceeds from transhumance, although the charisma of seasonal herding is an attractive cultural element popular with tourists.</a:t>
            </a:r>
          </a:p>
          <a:p xmlns:a="http://schemas.openxmlformats.org/drawingml/2006/main">
            <a:r>
              <a:t>In the US, the Forest Service barn restricting livestock permits and herd movements to try to prevent erosion of alpine grasslands and threats to native species, and today, with the exception of dude ranches, transhumance is no longer economically significant.</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Mixed Agriculture</a:t>
            </a:r>
          </a:p>
          <a:p xmlns:a="http://schemas.openxmlformats.org/drawingml/2006/main">
            <a:r>
              <a:t/>
            </a:r>
          </a:p>
          <a:p xmlns:a="http://schemas.openxmlformats.org/drawingml/2006/main">
            <a:r>
              <a:t>Slide text:</a:t>
            </a:r>
          </a:p>
          <a:p xmlns:a="http://schemas.openxmlformats.org/drawingml/2006/main">
            <a:r>
              <a:t>In mixed farming and grazing, farmers engage in vertical exploitation at different times of the year, emphasizing agriculture, since the production of supplemental feed is essential in areas without winter pasture.</a:t>
            </a:r>
          </a:p>
          <a:p xmlns:a="http://schemas.openxmlformats.org/drawingml/2006/main">
            <a:r>
              <a:t>Mixed farming is most widely practiced in the middle latitudes, where it may be either a sporadic and localized phenomenon or the principal land use, but it is also found in arid subtropical highlands.</a:t>
            </a:r>
          </a:p>
          <a:p xmlns:a="http://schemas.openxmlformats.org/drawingml/2006/main">
            <a:r>
              <a:t>Permanent settlement in this situation requires the preservation and storage of food through the nonproductive season: in Eurasian mountains, people rely heavily on milk and milk products, whereas permanent settlement only became possible in the Altiplano of Bolivia and Peru after Andeans learned to freeze-dry tubers into chuño.</a:t>
            </a:r>
          </a:p>
          <a:p xmlns:a="http://schemas.openxmlformats.org/drawingml/2006/main">
            <a:r>
              <a:t>In the Alps, the mixed farming scheme survives only with substantial aid (e.g., tax incentives, price supports, and infrastructure projects) from governments and the European Union, partly because the picturesque rural agricultural landscape is a tourist gold mine, but also to maintain biodiversity as well as rural populations. Such backing is rare or nonexistent in the mountains of developing countries in Latin America, Asia, and Africa, where true subsistence farming remains important.</a:t>
            </a:r>
          </a:p>
          <a:p xmlns:a="http://schemas.openxmlformats.org/drawingml/2006/main">
            <a:r>
              <a:t>Since the mid-1990s, the emergence of specialty organic and GMO-free crops has brought a slight resurgence to mixed farming, but even so, abandonment  of agricultural land along with traditional farming practices remains a dominant land-use challenge in the mountain areas of Europe, as is generally the case is rural lowland areas as well. As modernization accelerates, many of the mountains of the developing world will likely follow the European alpine path, replacing traditional mixed farming with some combination of specialty crops, supplemental nonfarm and migratory employment, out-migration to urban centers, and tourism.</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Agroforestry</a:t>
            </a:r>
          </a:p>
          <a:p xmlns:a="http://schemas.openxmlformats.org/drawingml/2006/main">
            <a:r>
              <a:t/>
            </a:r>
          </a:p>
          <a:p xmlns:a="http://schemas.openxmlformats.org/drawingml/2006/main">
            <a:r>
              <a:t>Slide text:</a:t>
            </a:r>
          </a:p>
          <a:p xmlns:a="http://schemas.openxmlformats.org/drawingml/2006/main">
            <a:r>
              <a:t>Agroforestry is a composite of highly interdependent agriculture, grazing, and forestry.</a:t>
            </a:r>
          </a:p>
          <a:p xmlns:a="http://schemas.openxmlformats.org/drawingml/2006/main">
            <a:r>
              <a:t>The harvesting of fuelwood, timber, nuts, fruit, and other forest products helps sustain developing mountain economies, and good forest management benefits downstream residents by reducing soil erosion and flooding, and increasing overall water retention within the drainage.</a:t>
            </a:r>
          </a:p>
          <a:p xmlns:a="http://schemas.openxmlformats.org/drawingml/2006/main">
            <a:r>
              <a:t>Tree cover in tropical mountains is very diverse and includes cloud forests on rain-soaked tropical slopes, seasonally dry deciduous forests and woodlands, and pine forests at higher elevations.</a:t>
            </a:r>
          </a:p>
          <a:p xmlns:a="http://schemas.openxmlformats.org/drawingml/2006/main">
            <a:r>
              <a:t>In midlatitude temperate zones, montane forests of mostly evergreen species (e.g., pine, fir, and cedar) cloak mountain zones in predictable elevation zones.</a:t>
            </a:r>
          </a:p>
          <a:p xmlns:a="http://schemas.openxmlformats.org/drawingml/2006/main">
            <a:r>
              <a:t>Within these two generalized classes—tropical and montane—the forest shows considerable variation as individual species adapt to the diverse microclimatic temperature and precipitation regimes that define mountain environments.</a:t>
            </a:r>
          </a:p>
          <a:p xmlns:a="http://schemas.openxmlformats.org/drawingml/2006/main">
            <a:r>
              <a:t>Forests provide food (for home consumption or sale), fodder (to feed livestock), wood products, domestic utensils and farm implements, fuel (for cooking, heating, or sale), medicines, environmental services such as erosion control and wind shelter, demarcation and fencing, and other raw materials; and standing forest cover attracts tourist revenue.</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Uses of Wood</a:t>
            </a:r>
          </a:p>
          <a:p xmlns:a="http://schemas.openxmlformats.org/drawingml/2006/main">
            <a:r>
              <a:t/>
            </a:r>
          </a:p>
          <a:p xmlns:a="http://schemas.openxmlformats.org/drawingml/2006/main">
            <a:r>
              <a:t>Slide text:</a:t>
            </a:r>
          </a:p>
          <a:p xmlns:a="http://schemas.openxmlformats.org/drawingml/2006/main">
            <a:r>
              <a:t>Fuelwood for cooking and heating places the greatest demand on forest biomass in subsistence societies, accounting for 2/3 of global wood utilization.</a:t>
            </a:r>
          </a:p>
          <a:p xmlns:a="http://schemas.openxmlformats.org/drawingml/2006/main">
            <a:r>
              <a:t>However, judicious collection of downed wood can promote overall forest health, reducing the fire hazard in arid uplands, impeding the spread of disease, and boosting sunlight to the understory, which may harbor cultivated crops.</a:t>
            </a:r>
          </a:p>
          <a:p xmlns:a="http://schemas.openxmlformats.org/drawingml/2006/main">
            <a:r>
              <a:t>Harvesting wood is relatively easy in tropical mountains, as vigorous growth sheds plenty of branches, but more difficult around sedentary villages in montane forests, where amassing the weekly household supply often requires a full day or arduous labor.</a:t>
            </a:r>
          </a:p>
          <a:p xmlns:a="http://schemas.openxmlformats.org/drawingml/2006/main">
            <a:r>
              <a:t>Because steel and cement are rare in mountain settlements, esp. in developing countries, wood—large timber in particular—is the most important building materials for homes, tent/yurt frames, barns, bridges, and farm implements, and expert sawyers carve mature trees into beams by axe or in small local sawmills. While some homes are all wood, a timber frame filled in with less-expensive rock, silt, and thatch is more typical.</a:t>
            </a:r>
          </a:p>
          <a:p xmlns:a="http://schemas.openxmlformats.org/drawingml/2006/main">
            <a:r>
              <a:t> New roads bring alternative building materials into mountain communities, reducing the local demand for timber, and also enable highlanders to export wood products to the timber-starves lowlands, where it commands a high price.</a:t>
            </a:r>
          </a:p>
          <a:p xmlns:a="http://schemas.openxmlformats.org/drawingml/2006/main">
            <a:r>
              <a:t>While this new source of nonfarm income provides for fertilizer, household items, school tuition, and mechanization, the unsustainable harvest rate can liquidate the forest resource. Logged areas sometimes transition into degraded slash-and-burn farmland, and cash crop or timber plantations, but more often are converted into secondary succession grass and shrubland, where any viable timber is quickly removed for fuelwood and home construction.</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Forest and the Trees</a:t>
            </a:r>
          </a:p>
          <a:p xmlns:a="http://schemas.openxmlformats.org/drawingml/2006/main">
            <a:r>
              <a:t/>
            </a:r>
          </a:p>
          <a:p xmlns:a="http://schemas.openxmlformats.org/drawingml/2006/main">
            <a:r>
              <a:t>Slide text:</a:t>
            </a:r>
          </a:p>
          <a:p xmlns:a="http://schemas.openxmlformats.org/drawingml/2006/main">
            <a:r>
              <a:t>Mountain forests also produce many important nonwood products, including fruits, nuts, animal fodder (which may double as roof insulation), mushroom, resins, gums, cane, spices, and medicinal plants.</a:t>
            </a:r>
          </a:p>
          <a:p xmlns:a="http://schemas.openxmlformats.org/drawingml/2006/main">
            <a:r>
              <a:t>While each of these products on its own rarely equals the cash value of timber, their collective worth exceeds that of wood products and is more easily sustained, with less disruption of water retention and erosion capacities; such products also provide more reliable income, as they are deeply woven into the socioeconomic interdependencies of mountain life, including diet, religious beliefs, building materials, household and textile goods, and livestock production.</a:t>
            </a:r>
          </a:p>
          <a:p xmlns:a="http://schemas.openxmlformats.org/drawingml/2006/main">
            <a:r>
              <a:t>Domesticated fruit and nut orchards represent an important and growing sector of mountain agriculture, and these nonwood products are essential foods and medicines (olives, almonds, walnuts and tree fruit in the High Atlas of Morocco; papaya and pineapple in the highlands of New Guinea and Borneo; betel and cashew nuts in coastal mountains of India and Myanmar; and banana in the Central American cordillera and northern Andes). Improved container shipping and generic alterations tailored for specific markets allows for the growing export of fresh and dried produce, which heralds the transition from subsistence to a global market economy.</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Agroforestry Management in the Future</a:t>
            </a:r>
          </a:p>
          <a:p xmlns:a="http://schemas.openxmlformats.org/drawingml/2006/main">
            <a:r>
              <a:t/>
            </a:r>
          </a:p>
          <a:p xmlns:a="http://schemas.openxmlformats.org/drawingml/2006/main">
            <a:r>
              <a:t>Slide text:</a:t>
            </a:r>
          </a:p>
          <a:p xmlns:a="http://schemas.openxmlformats.org/drawingml/2006/main">
            <a:r>
              <a:t>Agroforestry strives to increase timber and fuelwood production while reducing declining soil fertility and erosion.</a:t>
            </a:r>
          </a:p>
          <a:p xmlns:a="http://schemas.openxmlformats.org/drawingml/2006/main">
            <a:r>
              <a:t>Compared with cultivated ground crops and livestock grazing, the utilization of highland forests in more worrisome to lowland populations; the theory of environmental Himalayan degradation held that the agricultural, grazing, and forestry practices of allegedly ignorant Nepali hill farmers were to blame for periodic devastating floods in downstream Indian and Bangladesh, but claims of an imminent environmental supercrisis were both exaggerated and based on inaccurate and/or incomplete data.</a:t>
            </a:r>
          </a:p>
          <a:p xmlns:a="http://schemas.openxmlformats.org/drawingml/2006/main">
            <a:r>
              <a:t>The deforestation issue of the last quarter century placed mountain agroecosystems at the epicenter of international controversy.</a:t>
            </a:r>
          </a:p>
          <a:p xmlns:a="http://schemas.openxmlformats.org/drawingml/2006/main">
            <a:r>
              <a:t>Subsequent initiatives have</a:t>
            </a:r>
          </a:p>
          <a:p xmlns:a="http://schemas.openxmlformats.org/drawingml/2006/main">
            <a:r>
              <a:t>emphasized community-based participation, involving local people in the planning, decision making, and implementation of development projects;</a:t>
            </a:r>
          </a:p>
          <a:p xmlns:a="http://schemas.openxmlformats.org/drawingml/2006/main">
            <a:r>
              <a:t>recognized that forests are more than just trees, and that the other nonwood forest products, cultural and religious values, and overall watershed protection are equally important to mountain communities; and</a:t>
            </a:r>
          </a:p>
          <a:p xmlns:a="http://schemas.openxmlformats.org/drawingml/2006/main">
            <a:r>
              <a:t>acknowledged that agroforestry is more likely to be institutionalized when land tenure is clearly defined, and when local communities—instead of a central government or dominant landowner—share the political and management authority.</a:t>
            </a:r>
          </a:p>
          <a:p xmlns:a="http://schemas.openxmlformats.org/drawingml/2006/main">
            <a:r>
              <a:t>Such preconditions increase the likelihood that the entire socioeconomic and cultural fabric will contribute to sustainable agroecosystems.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Conclusion</a:t>
            </a:r>
          </a:p>
          <a:p xmlns:a="http://schemas.openxmlformats.org/drawingml/2006/main">
            <a:r>
              <a:t/>
            </a:r>
          </a:p>
          <a:p xmlns:a="http://schemas.openxmlformats.org/drawingml/2006/main">
            <a:r>
              <a:t>Slide text:</a:t>
            </a:r>
          </a:p>
          <a:p xmlns:a="http://schemas.openxmlformats.org/drawingml/2006/main">
            <a:r>
              <a:t>Sedentary and mixed agriculture, pastoralism, and agroforestry are the four major types of agricultural land use in mountains that account for the greater part of human endeavor in traditional (or indigenous) subsistence economies.</a:t>
            </a:r>
          </a:p>
          <a:p xmlns:a="http://schemas.openxmlformats.org/drawingml/2006/main">
            <a:r>
              <a:t>Mountain agriculturalists are either generalists who tend crops and livestock while exploiting at least one other resource (often forests) or specialists who focus on either cultivation or animal husbandry, and reciprocate with others to procure their remaining needs.</a:t>
            </a:r>
          </a:p>
          <a:p xmlns:a="http://schemas.openxmlformats.org/drawingml/2006/main">
            <a:r>
              <a:t>However isolated and traditional in both technique and strategy, mountain agriculture everywhere must cope with pressures exerted by modernization, population growth (except in developed economies), environmental sustainability, and surging economic globalization.</a:t>
            </a:r>
          </a:p>
          <a:p xmlns:a="http://schemas.openxmlformats.org/drawingml/2006/main">
            <a:r>
              <a:t>Although the choices individual farmers make reverberate well beyond their highland homes, mountain agroecology revolves around a complex milieu of socioeconomic and cultural parameters, where the value system and objectives often differ—and may not be readily apparent—to those who live and work in a lowland economy.</a:t>
            </a:r>
          </a:p>
          <a:p xmlns:a="http://schemas.openxmlformats.org/drawingml/2006/main">
            <a:r>
              <a:t>Some world bright spots where land improvement and poverty reduction are forging a sustainable future include agroforestry systems based on indigenous technologies in East African highlands; improved community forestry programs in the Middle Hills of Nepal, India, and Pakistan; and widespread use of cover crops/green manures, and farmer-centered community-based agricultural research and development programs in the Central American highlands.</a:t>
            </a:r>
          </a:p>
          <a:p xmlns:a="http://schemas.openxmlformats.org/drawingml/2006/main">
            <a:r>
              <a:t>These mountain residents capitalize on rich natural resources, a well-developed social network of trust and shared expertise, and abundant labor with an excellent work ethic, and are especially able to improve land care and per capita income if they have reasonable access to financial capital and basic infrastructure improvements.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Mountains pose distinctive problems for human settlement and land use:</a:t>
            </a:r>
          </a:p>
          <a:p xmlns:a="http://schemas.openxmlformats.org/drawingml/2006/main">
            <a:r>
              <a:t/>
            </a:r>
          </a:p>
          <a:p xmlns:a="http://schemas.openxmlformats.org/drawingml/2006/main">
            <a:r>
              <a:t>Slide text:</a:t>
            </a:r>
          </a:p>
          <a:p xmlns:a="http://schemas.openxmlformats.org/drawingml/2006/main">
            <a:r>
              <a:t>Mountains pose distinctive problems for human settlement and land use:</a:t>
            </a:r>
          </a:p>
          <a:p xmlns:a="http://schemas.openxmlformats.org/drawingml/2006/main">
            <a:r>
              <a:t>Vertically compressed environments present sharp contrasts between high and low elevations, and windward vs. leeward mountain slopes.</a:t>
            </a:r>
          </a:p>
          <a:p xmlns:a="http://schemas.openxmlformats.org/drawingml/2006/main">
            <a:r>
              <a:t>Using mountain land sustainably requires a relentless struggle against gravity to keep soil, water, and nutrients in position.</a:t>
            </a:r>
          </a:p>
          <a:p xmlns:a="http://schemas.openxmlformats.org/drawingml/2006/main">
            <a:r>
              <a:t>Farmers and herders must contend with market isolation and transportation difficulties.</a:t>
            </a:r>
          </a:p>
          <a:p xmlns:a="http://schemas.openxmlformats.org/drawingml/2006/main">
            <a:r>
              <a:t>Despite these challenges, agriculture represents the most universal manipulation of mountain terrain.</a:t>
            </a:r>
          </a:p>
          <a:p xmlns:a="http://schemas.openxmlformats.org/drawingml/2006/main">
            <a:r>
              <a:t>Mountain agriculture includes four broadly defined types of land use: sedentary agriculture, pastoralism (farming and livestock), and subsistence agro-forestry.</a:t>
            </a:r>
          </a:p>
          <a:p xmlns:a="http://schemas.openxmlformats.org/drawingml/2006/main">
            <a:r>
              <a:t>This chapter focuses on agricultural operations in the developing or traditional/indigenous world, where fossil fuels, chemical fertilizers, mechanization, and other external contributions are rare or absent; these enterprises are usually small in scale (less than 10 hectares, or 25 acres) and exist on family and community labor.</a:t>
            </a:r>
          </a:p>
          <a:p xmlns:a="http://schemas.openxmlformats.org/drawingml/2006/main">
            <a:r>
              <a:t>Deciding which highland agriculture strategies are traditional is problematic, as they are often thought to descend from ancient and somewhat unchanged practices, while in reality, farming and animal husbandry evolve significantly over time in even the most isolated mountain society.</a:t>
            </a:r>
          </a:p>
          <a:p xmlns:a="http://schemas.openxmlformats.org/drawingml/2006/main">
            <a:r>
              <a:t>The decline of alpine agriculture in the Alps and North America because of mechanized competition from lowland farmers, combined with their proximity to urban markets, further explains the emphasis on developing regions.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Going Vertical</a:t>
            </a:r>
          </a:p>
          <a:p xmlns:a="http://schemas.openxmlformats.org/drawingml/2006/main">
            <a:r>
              <a:t/>
            </a:r>
          </a:p>
          <a:p xmlns:a="http://schemas.openxmlformats.org/drawingml/2006/main">
            <a:r>
              <a:t>Slide text:</a:t>
            </a:r>
          </a:p>
          <a:p xmlns:a="http://schemas.openxmlformats.org/drawingml/2006/main">
            <a:r>
              <a:t>The vertical distribution of different environments and, in extratropical areas, the different seasonal conditions at each level, demands a staggered schedule for exploitation.</a:t>
            </a:r>
          </a:p>
          <a:p xmlns:a="http://schemas.openxmlformats.org/drawingml/2006/main">
            <a:r>
              <a:t>Each elevation is most ideal for growing specific crops or for certain animals to graze.</a:t>
            </a:r>
          </a:p>
          <a:p xmlns:a="http://schemas.openxmlformats.org/drawingml/2006/main">
            <a:r>
              <a:t>This verticality concept occupies an important position in mountain studies and was illustrated by Alexander von Humboldt’s classic 19th-century schemata of altitudinal zonation, or upward progression of changing vegetation and landforms in the Andes, identifying several Latina American subsistence adaptations. Analogous models from elsewhere include the Staffelsysteme (staggered exploitation) in the Karakoram Mountains, Almwirtschaft in the Alps, and variants in the Himalaya and Papua New Guinea.</a:t>
            </a:r>
          </a:p>
          <a:p xmlns:a="http://schemas.openxmlformats.org/drawingml/2006/main">
            <a:r>
              <a:t>Mountains produce a remarkable array of ecological habitats resulting from the interplay of physical factors, and the extraordinary diversity of mountain habitats results in significant digression from any theoretical model; the advent of new roads, genetically altered crops and animals, mechanization, and the lure of external wage-earning jobs also sway the vertical distribution of crops and animal husbandry.</a:t>
            </a:r>
          </a:p>
          <a:p xmlns:a="http://schemas.openxmlformats.org/drawingml/2006/main">
            <a:r>
              <a:t>There are striking differences in settlement history between various mountain ranges, and North America is striking in that the the highest elevations consist of protected parks and wilderness where most traditional economic activity is forbidden and mountain agriculture has been deemphasized; in both North America and the Alps, the explosive growth since 1950 in recreation and its associated service industries has almost totally replaced farming and herding as the economic mainstay, whereas Old World and South American mountains have long supported dense populations.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Generalists and Specialists</a:t>
            </a:r>
          </a:p>
          <a:p xmlns:a="http://schemas.openxmlformats.org/drawingml/2006/main">
            <a:r>
              <a:t/>
            </a:r>
          </a:p>
          <a:p xmlns:a="http://schemas.openxmlformats.org/drawingml/2006/main">
            <a:r>
              <a:t>Slide text:</a:t>
            </a:r>
          </a:p>
          <a:p xmlns:a="http://schemas.openxmlformats.org/drawingml/2006/main">
            <a:r>
              <a:t>Mountain agriculturalists are either generalists or specialists:</a:t>
            </a:r>
          </a:p>
          <a:p xmlns:a="http://schemas.openxmlformats.org/drawingml/2006/main">
            <a:r>
              <a:t>Generalists divide their effort into cultivation, tending livestock, and exploiting at least one other primary resource (usually forests).</a:t>
            </a:r>
          </a:p>
          <a:p xmlns:a="http://schemas.openxmlformats.org/drawingml/2006/main">
            <a:r>
              <a:t>Specialists focus on either cultivation or animal husbandry, and are more reliant upon established trade links to procure the goods they do not produce.</a:t>
            </a:r>
          </a:p>
          <a:p xmlns:a="http://schemas.openxmlformats.org/drawingml/2006/main">
            <a:r>
              <a:t>The size and scale of each region also influences the agricultural strategy:</a:t>
            </a:r>
          </a:p>
          <a:p xmlns:a="http://schemas.openxmlformats.org/drawingml/2006/main">
            <a:r>
              <a:t>In smaller mountain ranges, generalists may farm and graze every altitudinal zone during the course of a single years.</a:t>
            </a:r>
          </a:p>
          <a:p xmlns:a="http://schemas.openxmlformats.org/drawingml/2006/main">
            <a:r>
              <a:t>In larger mountains, specialization is common, because the great distance between zones reduces the habitat variety available to any individual group.</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Modernization</a:t>
            </a:r>
          </a:p>
          <a:p xmlns:a="http://schemas.openxmlformats.org/drawingml/2006/main">
            <a:r>
              <a:t/>
            </a:r>
          </a:p>
          <a:p xmlns:a="http://schemas.openxmlformats.org/drawingml/2006/main">
            <a:r>
              <a:t>Slide text:</a:t>
            </a:r>
          </a:p>
          <a:p xmlns:a="http://schemas.openxmlformats.org/drawingml/2006/main">
            <a:r>
              <a:t>Present-day modernization and improved production usually result from one or more of the following quantifiable influences that are either internal or external:</a:t>
            </a:r>
          </a:p>
          <a:p xmlns:a="http://schemas.openxmlformats.org/drawingml/2006/main">
            <a:r>
              <a:t>New road construction and reliable transportation bring previously isolated villages into the commercial fold, inducing farmers to abandon traditional subsistence crops for more lucrative cash monocrops. This more intensive land use usually supports relatively larger populations, with farmers building permanent homes in compact agglomerations and going out from the village to work the fields. Better transport may also ignite a tourist boom that generates service sector jobs, and the combined proceeds from cash crops and tourism allow farmers to purchase foodstuffs they no longer grow.</a:t>
            </a:r>
          </a:p>
          <a:p xmlns:a="http://schemas.openxmlformats.org/drawingml/2006/main">
            <a:r>
              <a:t>The introduction of enhanced seed stock and chemical and/or organic fertilizers, which often involves external government or private funding and technical expertise, increases agricultural yields and speeds modernization. Introducing genetically modified (GMO) plants and animals to mountain regions is controversial and must be done carefully, because it alters the existing biodiversity of these longstanding agroecological systems and may not satisfy all the multiple uses that traditional crops provide.</a:t>
            </a:r>
          </a:p>
          <a:p xmlns:a="http://schemas.openxmlformats.org/drawingml/2006/main">
            <a:r>
              <a:t>Additional income from migrant labor, whether seasonal or permanent, also promotes modernization among traditional mountain cultures. The infusion of outside capital permits local investment in farms and livestock—essential during lean periods—and often puts education, health care, and consumer goods within reach of mountain residents for the first time, but these material benefits are not always evenly spread among the population.</a:t>
            </a:r>
          </a:p>
          <a:p xmlns:a="http://schemas.openxmlformats.org/drawingml/2006/main">
            <a:r>
              <a:t>The astronomical rise in global tourism is a fourth and final influence promoting modernization. Although a tourist tradition arose in European and North American mountains in the late 1800s, this source of non-agrarian income was minor or nonexistent in the mountains of developing countries before the 1970s. In nearly all mountain regions, the income from migrant labor and tourism does not replace agriculture as the economic foundation, but instead provides investment for home and field and a modest opportunity to engage in the global economy.</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Sedentary Agriculture</a:t>
            </a:r>
          </a:p>
          <a:p xmlns:a="http://schemas.openxmlformats.org/drawingml/2006/main">
            <a:r>
              <a:t/>
            </a:r>
          </a:p>
          <a:p xmlns:a="http://schemas.openxmlformats.org/drawingml/2006/main">
            <a:r>
              <a:t>Slide text:</a:t>
            </a:r>
          </a:p>
          <a:p xmlns:a="http://schemas.openxmlformats.org/drawingml/2006/main">
            <a:r>
              <a:t>Sedentary agriculture represents almost complete and permanent reliance on farming for income, in more or less the same location.</a:t>
            </a:r>
          </a:p>
          <a:p xmlns:a="http://schemas.openxmlformats.org/drawingml/2006/main">
            <a:r>
              <a:t>In the developing world, many farmers exploit small plots intensively by utilizing every sliver of available land.</a:t>
            </a:r>
          </a:p>
          <a:p xmlns:a="http://schemas.openxmlformats.org/drawingml/2006/main">
            <a:r>
              <a:t>Sedentary specialists establish permanent settlements and enduring economic links with lowland populations, and consistently high population growth provides a dependable source of local labor.</a:t>
            </a:r>
          </a:p>
          <a:p xmlns:a="http://schemas.openxmlformats.org/drawingml/2006/main">
            <a:r>
              <a:t>A growing number of this mountain populace now seeks work in lowland fields and factories for income that helps support their highland villages.</a:t>
            </a:r>
          </a:p>
          <a:p xmlns:a="http://schemas.openxmlformats.org/drawingml/2006/main">
            <a:r>
              <a:t>Access to tertiary services such as stores, restaurants, an modern health care is minimal, and low literacy rates reflect dismal educational opportunities, esp. for females.</a:t>
            </a:r>
          </a:p>
          <a:p xmlns:a="http://schemas.openxmlformats.org/drawingml/2006/main">
            <a:r>
              <a:t>In humid tropical mountains, such as those in Papua New Guinea and Central America, the climate and soils at intermediate to high altitudes can produce greater yields than the lowlands, and malaria and infectious diseases are less common higher up, so sedentary farming is widely practiced here. Crops grow year round, except at very high altitudes, and more or less continuous cropping is essential in areas where there are no provisions for the preservation or storage of food. In most areas, settlement concentrates in the middle highlands, where the moderate temperature and precipitation regime permits a greater variety of crops, and most highlanders integrate many crops into their diet to complement one or two staples (rice in Southeast Asia and Indonesia, potatoes and maize in the Andes, etc.)</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Shifting Cultivation</a:t>
            </a:r>
          </a:p>
          <a:p xmlns:a="http://schemas.openxmlformats.org/drawingml/2006/main">
            <a:r>
              <a:t/>
            </a:r>
          </a:p>
          <a:p xmlns:a="http://schemas.openxmlformats.org/drawingml/2006/main">
            <a:r>
              <a:t>Slide text:</a:t>
            </a:r>
          </a:p>
          <a:p xmlns:a="http://schemas.openxmlformats.org/drawingml/2006/main">
            <a:r>
              <a:t>Shifting cultivation (also known as swidden, ladang, and milpa) is common in remote portions of northern Thailand, Borneo, the eastern Andes foothills above the Amazon, Papua New Guinea, West Africa, Central America, the eastern Himalaya, and northern Myanmar, Vietnam, Cambodia, and Laos.</a:t>
            </a:r>
          </a:p>
          <a:p xmlns:a="http://schemas.openxmlformats.org/drawingml/2006/main">
            <a:r>
              <a:t>Shifting cultivators share common geographic traits: rugged terrain, isolation from markets and population centers, and a tropical rainforest biota and climate. They typically are politically marginalized minority populations with high fertility rates and little or no access to external health care, schools, and lending institutions.</a:t>
            </a:r>
          </a:p>
          <a:p xmlns:a="http://schemas.openxmlformats.org/drawingml/2006/main">
            <a:r>
              <a:t>Farmers rotate fields every 3–5 years, followed by a decade of abandonment and rejuvenation. To prepare a field, farmers first clear the forest with a machete or hand axe and then ignite the downed slash, reducing the freshly cut trees and understory to a layer of nutrient-rich ash, which is then cultivated with low upkeep until soil fertility drops and the farmer abandons the plot to begin the process anew at another location.</a:t>
            </a:r>
          </a:p>
          <a:p xmlns:a="http://schemas.openxmlformats.org/drawingml/2006/main">
            <a:r>
              <a:t>Shifting cultivation requires extensive terrain, since most of the land is in regenerative fallow condition, but also requires little labor and technology. Although it does alter the tropical rainforest, compared to other agricultural techniques there is lower net loss of biodiversity, soil erosion, and forest fragmentation.</a:t>
            </a:r>
          </a:p>
          <a:p xmlns:a="http://schemas.openxmlformats.org/drawingml/2006/main">
            <a:r>
              <a:t>Shifting cultivators often maintain a healthy forest mosaic with high species diversity, and where soil erosion and forest decline do occur, the damage is due less to the technique of shifting plots than to increasing population pressures resulting from internal growth and external immigration, which cause farmers to shorten the regenerative fallow periods and increase field size.</a:t>
            </a:r>
          </a:p>
          <a:p xmlns:a="http://schemas.openxmlformats.org/drawingml/2006/main">
            <a:r>
              <a:t>Although shifting cultivation supports at least 300 million people worldwide, it is slowly declining in tropical mountains; shortened cultivation cycles, individual farmer choice, expansion of the global road network into formerly isolated slash-and-burn regions, and government attempts to promote higher-yield farming are taking a toll, as are incursions from corporate and private logging and mining operations.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Terraced Agriculture</a:t>
            </a:r>
          </a:p>
          <a:p xmlns:a="http://schemas.openxmlformats.org/drawingml/2006/main">
            <a:r>
              <a:t/>
            </a:r>
          </a:p>
          <a:p xmlns:a="http://schemas.openxmlformats.org/drawingml/2006/main">
            <a:r>
              <a:t>Slide text:</a:t>
            </a:r>
          </a:p>
          <a:p xmlns:a="http://schemas.openxmlformats.org/drawingml/2006/main">
            <a:r>
              <a:t>Terracing mountain slopes permanently removes the tree cover and alters the slope gradation.</a:t>
            </a:r>
          </a:p>
          <a:p xmlns:a="http://schemas.openxmlformats.org/drawingml/2006/main">
            <a:r>
              <a:t>Constructing terraces is common in most Old World mountains, particularly in the tropics, but also in drier mountain areas in Europe and the Middle East.</a:t>
            </a:r>
          </a:p>
          <a:p xmlns:a="http://schemas.openxmlformats.org/drawingml/2006/main">
            <a:r>
              <a:t>Terracing requires tremendous community organization and a well-coordinated cooperative maintenance schedule; because it takes so long to construct a terrace, farmers may own all or part of an individual terrace but usually maintain them cooperatively.</a:t>
            </a:r>
          </a:p>
          <a:p xmlns:a="http://schemas.openxmlformats.org/drawingml/2006/main">
            <a:r>
              <a:t>Many terraces simply consist of shallow corrugations along the contour, whereas others involve construction of elaborate stone walls or soil bunds (small narrow ridges) several meters high, carefully engineered to support level areas on their treads. They often cover entire slopes, creating a landscape of giant stairways.</a:t>
            </a:r>
          </a:p>
          <a:p xmlns:a="http://schemas.openxmlformats.org/drawingml/2006/main">
            <a:r>
              <a:t>Terraces are built to allow efficient irrigation, prevent erosion, and create more usable level land, and terracing can also take advantage of and improve microclimates, as sun-facing terraces collect radiation at a higher angle and thus have warmer soil. The soil on most terraces is excellent, having been tilled and fertilized with animal and human manure for centuries.</a:t>
            </a:r>
          </a:p>
          <a:p xmlns:a="http://schemas.openxmlformats.org/drawingml/2006/main">
            <a:r>
              <a:t>Terracing greatly improves productivity by transforming steep slopes into segmented level areas that can be irrigated, fertilized, cultivated, and maintained on a sustainable basis, which is of paramount importance in places like China, with five times the population of the US but less than half the arable land.</a:t>
            </a:r>
          </a:p>
          <a:p xmlns:a="http://schemas.openxmlformats.org/drawingml/2006/main">
            <a:r>
              <a:t>Removing tree cover and regrading slopes can induce landslides; farmers pile stones and logs along field contours, dig furrows, build fences, and plant trees to minimize erosion and efficiently decant water along slopes.</a:t>
            </a:r>
          </a:p>
          <a:p xmlns:a="http://schemas.openxmlformats.org/drawingml/2006/main">
            <a:r>
              <a:t>Unlike shifting cultivation, terraced farming is increasing in the developing world in response to exponential population growth, and it is also becoming more evident outside the tropics in midlatitude wine-producing regions, where escalating land rents justify the extraordinary labor costs.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Cash Crops and Plantation Agriculture</a:t>
            </a:r>
          </a:p>
          <a:p xmlns:a="http://schemas.openxmlformats.org/drawingml/2006/main">
            <a:r>
              <a:t/>
            </a:r>
          </a:p>
          <a:p xmlns:a="http://schemas.openxmlformats.org/drawingml/2006/main">
            <a:r>
              <a:t>Slide text:</a:t>
            </a:r>
          </a:p>
          <a:p xmlns:a="http://schemas.openxmlformats.org/drawingml/2006/main">
            <a:r>
              <a:t>An increasing number of sedentary tropical highland farmers supplement subsistence with one or more cash crops, including various spices, nuts, and seeds that find their way into regional and international markets.</a:t>
            </a:r>
          </a:p>
          <a:p xmlns:a="http://schemas.openxmlformats.org/drawingml/2006/main">
            <a:r>
              <a:t>Farmers usually consume a small portion of each cash crop locally and transport the rest for sale in lucrative lowland markets; the considerable effort is worth it because cash crops offer a higher value to weight ratio, and most cash crops last longer and can withstand the heavy compression and pounding that accompany transport.</a:t>
            </a:r>
          </a:p>
          <a:p xmlns:a="http://schemas.openxmlformats.org/drawingml/2006/main">
            <a:r>
              <a:t>Some cash crops carry a tainted reputation, such as the opium poppy, which is primarily sold to nonfarmers for processing into heroin bound for international markets, and the coca plant, which has been chewed since Incan times but today finds its way into urban markets around the world as refined cocaine.</a:t>
            </a:r>
          </a:p>
          <a:p xmlns:a="http://schemas.openxmlformats.org/drawingml/2006/main">
            <a:r>
              <a:t>US antidrug operations often target these isolated and mountainous source regions, esp. Thailand and Colombia, though such efforts draw a mixed reaction from mountain farmers, and even though these crops are universally illegal in their refined state, governments rarely prosecute highlanders for traditional consumption.</a:t>
            </a:r>
          </a:p>
          <a:p xmlns:a="http://schemas.openxmlformats.org/drawingml/2006/main">
            <a:r>
              <a:t>Growing drug crops for export ultimately brings negative consequences for mountain farmers, including severe deforestation, soil erosion, gangs, warlords, and government-sponsored eradication efforts with collateral damage to food crops.</a:t>
            </a:r>
          </a:p>
          <a:p xmlns:a="http://schemas.openxmlformats.org/drawingml/2006/main">
            <a:r>
              <a:t>In many tropical locations, family farms are specializing in one or two crops and plantation farms produce one main monocrop aided by inexpensive and often migratory labor; these endeavors firmly trade subsistence strategy and social structure for the trappings of agribusiness, including use of chemical fertilizers, tractors, and purchased seed. Many are processed into commodities highly desired in the lowlands, such as coffee from the highlands of Latin America and Vietnam, tea from the interior ranges of Malaysia and Myanmar, sugar cane from the Caribbean archipelago, and tobacco from the highlands of Papua New Guinea and East Africa.</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9d316d5b122a457a"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b1cd55c3a9c34352" /><Relationship Type="http://schemas.openxmlformats.org/officeDocument/2006/relationships/slideLayout" Target="/ppt/slideLayouts/slideLayout1.xml" Id="Rd57259bb011846b5"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9CFB59CA-41E5-49A8-ABB6-518CBBD3F481}"/>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25A9CFA2-8946-426C-BC16-6D683782701A}"/>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d57259bb011846b5"/>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f9e0c89a4f824b23" /><Relationship Type="http://schemas.openxmlformats.org/officeDocument/2006/relationships/notesSlide" Target="/ppt/notesSlides/notesSlide1.xml" Id="R6b458f51e32b4bd9"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27ea3464e0334081" /><Relationship Type="http://schemas.openxmlformats.org/officeDocument/2006/relationships/notesSlide" Target="/ppt/notesSlides/notesSlide10.xml" Id="R219eb332dc3840ba"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b518baa1c8754074" /><Relationship Type="http://schemas.openxmlformats.org/officeDocument/2006/relationships/notesSlide" Target="/ppt/notesSlides/notesSlide11.xml" Id="Re422c1ceebee4b09"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ef0ee5ec8a694af8" /><Relationship Type="http://schemas.openxmlformats.org/officeDocument/2006/relationships/notesSlide" Target="/ppt/notesSlides/notesSlide12.xml" Id="R151916e458af4838"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0c0a684207c24362" /><Relationship Type="http://schemas.openxmlformats.org/officeDocument/2006/relationships/notesSlide" Target="/ppt/notesSlides/notesSlide13.xml" Id="Rd8e4162ee8ae456b"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7e2e298250df4bb7" /><Relationship Type="http://schemas.openxmlformats.org/officeDocument/2006/relationships/notesSlide" Target="/ppt/notesSlides/notesSlide14.xml" Id="Reed53b5f7e4a4caf"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f1859fa8571847e8" /><Relationship Type="http://schemas.openxmlformats.org/officeDocument/2006/relationships/notesSlide" Target="/ppt/notesSlides/notesSlide15.xml" Id="R25fad95cc64c4198"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1301822a599c4735" /><Relationship Type="http://schemas.openxmlformats.org/officeDocument/2006/relationships/notesSlide" Target="/ppt/notesSlides/notesSlide16.xml" Id="Rabfa4b2489654b70"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f2710fa5af914410" /><Relationship Type="http://schemas.openxmlformats.org/officeDocument/2006/relationships/notesSlide" Target="/ppt/notesSlides/notesSlide17.xml" Id="R0e5a9643038940e9"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b25acc0a44254375" /><Relationship Type="http://schemas.openxmlformats.org/officeDocument/2006/relationships/notesSlide" Target="/ppt/notesSlides/notesSlide18.xml" Id="R8f130937f27f4a7e"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51f01aca3a6c4091" /><Relationship Type="http://schemas.openxmlformats.org/officeDocument/2006/relationships/notesSlide" Target="/ppt/notesSlides/notesSlide19.xml" Id="R2e54584c244f43c3"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f645375dba684f59" /><Relationship Type="http://schemas.openxmlformats.org/officeDocument/2006/relationships/notesSlide" Target="/ppt/notesSlides/notesSlide2.xml" Id="Rba0916e9fd654b37"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d4ee4c64410c430b" /><Relationship Type="http://schemas.openxmlformats.org/officeDocument/2006/relationships/notesSlide" Target="/ppt/notesSlides/notesSlide3.xml" Id="R607f89d916884dc8"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7e9cae8fd0f24422" /><Relationship Type="http://schemas.openxmlformats.org/officeDocument/2006/relationships/notesSlide" Target="/ppt/notesSlides/notesSlide4.xml" Id="Re3f17b8cfed84584"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770e3fe30fbb4dc6" /><Relationship Type="http://schemas.openxmlformats.org/officeDocument/2006/relationships/notesSlide" Target="/ppt/notesSlides/notesSlide5.xml" Id="R95c8cebf0dc447d1"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1e72656457ad42e3" /><Relationship Type="http://schemas.openxmlformats.org/officeDocument/2006/relationships/notesSlide" Target="/ppt/notesSlides/notesSlide6.xml" Id="R8365b7af51694844"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c5afd37afaa04aab" /><Relationship Type="http://schemas.openxmlformats.org/officeDocument/2006/relationships/notesSlide" Target="/ppt/notesSlides/notesSlide7.xml" Id="R662c1c5ad50848a2"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53f40ac877a8499b" /><Relationship Type="http://schemas.openxmlformats.org/officeDocument/2006/relationships/notesSlide" Target="/ppt/notesSlides/notesSlide8.xml" Id="R39f8a866dea94900"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3992cf65ecd44913" /><Relationship Type="http://schemas.openxmlformats.org/officeDocument/2006/relationships/notesSlide" Target="/ppt/notesSlides/notesSlide9.xml" Id="R7ea9ed3bbd094eff"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Slide title: AGRICULTURAL SETTLEMENT AND LAND USE&#10;IN MOUNTAINS">
            <a:extLst xmlns:a="http://schemas.openxmlformats.org/drawingml/2006/main">
              <a:ext uri="{FF2B5EF4-FFF2-40B4-BE49-F238E27FC236}">
                <a16:creationId xmlns:a16="http://schemas.microsoft.com/office/drawing/2014/main" id="{753D31A3-B67D-448D-BDD8-C50671D1A79E}"/>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7F7F7F"/>
                </a:solidFill>
                <a:latin typeface="Calibri"/>
                <a:ea typeface="Calibri"/>
                <a:cs typeface="Calibri"/>
              </a:rPr>
              <a:t>AGRICULTURAL SETTLEMENT AND LAND USE </a:t>
            </a:r>
            <a:br/>
            <a:r>
              <a:rPr sz="2800" b="1" u="none">
                <a:solidFill>
                  <a:srgbClr val="7F7F7F"/>
                </a:solidFill>
                <a:latin typeface="Calibri"/>
                <a:ea typeface="Calibri"/>
                <a:cs typeface="Calibri"/>
              </a:rPr>
              <a:t>IN MOUNTAINS</a:t>
            </a:r>
            <a:endParaRPr sz="2800" b="0" u="none">
              <a:solidFill>
                <a:srgbClr val="000000"/>
              </a:solidFill>
              <a:latin typeface="Calibri"/>
              <a:ea typeface="Calibri"/>
              <a:cs typeface="Calibri"/>
            </a:endParaRPr>
          </a:p>
        </p:txBody>
      </p:sp>
      <p:sp>
        <p:nvSpPr>
          <p:cNvPr id="8" name="Slide text on slide 1">
            <a:extLst xmlns:a="http://schemas.openxmlformats.org/drawingml/2006/main">
              <a:ext uri="{FF2B5EF4-FFF2-40B4-BE49-F238E27FC236}">
                <a16:creationId xmlns:a16="http://schemas.microsoft.com/office/drawing/2014/main" id="{C5603D50-4491-4839-B80E-750C0463254E}"/>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8EB4E3"/>
                </a:solidFill>
                <a:latin typeface="Calibri"/>
                <a:ea typeface="Calibri"/>
                <a:cs typeface="Calibri"/>
              </a:rPr>
              <a:t>Chapter Eleven</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319858158"/>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24" name="Slide title: Mountain Pastoralism">
            <a:extLst xmlns:a="http://schemas.openxmlformats.org/drawingml/2006/main">
              <a:ext uri="{FF2B5EF4-FFF2-40B4-BE49-F238E27FC236}">
                <a16:creationId xmlns:a16="http://schemas.microsoft.com/office/drawing/2014/main" id="{D2E537BE-8FCD-4530-9DAD-38E79FF6629D}"/>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Mountain Pastoralism</a:t>
            </a:r>
            <a:endParaRPr sz="3200" b="0" u="none">
              <a:solidFill>
                <a:srgbClr val="000000"/>
              </a:solidFill>
              <a:latin typeface="Calibri"/>
              <a:ea typeface="Calibri"/>
              <a:cs typeface="Calibri"/>
            </a:endParaRPr>
          </a:p>
        </p:txBody>
      </p:sp>
      <p:sp>
        <p:nvSpPr>
          <p:cNvPr id="25" name="Slide text on slide 10">
            <a:extLst xmlns:a="http://schemas.openxmlformats.org/drawingml/2006/main">
              <a:ext uri="{FF2B5EF4-FFF2-40B4-BE49-F238E27FC236}">
                <a16:creationId xmlns:a16="http://schemas.microsoft.com/office/drawing/2014/main" id="{3596F63A-AB7F-4FC1-9E72-90D4E4D6CE2B}"/>
              </a:ext>
            </a:extLst>
          </p:cNvPr>
          <p:cNvSpPr>
            <a:spLocks xmlns:a="http://schemas.openxmlformats.org/drawingml/2006/main" noGrp="1"/>
          </p:cNvSpPr>
          <p:nvPr/>
        </p:nvSpPr>
        <p:spPr>
          <a:xfrm xmlns:a="http://schemas.openxmlformats.org/drawingml/2006/main">
            <a:off x="457200" y="898200"/>
            <a:ext cx="8229600" cy="571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Pastoralists rely on animals for their principal means of support, often gathering wild plants or obtaining what they need at periodic markets. </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Livestock grazing is most common in the middle and higher latitudes, where agriculture is more difficult because of shorter growing seasons and variable precipitation. The pastures are above the cultivated fields, where snow precludes farming and grazing for much o the year, and thus pastoralism is a common strategy to utilize mountain areas that otherwise go uncultivated, if not unused altogether.</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Animal husbandry is vital to the success of highland societies; livestock convert grass and sedge biomass that is not directly useful to humans into food products and cooking fuel, and the animals are further exploited for labor, transport, textiles, hides, and the distribution of wealth. </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following three general approaches to grazing livestock represent cultural adaptation to the annual cycle of seasonal change in mountain and lowland grasslands: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Nomadic pastoralism is a fluid lifeway in which small bands of people and their animals migrate between winter and summer pastures with no permanent settlement base. This is common in Tibet and the high Mongolian steppe.</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Transhumance also requires migration between winter and summer pastures, but most of the community remains in permanent settlements to raise crops and graze animals locally, while shepherds or a few families accompany other animals to distant high pastures. This occurs in midlatitude mountains and can be readily observed in ranges including the Alps, Andes, Carpathians, Himalaya, High Atlas, Pamir, and Rocky Mountains.</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Mixing grazing with farming is similar to transhumance but is more localized, as vertical migrations of livestock occur within the same valley or mountain slope; in this approach, animals are an adjunct to cultivation, as both herds and tenders return to the primary settlement each evening.</a:t>
            </a:r>
            <a:endParaRPr sz="1200" b="0" u="none">
              <a:solidFill>
                <a:srgbClr val="000000"/>
              </a:solidFill>
              <a:latin typeface="Calibri"/>
              <a:ea typeface="Calibri"/>
              <a:cs typeface="Calibri"/>
            </a:endParaRPr>
          </a:p>
          <a:p xmlns:a="http://schemas.openxmlformats.org/drawingml/2006/main">
            <a:pPr>
              <a:lnSpc>
                <a:spcPct val="12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1982523517"/>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26" name="Slide title: Coping with Risk">
            <a:extLst xmlns:a="http://schemas.openxmlformats.org/drawingml/2006/main">
              <a:ext uri="{FF2B5EF4-FFF2-40B4-BE49-F238E27FC236}">
                <a16:creationId xmlns:a16="http://schemas.microsoft.com/office/drawing/2014/main" id="{B6DBAD3A-E2E3-41F3-A9F7-CA40A7E54AC9}"/>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Coping with Risk</a:t>
            </a:r>
            <a:endParaRPr sz="2600" b="0" u="none">
              <a:solidFill>
                <a:srgbClr val="000000"/>
              </a:solidFill>
              <a:latin typeface="Calibri"/>
              <a:ea typeface="Calibri"/>
              <a:cs typeface="Calibri"/>
            </a:endParaRPr>
          </a:p>
        </p:txBody>
      </p:sp>
      <p:sp>
        <p:nvSpPr>
          <p:cNvPr id="27" name="Slide text on slide 11">
            <a:extLst xmlns:a="http://schemas.openxmlformats.org/drawingml/2006/main">
              <a:ext uri="{FF2B5EF4-FFF2-40B4-BE49-F238E27FC236}">
                <a16:creationId xmlns:a16="http://schemas.microsoft.com/office/drawing/2014/main" id="{EA29102B-7B3C-40DB-8BFE-488781659682}"/>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The quest for unexploited forage demands good geographic information about terrain, soils, vegetation, and seasonal weather, and pastoralists must also be vigilant against potential competition from other humans (rival herders, government-sponsored initiatives, expansionist farmers, and immigrants).</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Although sole reliance on animals is risky, pastoralists enjoy several advantages over sedentary farmers:</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Their highly mobile product (livestock) lets them transit from pasture to pasture to take advantage of fickle mountain precipitation. </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Walking (driving) their herds to market—instead of transporting them by truck or train—enables long-distance travel between markets.</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Unlike crops, animals represent an immediate food supply, available on demand throughout the year.</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Large beasts contribute valuable labor and transport function, and thus comprise much of a family’s wealth.</a:t>
            </a: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Unlike most lowland farm and livestock operations, mountain grazing is an open-range affair and managing access to the high pastures is a communal concern determined by environmental and cultural factors.</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A paradox arises in which individual herders want to maximize their income by increasing their number of livestock yet must employ a group conscience to conserve their collective resource.</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Foraging practices are dynamic and change over time, and herders respond to changing market demands, improved transportation, technological improvements, and migration.</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In North America and Europe, producing meat and fiber is the primary goal of commercial livestock ranching and grazing, whereas in the developing world, smallholder pastoralists survive by maintaining gross livestock numbers, consuming milk daily or manufacturing it into butter and cheese; using dung for fuel; and shearing goats, sheep, llamas, and yaks for raw material to be woven into carpets, clothing, saddlebags, and other household necessities. Only when animals finally expire from old age, selective culling, or accidents do herders consume the meat and manufacture by-products into various domestic tools. </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p:txBody>
      </p:sp>
    </p:spTree>
    <p:extLst>
      <p:ext uri="{BB962C8B-B14F-4D97-AF65-F5344CB8AC3E}">
        <p14:creationId xmlns:p14="http://schemas.microsoft.com/office/powerpoint/2010/main" val="767137033"/>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28" name="Slide title: Nomadic Pastoralism">
            <a:extLst xmlns:a="http://schemas.openxmlformats.org/drawingml/2006/main">
              <a:ext uri="{FF2B5EF4-FFF2-40B4-BE49-F238E27FC236}">
                <a16:creationId xmlns:a16="http://schemas.microsoft.com/office/drawing/2014/main" id="{982F0C40-707C-4ACD-8BDF-1D98BFD4B37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Nomadic Pastoralism</a:t>
            </a:r>
            <a:endParaRPr sz="2600" b="0" u="none">
              <a:solidFill>
                <a:srgbClr val="000000"/>
              </a:solidFill>
              <a:latin typeface="Calibri"/>
              <a:ea typeface="Calibri"/>
              <a:cs typeface="Calibri"/>
            </a:endParaRPr>
          </a:p>
        </p:txBody>
      </p:sp>
      <p:sp>
        <p:nvSpPr>
          <p:cNvPr id="29" name="Slide text on slide 12">
            <a:extLst xmlns:a="http://schemas.openxmlformats.org/drawingml/2006/main">
              <a:ext uri="{FF2B5EF4-FFF2-40B4-BE49-F238E27FC236}">
                <a16:creationId xmlns:a16="http://schemas.microsoft.com/office/drawing/2014/main" id="{3AC36F4B-227E-4157-B443-A505A95A123C}"/>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Nomadic pastoralism is a highly organized type of social organization in which people move with their animals from place to place in search of pasture, most common in semiarid regions where agricultural pressure is less intense.</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Although many mountain nomads of the Central Asian steppe have no fixed abode, the majority in Africa, Europe, and South America spend part of each year near permanent settlement, and their movement either follows an elevation gradient—climbing higher in spring and descending in fall—or is driven by latitudinal changes in temperature and rainfall.</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Migration routes may be as short as 20 km (12 mi) in precipitous regions or as long as 1,000 km (600 mi) in more arid terrain, and routes are often circuitous, with numerous forays into side valleys and isolated plateaus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Mixed herds of cattle/yaks, sheep, and goats are more common than dependence on a single beast, and camels, horses, and donkeys also transport tents and other household material.</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Nomadic peoples are usually ethnically and culturally distinct from those who practice sedentary agriculture, and usually comprise an ethnic minority population in their political state of residence; but although the collective group lives isolated from others since it is constantly on the move, nomads are nevertheless interdependent with sedentary farming and village peoples, selling or bartering their products in exchange for manufactured items and foodstuffs they cannot produce themselves.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Pastoral nomads face an uncertain future, due to population infringement on traditional nomadic space, technological advances in livestock rearing, progressively well-defined and defended international boundaries, competition from industrial-world resource extraction, armed conflict, and voluntary attrition as other lifeway options become more attractive.</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Some governments also believe that nomadism is a relict that impedes modernization and attenuates central authority. One example of the challenges true nomads face in emerging from prolonged external government mandates is Tibet, where Chinese political control forced the Dalai Lama into exile in 1959 and Chinese authorities unsuccessfully attempted to upend the existing class structure and religio-cultural fabric, reduce the power and influence of the wealthy class, and promote sedentary farming, only to conclude after two decades that the traditional methods yielded more high-value wool and cashmere than other land uses.</a:t>
            </a:r>
            <a:endParaRPr sz="1300" b="0" u="none">
              <a:solidFill>
                <a:srgbClr val="000000"/>
              </a:solidFill>
              <a:latin typeface="Calibri"/>
              <a:ea typeface="Calibri"/>
              <a:cs typeface="Calibri"/>
            </a:endParaRPr>
          </a:p>
          <a:p xmlns:a="http://schemas.openxmlformats.org/drawingml/2006/main">
            <a:pPr marL="342720" indent="-342720">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42680" lvl="1" indent="-285480">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p:txBody>
      </p:sp>
    </p:spTree>
    <p:extLst>
      <p:ext uri="{BB962C8B-B14F-4D97-AF65-F5344CB8AC3E}">
        <p14:creationId xmlns:p14="http://schemas.microsoft.com/office/powerpoint/2010/main" val="2127739977"/>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30" name="Slide title: Transhumance">
            <a:extLst xmlns:a="http://schemas.openxmlformats.org/drawingml/2006/main">
              <a:ext uri="{FF2B5EF4-FFF2-40B4-BE49-F238E27FC236}">
                <a16:creationId xmlns:a16="http://schemas.microsoft.com/office/drawing/2014/main" id="{BB3ED1FC-FEBE-437E-9D6C-913BAB81E42A}"/>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Transhumance</a:t>
            </a:r>
            <a:endParaRPr sz="2600" b="0" u="none">
              <a:solidFill>
                <a:srgbClr val="000000"/>
              </a:solidFill>
              <a:latin typeface="Calibri"/>
              <a:ea typeface="Calibri"/>
              <a:cs typeface="Calibri"/>
            </a:endParaRPr>
          </a:p>
        </p:txBody>
      </p:sp>
      <p:sp>
        <p:nvSpPr>
          <p:cNvPr id="31" name="Slide text on slide 13">
            <a:extLst xmlns:a="http://schemas.openxmlformats.org/drawingml/2006/main">
              <a:ext uri="{FF2B5EF4-FFF2-40B4-BE49-F238E27FC236}">
                <a16:creationId xmlns:a16="http://schemas.microsoft.com/office/drawing/2014/main" id="{2199F810-59B2-4C63-BFC4-F1154D040BFE}"/>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Transhumance follows many of the same ecological principles as nomadic pastoralism, with two major differences:</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Whereas nomads simply drive their livestock and dwellings to other pastures during winter, transhumant herders descend in the fall to lower-elevation villages where supplemental feed and, in some cases, winter grasslands carry the animals through the winter. </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Whereas nomads socially bond into firm family or clan relationships, many transhumance herders are hired from outside the family or social group to tend livestock they do not own.</a:t>
            </a:r>
            <a:endParaRPr sz="12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Transhumance is more productive than sole reliance on either cultivation or pastoralism, and provides insurance when part of the operation fails due to weather, disease, or warfare.</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Transhumance evolved during the Middle Ages in southern France and waxed and wanted during periods of plague, warfare, and collapsing empires. Today, it is common in the Alps, Pyrenees, Carpathians, Caucasus, Himalaya, Andes, Atlas Mountains of North Africa, New Zealand Alps, and Scandinavia, and in the tropics in Colombia, the Andes (below the 27</a:t>
            </a:r>
            <a:r>
              <a:rPr sz="1400" b="0" u="none">
                <a:solidFill>
                  <a:srgbClr val="595959"/>
                </a:solidFill>
                <a:latin typeface="Calibri"/>
                <a:ea typeface="Calibri"/>
                <a:cs typeface="Calibri"/>
              </a:rPr>
              <a:t>th</a:t>
            </a:r>
            <a:r>
              <a:rPr sz="1400" b="0" u="none">
                <a:solidFill>
                  <a:srgbClr val="595959"/>
                </a:solidFill>
                <a:latin typeface="Calibri"/>
                <a:ea typeface="Calibri"/>
                <a:cs typeface="Calibri"/>
              </a:rPr>
              <a:t> parallel), Kenya, Ethiopia, and Rwanda, where migrations follow the onset of wet/dry cycles instead of temperature differences. </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future for transhumant herders appears uncertain, as the revenue for mountain recreation (ski resorts, hiking trails, housing, etc.) may simply overwhelm the modest proceeds from transhumance, although the charisma of seasonal herding is an attractive cultural element popular with tourists.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the US, the Forest Service barn restricting livestock permits and herd movements to try to prevent erosion of alpine grasslands and threats to native species, and today, with the exception of </a:t>
            </a:r>
            <a:r>
              <a:rPr sz="1400" b="1" u="none">
                <a:solidFill>
                  <a:srgbClr val="595959"/>
                </a:solidFill>
                <a:latin typeface="Calibri"/>
                <a:ea typeface="Calibri"/>
                <a:cs typeface="Calibri"/>
              </a:rPr>
              <a:t>dude ranches, </a:t>
            </a:r>
            <a:r>
              <a:rPr sz="1400" b="0" u="none">
                <a:solidFill>
                  <a:srgbClr val="595959"/>
                </a:solidFill>
                <a:latin typeface="Calibri"/>
                <a:ea typeface="Calibri"/>
                <a:cs typeface="Calibri"/>
              </a:rPr>
              <a:t>transhumance is no longer economically significant.</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323954304"/>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32" name="Slide title: Mixed Agriculture">
            <a:extLst xmlns:a="http://schemas.openxmlformats.org/drawingml/2006/main">
              <a:ext uri="{FF2B5EF4-FFF2-40B4-BE49-F238E27FC236}">
                <a16:creationId xmlns:a16="http://schemas.microsoft.com/office/drawing/2014/main" id="{5A071DB2-E281-45F9-9BC1-DCE538C690E4}"/>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Mixed Agriculture</a:t>
            </a:r>
            <a:endParaRPr sz="3200" b="0" u="none">
              <a:solidFill>
                <a:srgbClr val="000000"/>
              </a:solidFill>
              <a:latin typeface="Calibri"/>
              <a:ea typeface="Calibri"/>
              <a:cs typeface="Calibri"/>
            </a:endParaRPr>
          </a:p>
        </p:txBody>
      </p:sp>
      <p:sp>
        <p:nvSpPr>
          <p:cNvPr id="33" name="Slide text on slide 14">
            <a:extLst xmlns:a="http://schemas.openxmlformats.org/drawingml/2006/main">
              <a:ext uri="{FF2B5EF4-FFF2-40B4-BE49-F238E27FC236}">
                <a16:creationId xmlns:a16="http://schemas.microsoft.com/office/drawing/2014/main" id="{A7AC79B7-B219-4D63-85FD-73E01C483534}"/>
              </a:ext>
            </a:extLst>
          </p:cNvPr>
          <p:cNvSpPr>
            <a:spLocks xmlns:a="http://schemas.openxmlformats.org/drawingml/2006/main" noGrp="1"/>
          </p:cNvSpPr>
          <p:nvPr/>
        </p:nvSpPr>
        <p:spPr>
          <a:xfrm xmlns:a="http://schemas.openxmlformats.org/drawingml/2006/main">
            <a:off x="457200" y="898200"/>
            <a:ext cx="8229600" cy="571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mixed farming and grazing, farmers engage in vertical exploitation at different times of the year, emphasizing agriculture, since the production of supplemental feed is essential in areas without winter pasture. </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Mixed farming is most widely practiced in the middle latitudes, where it may be either a sporadic and localized phenomenon or the principal land use, but it is also found in arid subtropical highlands.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Permanent settlement in this situation requires the preservation and storage of food through the nonproductive season: in Eurasian mountains, people rely heavily on milk and milk products, whereas permanent settlement only became possible in the Altiplano of Bolivia and Peru after Andeans learned to freeze-dry tubers into </a:t>
            </a:r>
            <a:r>
              <a:rPr sz="1400" b="0" i="1" u="none">
                <a:solidFill>
                  <a:srgbClr val="595959"/>
                </a:solidFill>
                <a:latin typeface="Calibri"/>
                <a:ea typeface="Calibri"/>
                <a:cs typeface="Calibri"/>
              </a:rPr>
              <a:t>chuño.</a:t>
            </a:r>
            <a:r>
              <a:rPr sz="1400" b="0" u="none">
                <a:solidFill>
                  <a:srgbClr val="595959"/>
                </a:solidFill>
                <a:latin typeface="Calibri"/>
                <a:ea typeface="Calibri"/>
                <a:cs typeface="Calibri"/>
              </a:rPr>
              <a:t> </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the Alps, the mixed farming scheme survives only with substantial aid (e.g., tax incentives, price supports, and infrastructure projects) from governments and the European Union, partly because the picturesque rural agricultural landscape is a tourist gold mine, but also to maintain biodiversity as well as rural populations. Such backing is rare or nonexistent in the mountains of developing countries in Latin America, Asia, and Africa, where true subsistence farming remains important. </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Since the mid-1990s, the emergence of specialty organic and GMO-free crops has brought a slight resurgence to mixed farming, but even so, abandonment  of agricultural land along with traditional farming practices remains a dominant land-use challenge in the mountain areas of Europe, as is generally the case is rural lowland areas as well. As modernization accelerates, many of the mountains of the developing world will likely follow the European alpine path, replacing traditional mixed farming with some combination of specialty crops, supplemental nonfarm and migratory employment, out-migration to urban centers, and tourism.</a:t>
            </a:r>
            <a:endParaRPr sz="1400" b="0" u="none">
              <a:solidFill>
                <a:srgbClr val="000000"/>
              </a:solidFill>
              <a:latin typeface="Calibri"/>
              <a:ea typeface="Calibri"/>
              <a:cs typeface="Calibri"/>
            </a:endParaRPr>
          </a:p>
          <a:p xmlns:a="http://schemas.openxmlformats.org/drawingml/2006/main">
            <a:pPr>
              <a:lnSpc>
                <a:spcPct val="12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1466991221"/>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34" name="Slide title: Agroforestry">
            <a:extLst xmlns:a="http://schemas.openxmlformats.org/drawingml/2006/main">
              <a:ext uri="{FF2B5EF4-FFF2-40B4-BE49-F238E27FC236}">
                <a16:creationId xmlns:a16="http://schemas.microsoft.com/office/drawing/2014/main" id="{1D11F90E-79F0-41A2-9655-E5342A5B3D3D}"/>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Agroforestry</a:t>
            </a:r>
            <a:endParaRPr sz="3200" b="0" u="none">
              <a:solidFill>
                <a:srgbClr val="000000"/>
              </a:solidFill>
              <a:latin typeface="Calibri"/>
              <a:ea typeface="Calibri"/>
              <a:cs typeface="Calibri"/>
            </a:endParaRPr>
          </a:p>
        </p:txBody>
      </p:sp>
      <p:sp>
        <p:nvSpPr>
          <p:cNvPr id="35" name="Slide text on slide 15">
            <a:extLst xmlns:a="http://schemas.openxmlformats.org/drawingml/2006/main">
              <a:ext uri="{FF2B5EF4-FFF2-40B4-BE49-F238E27FC236}">
                <a16:creationId xmlns:a16="http://schemas.microsoft.com/office/drawing/2014/main" id="{F56C97DD-D044-497B-823F-498BBCBC0211}"/>
              </a:ext>
            </a:extLst>
          </p:cNvPr>
          <p:cNvSpPr>
            <a:spLocks xmlns:a="http://schemas.openxmlformats.org/drawingml/2006/main" noGrp="1"/>
          </p:cNvSpPr>
          <p:nvPr/>
        </p:nvSpPr>
        <p:spPr>
          <a:xfrm xmlns:a="http://schemas.openxmlformats.org/drawingml/2006/main">
            <a:off x="457200" y="898200"/>
            <a:ext cx="8229600" cy="571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Agroforestry is a composite of highly interdependent agriculture, grazing, and forestry.</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harvesting of fuelwood, timber, nuts, fruit, and other forest products helps sustain developing mountain economies, and good forest management benefits downstream residents by reducing soil erosion and flooding, and increasing overall water retention within the drainage.</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Tree cover in </a:t>
            </a:r>
            <a:r>
              <a:rPr sz="1400" b="1" u="none">
                <a:solidFill>
                  <a:srgbClr val="595959"/>
                </a:solidFill>
                <a:latin typeface="Calibri"/>
                <a:ea typeface="Calibri"/>
                <a:cs typeface="Calibri"/>
              </a:rPr>
              <a:t>tropical</a:t>
            </a:r>
            <a:r>
              <a:rPr sz="1400" b="0" u="none">
                <a:solidFill>
                  <a:srgbClr val="595959"/>
                </a:solidFill>
                <a:latin typeface="Calibri"/>
                <a:ea typeface="Calibri"/>
                <a:cs typeface="Calibri"/>
              </a:rPr>
              <a:t> mountains is very diverse and includes cloud forests on rain-soaked tropical slopes, seasonally dry deciduous forests and woodlands, and pine forests at higher elevations.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midlatitude temperate zones, </a:t>
            </a:r>
            <a:r>
              <a:rPr sz="1400" b="1" u="none">
                <a:solidFill>
                  <a:srgbClr val="595959"/>
                </a:solidFill>
                <a:latin typeface="Calibri"/>
                <a:ea typeface="Calibri"/>
                <a:cs typeface="Calibri"/>
              </a:rPr>
              <a:t>montane </a:t>
            </a:r>
            <a:r>
              <a:rPr sz="1400" b="0" u="none">
                <a:solidFill>
                  <a:srgbClr val="595959"/>
                </a:solidFill>
                <a:latin typeface="Calibri"/>
                <a:ea typeface="Calibri"/>
                <a:cs typeface="Calibri"/>
              </a:rPr>
              <a:t>forests of mostly evergreen species (e.g., pine, fir, and cedar) cloak mountain zones in predictable elevation zones.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Within these two generalized classes—tropical and montane—the forest shows considerable variation as individual species adapt to the diverse microclimatic temperature and precipitation regimes that define mountain environments.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Forests provide food (for home consumption or sale), fodder (to feed livestock), wood products, domestic utensils and farm implements, fuel (for cooking, heating, or sale), medicines, environmental services such as erosion control and wind shelter, demarcation and fencing, and other raw materials; and standing forest cover attracts tourist revenue.</a:t>
            </a:r>
            <a:r>
              <a:rPr sz="1400" b="0" u="none">
                <a:solidFill>
                  <a:srgbClr val="FF0000"/>
                </a:solidFill>
                <a:latin typeface="Calibri"/>
                <a:ea typeface="Calibri"/>
                <a:cs typeface="Calibri"/>
              </a:rPr>
              <a:t> </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3080" indent="-34308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1664876877"/>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36" name="Slide title: Uses of Wood">
            <a:extLst xmlns:a="http://schemas.openxmlformats.org/drawingml/2006/main">
              <a:ext uri="{FF2B5EF4-FFF2-40B4-BE49-F238E27FC236}">
                <a16:creationId xmlns:a16="http://schemas.microsoft.com/office/drawing/2014/main" id="{A321792E-20B8-4243-A919-FB0D02E7BCC5}"/>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Uses of Wood</a:t>
            </a:r>
            <a:endParaRPr sz="2600" b="0" u="none">
              <a:solidFill>
                <a:srgbClr val="000000"/>
              </a:solidFill>
              <a:latin typeface="Calibri"/>
              <a:ea typeface="Calibri"/>
              <a:cs typeface="Calibri"/>
            </a:endParaRPr>
          </a:p>
        </p:txBody>
      </p:sp>
      <p:sp>
        <p:nvSpPr>
          <p:cNvPr id="37" name="Slide text on slide 16">
            <a:extLst xmlns:a="http://schemas.openxmlformats.org/drawingml/2006/main">
              <a:ext uri="{FF2B5EF4-FFF2-40B4-BE49-F238E27FC236}">
                <a16:creationId xmlns:a16="http://schemas.microsoft.com/office/drawing/2014/main" id="{24257976-B90E-4AB8-9019-E3C1191ADA45}"/>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Fuelwood for cooking and heating places the greatest demand on forest biomass in subsistence societies, accounting for 2/3 of global wood utilization. </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However, judicious collection of downed wood can promote overall forest health, reducing the fire hazard in arid uplands, impeding the spread of disease, and boosting sunlight to the understory, which may harbor cultivated crops.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Harvesting wood is relatively easy in tropical mountains, as vigorous growth sheds plenty of branches, but more difficult around sedentary villages in montane forests, where amassing the weekly household supply often requires a full day or arduous labor.</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Because steel and cement are rare in mountain settlements, esp. in developing countries, wood—large timber in particular—is the most important building materials for homes, tent/yurt frames, barns, bridges, and farm implements, and expert sawyers carve mature trees into beams by axe or in small local sawmills. While some homes are all wood, a timber frame filled in with less-expensive rock, silt, and thatch is more typical.</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 New roads bring alternative building materials into mountain communities, reducing the local demand for timber, and also enable highlanders to export wood products to the timber-starves lowlands, where it commands a high price.</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While this new source of nonfarm income provides for fertilizer, household items, school tuition, and mechanization, the unsustainable harvest rate can liquidate the forest resource. Logged areas sometimes transition into degraded slash-and-burn farmland, and cash crop or timber plantations, but more often are converted into secondary succession grass and shrubland, where any viable timber is quickly removed for fuelwood and home construction.</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2680" lvl="1" indent="-285480">
              <a:lnSpc>
                <a:spcPct val="11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495399575"/>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38" name="Slide title: The Forest and the Trees">
            <a:extLst xmlns:a="http://schemas.openxmlformats.org/drawingml/2006/main">
              <a:ext uri="{FF2B5EF4-FFF2-40B4-BE49-F238E27FC236}">
                <a16:creationId xmlns:a16="http://schemas.microsoft.com/office/drawing/2014/main" id="{4AE4D11B-0CDF-4DA6-8704-F1B315F56AE6}"/>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The Forest </a:t>
            </a:r>
            <a:r>
              <a:rPr sz="2600" b="0" i="1" u="none">
                <a:solidFill>
                  <a:srgbClr val="558ED5"/>
                </a:solidFill>
                <a:latin typeface="Calibri"/>
                <a:ea typeface="Calibri"/>
                <a:cs typeface="Calibri"/>
              </a:rPr>
              <a:t>and</a:t>
            </a:r>
            <a:r>
              <a:rPr sz="2600" b="0" u="none">
                <a:solidFill>
                  <a:srgbClr val="558ED5"/>
                </a:solidFill>
                <a:latin typeface="Calibri"/>
                <a:ea typeface="Calibri"/>
                <a:cs typeface="Calibri"/>
              </a:rPr>
              <a:t> the Trees</a:t>
            </a:r>
            <a:endParaRPr sz="2600" b="0" u="none">
              <a:solidFill>
                <a:srgbClr val="000000"/>
              </a:solidFill>
              <a:latin typeface="Calibri"/>
              <a:ea typeface="Calibri"/>
              <a:cs typeface="Calibri"/>
            </a:endParaRPr>
          </a:p>
        </p:txBody>
      </p:sp>
      <p:sp>
        <p:nvSpPr>
          <p:cNvPr id="39" name="Slide text on slide 17">
            <a:extLst xmlns:a="http://schemas.openxmlformats.org/drawingml/2006/main">
              <a:ext uri="{FF2B5EF4-FFF2-40B4-BE49-F238E27FC236}">
                <a16:creationId xmlns:a16="http://schemas.microsoft.com/office/drawing/2014/main" id="{82F0A40C-001F-4F32-8253-2353EA485528}"/>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Mountain forests also produce many important nonwood products, including fruits, nuts, animal fodder (which may double as roof insulation), mushroom, resins, gums, cane, spices, and medicinal plants. </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While each of these products on its own rarely equals the cash value of timber, their collective worth exceeds that of wood products and is more easily sustained, with less disruption of water retention and erosion capacities; such products also provide more reliable income, as they are deeply woven into the socioeconomic interdependencies of mountain life, including diet, religious beliefs, building materials, household and textile goods, and livestock production. </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Domesticated fruit and nut orchards represent an important and growing sector of mountain agriculture, and these nonwood products are essential foods and medicines (olives, almonds, walnuts and tree fruit in the High Atlas of Morocco; papaya and pineapple in the highlands of New Guinea and Borneo; betel and cashew nuts in coastal mountains of India and Myanmar; and banana in the Central American cordillera and northern Andes). Improved container shipping and generic alterations tailored for specific markets allows for the growing export of fresh and dried produce, which heralds the transition from subsistence to a global market economy. </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1607641789"/>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40" name="Slide title: Agroforestry Management in the Future">
            <a:extLst xmlns:a="http://schemas.openxmlformats.org/drawingml/2006/main">
              <a:ext uri="{FF2B5EF4-FFF2-40B4-BE49-F238E27FC236}">
                <a16:creationId xmlns:a16="http://schemas.microsoft.com/office/drawing/2014/main" id="{4B4641B7-02A6-46CB-9AC1-103AB2C883E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Agroforestry Management in the Future</a:t>
            </a:r>
            <a:endParaRPr sz="2600" b="0" u="none">
              <a:solidFill>
                <a:srgbClr val="000000"/>
              </a:solidFill>
              <a:latin typeface="Calibri"/>
              <a:ea typeface="Calibri"/>
              <a:cs typeface="Calibri"/>
            </a:endParaRPr>
          </a:p>
        </p:txBody>
      </p:sp>
      <p:sp>
        <p:nvSpPr>
          <p:cNvPr id="41" name="Slide text on slide 18">
            <a:extLst xmlns:a="http://schemas.openxmlformats.org/drawingml/2006/main">
              <a:ext uri="{FF2B5EF4-FFF2-40B4-BE49-F238E27FC236}">
                <a16:creationId xmlns:a16="http://schemas.microsoft.com/office/drawing/2014/main" id="{84FCE418-B614-444F-8DFF-5F8A12262D0E}"/>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Agroforestry strives to increase timber and fuelwood production while reducing declining soil fertility and erosion.</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Compared with cultivated ground crops and livestock grazing, the utilization of highland forests in more worrisome to lowland populations; the </a:t>
            </a:r>
            <a:r>
              <a:rPr sz="1400" b="1" u="none">
                <a:solidFill>
                  <a:srgbClr val="595959"/>
                </a:solidFill>
                <a:latin typeface="Calibri"/>
                <a:ea typeface="Calibri"/>
                <a:cs typeface="Calibri"/>
              </a:rPr>
              <a:t>theory of environmental Himalayan degradation </a:t>
            </a:r>
            <a:r>
              <a:rPr sz="1400" b="0" u="none">
                <a:solidFill>
                  <a:srgbClr val="595959"/>
                </a:solidFill>
                <a:latin typeface="Calibri"/>
                <a:ea typeface="Calibri"/>
                <a:cs typeface="Calibri"/>
              </a:rPr>
              <a:t>held that the agricultural, grazing, and forestry practices of allegedly ignorant Nepali hill farmers were to blame for periodic devastating floods in downstream Indian and Bangladesh, but claims of an imminent environmental </a:t>
            </a:r>
            <a:r>
              <a:rPr sz="1400" b="1" u="none">
                <a:solidFill>
                  <a:srgbClr val="595959"/>
                </a:solidFill>
                <a:latin typeface="Calibri"/>
                <a:ea typeface="Calibri"/>
                <a:cs typeface="Calibri"/>
              </a:rPr>
              <a:t>supercrisis </a:t>
            </a:r>
            <a:r>
              <a:rPr sz="1400" b="0" u="none">
                <a:solidFill>
                  <a:srgbClr val="595959"/>
                </a:solidFill>
                <a:latin typeface="Calibri"/>
                <a:ea typeface="Calibri"/>
                <a:cs typeface="Calibri"/>
              </a:rPr>
              <a:t>were both exaggerated and based on inaccurate and/or incomplete data.</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deforestation issue of the last quarter century placed mountain agroecosystems at the epicenter of international controversy.</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Subsequent initiatives have </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emphasized community-based participation, involving local people in the planning, decision making, and implementation of development projects; </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recognized that forests are more than just trees, and that the other nonwood forest products, cultural and religious values, and overall watershed protection are equally important to mountain communities; and </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acknowledged that agroforestry is more likely to be institutionalized when land tenure is clearly defined, and when local communities—instead of a central government or dominant landowner—share the political and management authority.</a:t>
            </a:r>
            <a:endParaRPr sz="12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Such preconditions increase the likelihood that the entire socioeconomic and cultural fabric will contribute to sustainable agroecosystems.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1839591519"/>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42" name="Slide title: Conclusion">
            <a:extLst xmlns:a="http://schemas.openxmlformats.org/drawingml/2006/main">
              <a:ext uri="{FF2B5EF4-FFF2-40B4-BE49-F238E27FC236}">
                <a16:creationId xmlns:a16="http://schemas.microsoft.com/office/drawing/2014/main" id="{F780B7BD-42A9-473B-AA36-FDED2BC1A282}"/>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Conclusion</a:t>
            </a:r>
            <a:endParaRPr sz="3200" b="0" u="none">
              <a:solidFill>
                <a:srgbClr val="000000"/>
              </a:solidFill>
              <a:latin typeface="Calibri"/>
              <a:ea typeface="Calibri"/>
              <a:cs typeface="Calibri"/>
            </a:endParaRPr>
          </a:p>
        </p:txBody>
      </p:sp>
      <p:sp>
        <p:nvSpPr>
          <p:cNvPr id="43" name="Slide text on slide 19">
            <a:extLst xmlns:a="http://schemas.openxmlformats.org/drawingml/2006/main">
              <a:ext uri="{FF2B5EF4-FFF2-40B4-BE49-F238E27FC236}">
                <a16:creationId xmlns:a16="http://schemas.microsoft.com/office/drawing/2014/main" id="{1433A730-9310-4528-B4B5-ADE6AE395D3A}"/>
              </a:ext>
            </a:extLst>
          </p:cNvPr>
          <p:cNvSpPr>
            <a:spLocks xmlns:a="http://schemas.openxmlformats.org/drawingml/2006/main" noGrp="1"/>
          </p:cNvSpPr>
          <p:nvPr/>
        </p:nvSpPr>
        <p:spPr>
          <a:xfrm xmlns:a="http://schemas.openxmlformats.org/drawingml/2006/main">
            <a:off x="457200" y="898200"/>
            <a:ext cx="8229600" cy="571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Sedentary and mixed agriculture, pastoralism, and agroforestry are the four major types of agricultural land use in mountains that account for the greater part of human endeavor in traditional (or indigenous) subsistence economies.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Mountain agriculturalists are either </a:t>
            </a:r>
            <a:r>
              <a:rPr sz="1400" b="1" u="none">
                <a:solidFill>
                  <a:srgbClr val="595959"/>
                </a:solidFill>
                <a:latin typeface="Calibri"/>
                <a:ea typeface="Calibri"/>
                <a:cs typeface="Calibri"/>
              </a:rPr>
              <a:t>generalists</a:t>
            </a:r>
            <a:r>
              <a:rPr sz="1400" b="0" u="none">
                <a:solidFill>
                  <a:srgbClr val="595959"/>
                </a:solidFill>
                <a:latin typeface="Calibri"/>
                <a:ea typeface="Calibri"/>
                <a:cs typeface="Calibri"/>
              </a:rPr>
              <a:t> who tend crops and livestock while exploiting at least one other resource (often forests) or </a:t>
            </a:r>
            <a:r>
              <a:rPr sz="1400" b="1" u="none">
                <a:solidFill>
                  <a:srgbClr val="595959"/>
                </a:solidFill>
                <a:latin typeface="Calibri"/>
                <a:ea typeface="Calibri"/>
                <a:cs typeface="Calibri"/>
              </a:rPr>
              <a:t>specialists </a:t>
            </a:r>
            <a:r>
              <a:rPr sz="1400" b="0" u="none">
                <a:solidFill>
                  <a:srgbClr val="595959"/>
                </a:solidFill>
                <a:latin typeface="Calibri"/>
                <a:ea typeface="Calibri"/>
                <a:cs typeface="Calibri"/>
              </a:rPr>
              <a:t>who focus on either cultivation or animal husbandry, and reciprocate with others to procure their remaining needs.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However isolated and </a:t>
            </a:r>
            <a:r>
              <a:rPr sz="1400" b="1" u="none">
                <a:solidFill>
                  <a:srgbClr val="595959"/>
                </a:solidFill>
                <a:latin typeface="Calibri"/>
                <a:ea typeface="Calibri"/>
                <a:cs typeface="Calibri"/>
              </a:rPr>
              <a:t>traditional</a:t>
            </a:r>
            <a:r>
              <a:rPr sz="1400" b="0" u="none">
                <a:solidFill>
                  <a:srgbClr val="595959"/>
                </a:solidFill>
                <a:latin typeface="Calibri"/>
                <a:ea typeface="Calibri"/>
                <a:cs typeface="Calibri"/>
              </a:rPr>
              <a:t> in both technique and strategy, mountain agriculture everywhere must cope with pressures exerted by modernization, population growth (except in developed economies), environmental sustainability, and surging economic globalization.</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Although the choices individual farmers make reverberate well beyond their highland homes, mountain agroecology revolves around a complex milieu of socioeconomic and cultural parameters, where the value system and objectives often differ—and may not be readily apparent—to those who live and work in a lowland economy.</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Some world bright spots where land improvement and poverty reduction are forging a sustainable future include agroforestry systems based on indigenous technologies in East African highlands; improved community forestry programs in the Middle Hills of Nepal, India, and Pakistan; and widespread use of cover crops/green manures, and farmer-centered community-based agricultural research and development programs in the Central American highlands.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These mountain residents capitalize on rich natural resources, a well-developed social network of trust and shared expertise, and abundant labor with an excellent work ethic, and are especially able to improve land care and per capita income if they have reasonable access to financial capital and basic infrastructure improvements.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a:lnSpc>
                <a:spcPct val="11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lnSpc>
                <a:spcPct val="11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555733798"/>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Slide text on slide 2">
            <a:extLst xmlns:a="http://schemas.openxmlformats.org/drawingml/2006/main">
              <a:ext uri="{FF2B5EF4-FFF2-40B4-BE49-F238E27FC236}">
                <a16:creationId xmlns:a16="http://schemas.microsoft.com/office/drawing/2014/main" id="{6085BEC6-043D-4C12-84E3-7FDB8FE43907}"/>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Mountains pose distinctive problems for human settlement and land use:</a:t>
            </a:r>
            <a:endParaRPr sz="16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Vertically compressed environments present sharp contrasts between high and low elevations, and windward vs. leeward mountain slopes.</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Using mountain land sustainably requires a relentless struggle against gravity to keep soil, water, and nutrients in position. </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Farmers and herders must contend with market isolation and transportation difficulties.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Despite these challenges, agriculture represents the most universal manipulation of mountain terrain.</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Mountain agriculture includes four broadly defined types of land use: sedentary agriculture, pastoralism (farming and livestock), and subsistence agro-forestry.</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This chapter focuses on agricultural operations in the developing or traditional/indigenous world, where fossil fuels, chemical fertilizers, mechanization, and other external contributions are rare or absent; these enterprises are usually small in scale (less than 10 hectares, or 25 acres) and exist on family and community labor.</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Deciding which highland agriculture strategies are traditional is problematic, as they are often thought to descend from ancient and somewhat unchanged practices, while in reality, farming and animal husbandry evolve significantly over time in even the most isolated mountain society.</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decline of alpine agriculture in the Alps and North America because of mechanized competition from lowland farmers, combined with their proximity to urban markets, further explains the emphasis on developing regions.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518400" lvl="2">
              <a:lnSpc>
                <a:spcPct val="120000"/>
              </a:lnSpc>
              <a:spcBef>
                <a:spcPts val="249"/>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2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1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1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10" name="Accessible slide title: Mountains pose distinctive problems for human settlement and land use:">
            <a:extLst xmlns:a="http://schemas.openxmlformats.org/drawingml/2006/main">
              <a:ext uri="{FF2B5EF4-FFF2-40B4-BE49-F238E27FC236}">
                <a16:creationId xmlns:a16="http://schemas.microsoft.com/office/drawing/2014/main" id="{5B86CC0F-4AC3-44D7-9187-D38EAC30F740}"/>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Mountains pose distinctive problems for human settlement and land use:</a:t>
            </a:r>
          </a:p>
        </p:txBody>
      </p:sp>
    </p:spTree>
    <p:extLst>
      <p:ext uri="{BB962C8B-B14F-4D97-AF65-F5344CB8AC3E}">
        <p14:creationId xmlns:p14="http://schemas.microsoft.com/office/powerpoint/2010/main" val="1156699717"/>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0" name="Slide title: Going Vertical">
            <a:extLst xmlns:a="http://schemas.openxmlformats.org/drawingml/2006/main">
              <a:ext uri="{FF2B5EF4-FFF2-40B4-BE49-F238E27FC236}">
                <a16:creationId xmlns:a16="http://schemas.microsoft.com/office/drawing/2014/main" id="{AB41F96A-D4B2-422E-9D71-A35808C88B3B}"/>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Going Vertical</a:t>
            </a:r>
            <a:endParaRPr sz="3200" b="0" u="none">
              <a:solidFill>
                <a:srgbClr val="000000"/>
              </a:solidFill>
              <a:latin typeface="Calibri"/>
              <a:ea typeface="Calibri"/>
              <a:cs typeface="Calibri"/>
            </a:endParaRPr>
          </a:p>
        </p:txBody>
      </p:sp>
      <p:sp>
        <p:nvSpPr>
          <p:cNvPr id="11" name="Slide text on slide 3">
            <a:extLst xmlns:a="http://schemas.openxmlformats.org/drawingml/2006/main">
              <a:ext uri="{FF2B5EF4-FFF2-40B4-BE49-F238E27FC236}">
                <a16:creationId xmlns:a16="http://schemas.microsoft.com/office/drawing/2014/main" id="{F9C36E80-CA3D-4FE7-880F-9C09B4997D87}"/>
              </a:ext>
            </a:extLst>
          </p:cNvPr>
          <p:cNvSpPr>
            <a:spLocks xmlns:a="http://schemas.openxmlformats.org/drawingml/2006/main" noGrp="1"/>
          </p:cNvSpPr>
          <p:nvPr/>
        </p:nvSpPr>
        <p:spPr>
          <a:xfrm xmlns:a="http://schemas.openxmlformats.org/drawingml/2006/main">
            <a:off x="457200" y="898200"/>
            <a:ext cx="8229600" cy="571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vertical distribution of different environments and, in extratropical areas, the different seasonal conditions at each level, demands a staggered schedule for exploitation.</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Each elevation is most ideal for growing specific crops or for certain animals to graze.</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This </a:t>
            </a:r>
            <a:r>
              <a:rPr sz="1500" b="1" u="none">
                <a:solidFill>
                  <a:srgbClr val="595959"/>
                </a:solidFill>
                <a:latin typeface="Calibri"/>
                <a:ea typeface="Calibri"/>
                <a:cs typeface="Calibri"/>
              </a:rPr>
              <a:t>verticality</a:t>
            </a:r>
            <a:r>
              <a:rPr sz="1500" b="0" u="none">
                <a:solidFill>
                  <a:srgbClr val="595959"/>
                </a:solidFill>
                <a:latin typeface="Calibri"/>
                <a:ea typeface="Calibri"/>
                <a:cs typeface="Calibri"/>
              </a:rPr>
              <a:t> concept occupies an important position in mountain studies and was illustrated by Alexander von Humboldt’s classic 19</a:t>
            </a:r>
            <a:r>
              <a:rPr sz="1500" b="0" u="none">
                <a:solidFill>
                  <a:srgbClr val="595959"/>
                </a:solidFill>
                <a:latin typeface="Calibri"/>
                <a:ea typeface="Calibri"/>
                <a:cs typeface="Calibri"/>
              </a:rPr>
              <a:t>th</a:t>
            </a:r>
            <a:r>
              <a:rPr sz="1500" b="0" u="none">
                <a:solidFill>
                  <a:srgbClr val="595959"/>
                </a:solidFill>
                <a:latin typeface="Calibri"/>
                <a:ea typeface="Calibri"/>
                <a:cs typeface="Calibri"/>
              </a:rPr>
              <a:t>-century </a:t>
            </a:r>
            <a:r>
              <a:rPr sz="1500" b="1" u="none">
                <a:solidFill>
                  <a:srgbClr val="595959"/>
                </a:solidFill>
                <a:latin typeface="Calibri"/>
                <a:ea typeface="Calibri"/>
                <a:cs typeface="Calibri"/>
              </a:rPr>
              <a:t>schemata</a:t>
            </a:r>
            <a:r>
              <a:rPr sz="1500" b="0" u="none">
                <a:solidFill>
                  <a:srgbClr val="595959"/>
                </a:solidFill>
                <a:latin typeface="Calibri"/>
                <a:ea typeface="Calibri"/>
                <a:cs typeface="Calibri"/>
              </a:rPr>
              <a:t> of altitudinal zonation, or upward progression of changing vegetation and landforms in the Andes, identifying several Latina American subsistence adaptations. Analogous models from elsewhere include the </a:t>
            </a:r>
            <a:r>
              <a:rPr sz="1500" b="1" u="none">
                <a:solidFill>
                  <a:srgbClr val="595959"/>
                </a:solidFill>
                <a:latin typeface="Calibri"/>
                <a:ea typeface="Calibri"/>
                <a:cs typeface="Calibri"/>
              </a:rPr>
              <a:t>Staffelsysteme</a:t>
            </a:r>
            <a:r>
              <a:rPr sz="1500" b="0" u="none">
                <a:solidFill>
                  <a:srgbClr val="595959"/>
                </a:solidFill>
                <a:latin typeface="Calibri"/>
                <a:ea typeface="Calibri"/>
                <a:cs typeface="Calibri"/>
              </a:rPr>
              <a:t> (staggered exploitation) in the Karakoram Mountains, </a:t>
            </a:r>
            <a:r>
              <a:rPr sz="1500" b="1" u="none">
                <a:solidFill>
                  <a:srgbClr val="595959"/>
                </a:solidFill>
                <a:latin typeface="Calibri"/>
                <a:ea typeface="Calibri"/>
                <a:cs typeface="Calibri"/>
              </a:rPr>
              <a:t>Almwirtschaft</a:t>
            </a:r>
            <a:r>
              <a:rPr sz="1500" b="0" u="none">
                <a:solidFill>
                  <a:srgbClr val="595959"/>
                </a:solidFill>
                <a:latin typeface="Calibri"/>
                <a:ea typeface="Calibri"/>
                <a:cs typeface="Calibri"/>
              </a:rPr>
              <a:t> in the Alps, and variants in the Himalaya and Papua New Guinea. </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Mountains produce a remarkable array of ecological habitats resulting from the interplay of physical factors, and the extraordinary diversity of mountain habitats results in significant digression from any theoretical model; the advent of new roads, genetically altered crops and animals, mechanization, and the lure of external wage-earning jobs also sway the vertical distribution of crops and animal husbandry.</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There are striking differences in settlement history between various mountain ranges, and North America is striking in that the the highest elevations consist of protected parks and wilderness where most traditional economic activity is forbidden and mountain agriculture has been deemphasized; in both North America and the Alps, the explosive growth since 1950 in recreation and its associated service industries has almost totally replaced farming and herding as the economic mainstay, whereas Old World and South American mountains have long supported dense populations.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a:p xmlns:a="http://schemas.openxmlformats.org/drawingml/2006/main">
            <a:pPr marL="342720" indent="-342720">
              <a:lnSpc>
                <a:spcPct val="110000"/>
              </a:lnSpc>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p:txBody>
      </p:sp>
    </p:spTree>
    <p:extLst>
      <p:ext uri="{BB962C8B-B14F-4D97-AF65-F5344CB8AC3E}">
        <p14:creationId xmlns:p14="http://schemas.microsoft.com/office/powerpoint/2010/main" val="1170133028"/>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2" name="Slide title: Generalists and Specialists">
            <a:extLst xmlns:a="http://schemas.openxmlformats.org/drawingml/2006/main">
              <a:ext uri="{FF2B5EF4-FFF2-40B4-BE49-F238E27FC236}">
                <a16:creationId xmlns:a16="http://schemas.microsoft.com/office/drawing/2014/main" id="{62D1446F-58A9-426D-A832-79A07B399C92}"/>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Generalists and Specialists</a:t>
            </a:r>
            <a:endParaRPr sz="3200" b="0" u="none">
              <a:solidFill>
                <a:srgbClr val="000000"/>
              </a:solidFill>
              <a:latin typeface="Calibri"/>
              <a:ea typeface="Calibri"/>
              <a:cs typeface="Calibri"/>
            </a:endParaRPr>
          </a:p>
        </p:txBody>
      </p:sp>
      <p:sp>
        <p:nvSpPr>
          <p:cNvPr id="13" name="Slide text on slide 4">
            <a:extLst xmlns:a="http://schemas.openxmlformats.org/drawingml/2006/main">
              <a:ext uri="{FF2B5EF4-FFF2-40B4-BE49-F238E27FC236}">
                <a16:creationId xmlns:a16="http://schemas.microsoft.com/office/drawing/2014/main" id="{D6786C26-634E-4F79-AA3D-BD7FD08C882E}"/>
              </a:ext>
            </a:extLst>
          </p:cNvPr>
          <p:cNvSpPr>
            <a:spLocks xmlns:a="http://schemas.openxmlformats.org/drawingml/2006/main" noGrp="1"/>
          </p:cNvSpPr>
          <p:nvPr/>
        </p:nvSpPr>
        <p:spPr>
          <a:xfrm xmlns:a="http://schemas.openxmlformats.org/drawingml/2006/main">
            <a:off x="457200" y="898200"/>
            <a:ext cx="8229600" cy="571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Mountain agriculturalists are either generalists or specialists:</a:t>
            </a:r>
            <a:endParaRPr sz="18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1" u="none">
                <a:solidFill>
                  <a:srgbClr val="595959"/>
                </a:solidFill>
                <a:latin typeface="Calibri"/>
                <a:ea typeface="Calibri"/>
                <a:cs typeface="Calibri"/>
              </a:rPr>
              <a:t>Generalists</a:t>
            </a:r>
            <a:r>
              <a:rPr sz="1600" b="0" u="none">
                <a:solidFill>
                  <a:srgbClr val="595959"/>
                </a:solidFill>
                <a:latin typeface="Calibri"/>
                <a:ea typeface="Calibri"/>
                <a:cs typeface="Calibri"/>
              </a:rPr>
              <a:t> divide their effort into cultivation, tending livestock, and exploiting at least one other primary resource (usually forests).</a:t>
            </a: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1" u="none">
                <a:solidFill>
                  <a:srgbClr val="595959"/>
                </a:solidFill>
                <a:latin typeface="Calibri"/>
                <a:ea typeface="Calibri"/>
                <a:cs typeface="Calibri"/>
              </a:rPr>
              <a:t>Specialists</a:t>
            </a:r>
            <a:r>
              <a:rPr sz="1600" b="0" u="none">
                <a:solidFill>
                  <a:srgbClr val="595959"/>
                </a:solidFill>
                <a:latin typeface="Calibri"/>
                <a:ea typeface="Calibri"/>
                <a:cs typeface="Calibri"/>
              </a:rPr>
              <a:t> focus on either cultivation or animal husbandry, and are more reliant upon established trade links to procure the goods they do not produce.</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size and scale of each region also influences the agricultural strategy: </a:t>
            </a:r>
            <a:endParaRPr sz="18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In smaller mountain ranges, generalists may farm and graze every altitudinal zone during the course of a single years.</a:t>
            </a: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In larger mountains, specialization is common, because the great distance between zones reduces the habitat variety available to any individual group.</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3080" indent="-34308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3080" indent="-34308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3080" indent="-34308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897215847"/>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14" name="Slide title: Modernization">
            <a:extLst xmlns:a="http://schemas.openxmlformats.org/drawingml/2006/main">
              <a:ext uri="{FF2B5EF4-FFF2-40B4-BE49-F238E27FC236}">
                <a16:creationId xmlns:a16="http://schemas.microsoft.com/office/drawing/2014/main" id="{2DB74CDA-4413-40CD-BCF3-14152D796386}"/>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Modernization</a:t>
            </a:r>
            <a:endParaRPr sz="3200" b="0" u="none">
              <a:solidFill>
                <a:srgbClr val="000000"/>
              </a:solidFill>
              <a:latin typeface="Calibri"/>
              <a:ea typeface="Calibri"/>
              <a:cs typeface="Calibri"/>
            </a:endParaRPr>
          </a:p>
        </p:txBody>
      </p:sp>
      <p:sp>
        <p:nvSpPr>
          <p:cNvPr id="15" name="Slide text on slide 5">
            <a:extLst xmlns:a="http://schemas.openxmlformats.org/drawingml/2006/main">
              <a:ext uri="{FF2B5EF4-FFF2-40B4-BE49-F238E27FC236}">
                <a16:creationId xmlns:a16="http://schemas.microsoft.com/office/drawing/2014/main" id="{15A7859B-26FA-4E99-934D-8359148BE8BB}"/>
              </a:ext>
            </a:extLst>
          </p:cNvPr>
          <p:cNvSpPr>
            <a:spLocks xmlns:a="http://schemas.openxmlformats.org/drawingml/2006/main" noGrp="1"/>
          </p:cNvSpPr>
          <p:nvPr/>
        </p:nvSpPr>
        <p:spPr>
          <a:xfrm xmlns:a="http://schemas.openxmlformats.org/drawingml/2006/main">
            <a:off x="457200" y="898200"/>
            <a:ext cx="8229600" cy="571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Present-day modernization and improved production usually result from one or more of the following quantifiable influences that are either internal or external:</a:t>
            </a:r>
            <a:endParaRPr sz="15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New road construction and reliable transportation bring previously isolated villages into the commercial fold, inducing farmers to abandon traditional subsistence crops for more lucrative cash monocrops. This more intensive land use usually supports relatively larger populations, with farmers building permanent homes in compact agglomerations and going out from the village to work the fields. Better transport may also ignite a tourist boom that generates service sector jobs, and the combined proceeds from cash crops and tourism allow farmers to purchase foodstuffs they no longer grow. </a:t>
            </a:r>
            <a:endParaRPr sz="13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The introduction of enhanced seed stock and chemical and/or organic fertilizers, which often involves external government or private funding and technical expertise, increases agricultural yields and speeds modernization. Introducing genetically modified (GMO) plants and animals to mountain regions is controversial and must be done carefully, because it alters the existing biodiversity of these longstanding agroecological systems and may not satisfy all the multiple uses that traditional crops provide.</a:t>
            </a:r>
            <a:endParaRPr sz="13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Additional income from migrant labor, whether seasonal or permanent, also promotes modernization among traditional mountain cultures. The infusion of outside capital permits local investment in farms and livestock—essential during lean periods—and often puts education, health care, and consumer goods within reach of mountain residents for the first time, but these material benefits are not always evenly spread among the population.</a:t>
            </a:r>
            <a:endParaRPr sz="13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The astronomical rise in global tourism is a fourth and final influence promoting modernization. Although a tourist tradition arose in European and North American mountains in the late 1800s, this source of non-agrarian income was minor or nonexistent in the mountains of developing countries before the 1970s. In nearly all mountain regions, the income from migrant labor and tourism does not replace agriculture as the economic foundation, but instead provides investment for home and field and a modest opportunity to engage in the global economy.</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342720" indent="-342720">
              <a:lnSpc>
                <a:spcPct val="11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p:txBody>
      </p:sp>
    </p:spTree>
    <p:extLst>
      <p:ext uri="{BB962C8B-B14F-4D97-AF65-F5344CB8AC3E}">
        <p14:creationId xmlns:p14="http://schemas.microsoft.com/office/powerpoint/2010/main" val="640861101"/>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16" name="Slide title: Sedentary Agriculture">
            <a:extLst xmlns:a="http://schemas.openxmlformats.org/drawingml/2006/main">
              <a:ext uri="{FF2B5EF4-FFF2-40B4-BE49-F238E27FC236}">
                <a16:creationId xmlns:a16="http://schemas.microsoft.com/office/drawing/2014/main" id="{0B311B9E-A99D-47CC-A10F-5142EAB099FE}"/>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Sedentary Agriculture</a:t>
            </a:r>
            <a:endParaRPr sz="3200" b="0" u="none">
              <a:solidFill>
                <a:srgbClr val="000000"/>
              </a:solidFill>
              <a:latin typeface="Calibri"/>
              <a:ea typeface="Calibri"/>
              <a:cs typeface="Calibri"/>
            </a:endParaRPr>
          </a:p>
        </p:txBody>
      </p:sp>
      <p:sp>
        <p:nvSpPr>
          <p:cNvPr id="17" name="Slide text on slide 6">
            <a:extLst xmlns:a="http://schemas.openxmlformats.org/drawingml/2006/main">
              <a:ext uri="{FF2B5EF4-FFF2-40B4-BE49-F238E27FC236}">
                <a16:creationId xmlns:a16="http://schemas.microsoft.com/office/drawing/2014/main" id="{3269E00D-C42B-4837-92AE-6E25CE166C14}"/>
              </a:ext>
            </a:extLst>
          </p:cNvPr>
          <p:cNvSpPr>
            <a:spLocks xmlns:a="http://schemas.openxmlformats.org/drawingml/2006/main" noGrp="1"/>
          </p:cNvSpPr>
          <p:nvPr/>
        </p:nvSpPr>
        <p:spPr>
          <a:xfrm xmlns:a="http://schemas.openxmlformats.org/drawingml/2006/main">
            <a:off x="457200" y="898200"/>
            <a:ext cx="8229600" cy="571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Sedentary agriculture represents almost complete and permanent reliance on farming for income, in more or less the same location.</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In the developing world, many farmers exploit small plots </a:t>
            </a:r>
            <a:r>
              <a:rPr sz="1500" b="1" u="none">
                <a:solidFill>
                  <a:srgbClr val="595959"/>
                </a:solidFill>
                <a:latin typeface="Calibri"/>
                <a:ea typeface="Calibri"/>
                <a:cs typeface="Calibri"/>
              </a:rPr>
              <a:t>intensively</a:t>
            </a:r>
            <a:r>
              <a:rPr sz="1500" b="0" u="none">
                <a:solidFill>
                  <a:srgbClr val="595959"/>
                </a:solidFill>
                <a:latin typeface="Calibri"/>
                <a:ea typeface="Calibri"/>
                <a:cs typeface="Calibri"/>
              </a:rPr>
              <a:t> by utilizing every sliver of available land. </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Sedentary specialists establish permanent settlements and enduring economic links with lowland populations, and consistently high population growth provides a dependable source of local labor.</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 growing number of this mountain populace now seeks work in lowland fields and factories for income that helps support their highland villages.</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Access to tertiary services such as stores, restaurants, an modern health care is minimal, and low literacy rates reflect dismal educational opportunities, esp. for females.</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In humid tropical mountains, such as those in Papua New Guinea and Central America, the climate and soils at intermediate to high altitudes can produce greater yields than the lowlands, and malaria and infectious diseases are less common higher up, so sedentary farming is widely practiced here. Crops grow year round, except at very high altitudes, and more or less continuous cropping is essential in areas where there are no provisions for the preservation or storage of food. In most areas, settlement concentrates in the middle highlands, where the moderate temperature and precipitation regime permits a greater variety of crops, and most highlanders integrate many crops into their diet to complement one or two staples (rice in Southeast Asia and Indonesia, potatoes and maize in the Andes, etc.)</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342720" indent="-342720">
              <a:lnSpc>
                <a:spcPct val="12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p:txBody>
      </p:sp>
    </p:spTree>
    <p:extLst>
      <p:ext uri="{BB962C8B-B14F-4D97-AF65-F5344CB8AC3E}">
        <p14:creationId xmlns:p14="http://schemas.microsoft.com/office/powerpoint/2010/main" val="263415865"/>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18" name="Slide title: Shifting Cultivation">
            <a:extLst xmlns:a="http://schemas.openxmlformats.org/drawingml/2006/main">
              <a:ext uri="{FF2B5EF4-FFF2-40B4-BE49-F238E27FC236}">
                <a16:creationId xmlns:a16="http://schemas.microsoft.com/office/drawing/2014/main" id="{3B1A153B-50A6-4629-86BD-D11778C54661}"/>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Shifting Cultivation</a:t>
            </a:r>
            <a:endParaRPr sz="2600" b="0" u="none">
              <a:solidFill>
                <a:srgbClr val="000000"/>
              </a:solidFill>
              <a:latin typeface="Calibri"/>
              <a:ea typeface="Calibri"/>
              <a:cs typeface="Calibri"/>
            </a:endParaRPr>
          </a:p>
        </p:txBody>
      </p:sp>
      <p:sp>
        <p:nvSpPr>
          <p:cNvPr id="19" name="Slide text on slide 7">
            <a:extLst xmlns:a="http://schemas.openxmlformats.org/drawingml/2006/main">
              <a:ext uri="{FF2B5EF4-FFF2-40B4-BE49-F238E27FC236}">
                <a16:creationId xmlns:a16="http://schemas.microsoft.com/office/drawing/2014/main" id="{AFA0F2EA-1D71-4247-B2AF-512EC5879FB4}"/>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Shifting cultivation (also known as </a:t>
            </a:r>
            <a:r>
              <a:rPr sz="1300" b="1" u="none">
                <a:solidFill>
                  <a:srgbClr val="595959"/>
                </a:solidFill>
                <a:latin typeface="Calibri"/>
                <a:ea typeface="Calibri"/>
                <a:cs typeface="Calibri"/>
              </a:rPr>
              <a:t>swidden, ladang,</a:t>
            </a:r>
            <a:r>
              <a:rPr sz="1300" b="0" u="none">
                <a:solidFill>
                  <a:srgbClr val="595959"/>
                </a:solidFill>
                <a:latin typeface="Calibri"/>
                <a:ea typeface="Calibri"/>
                <a:cs typeface="Calibri"/>
              </a:rPr>
              <a:t> and </a:t>
            </a:r>
            <a:r>
              <a:rPr sz="1300" b="1" u="none">
                <a:solidFill>
                  <a:srgbClr val="595959"/>
                </a:solidFill>
                <a:latin typeface="Calibri"/>
                <a:ea typeface="Calibri"/>
                <a:cs typeface="Calibri"/>
              </a:rPr>
              <a:t>milpa</a:t>
            </a:r>
            <a:r>
              <a:rPr sz="1300" b="0" u="none">
                <a:solidFill>
                  <a:srgbClr val="595959"/>
                </a:solidFill>
                <a:latin typeface="Calibri"/>
                <a:ea typeface="Calibri"/>
                <a:cs typeface="Calibri"/>
              </a:rPr>
              <a:t>) is common in remote portions of northern Thailand, Borneo, the eastern Andes foothills above the Amazon, Papua New Guinea, West Africa, Central America, the eastern Himalaya, and northern Myanmar, Vietnam, Cambodia, and Laos. </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Shifting cultivators share common geographic traits: rugged terrain, isolation from markets and population centers, and a tropical rainforest biota and climate. They typically are politically marginalized minority populations with high fertility rates and little or no access to external health care, schools, and lending institutions. </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Farmers rotate fields every 3–5 years, followed by a decade of abandonment and rejuvenation. To prepare a field, farmers first clear the forest with a machete or hand axe and then ignite the downed slash, reducing the freshly cut trees and understory to a layer of nutrient-rich ash, which is then cultivated with low upkeep until soil fertility drops and the farmer abandons the plot to begin the process anew at another location. </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Shifting cultivation requires extensive terrain, since most of the land is in regenerative fallow condition, but also requires little labor and technology. Although it does alter the tropical rainforest, compared to other agricultural techniques there is lower net loss of biodiversity, soil erosion, and forest fragmentation.</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Shifting cultivators often maintain a healthy forest mosaic with high species diversity, and where soil erosion and forest decline do occur, the damage is due less to the technique of shifting plots than to increasing population pressures resulting from internal growth and external immigration, which cause farmers to shorten the regenerative fallow periods and increase field size.</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Although shifting cultivation supports at least 300 million people worldwide, it is slowly declining in tropical mountains; shortened cultivation cycles, individual farmer choice, expansion of the global road network into formerly isolated slash-and-burn regions, and government attempts to promote higher-yield farming are taking a toll, as are incursions from corporate and private logging and mining operations.</a:t>
            </a:r>
            <a:endParaRPr sz="1300" b="0" u="none">
              <a:solidFill>
                <a:srgbClr val="000000"/>
              </a:solidFill>
              <a:latin typeface="Calibri"/>
              <a:ea typeface="Calibri"/>
              <a:cs typeface="Calibri"/>
            </a:endParaRPr>
          </a:p>
          <a:p xmlns:a="http://schemas.openxmlformats.org/drawingml/2006/main">
            <a:pPr>
              <a:lnSpc>
                <a:spcPct val="120000"/>
              </a:lnSpc>
              <a:spcBef>
                <a:spcPts val="32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p:txBody>
      </p:sp>
    </p:spTree>
    <p:extLst>
      <p:ext uri="{BB962C8B-B14F-4D97-AF65-F5344CB8AC3E}">
        <p14:creationId xmlns:p14="http://schemas.microsoft.com/office/powerpoint/2010/main" val="188968517"/>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20" name="Slide title: Terraced Agriculture">
            <a:extLst xmlns:a="http://schemas.openxmlformats.org/drawingml/2006/main">
              <a:ext uri="{FF2B5EF4-FFF2-40B4-BE49-F238E27FC236}">
                <a16:creationId xmlns:a16="http://schemas.microsoft.com/office/drawing/2014/main" id="{4D47D7D8-CE86-4F5C-A1BE-BEA63C1313DC}"/>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Terraced Agriculture</a:t>
            </a:r>
            <a:endParaRPr sz="2600" b="0" u="none">
              <a:solidFill>
                <a:srgbClr val="000000"/>
              </a:solidFill>
              <a:latin typeface="Calibri"/>
              <a:ea typeface="Calibri"/>
              <a:cs typeface="Calibri"/>
            </a:endParaRPr>
          </a:p>
        </p:txBody>
      </p:sp>
      <p:sp>
        <p:nvSpPr>
          <p:cNvPr id="21" name="Slide text on slide 8">
            <a:extLst xmlns:a="http://schemas.openxmlformats.org/drawingml/2006/main">
              <a:ext uri="{FF2B5EF4-FFF2-40B4-BE49-F238E27FC236}">
                <a16:creationId xmlns:a16="http://schemas.microsoft.com/office/drawing/2014/main" id="{4C98BF9C-DF9C-4C29-86A7-5C5680EC1324}"/>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Terracing mountain slopes permanently removes the tree cover and alters the slope gradation. </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Constructing terraces is common in most Old World mountains, particularly in the tropics, but also in drier mountain areas in Europe and the Middle East.</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Terracing requires tremendous community organization and a well-coordinated cooperative maintenance schedule; because it takes so long to construct a terrace, farmers may own all or part of an individual terrace but usually maintain them cooperatively.</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Many terraces simply consist of shallow corrugations along the contour, whereas others involve construction of elaborate stone walls or soil </a:t>
            </a:r>
            <a:r>
              <a:rPr sz="1300" b="1" u="none">
                <a:solidFill>
                  <a:srgbClr val="595959"/>
                </a:solidFill>
                <a:latin typeface="Calibri"/>
                <a:ea typeface="Calibri"/>
                <a:cs typeface="Calibri"/>
              </a:rPr>
              <a:t>bunds </a:t>
            </a:r>
            <a:r>
              <a:rPr sz="1300" b="0" u="none">
                <a:solidFill>
                  <a:srgbClr val="595959"/>
                </a:solidFill>
                <a:latin typeface="Calibri"/>
                <a:ea typeface="Calibri"/>
                <a:cs typeface="Calibri"/>
              </a:rPr>
              <a:t>(small narrow ridges) several meters high, carefully engineered to support level areas on their treads. They often cover entire slopes, creating a landscape of giant stairways. </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Terraces are built to allow efficient irrigation, prevent erosion, and create more usable level land, and terracing can also take advantage of and improve microclimates, as sun-facing terraces collect radiation at a higher angle and thus have warmer soil. The soil on most terraces is excellent, having been tilled and fertilized with animal and human manure for centuries. </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Terracing greatly improves productivity by transforming steep slopes into segmented level areas that can be irrigated, fertilized, cultivated, and maintained on a sustainable basis, which is of paramount importance in places like China, with five times the population of the US but less than half the arable land.</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Removing tree cover and regrading slopes can induce landslides; farmers pile stones and logs along field contours, dig furrows, build fences, and plant trees to minimize erosion and efficiently decant water along slopes.</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Unlike shifting cultivation, terraced farming is increasing in the developing world in response to exponential population growth, and it is also becoming more evident outside the tropics in midlatitude wine-producing regions, where escalating land rents justify the extraordinary labor costs.</a:t>
            </a:r>
            <a:endParaRPr sz="1300" b="0" u="none">
              <a:solidFill>
                <a:srgbClr val="000000"/>
              </a:solidFill>
              <a:latin typeface="Calibri"/>
              <a:ea typeface="Calibri"/>
              <a:cs typeface="Calibri"/>
            </a:endParaRPr>
          </a:p>
          <a:p xmlns:a="http://schemas.openxmlformats.org/drawingml/2006/main">
            <a:pPr>
              <a:lnSpc>
                <a:spcPct val="120000"/>
              </a:lnSpc>
              <a:spcBef>
                <a:spcPts val="32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p:txBody>
      </p:sp>
    </p:spTree>
    <p:extLst>
      <p:ext uri="{BB962C8B-B14F-4D97-AF65-F5344CB8AC3E}">
        <p14:creationId xmlns:p14="http://schemas.microsoft.com/office/powerpoint/2010/main" val="375731748"/>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22" name="Slide title: Cash Crops and Plantation Agriculture">
            <a:extLst xmlns:a="http://schemas.openxmlformats.org/drawingml/2006/main">
              <a:ext uri="{FF2B5EF4-FFF2-40B4-BE49-F238E27FC236}">
                <a16:creationId xmlns:a16="http://schemas.microsoft.com/office/drawing/2014/main" id="{4FC05B48-5540-49E2-AE1C-2FCBE7F3D84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Cash Crops and Plantation Agriculture</a:t>
            </a:r>
            <a:endParaRPr sz="2600" b="0" u="none">
              <a:solidFill>
                <a:srgbClr val="000000"/>
              </a:solidFill>
              <a:latin typeface="Calibri"/>
              <a:ea typeface="Calibri"/>
              <a:cs typeface="Calibri"/>
            </a:endParaRPr>
          </a:p>
        </p:txBody>
      </p:sp>
      <p:sp>
        <p:nvSpPr>
          <p:cNvPr id="23" name="Slide text on slide 9">
            <a:extLst xmlns:a="http://schemas.openxmlformats.org/drawingml/2006/main">
              <a:ext uri="{FF2B5EF4-FFF2-40B4-BE49-F238E27FC236}">
                <a16:creationId xmlns:a16="http://schemas.microsoft.com/office/drawing/2014/main" id="{6D22FD11-1336-45FD-BAB6-8EA93B0157C5}"/>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An increasing number of sedentary tropical highland farmers supplement subsistence with one or more cash crops, including various spices, nuts, and seeds that find their way into regional and international markets.</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Farmers usually consume a small portion of each cash crop locally and transport the rest for sale in lucrative lowland markets; the considerable effort is worth it because cash crops offer a higher value to weight ratio, and most cash crops last longer and can withstand the heavy compression and pounding that accompany transport.</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Some cash crops carry a tainted reputation, such as the opium poppy, which is primarily sold to nonfarmers for processing into heroin bound for international markets, and the coca plant, which has been chewed since Incan times but today finds its way into urban markets around the world as refined cocaine. </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US antidrug operations often target these isolated and mountainous source regions, esp. Thailand and Colombia, though such efforts draw a mixed reaction from mountain farmers, and even though these crops are universally illegal in their refined state, governments rarely prosecute highlanders for traditional consumption.</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Growing drug crops for export ultimately brings negative consequences for mountain farmers, including severe deforestation, soil erosion, gangs, warlords, and government-sponsored eradication efforts with collateral damage to food crops.</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In many tropical locations, family farms are specializing in one or two crops and plantation farms produce one main monocrop aided by inexpensive and often migratory labor; these endeavors firmly trade subsistence strategy and social structure for the trappings of agribusiness, including use of chemical fertilizers, tractors, and purchased seed. Many are processed into commodities highly desired in the lowlands, such as coffee from the highlands of Latin America and Vietnam, tea from the interior ranges of Malaysia and Myanmar, sugar cane from the Caribbean archipelago, and tobacco from the highlands of Papua New Guinea and East Africa.</a:t>
            </a:r>
            <a:endParaRPr sz="1300" b="0" u="none">
              <a:solidFill>
                <a:srgbClr val="000000"/>
              </a:solidFill>
              <a:latin typeface="Calibri"/>
              <a:ea typeface="Calibri"/>
              <a:cs typeface="Calibri"/>
            </a:endParaRPr>
          </a:p>
          <a:p xmlns:a="http://schemas.openxmlformats.org/drawingml/2006/main">
            <a:pPr>
              <a:lnSpc>
                <a:spcPct val="120000"/>
              </a:lnSpc>
              <a:spcBef>
                <a:spcPts val="32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p:txBody>
      </p:sp>
    </p:spTree>
    <p:extLst>
      <p:ext uri="{BB962C8B-B14F-4D97-AF65-F5344CB8AC3E}">
        <p14:creationId xmlns:p14="http://schemas.microsoft.com/office/powerpoint/2010/main" val="1599581828"/>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2026-08-27T21:55:00.4920000Z</dcterms:created>
  <dcterms:modified xsi:type="dcterms:W3CDTF">2026-08-27T21:55:00.4920000Z</dcterms:modified>
</coreProperties>
</file>