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2fec1a2e89b47f9" /><Relationship Type="http://schemas.openxmlformats.org/officeDocument/2006/relationships/extended-properties" Target="/docProps/app.xml" Id="Rd1275a8fcd1649b6" /><Relationship Type="http://schemas.openxmlformats.org/officeDocument/2006/relationships/officeDocument" Target="/ppt/presentation.xml" Id="R95c9061c45104ad2" /></Relationships>
</file>

<file path=ppt/presentation.xml><?xml version="1.0" encoding="utf-8"?>
<p:presentation xmlns:p="http://schemas.openxmlformats.org/presentationml/2006/main">
  <p:sldMasterIdLst>
    <p:sldMasterId xmlns:r="http://schemas.openxmlformats.org/officeDocument/2006/relationships" id="2147483648" r:id="Rb3a47397c4ba40bb"/>
  </p:sldMasterIdLst>
  <p:notesMasterIdLst>
    <p:notesMasterId xmlns:r="http://schemas.openxmlformats.org/officeDocument/2006/relationships" r:id="R8c5cb04d7d8b4cd2"/>
  </p:notesMasterIdLst>
  <p:sldIdLst>
    <p:sldId xmlns:r="http://schemas.openxmlformats.org/officeDocument/2006/relationships" id="256" r:id="Rb8ca5baff7eb4e72"/>
    <p:sldId xmlns:r="http://schemas.openxmlformats.org/officeDocument/2006/relationships" id="257" r:id="R3d5e791fb47e4859"/>
    <p:sldId xmlns:r="http://schemas.openxmlformats.org/officeDocument/2006/relationships" id="258" r:id="Rd4a80143c3314028"/>
    <p:sldId xmlns:r="http://schemas.openxmlformats.org/officeDocument/2006/relationships" id="259" r:id="Rd391fec6bb2a4e3a"/>
    <p:sldId xmlns:r="http://schemas.openxmlformats.org/officeDocument/2006/relationships" id="260" r:id="Rec3749ebe169417b"/>
    <p:sldId xmlns:r="http://schemas.openxmlformats.org/officeDocument/2006/relationships" id="261" r:id="R5646017b86984bf7"/>
    <p:sldId xmlns:r="http://schemas.openxmlformats.org/officeDocument/2006/relationships" id="262" r:id="R08b2060ff83040e3"/>
    <p:sldId xmlns:r="http://schemas.openxmlformats.org/officeDocument/2006/relationships" id="263" r:id="R1764e9b2830a4994"/>
    <p:sldId xmlns:r="http://schemas.openxmlformats.org/officeDocument/2006/relationships" id="264" r:id="R4510c4faa55c444e"/>
    <p:sldId xmlns:r="http://schemas.openxmlformats.org/officeDocument/2006/relationships" id="265" r:id="R0ac0d338919d4ca5"/>
    <p:sldId xmlns:r="http://schemas.openxmlformats.org/officeDocument/2006/relationships" id="266" r:id="R33cc31500db84309"/>
    <p:sldId xmlns:r="http://schemas.openxmlformats.org/officeDocument/2006/relationships" id="267" r:id="Rf11c52482c454e69"/>
    <p:sldId xmlns:r="http://schemas.openxmlformats.org/officeDocument/2006/relationships" id="268" r:id="Re09f781b74d3496e"/>
    <p:sldId xmlns:r="http://schemas.openxmlformats.org/officeDocument/2006/relationships" id="269" r:id="R67326b2a2d2b4836"/>
    <p:sldId xmlns:r="http://schemas.openxmlformats.org/officeDocument/2006/relationships" id="270" r:id="Rf530c541302a4619"/>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1981004d4e34a51" /><Relationship Type="http://schemas.openxmlformats.org/officeDocument/2006/relationships/slideMaster" Target="/ppt/slideMasters/slideMaster1.xml" Id="Rb3a47397c4ba40bb" /><Relationship Type="http://schemas.openxmlformats.org/officeDocument/2006/relationships/notesMaster" Target="/ppt/notesMasters/notesMaster1.xml" Id="R8c5cb04d7d8b4cd2" /><Relationship Type="http://schemas.openxmlformats.org/officeDocument/2006/relationships/presProps" Target="/ppt/presProps.xml" Id="Re0c8421aea8245ed" /><Relationship Type="http://schemas.openxmlformats.org/officeDocument/2006/relationships/tableStyles" Target="/ppt/tableStyles.xml" Id="Ree00417260ef4012" /><Relationship Type="http://schemas.openxmlformats.org/officeDocument/2006/relationships/slide" Target="/ppt/slides/slide1.xml" Id="Rb8ca5baff7eb4e72" /><Relationship Type="http://schemas.openxmlformats.org/officeDocument/2006/relationships/slide" Target="/ppt/slides/slide2.xml" Id="R3d5e791fb47e4859" /><Relationship Type="http://schemas.openxmlformats.org/officeDocument/2006/relationships/slide" Target="/ppt/slides/slide3.xml" Id="Rd4a80143c3314028" /><Relationship Type="http://schemas.openxmlformats.org/officeDocument/2006/relationships/slide" Target="/ppt/slides/slide4.xml" Id="Rd391fec6bb2a4e3a" /><Relationship Type="http://schemas.openxmlformats.org/officeDocument/2006/relationships/slide" Target="/ppt/slides/slide5.xml" Id="Rec3749ebe169417b" /><Relationship Type="http://schemas.openxmlformats.org/officeDocument/2006/relationships/slide" Target="/ppt/slides/slide6.xml" Id="R5646017b86984bf7" /><Relationship Type="http://schemas.openxmlformats.org/officeDocument/2006/relationships/slide" Target="/ppt/slides/slide7.xml" Id="R08b2060ff83040e3" /><Relationship Type="http://schemas.openxmlformats.org/officeDocument/2006/relationships/slide" Target="/ppt/slides/slide8.xml" Id="R1764e9b2830a4994" /><Relationship Type="http://schemas.openxmlformats.org/officeDocument/2006/relationships/slide" Target="/ppt/slides/slide9.xml" Id="R4510c4faa55c444e" /><Relationship Type="http://schemas.openxmlformats.org/officeDocument/2006/relationships/slide" Target="/ppt/slides/slide10.xml" Id="R0ac0d338919d4ca5" /><Relationship Type="http://schemas.openxmlformats.org/officeDocument/2006/relationships/slide" Target="/ppt/slides/slide11.xml" Id="R33cc31500db84309" /><Relationship Type="http://schemas.openxmlformats.org/officeDocument/2006/relationships/slide" Target="/ppt/slides/slide12.xml" Id="Rf11c52482c454e69" /><Relationship Type="http://schemas.openxmlformats.org/officeDocument/2006/relationships/slide" Target="/ppt/slides/slide13.xml" Id="Re09f781b74d3496e" /><Relationship Type="http://schemas.openxmlformats.org/officeDocument/2006/relationships/slide" Target="/ppt/slides/slide14.xml" Id="R67326b2a2d2b4836" /><Relationship Type="http://schemas.openxmlformats.org/officeDocument/2006/relationships/slide" Target="/ppt/slides/slide15.xml" Id="Rf530c541302a4619"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f40cff10dcd74fe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5512e753e604499" /><Relationship Type="http://schemas.openxmlformats.org/officeDocument/2006/relationships/notesMaster" Target="/ppt/notesMasters/notesMaster1.xml" Id="Rde50e9ae75d54531"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3667192ae043439d" /><Relationship Type="http://schemas.openxmlformats.org/officeDocument/2006/relationships/notesMaster" Target="/ppt/notesMasters/notesMaster1.xml" Id="R8c107e2dead8429c"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9de0f9dc406e423e" /><Relationship Type="http://schemas.openxmlformats.org/officeDocument/2006/relationships/notesMaster" Target="/ppt/notesMasters/notesMaster1.xml" Id="Rc4617a4f5a744f9e"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81b01b487a9c45a8" /><Relationship Type="http://schemas.openxmlformats.org/officeDocument/2006/relationships/notesMaster" Target="/ppt/notesMasters/notesMaster1.xml" Id="R479222bec58a4147"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d911fd8842be42d9" /><Relationship Type="http://schemas.openxmlformats.org/officeDocument/2006/relationships/notesMaster" Target="/ppt/notesMasters/notesMaster1.xml" Id="Re3d2656b0cc843ab"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68e45562c2f74b8d" /><Relationship Type="http://schemas.openxmlformats.org/officeDocument/2006/relationships/notesMaster" Target="/ppt/notesMasters/notesMaster1.xml" Id="Recda911fb7304a66"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e2ade1285a1b4415" /><Relationship Type="http://schemas.openxmlformats.org/officeDocument/2006/relationships/notesMaster" Target="/ppt/notesMasters/notesMaster1.xml" Id="R17fbb9d226b74813" /></Relationships>
</file>

<file path=ppt/notesSlides/_rels/notesSlide2.xml.rels>&#65279;<?xml version="1.0" encoding="utf-8"?><Relationships xmlns="http://schemas.openxmlformats.org/package/2006/relationships"><Relationship Type="http://schemas.openxmlformats.org/officeDocument/2006/relationships/slide" Target="/ppt/slides/slide2.xml" Id="R3e681c97d6084ce4" /><Relationship Type="http://schemas.openxmlformats.org/officeDocument/2006/relationships/notesMaster" Target="/ppt/notesMasters/notesMaster1.xml" Id="R3f32a92e77bf4d81" /></Relationships>
</file>

<file path=ppt/notesSlides/_rels/notesSlide3.xml.rels>&#65279;<?xml version="1.0" encoding="utf-8"?><Relationships xmlns="http://schemas.openxmlformats.org/package/2006/relationships"><Relationship Type="http://schemas.openxmlformats.org/officeDocument/2006/relationships/slide" Target="/ppt/slides/slide3.xml" Id="R99ea9a18524a4b3e" /><Relationship Type="http://schemas.openxmlformats.org/officeDocument/2006/relationships/notesMaster" Target="/ppt/notesMasters/notesMaster1.xml" Id="Rb2df8a38146341cb" /></Relationships>
</file>

<file path=ppt/notesSlides/_rels/notesSlide4.xml.rels>&#65279;<?xml version="1.0" encoding="utf-8"?><Relationships xmlns="http://schemas.openxmlformats.org/package/2006/relationships"><Relationship Type="http://schemas.openxmlformats.org/officeDocument/2006/relationships/slide" Target="/ppt/slides/slide4.xml" Id="R3117557eb90b4d15" /><Relationship Type="http://schemas.openxmlformats.org/officeDocument/2006/relationships/notesMaster" Target="/ppt/notesMasters/notesMaster1.xml" Id="R9bbbcdfeef1f4796" /></Relationships>
</file>

<file path=ppt/notesSlides/_rels/notesSlide5.xml.rels>&#65279;<?xml version="1.0" encoding="utf-8"?><Relationships xmlns="http://schemas.openxmlformats.org/package/2006/relationships"><Relationship Type="http://schemas.openxmlformats.org/officeDocument/2006/relationships/slide" Target="/ppt/slides/slide5.xml" Id="R29e438ffcd6b4b58" /><Relationship Type="http://schemas.openxmlformats.org/officeDocument/2006/relationships/notesMaster" Target="/ppt/notesMasters/notesMaster1.xml" Id="Rfeca3451487341e1" /></Relationships>
</file>

<file path=ppt/notesSlides/_rels/notesSlide6.xml.rels>&#65279;<?xml version="1.0" encoding="utf-8"?><Relationships xmlns="http://schemas.openxmlformats.org/package/2006/relationships"><Relationship Type="http://schemas.openxmlformats.org/officeDocument/2006/relationships/slide" Target="/ppt/slides/slide6.xml" Id="R4e8696df2c72416a" /><Relationship Type="http://schemas.openxmlformats.org/officeDocument/2006/relationships/notesMaster" Target="/ppt/notesMasters/notesMaster1.xml" Id="R713f66a6854941a4" /></Relationships>
</file>

<file path=ppt/notesSlides/_rels/notesSlide7.xml.rels>&#65279;<?xml version="1.0" encoding="utf-8"?><Relationships xmlns="http://schemas.openxmlformats.org/package/2006/relationships"><Relationship Type="http://schemas.openxmlformats.org/officeDocument/2006/relationships/slide" Target="/ppt/slides/slide7.xml" Id="R251d0f56dfd44cc0" /><Relationship Type="http://schemas.openxmlformats.org/officeDocument/2006/relationships/notesMaster" Target="/ppt/notesMasters/notesMaster1.xml" Id="R68659379157646e2" /></Relationships>
</file>

<file path=ppt/notesSlides/_rels/notesSlide8.xml.rels>&#65279;<?xml version="1.0" encoding="utf-8"?><Relationships xmlns="http://schemas.openxmlformats.org/package/2006/relationships"><Relationship Type="http://schemas.openxmlformats.org/officeDocument/2006/relationships/slide" Target="/ppt/slides/slide8.xml" Id="Rbfbb95d5dd544502" /><Relationship Type="http://schemas.openxmlformats.org/officeDocument/2006/relationships/notesMaster" Target="/ppt/notesMasters/notesMaster1.xml" Id="Rd30f7745949a405e" /></Relationships>
</file>

<file path=ppt/notesSlides/_rels/notesSlide9.xml.rels>&#65279;<?xml version="1.0" encoding="utf-8"?><Relationships xmlns="http://schemas.openxmlformats.org/package/2006/relationships"><Relationship Type="http://schemas.openxmlformats.org/officeDocument/2006/relationships/slide" Target="/ppt/slides/slide9.xml" Id="R97b4f537a3bf4dec" /><Relationship Type="http://schemas.openxmlformats.org/officeDocument/2006/relationships/notesMaster" Target="/ppt/notesMasters/notesMaster1.xml" Id="Rf0884b3d936148c6"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SOILS</a:t>
            </a:r>
          </a:p>
          <a:p xmlns:a="http://schemas.openxmlformats.org/drawingml/2006/main">
            <a:r>
              <a:t/>
            </a:r>
          </a:p>
          <a:p xmlns:a="http://schemas.openxmlformats.org/drawingml/2006/main">
            <a:r>
              <a:t>Slide text and labels:</a:t>
            </a:r>
          </a:p>
          <a:p xmlns:a="http://schemas.openxmlformats.org/drawingml/2006/main">
            <a:r>
              <a:t>Chapter Six</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Humid Midlatitude Mountain Soils (based on US Soil Taxonomy)</a:t>
            </a:r>
          </a:p>
          <a:p xmlns:a="http://schemas.openxmlformats.org/drawingml/2006/main">
            <a:r>
              <a:t/>
            </a:r>
          </a:p>
          <a:p xmlns:a="http://schemas.openxmlformats.org/drawingml/2006/main">
            <a:r>
              <a:t>Slide text and labels:</a:t>
            </a:r>
          </a:p>
          <a:p xmlns:a="http://schemas.openxmlformats.org/drawingml/2006/main">
            <a:r>
              <a:t>Entisols (ending “-ent”)</a:t>
            </a:r>
          </a:p>
          <a:p xmlns:a="http://schemas.openxmlformats.org/drawingml/2006/main">
            <a:r>
              <a:t>Thin, poorly developed soils found on surfaces such as steep slopes, exposed ridges, and fresh deposits</a:t>
            </a:r>
          </a:p>
          <a:p xmlns:a="http://schemas.openxmlformats.org/drawingml/2006/main">
            <a:r>
              <a:t>Usually dry and support a scanty cover of lichens, mosses and cushion plants</a:t>
            </a:r>
          </a:p>
          <a:p xmlns:a="http://schemas.openxmlformats.org/drawingml/2006/main">
            <a:r>
              <a:t>Little evidence of horizons, other than some organic material darkening the surface</a:t>
            </a:r>
          </a:p>
          <a:p xmlns:a="http://schemas.openxmlformats.org/drawingml/2006/main">
            <a:r>
              <a:t>Inceptisols (ending “-ept)</a:t>
            </a:r>
          </a:p>
          <a:p xmlns:a="http://schemas.openxmlformats.org/drawingml/2006/main">
            <a:r>
              <a:t>Soils in early stages of profile development or with diagnostic horizons that fail to meet criteria for other orders</a:t>
            </a:r>
          </a:p>
          <a:p xmlns:a="http://schemas.openxmlformats.org/drawingml/2006/main">
            <a:r>
              <a:t>Occur from the tropics to tundra regions, but not in arid environments</a:t>
            </a:r>
          </a:p>
          <a:p xmlns:a="http://schemas.openxmlformats.org/drawingml/2006/main">
            <a:r>
              <a:t>Cryumbrepts (the alpine-turf subgroup) show distinct horizon development and are weakly to strongly acidic</a:t>
            </a:r>
          </a:p>
          <a:p xmlns:a="http://schemas.openxmlformats.org/drawingml/2006/main">
            <a:r>
              <a:t>Mollisols</a:t>
            </a:r>
          </a:p>
          <a:p xmlns:a="http://schemas.openxmlformats.org/drawingml/2006/main">
            <a:r>
              <a:t>Relatively deep subalpine and alpine grassland soils with distinct horizons and neutral to slightly alkaline pH</a:t>
            </a:r>
          </a:p>
          <a:p xmlns:a="http://schemas.openxmlformats.org/drawingml/2006/main">
            <a:r>
              <a:t>Spodosols</a:t>
            </a:r>
          </a:p>
          <a:p xmlns:a="http://schemas.openxmlformats.org/drawingml/2006/main">
            <a:r>
              <a:t>Subalpine-forest soils that are moderately deep, well-drained, acidic, and infertile with well-developed and distinct horizons</a:t>
            </a:r>
          </a:p>
          <a:p xmlns:a="http://schemas.openxmlformats.org/drawingml/2006/main">
            <a:r>
              <a:t>Form under a complete cover of coniferous forest on many types of parent material; rates of decomposition and incorporation of organic matter are slow, owing to low temperatures and heavy snowpack</a:t>
            </a:r>
          </a:p>
          <a:p xmlns:a="http://schemas.openxmlformats.org/drawingml/2006/main">
            <a:r>
              <a:t>Characterized by pozolization, in which water, carrying humic acid from the decomposing humus, leaches nutrients, leaving a grayish, bleached, silica-rich zone in the “A” horizon and reddish-yellow, iron and aluminum rich “B” horizon</a:t>
            </a:r>
          </a:p>
          <a:p xmlns:a="http://schemas.openxmlformats.org/drawingml/2006/main">
            <a:r>
              <a:t>Histosols</a:t>
            </a:r>
          </a:p>
          <a:p xmlns:a="http://schemas.openxmlformats.org/drawingml/2006/main">
            <a:r>
              <a:t>Bog or peat soils that form where drainage is poor</a:t>
            </a:r>
          </a:p>
          <a:p xmlns:a="http://schemas.openxmlformats.org/drawingml/2006/main">
            <a:r>
              <a:t>Characterized by an abundance of mosses and partially decomposed plants at the surface</a:t>
            </a:r>
          </a:p>
          <a:p xmlns:a="http://schemas.openxmlformats.org/drawingml/2006/main">
            <a:r>
              <a:t>They are strongly acidic and have a high organic matter content, important for carbon storage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Arid Mountain Soils</a:t>
            </a:r>
          </a:p>
          <a:p xmlns:a="http://schemas.openxmlformats.org/drawingml/2006/main">
            <a:r>
              <a:t/>
            </a:r>
          </a:p>
          <a:p xmlns:a="http://schemas.openxmlformats.org/drawingml/2006/main">
            <a:r>
              <a:t>Slide text and labels:</a:t>
            </a:r>
          </a:p>
          <a:p xmlns:a="http://schemas.openxmlformats.org/drawingml/2006/main">
            <a:r>
              <a:t>In arid and semiarid regions, increasing altitude frequently presents the apparent paradox of deeper soils, more plant and animal species, greater biomass, and higher productivity than in lowlands, because moisture increases with altitude.</a:t>
            </a:r>
          </a:p>
          <a:p xmlns:a="http://schemas.openxmlformats.org/drawingml/2006/main">
            <a:r>
              <a:t>This increase of moisture with increasing altitude promotes soil development by supporting more complete plant cover and greater production of organic material and by intensifying the chemical and physical weathering processes.</a:t>
            </a:r>
          </a:p>
          <a:p xmlns:a="http://schemas.openxmlformats.org/drawingml/2006/main">
            <a:r>
              <a:t>Aridisols are characteristically light in color and low in organic matter. They are generally alkaline, whereas higher-elevation soils, with more moisture, more organic matter, and more microorganisms, are darker in color and less alkaline.</a:t>
            </a:r>
          </a:p>
          <a:p xmlns:a="http://schemas.openxmlformats.org/drawingml/2006/main">
            <a:r>
              <a:t>Conditions for plant and soil development in arid mountains are optimal only in a narrow vertical zone between the low-temperature high altitudes and the arid low altitudes; the area favorable to soil development will be considerably larger if this zone consists of broad and gentle upland slopes.</a:t>
            </a:r>
          </a:p>
          <a:p xmlns:a="http://schemas.openxmlformats.org/drawingml/2006/main">
            <a:r>
              <a:t>The optimal zone for plant growth may occasionally be found in the subalpine zone, especially where there is a lack of extensive glaciation along with adequate moisture.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Andisols</a:t>
            </a:r>
          </a:p>
          <a:p xmlns:a="http://schemas.openxmlformats.org/drawingml/2006/main">
            <a:r>
              <a:t/>
            </a:r>
          </a:p>
          <a:p xmlns:a="http://schemas.openxmlformats.org/drawingml/2006/main">
            <a:r>
              <a:t>Slide text and labels:</a:t>
            </a:r>
          </a:p>
          <a:p xmlns:a="http://schemas.openxmlformats.org/drawingml/2006/main">
            <a:r>
              <a:t>Andisols develop in volcanic ash or other volcanoclastic parent material.</a:t>
            </a:r>
          </a:p>
          <a:p xmlns:a="http://schemas.openxmlformats.org/drawingml/2006/main">
            <a:r>
              <a:t>They occur throughout the world on volcanoes and are especially prominent in the Pacific Rim Ring of Fire.</a:t>
            </a:r>
          </a:p>
          <a:p xmlns:a="http://schemas.openxmlformats.org/drawingml/2006/main">
            <a:r>
              <a:t>Clay minerals associated with Andisols develop from microbial action and the alteration of minerals in place.</a:t>
            </a:r>
          </a:p>
          <a:p xmlns:a="http://schemas.openxmlformats.org/drawingml/2006/main">
            <a:r>
              <a:t>These soils are typically porous, due to the presence of noncrystalline clays and high concentrations of organic material.</a:t>
            </a:r>
          </a:p>
          <a:p xmlns:a="http://schemas.openxmlformats.org/drawingml/2006/main">
            <a:r>
              <a:t>The clays bind readily to organic matter and to phosphorus, making it unavailable to plants, unless phosphorus is added.</a:t>
            </a:r>
          </a:p>
          <a:p xmlns:a="http://schemas.openxmlformats.org/drawingml/2006/main">
            <a:r>
              <a:t>High water retention capacities make Andisols an important component of the water resource for people living in high inter-Andean valleys.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Humid Tropical Mountain Soils</a:t>
            </a:r>
          </a:p>
          <a:p xmlns:a="http://schemas.openxmlformats.org/drawingml/2006/main">
            <a:r>
              <a:t/>
            </a:r>
          </a:p>
          <a:p xmlns:a="http://schemas.openxmlformats.org/drawingml/2006/main">
            <a:r>
              <a:t>Slide text and labels:</a:t>
            </a:r>
          </a:p>
          <a:p xmlns:a="http://schemas.openxmlformats.org/drawingml/2006/main">
            <a:r>
              <a:t>In the humid tropics, lowlands support dense tropical forests, and montane forests occur as elevation increases, eventually giving way to shrubs, grasses, and herbaceous plants at the highest levels.</a:t>
            </a:r>
          </a:p>
          <a:p xmlns:a="http://schemas.openxmlformats.org/drawingml/2006/main">
            <a:r>
              <a:t>Oxisols (highly weathered lowland tropical soils) are so leached that the living biomass of the forest, rather than the soil, is the major nutrient reservoir, recycled through leaf fall, decomposition, leaching, and uptake by tree roots.</a:t>
            </a:r>
          </a:p>
          <a:p xmlns:a="http://schemas.openxmlformats.org/drawingml/2006/main">
            <a:r>
              <a:t>If the forest is removed, the source of nutrients is removed, which is why most attempts to grow annual crops on a large scale in the tropics have failed.</a:t>
            </a:r>
          </a:p>
          <a:p xmlns:a="http://schemas.openxmlformats.org/drawingml/2006/main">
            <a:r>
              <a:t>The primary soil-forming process on old surfaces in the lowland humid tropics, called laterization, is the selective leaching of silica from the upper layers of the soil, leaving iron and aluminum; optimal conditions for laterization are high rainfall, high temperature, fluctuating water table, and the absence of soil organic matter.</a:t>
            </a:r>
          </a:p>
          <a:p xmlns:a="http://schemas.openxmlformats.org/drawingml/2006/main">
            <a:r>
              <a:t>In humid tropical mountain soils, organic matter increases with altitude, as leaching and weathering rates decrease at higher elevations.</a:t>
            </a:r>
          </a:p>
          <a:p xmlns:a="http://schemas.openxmlformats.org/drawingml/2006/main">
            <a:r>
              <a:t>Although usually associated with coniferous forests of midlatitude and subpolar mountains, podzolization also operates at higher altitudes in the humid tropics, resulting in increasing acidity and more distinct soil horizons with increasing altitude (but only up to the timberline).</a:t>
            </a:r>
          </a:p>
          <a:p xmlns:a="http://schemas.openxmlformats.org/drawingml/2006/main">
            <a:r>
              <a:t>In the tropics, as long as soils are fertile and temperature favorable, annual crops are more successful at intermediate altitudes than in the lowlands.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Other Mountain Soils</a:t>
            </a:r>
          </a:p>
          <a:p xmlns:a="http://schemas.openxmlformats.org/drawingml/2006/main">
            <a:r>
              <a:t/>
            </a:r>
          </a:p>
          <a:p xmlns:a="http://schemas.openxmlformats.org/drawingml/2006/main">
            <a:r>
              <a:t>Slide text and labels:</a:t>
            </a:r>
          </a:p>
          <a:p xmlns:a="http://schemas.openxmlformats.org/drawingml/2006/main">
            <a:r>
              <a:t>Gelisols, which are associated with permafrost environments, are strongly affected by changes in volume caused by the freezing and thawing of water; these disturbances may prevent the formation of diagnostic horizons.</a:t>
            </a:r>
          </a:p>
          <a:p xmlns:a="http://schemas.openxmlformats.org/drawingml/2006/main">
            <a:r>
              <a:t>Alfisols typically develop under deciduous forest in mid- and low-latitude environments; they have well-defined horizons.</a:t>
            </a:r>
          </a:p>
          <a:p xmlns:a="http://schemas.openxmlformats.org/drawingml/2006/main">
            <a:r>
              <a:t>Ultisols are more weathered than Alfisols but less strongly weathered than Oxisols and less acidic than Spodosols; they are relatively old soils, formed in humid tropical and subtropical environments, and have well-defined horizons.</a:t>
            </a:r>
          </a:p>
          <a:p xmlns:a="http://schemas.openxmlformats.org/drawingml/2006/main">
            <a:r>
              <a:t>Vertisols are defined by the presence of clays that swell when wet and shrink, forming cracks, when dry; they typically occupy gentle slopes and lowland or valley sites with poor drainage but are occasionally found on steep slopes.</a:t>
            </a:r>
          </a:p>
          <a:p xmlns:a="http://schemas.openxmlformats.org/drawingml/2006/main">
            <a:r>
              <a:t>Recognition of the influence of human activities (such as mining, terracing, agriculture, traffic, waste disposal, and settlement) on soil prompted an international effort to develop a system for classifying anthropogenic soils—anthrosols.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Potential and Limitations of Mountain Soils</a:t>
            </a:r>
          </a:p>
          <a:p xmlns:a="http://schemas.openxmlformats.org/drawingml/2006/main">
            <a:r>
              <a:t/>
            </a:r>
          </a:p>
          <a:p xmlns:a="http://schemas.openxmlformats.org/drawingml/2006/main">
            <a:r>
              <a:t>Slide text and labels:</a:t>
            </a:r>
          </a:p>
          <a:p xmlns:a="http://schemas.openxmlformats.org/drawingml/2006/main">
            <a:r>
              <a:t>Human use of soil for agriculture is constrained by characteristics of the soil at intermediate and high altitude; other human uses of mountain environments, including grazing, trekking, and road construction, may be limited by mountain soils and can, in turn, alter soil characteristics.</a:t>
            </a:r>
          </a:p>
          <a:p xmlns:a="http://schemas.openxmlformats.org/drawingml/2006/main">
            <a:r>
              <a:t>Many mountain soils are relatively unproductive because they are shallow, with low base-exchange capacities, water-holding abilities, and nutrient levels, and high susceptibility to erosion.</a:t>
            </a:r>
          </a:p>
          <a:p xmlns:a="http://schemas.openxmlformats.org/drawingml/2006/main">
            <a:r>
              <a:t>Cultivation of mountain lands is limited not only by steep surfaces and thin soils, but also by climate, but if the climate is adequate and the need is great, even the steepest slopes may be cultivated.</a:t>
            </a:r>
          </a:p>
          <a:p xmlns:a="http://schemas.openxmlformats.org/drawingml/2006/main">
            <a:r>
              <a:t>Terracing is often employed to bring steep slopes under cultivation, though this is an expensive and high-maintenance endeavor.</a:t>
            </a:r>
          </a:p>
          <a:p xmlns:a="http://schemas.openxmlformats.org/drawingml/2006/main">
            <a:r>
              <a:t>Most high mountain areas can withstand some grazing, but animals that graze in herds, especially sheep, goats, or yaks, can rapidly damage an area; fortunately, steps have been and are being taken to counter overgrazing in mountains.</a:t>
            </a:r>
          </a:p>
          <a:p xmlns:a="http://schemas.openxmlformats.org/drawingml/2006/main">
            <a:r>
              <a:t>Roads and trails can have significant erosional effects as well, as stormwater and snowmelt runoff can spill over onto and erode vulnerable surfaces downhill.</a:t>
            </a:r>
          </a:p>
          <a:p xmlns:a="http://schemas.openxmlformats.org/drawingml/2006/main">
            <a:r>
              <a:t>Mountain land use in Western Europe and North America is now regulated, but unrestricted use of marginal lands continues in many other areas of the world; international attention to mountains and mountain soils is an important step toward better understanding and more sustainably managing the mountain soil resource.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Soil is the uppermost layer of the Earth’s surface, in which organisms live, ...</a:t>
            </a:r>
          </a:p>
          <a:p xmlns:a="http://schemas.openxmlformats.org/drawingml/2006/main">
            <a:r>
              <a:t/>
            </a:r>
          </a:p>
          <a:p xmlns:a="http://schemas.openxmlformats.org/drawingml/2006/main">
            <a:r>
              <a:t>Slide text and labels:</a:t>
            </a:r>
          </a:p>
          <a:p xmlns:a="http://schemas.openxmlformats.org/drawingml/2006/main">
            <a:r>
              <a:t>Soil is the uppermost layer of the Earth’s surface, in which organisms live, and which has physical, chemical, biological, and mineralogical properties that differ from those of the underlying parent material.</a:t>
            </a:r>
          </a:p>
          <a:p xmlns:a="http://schemas.openxmlformats.org/drawingml/2006/main">
            <a:r>
              <a:t>Soils form by the weathering and breakdown of rocks and other mineral materials, including volcanic ash and landslide deposits, in combination with the movement of water and the activity and decay of plants and animals.</a:t>
            </a:r>
          </a:p>
          <a:p xmlns:a="http://schemas.openxmlformats.org/drawingml/2006/main">
            <a:r>
              <a:t>Soil consists of mineral particles, living and nonliving matter, the spaces (pores) between solid particles, and the gas and liquid in those spaces.</a:t>
            </a:r>
          </a:p>
          <a:p xmlns:a="http://schemas.openxmlformats.org/drawingml/2006/main">
            <a:r>
              <a:t>A typical soil consists of distinct layers called soil horizons, which, taken together, form the soil profile; these layers are distinguished by differences in color, texture, structure, organic matter, clay content, and pH (acidity).</a:t>
            </a:r>
          </a:p>
          <a:p xmlns:a="http://schemas.openxmlformats.org/drawingml/2006/main">
            <a:r>
              <a:t>As water slowly percolates through the soil and dissolves available chemicals, in a process called leaching, water-soluble elements are removed from the upper layers and redeposited in the lower horizons.</a:t>
            </a:r>
          </a:p>
          <a:p xmlns:a="http://schemas.openxmlformats.org/drawingml/2006/main">
            <a:r>
              <a:t>The uppermost soil layers (“A” horizons) contain the most organic material and are darkest in color; the middle layers (“B” horizons) are primarily composed of mineral fragment; and the lowest part of the soil profile (“C” horizon) consists of partially weathered parent material.</a:t>
            </a:r>
          </a:p>
          <a:p xmlns:a="http://schemas.openxmlformats.org/drawingml/2006/main">
            <a:r>
              <a:t>Mountain soils are characteristically shallow, rocky, acidic, infertile, and immature.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Soil-Forming Factors</a:t>
            </a:r>
          </a:p>
          <a:p xmlns:a="http://schemas.openxmlformats.org/drawingml/2006/main">
            <a:r>
              <a:t/>
            </a:r>
          </a:p>
          <a:p xmlns:a="http://schemas.openxmlformats.org/drawingml/2006/main">
            <a:r>
              <a:t>Slide text and labels:</a:t>
            </a:r>
          </a:p>
          <a:p xmlns:a="http://schemas.openxmlformats.org/drawingml/2006/main">
            <a:r>
              <a:t>Climate</a:t>
            </a:r>
          </a:p>
          <a:p xmlns:a="http://schemas.openxmlformats.org/drawingml/2006/main">
            <a:r>
              <a:t/>
            </a:r>
          </a:p>
          <a:p xmlns:a="http://schemas.openxmlformats.org/drawingml/2006/main">
            <a:r>
              <a:t>Visual description and embedded text:</a:t>
            </a:r>
          </a:p>
          <a:p xmlns:a="http://schemas.openxmlformats.org/drawingml/2006/main">
            <a:r>
              <a:t>Instructional visual associated with “Soil-Forming Factors.” The slide's text and labels explain: Climate — Temperature</a:t>
            </a:r>
          </a:p>
          <a:p xmlns:a="http://schemas.openxmlformats.org/drawingml/2006/main">
            <a:r>
              <a:t>Physical weathering, considered dominant in cold climates, results in a coarse soil texture.</a:t>
            </a:r>
          </a:p>
          <a:p xmlns:a="http://schemas.openxmlformats.org/drawingml/2006/main">
            <a:r>
              <a:t>The periodicity of temperature also affects weathering rates and soil formation; warmth during the day can provide ample heat for chemical weathering to produce a moderate amount of clay.</a:t>
            </a:r>
          </a:p>
          <a:p xmlns:a="http://schemas.openxmlformats.org/drawingml/2006/main">
            <a:r>
              <a:t>Low temperatures and frost action are responsible for various types of patterned ground; other related processes include frost action, solifluction, and other types of mass wasting, which cause the movement and intermixing of surface layers that disrupt the soil profile and the processes of soil formation.</a:t>
            </a:r>
          </a:p>
          <a:p xmlns:a="http://schemas.openxmlformats.org/drawingml/2006/main">
            <a:r>
              <a:t>Low temperatures limit biological activity, so less organic material is added to the soil, soil organic matter decomposes very slowly, and soil fauna are rare.</a:t>
            </a:r>
          </a:p>
          <a:p xmlns:a="http://schemas.openxmlformats.org/drawingml/2006/main">
            <a:r>
              <a:t>Precipitation</a:t>
            </a:r>
          </a:p>
          <a:p xmlns:a="http://schemas.openxmlformats.org/drawingml/2006/main">
            <a:r>
              <a:t>Contrasts in precipitation and differences in solar intensity produce different rates of heating and evaporation.</a:t>
            </a:r>
          </a:p>
          <a:p xmlns:a="http://schemas.openxmlformats.org/drawingml/2006/main">
            <a:r>
              <a:t>The distribution and redistribution of snow affect soil chemistry and also influence the location of permafrost patches in midlatitude mountains.</a:t>
            </a:r>
          </a:p>
          <a:p xmlns:a="http://schemas.openxmlformats.org/drawingml/2006/main">
            <a:r>
              <a:t>The lack of moisture in arid landscapes reduces biological activity, organic matter, and decomposition rates; excess moisture results in waterlogging, poor aeration, and increased soil acidity.</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Wind</a:t>
            </a:r>
          </a:p>
          <a:p xmlns:a="http://schemas.openxmlformats.org/drawingml/2006/main">
            <a:r>
              <a:t/>
            </a:r>
          </a:p>
          <a:p xmlns:a="http://schemas.openxmlformats.org/drawingml/2006/main">
            <a:r>
              <a:t>Slide text and labels:</a:t>
            </a:r>
          </a:p>
          <a:p xmlns:a="http://schemas.openxmlformats.org/drawingml/2006/main">
            <a:r>
              <a:t>Wind</a:t>
            </a:r>
          </a:p>
          <a:p xmlns:a="http://schemas.openxmlformats.org/drawingml/2006/main">
            <a:r>
              <a:t>Wind causes evaporative stress on vegetated and bare surfaces, either directly or indirectly through the redistribution of snow.</a:t>
            </a:r>
          </a:p>
          <a:p xmlns:a="http://schemas.openxmlformats.org/drawingml/2006/main">
            <a:r>
              <a:t>Wind also erodes and removes fine material from exposed surfaces and deposits fine particles elsewhere, where they contribute to soil development.</a:t>
            </a:r>
          </a:p>
          <a:p xmlns:a="http://schemas.openxmlformats.org/drawingml/2006/main">
            <a:r>
              <a:t>Many mountain soils develop from wind-borne deposits rather than through the breakdown of bedrock, and these deposits are often alkaline and thus help counteract the natural acidity of alpine soils.</a:t>
            </a:r>
          </a:p>
          <a:p xmlns:a="http://schemas.openxmlformats.org/drawingml/2006/main">
            <a:r>
              <a:t>Climate Change</a:t>
            </a:r>
          </a:p>
          <a:p xmlns:a="http://schemas.openxmlformats.org/drawingml/2006/main">
            <a:r>
              <a:t>During the past 900,000 years, glaciers in Europe and North America have advanced and retreated nearly 20 times.</a:t>
            </a:r>
          </a:p>
          <a:p xmlns:a="http://schemas.openxmlformats.org/drawingml/2006/main">
            <a:r>
              <a:t>Midlatitude and polar mountains experienced the effects of these major climatic changes more acutely than lowlands, being glacier-covered even when the surrounding lowlands were not; consequently, soil surfaces in mountains such as the Alps or Rockies only began to form after the ice melted, and thus are relatively young (10,000 to 15,000 years).</a:t>
            </a:r>
          </a:p>
          <a:p xmlns:a="http://schemas.openxmlformats.org/drawingml/2006/main">
            <a:r>
              <a:t>Marked fluctuations in the climate since then are evident in soil surfaces; in some cases, older soils persist and retain the characteristics that evolved under very different climatic regimes.</a:t>
            </a:r>
          </a:p>
          <a:p xmlns:a="http://schemas.openxmlformats.org/drawingml/2006/main">
            <a:r>
              <a:t>A soil can develop under one climatic regime in the lowlands and then be uplifted to higher elevations during mountain building; uplift exposes the soils to a variety of environmental systems and causes temperature and moisture regimes to change, which can result in the creation of polygenic (multiple causes) soils and landscapes.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Biological Factors</a:t>
            </a:r>
          </a:p>
          <a:p xmlns:a="http://schemas.openxmlformats.org/drawingml/2006/main">
            <a:r>
              <a:t/>
            </a:r>
          </a:p>
          <a:p xmlns:a="http://schemas.openxmlformats.org/drawingml/2006/main">
            <a:r>
              <a:t>Slide text and labels:</a:t>
            </a:r>
          </a:p>
          <a:p xmlns:a="http://schemas.openxmlformats.org/drawingml/2006/main">
            <a:r>
              <a:t>The plants and animals affecting soil range from microorganisms to macrofauna, herbaceous plants, and forests.</a:t>
            </a:r>
          </a:p>
          <a:p xmlns:a="http://schemas.openxmlformats.org/drawingml/2006/main">
            <a:r>
              <a:t>Organic matter, including living organisms (biomass) and well-decomposed remains of living things (humus), usually makes up less than 10% of the volume of soil, but is very important in the physical and chemical processes of soil and provides nutrients for soil fauna; as they feed and respire, soil microbes release compounds, including carbon, stored within the soil organic matter, and in this way help regulate the planet’s geochemical cycles.</a:t>
            </a:r>
          </a:p>
          <a:p xmlns:a="http://schemas.openxmlformats.org/drawingml/2006/main">
            <a:r>
              <a:t>More than any other factor, vegetation gives the soil its distinctive character by controlling the amount and kind of organic material added to soil: in grasslands, the aerial parts of plants die each year, adding organic matter from the top, while roots add organic matter below the surface, and in forests, trees—even evergreens—lose their leaves, many of which are slow to decay.</a:t>
            </a:r>
          </a:p>
          <a:p xmlns:a="http://schemas.openxmlformats.org/drawingml/2006/main">
            <a:r>
              <a:t>Microfauna and microorganisms are less abundant at higher altitudes, although some, including protozoa and nematodes, can thrive in moist, cool conditions, and certain groups of bacteria and fungi have adapted to extremely cold and water-scarce conditions; these play an important role in decomposing organic matter and recycling nutrients.</a:t>
            </a:r>
          </a:p>
          <a:p xmlns:a="http://schemas.openxmlformats.org/drawingml/2006/main">
            <a:r>
              <a:t>Small burrowing animals in alpine tundra, such as pocket gophers, create complex networks of shallow tunnels under the surface, mixing and overturning the soil and increasing its vulnerability to erosion.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Topography</a:t>
            </a:r>
          </a:p>
          <a:p xmlns:a="http://schemas.openxmlformats.org/drawingml/2006/main">
            <a:r>
              <a:t/>
            </a:r>
          </a:p>
          <a:p xmlns:a="http://schemas.openxmlformats.org/drawingml/2006/main">
            <a:r>
              <a:t>Slide text and labels:</a:t>
            </a:r>
          </a:p>
          <a:p xmlns:a="http://schemas.openxmlformats.org/drawingml/2006/main">
            <a:r>
              <a:t>Topography, particularly slope gradient, length, and aspect, affects soil formation through exposure to sun and wind, slope stability, and drainage.</a:t>
            </a:r>
          </a:p>
          <a:p xmlns:a="http://schemas.openxmlformats.org/drawingml/2006/main">
            <a:r>
              <a:t>Exposure to the sun controls the energy available for biological activity and greatly affects physical and chemical processes.</a:t>
            </a:r>
          </a:p>
          <a:p xmlns:a="http://schemas.openxmlformats.org/drawingml/2006/main">
            <a:r>
              <a:t>Wind exposure enhances evaporation, redistributes snow and soil materials, and physically limits the growth of plants, especially when it carries abrasive mineral or ice fragments.</a:t>
            </a:r>
          </a:p>
          <a:p xmlns:a="http://schemas.openxmlformats.org/drawingml/2006/main">
            <a:r>
              <a:t>As slope gradient increases, soil depth decreases, primarily because gravity transfers soil downslope, and steeper upper slopes are more susceptible to erosion by water, whereas gentler slopes are more often areas of deposition.</a:t>
            </a:r>
          </a:p>
          <a:p xmlns:a="http://schemas.openxmlformats.org/drawingml/2006/main">
            <a:r>
              <a:t>Soils on steeper slopes are typically well drained, whereas those on lower slopes and in valleys contain more moisture due to larger contributing areas, shallower water tables, and the greater likelihood of being shaded by surrounding slopes.</a:t>
            </a:r>
          </a:p>
          <a:p xmlns:a="http://schemas.openxmlformats.org/drawingml/2006/main">
            <a:r>
              <a:t>The term catena (chain) or toposequence refers to the predictable patterns of soil types along a slope.</a:t>
            </a:r>
          </a:p>
          <a:p xmlns:a="http://schemas.openxmlformats.org/drawingml/2006/main">
            <a:r>
              <a:t>Topography is generally viewed as a relatively passive soil-forming factor, while climate and vegetation play active roles in soil development, but topography is critical because gradient and drainage directly affect soil development.</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Parent Material</a:t>
            </a:r>
          </a:p>
          <a:p xmlns:a="http://schemas.openxmlformats.org/drawingml/2006/main">
            <a:r>
              <a:t/>
            </a:r>
          </a:p>
          <a:p xmlns:a="http://schemas.openxmlformats.org/drawingml/2006/main">
            <a:r>
              <a:t>Slide text and labels:</a:t>
            </a:r>
          </a:p>
          <a:p xmlns:a="http://schemas.openxmlformats.org/drawingml/2006/main">
            <a:r>
              <a:t>Soils form from a range of different inorganic parent material, including solid bedrock or unconsolidated materials such as glacial deposits, talus, blockfields, mudflows, alluvial fans, windblown deposits, or even materials transported by people.</a:t>
            </a:r>
          </a:p>
          <a:p xmlns:a="http://schemas.openxmlformats.org/drawingml/2006/main">
            <a:r>
              <a:t>Soils develop more rapidly on unconsolidated material than on solid bedrock, but much depends on the nature of the rock and the site conditions:</a:t>
            </a:r>
          </a:p>
          <a:p xmlns:a="http://schemas.openxmlformats.org/drawingml/2006/main">
            <a:r>
              <a:t>Volcanic ash weathers rapidly and thus volcanic soils tend to be highly productive</a:t>
            </a:r>
          </a:p>
          <a:p xmlns:a="http://schemas.openxmlformats.org/drawingml/2006/main">
            <a:r>
              <a:t>Within bedrock, soft and weak rocks (sedimentary) usually weather more rapidly than hard and resistant rocks (igneous or metamorphic)</a:t>
            </a:r>
          </a:p>
          <a:p xmlns:a="http://schemas.openxmlformats.org/drawingml/2006/main">
            <a:r>
              <a:t>Some rocks weather relatively rapidly into clays, while others do not.</a:t>
            </a:r>
          </a:p>
          <a:p xmlns:a="http://schemas.openxmlformats.org/drawingml/2006/main">
            <a:r>
              <a:t>Parent material also affects soil chemistry; some rocks (such as limestone, serpentine, gypsum, and calamite) undergo such strong reactions that they form distinctive soils in almost all climates.</a:t>
            </a:r>
          </a:p>
          <a:p xmlns:a="http://schemas.openxmlformats.org/drawingml/2006/main">
            <a:r>
              <a:t>Parent material affects soil properties primarily in the early stages of soil development; because mountains are relatively young geologically, parent material plays a more important role in the distribution of soil types in mountains than in the surrounding lowlands.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Time</a:t>
            </a:r>
          </a:p>
          <a:p xmlns:a="http://schemas.openxmlformats.org/drawingml/2006/main">
            <a:r>
              <a:t/>
            </a:r>
          </a:p>
          <a:p xmlns:a="http://schemas.openxmlformats.org/drawingml/2006/main">
            <a:r>
              <a:t>Slide text and labels:</a:t>
            </a:r>
          </a:p>
          <a:p xmlns:a="http://schemas.openxmlformats.org/drawingml/2006/main">
            <a:r>
              <a:t>Time, like topography, is often considered a passive factor in soil formation because it makes no direct contribution to soil characteristics; nevertheless, soil profile development requires time.</a:t>
            </a:r>
          </a:p>
          <a:p xmlns:a="http://schemas.openxmlformats.org/drawingml/2006/main">
            <a:r>
              <a:t>The older a soil, the more advanced soil formation will be; where soil has been removed or buried (by glaciers or lava flows, for example), time starts at zero.</a:t>
            </a:r>
          </a:p>
          <a:p xmlns:a="http://schemas.openxmlformats.org/drawingml/2006/main">
            <a:r>
              <a:t>The early stages of soil development usually appear within a century or so: this process is telescoped in moist tropics, particularly on volcanic parent material, where soil may begin to develop within decades; in midlatitude and polar mountains, it may take thousands of years.</a:t>
            </a:r>
          </a:p>
          <a:p xmlns:a="http://schemas.openxmlformats.org/drawingml/2006/main">
            <a:r>
              <a:t>Soil development is limited by low moisture as well as by low temperatures.</a:t>
            </a:r>
          </a:p>
          <a:p xmlns:a="http://schemas.openxmlformats.org/drawingml/2006/main">
            <a:r>
              <a:t>A useful aspect of the relationship of soil development to time is that, once rates of weathering and soil development have been determined in an area, the degree of soil development can be used to estimate the age of nearby surfaces.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Major Kinds of Mountain Soils</a:t>
            </a:r>
          </a:p>
          <a:p xmlns:a="http://schemas.openxmlformats.org/drawingml/2006/main">
            <a:r>
              <a:t/>
            </a:r>
          </a:p>
          <a:p xmlns:a="http://schemas.openxmlformats.org/drawingml/2006/main">
            <a:r>
              <a:t>Slide text and labels:</a:t>
            </a:r>
          </a:p>
          <a:p xmlns:a="http://schemas.openxmlformats.org/drawingml/2006/main">
            <a:r>
              <a:t>A number of systems for identifying, classifying, and mapping soils have been implemented over the years, but none has achieved global acceptance.</a:t>
            </a:r>
          </a:p>
          <a:p xmlns:a="http://schemas.openxmlformats.org/drawingml/2006/main">
            <a:r>
              <a:t>Today, we recognize that static systems rarely exist in nature because wind, human activity, fire, climate fluctuations, and other processes change environmental conditions, but we also recognize that some soils represent long-term climatic and vegetative conditions: “prairie soils” exist in areas supporting prairie grasses, Alfisols and Ultisols in areas supporting broadleaf deciduous trees, and Spodosols in the boreal forest.</a:t>
            </a:r>
          </a:p>
          <a:p xmlns:a="http://schemas.openxmlformats.org/drawingml/2006/main">
            <a:r>
              <a:t>These zonal soils are considered “mature” soil types created by the long-term presence of similar vegetation in the absence of climate change; soils that differ because of local factors such as drainage, rock type, and topography are called intrazonal, and those on surfaces too young for full soil development are called azonal.</a:t>
            </a:r>
          </a:p>
          <a:p xmlns:a="http://schemas.openxmlformats.org/drawingml/2006/main">
            <a:r>
              <a:t>Although still widely used, soil classification by vegetation cover has been criticized in recent years because the terminology is imprecise, the soil characteristics are difficult to quantify, and the system has a strong genetic bias that many specialists find limiting.</a:t>
            </a:r>
          </a:p>
          <a:p xmlns:a="http://schemas.openxmlformats.org/drawingml/2006/main">
            <a:r>
              <a:t>A system of soil classification, Soil Taxonomy, based entirely on soil properties that can be determined by human senses or by instrumentation, was developed in the USA, and a related system was developed by the UN Food &amp; Agriculture Organization (FAO).</a:t>
            </a:r>
          </a:p>
          <a:p xmlns:a="http://schemas.openxmlformats.org/drawingml/2006/main">
            <a:r>
              <a:t/>
            </a:r>
          </a:p>
          <a:p xmlns:a="http://schemas.openxmlformats.org/drawingml/2006/main">
            <a:r>
              <a:t>Soil Classification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1b01b34baab4b07"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8e0777dfe9d44b37" /><Relationship Type="http://schemas.openxmlformats.org/officeDocument/2006/relationships/slideLayout" Target="/ppt/slideLayouts/slideLayout1.xml" Id="Reaf44772b0254340"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0932A54-4F6C-474B-A68E-4DE0383300B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CB0786F3-EC4C-47ED-B127-52F5E6958136}"/>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eaf44772b0254340"/>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dc94c7323d72486f" /><Relationship Type="http://schemas.openxmlformats.org/officeDocument/2006/relationships/notesSlide" Target="/ppt/notesSlides/notesSlide1.xml" Id="Re0d6ce961a50484a"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8d5d4a348424c12" /><Relationship Type="http://schemas.openxmlformats.org/officeDocument/2006/relationships/notesSlide" Target="/ppt/notesSlides/notesSlide10.xml" Id="Ra482bbaab46448a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eb65d4a54a4945ce" /><Relationship Type="http://schemas.openxmlformats.org/officeDocument/2006/relationships/notesSlide" Target="/ppt/notesSlides/notesSlide11.xml" Id="Rd42b900021554ed0"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2de389a2ffd4fca" /><Relationship Type="http://schemas.openxmlformats.org/officeDocument/2006/relationships/notesSlide" Target="/ppt/notesSlides/notesSlide12.xml" Id="R44fbc55100164dd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86a64c245a646a4" /><Relationship Type="http://schemas.openxmlformats.org/officeDocument/2006/relationships/notesSlide" Target="/ppt/notesSlides/notesSlide13.xml" Id="R05460c8e628c41bc"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e71b39da76264a98" /><Relationship Type="http://schemas.openxmlformats.org/officeDocument/2006/relationships/notesSlide" Target="/ppt/notesSlides/notesSlide14.xml" Id="Rb40482a300434e04"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ec47e081501f4006" /><Relationship Type="http://schemas.openxmlformats.org/officeDocument/2006/relationships/notesSlide" Target="/ppt/notesSlides/notesSlide15.xml" Id="Rfebc52607d69423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6bd8cf75ce74057" /><Relationship Type="http://schemas.openxmlformats.org/officeDocument/2006/relationships/notesSlide" Target="/ppt/notesSlides/notesSlide2.xml" Id="R06f8d7c3f242418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b319351d10d4576" /><Relationship Type="http://schemas.openxmlformats.org/officeDocument/2006/relationships/image" Target="/ppt/media/image.png" Id="Reaca5f44c1a24a4d" /><Relationship Type="http://schemas.openxmlformats.org/officeDocument/2006/relationships/notesSlide" Target="/ppt/notesSlides/notesSlide3.xml" Id="Raa8f6b56a4864be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375394940b0477a" /><Relationship Type="http://schemas.openxmlformats.org/officeDocument/2006/relationships/notesSlide" Target="/ppt/notesSlides/notesSlide4.xml" Id="Re77ed30ba6024fe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8e76c1d686e2411f" /><Relationship Type="http://schemas.openxmlformats.org/officeDocument/2006/relationships/notesSlide" Target="/ppt/notesSlides/notesSlide5.xml" Id="R2461c7b0d613429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fdaabcb6e6c4672" /><Relationship Type="http://schemas.openxmlformats.org/officeDocument/2006/relationships/notesSlide" Target="/ppt/notesSlides/notesSlide6.xml" Id="Rebee7f3037884d1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fecc8276d1348a8" /><Relationship Type="http://schemas.openxmlformats.org/officeDocument/2006/relationships/notesSlide" Target="/ppt/notesSlides/notesSlide7.xml" Id="R8f598c50524c4afe"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4ac4b3fc367e4e07" /><Relationship Type="http://schemas.openxmlformats.org/officeDocument/2006/relationships/notesSlide" Target="/ppt/notesSlides/notesSlide8.xml" Id="R792beeedd94446b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e74f7b10e66c4169" /><Relationship Type="http://schemas.openxmlformats.org/officeDocument/2006/relationships/notesSlide" Target="/ppt/notesSlides/notesSlide9.xml" Id="R1e7b7d79121943ba"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SOILS">
            <a:extLst xmlns:a="http://schemas.openxmlformats.org/drawingml/2006/main">
              <a:ext uri="{FF2B5EF4-FFF2-40B4-BE49-F238E27FC236}">
                <a16:creationId xmlns:a16="http://schemas.microsoft.com/office/drawing/2014/main" id="{1F1D456E-4509-42C5-B383-8388C7B48B51}"/>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MOUNTAIN SOILS</a:t>
            </a:r>
            <a:endParaRPr sz="28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CC980C28-8948-4CD7-BAF1-771EC79FC563}"/>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Six</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208361192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9" name="Slide title: Humid Midlatitude Mountain Soils (based on US Soil Taxonomy)">
            <a:extLst xmlns:a="http://schemas.openxmlformats.org/drawingml/2006/main">
              <a:ext uri="{FF2B5EF4-FFF2-40B4-BE49-F238E27FC236}">
                <a16:creationId xmlns:a16="http://schemas.microsoft.com/office/drawing/2014/main" id="{D08DC2C5-C813-452F-B9AC-CF4FE9C1183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Humid Midlatitude Mountain Soils </a:t>
            </a:r>
            <a:r>
              <a:rPr sz="1400" b="0" u="none">
                <a:solidFill>
                  <a:srgbClr val="558ED5"/>
                </a:solidFill>
                <a:latin typeface="Calibri"/>
                <a:ea typeface="Calibri"/>
                <a:cs typeface="Calibri"/>
              </a:rPr>
              <a:t>(based on US Soil Taxonomy)</a:t>
            </a:r>
            <a:endParaRPr sz="1400" b="0" u="none">
              <a:solidFill>
                <a:srgbClr val="000000"/>
              </a:solidFill>
              <a:latin typeface="Calibri"/>
              <a:ea typeface="Calibri"/>
              <a:cs typeface="Calibri"/>
            </a:endParaRPr>
          </a:p>
        </p:txBody>
      </p:sp>
      <p:sp>
        <p:nvSpPr>
          <p:cNvPr id="30" name="Slide text on slide 10">
            <a:extLst xmlns:a="http://schemas.openxmlformats.org/drawingml/2006/main">
              <a:ext uri="{FF2B5EF4-FFF2-40B4-BE49-F238E27FC236}">
                <a16:creationId xmlns:a16="http://schemas.microsoft.com/office/drawing/2014/main" id="{BFED648D-DCC8-4FCC-866C-85CCF31D6AA0}"/>
              </a:ext>
            </a:extLst>
          </p:cNvPr>
          <p:cNvSpPr>
            <a:spLocks xmlns:a="http://schemas.openxmlformats.org/drawingml/2006/main" noGrp="1"/>
          </p:cNvSpPr>
          <p:nvPr/>
        </p:nvSpPr>
        <p:spPr>
          <a:xfrm xmlns:a="http://schemas.openxmlformats.org/drawingml/2006/main">
            <a:off x="457200" y="795240"/>
            <a:ext cx="8229600" cy="5857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Entisols</a:t>
            </a:r>
            <a:r>
              <a:rPr sz="1300" b="0" u="none">
                <a:solidFill>
                  <a:srgbClr val="595959"/>
                </a:solidFill>
                <a:latin typeface="Calibri"/>
                <a:ea typeface="Calibri"/>
                <a:cs typeface="Calibri"/>
              </a:rPr>
              <a:t> (ending “-ent”)</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Thin, poorly developed soils found on surfaces such as steep slopes, exposed ridges, and fresh deposits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Usually dry and support a scanty cover of lichens, mosses and cushion plants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Little evidence of horizons, other than some organic material darkening the surface</a:t>
            </a:r>
            <a:endParaRPr sz="1300" b="0" u="none">
              <a:solidFill>
                <a:srgbClr val="000000"/>
              </a:solidFill>
              <a:latin typeface="Calibri"/>
              <a:ea typeface="Calibri"/>
              <a:cs typeface="Calibri"/>
            </a:endParaRPr>
          </a:p>
          <a:p xmlns:a="http://schemas.openxmlformats.org/drawingml/2006/main">
            <a:pPr>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Inceptisols </a:t>
            </a:r>
            <a:r>
              <a:rPr sz="1300" b="0" u="none">
                <a:solidFill>
                  <a:srgbClr val="595959"/>
                </a:solidFill>
                <a:latin typeface="Calibri"/>
                <a:ea typeface="Calibri"/>
                <a:cs typeface="Calibri"/>
              </a:rPr>
              <a:t>(ending “-ept) </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Soils in early stages of profile development or with diagnostic horizons that fail to meet criteria for other orders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Occur from the tropics to tundra regions, but not in arid environments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Cryumbrepts (the alpine-turf subgroup) show distinct horizon development and are weakly to strongly acidic</a:t>
            </a:r>
            <a:endParaRPr sz="1300" b="0" u="none">
              <a:solidFill>
                <a:srgbClr val="000000"/>
              </a:solidFill>
              <a:latin typeface="Calibri"/>
              <a:ea typeface="Calibri"/>
              <a:cs typeface="Calibri"/>
            </a:endParaRPr>
          </a:p>
          <a:p xmlns:a="http://schemas.openxmlformats.org/drawingml/2006/main">
            <a:pPr>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Mollisols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Relatively deep subalpine and alpine grassland soils with distinct horizons and neutral to slightly alkaline pH</a:t>
            </a:r>
            <a:endParaRPr sz="1300" b="0" u="none">
              <a:solidFill>
                <a:srgbClr val="000000"/>
              </a:solidFill>
              <a:latin typeface="Calibri"/>
              <a:ea typeface="Calibri"/>
              <a:cs typeface="Calibri"/>
            </a:endParaRPr>
          </a:p>
          <a:p xmlns:a="http://schemas.openxmlformats.org/drawingml/2006/main">
            <a:pPr>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Spodosols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Subalpine-forest soils that are moderately deep, well-drained, acidic, and infertile with well-developed and distinct horizons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Form under a complete cover of coniferous forest on many types of parent material; rates of decomposition and incorporation of organic matter are slow, owing to low temperatures and heavy snowpack</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Characterized by </a:t>
            </a:r>
            <a:r>
              <a:rPr sz="1300" b="1" u="none">
                <a:solidFill>
                  <a:srgbClr val="595959"/>
                </a:solidFill>
                <a:latin typeface="Calibri"/>
                <a:ea typeface="Calibri"/>
                <a:cs typeface="Calibri"/>
              </a:rPr>
              <a:t>pozolization,</a:t>
            </a:r>
            <a:r>
              <a:rPr sz="1300" b="0" u="none">
                <a:solidFill>
                  <a:srgbClr val="595959"/>
                </a:solidFill>
                <a:latin typeface="Calibri"/>
                <a:ea typeface="Calibri"/>
                <a:cs typeface="Calibri"/>
              </a:rPr>
              <a:t> in which water, carrying humic acid from the decomposing humus, leaches nutrients, leaving a grayish, bleached, silica-rich zone in the “A” horizon and reddish-yellow, iron and aluminum rich “B” horizon</a:t>
            </a:r>
            <a:endParaRPr sz="1300" b="0" u="none">
              <a:solidFill>
                <a:srgbClr val="000000"/>
              </a:solidFill>
              <a:latin typeface="Calibri"/>
              <a:ea typeface="Calibri"/>
              <a:cs typeface="Calibri"/>
            </a:endParaRPr>
          </a:p>
          <a:p xmlns:a="http://schemas.openxmlformats.org/drawingml/2006/main">
            <a:pPr>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1" u="none">
                <a:solidFill>
                  <a:srgbClr val="595959"/>
                </a:solidFill>
                <a:latin typeface="Calibri"/>
                <a:ea typeface="Calibri"/>
                <a:cs typeface="Calibri"/>
              </a:rPr>
              <a:t>Histosols</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Bog or peat soils that form where drainage is poor</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Characterized by an abundance of mosses and partially decomposed plants at the surface</a:t>
            </a: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They are strongly acidic and have a high organic matter content, important for carbon storage</a:t>
            </a:r>
            <a:endParaRPr sz="1300" b="0" u="none">
              <a:solidFill>
                <a:srgbClr val="000000"/>
              </a:solidFill>
              <a:latin typeface="Calibri"/>
              <a:ea typeface="Calibri"/>
              <a:cs typeface="Calibri"/>
            </a:endParaRPr>
          </a:p>
          <a:p xmlns:a="http://schemas.openxmlformats.org/drawingml/2006/main">
            <a:pPr>
              <a:lnSpc>
                <a:spcPct val="110000"/>
              </a:lnSpc>
              <a:spcBef>
                <a:spcPts val="2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457200" indent="-45720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457200" indent="-457200">
              <a:lnSpc>
                <a:spcPct val="11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26800" lvl="1">
              <a:lnSpc>
                <a:spcPct val="110000"/>
              </a:lnSpc>
              <a:spcBef>
                <a:spcPts val="27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857160" lvl="1" indent="-45720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457200" indent="-457200">
              <a:lnSpc>
                <a:spcPct val="110000"/>
              </a:lnSpc>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p:txBody>
      </p:sp>
      <p:sp>
        <p:nvSpPr>
          <p:cNvPr id="31" name="TextBox 3">
            <a:extLst xmlns:a="http://schemas.openxmlformats.org/drawingml/2006/main">
              <a:ext uri="{FF2B5EF4-FFF2-40B4-BE49-F238E27FC236}">
                <a16:creationId xmlns:a16="http://schemas.microsoft.com/office/drawing/2014/main" id="{82A612FD-2E33-457A-8E25-39F3485BFC0E}"/>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33344780"/>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32" name="Slide title: Arid Mountain Soils">
            <a:extLst xmlns:a="http://schemas.openxmlformats.org/drawingml/2006/main">
              <a:ext uri="{FF2B5EF4-FFF2-40B4-BE49-F238E27FC236}">
                <a16:creationId xmlns:a16="http://schemas.microsoft.com/office/drawing/2014/main" id="{4912C3D6-8073-4A38-972E-52A1A951DF2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Arid Mountain Soils</a:t>
            </a:r>
            <a:endParaRPr sz="2800" b="0" u="none">
              <a:solidFill>
                <a:srgbClr val="000000"/>
              </a:solidFill>
              <a:latin typeface="Calibri"/>
              <a:ea typeface="Calibri"/>
              <a:cs typeface="Calibri"/>
            </a:endParaRPr>
          </a:p>
        </p:txBody>
      </p:sp>
      <p:sp>
        <p:nvSpPr>
          <p:cNvPr id="33" name="Slide text on slide 11">
            <a:extLst xmlns:a="http://schemas.openxmlformats.org/drawingml/2006/main">
              <a:ext uri="{FF2B5EF4-FFF2-40B4-BE49-F238E27FC236}">
                <a16:creationId xmlns:a16="http://schemas.microsoft.com/office/drawing/2014/main" id="{DCF195A4-679E-462E-9E8D-5D8CEA1F17AE}"/>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arid and semiarid regions, increasing altitude frequently presents the apparent paradox of deeper soils, more plant and animal species, greater biomass, and higher productivity than in lowlands, because moisture increases with altitude. </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This increase of moisture with increasing altitude promotes soil development by supporting more complete plant cover and greater production of organic material and by intensifying the chemical and physical weathering processes.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Aridisols</a:t>
            </a:r>
            <a:r>
              <a:rPr sz="1600" b="0" u="none">
                <a:solidFill>
                  <a:srgbClr val="595959"/>
                </a:solidFill>
                <a:latin typeface="Calibri"/>
                <a:ea typeface="Calibri"/>
                <a:cs typeface="Calibri"/>
              </a:rPr>
              <a:t> are characteristically light in color and low in organic matter. They are generally alkaline, whereas higher-elevation soils, with more moisture, more organic matter, and more microorganisms, are darker in color and less alkaline. </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Conditions for plant and soil development in arid mountains are optimal only in a narrow vertical zone between the low-temperature high altitudes and the arid low altitudes; the area favorable to soil development will be considerably larger if this zone consists of broad and gentle upland slopes.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optimal zone for plant growth may occasionally be found in the subalpine zone, especially where there is a lack of extensive glaciation along with adequate moisture.</a:t>
            </a:r>
            <a:endParaRPr sz="1600" b="0" u="none">
              <a:solidFill>
                <a:srgbClr val="000000"/>
              </a:solidFill>
              <a:latin typeface="Calibri"/>
              <a:ea typeface="Calibri"/>
              <a:cs typeface="Calibri"/>
            </a:endParaRPr>
          </a:p>
          <a:p xmlns:a="http://schemas.openxmlformats.org/drawingml/2006/main">
            <a:pPr marL="226800" lvl="1">
              <a:lnSpc>
                <a:spcPct val="130000"/>
              </a:lnSpc>
              <a:spcBef>
                <a:spcPts val="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400" b="0" u="none">
              <a:solidFill>
                <a:srgbClr val="000000"/>
              </a:solidFill>
              <a:latin typeface="Calibri"/>
              <a:ea typeface="Calibri"/>
              <a:cs typeface="Calibri"/>
            </a:endParaRPr>
          </a:p>
          <a:p xmlns:a="http://schemas.openxmlformats.org/drawingml/2006/main">
            <a:pPr>
              <a:lnSpc>
                <a:spcPct val="13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4" name="TextBox 3">
            <a:extLst xmlns:a="http://schemas.openxmlformats.org/drawingml/2006/main">
              <a:ext uri="{FF2B5EF4-FFF2-40B4-BE49-F238E27FC236}">
                <a16:creationId xmlns:a16="http://schemas.microsoft.com/office/drawing/2014/main" id="{F11C1289-6919-4FF1-BF35-A7B9FB603A71}"/>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321296536"/>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35" name="Slide title: Andisols">
            <a:extLst xmlns:a="http://schemas.openxmlformats.org/drawingml/2006/main">
              <a:ext uri="{FF2B5EF4-FFF2-40B4-BE49-F238E27FC236}">
                <a16:creationId xmlns:a16="http://schemas.microsoft.com/office/drawing/2014/main" id="{E30C2DD1-854C-4970-ADAF-11DED3380E1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Andisols</a:t>
            </a:r>
            <a:endParaRPr sz="2800" b="0" u="none">
              <a:solidFill>
                <a:srgbClr val="000000"/>
              </a:solidFill>
              <a:latin typeface="Calibri"/>
              <a:ea typeface="Calibri"/>
              <a:cs typeface="Calibri"/>
            </a:endParaRPr>
          </a:p>
        </p:txBody>
      </p:sp>
      <p:sp>
        <p:nvSpPr>
          <p:cNvPr id="36" name="Slide text on slide 12">
            <a:extLst xmlns:a="http://schemas.openxmlformats.org/drawingml/2006/main">
              <a:ext uri="{FF2B5EF4-FFF2-40B4-BE49-F238E27FC236}">
                <a16:creationId xmlns:a16="http://schemas.microsoft.com/office/drawing/2014/main" id="{588EB101-D74E-4546-A613-BEBB09E1EC42}"/>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Andisols develop in volcanic ash or other volcanoclastic parent material.</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They occur throughout the world on volcanoes and are especially prominent in the Pacific Rim Ring of Fire.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Clay minerals associated with Andisols develop from microbial action and the alteration of minerals in place.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These soils are typically porous, due to the presence of noncrystalline clays and high concentrations of organic material.</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clays bind readily to organic matter and to phosphorus, making it unavailable to plants, unless phosphorus is added.</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High water retention capacities make Andisols an important component of the water resource for people living in high inter-Andean valleys. </a:t>
            </a:r>
            <a:endParaRPr sz="1600" b="0" u="none">
              <a:solidFill>
                <a:srgbClr val="000000"/>
              </a:solidFill>
              <a:latin typeface="Calibri"/>
              <a:ea typeface="Calibri"/>
              <a:cs typeface="Calibri"/>
            </a:endParaRPr>
          </a:p>
          <a:p xmlns:a="http://schemas.openxmlformats.org/drawingml/2006/main">
            <a:pPr>
              <a:lnSpc>
                <a:spcPct val="13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37" name="TextBox 3">
            <a:extLst xmlns:a="http://schemas.openxmlformats.org/drawingml/2006/main">
              <a:ext uri="{FF2B5EF4-FFF2-40B4-BE49-F238E27FC236}">
                <a16:creationId xmlns:a16="http://schemas.microsoft.com/office/drawing/2014/main" id="{F84E5F1C-73B1-48CE-A146-CA969303B2C7}"/>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211395502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8" name="Slide title: Humid Tropical Mountain Soils">
            <a:extLst xmlns:a="http://schemas.openxmlformats.org/drawingml/2006/main">
              <a:ext uri="{FF2B5EF4-FFF2-40B4-BE49-F238E27FC236}">
                <a16:creationId xmlns:a16="http://schemas.microsoft.com/office/drawing/2014/main" id="{27B9D97E-F191-4A27-9AEC-93403FC2759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Humid Tropical Mountain Soils</a:t>
            </a:r>
            <a:endParaRPr sz="2800" b="0" u="none">
              <a:solidFill>
                <a:srgbClr val="000000"/>
              </a:solidFill>
              <a:latin typeface="Calibri"/>
              <a:ea typeface="Calibri"/>
              <a:cs typeface="Calibri"/>
            </a:endParaRPr>
          </a:p>
        </p:txBody>
      </p:sp>
      <p:sp>
        <p:nvSpPr>
          <p:cNvPr id="39" name="Slide text on slide 13">
            <a:extLst xmlns:a="http://schemas.openxmlformats.org/drawingml/2006/main">
              <a:ext uri="{FF2B5EF4-FFF2-40B4-BE49-F238E27FC236}">
                <a16:creationId xmlns:a16="http://schemas.microsoft.com/office/drawing/2014/main" id="{3753A5AE-2312-48E9-BF68-382FC9A7BD5A}"/>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the humid tropics, lowlands support dense tropical forests, and montane forests occur as elevation increases, eventually giving way to shrubs, grasses, and herbaceous plants at the highest levels.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1" u="none">
                <a:solidFill>
                  <a:srgbClr val="595959"/>
                </a:solidFill>
                <a:latin typeface="Calibri"/>
                <a:ea typeface="Calibri"/>
                <a:cs typeface="Calibri"/>
              </a:rPr>
              <a:t>Oxisols </a:t>
            </a:r>
            <a:r>
              <a:rPr sz="1500" b="0" u="none">
                <a:solidFill>
                  <a:srgbClr val="595959"/>
                </a:solidFill>
                <a:latin typeface="Calibri"/>
                <a:ea typeface="Calibri"/>
                <a:cs typeface="Calibri"/>
              </a:rPr>
              <a:t>(highly weathered lowland tropical soils) are so leached that the living biomass of the forest, rather than the soil, is the major nutrient reservoir, recycled through leaf fall, decomposition, leaching, and uptake by tree roots.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If the forest is removed, the source of nutrients is removed, which is why most attempts to grow annual crops on a large scale in the tropics have failed.</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primary soil-forming process on old surfaces in the lowland humid tropics, called </a:t>
            </a:r>
            <a:r>
              <a:rPr sz="1500" b="1" u="none">
                <a:solidFill>
                  <a:srgbClr val="595959"/>
                </a:solidFill>
                <a:latin typeface="Calibri"/>
                <a:ea typeface="Calibri"/>
                <a:cs typeface="Calibri"/>
              </a:rPr>
              <a:t>laterization, </a:t>
            </a:r>
            <a:r>
              <a:rPr sz="1500" b="0" u="none">
                <a:solidFill>
                  <a:srgbClr val="595959"/>
                </a:solidFill>
                <a:latin typeface="Calibri"/>
                <a:ea typeface="Calibri"/>
                <a:cs typeface="Calibri"/>
              </a:rPr>
              <a:t>is the selective leaching of silica from the upper layers of the soil, leaving iron and aluminum; optimal conditions for laterization are high rainfall, high temperature, fluctuating water table, and the absence of soil organic matter.</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humid tropical mountain soils, organic matter increases with altitude, as leaching and weathering rates decrease at higher elevations.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Although usually associated with coniferous forests of midlatitude and subpolar mountains, podzolization also operates at higher altitudes in the humid tropics, resulting in increasing acidity and more distinct soil horizons with increasing altitude (but only up to the timberline).</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the tropics, as long as soils are fertile and temperature favorable, annual crops are more successful at intermediate altitudes than in the lowlands.</a:t>
            </a: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10000"/>
              </a:lnSpc>
              <a:spcBef>
                <a:spcPts val="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400" b="0" u="none">
              <a:solidFill>
                <a:srgbClr val="000000"/>
              </a:solidFill>
              <a:latin typeface="Calibri"/>
              <a:ea typeface="Calibri"/>
              <a:cs typeface="Calibri"/>
            </a:endParaRPr>
          </a:p>
          <a:p xmlns:a="http://schemas.openxmlformats.org/drawingml/2006/main">
            <a:pPr>
              <a:lnSpc>
                <a:spcPct val="110000"/>
              </a:lnSpc>
              <a:spcBef>
                <a:spcPts val="275"/>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1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226800" lvl="1">
              <a:lnSpc>
                <a:spcPct val="11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857160" lvl="1" indent="-45720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40" name="TextBox 3">
            <a:extLst xmlns:a="http://schemas.openxmlformats.org/drawingml/2006/main">
              <a:ext uri="{FF2B5EF4-FFF2-40B4-BE49-F238E27FC236}">
                <a16:creationId xmlns:a16="http://schemas.microsoft.com/office/drawing/2014/main" id="{581F8E03-4F97-4FE6-A3C8-0099F25376E9}"/>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709821968"/>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41" name="Slide title: Other Mountain Soils">
            <a:extLst xmlns:a="http://schemas.openxmlformats.org/drawingml/2006/main">
              <a:ext uri="{FF2B5EF4-FFF2-40B4-BE49-F238E27FC236}">
                <a16:creationId xmlns:a16="http://schemas.microsoft.com/office/drawing/2014/main" id="{A744D17E-4CF1-4013-B801-186E12CF0B6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Other Mountain Soils</a:t>
            </a:r>
            <a:endParaRPr sz="2800" b="0" u="none">
              <a:solidFill>
                <a:srgbClr val="000000"/>
              </a:solidFill>
              <a:latin typeface="Calibri"/>
              <a:ea typeface="Calibri"/>
              <a:cs typeface="Calibri"/>
            </a:endParaRPr>
          </a:p>
        </p:txBody>
      </p:sp>
      <p:sp>
        <p:nvSpPr>
          <p:cNvPr id="42" name="Slide text on slide 14">
            <a:extLst xmlns:a="http://schemas.openxmlformats.org/drawingml/2006/main">
              <a:ext uri="{FF2B5EF4-FFF2-40B4-BE49-F238E27FC236}">
                <a16:creationId xmlns:a16="http://schemas.microsoft.com/office/drawing/2014/main" id="{3AD734F7-2FF4-4604-B656-A5289DAA99AA}"/>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lvl="1"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Gelisols,</a:t>
            </a:r>
            <a:r>
              <a:rPr sz="1200" b="0" u="none">
                <a:solidFill>
                  <a:srgbClr val="595959"/>
                </a:solidFill>
                <a:latin typeface="Calibri"/>
                <a:ea typeface="Calibri"/>
                <a:cs typeface="Calibri"/>
              </a:rPr>
              <a:t> </a:t>
            </a:r>
            <a:r>
              <a:rPr sz="1600" b="0" u="none">
                <a:solidFill>
                  <a:srgbClr val="595959"/>
                </a:solidFill>
                <a:latin typeface="Calibri"/>
                <a:ea typeface="Calibri"/>
                <a:cs typeface="Calibri"/>
              </a:rPr>
              <a:t>which are associated with permafrost environments, are strongly affected by changes in volume caused by the freezing and thawing of water; these disturbances may prevent the formation of diagnostic horizons.</a:t>
            </a:r>
            <a:endParaRPr sz="1600" b="0" u="none">
              <a:solidFill>
                <a:srgbClr val="000000"/>
              </a:solidFill>
              <a:latin typeface="Calibri"/>
              <a:ea typeface="Calibri"/>
              <a:cs typeface="Calibri"/>
            </a:endParaRPr>
          </a:p>
          <a:p xmlns:a="http://schemas.openxmlformats.org/drawingml/2006/main">
            <a:pPr marL="457200" lvl="1"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Alfisols </a:t>
            </a:r>
            <a:r>
              <a:rPr sz="1600" b="0" u="none">
                <a:solidFill>
                  <a:srgbClr val="595959"/>
                </a:solidFill>
                <a:latin typeface="Calibri"/>
                <a:ea typeface="Calibri"/>
                <a:cs typeface="Calibri"/>
              </a:rPr>
              <a:t>typically develop under deciduous forest in mid- and low-latitude environments; they have well-defined horizons.</a:t>
            </a:r>
            <a:endParaRPr sz="1600" b="0" u="none">
              <a:solidFill>
                <a:srgbClr val="000000"/>
              </a:solidFill>
              <a:latin typeface="Calibri"/>
              <a:ea typeface="Calibri"/>
              <a:cs typeface="Calibri"/>
            </a:endParaRPr>
          </a:p>
          <a:p xmlns:a="http://schemas.openxmlformats.org/drawingml/2006/main">
            <a:pPr marL="457200" lvl="1"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Ultisols</a:t>
            </a:r>
            <a:r>
              <a:rPr sz="1600" b="0" u="none">
                <a:solidFill>
                  <a:srgbClr val="595959"/>
                </a:solidFill>
                <a:latin typeface="Calibri"/>
                <a:ea typeface="Calibri"/>
                <a:cs typeface="Calibri"/>
              </a:rPr>
              <a:t> are more weathered than Alfisols but less strongly weathered than Oxisols and less acidic than Spodosols; they are relatively old soils, formed in humid tropical and subtropical environments, and have well-defined horizons.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1" u="none">
                <a:solidFill>
                  <a:srgbClr val="595959"/>
                </a:solidFill>
                <a:latin typeface="Calibri"/>
                <a:ea typeface="Calibri"/>
                <a:cs typeface="Calibri"/>
              </a:rPr>
              <a:t>Vertisols</a:t>
            </a:r>
            <a:r>
              <a:rPr sz="1600" b="0" u="none">
                <a:solidFill>
                  <a:srgbClr val="595959"/>
                </a:solidFill>
                <a:latin typeface="Calibri"/>
                <a:ea typeface="Calibri"/>
                <a:cs typeface="Calibri"/>
              </a:rPr>
              <a:t> are defined by the presence of clays that swell when wet and shrink, forming cracks, when dry; they typically occupy gentle slopes and lowland or valley sites with poor drainage but are occasionally found on steep slopes.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Recognition of the influence of human activities (such as mining, terracing, agriculture, traffic, waste disposal, and settlement) on soil prompted an international effort to develop a system for classifying anthropogenic soils—</a:t>
            </a:r>
            <a:r>
              <a:rPr sz="1600" b="1" u="none">
                <a:solidFill>
                  <a:srgbClr val="595959"/>
                </a:solidFill>
                <a:latin typeface="Calibri"/>
                <a:ea typeface="Calibri"/>
                <a:cs typeface="Calibri"/>
              </a:rPr>
              <a:t>anthrosols.</a:t>
            </a:r>
            <a:endParaRPr sz="1600" b="0" u="none">
              <a:solidFill>
                <a:srgbClr val="000000"/>
              </a:solidFill>
              <a:latin typeface="Calibri"/>
              <a:ea typeface="Calibri"/>
              <a:cs typeface="Calibri"/>
            </a:endParaRPr>
          </a:p>
          <a:p xmlns:a="http://schemas.openxmlformats.org/drawingml/2006/main">
            <a:pPr marL="226800" lvl="1">
              <a:lnSpc>
                <a:spcPct val="130000"/>
              </a:lnSpc>
              <a:spcBef>
                <a:spcPts val="9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400" b="0" u="none">
              <a:solidFill>
                <a:srgbClr val="000000"/>
              </a:solidFill>
              <a:latin typeface="Calibri"/>
              <a:ea typeface="Calibri"/>
              <a:cs typeface="Calibri"/>
            </a:endParaRPr>
          </a:p>
          <a:p xmlns:a="http://schemas.openxmlformats.org/drawingml/2006/main">
            <a:pPr>
              <a:lnSpc>
                <a:spcPct val="13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43" name="TextBox 3">
            <a:extLst xmlns:a="http://schemas.openxmlformats.org/drawingml/2006/main">
              <a:ext uri="{FF2B5EF4-FFF2-40B4-BE49-F238E27FC236}">
                <a16:creationId xmlns:a16="http://schemas.microsoft.com/office/drawing/2014/main" id="{65B0D54D-6941-4D9B-9B72-7753C1DBAEDE}"/>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138731951"/>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44" name="Slide title: Potential and Limitations of Mountain Soils">
            <a:extLst xmlns:a="http://schemas.openxmlformats.org/drawingml/2006/main">
              <a:ext uri="{FF2B5EF4-FFF2-40B4-BE49-F238E27FC236}">
                <a16:creationId xmlns:a16="http://schemas.microsoft.com/office/drawing/2014/main" id="{903ABC1E-56C9-4656-BAE5-79B6CA7EAA6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Potential and Limitations of Mountain Soils</a:t>
            </a:r>
            <a:endParaRPr sz="3200" b="0" u="none">
              <a:solidFill>
                <a:srgbClr val="000000"/>
              </a:solidFill>
              <a:latin typeface="Calibri"/>
              <a:ea typeface="Calibri"/>
              <a:cs typeface="Calibri"/>
            </a:endParaRPr>
          </a:p>
        </p:txBody>
      </p:sp>
      <p:sp>
        <p:nvSpPr>
          <p:cNvPr id="45" name="Slide text on slide 15">
            <a:extLst xmlns:a="http://schemas.openxmlformats.org/drawingml/2006/main">
              <a:ext uri="{FF2B5EF4-FFF2-40B4-BE49-F238E27FC236}">
                <a16:creationId xmlns:a16="http://schemas.microsoft.com/office/drawing/2014/main" id="{7826A5B6-DF91-4FB4-909C-D1B4A5B77F5C}"/>
              </a:ext>
            </a:extLst>
          </p:cNvPr>
          <p:cNvSpPr>
            <a:spLocks xmlns:a="http://schemas.openxmlformats.org/drawingml/2006/main" noGrp="1"/>
          </p:cNvSpPr>
          <p:nvPr/>
        </p:nvSpPr>
        <p:spPr>
          <a:xfrm xmlns:a="http://schemas.openxmlformats.org/drawingml/2006/main">
            <a:off x="457200" y="967680"/>
            <a:ext cx="8229600" cy="5456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Human use of soil for agriculture is constrained by characteristics of the soil at intermediate and high altitude; other human uses of mountain environments, including grazing, trekking, and road construction, may be limited by mountain soils and can, in turn, alter soil characteristics.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Many mountain soils are relatively unproductive because they are shallow, with low base-exchange capacities, water-holding abilities, and nutrient levels, and high susceptibility to erosion.</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Cultivation of mountain lands is limited not only by steep surfaces and thin soils, but also by climate, but if the climate is adequate and the need is great, even the steepest slopes may be cultivated.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Terracing is often employed to bring steep slopes under cultivation, though this is an expensive and high-maintenance endeavor.</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Most high mountain areas can withstand some grazing, but animals that graze in herds, especially sheep, goats, or yaks, can rapidly damage an area; fortunately, steps have been and are being taken to counter overgrazing in mountains.</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Roads and trails can have significant erosional effects as well, as stormwater and snowmelt runoff can spill over onto and erode vulnerable surfaces downhill. </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Mountain land use in Western Europe and North America is now regulated, but unrestricted use of marginal lands continues in many other areas of the world; international attention to mountains and mountain soils is an important step toward better understanding and more sustainably managing the mountain soil resource.</a:t>
            </a:r>
            <a:endParaRPr sz="14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3080" indent="-34308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721100569"/>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on slide 2">
            <a:extLst xmlns:a="http://schemas.openxmlformats.org/drawingml/2006/main">
              <a:ext uri="{FF2B5EF4-FFF2-40B4-BE49-F238E27FC236}">
                <a16:creationId xmlns:a16="http://schemas.microsoft.com/office/drawing/2014/main" id="{227750B5-915A-4D9C-B0EE-2C7C34041B3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Soil is the uppermost layer of the Earth’s surface, in which organisms live, and which has physical, chemical, biological, and mineralogical properties that differ from those of the underlying parent material.</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Soils form by the weathering and breakdown of rocks and other mineral materials, including volcanic ash and landslide deposits, in combination with the movement of water and the activity and decay of plants and animals.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Soil consists of mineral particles, living and nonliving matter, the spaces (pores) between solid particles, and the gas and liquid in those spaces.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 typical soil consists of distinct layers called </a:t>
            </a:r>
            <a:r>
              <a:rPr sz="1700" b="1" u="none">
                <a:solidFill>
                  <a:srgbClr val="595959"/>
                </a:solidFill>
                <a:latin typeface="Calibri"/>
                <a:ea typeface="Calibri"/>
                <a:cs typeface="Calibri"/>
              </a:rPr>
              <a:t>soil horizons,</a:t>
            </a:r>
            <a:r>
              <a:rPr sz="1700" b="0" u="none">
                <a:solidFill>
                  <a:srgbClr val="595959"/>
                </a:solidFill>
                <a:latin typeface="Calibri"/>
                <a:ea typeface="Calibri"/>
                <a:cs typeface="Calibri"/>
              </a:rPr>
              <a:t> which, taken together, form the </a:t>
            </a:r>
            <a:r>
              <a:rPr sz="1700" b="1" u="none">
                <a:solidFill>
                  <a:srgbClr val="595959"/>
                </a:solidFill>
                <a:latin typeface="Calibri"/>
                <a:ea typeface="Calibri"/>
                <a:cs typeface="Calibri"/>
              </a:rPr>
              <a:t>soil profile;</a:t>
            </a:r>
            <a:r>
              <a:rPr sz="1700" b="0" u="none">
                <a:solidFill>
                  <a:srgbClr val="595959"/>
                </a:solidFill>
                <a:latin typeface="Calibri"/>
                <a:ea typeface="Calibri"/>
                <a:cs typeface="Calibri"/>
              </a:rPr>
              <a:t> these layers are distinguished by differences in color, texture, structure, organic matter, clay content, and pH (acidity).</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As water slowly percolates through the soil and dissolves available chemicals, in a process called </a:t>
            </a:r>
            <a:r>
              <a:rPr sz="1700" b="1" u="none">
                <a:solidFill>
                  <a:srgbClr val="595959"/>
                </a:solidFill>
                <a:latin typeface="Calibri"/>
                <a:ea typeface="Calibri"/>
                <a:cs typeface="Calibri"/>
              </a:rPr>
              <a:t>leaching,</a:t>
            </a:r>
            <a:r>
              <a:rPr sz="1700" b="0" u="none">
                <a:solidFill>
                  <a:srgbClr val="595959"/>
                </a:solidFill>
                <a:latin typeface="Calibri"/>
                <a:ea typeface="Calibri"/>
                <a:cs typeface="Calibri"/>
              </a:rPr>
              <a:t> water-soluble elements are removed from the upper layers and redeposited in the lower horizons.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uppermost soil layers (“A” horizons) contain the most organic material and are darkest in color; the middle layers (“B” horizons) are primarily composed of mineral fragment; and the lowest part of the soil profile (“C” horizon) consists of partially weathered parent material.</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Mountain soils are characteristically shallow, rocky, acidic, infertile, and immature.</a:t>
            </a:r>
            <a:endParaRPr sz="17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24"/>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1143000" lvl="2" indent="-228600">
              <a:lnSpc>
                <a:spcPct val="110000"/>
              </a:lnSpc>
              <a:spcBef>
                <a:spcPts val="224"/>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9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1143000" lvl="2" indent="-228600">
              <a:lnSpc>
                <a:spcPct val="110000"/>
              </a:lnSpc>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1143000" lvl="2" indent="-228600">
              <a:spcBef>
                <a:spcPts val="275"/>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1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0" name="Accessible slide title: Soil is the uppermost layer of the Earth’s surface, in which organisms live, ...">
            <a:extLst xmlns:a="http://schemas.openxmlformats.org/drawingml/2006/main">
              <a:ext uri="{FF2B5EF4-FFF2-40B4-BE49-F238E27FC236}">
                <a16:creationId xmlns:a16="http://schemas.microsoft.com/office/drawing/2014/main" id="{6EB59EB7-3108-488C-9709-038A85A32FB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Soil is the uppermost layer of the Earth’s surface, in which organisms live, ...</a:t>
            </a:r>
          </a:p>
        </p:txBody>
      </p:sp>
    </p:spTree>
    <p:extLst>
      <p:ext uri="{BB962C8B-B14F-4D97-AF65-F5344CB8AC3E}">
        <p14:creationId xmlns:p14="http://schemas.microsoft.com/office/powerpoint/2010/main" val="62429442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Slide title: Soil-Forming Factors">
            <a:extLst xmlns:a="http://schemas.openxmlformats.org/drawingml/2006/main">
              <a:ext uri="{FF2B5EF4-FFF2-40B4-BE49-F238E27FC236}">
                <a16:creationId xmlns:a16="http://schemas.microsoft.com/office/drawing/2014/main" id="{9A40030F-00D3-44BA-BDC4-4E52BC76CA5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Soil-Forming Factors</a:t>
            </a:r>
            <a:endParaRPr sz="3200" b="0" u="none">
              <a:solidFill>
                <a:srgbClr val="000000"/>
              </a:solidFill>
              <a:latin typeface="Calibri"/>
              <a:ea typeface="Calibri"/>
              <a:cs typeface="Calibri"/>
            </a:endParaRPr>
          </a:p>
        </p:txBody>
      </p:sp>
      <p:pic>
        <p:nvPicPr>
          <p:cNvPr id="15" name="Instructional visual: Soil-Forming Factors"/>
          <p:cNvPicPr>
            <a:picLocks xmlns:a="http://schemas.openxmlformats.org/drawingml/2006/main" noChangeAspect="1"/>
          </p:cNvPicPr>
          <p:nvPr/>
        </p:nvPicPr>
        <p:blipFill>
          <a:blip xmlns:r="http://schemas.openxmlformats.org/officeDocument/2006/relationships" xmlns:a="http://schemas.openxmlformats.org/drawingml/2006/main" r:embed="Reaca5f44c1a24a4d"/>
          <a:stretch xmlns:a="http://schemas.openxmlformats.org/drawingml/2006/main"/>
        </p:blipFill>
        <p:spPr>
          <a:xfrm xmlns:a="http://schemas.openxmlformats.org/drawingml/2006/main">
            <a:off x="457200" y="1352520"/>
            <a:ext cx="8229600" cy="5187960"/>
          </a:xfrm>
          <a:prstGeom xmlns:a="http://schemas.openxmlformats.org/drawingml/2006/main" prst="rect">
            <a:avLst/>
          </a:prstGeom>
          <a:ln xmlns:a="http://schemas.openxmlformats.org/drawingml/2006/main" w="38160">
            <a:noFill/>
          </a:ln>
        </p:spPr>
      </p:pic>
      <p:sp>
        <p:nvSpPr>
          <p:cNvPr id="12" name="Slide text on slide 3">
            <a:extLst xmlns:a="http://schemas.openxmlformats.org/drawingml/2006/main">
              <a:ext uri="{FF2B5EF4-FFF2-40B4-BE49-F238E27FC236}">
                <a16:creationId xmlns:a16="http://schemas.microsoft.com/office/drawing/2014/main" id="{EE9B97B0-0444-43E6-AFD5-EFFD53B06A0A}"/>
              </a:ext>
            </a:extLst>
          </p:cNvPr>
          <p:cNvSpPr>
            <a:spLocks xmlns:a="http://schemas.openxmlformats.org/drawingml/2006/main" noGrp="1"/>
          </p:cNvSpPr>
          <p:nvPr/>
        </p:nvSpPr>
        <p:spPr>
          <a:xfrm xmlns:a="http://schemas.openxmlformats.org/drawingml/2006/main">
            <a:off x="457200" y="799920"/>
            <a:ext cx="8229600" cy="6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Climate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38589250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ext on slide 4">
            <a:extLst xmlns:a="http://schemas.openxmlformats.org/drawingml/2006/main">
              <a:ext uri="{FF2B5EF4-FFF2-40B4-BE49-F238E27FC236}">
                <a16:creationId xmlns:a16="http://schemas.microsoft.com/office/drawing/2014/main" id="{475BEF6F-822B-4273-A912-91287CEB8EF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Wind</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causes evaporative stress on vegetated and bare surfaces, either directly or indirectly through the redistribution of snow.</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Wind also erodes and removes fine material from exposed surfaces and deposits fine particles elsewhere, where they contribute to soil development.</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Many mountain soils develop from wind-borne deposits rather than through the breakdown of bedrock, and these deposits are often alkaline and thus help counteract the natural acidity of alpine soils.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1" u="none">
                <a:solidFill>
                  <a:srgbClr val="595959"/>
                </a:solidFill>
                <a:latin typeface="Calibri"/>
                <a:ea typeface="Calibri"/>
                <a:cs typeface="Calibri"/>
              </a:rPr>
              <a:t>Climate Change</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During the past 900,000 years, glaciers in Europe and North America have advanced and retreated nearly 20 times.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Midlatitude and polar mountains experienced the effects of these major climatic changes more acutely than lowlands, being glacier-covered even when the surrounding lowlands were not; consequently, soil surfaces in mountains such as the Alps or Rockies only began to form after the ice melted, and thus are relatively young (10,000 to 15,000 years).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Marked fluctuations in the climate since then are evident in soil surfaces; in some cases, older soils persist and retain the characteristics that evolved under very different climatic regimes.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soil can develop under one climatic regime in the lowlands and then be uplifted to higher elevations during mountain building; uplift exposes the soils to a variety of environmental systems and causes temperature and moisture regimes to change, which can result in the creation of polygenic (multiple causes) soils and landscapes.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742680" lvl="1" indent="-28548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1143000" lvl="2" indent="-228600">
              <a:lnSpc>
                <a:spcPct val="130000"/>
              </a:lnSpc>
              <a:spcBef>
                <a:spcPts val="249"/>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000" b="0" u="none">
              <a:solidFill>
                <a:srgbClr val="000000"/>
              </a:solidFill>
              <a:latin typeface="Calibri"/>
              <a:ea typeface="Calibri"/>
              <a:cs typeface="Calibri"/>
            </a:endParaRPr>
          </a:p>
          <a:p xmlns:a="http://schemas.openxmlformats.org/drawingml/2006/main">
            <a:pPr marL="342720" indent="-34272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1143000" lvl="2" indent="-228600">
              <a:lnSpc>
                <a:spcPct val="13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1143000" lvl="2" indent="-228600">
              <a:lnSpc>
                <a:spcPct val="120000"/>
              </a:lnSpc>
              <a:spcBef>
                <a:spcPts val="300"/>
              </a:spcBef>
              <a:buClr>
                <a:srgbClr val="595959"/>
              </a:buClr>
              <a:buFont typeface="Arial"/>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4" name="Accessible slide title: Wind">
            <a:extLst xmlns:a="http://schemas.openxmlformats.org/drawingml/2006/main">
              <a:ext uri="{FF2B5EF4-FFF2-40B4-BE49-F238E27FC236}">
                <a16:creationId xmlns:a16="http://schemas.microsoft.com/office/drawing/2014/main" id="{1B834157-2B77-4B41-9FF7-76769DE76CF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Wind</a:t>
            </a:r>
          </a:p>
        </p:txBody>
      </p:sp>
    </p:spTree>
    <p:extLst>
      <p:ext uri="{BB962C8B-B14F-4D97-AF65-F5344CB8AC3E}">
        <p14:creationId xmlns:p14="http://schemas.microsoft.com/office/powerpoint/2010/main" val="320100418"/>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itle: Biological Factors">
            <a:extLst xmlns:a="http://schemas.openxmlformats.org/drawingml/2006/main">
              <a:ext uri="{FF2B5EF4-FFF2-40B4-BE49-F238E27FC236}">
                <a16:creationId xmlns:a16="http://schemas.microsoft.com/office/drawing/2014/main" id="{37E00D68-514F-42A8-9C90-5977F5D779B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Biological Factors</a:t>
            </a:r>
            <a:endParaRPr sz="2800" b="0" u="none">
              <a:solidFill>
                <a:srgbClr val="000000"/>
              </a:solidFill>
              <a:latin typeface="Calibri"/>
              <a:ea typeface="Calibri"/>
              <a:cs typeface="Calibri"/>
            </a:endParaRPr>
          </a:p>
        </p:txBody>
      </p:sp>
      <p:sp>
        <p:nvSpPr>
          <p:cNvPr id="15" name="Slide text on slide 5">
            <a:extLst xmlns:a="http://schemas.openxmlformats.org/drawingml/2006/main">
              <a:ext uri="{FF2B5EF4-FFF2-40B4-BE49-F238E27FC236}">
                <a16:creationId xmlns:a16="http://schemas.microsoft.com/office/drawing/2014/main" id="{435F1B30-1F67-4AA9-AF3C-9B3B834BBC90}"/>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plants and animals affecting soil range from microorganisms to macrofauna, herbaceous plants, and forests.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Organic matter, including living organisms (biomass) and well-decomposed remains of living things (humus), usually makes up less than 10% of the volume of soil, but is very important in the physical and chemical processes of soil and provides nutrients for soil fauna; as they feed and respire, soil microbes release compounds, including carbon, stored within the soil organic matter, and in this way help regulate the planet’s geochemical cycles.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More than any other factor, vegetation gives the soil its distinctive character by controlling the amount and kind of organic material added to soil: in grasslands, the aerial parts of plants die each year, adding organic matter from the top, while roots add organic matter below the surface, and in forests, trees—even evergreens—lose their leaves, many of which are slow to decay.</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Microfauna and microorganisms are less abundant at higher altitudes, although some, including protozoa and nematodes, can thrive in moist, cool conditions, and certain groups of bacteria and fungi have adapted to extremely cold and water-scarce conditions; these play an important role in decomposing organic matter and recycling nutrients.</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Small burrowing animals in alpine tundra, such as pocket gophers, create complex networks of shallow tunnels under the surface, mixing and overturning the soil and increasing its vulnerability to erosion.</a:t>
            </a: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457200" indent="-45720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lvl="1">
              <a:lnSpc>
                <a:spcPct val="120000"/>
              </a:lnSpc>
              <a:spcBef>
                <a:spcPts val="32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lvl="1">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457200" indent="-457200">
              <a:lnSpc>
                <a:spcPct val="12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p:txBody>
      </p:sp>
      <p:sp>
        <p:nvSpPr>
          <p:cNvPr id="16" name="TextBox 3">
            <a:extLst xmlns:a="http://schemas.openxmlformats.org/drawingml/2006/main">
              <a:ext uri="{FF2B5EF4-FFF2-40B4-BE49-F238E27FC236}">
                <a16:creationId xmlns:a16="http://schemas.microsoft.com/office/drawing/2014/main" id="{25BAB025-633E-4844-B2E8-CFF8015EC068}"/>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417344825"/>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7" name="Slide title: Topography">
            <a:extLst xmlns:a="http://schemas.openxmlformats.org/drawingml/2006/main">
              <a:ext uri="{FF2B5EF4-FFF2-40B4-BE49-F238E27FC236}">
                <a16:creationId xmlns:a16="http://schemas.microsoft.com/office/drawing/2014/main" id="{6DDF7C4D-0526-4863-A129-A8E85C5681E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Topography</a:t>
            </a:r>
            <a:endParaRPr sz="2800" b="0" u="none">
              <a:solidFill>
                <a:srgbClr val="000000"/>
              </a:solidFill>
              <a:latin typeface="Calibri"/>
              <a:ea typeface="Calibri"/>
              <a:cs typeface="Calibri"/>
            </a:endParaRPr>
          </a:p>
        </p:txBody>
      </p:sp>
      <p:sp>
        <p:nvSpPr>
          <p:cNvPr id="18" name="Slide text on slide 6">
            <a:extLst xmlns:a="http://schemas.openxmlformats.org/drawingml/2006/main">
              <a:ext uri="{FF2B5EF4-FFF2-40B4-BE49-F238E27FC236}">
                <a16:creationId xmlns:a16="http://schemas.microsoft.com/office/drawing/2014/main" id="{D6843987-ED26-4F2C-96CD-FE6B05EE1B36}"/>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Topography, particularly slope gradient, length, and aspect, affects soil formation through exposure to sun and wind, slope stability, and drainage</a:t>
            </a:r>
            <a:r>
              <a:rPr sz="1600" b="0" u="none">
                <a:solidFill>
                  <a:srgbClr val="008000"/>
                </a:solidFill>
                <a:latin typeface="Calibri"/>
                <a:ea typeface="Calibri"/>
                <a:cs typeface="Calibri"/>
              </a:rPr>
              <a:t>. </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Exposure to the sun controls the energy available for biological activity and greatly affects physical and chemical processes.</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Wind exposure enhances evaporation, redistributes snow and soil materials, and physically limits the growth of plants, especially when it carries abrasive mineral or ice fragments.</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As slope gradient increases, soil depth decreases, primarily because gravity transfers soil downslope, and steeper upper slopes are more susceptible to erosion by water, whereas gentler slopes are more often areas of deposition.</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Soils on steeper slopes are typically well drained, whereas those on lower slopes and in valleys contain more moisture due to larger contributing areas, shallower water tables, and the greater likelihood of being shaded by surrounding slopes.</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term </a:t>
            </a:r>
            <a:r>
              <a:rPr sz="1600" b="1" u="none">
                <a:solidFill>
                  <a:srgbClr val="595959"/>
                </a:solidFill>
                <a:latin typeface="Calibri"/>
                <a:ea typeface="Calibri"/>
                <a:cs typeface="Calibri"/>
              </a:rPr>
              <a:t>catena</a:t>
            </a:r>
            <a:r>
              <a:rPr sz="1600" b="0" u="none">
                <a:solidFill>
                  <a:srgbClr val="595959"/>
                </a:solidFill>
                <a:latin typeface="Calibri"/>
                <a:ea typeface="Calibri"/>
                <a:cs typeface="Calibri"/>
              </a:rPr>
              <a:t> (chain) or </a:t>
            </a:r>
            <a:r>
              <a:rPr sz="1600" b="1" u="none">
                <a:solidFill>
                  <a:srgbClr val="595959"/>
                </a:solidFill>
                <a:latin typeface="Calibri"/>
                <a:ea typeface="Calibri"/>
                <a:cs typeface="Calibri"/>
              </a:rPr>
              <a:t>toposequence </a:t>
            </a:r>
            <a:r>
              <a:rPr sz="1600" b="0" u="none">
                <a:solidFill>
                  <a:srgbClr val="595959"/>
                </a:solidFill>
                <a:latin typeface="Calibri"/>
                <a:ea typeface="Calibri"/>
                <a:cs typeface="Calibri"/>
              </a:rPr>
              <a:t>refers to the predictable patterns of soil types along a slope. </a:t>
            </a: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Topography is generally viewed as a relatively passive soil-forming factor, while climate and vegetation play active roles in soil development, but topography is critical because gradient and drainage directly affect soil development.</a:t>
            </a:r>
            <a:endParaRPr sz="1600" b="0" u="none">
              <a:solidFill>
                <a:srgbClr val="000000"/>
              </a:solidFill>
              <a:latin typeface="Calibri"/>
              <a:ea typeface="Calibri"/>
              <a:cs typeface="Calibri"/>
            </a:endParaRPr>
          </a:p>
          <a:p xmlns:a="http://schemas.openxmlformats.org/drawingml/2006/main">
            <a:pPr>
              <a:lnSpc>
                <a:spcPct val="12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2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19" name="TextBox 3">
            <a:extLst xmlns:a="http://schemas.openxmlformats.org/drawingml/2006/main">
              <a:ext uri="{FF2B5EF4-FFF2-40B4-BE49-F238E27FC236}">
                <a16:creationId xmlns:a16="http://schemas.microsoft.com/office/drawing/2014/main" id="{70A4803E-3DF7-48F5-88D9-0E0FC7E4B5E3}"/>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990793465"/>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0" name="Slide title: Parent Material">
            <a:extLst xmlns:a="http://schemas.openxmlformats.org/drawingml/2006/main">
              <a:ext uri="{FF2B5EF4-FFF2-40B4-BE49-F238E27FC236}">
                <a16:creationId xmlns:a16="http://schemas.microsoft.com/office/drawing/2014/main" id="{A1184F6A-C3BE-4E54-8047-54D1AAF19E1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Parent Material</a:t>
            </a:r>
            <a:endParaRPr sz="2800" b="0" u="none">
              <a:solidFill>
                <a:srgbClr val="000000"/>
              </a:solidFill>
              <a:latin typeface="Calibri"/>
              <a:ea typeface="Calibri"/>
              <a:cs typeface="Calibri"/>
            </a:endParaRPr>
          </a:p>
        </p:txBody>
      </p:sp>
      <p:sp>
        <p:nvSpPr>
          <p:cNvPr id="21" name="Slide text on slide 7">
            <a:extLst xmlns:a="http://schemas.openxmlformats.org/drawingml/2006/main">
              <a:ext uri="{FF2B5EF4-FFF2-40B4-BE49-F238E27FC236}">
                <a16:creationId xmlns:a16="http://schemas.microsoft.com/office/drawing/2014/main" id="{16999173-5D36-40E7-9F18-FD932B33FA2A}"/>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Soils form from a range of different inorganic parent material, including solid bedrock or unconsolidated materials such as glacial deposits, talus, blockfields, mudflows, alluvial fans, windblown deposits, or even materials transported by people.</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Soils develop more rapidly on unconsolidated material than on solid bedrock, but much depends on the nature of the rock and the site conditions: </a:t>
            </a:r>
            <a:endParaRPr sz="16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404040"/>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404040"/>
                </a:solidFill>
                <a:latin typeface="Calibri"/>
                <a:ea typeface="Calibri"/>
                <a:cs typeface="Calibri"/>
              </a:rPr>
              <a:t>Volcanic ash weathers rapidly and thus volcanic soils tend to be highly productive</a:t>
            </a: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Within bedrock, soft and weak rocks (sedimentary) usually weather more rapidly than hard and resistant rocks (igneous or metamorphic) </a:t>
            </a: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Some rocks weather relatively rapidly into clays, while others do not.</a:t>
            </a: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Parent material also affects soil chemistry; some rocks (such as limestone, serpentine, gypsum, and calamite) undergo such strong reactions that they form distinctive soils in almost all climates.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Parent material affects soil properties primarily in the early stages of soil development; because mountains are relatively young geologically, parent material plays a more important role in the distribution of soil types in mountains than in the surrounding lowlands.</a:t>
            </a:r>
            <a:endParaRPr sz="1600" b="0" u="none">
              <a:solidFill>
                <a:srgbClr val="000000"/>
              </a:solidFill>
              <a:latin typeface="Calibri"/>
              <a:ea typeface="Calibri"/>
              <a:cs typeface="Calibri"/>
            </a:endParaRPr>
          </a:p>
          <a:p xmlns:a="http://schemas.openxmlformats.org/drawingml/2006/main">
            <a:pPr>
              <a:lnSpc>
                <a:spcPct val="13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22" name="TextBox 3">
            <a:extLst xmlns:a="http://schemas.openxmlformats.org/drawingml/2006/main">
              <a:ext uri="{FF2B5EF4-FFF2-40B4-BE49-F238E27FC236}">
                <a16:creationId xmlns:a16="http://schemas.microsoft.com/office/drawing/2014/main" id="{B74E76E1-A4D0-47E3-96E5-51E331C36A1C}"/>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433283311"/>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3" name="Slide title: Time">
            <a:extLst xmlns:a="http://schemas.openxmlformats.org/drawingml/2006/main">
              <a:ext uri="{FF2B5EF4-FFF2-40B4-BE49-F238E27FC236}">
                <a16:creationId xmlns:a16="http://schemas.microsoft.com/office/drawing/2014/main" id="{6F50BD36-FE41-4A5E-ADBE-ED3E599F15B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Time</a:t>
            </a:r>
            <a:endParaRPr sz="2800" b="0" u="none">
              <a:solidFill>
                <a:srgbClr val="000000"/>
              </a:solidFill>
              <a:latin typeface="Calibri"/>
              <a:ea typeface="Calibri"/>
              <a:cs typeface="Calibri"/>
            </a:endParaRPr>
          </a:p>
        </p:txBody>
      </p:sp>
      <p:sp>
        <p:nvSpPr>
          <p:cNvPr id="24" name="Slide text on slide 8">
            <a:extLst xmlns:a="http://schemas.openxmlformats.org/drawingml/2006/main">
              <a:ext uri="{FF2B5EF4-FFF2-40B4-BE49-F238E27FC236}">
                <a16:creationId xmlns:a16="http://schemas.microsoft.com/office/drawing/2014/main" id="{0596DB86-5503-43B3-9CD5-1A6CE93FAB9E}"/>
              </a:ext>
            </a:extLst>
          </p:cNvPr>
          <p:cNvSpPr>
            <a:spLocks xmlns:a="http://schemas.openxmlformats.org/drawingml/2006/main" noGrp="1"/>
          </p:cNvSpPr>
          <p:nvPr/>
        </p:nvSpPr>
        <p:spPr>
          <a:xfrm xmlns:a="http://schemas.openxmlformats.org/drawingml/2006/main">
            <a:off x="457200" y="898200"/>
            <a:ext cx="8229600" cy="5415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Time, like topography, is often considered a passive factor in soil formation because it makes no direct contribution to soil characteristics; nevertheless, soil profile development requires time. </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older a soil, the more advanced soil formation will be; where soil has been removed or buried (by glaciers or lava flows, for example), time starts at zero.</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early stages of soil development usually appear within a century or so: this process is telescoped in moist tropics, particularly on volcanic parent material, where soil may begin to develop within decades; in midlatitude and polar mountains, it may take thousands of years.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Soil development is limited by low moisture as well as by low temperatures.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A useful aspect of the relationship of soil development to time is that, once rates of weathering and soil development have been determined in an area, the degree of soil development can be used to estimate the age of nearby surfaces.</a:t>
            </a: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a:lnSpc>
                <a:spcPct val="130000"/>
              </a:lnSpc>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457200" indent="-457200">
              <a:lnSpc>
                <a:spcPct val="13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226800" lvl="1">
              <a:lnSpc>
                <a:spcPct val="13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857160" lvl="1" indent="-457200">
              <a:lnSpc>
                <a:spcPct val="13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457200" indent="-457200">
              <a:lnSpc>
                <a:spcPct val="13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p:txBody>
      </p:sp>
      <p:sp>
        <p:nvSpPr>
          <p:cNvPr id="25" name="TextBox 3">
            <a:extLst xmlns:a="http://schemas.openxmlformats.org/drawingml/2006/main">
              <a:ext uri="{FF2B5EF4-FFF2-40B4-BE49-F238E27FC236}">
                <a16:creationId xmlns:a16="http://schemas.microsoft.com/office/drawing/2014/main" id="{2AACEEDB-46E2-4D08-8322-D7442479DF9E}"/>
              </a:ext>
            </a:extLst>
          </p:cNvPr>
          <p:cNvSpPr>
            <a:spLocks xmlns:a="http://schemas.openxmlformats.org/drawingml/2006/main" noGrp="1"/>
          </p:cNvSpPr>
          <p:nvPr/>
        </p:nvSpPr>
        <p:spPr>
          <a:xfrm xmlns:a="http://schemas.openxmlformats.org/drawingml/2006/main">
            <a:off x="3295440" y="644400"/>
            <a:ext cx="185760" cy="36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50016881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6" name="Slide title: Major Kinds of Mountain Soils">
            <a:extLst xmlns:a="http://schemas.openxmlformats.org/drawingml/2006/main">
              <a:ext uri="{FF2B5EF4-FFF2-40B4-BE49-F238E27FC236}">
                <a16:creationId xmlns:a16="http://schemas.microsoft.com/office/drawing/2014/main" id="{3E7924DB-56B8-4551-AB88-0996F104B20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Major Kinds of Mountain Soils</a:t>
            </a:r>
            <a:endParaRPr sz="3200" b="0" u="none">
              <a:solidFill>
                <a:srgbClr val="000000"/>
              </a:solidFill>
              <a:latin typeface="Calibri"/>
              <a:ea typeface="Calibri"/>
              <a:cs typeface="Calibri"/>
            </a:endParaRPr>
          </a:p>
        </p:txBody>
      </p:sp>
      <p:sp>
        <p:nvSpPr>
          <p:cNvPr id="27" name="Slide text on slide 9">
            <a:extLst xmlns:a="http://schemas.openxmlformats.org/drawingml/2006/main">
              <a:ext uri="{FF2B5EF4-FFF2-40B4-BE49-F238E27FC236}">
                <a16:creationId xmlns:a16="http://schemas.microsoft.com/office/drawing/2014/main" id="{E2FD061A-401A-4E2D-B9B8-5EA99C0DDBF6}"/>
              </a:ext>
            </a:extLst>
          </p:cNvPr>
          <p:cNvSpPr>
            <a:spLocks xmlns:a="http://schemas.openxmlformats.org/drawingml/2006/main" noGrp="1"/>
          </p:cNvSpPr>
          <p:nvPr/>
        </p:nvSpPr>
        <p:spPr>
          <a:xfrm xmlns:a="http://schemas.openxmlformats.org/drawingml/2006/main">
            <a:off x="457200" y="1581120"/>
            <a:ext cx="8229600" cy="4713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number of systems for identifying, classifying, and mapping soils have been implemented over the years, but none has achieved global acceptance.</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Today, we recognize that static systems rarely exist in nature because wind, human activity, fire, climate fluctuations, and other processes change environmental conditions, but we also recognize that some soils represent long-term climatic and vegetative conditions: “prairie soils” exist in areas supporting prairie grasses, Alfisols and Ultisols in areas supporting broadleaf deciduous trees, and Spodosols in the boreal forest.</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These </a:t>
            </a:r>
            <a:r>
              <a:rPr sz="1500" b="1" u="none">
                <a:solidFill>
                  <a:srgbClr val="595959"/>
                </a:solidFill>
                <a:latin typeface="Calibri"/>
                <a:ea typeface="Calibri"/>
                <a:cs typeface="Calibri"/>
              </a:rPr>
              <a:t>zonal </a:t>
            </a:r>
            <a:r>
              <a:rPr sz="1500" b="0" u="none">
                <a:solidFill>
                  <a:srgbClr val="595959"/>
                </a:solidFill>
                <a:latin typeface="Calibri"/>
                <a:ea typeface="Calibri"/>
                <a:cs typeface="Calibri"/>
              </a:rPr>
              <a:t>soils are considered “mature” soil types created by the long-term presence of similar vegetation in the absence of climate change; soils that differ because of local factors such as drainage, rock type, and topography are called </a:t>
            </a:r>
            <a:r>
              <a:rPr sz="1500" b="1" u="none">
                <a:solidFill>
                  <a:srgbClr val="595959"/>
                </a:solidFill>
                <a:latin typeface="Calibri"/>
                <a:ea typeface="Calibri"/>
                <a:cs typeface="Calibri"/>
              </a:rPr>
              <a:t>intrazonal,</a:t>
            </a:r>
            <a:r>
              <a:rPr sz="1500" b="0" u="none">
                <a:solidFill>
                  <a:srgbClr val="595959"/>
                </a:solidFill>
                <a:latin typeface="Calibri"/>
                <a:ea typeface="Calibri"/>
                <a:cs typeface="Calibri"/>
              </a:rPr>
              <a:t> and those on surfaces too young for full soil development are called </a:t>
            </a:r>
            <a:r>
              <a:rPr sz="1500" b="1" u="none">
                <a:solidFill>
                  <a:srgbClr val="595959"/>
                </a:solidFill>
                <a:latin typeface="Calibri"/>
                <a:ea typeface="Calibri"/>
                <a:cs typeface="Calibri"/>
              </a:rPr>
              <a:t>azonal.</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still widely used, soil classification by vegetation cover has been criticized in recent years because the terminology is imprecise, the soil characteristics are difficult to quantify, and the system has a strong genetic bias that many specialists find limiting.</a:t>
            </a:r>
            <a:endParaRPr sz="1500" b="0" u="none">
              <a:solidFill>
                <a:srgbClr val="000000"/>
              </a:solidFill>
              <a:latin typeface="Calibri"/>
              <a:ea typeface="Calibri"/>
              <a:cs typeface="Calibri"/>
            </a:endParaRPr>
          </a:p>
          <a:p xmlns:a="http://schemas.openxmlformats.org/drawingml/2006/main">
            <a:pPr marL="343080" indent="-34308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system of soil classification, </a:t>
            </a:r>
            <a:r>
              <a:rPr sz="1500" b="1" u="none">
                <a:solidFill>
                  <a:srgbClr val="595959"/>
                </a:solidFill>
                <a:latin typeface="Calibri"/>
                <a:ea typeface="Calibri"/>
                <a:cs typeface="Calibri"/>
              </a:rPr>
              <a:t>Soil Taxonomy,</a:t>
            </a:r>
            <a:r>
              <a:rPr sz="1500" b="0" u="none">
                <a:solidFill>
                  <a:srgbClr val="595959"/>
                </a:solidFill>
                <a:latin typeface="Calibri"/>
                <a:ea typeface="Calibri"/>
                <a:cs typeface="Calibri"/>
              </a:rPr>
              <a:t> based entirely on soil properties that can be determined by human senses or by instrumentation, was developed in the USA, and a related system was developed by the UN Food &amp; Agriculture Organization (FAO). </a:t>
            </a:r>
            <a:endParaRPr sz="1500" b="0" u="none">
              <a:solidFill>
                <a:srgbClr val="000000"/>
              </a:solidFill>
              <a:latin typeface="Calibri"/>
              <a:ea typeface="Calibri"/>
              <a:cs typeface="Calibri"/>
            </a:endParaRPr>
          </a:p>
        </p:txBody>
      </p:sp>
      <p:sp>
        <p:nvSpPr>
          <p:cNvPr id="28" name="Slide text on slide 9">
            <a:extLst xmlns:a="http://schemas.openxmlformats.org/drawingml/2006/main">
              <a:ext uri="{FF2B5EF4-FFF2-40B4-BE49-F238E27FC236}">
                <a16:creationId xmlns:a16="http://schemas.microsoft.com/office/drawing/2014/main" id="{7EA0C310-AE7B-4C62-BFD6-78E03A06E19B}"/>
              </a:ext>
            </a:extLst>
          </p:cNvPr>
          <p:cNvSpPr>
            <a:spLocks xmlns:a="http://schemas.openxmlformats.org/drawingml/2006/main" noGrp="1"/>
          </p:cNvSpPr>
          <p:nvPr/>
        </p:nvSpPr>
        <p:spPr>
          <a:xfrm xmlns:a="http://schemas.openxmlformats.org/drawingml/2006/main">
            <a:off x="457200" y="987120"/>
            <a:ext cx="8229600" cy="594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58ED5"/>
                </a:solidFill>
                <a:latin typeface="Calibri"/>
                <a:ea typeface="Calibri"/>
                <a:cs typeface="Calibri"/>
              </a:rPr>
              <a:t>Soil Classification</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48722667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2026-08-27T21:46:22.0400000Z</dcterms:created>
  <dcterms:modified xsi:type="dcterms:W3CDTF">2026-08-27T21:46:22.0400000Z</dcterms:modified>
</coreProperties>
</file>