
<file path=[Content_Types].xml><?xml version="1.0" encoding="utf-8"?>
<Types xmlns="http://schemas.openxmlformats.org/package/2006/content-types">
  <Default Extension="xml" ContentType="application/vnd.openxmlformats-package.core-properties+xml"/>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notesSlides/notesSlide32.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81b37e8bb0e04619" /><Relationship Type="http://schemas.openxmlformats.org/officeDocument/2006/relationships/extended-properties" Target="/docProps/app.xml" Id="R51be5dc51ddc4cb0" /><Relationship Type="http://schemas.openxmlformats.org/officeDocument/2006/relationships/officeDocument" Target="/ppt/presentation.xml" Id="Rd8489371ba0f49cb" /></Relationships>
</file>

<file path=ppt/presentation.xml><?xml version="1.0" encoding="utf-8"?>
<p:presentation xmlns:p="http://schemas.openxmlformats.org/presentationml/2006/main">
  <p:sldMasterIdLst>
    <p:sldMasterId xmlns:r="http://schemas.openxmlformats.org/officeDocument/2006/relationships" id="2147483648" r:id="R949d8f4bf2524f56"/>
  </p:sldMasterIdLst>
  <p:notesMasterIdLst>
    <p:notesMasterId xmlns:r="http://schemas.openxmlformats.org/officeDocument/2006/relationships" r:id="R44c7116925b74b31"/>
  </p:notesMasterIdLst>
  <p:sldIdLst>
    <p:sldId xmlns:r="http://schemas.openxmlformats.org/officeDocument/2006/relationships" id="256" r:id="R691a277ac86f434c"/>
    <p:sldId xmlns:r="http://schemas.openxmlformats.org/officeDocument/2006/relationships" id="257" r:id="Ra5fdf3c7d8c84868"/>
    <p:sldId xmlns:r="http://schemas.openxmlformats.org/officeDocument/2006/relationships" id="258" r:id="R80d5c12e5b20419d"/>
    <p:sldId xmlns:r="http://schemas.openxmlformats.org/officeDocument/2006/relationships" id="259" r:id="Ref9a6fc8c770481d"/>
    <p:sldId xmlns:r="http://schemas.openxmlformats.org/officeDocument/2006/relationships" id="260" r:id="R22308e89cdbc477b"/>
    <p:sldId xmlns:r="http://schemas.openxmlformats.org/officeDocument/2006/relationships" id="261" r:id="Rca469f103de549f9"/>
    <p:sldId xmlns:r="http://schemas.openxmlformats.org/officeDocument/2006/relationships" id="262" r:id="Rcfff1b6c640e4d26"/>
    <p:sldId xmlns:r="http://schemas.openxmlformats.org/officeDocument/2006/relationships" id="263" r:id="Rb09210e519f74b97"/>
    <p:sldId xmlns:r="http://schemas.openxmlformats.org/officeDocument/2006/relationships" id="264" r:id="R795873d009474fb3"/>
    <p:sldId xmlns:r="http://schemas.openxmlformats.org/officeDocument/2006/relationships" id="265" r:id="R0b84162c40694a02"/>
    <p:sldId xmlns:r="http://schemas.openxmlformats.org/officeDocument/2006/relationships" id="266" r:id="R0bf3f9562137401d"/>
    <p:sldId xmlns:r="http://schemas.openxmlformats.org/officeDocument/2006/relationships" id="267" r:id="R81a927aca226495a"/>
    <p:sldId xmlns:r="http://schemas.openxmlformats.org/officeDocument/2006/relationships" id="268" r:id="R4c592226281b4b8c"/>
    <p:sldId xmlns:r="http://schemas.openxmlformats.org/officeDocument/2006/relationships" id="269" r:id="R7b09ab98377f4c44"/>
    <p:sldId xmlns:r="http://schemas.openxmlformats.org/officeDocument/2006/relationships" id="270" r:id="Rfe1ac82351ab4d7f"/>
    <p:sldId xmlns:r="http://schemas.openxmlformats.org/officeDocument/2006/relationships" id="271" r:id="Rb4f230f6a9e84a07"/>
    <p:sldId xmlns:r="http://schemas.openxmlformats.org/officeDocument/2006/relationships" id="272" r:id="Rd1c2f5aafc734a11"/>
    <p:sldId xmlns:r="http://schemas.openxmlformats.org/officeDocument/2006/relationships" id="273" r:id="R332de94d2510488d"/>
    <p:sldId xmlns:r="http://schemas.openxmlformats.org/officeDocument/2006/relationships" id="274" r:id="R081951e6479d4d85"/>
    <p:sldId xmlns:r="http://schemas.openxmlformats.org/officeDocument/2006/relationships" id="275" r:id="R518200095ec140d2"/>
    <p:sldId xmlns:r="http://schemas.openxmlformats.org/officeDocument/2006/relationships" id="276" r:id="R68970af5fc4f4089"/>
    <p:sldId xmlns:r="http://schemas.openxmlformats.org/officeDocument/2006/relationships" id="277" r:id="R59937623904146bd"/>
    <p:sldId xmlns:r="http://schemas.openxmlformats.org/officeDocument/2006/relationships" id="278" r:id="R1abd42b154dd476c"/>
    <p:sldId xmlns:r="http://schemas.openxmlformats.org/officeDocument/2006/relationships" id="279" r:id="R226276f6fea34489"/>
    <p:sldId xmlns:r="http://schemas.openxmlformats.org/officeDocument/2006/relationships" id="280" r:id="R8aca96c4f8254764"/>
    <p:sldId xmlns:r="http://schemas.openxmlformats.org/officeDocument/2006/relationships" id="281" r:id="Rf11792edc5d34938"/>
    <p:sldId xmlns:r="http://schemas.openxmlformats.org/officeDocument/2006/relationships" id="282" r:id="R67fd738547d6457c"/>
    <p:sldId xmlns:r="http://schemas.openxmlformats.org/officeDocument/2006/relationships" id="283" r:id="Rce2b0060ca8a4c5e"/>
    <p:sldId xmlns:r="http://schemas.openxmlformats.org/officeDocument/2006/relationships" id="284" r:id="Rdb3b15181cdd43d3"/>
    <p:sldId xmlns:r="http://schemas.openxmlformats.org/officeDocument/2006/relationships" id="285" r:id="R47f858ed8abc4d1b"/>
    <p:sldId xmlns:r="http://schemas.openxmlformats.org/officeDocument/2006/relationships" id="286" r:id="R4449d0c6ba054246"/>
    <p:sldId xmlns:r="http://schemas.openxmlformats.org/officeDocument/2006/relationships" id="287" r:id="Rfe7c62b6e3a0444f"/>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69bd6a9c160846b3" /><Relationship Type="http://schemas.openxmlformats.org/officeDocument/2006/relationships/slideMaster" Target="/ppt/slideMasters/slideMaster1.xml" Id="R949d8f4bf2524f56" /><Relationship Type="http://schemas.openxmlformats.org/officeDocument/2006/relationships/notesMaster" Target="/ppt/notesMasters/notesMaster1.xml" Id="R44c7116925b74b31" /><Relationship Type="http://schemas.openxmlformats.org/officeDocument/2006/relationships/presProps" Target="/ppt/presProps.xml" Id="R137e6baff16744d9" /><Relationship Type="http://schemas.openxmlformats.org/officeDocument/2006/relationships/tableStyles" Target="/ppt/tableStyles.xml" Id="Rdbbdb5bf73a1421b" /><Relationship Type="http://schemas.openxmlformats.org/officeDocument/2006/relationships/slide" Target="/ppt/slides/slide1.xml" Id="R691a277ac86f434c" /><Relationship Type="http://schemas.openxmlformats.org/officeDocument/2006/relationships/slide" Target="/ppt/slides/slide2.xml" Id="Ra5fdf3c7d8c84868" /><Relationship Type="http://schemas.openxmlformats.org/officeDocument/2006/relationships/slide" Target="/ppt/slides/slide3.xml" Id="R80d5c12e5b20419d" /><Relationship Type="http://schemas.openxmlformats.org/officeDocument/2006/relationships/slide" Target="/ppt/slides/slide4.xml" Id="Ref9a6fc8c770481d" /><Relationship Type="http://schemas.openxmlformats.org/officeDocument/2006/relationships/slide" Target="/ppt/slides/slide5.xml" Id="R22308e89cdbc477b" /><Relationship Type="http://schemas.openxmlformats.org/officeDocument/2006/relationships/slide" Target="/ppt/slides/slide6.xml" Id="Rca469f103de549f9" /><Relationship Type="http://schemas.openxmlformats.org/officeDocument/2006/relationships/slide" Target="/ppt/slides/slide7.xml" Id="Rcfff1b6c640e4d26" /><Relationship Type="http://schemas.openxmlformats.org/officeDocument/2006/relationships/slide" Target="/ppt/slides/slide8.xml" Id="Rb09210e519f74b97" /><Relationship Type="http://schemas.openxmlformats.org/officeDocument/2006/relationships/slide" Target="/ppt/slides/slide9.xml" Id="R795873d009474fb3" /><Relationship Type="http://schemas.openxmlformats.org/officeDocument/2006/relationships/slide" Target="/ppt/slides/slide10.xml" Id="R0b84162c40694a02" /><Relationship Type="http://schemas.openxmlformats.org/officeDocument/2006/relationships/slide" Target="/ppt/slides/slide11.xml" Id="R0bf3f9562137401d" /><Relationship Type="http://schemas.openxmlformats.org/officeDocument/2006/relationships/slide" Target="/ppt/slides/slide12.xml" Id="R81a927aca226495a" /><Relationship Type="http://schemas.openxmlformats.org/officeDocument/2006/relationships/slide" Target="/ppt/slides/slide13.xml" Id="R4c592226281b4b8c" /><Relationship Type="http://schemas.openxmlformats.org/officeDocument/2006/relationships/slide" Target="/ppt/slides/slide14.xml" Id="R7b09ab98377f4c44" /><Relationship Type="http://schemas.openxmlformats.org/officeDocument/2006/relationships/slide" Target="/ppt/slides/slide15.xml" Id="Rfe1ac82351ab4d7f" /><Relationship Type="http://schemas.openxmlformats.org/officeDocument/2006/relationships/slide" Target="/ppt/slides/slide16.xml" Id="Rb4f230f6a9e84a07" /><Relationship Type="http://schemas.openxmlformats.org/officeDocument/2006/relationships/slide" Target="/ppt/slides/slide17.xml" Id="Rd1c2f5aafc734a11" /><Relationship Type="http://schemas.openxmlformats.org/officeDocument/2006/relationships/slide" Target="/ppt/slides/slide18.xml" Id="R332de94d2510488d" /><Relationship Type="http://schemas.openxmlformats.org/officeDocument/2006/relationships/slide" Target="/ppt/slides/slide19.xml" Id="R081951e6479d4d85" /><Relationship Type="http://schemas.openxmlformats.org/officeDocument/2006/relationships/slide" Target="/ppt/slides/slide20.xml" Id="R518200095ec140d2" /><Relationship Type="http://schemas.openxmlformats.org/officeDocument/2006/relationships/slide" Target="/ppt/slides/slide21.xml" Id="R68970af5fc4f4089" /><Relationship Type="http://schemas.openxmlformats.org/officeDocument/2006/relationships/slide" Target="/ppt/slides/slide22.xml" Id="R59937623904146bd" /><Relationship Type="http://schemas.openxmlformats.org/officeDocument/2006/relationships/slide" Target="/ppt/slides/slide23.xml" Id="R1abd42b154dd476c" /><Relationship Type="http://schemas.openxmlformats.org/officeDocument/2006/relationships/slide" Target="/ppt/slides/slide24.xml" Id="R226276f6fea34489" /><Relationship Type="http://schemas.openxmlformats.org/officeDocument/2006/relationships/slide" Target="/ppt/slides/slide25.xml" Id="R8aca96c4f8254764" /><Relationship Type="http://schemas.openxmlformats.org/officeDocument/2006/relationships/slide" Target="/ppt/slides/slide26.xml" Id="Rf11792edc5d34938" /><Relationship Type="http://schemas.openxmlformats.org/officeDocument/2006/relationships/slide" Target="/ppt/slides/slide27.xml" Id="R67fd738547d6457c" /><Relationship Type="http://schemas.openxmlformats.org/officeDocument/2006/relationships/slide" Target="/ppt/slides/slide28.xml" Id="Rce2b0060ca8a4c5e" /><Relationship Type="http://schemas.openxmlformats.org/officeDocument/2006/relationships/slide" Target="/ppt/slides/slide29.xml" Id="Rdb3b15181cdd43d3" /><Relationship Type="http://schemas.openxmlformats.org/officeDocument/2006/relationships/slide" Target="/ppt/slides/slide30.xml" Id="R47f858ed8abc4d1b" /><Relationship Type="http://schemas.openxmlformats.org/officeDocument/2006/relationships/slide" Target="/ppt/slides/slide31.xml" Id="R4449d0c6ba054246" /><Relationship Type="http://schemas.openxmlformats.org/officeDocument/2006/relationships/slide" Target="/ppt/slides/slide32.xml" Id="Rfe7c62b6e3a0444f"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237238aebb1347db"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f7e90afb13c0491e" /><Relationship Type="http://schemas.openxmlformats.org/officeDocument/2006/relationships/notesMaster" Target="/ppt/notesMasters/notesMaster1.xml" Id="Rd4a086d5cb534a3c"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5310a2ad2b594ae5" /><Relationship Type="http://schemas.openxmlformats.org/officeDocument/2006/relationships/notesMaster" Target="/ppt/notesMasters/notesMaster1.xml" Id="R49e6face83294e67"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c28035dd999048f0" /><Relationship Type="http://schemas.openxmlformats.org/officeDocument/2006/relationships/notesMaster" Target="/ppt/notesMasters/notesMaster1.xml" Id="R00c11937492b425f"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f778b4fbe95040ea" /><Relationship Type="http://schemas.openxmlformats.org/officeDocument/2006/relationships/notesMaster" Target="/ppt/notesMasters/notesMaster1.xml" Id="R1bfc5c3ca7d34254"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055d4bb38e214db7" /><Relationship Type="http://schemas.openxmlformats.org/officeDocument/2006/relationships/notesMaster" Target="/ppt/notesMasters/notesMaster1.xml" Id="R8a72786e237f45e7"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c0166d01581a4424" /><Relationship Type="http://schemas.openxmlformats.org/officeDocument/2006/relationships/notesMaster" Target="/ppt/notesMasters/notesMaster1.xml" Id="Ra51a485ff0ce433d"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e523910accf14bbd" /><Relationship Type="http://schemas.openxmlformats.org/officeDocument/2006/relationships/notesMaster" Target="/ppt/notesMasters/notesMaster1.xml" Id="R937708b3a36541f0"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67c49226e592498d" /><Relationship Type="http://schemas.openxmlformats.org/officeDocument/2006/relationships/notesMaster" Target="/ppt/notesMasters/notesMaster1.xml" Id="Rad4ca1eecb594e7b"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f831a3f8a9364b0f" /><Relationship Type="http://schemas.openxmlformats.org/officeDocument/2006/relationships/notesMaster" Target="/ppt/notesMasters/notesMaster1.xml" Id="Rc3331aceeb304be3"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ead09ed36e5a493f" /><Relationship Type="http://schemas.openxmlformats.org/officeDocument/2006/relationships/notesMaster" Target="/ppt/notesMasters/notesMaster1.xml" Id="R95ef6c69201f4ef4"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15fb67a2040a44d2" /><Relationship Type="http://schemas.openxmlformats.org/officeDocument/2006/relationships/notesMaster" Target="/ppt/notesMasters/notesMaster1.xml" Id="R5e27aa91d3054b1e" /></Relationships>
</file>

<file path=ppt/notesSlides/_rels/notesSlide2.xml.rels>&#65279;<?xml version="1.0" encoding="utf-8"?><Relationships xmlns="http://schemas.openxmlformats.org/package/2006/relationships"><Relationship Type="http://schemas.openxmlformats.org/officeDocument/2006/relationships/slide" Target="/ppt/slides/slide2.xml" Id="Rbfcd285089614074" /><Relationship Type="http://schemas.openxmlformats.org/officeDocument/2006/relationships/notesMaster" Target="/ppt/notesMasters/notesMaster1.xml" Id="R24596b145f374cee"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805c07375c2948a3" /><Relationship Type="http://schemas.openxmlformats.org/officeDocument/2006/relationships/notesMaster" Target="/ppt/notesMasters/notesMaster1.xml" Id="R0dab80b4273e49da" /></Relationships>
</file>

<file path=ppt/notesSlides/_rels/notesSlide21.xml.rels>&#65279;<?xml version="1.0" encoding="utf-8"?><Relationships xmlns="http://schemas.openxmlformats.org/package/2006/relationships"><Relationship Type="http://schemas.openxmlformats.org/officeDocument/2006/relationships/slide" Target="/ppt/slides/slide21.xml" Id="R17da6dda8806486c" /><Relationship Type="http://schemas.openxmlformats.org/officeDocument/2006/relationships/notesMaster" Target="/ppt/notesMasters/notesMaster1.xml" Id="R5045cf90b2294eac" /></Relationships>
</file>

<file path=ppt/notesSlides/_rels/notesSlide22.xml.rels>&#65279;<?xml version="1.0" encoding="utf-8"?><Relationships xmlns="http://schemas.openxmlformats.org/package/2006/relationships"><Relationship Type="http://schemas.openxmlformats.org/officeDocument/2006/relationships/slide" Target="/ppt/slides/slide22.xml" Id="R7ba2d996725f4068" /><Relationship Type="http://schemas.openxmlformats.org/officeDocument/2006/relationships/notesMaster" Target="/ppt/notesMasters/notesMaster1.xml" Id="Rc2caac1f30d1406a" /></Relationships>
</file>

<file path=ppt/notesSlides/_rels/notesSlide23.xml.rels>&#65279;<?xml version="1.0" encoding="utf-8"?><Relationships xmlns="http://schemas.openxmlformats.org/package/2006/relationships"><Relationship Type="http://schemas.openxmlformats.org/officeDocument/2006/relationships/slide" Target="/ppt/slides/slide23.xml" Id="R0725dfd9b98043ce" /><Relationship Type="http://schemas.openxmlformats.org/officeDocument/2006/relationships/notesMaster" Target="/ppt/notesMasters/notesMaster1.xml" Id="R8f27257a22804d1e" /></Relationships>
</file>

<file path=ppt/notesSlides/_rels/notesSlide24.xml.rels>&#65279;<?xml version="1.0" encoding="utf-8"?><Relationships xmlns="http://schemas.openxmlformats.org/package/2006/relationships"><Relationship Type="http://schemas.openxmlformats.org/officeDocument/2006/relationships/slide" Target="/ppt/slides/slide24.xml" Id="Rfee3eaedde624c60" /><Relationship Type="http://schemas.openxmlformats.org/officeDocument/2006/relationships/notesMaster" Target="/ppt/notesMasters/notesMaster1.xml" Id="Rf6ea2c82f3704c17" /></Relationships>
</file>

<file path=ppt/notesSlides/_rels/notesSlide25.xml.rels>&#65279;<?xml version="1.0" encoding="utf-8"?><Relationships xmlns="http://schemas.openxmlformats.org/package/2006/relationships"><Relationship Type="http://schemas.openxmlformats.org/officeDocument/2006/relationships/slide" Target="/ppt/slides/slide25.xml" Id="Rde638bdf35ce4e9d" /><Relationship Type="http://schemas.openxmlformats.org/officeDocument/2006/relationships/notesMaster" Target="/ppt/notesMasters/notesMaster1.xml" Id="R9f199d00717e4721" /></Relationships>
</file>

<file path=ppt/notesSlides/_rels/notesSlide26.xml.rels>&#65279;<?xml version="1.0" encoding="utf-8"?><Relationships xmlns="http://schemas.openxmlformats.org/package/2006/relationships"><Relationship Type="http://schemas.openxmlformats.org/officeDocument/2006/relationships/slide" Target="/ppt/slides/slide26.xml" Id="Rb414f8cb8e654b71" /><Relationship Type="http://schemas.openxmlformats.org/officeDocument/2006/relationships/notesMaster" Target="/ppt/notesMasters/notesMaster1.xml" Id="R7e35083a269f4560" /></Relationships>
</file>

<file path=ppt/notesSlides/_rels/notesSlide27.xml.rels>&#65279;<?xml version="1.0" encoding="utf-8"?><Relationships xmlns="http://schemas.openxmlformats.org/package/2006/relationships"><Relationship Type="http://schemas.openxmlformats.org/officeDocument/2006/relationships/slide" Target="/ppt/slides/slide27.xml" Id="Rcfdef1f8fb3b4439" /><Relationship Type="http://schemas.openxmlformats.org/officeDocument/2006/relationships/notesMaster" Target="/ppt/notesMasters/notesMaster1.xml" Id="Ra03fbdf92f044b1c" /></Relationships>
</file>

<file path=ppt/notesSlides/_rels/notesSlide28.xml.rels>&#65279;<?xml version="1.0" encoding="utf-8"?><Relationships xmlns="http://schemas.openxmlformats.org/package/2006/relationships"><Relationship Type="http://schemas.openxmlformats.org/officeDocument/2006/relationships/slide" Target="/ppt/slides/slide28.xml" Id="Red33546aa57d4f3b" /><Relationship Type="http://schemas.openxmlformats.org/officeDocument/2006/relationships/notesMaster" Target="/ppt/notesMasters/notesMaster1.xml" Id="R59af3e36f6584419" /></Relationships>
</file>

<file path=ppt/notesSlides/_rels/notesSlide29.xml.rels>&#65279;<?xml version="1.0" encoding="utf-8"?><Relationships xmlns="http://schemas.openxmlformats.org/package/2006/relationships"><Relationship Type="http://schemas.openxmlformats.org/officeDocument/2006/relationships/slide" Target="/ppt/slides/slide29.xml" Id="R57108c19d2e047e6" /><Relationship Type="http://schemas.openxmlformats.org/officeDocument/2006/relationships/notesMaster" Target="/ppt/notesMasters/notesMaster1.xml" Id="R6f1c354cf07f49ad" /></Relationships>
</file>

<file path=ppt/notesSlides/_rels/notesSlide3.xml.rels>&#65279;<?xml version="1.0" encoding="utf-8"?><Relationships xmlns="http://schemas.openxmlformats.org/package/2006/relationships"><Relationship Type="http://schemas.openxmlformats.org/officeDocument/2006/relationships/slide" Target="/ppt/slides/slide3.xml" Id="R77fe990303c94fa6" /><Relationship Type="http://schemas.openxmlformats.org/officeDocument/2006/relationships/notesMaster" Target="/ppt/notesMasters/notesMaster1.xml" Id="R275e98001e854d51" /></Relationships>
</file>

<file path=ppt/notesSlides/_rels/notesSlide30.xml.rels>&#65279;<?xml version="1.0" encoding="utf-8"?><Relationships xmlns="http://schemas.openxmlformats.org/package/2006/relationships"><Relationship Type="http://schemas.openxmlformats.org/officeDocument/2006/relationships/slide" Target="/ppt/slides/slide30.xml" Id="Rcbe79ac544ac4396" /><Relationship Type="http://schemas.openxmlformats.org/officeDocument/2006/relationships/notesMaster" Target="/ppt/notesMasters/notesMaster1.xml" Id="Rd785a5abc7b24b56" /></Relationships>
</file>

<file path=ppt/notesSlides/_rels/notesSlide31.xml.rels>&#65279;<?xml version="1.0" encoding="utf-8"?><Relationships xmlns="http://schemas.openxmlformats.org/package/2006/relationships"><Relationship Type="http://schemas.openxmlformats.org/officeDocument/2006/relationships/slide" Target="/ppt/slides/slide31.xml" Id="R33994d69b2b94a0a" /><Relationship Type="http://schemas.openxmlformats.org/officeDocument/2006/relationships/notesMaster" Target="/ppt/notesMasters/notesMaster1.xml" Id="R1f94062cf053416b" /></Relationships>
</file>

<file path=ppt/notesSlides/_rels/notesSlide32.xml.rels>&#65279;<?xml version="1.0" encoding="utf-8"?><Relationships xmlns="http://schemas.openxmlformats.org/package/2006/relationships"><Relationship Type="http://schemas.openxmlformats.org/officeDocument/2006/relationships/slide" Target="/ppt/slides/slide32.xml" Id="Re2ae7046c0874e4a" /><Relationship Type="http://schemas.openxmlformats.org/officeDocument/2006/relationships/notesMaster" Target="/ppt/notesMasters/notesMaster1.xml" Id="Re0b497bd2a784aa0" /></Relationships>
</file>

<file path=ppt/notesSlides/_rels/notesSlide4.xml.rels>&#65279;<?xml version="1.0" encoding="utf-8"?><Relationships xmlns="http://schemas.openxmlformats.org/package/2006/relationships"><Relationship Type="http://schemas.openxmlformats.org/officeDocument/2006/relationships/slide" Target="/ppt/slides/slide4.xml" Id="R4d226ca9d90849f4" /><Relationship Type="http://schemas.openxmlformats.org/officeDocument/2006/relationships/notesMaster" Target="/ppt/notesMasters/notesMaster1.xml" Id="Ra1b6cc78e47a454c" /></Relationships>
</file>

<file path=ppt/notesSlides/_rels/notesSlide5.xml.rels>&#65279;<?xml version="1.0" encoding="utf-8"?><Relationships xmlns="http://schemas.openxmlformats.org/package/2006/relationships"><Relationship Type="http://schemas.openxmlformats.org/officeDocument/2006/relationships/slide" Target="/ppt/slides/slide5.xml" Id="R583dcf172bd44573" /><Relationship Type="http://schemas.openxmlformats.org/officeDocument/2006/relationships/notesMaster" Target="/ppt/notesMasters/notesMaster1.xml" Id="R924328e1ab674438" /></Relationships>
</file>

<file path=ppt/notesSlides/_rels/notesSlide6.xml.rels>&#65279;<?xml version="1.0" encoding="utf-8"?><Relationships xmlns="http://schemas.openxmlformats.org/package/2006/relationships"><Relationship Type="http://schemas.openxmlformats.org/officeDocument/2006/relationships/slide" Target="/ppt/slides/slide6.xml" Id="Rf11cf92bd0464073" /><Relationship Type="http://schemas.openxmlformats.org/officeDocument/2006/relationships/notesMaster" Target="/ppt/notesMasters/notesMaster1.xml" Id="R22adc258351c40c7" /></Relationships>
</file>

<file path=ppt/notesSlides/_rels/notesSlide7.xml.rels>&#65279;<?xml version="1.0" encoding="utf-8"?><Relationships xmlns="http://schemas.openxmlformats.org/package/2006/relationships"><Relationship Type="http://schemas.openxmlformats.org/officeDocument/2006/relationships/slide" Target="/ppt/slides/slide7.xml" Id="R3a0b706b61194d41" /><Relationship Type="http://schemas.openxmlformats.org/officeDocument/2006/relationships/notesMaster" Target="/ppt/notesMasters/notesMaster1.xml" Id="R49fd3701bfaa4cc4" /></Relationships>
</file>

<file path=ppt/notesSlides/_rels/notesSlide8.xml.rels>&#65279;<?xml version="1.0" encoding="utf-8"?><Relationships xmlns="http://schemas.openxmlformats.org/package/2006/relationships"><Relationship Type="http://schemas.openxmlformats.org/officeDocument/2006/relationships/slide" Target="/ppt/slides/slide8.xml" Id="Rbd1bdb3445004c57" /><Relationship Type="http://schemas.openxmlformats.org/officeDocument/2006/relationships/notesMaster" Target="/ppt/notesMasters/notesMaster1.xml" Id="R5e6356a8b0aa461a" /></Relationships>
</file>

<file path=ppt/notesSlides/_rels/notesSlide9.xml.rels>&#65279;<?xml version="1.0" encoding="utf-8"?><Relationships xmlns="http://schemas.openxmlformats.org/package/2006/relationships"><Relationship Type="http://schemas.openxmlformats.org/officeDocument/2006/relationships/slide" Target="/ppt/slides/slide9.xml" Id="R39ce73124ae842dc" /><Relationship Type="http://schemas.openxmlformats.org/officeDocument/2006/relationships/notesMaster" Target="/ppt/notesMasters/notesMaster1.xml" Id="Rbc70b10201154f38"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MOUNTAIN VEGETATION</a:t>
            </a:r>
          </a:p>
          <a:p xmlns:a="http://schemas.openxmlformats.org/drawingml/2006/main">
            <a:r>
              <a:t/>
            </a:r>
          </a:p>
          <a:p xmlns:a="http://schemas.openxmlformats.org/drawingml/2006/main">
            <a:r>
              <a:t>Slide text:</a:t>
            </a:r>
          </a:p>
          <a:p xmlns:a="http://schemas.openxmlformats.org/drawingml/2006/main">
            <a:r>
              <a:t>Chapter Seven</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Northern vs. Southern Hemisphere Mountain Forests</a:t>
            </a:r>
          </a:p>
          <a:p xmlns:a="http://schemas.openxmlformats.org/drawingml/2006/main">
            <a:r>
              <a:t/>
            </a:r>
          </a:p>
          <a:p xmlns:a="http://schemas.openxmlformats.org/drawingml/2006/main">
            <a:r>
              <a:t>Slide text:</a:t>
            </a:r>
          </a:p>
          <a:p xmlns:a="http://schemas.openxmlformats.org/drawingml/2006/main">
            <a:r>
              <a:t>Mountain forests in the southern hemisphere are composed primarily of broadleaf evergreen trees and include more species of trees, shrubs, lianas, epiphytes, and herbs than those of the northern hemisphere, and tree ferns are common understory plants in many temperate southern hemisphere forests, even near the timberline.</a:t>
            </a:r>
          </a:p>
          <a:p xmlns:a="http://schemas.openxmlformats.org/drawingml/2006/main">
            <a:r>
              <a:t>Although some species interchange has taken place between the northern and southern hemispheres, the floras on either side of the equator evolved independently and are distinct.</a:t>
            </a:r>
          </a:p>
          <a:p xmlns:a="http://schemas.openxmlformats.org/drawingml/2006/main">
            <a:r>
              <a:t>The humid tropics show little difference in species composition north and south of the equator, but this pattern changes dramatically by 15° to 20° latitude, where the seasonal contrasts become more strongly expressed, particularly at higher elevations: above 2,000 m (6,600 ft), forest composition north of the equator becomes distinctly boreal, while forests south of the equator are dominated by southern hemisphere species. This pattern is an artifact of geological history and plant evolution rather than a result of current climatic differences.</a:t>
            </a:r>
          </a:p>
          <a:p xmlns:a="http://schemas.openxmlformats.org/drawingml/2006/main">
            <a:r>
              <a:t>The southern hemisphere seems to exhibit elevation and latitude zonation patterns similar to the northern hemisphere, and many tree species and genera found in the southern hemisphere midlatitudes are also found in tropical mountains.</a:t>
            </a:r>
          </a:p>
          <a:p xmlns:a="http://schemas.openxmlformats.org/drawingml/2006/main">
            <a:r>
              <a:t>Similar to the northern hemisphere, (1) there is a distinct decrease in timberline elevations with increasing latitude; (2) there is a marked decrease in species with distance from the equator; and (3) there are lower midlatitude treelines on the lee side of the southern Andes.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Forest Succession and Disturbance</a:t>
            </a:r>
          </a:p>
          <a:p xmlns:a="http://schemas.openxmlformats.org/drawingml/2006/main">
            <a:r>
              <a:t/>
            </a:r>
          </a:p>
          <a:p xmlns:a="http://schemas.openxmlformats.org/drawingml/2006/main">
            <a:r>
              <a:t>Slide text:</a:t>
            </a:r>
          </a:p>
          <a:p xmlns:a="http://schemas.openxmlformats.org/drawingml/2006/main">
            <a:r>
              <a:t>The dominance of a particular plant type or species depends on its relationship with the physical environment and other organisms.</a:t>
            </a:r>
          </a:p>
          <a:p xmlns:a="http://schemas.openxmlformats.org/drawingml/2006/main">
            <a:r>
              <a:t>The prevalence of either conifers or broadleaf deciduous trees in a given forest depends on which are better suited to the local conditions;</a:t>
            </a:r>
          </a:p>
          <a:p xmlns:a="http://schemas.openxmlformats.org/drawingml/2006/main">
            <a:r>
              <a:t>In marine and higher-latitude climates, deciduous tree species are typically less shade-tolerant than conifers and reproduce poorly under closed forest canopies, which hastens the rate of species turnover and relegates broadleaf deciduous trees to early successional stages.</a:t>
            </a:r>
          </a:p>
          <a:p xmlns:a="http://schemas.openxmlformats.org/drawingml/2006/main">
            <a:r>
              <a:t>In midlatitude deciduous forests, these successional trends are reversed, with pines and hemlock as the early successional shade-intolerant species.</a:t>
            </a:r>
          </a:p>
          <a:p xmlns:a="http://schemas.openxmlformats.org/drawingml/2006/main">
            <a:r>
              <a:t>Many western North American forests have experienced dramatic changes in composition and structure over the past 100 years as a result of fire exclusion, acceleration succession toward more shade-tolerant species, and decreasing community and landscape diversity.</a:t>
            </a:r>
          </a:p>
          <a:p xmlns:a="http://schemas.openxmlformats.org/drawingml/2006/main">
            <a:r>
              <a:t>Lower fire frequencies and greater fire severities also promote certain life-history characteristics of fire-adapted tree species, such as aspens, which are becoming less dominant in western North American forests as the result of fire suppression.</a:t>
            </a:r>
          </a:p>
          <a:p xmlns:a="http://schemas.openxmlformats.org/drawingml/2006/main">
            <a:r>
              <a:t>The origin of mountain meadows is also related to forest succession and disturbance, and tree encroachment is increasing, resulting in meadow closure. Resource managers must choose whether to refrain from intervention that might allow tree encroachment to continue and threaten meadows or to attempt to preserve meadows through active management, such as prescribed burning or clearing young trees and saplings, but little is known about how active management might influence these meadows.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Timberline</a:t>
            </a:r>
          </a:p>
          <a:p xmlns:a="http://schemas.openxmlformats.org/drawingml/2006/main">
            <a:r>
              <a:t/>
            </a:r>
          </a:p>
          <a:p xmlns:a="http://schemas.openxmlformats.org/drawingml/2006/main">
            <a:r>
              <a:t>Slide text:</a:t>
            </a:r>
          </a:p>
          <a:p xmlns:a="http://schemas.openxmlformats.org/drawingml/2006/main">
            <a:r>
              <a:t>The transition between the subalpine forest and alpine tundra vegetation identifies the location of the alpine ecotones (transition areas). In these ecotones, differences in plant stature and physiognomy become important adaptations to more extreme environmental conditions (alpine) or resource competition (subalpine forest).</a:t>
            </a:r>
          </a:p>
          <a:p xmlns:a="http://schemas.openxmlformats.org/drawingml/2006/main">
            <a:r>
              <a:t>The forest to alpine tundra ecotone is notable because of its global occurrence and sensitivity to changes in regional and global climate, especially temperature changes.</a:t>
            </a:r>
          </a:p>
          <a:p xmlns:a="http://schemas.openxmlformats.org/drawingml/2006/main">
            <a:r>
              <a:t>The position and shape of local treeline can be highly variable, depending on the role of several factors related to climate variability, topography, soil type, disturbance, and the interaction among different species:</a:t>
            </a:r>
          </a:p>
          <a:p xmlns:a="http://schemas.openxmlformats.org/drawingml/2006/main">
            <a:r>
              <a:t>Timberline refers to the overall transition from closed forest to open, treeless tundra.</a:t>
            </a:r>
          </a:p>
          <a:p xmlns:a="http://schemas.openxmlformats.org/drawingml/2006/main">
            <a:r>
              <a:t>Forestline represents the upper limit of contiguous forest; abrupt forestlines coincide with timberline but may be indistinct where there is a gradual transition from forest to tundra.</a:t>
            </a:r>
          </a:p>
          <a:p xmlns:a="http://schemas.openxmlformats.org/drawingml/2006/main">
            <a:r>
              <a:t>Treeline is the upper limit of erect arborescent growth, represented by scattered clumps of trees or isolated individuals above the forestline.</a:t>
            </a:r>
          </a:p>
          <a:p xmlns:a="http://schemas.openxmlformats.org/drawingml/2006/main">
            <a:r>
              <a:t>Scrubline or krummholz line (Ger. “crooked wood”) is the upper limit of stunted shrub-like trees.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Characteristics of Timberline</a:t>
            </a:r>
          </a:p>
          <a:p xmlns:a="http://schemas.openxmlformats.org/drawingml/2006/main">
            <a:r>
              <a:t/>
            </a:r>
          </a:p>
          <a:p xmlns:a="http://schemas.openxmlformats.org/drawingml/2006/main">
            <a:r>
              <a:t>Slide text:</a:t>
            </a:r>
          </a:p>
          <a:p xmlns:a="http://schemas.openxmlformats.org/drawingml/2006/main">
            <a:r>
              <a:t>In general, upper timberline elevations increase toward the equator, but the highest timberlines occur in the subtropics between 20° and 30° latitude in the Peruvian and Bolivian Andes and on the high plateau of Tibet.</a:t>
            </a:r>
          </a:p>
          <a:p xmlns:a="http://schemas.openxmlformats.org/drawingml/2006/main">
            <a:r>
              <a:t>Global timberline ranges from sea level in the Arctic to 3,500–4,000 m (11,500–13,200 ft) in the moist tropics, and more than 4,500 m (14,900 ft) at its extreme upper limits in the dry subtropics.</a:t>
            </a:r>
          </a:p>
          <a:p xmlns:a="http://schemas.openxmlformats.org/drawingml/2006/main">
            <a:r>
              <a:t>Timberlines are lower on islands and in marine locations relative to continental areas, in response to higher precipitation and cloud cover.</a:t>
            </a:r>
          </a:p>
          <a:p xmlns:a="http://schemas.openxmlformats.org/drawingml/2006/main">
            <a:r>
              <a:t>In the US, timberline varies from west to east, occurring at 1,800 m (6,000 ft) in the marine climate of the Olympic mountains and Cascade Range, rising to &gt;3,000 m (10,000 ft) in the dry continental climate of the central Rocky Mountains, and descending to 1,500 m (5,000 ft) in the humid continental climate of Mt. Washington in New Hampshire.</a:t>
            </a:r>
          </a:p>
          <a:p xmlns:a="http://schemas.openxmlformats.org/drawingml/2006/main">
            <a:r>
              <a:t>Timberlines often reach higher elevations on larger mountains than on smaller mountains because of the mountain mass effect.</a:t>
            </a:r>
          </a:p>
          <a:p xmlns:a="http://schemas.openxmlformats.org/drawingml/2006/main">
            <a:r>
              <a:t>An important characteristic of global timberline is the dominance of evergreen tree species, which are better adapted to the extreme environmental condition that occur at upper timberline, as they are typically long-lived, have long reproductive life spans, and are capable of regenerating asexually.</a:t>
            </a:r>
          </a:p>
          <a:p xmlns:a="http://schemas.openxmlformats.org/drawingml/2006/main">
            <a:r>
              <a:t>Nonetheless, broadleaf deciduous species also form timberline in some midlatitude areas and the tropics, and can be found along with the needle-leaf conifers in the northern hemisphere.</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Timberline Floristics</a:t>
            </a:r>
          </a:p>
          <a:p xmlns:a="http://schemas.openxmlformats.org/drawingml/2006/main">
            <a:r>
              <a:t/>
            </a:r>
          </a:p>
          <a:p xmlns:a="http://schemas.openxmlformats.org/drawingml/2006/main">
            <a:r>
              <a:t>Slide text:</a:t>
            </a:r>
          </a:p>
          <a:p xmlns:a="http://schemas.openxmlformats.org/drawingml/2006/main">
            <a:r>
              <a:t>The vast majority of timberline trees of northern hemisphere mountains are pine (Pinus), spruce (Picea), and fir (Abies); these genera are represented by similar species throughout the northern hemisphere and occupy similar ecological niches.</a:t>
            </a:r>
          </a:p>
          <a:p xmlns:a="http://schemas.openxmlformats.org/drawingml/2006/main">
            <a:r>
              <a:t>Other, less common genera of the pine family found at timberline include hemlocks and larches; juniper is also found in most northern hemisphere mountains, but usually grows as a scattered and low shrub.</a:t>
            </a:r>
          </a:p>
          <a:p xmlns:a="http://schemas.openxmlformats.org/drawingml/2006/main">
            <a:r>
              <a:t>Broadleaf deciduous trees form the timberline in some areas, especially in Scandinavia, eastern Asia, and parts of the Himalaya; the dominant genus is birch, but aspen, alder, and beech also occur, and in areas experiencing slope instability and avalanches, willow, alder, and maple may also be present.</a:t>
            </a:r>
          </a:p>
          <a:p xmlns:a="http://schemas.openxmlformats.org/drawingml/2006/main">
            <a:r>
              <a:t>Timberline areas in tropical and southern hemisphere mountains are typically smaller but more floristically diverse than in the northern hemisphere; in the southern hemisphere, broadleaf evergreen species, particularly Nothofagus, dominate.</a:t>
            </a:r>
          </a:p>
          <a:p xmlns:a="http://schemas.openxmlformats.org/drawingml/2006/main">
            <a:r>
              <a:t>Members of the heath family (Ericaceae) dominate the timberline vegetation of many tropical mountains, forming an “ericaceous belt”; ericaceous species typically grow as evergreen shrubs and trees with tough and leathery leaves and include the genera Vaccinium, Rododendron, Befaria, Pernettya, Erica, and Philippia.</a:t>
            </a:r>
          </a:p>
          <a:p xmlns:a="http://schemas.openxmlformats.org/drawingml/2006/main">
            <a:r>
              <a:t>The presence of similar life forms in the high mountains of tropical Africa and the high mountain grasslands of the tropical Andes, as well as on the highest reaches of Hawaii, seems to represent convergent evolution under similar conditions.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Timberline Patterns</a:t>
            </a:r>
          </a:p>
          <a:p xmlns:a="http://schemas.openxmlformats.org/drawingml/2006/main">
            <a:r>
              <a:t/>
            </a:r>
          </a:p>
          <a:p xmlns:a="http://schemas.openxmlformats.org/drawingml/2006/main">
            <a:r>
              <a:t>Slide text:</a:t>
            </a:r>
          </a:p>
          <a:p xmlns:a="http://schemas.openxmlformats.org/drawingml/2006/main">
            <a:r>
              <a:t>The Positioning of Treeline</a:t>
            </a:r>
          </a:p>
          <a:p xmlns:a="http://schemas.openxmlformats.org/drawingml/2006/main">
            <a:r>
              <a:t>The location of upper treeline is sensitive to several environmental factors including latitude, continentality, and topography.</a:t>
            </a:r>
          </a:p>
          <a:p xmlns:a="http://schemas.openxmlformats.org/drawingml/2006/main">
            <a:r>
              <a:t>In the tropics, trees grow to their highest elevations in the valleys but reach their maximum elevations on ridges at higher latitudes, partly because of the increasing depth and duration of snowcover with increasing latitude and its influence on the length of the growing season and regeneration success.</a:t>
            </a:r>
          </a:p>
          <a:p xmlns:a="http://schemas.openxmlformats.org/drawingml/2006/main">
            <a:r>
              <a:t>Snow is comparatively unimportant in the tropics, making valleys more favorable habitat than exposed ridges, because valleys experience smaller temperature ranges and a lower probability of frost than the ridges; deeper valley also have more local moisture availability.</a:t>
            </a:r>
          </a:p>
          <a:p xmlns:a="http://schemas.openxmlformats.org/drawingml/2006/main">
            <a:r>
              <a:t>Mountain valley bottoms surrounded by high valley walls can provide an exception to this rule, supporting alpine vegetation rather than trees, and causing an inverted timberline.</a:t>
            </a:r>
          </a:p>
          <a:p xmlns:a="http://schemas.openxmlformats.org/drawingml/2006/main">
            <a:r>
              <a:t>Another unusual form of local timberline is the ribbon forest, glade, or “shimagare” common in the central Rocky Mountains and other midlatitude mountains—long, narrow features that form as a consequence of downwind snow accumulation and subsequent periods of prolonged soil saturation, resulting in a short growing season that inhibits tree growth and seedling establishment.</a:t>
            </a:r>
          </a:p>
          <a:p xmlns:a="http://schemas.openxmlformats.org/drawingml/2006/main">
            <a:r>
              <a:t>Timberline can also be depressed in response to the underlying geology, grazing, forest clearing, lack of local seed sources, and fire, resulting in the formation of grassy balds.</a:t>
            </a:r>
          </a:p>
          <a:p xmlns:a="http://schemas.openxmlformats.org/drawingml/2006/main">
            <a:r>
              <a:t>Fire plays a similar role in determining the location of treeline in arid and semiarid regions, where most timberline tree species are not fire-adapted and tree growing near the previous treeline may require hundreds of years to reestablish.</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Temporal Shifts in Treeline</a:t>
            </a:r>
          </a:p>
          <a:p xmlns:a="http://schemas.openxmlformats.org/drawingml/2006/main">
            <a:r>
              <a:t/>
            </a:r>
          </a:p>
          <a:p xmlns:a="http://schemas.openxmlformats.org/drawingml/2006/main">
            <a:r>
              <a:t>Slide text:</a:t>
            </a:r>
          </a:p>
          <a:p xmlns:a="http://schemas.openxmlformats.org/drawingml/2006/main">
            <a:r>
              <a:t>Temporal Shifts in Treeline</a:t>
            </a:r>
          </a:p>
          <a:p xmlns:a="http://schemas.openxmlformats.org/drawingml/2006/main">
            <a:r>
              <a:t>The elevational location of both global and regional treelines is strongly related to temperature and is sensitive to climatic variation.</a:t>
            </a:r>
          </a:p>
          <a:p xmlns:a="http://schemas.openxmlformats.org/drawingml/2006/main">
            <a:r>
              <a:t>In general, mature trees can tolerate extended cool periods and survive periods of minor climatic fluctuations.</a:t>
            </a:r>
          </a:p>
          <a:p xmlns:a="http://schemas.openxmlformats.org/drawingml/2006/main">
            <a:r>
              <a:t>However, while short-term (i.e., decades to centuries) treeline stability might be argued for some locations, longer-term evidence of shifting treeline produces evidence of climate-induced changes in treeline position of periods of decades to millennia.</a:t>
            </a:r>
          </a:p>
          <a:p xmlns:a="http://schemas.openxmlformats.org/drawingml/2006/main">
            <a:r>
              <a:t>Short-term climate variability can also lead to fluctuations in treeline position, such as treeline depression in arid regions as a result of warm temperatures and drought.</a:t>
            </a:r>
          </a:p>
          <a:p xmlns:a="http://schemas.openxmlformats.org/drawingml/2006/main">
            <a:r>
              <a:t>Tree species abundance may serve as a more sensitive indicator of climate change than treeline position, however.</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Causes of Timberline</a:t>
            </a:r>
          </a:p>
          <a:p xmlns:a="http://schemas.openxmlformats.org/drawingml/2006/main">
            <a:r>
              <a:t/>
            </a:r>
          </a:p>
          <a:p xmlns:a="http://schemas.openxmlformats.org/drawingml/2006/main">
            <a:r>
              <a:t>Slide text:</a:t>
            </a:r>
          </a:p>
          <a:p xmlns:a="http://schemas.openxmlformats.org/drawingml/2006/main">
            <a:r>
              <a:t>At any given site, timberline can be related to such factors as low temperatures, UV radiation, CO2 concentrations, aridity, excessive snow, strong winds, poor or excessive drainage, lack of soil, recent disturbance by fire, disease, avalanches, volcanic eruptions, or by stature- or growth-related factors, such as plant competition and facilitation, deep root systems, or carbon balance.</a:t>
            </a:r>
          </a:p>
          <a:p xmlns:a="http://schemas.openxmlformats.org/drawingml/2006/main">
            <a:r>
              <a:t>At the global scale, however, the relatively consistent pattern of timberlines suggests that some overriding environmental or ecological factor transcends local conditions and accounts for the majority of tree behavior at timberline.</a:t>
            </a:r>
          </a:p>
          <a:p xmlns:a="http://schemas.openxmlformats.org/drawingml/2006/main">
            <a:r>
              <a:t>While no single factor can explain local timberlines, some of the more important factors known to limit tree grown include snow, wind, solar radiation, and biotic factors.</a:t>
            </a:r>
          </a:p>
          <a:p xmlns:a="http://schemas.openxmlformats.org/drawingml/2006/main">
            <a:r>
              <a:t>Snow</a:t>
            </a:r>
          </a:p>
          <a:p xmlns:a="http://schemas.openxmlformats.org/drawingml/2006/main">
            <a:r>
              <a:t>Snow has both a positive and a negative influence on timberline; it enhances tree survival by providing protection from low temperatures and high winds and by providing moisture during the growing season, but it can also smother trees or cause physical damage by promoting avalanches or snow creep. Late-lying snow also harbors harmful molds and fungi, reduces the length of the growing season, and influences local competition for resources with vascular plants and cryptograms.</a:t>
            </a:r>
          </a:p>
          <a:p xmlns:a="http://schemas.openxmlformats.org/drawingml/2006/main">
            <a:r>
              <a:t>However, snow is less significant in many tropical areas, thus eliminating it as a controlling factor of timberline as a global scale; and even in midlatitude areas where snowpack strongly influences and is influenced by local conditions, it is only one of several important factors operating at timberline.</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Wind</a:t>
            </a:r>
          </a:p>
          <a:p xmlns:a="http://schemas.openxmlformats.org/drawingml/2006/main">
            <a:r>
              <a:t/>
            </a:r>
          </a:p>
          <a:p xmlns:a="http://schemas.openxmlformats.org/drawingml/2006/main">
            <a:r>
              <a:t>Slide text:</a:t>
            </a:r>
          </a:p>
          <a:p xmlns:a="http://schemas.openxmlformats.org/drawingml/2006/main">
            <a:r>
              <a:t>Wind</a:t>
            </a:r>
          </a:p>
          <a:p xmlns:a="http://schemas.openxmlformats.org/drawingml/2006/main">
            <a:r>
              <a:t>Wind velocity generally increases with altitude and produces high levels of both mechanical and physiological stress for trees, felling or causing the breakage of stems or limbs; eroding barks and limbs; shaping primary shoots, encouraging lateral branch growth, flagged branches, krummholz tree forms, and flat tree canopies; and damaging young shoots and buds by removing their cuticle.</a:t>
            </a:r>
          </a:p>
          <a:p xmlns:a="http://schemas.openxmlformats.org/drawingml/2006/main">
            <a:r>
              <a:t>Seedling regeneration on wind-exposed sites is generally low, because seed dispersal is limited and seed viability is low; but when seedlings find suitable germination sites, they develop canopies that increase the area of favorable microhabitat, improving subsequent regeneration success in a positive feedback loop.</a:t>
            </a:r>
          </a:p>
          <a:p xmlns:a="http://schemas.openxmlformats.org/drawingml/2006/main">
            <a:r>
              <a:t>Regardless of the role wind plays in shaping local treelines, it is also not the universal factor determining treeline positions—first, because it is relatively unimportant in tropical timberline areas, and second, because any correlation between latitude, continentality, and wind velocity appears to be much weaker than that associated with latitude and timberline.</a:t>
            </a:r>
          </a:p>
          <a:p xmlns:a="http://schemas.openxmlformats.org/drawingml/2006/main">
            <a:r>
              <a:t>Solar Radiation</a:t>
            </a:r>
          </a:p>
          <a:p xmlns:a="http://schemas.openxmlformats.org/drawingml/2006/main">
            <a:r>
              <a:t>Several theories argue that the location of timberline is a consequence of too much or too little solar radiation; high levels of incident UV impair the photosynthetic process and have other deleterious effects in plants. Nevertheless, the presence of trees above 4,000 m (13,100 ft) in the dry subtropics and species-specific responses to both direct sunlight and clear-sky exposure contradict this hypothesis.</a:t>
            </a:r>
          </a:p>
          <a:p xmlns:a="http://schemas.openxmlformats.org/drawingml/2006/main">
            <a:r>
              <a:t>Cloud cover has also been invoked to explain the upper limits of forests, and while it does appear to correspond to low timberlines, it is difficult to separate the effects of clouds from those of wind, precipitation (especially snow), and temperature.</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Biotic Factors</a:t>
            </a:r>
          </a:p>
          <a:p xmlns:a="http://schemas.openxmlformats.org/drawingml/2006/main">
            <a:r>
              <a:t/>
            </a:r>
          </a:p>
          <a:p xmlns:a="http://schemas.openxmlformats.org/drawingml/2006/main">
            <a:r>
              <a:t>Slide text:</a:t>
            </a:r>
          </a:p>
          <a:p xmlns:a="http://schemas.openxmlformats.org/drawingml/2006/main">
            <a:r>
              <a:t>Biotic Factors</a:t>
            </a:r>
          </a:p>
          <a:p xmlns:a="http://schemas.openxmlformats.org/drawingml/2006/main">
            <a:r>
              <a:t>Species interaction among high-elevation trees helps determine the composition and spatial pattern of upper treelines; for example, the presence of pine cover in the Austrian Alps has a negative effect on the recruitment (germination success and growth into larger size classes) of neighboring spruce and larch, which influences both the local dominance and future composition of this treeline community.</a:t>
            </a:r>
          </a:p>
          <a:p xmlns:a="http://schemas.openxmlformats.org/drawingml/2006/main">
            <a:r>
              <a:t>Seed, seedling, and tree predation by animals can also limit tree growth at high elevations, and insects and diseases can cause considerable destruction of trees at timberline.</a:t>
            </a:r>
          </a:p>
          <a:p xmlns:a="http://schemas.openxmlformats.org/drawingml/2006/main">
            <a:r>
              <a:t>Temperature</a:t>
            </a:r>
          </a:p>
          <a:p xmlns:a="http://schemas.openxmlformats.org/drawingml/2006/main">
            <a:r>
              <a:t>Low temperature has long been considered the primary cause of timberline, but this is largely based on the coincidence of treeless conditions in arctic and alpine climates, rather than on its demonstration through experimentation. Nevertheless, there does seem to be a strong correlation, especially in mesic (moderately moist) regions.</a:t>
            </a:r>
          </a:p>
          <a:p xmlns:a="http://schemas.openxmlformats.org/drawingml/2006/main">
            <a:r>
              <a:t>The exact mechanism whereby low temperatures stop tree growth is unknown, but several theories exist:</a:t>
            </a:r>
          </a:p>
          <a:p xmlns:a="http://schemas.openxmlformats.org/drawingml/2006/main">
            <a:r>
              <a:t>One holds that temperature plays an important role in the allocation of energy needed to maintain normal metabolic processes vs. the production of new wood, which would explain why timberline trees are small-statured, slow growing, and long-lived.</a:t>
            </a:r>
          </a:p>
          <a:p xmlns:a="http://schemas.openxmlformats.org/drawingml/2006/main">
            <a:r>
              <a:t>Another hypothesizes that the inability of shoots to mature (ripen) when they freeze or become desiccated is the principal cause of tree-growth cessation, and that upper timberline represents the highest altitude at which woody shoots can grow and mature under the environmental conditions at the height of the tree canopy.</a:t>
            </a:r>
          </a:p>
          <a:p xmlns:a="http://schemas.openxmlformats.org/drawingml/2006/main">
            <a:r>
              <a:t>A third theory hypothesizes that tree growth is limited by a minimal soil temperature threshold that precludes root growth, thereby inhibiting shoot and canopy development.</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Vegetation Zones and the Mountain Environment</a:t>
            </a:r>
          </a:p>
          <a:p xmlns:a="http://schemas.openxmlformats.org/drawingml/2006/main">
            <a:r>
              <a:t/>
            </a:r>
          </a:p>
          <a:p xmlns:a="http://schemas.openxmlformats.org/drawingml/2006/main">
            <a:r>
              <a:t>Slide text:</a:t>
            </a:r>
          </a:p>
          <a:p xmlns:a="http://schemas.openxmlformats.org/drawingml/2006/main">
            <a:r>
              <a:t>Many spatial patterns associated with vegetation are the result of local environmental differences and ecological processes present at the landscape, community, and individual plant scales, which are the result of steep environmental gradients (changes in abiotic conditions over space) superimposed upon the discontinuous geologic substrates, soil types, geomorphic surfaces, topo- and microclimatic patterns, and other environmental factors.</a:t>
            </a:r>
          </a:p>
          <a:p xmlns:a="http://schemas.openxmlformats.org/drawingml/2006/main">
            <a:r>
              <a:t>Zonal vegetation patterns are dynamic and continually shift their locations, composition, and structure in response to environmental change.</a:t>
            </a:r>
          </a:p>
          <a:p xmlns:a="http://schemas.openxmlformats.org/drawingml/2006/main">
            <a:r>
              <a:t>Our current level of understanding is incomplete with regard to zonal transitions (ecotones), the divergent effects of climate on zonal boundaries in subtropical vs. higher-latitude environments, and the role of human influences on the spatial organization of vegetation in transition zones.</a:t>
            </a:r>
          </a:p>
          <a:p xmlns:a="http://schemas.openxmlformats.org/drawingml/2006/main">
            <a:r>
              <a:t>Evolution, dispersal, and biotic interactions, such as competition, coexistence, predation, and mutualism, must further be accounted for in order to more thoroughly understand the characteristics of mountain vegetation.</a:t>
            </a:r>
          </a:p>
          <a:p xmlns:a="http://schemas.openxmlformats.org/drawingml/2006/main">
            <a:r>
              <a:t>Finally, arctic and alpine environments share few climatic similarities beyond their low average annual temperatures and thus are too variable to be directly compared.</a:t>
            </a:r>
          </a:p>
          <a:p xmlns:a="http://schemas.openxmlformats.org/drawingml/2006/main">
            <a:r>
              <a:t/>
            </a:r>
          </a:p>
          <a:p xmlns:a="http://schemas.openxmlformats.org/drawingml/2006/main">
            <a:r>
              <a:t>Vegetation Zones and High-Elevation Climates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Disturbance</a:t>
            </a:r>
          </a:p>
          <a:p xmlns:a="http://schemas.openxmlformats.org/drawingml/2006/main">
            <a:r>
              <a:t/>
            </a:r>
          </a:p>
          <a:p xmlns:a="http://schemas.openxmlformats.org/drawingml/2006/main">
            <a:r>
              <a:t>Slide text:</a:t>
            </a:r>
          </a:p>
          <a:p xmlns:a="http://schemas.openxmlformats.org/drawingml/2006/main">
            <a:r>
              <a:t>Disturbance</a:t>
            </a:r>
          </a:p>
          <a:p xmlns:a="http://schemas.openxmlformats.org/drawingml/2006/main">
            <a:r>
              <a:t>Both natural and anthropogenic disturbances, including fire, grazing, logging, mining activities, avalanches, and mass wasting, play an important role in determining the elevation and pattern of local and regional treelines.</a:t>
            </a:r>
          </a:p>
          <a:p xmlns:a="http://schemas.openxmlformats.org/drawingml/2006/main">
            <a:r>
              <a:t>Treelines and ecotones are often lowered and lengthened following disturbances, creating more gradual treeline-to-alpine transitions and a patchy landscape characterized by individual trees and regeneration clusters.</a:t>
            </a:r>
          </a:p>
          <a:p xmlns:a="http://schemas.openxmlformats.org/drawingml/2006/main">
            <a:r>
              <a:t>Disturbance can also temporarily stabilize treeline where local factors, such as canopy cover, are a more important determinant of regeneration success than climate change; conversely, treeline sensitivity and change may be greatly increased following the cessation of human activity and a decrease in disturbance frequency.</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Forest to Tundra Transition—Northern Hemisphere</a:t>
            </a:r>
          </a:p>
          <a:p xmlns:a="http://schemas.openxmlformats.org/drawingml/2006/main">
            <a:r>
              <a:t/>
            </a:r>
          </a:p>
          <a:p xmlns:a="http://schemas.openxmlformats.org/drawingml/2006/main">
            <a:r>
              <a:t>Slide text:</a:t>
            </a:r>
          </a:p>
          <a:p xmlns:a="http://schemas.openxmlformats.org/drawingml/2006/main">
            <a:r>
              <a:t>Trees above forestline frequently grow in small clumps, or “islands,” with the tallest trees in the center, decreasing in height outward toward the margins; these islands typically begin as a single tree that, once established, modifies the surrounding environment and enhances the probability of seedling establishment and the growth of the island.</a:t>
            </a:r>
          </a:p>
          <a:p xmlns:a="http://schemas.openxmlformats.org/drawingml/2006/main">
            <a:r>
              <a:t>Environmental modification by early colonizing trees begins through their absorption of incoming solar radiation and the creation of small heat islands, which accelerates the rate of snowmelt and extends the local growing season.</a:t>
            </a:r>
          </a:p>
          <a:p xmlns:a="http://schemas.openxmlformats.org/drawingml/2006/main">
            <a:r>
              <a:t>Nurse trees create wind shadows and contribute organic matter to the developing soils.</a:t>
            </a:r>
          </a:p>
          <a:p xmlns:a="http://schemas.openxmlformats.org/drawingml/2006/main">
            <a:r>
              <a:t>Many timberline species also reproduce by layering—establishing new stems from lateral-growing branches that take root when they come into contact with the soil.</a:t>
            </a:r>
          </a:p>
          <a:p xmlns:a="http://schemas.openxmlformats.org/drawingml/2006/main">
            <a:r>
              <a:t>Krummholz forms initially develop a vertical habit, becoming more prostrate with increasing elevation; these small tree clumps typically have one or two primary stems surrounded by a dense skirt of limbs and shoots extending horizontally around the base. Their aerodynamic structure and high needle density promote survival by increasing snow accumulation, minimizing snow abrasion, and increasing needle temperatures.</a:t>
            </a:r>
          </a:p>
          <a:p xmlns:a="http://schemas.openxmlformats.org/drawingml/2006/main">
            <a:r>
              <a:t>Several other factors, including snow-related factors and variation in solar radiation, soil moisture, soil properties, and the autecology of the local timberline, have also been implicated in the development and persistence of alpine krummholz, suggesting that the processes influencing tree establishment and the patterns of upper timberline are highly complex and dynamic.</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Forest to Tundra Transition—Tropics and Southern Hemisphere</a:t>
            </a:r>
          </a:p>
          <a:p xmlns:a="http://schemas.openxmlformats.org/drawingml/2006/main">
            <a:r>
              <a:t/>
            </a:r>
          </a:p>
          <a:p xmlns:a="http://schemas.openxmlformats.org/drawingml/2006/main">
            <a:r>
              <a:t>Slide text:</a:t>
            </a:r>
          </a:p>
          <a:p xmlns:a="http://schemas.openxmlformats.org/drawingml/2006/main">
            <a:r>
              <a:t>Krummholz is generally not well developed in the tropics or some southern hemisphere mountains.</a:t>
            </a:r>
          </a:p>
          <a:p xmlns:a="http://schemas.openxmlformats.org/drawingml/2006/main">
            <a:r>
              <a:t>In New Zealand, for example, the Nothofagus forestline occurs as an abrupt transition from erect trees to a zone of low-lying shrubs, which consist of non-forest species and are genetically predisposed to a low stature; this differs from northern hemisphere timberlines, where few species have established ecotypes.</a:t>
            </a:r>
          </a:p>
          <a:p xmlns:a="http://schemas.openxmlformats.org/drawingml/2006/main">
            <a:r>
              <a:t>Abrupt forestlines in New Zealand and South America are related to the sensitivity of Nothofagus seedling to sunlight beyond the closed forest, which is similar to a pattern that exists in the moist tropics of New Guinea, where the forest boundary changes abruptly into grasses or shrubs with no marked tendency toward krummholz.</a:t>
            </a:r>
          </a:p>
          <a:p xmlns:a="http://schemas.openxmlformats.org/drawingml/2006/main">
            <a:r>
              <a:t/>
            </a:r>
          </a:p>
          <a:p xmlns:a="http://schemas.openxmlformats.org/drawingml/2006/main">
            <a:r>
              <a:t>Summary</a:t>
            </a:r>
          </a:p>
          <a:p xmlns:a="http://schemas.openxmlformats.org/drawingml/2006/main">
            <a:r>
              <a:t/>
            </a:r>
          </a:p>
          <a:p xmlns:a="http://schemas.openxmlformats.org/drawingml/2006/main">
            <a:r>
              <a:t>Although upper timberline occurs in every climate region, its exact cause remains elusive, but some generalizations are possible:</a:t>
            </a:r>
          </a:p>
          <a:p xmlns:a="http://schemas.openxmlformats.org/drawingml/2006/main">
            <a:r>
              <a:t>High-elevation trees must be of short stature in order to survive; this physical acclimatization or genetic adaptation allows these plants to benefit from near-surface conditions including warmer daytime temperatures, lower wind stress, and insulation provided by snow.</a:t>
            </a:r>
          </a:p>
          <a:p xmlns:a="http://schemas.openxmlformats.org/drawingml/2006/main">
            <a:r>
              <a:t>Globally, treeline appears to be most strongly controlled by a common thermal threshold, but it varies at the regional scale, as higher treelines occur in continental than in marine climates.</a:t>
            </a:r>
          </a:p>
          <a:p xmlns:a="http://schemas.openxmlformats.org/drawingml/2006/main">
            <a:r>
              <a:t>At the landscape scale, timberline elevations exhibit a direct relationship with insolation.</a:t>
            </a:r>
          </a:p>
          <a:p xmlns:a="http://schemas.openxmlformats.org/drawingml/2006/main">
            <a:r>
              <a:t>The influence of microtopography becomes increasingly important at the scales of communities and individual plants.</a:t>
            </a:r>
          </a:p>
          <a:p xmlns:a="http://schemas.openxmlformats.org/drawingml/2006/main">
            <a:r>
              <a:t>All of these observations underscore the importance of temperature in establishing the elevation of upper timberline.</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Alpine Tundra</a:t>
            </a:r>
          </a:p>
          <a:p xmlns:a="http://schemas.openxmlformats.org/drawingml/2006/main">
            <a:r>
              <a:t/>
            </a:r>
          </a:p>
          <a:p xmlns:a="http://schemas.openxmlformats.org/drawingml/2006/main">
            <a:r>
              <a:t>Slide text:</a:t>
            </a:r>
          </a:p>
          <a:p xmlns:a="http://schemas.openxmlformats.org/drawingml/2006/main">
            <a:r>
              <a:t>Tundra (Russ. “treeless plain”) originally referred to arctic areas north of the timberline; more recently, it has also been used to refer to alpine vegetation because its appearance is similar to artic plant communities.</a:t>
            </a:r>
          </a:p>
          <a:p xmlns:a="http://schemas.openxmlformats.org/drawingml/2006/main">
            <a:r>
              <a:t>Arctic and alpine vegetation share many of the same species but become increasingly dissimilar with decreasing latitude; alpine areas in the mid and low latitudes often have less than half the tundra species found in the arctic, but in floristically rich mountain ranges, the number of alpine plants can exceed the total number of plants found in the entire arctic tundra.</a:t>
            </a:r>
          </a:p>
          <a:p xmlns:a="http://schemas.openxmlformats.org/drawingml/2006/main">
            <a:r>
              <a:t>Floristic differences increase in the topics: the flora and life forms differ almost entirely, with few arctic representatives presence.</a:t>
            </a:r>
          </a:p>
          <a:p xmlns:a="http://schemas.openxmlformats.org/drawingml/2006/main">
            <a:r>
              <a:t>The total area of alpine tundra is comparatively small in the southern hemisphere, and it supports a dissimilar flora with the exception of a few bipolar plants; but the communities remain similar in function and structure to the arctic tundra.</a:t>
            </a:r>
          </a:p>
          <a:p xmlns:a="http://schemas.openxmlformats.org/drawingml/2006/main">
            <a:r>
              <a:t>Arctic and alpine tundra are commonly divided into low, middle, and high tundra zones: the low alpine tundra is the zone immediately adjacent to the timberline, consisting of a nearly complete cover of low-lying shrubs, herbs, and grasses, and is the most productive and diverse zone within the tundra; the highest alpine or nival zone has bare and rocky ground with occasional mosses, lichens, and dwarfed vascular plants, and is similar to that found in arctic or polar deserts.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Floristics</a:t>
            </a:r>
          </a:p>
          <a:p xmlns:a="http://schemas.openxmlformats.org/drawingml/2006/main">
            <a:r>
              <a:t/>
            </a:r>
          </a:p>
          <a:p xmlns:a="http://schemas.openxmlformats.org/drawingml/2006/main">
            <a:r>
              <a:t>Slide text:</a:t>
            </a:r>
          </a:p>
          <a:p xmlns:a="http://schemas.openxmlformats.org/drawingml/2006/main">
            <a:r>
              <a:t>The size and composition of alpine floras is a function of many factors including latitude, climate, size of mountain mass, continuity or isolation with respect to other mountains or the arctic tundra, age of the tundra surface, and the local and regional vegetative history.</a:t>
            </a:r>
          </a:p>
          <a:p xmlns:a="http://schemas.openxmlformats.org/drawingml/2006/main">
            <a:r>
              <a:t>Alpine floras become less arctic-like with decreasing latitude and evolutionary history.</a:t>
            </a:r>
          </a:p>
          <a:p xmlns:a="http://schemas.openxmlformats.org/drawingml/2006/main">
            <a:r>
              <a:t>~ 1,500 species make up the arctic flora; ~500 of these reach middle latitudes in the northern hemisphere, and a handful of these also extend into the highest levels in the tropics.</a:t>
            </a:r>
          </a:p>
          <a:p xmlns:a="http://schemas.openxmlformats.org/drawingml/2006/main">
            <a:r>
              <a:t>In some cases, the floras of midlatitude mountains consist mainly of arctic species, whereas in other mountains, very few have arctic affinities.</a:t>
            </a:r>
          </a:p>
          <a:p xmlns:a="http://schemas.openxmlformats.org/drawingml/2006/main">
            <a:r>
              <a:t>The alpine flora of the central Asian mountains is markedly larger and more distinctive than that of any other northern hemisphere mountain region; this is because this region was proportionately less glaciated than most other midlatitude mountains during the Pleistocene, leading to a greater accumulation of species through prolonged immigration and natural selection.</a:t>
            </a:r>
          </a:p>
          <a:p xmlns:a="http://schemas.openxmlformats.org/drawingml/2006/main">
            <a:r>
              <a:t>Tropical alpine floras are typically insular and disjunct; these plants have evolved largely through speciation from the surrounding lowland vegetation and thus differ from most other midlatitude floras.</a:t>
            </a:r>
          </a:p>
          <a:p xmlns:a="http://schemas.openxmlformats.org/drawingml/2006/main">
            <a:r>
              <a:t>Nested within the broader context of regional climate and geology, local environmental factors—such as microclimatic conditions (temperature and moisture), soil characteristics (texture, pH, and nutrient status), snowpack (depth and duration), disturbance (grazing), and plant interactions—largely determine alpine habitat and floristic diversity.</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Phytogeography of Alpine Plants</a:t>
            </a:r>
          </a:p>
          <a:p xmlns:a="http://schemas.openxmlformats.org/drawingml/2006/main">
            <a:r>
              <a:t/>
            </a:r>
          </a:p>
          <a:p xmlns:a="http://schemas.openxmlformats.org/drawingml/2006/main">
            <a:r>
              <a:t>Slide text:</a:t>
            </a:r>
          </a:p>
          <a:p xmlns:a="http://schemas.openxmlformats.org/drawingml/2006/main">
            <a:r>
              <a:t>Phylogeography is an emerging topic of biogeographic research that combines the spatial and environmental context of historical biogeography with the genetic composition of individual plant species.</a:t>
            </a:r>
          </a:p>
          <a:p xmlns:a="http://schemas.openxmlformats.org/drawingml/2006/main">
            <a:r>
              <a:t>Recent advances in genetic research have deepened our ability to explore biogeographic patterns and origins or alpine plants and ecologically related animals.</a:t>
            </a:r>
          </a:p>
          <a:p xmlns:a="http://schemas.openxmlformats.org/drawingml/2006/main">
            <a:r>
              <a:t>This merger of historical biogeography (dispersal and migration) with the discrete spatial nature of alpine environments (isolation) and a genetics-based alpine plant genealogy (the study of evolutionary lineages) provides researchers with an exciting new means to test a broad range of biogeographic assumptions and theories essential to our understanding of the past, present, and future distributions of arctic plants.</a:t>
            </a:r>
          </a:p>
          <a:p xmlns:a="http://schemas.openxmlformats.org/drawingml/2006/main">
            <a:r>
              <a:t>Phylogeography now allows us to better assess</a:t>
            </a:r>
          </a:p>
          <a:p xmlns:a="http://schemas.openxmlformats.org/drawingml/2006/main">
            <a:r>
              <a:t>the genetic contribution of arctic versus low-elevation plants in specific alpine areas;</a:t>
            </a:r>
          </a:p>
          <a:p xmlns:a="http://schemas.openxmlformats.org/drawingml/2006/main">
            <a:r>
              <a:t>the relative importance of immigration vs. in situ diversification of alpine plant species;</a:t>
            </a:r>
          </a:p>
          <a:p xmlns:a="http://schemas.openxmlformats.org/drawingml/2006/main">
            <a:r>
              <a:t>the role of geology, soils, and other physiographic factors in promoting alpine plant biodiversity; and</a:t>
            </a:r>
          </a:p>
          <a:p xmlns:a="http://schemas.openxmlformats.org/drawingml/2006/main">
            <a:r>
              <a:t>the role of safe sites harboring plants during unfavorable conditions, such as habitat refugia and nunataks (isolated, nonglaciated areas that remained above Pleistocene glaciers and ice sheets) during oscillating periods of cool glacial and warm interglacial periods.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Environmental Gradients in Alpine Tundra</a:t>
            </a:r>
          </a:p>
          <a:p xmlns:a="http://schemas.openxmlformats.org/drawingml/2006/main">
            <a:r>
              <a:t/>
            </a:r>
          </a:p>
          <a:p xmlns:a="http://schemas.openxmlformats.org/drawingml/2006/main">
            <a:r>
              <a:t>Slide text:</a:t>
            </a:r>
          </a:p>
          <a:p xmlns:a="http://schemas.openxmlformats.org/drawingml/2006/main">
            <a:r>
              <a:t>Close examination of alpine tundra reveals a variety of plant communities responding to different landscape features.</a:t>
            </a:r>
          </a:p>
          <a:p xmlns:a="http://schemas.openxmlformats.org/drawingml/2006/main">
            <a:r>
              <a:t>Many alpine plants are broadly distributed yet vary considerably in their sensitivity to environmental conditions, and thus they often exhibit distinctive spatial patterns in response to steep environmental gradients over short distances.</a:t>
            </a:r>
          </a:p>
          <a:p xmlns:a="http://schemas.openxmlformats.org/drawingml/2006/main">
            <a:r>
              <a:t>The harshest environments in the alpine tundra, such as exposed ridges, result from the interaction of wind and snow; only lichen, mosses, and a few prostrate cushion plants or dwarf shrubs are able to grow in such sites.</a:t>
            </a:r>
          </a:p>
          <a:p xmlns:a="http://schemas.openxmlformats.org/drawingml/2006/main">
            <a:r>
              <a:t>Midslope positions are often the most favorable and productive, affording vegetation both winter protection and summer moisture, and thus the pattern of snow accumulation and snowmelt is a primary factor in the establishment of alpine vegetative patterns.</a:t>
            </a:r>
          </a:p>
          <a:p xmlns:a="http://schemas.openxmlformats.org/drawingml/2006/main">
            <a:r>
              <a:t>Under favorable microhabitat conditions, some vascular plants will grow above the lower boundary of the permanent snow zone, such as in snow crannies on rocky peaks.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Characteristics and Adaptations of Alpine Plants</a:t>
            </a:r>
          </a:p>
          <a:p xmlns:a="http://schemas.openxmlformats.org/drawingml/2006/main">
            <a:r>
              <a:t/>
            </a:r>
          </a:p>
          <a:p xmlns:a="http://schemas.openxmlformats.org/drawingml/2006/main">
            <a:r>
              <a:t>Slide text:</a:t>
            </a:r>
          </a:p>
          <a:p xmlns:a="http://schemas.openxmlformats.org/drawingml/2006/main">
            <a:r>
              <a:t>The primary adaptations of alpine plants include their ability to survive low temperatures, short growing seasons, low nutrient ability, and surface instability.</a:t>
            </a:r>
          </a:p>
          <a:p xmlns:a="http://schemas.openxmlformats.org/drawingml/2006/main">
            <a:r>
              <a:t>Consequently, alpine plant communities may exhibit higher levels of facilitation (the amelioration of extreme environmental conditions by neighboring plants) and experience less resource competition than plants in more moderate environments.</a:t>
            </a:r>
          </a:p>
          <a:p xmlns:a="http://schemas.openxmlformats.org/drawingml/2006/main">
            <a:r>
              <a:t>Some of the morphological, physiological, and ecological adaptations to such extreme environmental conditions follow.</a:t>
            </a:r>
          </a:p>
          <a:p xmlns:a="http://schemas.openxmlformats.org/drawingml/2006/main">
            <a:r>
              <a:t>Low Growth Form</a:t>
            </a:r>
          </a:p>
          <a:p xmlns:a="http://schemas.openxmlformats.org/drawingml/2006/main">
            <a:r>
              <a:t>The low stature of alpine plants allows them to grow in more favorable microclimates, because wind is diminished and temperatures are higher near the ground.</a:t>
            </a:r>
          </a:p>
          <a:p xmlns:a="http://schemas.openxmlformats.org/drawingml/2006/main">
            <a:r>
              <a:t>Similar to krummholz trees, the low growth form of alpine plants ensures that they remain snow-covered during the winter and early growing season, when lethal frost can kill flowers or even entire plants.</a:t>
            </a:r>
          </a:p>
          <a:p xmlns:a="http://schemas.openxmlformats.org/drawingml/2006/main">
            <a:r>
              <a:t>A notable exception to the dominance of low growth forms in alpine environments is the giant rosette form characteristic of some plants in tropical mountains, such as the giant Senecios and Lobelias of the East African volcanoes and convergent growth forms of Espeletia and Lupinus in the páramos of South America; since tropical mountain environments allow metabolic processes to be carried out throughout the year, the principal adaptations of these large columnar plants are to protect the buds from nightly frost.</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Perennials</a:t>
            </a:r>
          </a:p>
          <a:p xmlns:a="http://schemas.openxmlformats.org/drawingml/2006/main">
            <a:r>
              <a:t/>
            </a:r>
          </a:p>
          <a:p xmlns:a="http://schemas.openxmlformats.org/drawingml/2006/main">
            <a:r>
              <a:t>Slide text:</a:t>
            </a:r>
          </a:p>
          <a:p xmlns:a="http://schemas.openxmlformats.org/drawingml/2006/main">
            <a:r>
              <a:t>Perennials</a:t>
            </a:r>
          </a:p>
          <a:p xmlns:a="http://schemas.openxmlformats.org/drawingml/2006/main">
            <a:r>
              <a:t>98% of alpine plants in mid to high latitudes are perennials, because of their greater energy efficiency during the cool, brief growing season.</a:t>
            </a:r>
          </a:p>
          <a:p xmlns:a="http://schemas.openxmlformats.org/drawingml/2006/main">
            <a:r>
              <a:t>Whereas annual plants need to complete their entire life cycle (germinate, flow, and fruit) during the short growing season, perennial plants avoid germination and initial growth processes and begin to metabolize quickly once conditions permit.</a:t>
            </a:r>
          </a:p>
          <a:p xmlns:a="http://schemas.openxmlformats.org/drawingml/2006/main">
            <a:r>
              <a:t>The lack of early life cycle stages also makes perennials more hardy and resistant to the vagaries of the environment than young and immature annual plants.</a:t>
            </a:r>
          </a:p>
          <a:p xmlns:a="http://schemas.openxmlformats.org/drawingml/2006/main">
            <a:r>
              <a:t>Many of these plants are also evergreen, thus eliminating the need to grow new leaves before they begin to photosynthesize during the growing season and creating additional mass for energy reserves.</a:t>
            </a:r>
          </a:p>
          <a:p xmlns:a="http://schemas.openxmlformats.org/drawingml/2006/main">
            <a:r>
              <a:t>Tundra plants develop large, extensive root systems, with two to six times more biomass below the ground than above it; these rhizome-root systems provide important food reserves in the form of carbohydrates and starches that the plants draw from during their rapid initial growth in the spring, and also enhance water uptake under dry alpine conditions.</a:t>
            </a:r>
          </a:p>
          <a:p xmlns:a="http://schemas.openxmlformats.org/drawingml/2006/main">
            <a:r>
              <a:t>Other adaptations, including thick, waxy leaves, corky bark, succulence, and high osmotic pressures, help plants combat moisture stress in alpine areas.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Reproduction</a:t>
            </a:r>
          </a:p>
          <a:p xmlns:a="http://schemas.openxmlformats.org/drawingml/2006/main">
            <a:r>
              <a:t/>
            </a:r>
          </a:p>
          <a:p xmlns:a="http://schemas.openxmlformats.org/drawingml/2006/main">
            <a:r>
              <a:t>Slide text:</a:t>
            </a:r>
          </a:p>
          <a:p xmlns:a="http://schemas.openxmlformats.org/drawingml/2006/main">
            <a:r>
              <a:t>Reproduction</a:t>
            </a:r>
          </a:p>
          <a:p xmlns:a="http://schemas.openxmlformats.org/drawingml/2006/main">
            <a:r>
              <a:t>A species’ survival ultimately depends on its ability to reproduce successfully, and this becomes especially critical in harsh alpine environments, where growing conditions can be unfavorable for several years.</a:t>
            </a:r>
          </a:p>
          <a:p xmlns:a="http://schemas.openxmlformats.org/drawingml/2006/main">
            <a:r>
              <a:t>In response, most alpine plants reproduce vegetatively or form extensive clonal populations.</a:t>
            </a:r>
          </a:p>
          <a:p xmlns:a="http://schemas.openxmlformats.org/drawingml/2006/main">
            <a:r>
              <a:t>Insect pollination is problematic for alpine plants, because low temperatures confine activity to brief periods during the summer; the most important pollinators in mid- and high-latitude mountains are bees, flies, butterflies, and moths, though some ant species also act as pollinators.</a:t>
            </a:r>
          </a:p>
          <a:p xmlns:a="http://schemas.openxmlformats.org/drawingml/2006/main">
            <a:r>
              <a:t>The comparatively large flower size and range of colors commonly associated with flowering alpine plants (relative to their small stems and short stature) is at least partly a function of their ability to attract insects.</a:t>
            </a:r>
          </a:p>
          <a:p xmlns:a="http://schemas.openxmlformats.org/drawingml/2006/main">
            <a:r>
              <a:t>Wind and self-pollination are also increasingly important under extreme environmental conditions, as these strategies require less energy expenditure and help to compensate for the decreasing number of pollinators; a negative consequence is less genetic diversity, a tendency partially offset by a higher frequency of plants with multiple sets of chromosomes, or polyploids.</a:t>
            </a:r>
          </a:p>
          <a:p xmlns:a="http://schemas.openxmlformats.org/drawingml/2006/main">
            <a:r>
              <a:t>Because severe freezes or snowstorms during blooming can reduce seed set or inhibit germination, most alpine tundra plants have alternative methods of reproduction, the most common being through rhizomes, root-like stems that extend away from the center of the plant and are capable of growing new shoots.</a:t>
            </a:r>
          </a:p>
          <a:p xmlns:a="http://schemas.openxmlformats.org/drawingml/2006/main">
            <a:r>
              <a:t>Several other methods of vegetative reproduction, including layering, stolons, apomixis, and vivipary, are prevalent in the alpine tundra, especially in more severe environmental conditions.</a:t>
            </a:r>
          </a:p>
          <a:p xmlns:a="http://schemas.openxmlformats.org/drawingml/2006/main">
            <a:r>
              <a:t>Plants relying on vegetative reproduction may continue to produce seeds but rely on a variety of different reproductive strategies.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Phytogeography of Mountain Areas</a:t>
            </a:r>
          </a:p>
          <a:p xmlns:a="http://schemas.openxmlformats.org/drawingml/2006/main">
            <a:r>
              <a:t/>
            </a:r>
          </a:p>
          <a:p xmlns:a="http://schemas.openxmlformats.org/drawingml/2006/main">
            <a:r>
              <a:t>Slide text:</a:t>
            </a:r>
          </a:p>
          <a:p xmlns:a="http://schemas.openxmlformats.org/drawingml/2006/main">
            <a:r>
              <a:t>Mountains serve as migration corridors because they extend the geographic range of environmental conditions into areas of dissimilar regional climate, allowing alpine and other mountain-adapted plants to move freely along mountain axes.</a:t>
            </a:r>
          </a:p>
          <a:p xmlns:a="http://schemas.openxmlformats.org/drawingml/2006/main">
            <a:r>
              <a:t>Biogeographic corridors often disappear or become discontinuous in response to long-term climate change, which results in disjunct (discontinuous) plant distributions through the development of migration filters that require organisms to have long-distance dispersal capacities in order to be successful migrants.</a:t>
            </a:r>
          </a:p>
          <a:p xmlns:a="http://schemas.openxmlformats.org/drawingml/2006/main">
            <a:r>
              <a:t>In some cases, unusual conditions for dispersal, such as high regional winds, or temporary corridors, such as periglacial bog complexes, can facilitate the dissemination of reproductive plant parts (propagules) and the development of disjunct distributions.</a:t>
            </a:r>
          </a:p>
          <a:p xmlns:a="http://schemas.openxmlformats.org/drawingml/2006/main">
            <a:r>
              <a:t>Mountains also serve as migration barriers because they create unfavorable environmental conditions for lowland species.</a:t>
            </a:r>
          </a:p>
          <a:p xmlns:a="http://schemas.openxmlformats.org/drawingml/2006/main">
            <a:r>
              <a:t>The disparate conditions on the windward and leeward sides of mountain ranges decreases the likelihood of successful plant colonization by presenting dispersing species with stressful environmental conditions as well as competition with locally adapted (endemic) species and subspecies (ecotypes).</a:t>
            </a:r>
          </a:p>
          <a:p xmlns:a="http://schemas.openxmlformats.org/drawingml/2006/main">
            <a:r>
              <a:t>Mountain ranges separated by expansive lowlands often serve as isolated habitat islands.</a:t>
            </a:r>
          </a:p>
          <a:p xmlns:a="http://schemas.openxmlformats.org/drawingml/2006/main">
            <a:r>
              <a:t>The geographic isolation of mountain areas decreases the probability of genetic infusion from outside sources, so adaptations derived through natural selection tend to reflect specific, highly localized environmental conditions and the development of endemic species or subspecies; in mountainous islands, genetic drift and the founder effect can further accelerate the development of endemic taxa.</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Plant Productivity</a:t>
            </a:r>
          </a:p>
          <a:p xmlns:a="http://schemas.openxmlformats.org/drawingml/2006/main">
            <a:r>
              <a:t/>
            </a:r>
          </a:p>
          <a:p xmlns:a="http://schemas.openxmlformats.org/drawingml/2006/main">
            <a:r>
              <a:t>Slide text:</a:t>
            </a:r>
          </a:p>
          <a:p xmlns:a="http://schemas.openxmlformats.org/drawingml/2006/main">
            <a:r>
              <a:t>Plant Productivity</a:t>
            </a:r>
          </a:p>
          <a:p xmlns:a="http://schemas.openxmlformats.org/drawingml/2006/main">
            <a:r>
              <a:t>Despite living under extreme environmental conditions, alpine plants are highly productive during the growing season.</a:t>
            </a:r>
          </a:p>
          <a:p xmlns:a="http://schemas.openxmlformats.org/drawingml/2006/main">
            <a:r>
              <a:t>Although annual productivity rates are far less than for temperate environments and similar to those found in desert environments, daily growing season productivity rates of alpine plants exceed those found in many temperate environments.</a:t>
            </a:r>
          </a:p>
          <a:p xmlns:a="http://schemas.openxmlformats.org/drawingml/2006/main">
            <a:r>
              <a:t>The key to this relatively high productivity is alpine plants’ adaptation to low temperatures and their ability to metabolize during subfreezing temperatures, which allows plant growth throughout the short growing season.</a:t>
            </a:r>
          </a:p>
          <a:p xmlns:a="http://schemas.openxmlformats.org/drawingml/2006/main">
            <a:r>
              <a:t>Some alpine plants can photosynthesize at temperatures as low as –6°C (21° F) or are able to withstand frost conditions throughout their life cycle, but photosynthetic gains during frost periods are generally minimal, and frost damage during flowering often results in high stem, leaf, and flower mortality.</a:t>
            </a:r>
          </a:p>
          <a:p xmlns:a="http://schemas.openxmlformats.org/drawingml/2006/main">
            <a:r>
              <a:t>Other adaptations of alpine plants include their rapid metabolic rates and their ability to use food reserves stored in old leaves and large root systems during initial spring growth.</a:t>
            </a:r>
          </a:p>
          <a:p xmlns:a="http://schemas.openxmlformats.org/drawingml/2006/main">
            <a:r>
              <a:t>In general, alpine plant productivity and biomass accumulation are higher in areas of mild climates than in cold climates, and growth rates are influenced by the length of the growing season.</a:t>
            </a:r>
          </a:p>
          <a:p xmlns:a="http://schemas.openxmlformats.org/drawingml/2006/main">
            <a:r>
              <a:t>Spatially, plant biomass, productivity, and nitrogen use increase over alpine topographic sequences from dry to hot meadows, where snow contributes seasonal moisture but does not shorten the growing season.</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Summary</a:t>
            </a:r>
          </a:p>
          <a:p xmlns:a="http://schemas.openxmlformats.org/drawingml/2006/main">
            <a:r>
              <a:t/>
            </a:r>
          </a:p>
          <a:p xmlns:a="http://schemas.openxmlformats.org/drawingml/2006/main">
            <a:r>
              <a:t>Slide text:</a:t>
            </a:r>
          </a:p>
          <a:p xmlns:a="http://schemas.openxmlformats.org/drawingml/2006/main">
            <a:r>
              <a:t>Summary</a:t>
            </a:r>
          </a:p>
          <a:p xmlns:a="http://schemas.openxmlformats.org/drawingml/2006/main">
            <a:r>
              <a:t>The plant geography and ecology of mountain forests and alpine tundra can be viewed as part of a broad environmental continuum or as a complex mosaic of unique vegetation types reflecting highly localized environmental conditions.</a:t>
            </a:r>
          </a:p>
          <a:p xmlns:a="http://schemas.openxmlformats.org/drawingml/2006/main">
            <a:r>
              <a:t>At the larger scales, mountain vegetation manifests itself as elevation-defined vegetation zones responding most closely to altitudinally controlled changes in temperatures and precipitation, but locally, plant species and community structures vary dramatically in response to topo- and microscale environmental conditions and disturbance history.</a:t>
            </a:r>
          </a:p>
          <a:p xmlns:a="http://schemas.openxmlformats.org/drawingml/2006/main">
            <a:r>
              <a:t>Mountain plant species are also the product of migration, adaptation and evolution.</a:t>
            </a:r>
          </a:p>
          <a:p xmlns:a="http://schemas.openxmlformats.org/drawingml/2006/main">
            <a:r>
              <a:t>Relationships between individual species and their environment (autecology) are highly specialized among most alpine tundra species, reflecting their adaptation to extreme environmental conditions.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Future of Mountain Vegetation</a:t>
            </a:r>
          </a:p>
          <a:p xmlns:a="http://schemas.openxmlformats.org/drawingml/2006/main">
            <a:r>
              <a:t/>
            </a:r>
          </a:p>
          <a:p xmlns:a="http://schemas.openxmlformats.org/drawingml/2006/main">
            <a:r>
              <a:t>Slide text:</a:t>
            </a:r>
          </a:p>
          <a:p xmlns:a="http://schemas.openxmlformats.org/drawingml/2006/main">
            <a:r>
              <a:t>Humans have played a major role in altering the structure and spatial patterns of mountain vegetation for thousands of years, by using fire for hunting, clearing land for agriculture, and grazing livestock, which have resulted in the lowering of natural timberlines by tens to hundred of meters; in the tropics, where these activities have been practiced longest, it is likely that few, if any, timberlines are truly “natural.”</a:t>
            </a:r>
          </a:p>
          <a:p xmlns:a="http://schemas.openxmlformats.org/drawingml/2006/main">
            <a:r>
              <a:t>Global climate change and atmospheric pollution represent two of the greatest concerns regarding the stability and function of mountain ecosystems.</a:t>
            </a:r>
          </a:p>
          <a:p xmlns:a="http://schemas.openxmlformats.org/drawingml/2006/main">
            <a:r>
              <a:t>Other drivers include shifts in precipitation patterns, increased intensity of ultraviolet radiation, acidic conditions, and CO2 concentrations, which will undoubtedly occur across a range of temporal and spatial scales, transforming relationships among species and plant communities.</a:t>
            </a:r>
          </a:p>
          <a:p xmlns:a="http://schemas.openxmlformats.org/drawingml/2006/main">
            <a:r>
              <a:t>Beyond certain climate thresholds, mountain areas could experience shifts in vegetation zones similar to those during the Hypisthermal, causing potential loss of local or regional alpine areas.</a:t>
            </a:r>
          </a:p>
          <a:p xmlns:a="http://schemas.openxmlformats.org/drawingml/2006/main">
            <a:r>
              <a:t>Local and regional land-use decisions may mitigate local habitat losses, but climate change will create new and complex relationships between fire and human disturbance among forests already experiencing ecological stress related to droughts, insect outbreaks, competition, and growth decline caused by air pollution.</a:t>
            </a:r>
          </a:p>
          <a:p xmlns:a="http://schemas.openxmlformats.org/drawingml/2006/main">
            <a:r>
              <a:t>Although mountain forests and alpine tundra have always functioned as dynamic ecosystems, it appears that their future will include ecological changes occurring at historically unprecedented rates, and it is uncertain how mountain vegetation will respond to these impending changes.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Plant Community Characteristics</a:t>
            </a:r>
          </a:p>
          <a:p xmlns:a="http://schemas.openxmlformats.org/drawingml/2006/main">
            <a:r>
              <a:t/>
            </a:r>
          </a:p>
          <a:p xmlns:a="http://schemas.openxmlformats.org/drawingml/2006/main">
            <a:r>
              <a:t>Slide text:</a:t>
            </a:r>
          </a:p>
          <a:p xmlns:a="http://schemas.openxmlformats.org/drawingml/2006/main">
            <a:r>
              <a:t>Many of the characteristics of mountain plant communities change with increasing elevation, including a decrease in species richness and changes in plant stature, form, and structure (physiognomy).</a:t>
            </a:r>
          </a:p>
          <a:p xmlns:a="http://schemas.openxmlformats.org/drawingml/2006/main">
            <a:r>
              <a:t>The most obvious visual change is the tendency toward smaller stature and less elaborate plants.</a:t>
            </a:r>
          </a:p>
          <a:p xmlns:a="http://schemas.openxmlformats.org/drawingml/2006/main">
            <a:r>
              <a:t>Other characteristics of high-elevation plants include lower annual growth rates and lower annual productivity.</a:t>
            </a:r>
          </a:p>
          <a:p xmlns:a="http://schemas.openxmlformats.org/drawingml/2006/main">
            <a:r>
              <a:t>Exceptions to these general trends occur in some tropical cloud forests and desert mountains, where diversity and plant size increase along with increases in precipitation.</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Mountain Forests</a:t>
            </a:r>
          </a:p>
          <a:p xmlns:a="http://schemas.openxmlformats.org/drawingml/2006/main">
            <a:r>
              <a:t/>
            </a:r>
          </a:p>
          <a:p xmlns:a="http://schemas.openxmlformats.org/drawingml/2006/main">
            <a:r>
              <a:t>Slide text:</a:t>
            </a:r>
          </a:p>
          <a:p xmlns:a="http://schemas.openxmlformats.org/drawingml/2006/main">
            <a:r>
              <a:t>Mountain forests are generally categorized according to their zonal elevation distributions:</a:t>
            </a:r>
          </a:p>
          <a:p xmlns:a="http://schemas.openxmlformats.org/drawingml/2006/main">
            <a:r>
              <a:t>Lower mountain forests within an elevational sequence are referred to as the submontane or montane zones, which are often divided into upper and lower areas.</a:t>
            </a:r>
          </a:p>
          <a:p xmlns:a="http://schemas.openxmlformats.org/drawingml/2006/main">
            <a:r>
              <a:t>Higher-elevation forests comprise the subalpine zone, below the high-elevation, treeless alpine zone.</a:t>
            </a:r>
          </a:p>
          <a:p xmlns:a="http://schemas.openxmlformats.org/drawingml/2006/main">
            <a:r>
              <a:t>Zonal patterns in equatorial and tropical mountains diverge from this general trend in response to strong regional influences exerted by the Intertropical Convergence Zone (ITCZ), smaller continental landmasses, and monsoon conditions, and the number and distribution of these zones are consequently far more complex than at higher latitudes.</a:t>
            </a:r>
          </a:p>
          <a:p xmlns:a="http://schemas.openxmlformats.org/drawingml/2006/main">
            <a:r>
              <a:t>The trees of mountain forests are most easily categorized according to three distinct leaf growth forms (habits):</a:t>
            </a:r>
          </a:p>
          <a:p xmlns:a="http://schemas.openxmlformats.org/drawingml/2006/main">
            <a:r>
              <a:t>Needle-leaf conifers dominate most of the mid- to high-latitude regions of the northern hemisphere.</a:t>
            </a:r>
          </a:p>
          <a:p xmlns:a="http://schemas.openxmlformats.org/drawingml/2006/main">
            <a:r>
              <a:t>Broadleaf evergreen trees dominate in warm, humid regions with small temperature ranges, including both the tropics and the marine-influenced midlatitude regions of the southern hemisphere.</a:t>
            </a:r>
          </a:p>
          <a:p xmlns:a="http://schemas.openxmlformats.org/drawingml/2006/main">
            <a:r>
              <a:t>Broadleaf deciduous trees dominate midlatitude forests in humid continental climates with sharp seasonal contrasts associated with subcontinental-scale atmospheric circulation patterns.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Northern Hemisphere Mountain Forests</a:t>
            </a:r>
          </a:p>
          <a:p xmlns:a="http://schemas.openxmlformats.org/drawingml/2006/main">
            <a:r>
              <a:t/>
            </a:r>
          </a:p>
          <a:p xmlns:a="http://schemas.openxmlformats.org/drawingml/2006/main">
            <a:r>
              <a:t>Slide text:</a:t>
            </a:r>
          </a:p>
          <a:p xmlns:a="http://schemas.openxmlformats.org/drawingml/2006/main">
            <a:r>
              <a:t>Northern Hemisphere Conifer Forests</a:t>
            </a:r>
          </a:p>
          <a:p xmlns:a="http://schemas.openxmlformats.org/drawingml/2006/main">
            <a:r>
              <a:t>Evergreen conifers dominate most higher-elevation forests in the northern hemisphere, including several species closely related to those found in the boreal forests of North American and Eurasia.</a:t>
            </a:r>
          </a:p>
          <a:p xmlns:a="http://schemas.openxmlformats.org/drawingml/2006/main">
            <a:r>
              <a:t>Three tree genera dominate—pine (Pinus spp.), spruce (Picea spp.), and fir (Abies spp.)—comprising 90% of the conifer species present in both regions.</a:t>
            </a:r>
          </a:p>
          <a:p xmlns:a="http://schemas.openxmlformats.org/drawingml/2006/main">
            <a:r>
              <a:t>The shared adaptive zones (environmental regions where species coexists while exploiting the same resources) and current distribution of these genera also implicate the historical role of mountain climates as a critical factor leading to the southerly migration of these trees into the midlatitudes and subtropics.</a:t>
            </a:r>
          </a:p>
          <a:p xmlns:a="http://schemas.openxmlformats.org/drawingml/2006/main">
            <a:r>
              <a:t>Many needle-leaf conifers exhibit broad ecological amplitudes (environmental tolerance among species) developed over a long history of natural selection under diverse environmental conditions.</a:t>
            </a:r>
          </a:p>
          <a:p xmlns:a="http://schemas.openxmlformats.org/drawingml/2006/main">
            <a:r>
              <a:t>Conifers’ success can be attributed to several features:</a:t>
            </a:r>
          </a:p>
          <a:p xmlns:a="http://schemas.openxmlformats.org/drawingml/2006/main">
            <a:r>
              <a:t>Their compact and often conical crowns expose a comparatively small surface area, enabling them to shed snow quickly and to withstand wind damage.</a:t>
            </a:r>
          </a:p>
          <a:p xmlns:a="http://schemas.openxmlformats.org/drawingml/2006/main">
            <a:r>
              <a:t>Their needles provide low transpiration rates, low susceptibility to mechanical damage and wind abrasion, and high photosynthesis under diffuse light conditions.</a:t>
            </a:r>
          </a:p>
          <a:p xmlns:a="http://schemas.openxmlformats.org/drawingml/2006/main">
            <a:r>
              <a:t>Their predominantly evergreen habit allows them to take advantage of early growing season photosynthesis by avoiding the delay caused by new leaf growth, which is critical in areas with short growing seasons.</a:t>
            </a:r>
          </a:p>
          <a:p xmlns:a="http://schemas.openxmlformats.org/drawingml/2006/main">
            <a:r>
              <a:t>Many exhibit high resistance to frost, depending on their evolutionary history.</a:t>
            </a:r>
          </a:p>
          <a:p xmlns:a="http://schemas.openxmlformats.org/drawingml/2006/main">
            <a:r>
              <a:t>Their low nutrient requirement allows them to occupy rocky substrates and unusual edaphic (soil-plant) conditions; because they return fewer nutrients to the soil through leaf fall and litter accumulation, their understory communities tend to be less diverse than those typically found in broadleaf deciduous forests.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Broadleaf Deciduous Forests</a:t>
            </a:r>
          </a:p>
          <a:p xmlns:a="http://schemas.openxmlformats.org/drawingml/2006/main">
            <a:r>
              <a:t/>
            </a:r>
          </a:p>
          <a:p xmlns:a="http://schemas.openxmlformats.org/drawingml/2006/main">
            <a:r>
              <a:t>Slide text:</a:t>
            </a:r>
          </a:p>
          <a:p xmlns:a="http://schemas.openxmlformats.org/drawingml/2006/main">
            <a:r>
              <a:t>Broadleaf Deciduous Forests</a:t>
            </a:r>
          </a:p>
          <a:p xmlns:a="http://schemas.openxmlformats.org/drawingml/2006/main">
            <a:r>
              <a:t>Broadleaf deciduous trees constitute the second common forest type found in northern hemisphere mountains.</a:t>
            </a:r>
          </a:p>
          <a:p xmlns:a="http://schemas.openxmlformats.org/drawingml/2006/main">
            <a:r>
              <a:t>These forests occur at low to middle elevations in humid midlatitude regions and are best developed in Western Europe, eastern Asia, and the eastern US.</a:t>
            </a:r>
          </a:p>
          <a:p xmlns:a="http://schemas.openxmlformats.org/drawingml/2006/main">
            <a:r>
              <a:t>Although consisting of distinct species, the similar genera, appearance, and structures of these forests suggest former connections among these widely separated regions during the Tertiary period (ca. 65 to 1.8 million ya).</a:t>
            </a:r>
          </a:p>
          <a:p xmlns:a="http://schemas.openxmlformats.org/drawingml/2006/main">
            <a:r>
              <a:t>The dominant genera include oak (Quercus spp.), maple (Acer spp.), beech (Fagus spp.), elm (Ulmus spp.), hickory (Carya spp.), chestnut (Castanea spp.), ash (Fraxinus spp.), hornbeam (Carpinus spp.), and birch (Betula spp.).</a:t>
            </a:r>
          </a:p>
          <a:p xmlns:a="http://schemas.openxmlformats.org/drawingml/2006/main">
            <a:r>
              <a:t>Broadleaf deciduous forests in general differ from needle-leaf conifer forests by possessing multilayered canopies and higher species diversity.</a:t>
            </a:r>
          </a:p>
          <a:p xmlns:a="http://schemas.openxmlformats.org/drawingml/2006/main">
            <a:r>
              <a:t>Midlatitude deciduous trees usually grow larger and in more diverse communities with increasing moisture.</a:t>
            </a:r>
          </a:p>
          <a:p xmlns:a="http://schemas.openxmlformats.org/drawingml/2006/main">
            <a:r>
              <a:t>Seasonal leaf loss can result from several factors, including low air temperatures and frost damage, low light levels and shorter photoperiods, seasonal moisture deficit, and freezing ground that limits the availability of water, thus inhibiting transpiration.</a:t>
            </a:r>
          </a:p>
          <a:p xmlns:a="http://schemas.openxmlformats.org/drawingml/2006/main">
            <a:r>
              <a:t>Broadleaf deciduous forests generally give way to conifers at higher elevations, though some broadleaf deciduous trees (mainly birches) serve as the upper timberline species in some areas; disturbances including fire, windstorms, landslides, and avalanches may also allow broadleaf deciduous trees to extend into higher elevations normally dominated by conifer forests, resulting in a mosaic of intermingling communities of different ages and compositions.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Tropical and Subtropical Mountain Forests</a:t>
            </a:r>
          </a:p>
          <a:p xmlns:a="http://schemas.openxmlformats.org/drawingml/2006/main">
            <a:r>
              <a:t/>
            </a:r>
          </a:p>
          <a:p xmlns:a="http://schemas.openxmlformats.org/drawingml/2006/main">
            <a:r>
              <a:t>Slide text:</a:t>
            </a:r>
          </a:p>
          <a:p xmlns:a="http://schemas.openxmlformats.org/drawingml/2006/main">
            <a:r>
              <a:t>Tropical mountain forests are characterized by high species diversity, enhanced by a multilayered canopy and a nearly continuous cycle of reproduction under the near-constant thermic conditions, and the dominance of broadleaf evergreen trees.</a:t>
            </a:r>
          </a:p>
          <a:p xmlns:a="http://schemas.openxmlformats.org/drawingml/2006/main">
            <a:r>
              <a:t>Deciduous trees that shed their leaves during the dry season dominate mountain forests in tropical areas with pronounced wet/dry seasons.</a:t>
            </a:r>
          </a:p>
          <a:p xmlns:a="http://schemas.openxmlformats.org/drawingml/2006/main">
            <a:r>
              <a:t>As in other mountain forests, characteristics of tropical forests change markedly with elevation, including gradual decreases in tree height, species richness, structural complexity, and number of stories; changes in tree characteristics with increasing elevation include decrease in leaf size, loss of leaf drip tips, decrease in the frequency of trunk buttressing, and thickening of tree bark; the abundance of lianas (hanging vines) and the profusion of elaborate flowering plans also decrease, while lichens and mosses increase.</a:t>
            </a:r>
          </a:p>
          <a:p xmlns:a="http://schemas.openxmlformats.org/drawingml/2006/main">
            <a:r>
              <a:t>Temperate-latitude genera also occur in tropical forests above 1,000 m (3,300 ft), contributing to a far greater number of species than in forests at higher latitudes.</a:t>
            </a:r>
          </a:p>
          <a:p xmlns:a="http://schemas.openxmlformats.org/drawingml/2006/main">
            <a:r>
              <a:t>Tropical forests generally show well-developed zonation among the major plant communities, from lowland tropical to submontane, montane, and subalpine forests, to alpine grasses and shrubs; one of the more distinctive subzones is the mossy forest, cloud forest, or elfin woodland within the broader montane or subalpine zones, and in subtropical climates where adiabatic cooling and higher precipitation are capped by the subtropical trade wind inversion, creating moister conditions than at higher elevations.</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Tropical vegetation zones tend to shift to lower elevations on smaller mounta...</a:t>
            </a:r>
          </a:p>
          <a:p xmlns:a="http://schemas.openxmlformats.org/drawingml/2006/main">
            <a:r>
              <a:t/>
            </a:r>
          </a:p>
          <a:p xmlns:a="http://schemas.openxmlformats.org/drawingml/2006/main">
            <a:r>
              <a:t>Slide text:</a:t>
            </a:r>
          </a:p>
          <a:p xmlns:a="http://schemas.openxmlformats.org/drawingml/2006/main">
            <a:r>
              <a:t>Tropical vegetation zones tend to shift to lower elevations on smaller mountains and are typically depressed in the direction of the prevailing trade winds.</a:t>
            </a:r>
          </a:p>
          <a:p xmlns:a="http://schemas.openxmlformats.org/drawingml/2006/main">
            <a:r>
              <a:t>Not all tropical mountains support well-developed forests.</a:t>
            </a:r>
          </a:p>
          <a:p xmlns:a="http://schemas.openxmlformats.org/drawingml/2006/main">
            <a:r>
              <a:t>Central Himalayan forests share many of the angiosperm families and genera characteristic of tropical and temperate forests, but have evolved several distinguishing traits in response to the climatic influence of the Asian monsoon and a complex climate history associated with rapid tectonic rise of of the region, resulting in a high degree of endemism. In general, these forests are highly productive, as measured by net primary productivity and biomass.</a:t>
            </a:r>
          </a:p>
          <a:p xmlns:a="http://schemas.openxmlformats.org/drawingml/2006/main">
            <a:r>
              <a:t>The most xeric (dry) mountain areas are located above tropical deserts, such as the Ahaggar and Tibesti in the Sahara Desert; these support xerophytic (drought-adapted) shrubs and trees above 1,500 m (5,000 ft), but lack forests.</a:t>
            </a:r>
          </a:p>
          <a:p xmlns:a="http://schemas.openxmlformats.org/drawingml/2006/main">
            <a:r>
              <a:t>The Andes display a wide range of environmental conditions and illustrate how latitude, elevation, and moisture availability interact to shape montane forests.</a:t>
            </a:r>
          </a:p>
          <a:p xmlns:a="http://schemas.openxmlformats.org/drawingml/2006/main">
            <a:r>
              <a:t>Despite the general lack of moisture, trees attain their highest elevations in the dry subtropics, because of the high surface heating and development of convection storms; examples include the pine forests of central Mexico and the stunted Poylepis forest in northern Chile and western Bolivia, where upper treeline elevations reach more than 4,800 m (15,800 ft) and isolated trees occur at elevations exceeding 5,000 m (16,400 ft).</a:t>
            </a:r>
          </a:p>
          <a:p xmlns:a="http://schemas.openxmlformats.org/drawingml/2006/main">
            <a:r>
              <a:t/>
            </a:r>
          </a:p>
          <a:p xmlns:a="http://schemas.openxmlformats.org/drawingml/2006/main">
            <a:r>
              <a:t>[Sources]</a:t>
            </a:r>
          </a:p>
          <a:p xmlns:a="http://schemas.openxmlformats.org/drawingml/2006/main">
            <a:r>
              <a:t>- Original uploaded Mountain Geography teaching slide.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9c40957819cc44c5"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7893aa6f8ef742dc" /><Relationship Type="http://schemas.openxmlformats.org/officeDocument/2006/relationships/slideLayout" Target="/ppt/slideLayouts/slideLayout1.xml" Id="R139f3f1302b54bcd"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12F6122E-42B0-4956-9364-5B35B35A1032}"/>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F22B481D-A328-463A-83F9-5952C2AD4F1C}"/>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139f3f1302b54bcd"/>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aafcdb260f314f5d" /><Relationship Type="http://schemas.openxmlformats.org/officeDocument/2006/relationships/notesSlide" Target="/ppt/notesSlides/notesSlide1.xml" Id="Rb08420c3672048a8"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ed0c6ab370b04cef" /><Relationship Type="http://schemas.openxmlformats.org/officeDocument/2006/relationships/notesSlide" Target="/ppt/notesSlides/notesSlide10.xml" Id="Rdc4b1dfe4ff842b3"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bae7c4ab9462441a" /><Relationship Type="http://schemas.openxmlformats.org/officeDocument/2006/relationships/notesSlide" Target="/ppt/notesSlides/notesSlide11.xml" Id="R811006d7b1a1429e"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fd033e1fec4245e4" /><Relationship Type="http://schemas.openxmlformats.org/officeDocument/2006/relationships/notesSlide" Target="/ppt/notesSlides/notesSlide12.xml" Id="Rd3d974b079784394"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88e0237815694ec3" /><Relationship Type="http://schemas.openxmlformats.org/officeDocument/2006/relationships/notesSlide" Target="/ppt/notesSlides/notesSlide13.xml" Id="Re81496d3b8c64422"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7230f8156e274c50" /><Relationship Type="http://schemas.openxmlformats.org/officeDocument/2006/relationships/notesSlide" Target="/ppt/notesSlides/notesSlide14.xml" Id="Ra71da4f7b1004f5b"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e1f51c712adf4ca0" /><Relationship Type="http://schemas.openxmlformats.org/officeDocument/2006/relationships/notesSlide" Target="/ppt/notesSlides/notesSlide15.xml" Id="Re9db4452307e4885"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0a561a27bc7341ca" /><Relationship Type="http://schemas.openxmlformats.org/officeDocument/2006/relationships/notesSlide" Target="/ppt/notesSlides/notesSlide16.xml" Id="Rcbf4d876ac7d4418"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c8dffd008200431b" /><Relationship Type="http://schemas.openxmlformats.org/officeDocument/2006/relationships/notesSlide" Target="/ppt/notesSlides/notesSlide17.xml" Id="Rd22c5ec19c78471b"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5fae56f6cc2849e3" /><Relationship Type="http://schemas.openxmlformats.org/officeDocument/2006/relationships/notesSlide" Target="/ppt/notesSlides/notesSlide18.xml" Id="R5f77aebf9fd143fc"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916f5facbbd241d2" /><Relationship Type="http://schemas.openxmlformats.org/officeDocument/2006/relationships/notesSlide" Target="/ppt/notesSlides/notesSlide19.xml" Id="R86e0c17ccc954d10"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7c9d8d7393274422" /><Relationship Type="http://schemas.openxmlformats.org/officeDocument/2006/relationships/notesSlide" Target="/ppt/notesSlides/notesSlide2.xml" Id="R7db7f2ca24fd48ad"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f22f5a44876e4d21" /><Relationship Type="http://schemas.openxmlformats.org/officeDocument/2006/relationships/notesSlide" Target="/ppt/notesSlides/notesSlide20.xml" Id="Rfd14ba8e4fb34911" /></Relationships>
</file>

<file path=ppt/slides/_rels/slide21.xml.rels>&#65279;<?xml version="1.0" encoding="utf-8"?><Relationships xmlns="http://schemas.openxmlformats.org/package/2006/relationships"><Relationship Type="http://schemas.openxmlformats.org/officeDocument/2006/relationships/slideLayout" Target="/ppt/slideLayouts/slideLayout1.xml" Id="R004022a59d9d447c" /><Relationship Type="http://schemas.openxmlformats.org/officeDocument/2006/relationships/notesSlide" Target="/ppt/notesSlides/notesSlide21.xml" Id="R051468ebdea74ca9" /></Relationships>
</file>

<file path=ppt/slides/_rels/slide22.xml.rels>&#65279;<?xml version="1.0" encoding="utf-8"?><Relationships xmlns="http://schemas.openxmlformats.org/package/2006/relationships"><Relationship Type="http://schemas.openxmlformats.org/officeDocument/2006/relationships/slideLayout" Target="/ppt/slideLayouts/slideLayout1.xml" Id="Rd98568fd32fd4b5c" /><Relationship Type="http://schemas.openxmlformats.org/officeDocument/2006/relationships/notesSlide" Target="/ppt/notesSlides/notesSlide22.xml" Id="R6f98085ef58f4f30" /></Relationships>
</file>

<file path=ppt/slides/_rels/slide23.xml.rels>&#65279;<?xml version="1.0" encoding="utf-8"?><Relationships xmlns="http://schemas.openxmlformats.org/package/2006/relationships"><Relationship Type="http://schemas.openxmlformats.org/officeDocument/2006/relationships/slideLayout" Target="/ppt/slideLayouts/slideLayout1.xml" Id="R90fdb0717e2f4a36" /><Relationship Type="http://schemas.openxmlformats.org/officeDocument/2006/relationships/notesSlide" Target="/ppt/notesSlides/notesSlide23.xml" Id="R2900ca76d0844a2a" /></Relationships>
</file>

<file path=ppt/slides/_rels/slide24.xml.rels>&#65279;<?xml version="1.0" encoding="utf-8"?><Relationships xmlns="http://schemas.openxmlformats.org/package/2006/relationships"><Relationship Type="http://schemas.openxmlformats.org/officeDocument/2006/relationships/slideLayout" Target="/ppt/slideLayouts/slideLayout1.xml" Id="Rcc33861e833f4509" /><Relationship Type="http://schemas.openxmlformats.org/officeDocument/2006/relationships/notesSlide" Target="/ppt/notesSlides/notesSlide24.xml" Id="R66c71f07554142af" /></Relationships>
</file>

<file path=ppt/slides/_rels/slide25.xml.rels>&#65279;<?xml version="1.0" encoding="utf-8"?><Relationships xmlns="http://schemas.openxmlformats.org/package/2006/relationships"><Relationship Type="http://schemas.openxmlformats.org/officeDocument/2006/relationships/slideLayout" Target="/ppt/slideLayouts/slideLayout1.xml" Id="Rf37d1b33e45345b5" /><Relationship Type="http://schemas.openxmlformats.org/officeDocument/2006/relationships/notesSlide" Target="/ppt/notesSlides/notesSlide25.xml" Id="Reb3ffcb4e32d4f4d" /></Relationships>
</file>

<file path=ppt/slides/_rels/slide26.xml.rels>&#65279;<?xml version="1.0" encoding="utf-8"?><Relationships xmlns="http://schemas.openxmlformats.org/package/2006/relationships"><Relationship Type="http://schemas.openxmlformats.org/officeDocument/2006/relationships/slideLayout" Target="/ppt/slideLayouts/slideLayout1.xml" Id="Rb34ac166aa414e0d" /><Relationship Type="http://schemas.openxmlformats.org/officeDocument/2006/relationships/notesSlide" Target="/ppt/notesSlides/notesSlide26.xml" Id="Reaaf7ec58ff846b9" /></Relationships>
</file>

<file path=ppt/slides/_rels/slide27.xml.rels>&#65279;<?xml version="1.0" encoding="utf-8"?><Relationships xmlns="http://schemas.openxmlformats.org/package/2006/relationships"><Relationship Type="http://schemas.openxmlformats.org/officeDocument/2006/relationships/slideLayout" Target="/ppt/slideLayouts/slideLayout1.xml" Id="R4bc80a857ce244c8" /><Relationship Type="http://schemas.openxmlformats.org/officeDocument/2006/relationships/notesSlide" Target="/ppt/notesSlides/notesSlide27.xml" Id="R5f60422dc1db4e6e" /></Relationships>
</file>

<file path=ppt/slides/_rels/slide28.xml.rels>&#65279;<?xml version="1.0" encoding="utf-8"?><Relationships xmlns="http://schemas.openxmlformats.org/package/2006/relationships"><Relationship Type="http://schemas.openxmlformats.org/officeDocument/2006/relationships/slideLayout" Target="/ppt/slideLayouts/slideLayout1.xml" Id="R2454c150080a4dd7" /><Relationship Type="http://schemas.openxmlformats.org/officeDocument/2006/relationships/notesSlide" Target="/ppt/notesSlides/notesSlide28.xml" Id="R536a185fab1845f9" /></Relationships>
</file>

<file path=ppt/slides/_rels/slide29.xml.rels>&#65279;<?xml version="1.0" encoding="utf-8"?><Relationships xmlns="http://schemas.openxmlformats.org/package/2006/relationships"><Relationship Type="http://schemas.openxmlformats.org/officeDocument/2006/relationships/slideLayout" Target="/ppt/slideLayouts/slideLayout1.xml" Id="Rbdedc54677854dcd" /><Relationship Type="http://schemas.openxmlformats.org/officeDocument/2006/relationships/notesSlide" Target="/ppt/notesSlides/notesSlide29.xml" Id="Rceef78fd171d4c20"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a5cf3a3c726d48d9" /><Relationship Type="http://schemas.openxmlformats.org/officeDocument/2006/relationships/notesSlide" Target="/ppt/notesSlides/notesSlide3.xml" Id="R9c7a12bc9ea74add" /></Relationships>
</file>

<file path=ppt/slides/_rels/slide30.xml.rels>&#65279;<?xml version="1.0" encoding="utf-8"?><Relationships xmlns="http://schemas.openxmlformats.org/package/2006/relationships"><Relationship Type="http://schemas.openxmlformats.org/officeDocument/2006/relationships/slideLayout" Target="/ppt/slideLayouts/slideLayout1.xml" Id="Ra0df3ffc27464c65" /><Relationship Type="http://schemas.openxmlformats.org/officeDocument/2006/relationships/notesSlide" Target="/ppt/notesSlides/notesSlide30.xml" Id="R722673fe26f541dd" /></Relationships>
</file>

<file path=ppt/slides/_rels/slide31.xml.rels>&#65279;<?xml version="1.0" encoding="utf-8"?><Relationships xmlns="http://schemas.openxmlformats.org/package/2006/relationships"><Relationship Type="http://schemas.openxmlformats.org/officeDocument/2006/relationships/slideLayout" Target="/ppt/slideLayouts/slideLayout1.xml" Id="R7928c37bfe42461e" /><Relationship Type="http://schemas.openxmlformats.org/officeDocument/2006/relationships/notesSlide" Target="/ppt/notesSlides/notesSlide31.xml" Id="Rb112b6f9a779474f" /></Relationships>
</file>

<file path=ppt/slides/_rels/slide32.xml.rels>&#65279;<?xml version="1.0" encoding="utf-8"?><Relationships xmlns="http://schemas.openxmlformats.org/package/2006/relationships"><Relationship Type="http://schemas.openxmlformats.org/officeDocument/2006/relationships/slideLayout" Target="/ppt/slideLayouts/slideLayout1.xml" Id="Refb29e09218d4450" /><Relationship Type="http://schemas.openxmlformats.org/officeDocument/2006/relationships/notesSlide" Target="/ppt/notesSlides/notesSlide32.xml" Id="R8039559f37e24950"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3c4f7662622748b8" /><Relationship Type="http://schemas.openxmlformats.org/officeDocument/2006/relationships/notesSlide" Target="/ppt/notesSlides/notesSlide4.xml" Id="R67dee7a6cad64337"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b77ec9057cb54086" /><Relationship Type="http://schemas.openxmlformats.org/officeDocument/2006/relationships/notesSlide" Target="/ppt/notesSlides/notesSlide5.xml" Id="R8209f9822eba4c03"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d9bc2a3f7a994f99" /><Relationship Type="http://schemas.openxmlformats.org/officeDocument/2006/relationships/notesSlide" Target="/ppt/notesSlides/notesSlide6.xml" Id="Rc5c18523f81844a6"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b0bdb70bf90e443a" /><Relationship Type="http://schemas.openxmlformats.org/officeDocument/2006/relationships/notesSlide" Target="/ppt/notesSlides/notesSlide7.xml" Id="Rc7b0697de1ad4b37"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88bf539bbed84cad" /><Relationship Type="http://schemas.openxmlformats.org/officeDocument/2006/relationships/notesSlide" Target="/ppt/notesSlides/notesSlide8.xml" Id="R87fc0f8da1d64d22"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20d15e85ae7e4672" /><Relationship Type="http://schemas.openxmlformats.org/officeDocument/2006/relationships/notesSlide" Target="/ppt/notesSlides/notesSlide9.xml" Id="R93a924e91f3546a3"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Slide title: MOUNTAIN VEGETATION">
            <a:extLst xmlns:a="http://schemas.openxmlformats.org/drawingml/2006/main">
              <a:ext uri="{FF2B5EF4-FFF2-40B4-BE49-F238E27FC236}">
                <a16:creationId xmlns:a16="http://schemas.microsoft.com/office/drawing/2014/main" id="{C6953468-51F9-4134-A80F-885D77795E92}"/>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7F7F7F"/>
                </a:solidFill>
                <a:latin typeface="Calibri"/>
                <a:ea typeface="Calibri"/>
                <a:cs typeface="Calibri"/>
              </a:rPr>
              <a:t>MOUNTAIN VEGETATION</a:t>
            </a:r>
            <a:endParaRPr sz="2800" b="0" u="none">
              <a:solidFill>
                <a:srgbClr val="000000"/>
              </a:solidFill>
              <a:latin typeface="Calibri"/>
              <a:ea typeface="Calibri"/>
              <a:cs typeface="Calibri"/>
            </a:endParaRPr>
          </a:p>
        </p:txBody>
      </p:sp>
      <p:sp>
        <p:nvSpPr>
          <p:cNvPr id="8" name="Slide text on slide 1">
            <a:extLst xmlns:a="http://schemas.openxmlformats.org/drawingml/2006/main">
              <a:ext uri="{FF2B5EF4-FFF2-40B4-BE49-F238E27FC236}">
                <a16:creationId xmlns:a16="http://schemas.microsoft.com/office/drawing/2014/main" id="{EB1DB1E7-06CC-4066-9405-AB13C4221F95}"/>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8EB4E3"/>
                </a:solidFill>
                <a:latin typeface="Calibri"/>
                <a:ea typeface="Calibri"/>
                <a:cs typeface="Calibri"/>
              </a:rPr>
              <a:t>Chapter Seven</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1468274031"/>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24" name="Slide title: Northern vs. Southern Hemisphere Mountain Forests">
            <a:extLst xmlns:a="http://schemas.openxmlformats.org/drawingml/2006/main">
              <a:ext uri="{FF2B5EF4-FFF2-40B4-BE49-F238E27FC236}">
                <a16:creationId xmlns:a16="http://schemas.microsoft.com/office/drawing/2014/main" id="{BC04A60B-6E87-4122-A88B-F562B98BFBB5}"/>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Northern vs. Southern Hemisphere Mountain Forests</a:t>
            </a:r>
            <a:endParaRPr sz="2600" b="0" u="none">
              <a:solidFill>
                <a:srgbClr val="000000"/>
              </a:solidFill>
              <a:latin typeface="Calibri"/>
              <a:ea typeface="Calibri"/>
              <a:cs typeface="Calibri"/>
            </a:endParaRPr>
          </a:p>
        </p:txBody>
      </p:sp>
      <p:sp>
        <p:nvSpPr>
          <p:cNvPr id="25" name="Slide text on slide 10">
            <a:extLst xmlns:a="http://schemas.openxmlformats.org/drawingml/2006/main">
              <a:ext uri="{FF2B5EF4-FFF2-40B4-BE49-F238E27FC236}">
                <a16:creationId xmlns:a16="http://schemas.microsoft.com/office/drawing/2014/main" id="{8948D397-8871-4379-BEF3-AFF34A1E5F7A}"/>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Mountain forests in the southern hemisphere are composed primarily of broadleaf evergreen trees and include more species of trees, shrubs, lianas, epiphytes, and herbs than those of the northern hemisphere, and tree ferns are common understory plants in many temperate southern hemisphere forests, even near the timberline.</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Although some species interchange has taken place between the northern and southern hemispheres, the floras on either side of the equator evolved independently and are distinct.</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humid tropics show little difference in species composition north and south of the equator, but this pattern changes dramatically by 15° to 20° latitude, where the seasonal contrasts become more strongly expressed, particularly at higher elevations: above 2,000 m (6,600 ft), forest composition north of the equator becomes distinctly boreal, while forests south of the equator are dominated by southern hemisphere species. This pattern is an artifact of geological history and plant evolution rather than a result of current climatic differences.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southern hemisphere seems to exhibit elevation and latitude zonation patterns similar to the northern hemisphere, and many tree species and genera found in the southern hemisphere midlatitudes are also found in tropical mountains.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Similar to the northern hemisphere, (1) there is a distinct decrease in timberline elevations with increasing latitude; (2) there is a marked decrease in species with distance from the equator; and (3) there are lower midlatitude treelines on the lee side of the southern Andes.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p:txBody>
      </p:sp>
    </p:spTree>
    <p:extLst>
      <p:ext uri="{BB962C8B-B14F-4D97-AF65-F5344CB8AC3E}">
        <p14:creationId xmlns:p14="http://schemas.microsoft.com/office/powerpoint/2010/main" val="1873499844"/>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26" name="Slide title: Forest Succession and Disturbance">
            <a:extLst xmlns:a="http://schemas.openxmlformats.org/drawingml/2006/main">
              <a:ext uri="{FF2B5EF4-FFF2-40B4-BE49-F238E27FC236}">
                <a16:creationId xmlns:a16="http://schemas.microsoft.com/office/drawing/2014/main" id="{64365DBF-D48D-484F-8BB5-CF88315174F7}"/>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Forest Succession and Disturbance</a:t>
            </a:r>
            <a:endParaRPr sz="2600" b="0" u="none">
              <a:solidFill>
                <a:srgbClr val="000000"/>
              </a:solidFill>
              <a:latin typeface="Calibri"/>
              <a:ea typeface="Calibri"/>
              <a:cs typeface="Calibri"/>
            </a:endParaRPr>
          </a:p>
        </p:txBody>
      </p:sp>
      <p:sp>
        <p:nvSpPr>
          <p:cNvPr id="27" name="Slide text on slide 11">
            <a:extLst xmlns:a="http://schemas.openxmlformats.org/drawingml/2006/main">
              <a:ext uri="{FF2B5EF4-FFF2-40B4-BE49-F238E27FC236}">
                <a16:creationId xmlns:a16="http://schemas.microsoft.com/office/drawing/2014/main" id="{9893C032-9B32-45D2-BF7F-EA4C3FE8FC75}"/>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dominance of a particular plant type or species depends on its relationship with the physical environment and other organisms.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prevalence of either conifers or broadleaf deciduous trees in a given forest depends on which are better suited to the local conditions;</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In marine and higher-latitude climates, deciduous tree species are typically less shade-tolerant than conifers and reproduce poorly under closed forest canopies, which hastens the rate of species turnover and relegates broadleaf deciduous trees to early successional stages.</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In midlatitude deciduous forests, these successional trends are reversed, with pines and hemlock as the early successional shade-intolerant species.</a:t>
            </a:r>
            <a:endParaRPr sz="12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Many western North American forests have experienced dramatic changes in composition and structure over the past 100 years as a result of fire exclusion, acceleration succession toward more shade-tolerant species, and decreasing community and landscape diversity.</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Lower fire frequencies and greater fire severities also promote certain life-history characteristics of fire-adapted tree species, such as aspens, which are becoming less dominant in western North American forests as the result of fire suppression.</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origin of mountain meadows is also related to forest succession and disturbance, and tree encroachment is increasing, resulting in meadow closure. Resource managers must choose whether to refrain from intervention that might allow tree encroachment to continue and threaten meadows or to attempt to preserve meadows through active management, such as prescribed burning or clearing young trees and saplings, but little is known about how active management might influence these meadows.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p:txBody>
      </p:sp>
    </p:spTree>
    <p:extLst>
      <p:ext uri="{BB962C8B-B14F-4D97-AF65-F5344CB8AC3E}">
        <p14:creationId xmlns:p14="http://schemas.microsoft.com/office/powerpoint/2010/main" val="399053481"/>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28" name="Slide title: Timberline">
            <a:extLst xmlns:a="http://schemas.openxmlformats.org/drawingml/2006/main">
              <a:ext uri="{FF2B5EF4-FFF2-40B4-BE49-F238E27FC236}">
                <a16:creationId xmlns:a16="http://schemas.microsoft.com/office/drawing/2014/main" id="{6054CB26-DEA7-4DA9-B344-D0022EF9419D}"/>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Timberline</a:t>
            </a:r>
            <a:endParaRPr sz="3200" b="0" u="none">
              <a:solidFill>
                <a:srgbClr val="000000"/>
              </a:solidFill>
              <a:latin typeface="Calibri"/>
              <a:ea typeface="Calibri"/>
              <a:cs typeface="Calibri"/>
            </a:endParaRPr>
          </a:p>
        </p:txBody>
      </p:sp>
      <p:sp>
        <p:nvSpPr>
          <p:cNvPr id="29" name="Slide text on slide 12">
            <a:extLst xmlns:a="http://schemas.openxmlformats.org/drawingml/2006/main">
              <a:ext uri="{FF2B5EF4-FFF2-40B4-BE49-F238E27FC236}">
                <a16:creationId xmlns:a16="http://schemas.microsoft.com/office/drawing/2014/main" id="{A72C797E-BA8D-4C33-A95A-3360878CF658}"/>
              </a:ext>
            </a:extLst>
          </p:cNvPr>
          <p:cNvSpPr>
            <a:spLocks xmlns:a="http://schemas.openxmlformats.org/drawingml/2006/main" noGrp="1"/>
          </p:cNvSpPr>
          <p:nvPr/>
        </p:nvSpPr>
        <p:spPr>
          <a:xfrm xmlns:a="http://schemas.openxmlformats.org/drawingml/2006/main">
            <a:off x="457200" y="968040"/>
            <a:ext cx="8229600" cy="5299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transition between the subalpine forest and alpine tundra vegetation identifies the location of the </a:t>
            </a:r>
            <a:r>
              <a:rPr sz="1600" b="1" u="none">
                <a:solidFill>
                  <a:srgbClr val="595959"/>
                </a:solidFill>
                <a:latin typeface="Calibri"/>
                <a:ea typeface="Calibri"/>
                <a:cs typeface="Calibri"/>
              </a:rPr>
              <a:t>alpine ecotones</a:t>
            </a:r>
            <a:r>
              <a:rPr sz="1600" b="0" u="none">
                <a:solidFill>
                  <a:srgbClr val="595959"/>
                </a:solidFill>
                <a:latin typeface="Calibri"/>
                <a:ea typeface="Calibri"/>
                <a:cs typeface="Calibri"/>
              </a:rPr>
              <a:t> (transition areas). In these ecotones, differences in plant stature and physiognomy become important adaptations to more extreme environmental conditions (alpine) or resource competition (subalpine forest).</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forest to alpine tundra ecotone is notable because of its global occurrence and sensitivity to changes in regional and global climate, especially temperature changes.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position and shape of local treeline can be highly variable, depending on the role of several factors related to climate variability, topography, soil type, disturbance, and the interaction among different species:</a:t>
            </a: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1" u="none">
                <a:solidFill>
                  <a:srgbClr val="595959"/>
                </a:solidFill>
                <a:latin typeface="Calibri"/>
                <a:ea typeface="Calibri"/>
                <a:cs typeface="Calibri"/>
              </a:rPr>
              <a:t>Timberline</a:t>
            </a:r>
            <a:r>
              <a:rPr sz="1400" b="0" u="none">
                <a:solidFill>
                  <a:srgbClr val="595959"/>
                </a:solidFill>
                <a:latin typeface="Calibri"/>
                <a:ea typeface="Calibri"/>
                <a:cs typeface="Calibri"/>
              </a:rPr>
              <a:t> refers to the overall transition from closed forest to open, treeless tundra.</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1" u="none">
                <a:solidFill>
                  <a:srgbClr val="595959"/>
                </a:solidFill>
                <a:latin typeface="Calibri"/>
                <a:ea typeface="Calibri"/>
                <a:cs typeface="Calibri"/>
              </a:rPr>
              <a:t>Forestline</a:t>
            </a:r>
            <a:r>
              <a:rPr sz="1400" b="0" u="none">
                <a:solidFill>
                  <a:srgbClr val="595959"/>
                </a:solidFill>
                <a:latin typeface="Calibri"/>
                <a:ea typeface="Calibri"/>
                <a:cs typeface="Calibri"/>
              </a:rPr>
              <a:t> represents the upper limit of contiguous forest; abrupt forestlines coincide with timberline but may be indistinct where there is a gradual transition from forest to tundra.</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1" u="none">
                <a:solidFill>
                  <a:srgbClr val="595959"/>
                </a:solidFill>
                <a:latin typeface="Calibri"/>
                <a:ea typeface="Calibri"/>
                <a:cs typeface="Calibri"/>
              </a:rPr>
              <a:t>Treeline</a:t>
            </a:r>
            <a:r>
              <a:rPr sz="1400" b="0" u="none">
                <a:solidFill>
                  <a:srgbClr val="595959"/>
                </a:solidFill>
                <a:latin typeface="Calibri"/>
                <a:ea typeface="Calibri"/>
                <a:cs typeface="Calibri"/>
              </a:rPr>
              <a:t> is the upper limit of erect arborescent growth, represented by scattered clumps of trees or isolated individuals above the forestline.</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1" u="none">
                <a:solidFill>
                  <a:srgbClr val="595959"/>
                </a:solidFill>
                <a:latin typeface="Calibri"/>
                <a:ea typeface="Calibri"/>
                <a:cs typeface="Calibri"/>
              </a:rPr>
              <a:t>Scrubline</a:t>
            </a:r>
            <a:r>
              <a:rPr sz="1400" b="0" u="none">
                <a:solidFill>
                  <a:srgbClr val="595959"/>
                </a:solidFill>
                <a:latin typeface="Calibri"/>
                <a:ea typeface="Calibri"/>
                <a:cs typeface="Calibri"/>
              </a:rPr>
              <a:t> or </a:t>
            </a:r>
            <a:r>
              <a:rPr sz="1400" b="1" u="none">
                <a:solidFill>
                  <a:srgbClr val="595959"/>
                </a:solidFill>
                <a:latin typeface="Calibri"/>
                <a:ea typeface="Calibri"/>
                <a:cs typeface="Calibri"/>
              </a:rPr>
              <a:t>krummholz line</a:t>
            </a:r>
            <a:r>
              <a:rPr sz="1400" b="0" u="none">
                <a:solidFill>
                  <a:srgbClr val="595959"/>
                </a:solidFill>
                <a:latin typeface="Calibri"/>
                <a:ea typeface="Calibri"/>
                <a:cs typeface="Calibri"/>
              </a:rPr>
              <a:t> (Ger. “crooked wood”) is the upper limit of stunted shrub-like trees.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3080" indent="-34308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324639446"/>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30" name="Slide title: Characteristics of Timberline">
            <a:extLst xmlns:a="http://schemas.openxmlformats.org/drawingml/2006/main">
              <a:ext uri="{FF2B5EF4-FFF2-40B4-BE49-F238E27FC236}">
                <a16:creationId xmlns:a16="http://schemas.microsoft.com/office/drawing/2014/main" id="{4EB9DA9C-A365-4505-8439-8ABC166DA36C}"/>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Characteristics of Timberline</a:t>
            </a:r>
            <a:endParaRPr sz="2600" b="0" u="none">
              <a:solidFill>
                <a:srgbClr val="000000"/>
              </a:solidFill>
              <a:latin typeface="Calibri"/>
              <a:ea typeface="Calibri"/>
              <a:cs typeface="Calibri"/>
            </a:endParaRPr>
          </a:p>
        </p:txBody>
      </p:sp>
      <p:sp>
        <p:nvSpPr>
          <p:cNvPr id="31" name="Slide text on slide 13">
            <a:extLst xmlns:a="http://schemas.openxmlformats.org/drawingml/2006/main">
              <a:ext uri="{FF2B5EF4-FFF2-40B4-BE49-F238E27FC236}">
                <a16:creationId xmlns:a16="http://schemas.microsoft.com/office/drawing/2014/main" id="{21212734-A2F0-457E-9D74-26C2B74230AE}"/>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general, upper timberline elevations increase toward the equator, but the highest timberlines occur in the subtropics between 20° and 30° latitude in the Peruvian and Bolivian Andes and on the high plateau of Tibet.</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Global timberline ranges from sea level in the Arctic to 3,500–4,000 m (11,500–13,200 ft) in the moist tropics, and more than 4,500 m (14,900 ft) at its extreme upper limits in the dry subtropics.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Timberlines are lower on islands and in marine locations relative to continental areas, in response to higher precipitation and cloud cover.</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the US, timberline varies from west to east, occurring at 1,800 m (6,000 ft) in the marine climate of the Olympic mountains and Cascade Range, rising to &gt;3,000 m (10,000 ft) in the dry continental climate of the central Rocky Mountains, and descending to 1,500 m (5,000 ft) in the humid continental climate of Mt. Washington in New Hampshire.</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Timberlines often reach higher elevations on larger mountains than on smaller mountains because of the mountain mass effect.</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An important characteristic of global timberline is the dominance of evergreen tree species, which are better adapted to the extreme environmental condition that occur at upper timberline, as they are typically long-lived, have long reproductive life spans, and are capable of regenerating asexually.</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Nonetheless, broadleaf deciduous species also form timberline in some midlatitude areas and the tropics, and can be found along with the needle-leaf conifers in the northern hemisphere.</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p:txBody>
      </p:sp>
    </p:spTree>
    <p:extLst>
      <p:ext uri="{BB962C8B-B14F-4D97-AF65-F5344CB8AC3E}">
        <p14:creationId xmlns:p14="http://schemas.microsoft.com/office/powerpoint/2010/main" val="501363250"/>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32" name="Slide title: Timberline Floristics">
            <a:extLst xmlns:a="http://schemas.openxmlformats.org/drawingml/2006/main">
              <a:ext uri="{FF2B5EF4-FFF2-40B4-BE49-F238E27FC236}">
                <a16:creationId xmlns:a16="http://schemas.microsoft.com/office/drawing/2014/main" id="{7713BB43-1AC2-42E7-81E4-6AE70D4023B1}"/>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Timberline Floristics</a:t>
            </a:r>
            <a:endParaRPr sz="2600" b="0" u="none">
              <a:solidFill>
                <a:srgbClr val="000000"/>
              </a:solidFill>
              <a:latin typeface="Calibri"/>
              <a:ea typeface="Calibri"/>
              <a:cs typeface="Calibri"/>
            </a:endParaRPr>
          </a:p>
        </p:txBody>
      </p:sp>
      <p:sp>
        <p:nvSpPr>
          <p:cNvPr id="33" name="Slide text on slide 14">
            <a:extLst xmlns:a="http://schemas.openxmlformats.org/drawingml/2006/main">
              <a:ext uri="{FF2B5EF4-FFF2-40B4-BE49-F238E27FC236}">
                <a16:creationId xmlns:a16="http://schemas.microsoft.com/office/drawing/2014/main" id="{9DE58E0E-7DF4-483A-A0BD-271CAF371E30}"/>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vast majority of timberline trees of northern hemisphere mountains are pine (</a:t>
            </a:r>
            <a:r>
              <a:rPr sz="1400" b="0" i="1" u="none">
                <a:solidFill>
                  <a:srgbClr val="595959"/>
                </a:solidFill>
                <a:latin typeface="Calibri"/>
                <a:ea typeface="Calibri"/>
                <a:cs typeface="Calibri"/>
              </a:rPr>
              <a:t>Pinus</a:t>
            </a:r>
            <a:r>
              <a:rPr sz="1400" b="0" u="none">
                <a:solidFill>
                  <a:srgbClr val="595959"/>
                </a:solidFill>
                <a:latin typeface="Calibri"/>
                <a:ea typeface="Calibri"/>
                <a:cs typeface="Calibri"/>
              </a:rPr>
              <a:t>), spruce (</a:t>
            </a:r>
            <a:r>
              <a:rPr sz="1400" b="0" i="1" u="none">
                <a:solidFill>
                  <a:srgbClr val="595959"/>
                </a:solidFill>
                <a:latin typeface="Calibri"/>
                <a:ea typeface="Calibri"/>
                <a:cs typeface="Calibri"/>
              </a:rPr>
              <a:t>Picea</a:t>
            </a:r>
            <a:r>
              <a:rPr sz="1400" b="0" u="none">
                <a:solidFill>
                  <a:srgbClr val="595959"/>
                </a:solidFill>
                <a:latin typeface="Calibri"/>
                <a:ea typeface="Calibri"/>
                <a:cs typeface="Calibri"/>
              </a:rPr>
              <a:t>), and fir (</a:t>
            </a:r>
            <a:r>
              <a:rPr sz="1400" b="0" i="1" u="none">
                <a:solidFill>
                  <a:srgbClr val="595959"/>
                </a:solidFill>
                <a:latin typeface="Calibri"/>
                <a:ea typeface="Calibri"/>
                <a:cs typeface="Calibri"/>
              </a:rPr>
              <a:t>Abies</a:t>
            </a:r>
            <a:r>
              <a:rPr sz="1400" b="0" u="none">
                <a:solidFill>
                  <a:srgbClr val="595959"/>
                </a:solidFill>
                <a:latin typeface="Calibri"/>
                <a:ea typeface="Calibri"/>
                <a:cs typeface="Calibri"/>
              </a:rPr>
              <a:t>); these genera are represented by similar species throughout the northern hemisphere and occupy similar ecological niches.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Other, less common genera of the pine family found at timberline include hemlocks and larches; juniper is also found in most northern hemisphere mountains, but usually grows as a scattered and low shrub.</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Broadleaf deciduous trees form the timberline in some areas, especially in Scandinavia, eastern Asia, and parts of the Himalaya; the dominant genus is birch, but aspen, alder, and beech also occur, and in areas experiencing slope instability and avalanches, willow, alder, and maple may also be present.</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Timberline areas in tropical and southern hemisphere mountains are typically smaller but more floristically diverse than in the northern hemisphere; in the southern hemisphere, broadleaf evergreen species, particularly </a:t>
            </a:r>
            <a:r>
              <a:rPr sz="1400" b="0" i="1" u="none">
                <a:solidFill>
                  <a:srgbClr val="595959"/>
                </a:solidFill>
                <a:latin typeface="Calibri"/>
                <a:ea typeface="Calibri"/>
                <a:cs typeface="Calibri"/>
              </a:rPr>
              <a:t>Nothofagus,</a:t>
            </a:r>
            <a:r>
              <a:rPr sz="1400" b="0" u="none">
                <a:solidFill>
                  <a:srgbClr val="595959"/>
                </a:solidFill>
                <a:latin typeface="Calibri"/>
                <a:ea typeface="Calibri"/>
                <a:cs typeface="Calibri"/>
              </a:rPr>
              <a:t> dominate.</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Members of the heath family (Ericaceae) dominate the timberline vegetation of many tropical mountains, forming an “ericaceous belt”; ericaceous species typically grow as evergreen shrubs and trees with tough and leathery leaves and include the genera </a:t>
            </a:r>
            <a:r>
              <a:rPr sz="1400" b="0" i="1" u="none">
                <a:solidFill>
                  <a:srgbClr val="595959"/>
                </a:solidFill>
                <a:latin typeface="Calibri"/>
                <a:ea typeface="Calibri"/>
                <a:cs typeface="Calibri"/>
              </a:rPr>
              <a:t>Vaccinium, Rododendron, Befaria, Pernettya, Erica,</a:t>
            </a:r>
            <a:r>
              <a:rPr sz="1400" b="0" u="none">
                <a:solidFill>
                  <a:srgbClr val="595959"/>
                </a:solidFill>
                <a:latin typeface="Calibri"/>
                <a:ea typeface="Calibri"/>
                <a:cs typeface="Calibri"/>
              </a:rPr>
              <a:t> and </a:t>
            </a:r>
            <a:r>
              <a:rPr sz="1400" b="0" i="1" u="none">
                <a:solidFill>
                  <a:srgbClr val="595959"/>
                </a:solidFill>
                <a:latin typeface="Calibri"/>
                <a:ea typeface="Calibri"/>
                <a:cs typeface="Calibri"/>
              </a:rPr>
              <a:t>Philippia.</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presence of similar life forms in the high mountains of tropical Africa and the high mountain grasslands of the tropical Andes, as well as on the highest reaches of Hawaii, seems to represent </a:t>
            </a:r>
            <a:r>
              <a:rPr sz="1400" b="1" u="none">
                <a:solidFill>
                  <a:srgbClr val="595959"/>
                </a:solidFill>
                <a:latin typeface="Calibri"/>
                <a:ea typeface="Calibri"/>
                <a:cs typeface="Calibri"/>
              </a:rPr>
              <a:t>convergent evolution</a:t>
            </a:r>
            <a:r>
              <a:rPr sz="1400" b="0" u="none">
                <a:solidFill>
                  <a:srgbClr val="595959"/>
                </a:solidFill>
                <a:latin typeface="Calibri"/>
                <a:ea typeface="Calibri"/>
                <a:cs typeface="Calibri"/>
              </a:rPr>
              <a:t> under similar conditions.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p:txBody>
      </p:sp>
    </p:spTree>
    <p:extLst>
      <p:ext uri="{BB962C8B-B14F-4D97-AF65-F5344CB8AC3E}">
        <p14:creationId xmlns:p14="http://schemas.microsoft.com/office/powerpoint/2010/main" val="1923595511"/>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34" name="Slide title: Timberline Patterns">
            <a:extLst xmlns:a="http://schemas.openxmlformats.org/drawingml/2006/main">
              <a:ext uri="{FF2B5EF4-FFF2-40B4-BE49-F238E27FC236}">
                <a16:creationId xmlns:a16="http://schemas.microsoft.com/office/drawing/2014/main" id="{6F3A6E9C-7825-43E2-A405-2B42A4F39F4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Timberline Patterns</a:t>
            </a:r>
            <a:endParaRPr sz="2600" b="0" u="none">
              <a:solidFill>
                <a:srgbClr val="000000"/>
              </a:solidFill>
              <a:latin typeface="Calibri"/>
              <a:ea typeface="Calibri"/>
              <a:cs typeface="Calibri"/>
            </a:endParaRPr>
          </a:p>
        </p:txBody>
      </p:sp>
      <p:sp>
        <p:nvSpPr>
          <p:cNvPr id="35" name="Slide text on slide 15">
            <a:extLst xmlns:a="http://schemas.openxmlformats.org/drawingml/2006/main">
              <a:ext uri="{FF2B5EF4-FFF2-40B4-BE49-F238E27FC236}">
                <a16:creationId xmlns:a16="http://schemas.microsoft.com/office/drawing/2014/main" id="{19DA9A56-25B6-4B63-8834-C54488A569EC}"/>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2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The Positioning of Treeline</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location of upper treeline is sensitive to several environmental factors including latitude, continentality, and topography.</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the tropics, trees grow to their highest elevations in the valleys but reach their maximum elevations on ridges at higher latitudes, partly because of the increasing depth and duration of snowcover with increasing latitude and its influence on the length of the growing season and regeneration success.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Snow is comparatively unimportant in the tropics, making valleys more favorable habitat than exposed ridges, because valleys experience smaller temperature ranges and a lower probability of frost than the ridges; deeper valley also have more local moisture availability.</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Mountain valley bottoms surrounded by high valley walls can provide an exception to this rule, supporting alpine vegetation rather than trees, and causing an inverted timberline.</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Another unusual form of local timberline is the </a:t>
            </a:r>
            <a:r>
              <a:rPr sz="1400" b="1" u="none">
                <a:solidFill>
                  <a:srgbClr val="595959"/>
                </a:solidFill>
                <a:latin typeface="Calibri"/>
                <a:ea typeface="Calibri"/>
                <a:cs typeface="Calibri"/>
              </a:rPr>
              <a:t>ribbon forest, glade,</a:t>
            </a:r>
            <a:r>
              <a:rPr sz="1400" b="0" u="none">
                <a:solidFill>
                  <a:srgbClr val="595959"/>
                </a:solidFill>
                <a:latin typeface="Calibri"/>
                <a:ea typeface="Calibri"/>
                <a:cs typeface="Calibri"/>
              </a:rPr>
              <a:t> or </a:t>
            </a:r>
            <a:r>
              <a:rPr sz="1400" b="1" u="none">
                <a:solidFill>
                  <a:srgbClr val="595959"/>
                </a:solidFill>
                <a:latin typeface="Calibri"/>
                <a:ea typeface="Calibri"/>
                <a:cs typeface="Calibri"/>
              </a:rPr>
              <a:t>“shimagare”</a:t>
            </a:r>
            <a:r>
              <a:rPr sz="1400" b="0" u="none">
                <a:solidFill>
                  <a:srgbClr val="595959"/>
                </a:solidFill>
                <a:latin typeface="Calibri"/>
                <a:ea typeface="Calibri"/>
                <a:cs typeface="Calibri"/>
              </a:rPr>
              <a:t> common in the central Rocky Mountains and other midlatitude mountains—long, narrow features that form as a consequence of downwind snow accumulation and subsequent periods of prolonged soil saturation, resulting in a short growing season that inhibits tree growth and seedling establishment.</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Timberline can also be depressed in response to the underlying geology, grazing, forest clearing, lack of local seed sources, and fire, resulting in the formation of grassy balds.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Fire plays a similar role in determining the location of treeline in arid and semiarid regions, where most timberline tree species are not fire-adapted and tree growing near the previous treeline may require hundreds of years to reestablish. </a:t>
            </a:r>
            <a:endParaRPr sz="1400" b="0" u="none">
              <a:solidFill>
                <a:srgbClr val="000000"/>
              </a:solidFill>
              <a:latin typeface="Calibri"/>
              <a:ea typeface="Calibri"/>
              <a:cs typeface="Calibri"/>
            </a:endParaRPr>
          </a:p>
        </p:txBody>
      </p:sp>
    </p:spTree>
    <p:extLst>
      <p:ext uri="{BB962C8B-B14F-4D97-AF65-F5344CB8AC3E}">
        <p14:creationId xmlns:p14="http://schemas.microsoft.com/office/powerpoint/2010/main" val="746535046"/>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36" name="Slide text on slide 16">
            <a:extLst xmlns:a="http://schemas.openxmlformats.org/drawingml/2006/main">
              <a:ext uri="{FF2B5EF4-FFF2-40B4-BE49-F238E27FC236}">
                <a16:creationId xmlns:a16="http://schemas.microsoft.com/office/drawing/2014/main" id="{EF66ADD6-328C-42EC-BA87-8DB606512178}"/>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2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Temporal Shifts in Treeline</a:t>
            </a: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The elevational location of both global and regional treelines is strongly related to temperature and is sensitive to climatic variation.</a:t>
            </a: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In general, mature trees can tolerate extended cool periods and survive periods of minor climatic fluctuations.</a:t>
            </a: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However, while short-term (i.e., decades to centuries) treeline stability might be argued for some locations, longer-term evidence of shifting treeline produces evidence of climate-induced changes in treeline position of periods of decades to millennia.</a:t>
            </a: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Short-term climate variability can also lead to fluctuations in treeline position, such as treeline depression in arid regions as a result of warm temperatures and drought.</a:t>
            </a: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Tree species abundance may serve as a more sensitive indicator of climate change than treeline position, however.</a:t>
            </a:r>
            <a:endParaRPr sz="17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37" name="Accessible slide title: Temporal Shifts in Treeline">
            <a:extLst xmlns:a="http://schemas.openxmlformats.org/drawingml/2006/main">
              <a:ext uri="{FF2B5EF4-FFF2-40B4-BE49-F238E27FC236}">
                <a16:creationId xmlns:a16="http://schemas.microsoft.com/office/drawing/2014/main" id="{113CDB2B-3E27-45D0-AA2C-E4F71E7D8F2F}"/>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Temporal Shifts in Treeline</a:t>
            </a:r>
          </a:p>
        </p:txBody>
      </p:sp>
    </p:spTree>
    <p:extLst>
      <p:ext uri="{BB962C8B-B14F-4D97-AF65-F5344CB8AC3E}">
        <p14:creationId xmlns:p14="http://schemas.microsoft.com/office/powerpoint/2010/main" val="948140639"/>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37" name="Slide title: Causes of Timberline">
            <a:extLst xmlns:a="http://schemas.openxmlformats.org/drawingml/2006/main">
              <a:ext uri="{FF2B5EF4-FFF2-40B4-BE49-F238E27FC236}">
                <a16:creationId xmlns:a16="http://schemas.microsoft.com/office/drawing/2014/main" id="{8E481063-C6C5-4868-9260-B5C4639A9B9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Causes of Timberline</a:t>
            </a:r>
            <a:endParaRPr sz="2600" b="0" u="none">
              <a:solidFill>
                <a:srgbClr val="000000"/>
              </a:solidFill>
              <a:latin typeface="Calibri"/>
              <a:ea typeface="Calibri"/>
              <a:cs typeface="Calibri"/>
            </a:endParaRPr>
          </a:p>
        </p:txBody>
      </p:sp>
      <p:sp>
        <p:nvSpPr>
          <p:cNvPr id="38" name="Slide text on slide 17">
            <a:extLst xmlns:a="http://schemas.openxmlformats.org/drawingml/2006/main">
              <a:ext uri="{FF2B5EF4-FFF2-40B4-BE49-F238E27FC236}">
                <a16:creationId xmlns:a16="http://schemas.microsoft.com/office/drawing/2014/main" id="{56043238-D29E-44A4-9F53-9C068EC73BAE}"/>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At any given site, timberline can be related to such factors as low temperatures, UV radiation, CO</a:t>
            </a:r>
            <a:r>
              <a:rPr sz="1400" b="0" u="none">
                <a:solidFill>
                  <a:srgbClr val="595959"/>
                </a:solidFill>
                <a:latin typeface="Calibri"/>
                <a:ea typeface="Calibri"/>
                <a:cs typeface="Calibri"/>
              </a:rPr>
              <a:t>2</a:t>
            </a:r>
            <a:r>
              <a:rPr sz="1400" b="0" u="none">
                <a:solidFill>
                  <a:srgbClr val="595959"/>
                </a:solidFill>
                <a:latin typeface="Calibri"/>
                <a:ea typeface="Calibri"/>
                <a:cs typeface="Calibri"/>
              </a:rPr>
              <a:t> concentrations, aridity, excessive snow, strong winds, poor or excessive drainage, lack of soil, recent disturbance by fire, disease, avalanches, volcanic eruptions, or by stature- or growth-related factors, such as plant competition and facilitation, deep root systems, or carbon balance.</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At the global scale, however, the relatively consistent pattern of timberlines suggests that some overriding environmental or ecological factor transcends local conditions and accounts for the majority of tree behavior at timberline.</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While no single factor can explain local timberlines, some of the more important factors known to limit tree grown include snow, wind, solar radiation, and biotic factors.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Snow</a:t>
            </a:r>
            <a:endParaRPr sz="1800" b="0" u="none">
              <a:solidFill>
                <a:srgbClr val="000000"/>
              </a:solidFill>
              <a:latin typeface="Calibri"/>
              <a:ea typeface="Calibri"/>
              <a:cs typeface="Calibri"/>
            </a:endParaRPr>
          </a:p>
          <a:p xmlns:a="http://schemas.openxmlformats.org/drawingml/2006/main">
            <a:pPr marL="743040" lvl="1" indent="-28584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Snow has both a positive and a negative influence on timberline; it enhances tree survival by providing protection from low temperatures and high winds and by providing moisture during the growing season, but it can also smother trees or cause physical damage by promoting avalanches or snow creep. Late-lying snow also harbors harmful molds and fungi, reduces the length of the growing season, and influences local competition for resources with vascular plants and cryptograms.</a:t>
            </a:r>
            <a:endParaRPr sz="1300" b="0" u="none">
              <a:solidFill>
                <a:srgbClr val="000000"/>
              </a:solidFill>
              <a:latin typeface="Calibri"/>
              <a:ea typeface="Calibri"/>
              <a:cs typeface="Calibri"/>
            </a:endParaRPr>
          </a:p>
          <a:p xmlns:a="http://schemas.openxmlformats.org/drawingml/2006/main">
            <a:pPr marL="743040" lvl="1" indent="-28584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However, snow is less significant in many tropical areas, thus eliminating it as a controlling factor of timberline as a global scale; and even in midlatitude areas where snowpack strongly influences and is influenced by local conditions, it is only one of several important factors operating at timberline.</a:t>
            </a:r>
            <a:endParaRPr sz="1300" b="0" u="none">
              <a:solidFill>
                <a:srgbClr val="000000"/>
              </a:solidFill>
              <a:latin typeface="Calibri"/>
              <a:ea typeface="Calibri"/>
              <a:cs typeface="Calibri"/>
            </a:endParaRPr>
          </a:p>
          <a:p xmlns:a="http://schemas.openxmlformats.org/drawingml/2006/main">
            <a:pPr marL="343080" indent="-34308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p:txBody>
      </p:sp>
    </p:spTree>
    <p:extLst>
      <p:ext uri="{BB962C8B-B14F-4D97-AF65-F5344CB8AC3E}">
        <p14:creationId xmlns:p14="http://schemas.microsoft.com/office/powerpoint/2010/main" val="1444520087"/>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39" name="Slide text on slide 18">
            <a:extLst xmlns:a="http://schemas.openxmlformats.org/drawingml/2006/main">
              <a:ext uri="{FF2B5EF4-FFF2-40B4-BE49-F238E27FC236}">
                <a16:creationId xmlns:a16="http://schemas.microsoft.com/office/drawing/2014/main" id="{C2F26DFF-C7BF-4C06-8545-B9665C5B0122}"/>
              </a:ext>
            </a:extLst>
          </p:cNvPr>
          <p:cNvSpPr>
            <a:spLocks xmlns:a="http://schemas.openxmlformats.org/drawingml/2006/main" noGrp="1"/>
          </p:cNvSpPr>
          <p:nvPr/>
        </p:nvSpPr>
        <p:spPr>
          <a:xfrm xmlns:a="http://schemas.openxmlformats.org/drawingml/2006/main">
            <a:off x="457200" y="273960"/>
            <a:ext cx="8229600" cy="6178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Wind</a:t>
            </a:r>
            <a:endParaRPr sz="16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Wind velocity generally increases with altitude and produces high levels of both mechanical and physiological stress for trees, felling or causing the breakage of stems or limbs; eroding barks and limbs; shaping primary shoots, encouraging lateral branch growth, flagged branches, krummholz tree forms, and flat tree canopies; and damaging young shoots and buds by removing their </a:t>
            </a:r>
            <a:r>
              <a:rPr sz="1400" b="1" u="none">
                <a:solidFill>
                  <a:srgbClr val="595959"/>
                </a:solidFill>
                <a:latin typeface="Calibri"/>
                <a:ea typeface="Calibri"/>
                <a:cs typeface="Calibri"/>
              </a:rPr>
              <a:t>cuticle</a:t>
            </a:r>
            <a:r>
              <a:rPr sz="1400" b="0" u="none">
                <a:solidFill>
                  <a:srgbClr val="595959"/>
                </a:solidFill>
                <a:latin typeface="Calibri"/>
                <a:ea typeface="Calibri"/>
                <a:cs typeface="Calibri"/>
              </a:rPr>
              <a:t>.</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Seedling regeneration on wind-exposed sites is generally low, because seed dispersal is limited and seed viability is low; but when seedlings find suitable germination sites, they develop canopies that increase the area of favorable microhabitat, improving subsequent regeneration success in a positive feedback loop.</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Regardless of the role wind plays in shaping local treelines, it is also not the universal factor determining treeline positions—first, because it is relatively unimportant in tropical timberline areas, and second, because any correlation between latitude, continentality, and wind velocity appears to be much weaker than that associated with latitude and timberline.</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Solar Radiation</a:t>
            </a:r>
            <a:endParaRPr sz="16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Several theories argue that the location of timberline is a consequence of too much or too little solar radiation; high levels of incident UV impair the photosynthetic process and have other deleterious effects in plants. Nevertheless, the presence of trees above 4,000 m (13,100 ft) in the dry subtropics and species-specific responses to both direct sunlight and clear-sky exposure contradict this hypothesis.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Cloud cover has also been invoked to explain the upper limits of forests, and while it does appear to correspond to low timberlines, it is difficult to separate the effects of clouds from those of wind, precipitation (especially snow), and temperature.</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40" name="Accessible slide title: Wind">
            <a:extLst xmlns:a="http://schemas.openxmlformats.org/drawingml/2006/main">
              <a:ext uri="{FF2B5EF4-FFF2-40B4-BE49-F238E27FC236}">
                <a16:creationId xmlns:a16="http://schemas.microsoft.com/office/drawing/2014/main" id="{DAFBC185-C8F1-41D9-B2AF-E0FB566B2E66}"/>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Wind</a:t>
            </a:r>
          </a:p>
        </p:txBody>
      </p:sp>
    </p:spTree>
    <p:extLst>
      <p:ext uri="{BB962C8B-B14F-4D97-AF65-F5344CB8AC3E}">
        <p14:creationId xmlns:p14="http://schemas.microsoft.com/office/powerpoint/2010/main" val="1656040983"/>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40" name="Slide text on slide 19">
            <a:extLst xmlns:a="http://schemas.openxmlformats.org/drawingml/2006/main">
              <a:ext uri="{FF2B5EF4-FFF2-40B4-BE49-F238E27FC236}">
                <a16:creationId xmlns:a16="http://schemas.microsoft.com/office/drawing/2014/main" id="{C3393288-3797-4BAC-A1CD-EE2718CFD6A1}"/>
              </a:ext>
            </a:extLst>
          </p:cNvPr>
          <p:cNvSpPr>
            <a:spLocks xmlns:a="http://schemas.openxmlformats.org/drawingml/2006/main" noGrp="1"/>
          </p:cNvSpPr>
          <p:nvPr/>
        </p:nvSpPr>
        <p:spPr>
          <a:xfrm xmlns:a="http://schemas.openxmlformats.org/drawingml/2006/main">
            <a:off x="457200" y="274320"/>
            <a:ext cx="8229600" cy="6197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Biotic Factors</a:t>
            </a:r>
            <a:endParaRPr sz="16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Species interaction among high-elevation trees helps determine the composition and spatial pattern of upper treelines; for example, the presence of pine cover in the Austrian Alps has a negative effect on the </a:t>
            </a:r>
            <a:r>
              <a:rPr sz="1400" b="1" u="none">
                <a:solidFill>
                  <a:srgbClr val="595959"/>
                </a:solidFill>
                <a:latin typeface="Calibri"/>
                <a:ea typeface="Calibri"/>
                <a:cs typeface="Calibri"/>
              </a:rPr>
              <a:t>recruitment</a:t>
            </a:r>
            <a:r>
              <a:rPr sz="1400" b="0" u="none">
                <a:solidFill>
                  <a:srgbClr val="595959"/>
                </a:solidFill>
                <a:latin typeface="Calibri"/>
                <a:ea typeface="Calibri"/>
                <a:cs typeface="Calibri"/>
              </a:rPr>
              <a:t> (germination success and growth into larger size classes) of neighboring spruce and larch, which influences both the local dominance and future composition of this treeline community.</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Seed, seedling, and tree predation by animals can also limit tree growth at high elevations, and insects and diseases can cause considerable destruction of trees at timberline.</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Temperature</a:t>
            </a:r>
            <a:endParaRPr sz="16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Low temperature has long been considered the primary cause of timberline, but this is largely based on the coincidence of treeless conditions in arctic and alpine climates, rather than on its demonstration through experimentation. Nevertheless, there does seem to be a strong correlation, especially in </a:t>
            </a:r>
            <a:r>
              <a:rPr sz="1400" b="1" u="none">
                <a:solidFill>
                  <a:srgbClr val="595959"/>
                </a:solidFill>
                <a:latin typeface="Calibri"/>
                <a:ea typeface="Calibri"/>
                <a:cs typeface="Calibri"/>
              </a:rPr>
              <a:t>mesic</a:t>
            </a:r>
            <a:r>
              <a:rPr sz="1400" b="0" u="none">
                <a:solidFill>
                  <a:srgbClr val="595959"/>
                </a:solidFill>
                <a:latin typeface="Calibri"/>
                <a:ea typeface="Calibri"/>
                <a:cs typeface="Calibri"/>
              </a:rPr>
              <a:t> (moderately moist) regions.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exact mechanism whereby low temperatures stop tree growth is unknown, but several theories exist:</a:t>
            </a:r>
            <a:endParaRPr sz="14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200" b="0" u="none">
                <a:solidFill>
                  <a:srgbClr val="595959"/>
                </a:solidFill>
                <a:latin typeface="Calibri"/>
                <a:ea typeface="Calibri"/>
                <a:cs typeface="Calibri"/>
              </a:rPr>
              <a:t>One holds that temperature plays an important role in the allocation of energy needed to maintain normal metabolic processes vs. the production of new wood, which would explain why timberline trees are small-statured, slow growing, and long-lived.</a:t>
            </a: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200" b="0" u="none">
                <a:solidFill>
                  <a:srgbClr val="595959"/>
                </a:solidFill>
                <a:latin typeface="Calibri"/>
                <a:ea typeface="Calibri"/>
                <a:cs typeface="Calibri"/>
              </a:rPr>
              <a:t>Another hypothesizes that the inability of shoots to mature (ripen) when they freeze or become desiccated is the principal cause of tree-growth cessation, and that upper timberline represents the highest altitude at which woody shoots can grow and mature under the environmental conditions at the height of the tree canopy.</a:t>
            </a: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200" b="0" u="none">
                <a:solidFill>
                  <a:srgbClr val="595959"/>
                </a:solidFill>
                <a:latin typeface="Calibri"/>
                <a:ea typeface="Calibri"/>
                <a:cs typeface="Calibri"/>
              </a:rPr>
              <a:t>A third theory hypothesizes that tree growth is limited by a minimal soil temperature threshold that precludes root growth, thereby inhibiting shoot and canopy development.</a:t>
            </a: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41" name="Accessible slide title: Biotic Factors">
            <a:extLst xmlns:a="http://schemas.openxmlformats.org/drawingml/2006/main">
              <a:ext uri="{FF2B5EF4-FFF2-40B4-BE49-F238E27FC236}">
                <a16:creationId xmlns:a16="http://schemas.microsoft.com/office/drawing/2014/main" id="{649B30A3-8E85-4059-9CB2-D4C1FC123ED2}"/>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Biotic Factors</a:t>
            </a:r>
          </a:p>
        </p:txBody>
      </p:sp>
    </p:spTree>
    <p:extLst>
      <p:ext uri="{BB962C8B-B14F-4D97-AF65-F5344CB8AC3E}">
        <p14:creationId xmlns:p14="http://schemas.microsoft.com/office/powerpoint/2010/main" val="1481185753"/>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Slide title: Vegetation Zones and the Mountain Environment">
            <a:extLst xmlns:a="http://schemas.openxmlformats.org/drawingml/2006/main">
              <a:ext uri="{FF2B5EF4-FFF2-40B4-BE49-F238E27FC236}">
                <a16:creationId xmlns:a16="http://schemas.microsoft.com/office/drawing/2014/main" id="{BAC20917-8FC3-4C0B-8732-F4ECADF80E79}"/>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900" b="0" u="none">
                <a:solidFill>
                  <a:srgbClr val="8EB4E3"/>
                </a:solidFill>
                <a:latin typeface="Calibri"/>
                <a:ea typeface="Calibri"/>
                <a:cs typeface="Calibri"/>
              </a:rPr>
              <a:t>Vegetation Zones and the Mountain Environment</a:t>
            </a:r>
            <a:endParaRPr sz="2900" b="0" u="none">
              <a:solidFill>
                <a:srgbClr val="000000"/>
              </a:solidFill>
              <a:latin typeface="Calibri"/>
              <a:ea typeface="Calibri"/>
              <a:cs typeface="Calibri"/>
            </a:endParaRPr>
          </a:p>
        </p:txBody>
      </p:sp>
      <p:sp>
        <p:nvSpPr>
          <p:cNvPr id="10" name="Slide text on slide 2">
            <a:extLst xmlns:a="http://schemas.openxmlformats.org/drawingml/2006/main">
              <a:ext uri="{FF2B5EF4-FFF2-40B4-BE49-F238E27FC236}">
                <a16:creationId xmlns:a16="http://schemas.microsoft.com/office/drawing/2014/main" id="{0C339277-79BC-4D9B-93C0-1B249BEBF781}"/>
              </a:ext>
            </a:extLst>
          </p:cNvPr>
          <p:cNvSpPr>
            <a:spLocks xmlns:a="http://schemas.openxmlformats.org/drawingml/2006/main" noGrp="1"/>
          </p:cNvSpPr>
          <p:nvPr/>
        </p:nvSpPr>
        <p:spPr>
          <a:xfrm xmlns:a="http://schemas.openxmlformats.org/drawingml/2006/main">
            <a:off x="457200" y="1581120"/>
            <a:ext cx="8229600" cy="4713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Many spatial patterns associated with vegetation are the result of local environmental differences and ecological processes present at the landscape, community, and individual plant scales, which are the result of steep </a:t>
            </a:r>
            <a:r>
              <a:rPr sz="1600" b="1" u="none">
                <a:solidFill>
                  <a:srgbClr val="595959"/>
                </a:solidFill>
                <a:latin typeface="Calibri"/>
                <a:ea typeface="Calibri"/>
                <a:cs typeface="Calibri"/>
              </a:rPr>
              <a:t>environmental gradients</a:t>
            </a:r>
            <a:r>
              <a:rPr sz="1600" b="0" u="none">
                <a:solidFill>
                  <a:srgbClr val="595959"/>
                </a:solidFill>
                <a:latin typeface="Calibri"/>
                <a:ea typeface="Calibri"/>
                <a:cs typeface="Calibri"/>
              </a:rPr>
              <a:t> (changes in abiotic conditions over space) superimposed upon the discontinuous geologic substrates, soil types, geomorphic surfaces, topo- and microclimatic patterns, and other environmental factors.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Zonal vegetation patterns are dynamic and continually shift their locations, composition, and structure in response to environmental change.</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Our current level of understanding is incomplete with regard to zonal transitions (</a:t>
            </a:r>
            <a:r>
              <a:rPr sz="1600" b="1" u="none">
                <a:solidFill>
                  <a:srgbClr val="595959"/>
                </a:solidFill>
                <a:latin typeface="Calibri"/>
                <a:ea typeface="Calibri"/>
                <a:cs typeface="Calibri"/>
              </a:rPr>
              <a:t>ecotones</a:t>
            </a:r>
            <a:r>
              <a:rPr sz="1600" b="0" u="none">
                <a:solidFill>
                  <a:srgbClr val="595959"/>
                </a:solidFill>
                <a:latin typeface="Calibri"/>
                <a:ea typeface="Calibri"/>
                <a:cs typeface="Calibri"/>
              </a:rPr>
              <a:t>), the divergent effects of climate on zonal boundaries in subtropical vs. higher-latitude environments, and the role of human influences on the spatial organization of vegetation in transition zones.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Evolution, dispersal, and biotic interactions, such as competition, coexistence, predation, and mutualism, must further be accounted for in order to more thoroughly understand the characteristics of mountain vegetation.</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Finally, arctic and alpine environments share few climatic similarities beyond their low average annual temperatures and thus are too variable to be directly compared.</a:t>
            </a:r>
            <a:endParaRPr sz="1600" b="0" u="none">
              <a:solidFill>
                <a:srgbClr val="000000"/>
              </a:solidFill>
              <a:latin typeface="Calibri"/>
              <a:ea typeface="Calibri"/>
              <a:cs typeface="Calibri"/>
            </a:endParaRPr>
          </a:p>
          <a:p xmlns:a="http://schemas.openxmlformats.org/drawingml/2006/main">
            <a:pPr>
              <a:lnSpc>
                <a:spcPct val="11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
        <p:nvSpPr>
          <p:cNvPr id="11" name="Slide text on slide 2">
            <a:extLst xmlns:a="http://schemas.openxmlformats.org/drawingml/2006/main">
              <a:ext uri="{FF2B5EF4-FFF2-40B4-BE49-F238E27FC236}">
                <a16:creationId xmlns:a16="http://schemas.microsoft.com/office/drawing/2014/main" id="{69DA6852-733E-4793-99D2-3D1C38D77512}"/>
              </a:ext>
            </a:extLst>
          </p:cNvPr>
          <p:cNvSpPr>
            <a:spLocks xmlns:a="http://schemas.openxmlformats.org/drawingml/2006/main" noGrp="1"/>
          </p:cNvSpPr>
          <p:nvPr/>
        </p:nvSpPr>
        <p:spPr>
          <a:xfrm xmlns:a="http://schemas.openxmlformats.org/drawingml/2006/main">
            <a:off x="457200" y="987120"/>
            <a:ext cx="8229600" cy="5940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400" b="0" u="none">
                <a:solidFill>
                  <a:srgbClr val="558ED5"/>
                </a:solidFill>
                <a:latin typeface="Calibri"/>
                <a:ea typeface="Calibri"/>
                <a:cs typeface="Calibri"/>
              </a:rPr>
              <a:t>Vegetation Zones and High-Elevation Climates</a:t>
            </a: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313830160"/>
      </p:ext>
    </p:extLst>
  </p:cSld>
</p:sld>
</file>

<file path=ppt/slides/slide20.xml><?xml version="1.0" encoding="utf-8"?>
<p:sld xmlns:p="http://schemas.openxmlformats.org/presentationml/2006/main">
  <p:cSld>
    <p:spTree>
      <p:nvGrpSpPr>
        <p:cNvPr id="1" name=""/>
        <p:cNvGrpSpPr/>
        <p:nvPr/>
      </p:nvGrpSpPr>
      <p:grpSpPr>
        <a:xfrm xmlns:a="http://schemas.openxmlformats.org/drawingml/2006/main"/>
      </p:grpSpPr>
      <p:sp>
        <p:nvSpPr>
          <p:cNvPr id="41" name="Slide text on slide 20">
            <a:extLst xmlns:a="http://schemas.openxmlformats.org/drawingml/2006/main">
              <a:ext uri="{FF2B5EF4-FFF2-40B4-BE49-F238E27FC236}">
                <a16:creationId xmlns:a16="http://schemas.microsoft.com/office/drawing/2014/main" id="{F4B0FA6F-5E1D-4359-B1BC-FB1D038578DC}"/>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Disturbance</a:t>
            </a:r>
            <a:endParaRPr sz="18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Both natural and anthropogenic disturbances, including fire, grazing, logging, mining activities, avalanches, and mass wasting, play an important role in determining the elevation and pattern of local and regional treelines.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Treelines and ecotones are often lowered and lengthened following disturbances, creating more gradual treeline-to-alpine transitions and a patchy landscape characterized by individual trees and regeneration clusters.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Disturbance can also temporarily stabilize treeline where local factors, such as canopy cover, are a more important determinant of regeneration success than climate change; conversely, treeline sensitivity and change may be greatly increased following the cessation of human activity and a decrease in disturbance frequency.</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42" name="Accessible slide title: Disturbance">
            <a:extLst xmlns:a="http://schemas.openxmlformats.org/drawingml/2006/main">
              <a:ext uri="{FF2B5EF4-FFF2-40B4-BE49-F238E27FC236}">
                <a16:creationId xmlns:a16="http://schemas.microsoft.com/office/drawing/2014/main" id="{93342EF2-F66B-44A8-9059-8432E5AD817B}"/>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Disturbance</a:t>
            </a:r>
          </a:p>
        </p:txBody>
      </p:sp>
    </p:spTree>
    <p:extLst>
      <p:ext uri="{BB962C8B-B14F-4D97-AF65-F5344CB8AC3E}">
        <p14:creationId xmlns:p14="http://schemas.microsoft.com/office/powerpoint/2010/main" val="370167129"/>
      </p:ext>
    </p:extLst>
  </p:cSld>
</p:sld>
</file>

<file path=ppt/slides/slide21.xml><?xml version="1.0" encoding="utf-8"?>
<p:sld xmlns:p="http://schemas.openxmlformats.org/presentationml/2006/main">
  <p:cSld>
    <p:spTree>
      <p:nvGrpSpPr>
        <p:cNvPr id="1" name=""/>
        <p:cNvGrpSpPr/>
        <p:nvPr/>
      </p:nvGrpSpPr>
      <p:grpSpPr>
        <a:xfrm xmlns:a="http://schemas.openxmlformats.org/drawingml/2006/main"/>
      </p:grpSpPr>
      <p:sp>
        <p:nvSpPr>
          <p:cNvPr id="42" name="Slide title: Forest to Tundra Transition—Northern Hemisphere">
            <a:extLst xmlns:a="http://schemas.openxmlformats.org/drawingml/2006/main">
              <a:ext uri="{FF2B5EF4-FFF2-40B4-BE49-F238E27FC236}">
                <a16:creationId xmlns:a16="http://schemas.microsoft.com/office/drawing/2014/main" id="{924EC84A-9DFD-49D3-B435-95DF640F94BA}"/>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Forest to Tundra Transition—Northern Hemisphere</a:t>
            </a:r>
            <a:endParaRPr sz="2600" b="0" u="none">
              <a:solidFill>
                <a:srgbClr val="000000"/>
              </a:solidFill>
              <a:latin typeface="Calibri"/>
              <a:ea typeface="Calibri"/>
              <a:cs typeface="Calibri"/>
            </a:endParaRPr>
          </a:p>
        </p:txBody>
      </p:sp>
      <p:sp>
        <p:nvSpPr>
          <p:cNvPr id="43" name="Slide text on slide 21">
            <a:extLst xmlns:a="http://schemas.openxmlformats.org/drawingml/2006/main">
              <a:ext uri="{FF2B5EF4-FFF2-40B4-BE49-F238E27FC236}">
                <a16:creationId xmlns:a16="http://schemas.microsoft.com/office/drawing/2014/main" id="{D38412A8-E9AE-4D0D-89C2-91EC2211FFB1}"/>
              </a:ext>
            </a:extLst>
          </p:cNvPr>
          <p:cNvSpPr>
            <a:spLocks xmlns:a="http://schemas.openxmlformats.org/drawingml/2006/main" noGrp="1"/>
          </p:cNvSpPr>
          <p:nvPr/>
        </p:nvSpPr>
        <p:spPr>
          <a:xfrm xmlns:a="http://schemas.openxmlformats.org/drawingml/2006/main">
            <a:off x="457200" y="897840"/>
            <a:ext cx="8229600" cy="5743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Trees above forestline frequently grow in small clumps, or “islands,” with the tallest trees in the center, decreasing in height outward toward the margins; these islands typically begin as a single tree that, once established, modifies the surrounding environment and enhances the probability of seedling establishment and the growth of the island.</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Environmental modification by early colonizing trees begins through their absorption of incoming solar radiation and the creation of small heat islands, which accelerates the rate of snowmelt and extends the local growing season.</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1" u="none">
                <a:solidFill>
                  <a:srgbClr val="595959"/>
                </a:solidFill>
                <a:latin typeface="Calibri"/>
                <a:ea typeface="Calibri"/>
                <a:cs typeface="Calibri"/>
              </a:rPr>
              <a:t>Nurse trees</a:t>
            </a:r>
            <a:r>
              <a:rPr sz="1400" b="0" u="none">
                <a:solidFill>
                  <a:srgbClr val="595959"/>
                </a:solidFill>
                <a:latin typeface="Calibri"/>
                <a:ea typeface="Calibri"/>
                <a:cs typeface="Calibri"/>
              </a:rPr>
              <a:t> create wind shadows and contribute organic matter to the developing soils.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Many timberline species also reproduce by layering—establishing new stems from lateral-growing branches that take root when they come into contact with the soil.</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Krummholz forms initially develop a vertical habit, becoming more prostrate with increasing elevation; these small tree clumps typically have one or two primary stems surrounded by a dense skirt of limbs and shoots extending horizontally around the base. Their aerodynamic structure and high needle density promote survival by increasing snow accumulation, minimizing snow abrasion, and increasing needle temperatures.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Several other factors, including snow-related factors and variation in solar radiation, soil moisture, soil properties, and the autecology of the local timberline, have also been implicated in the development and persistence of alpine krummholz, suggesting that the processes influencing tree establishment and the patterns of upper timberline are highly complex and dynamic. </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p:txBody>
      </p:sp>
    </p:spTree>
    <p:extLst>
      <p:ext uri="{BB962C8B-B14F-4D97-AF65-F5344CB8AC3E}">
        <p14:creationId xmlns:p14="http://schemas.microsoft.com/office/powerpoint/2010/main" val="420649646"/>
      </p:ext>
    </p:extLst>
  </p:cSld>
</p:sld>
</file>

<file path=ppt/slides/slide22.xml><?xml version="1.0" encoding="utf-8"?>
<p:sld xmlns:p="http://schemas.openxmlformats.org/presentationml/2006/main">
  <p:cSld>
    <p:spTree>
      <p:nvGrpSpPr>
        <p:cNvPr id="1" name=""/>
        <p:cNvGrpSpPr/>
        <p:nvPr/>
      </p:nvGrpSpPr>
      <p:grpSpPr>
        <a:xfrm xmlns:a="http://schemas.openxmlformats.org/drawingml/2006/main"/>
      </p:grpSpPr>
      <p:sp>
        <p:nvSpPr>
          <p:cNvPr id="44" name="Slide title: Forest to Tundra Transition—Tropics and Southern Hemisphere">
            <a:extLst xmlns:a="http://schemas.openxmlformats.org/drawingml/2006/main">
              <a:ext uri="{FF2B5EF4-FFF2-40B4-BE49-F238E27FC236}">
                <a16:creationId xmlns:a16="http://schemas.microsoft.com/office/drawing/2014/main" id="{44B338A5-155A-4D8E-BDA5-68199F072A2A}"/>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300" b="0" u="none">
                <a:solidFill>
                  <a:srgbClr val="558ED5"/>
                </a:solidFill>
                <a:latin typeface="Calibri"/>
                <a:ea typeface="Calibri"/>
                <a:cs typeface="Calibri"/>
              </a:rPr>
              <a:t>Forest to Tundra Transition—Tropics and Southern Hemisphere</a:t>
            </a:r>
            <a:endParaRPr sz="2300" b="0" u="none">
              <a:solidFill>
                <a:srgbClr val="000000"/>
              </a:solidFill>
              <a:latin typeface="Calibri"/>
              <a:ea typeface="Calibri"/>
              <a:cs typeface="Calibri"/>
            </a:endParaRPr>
          </a:p>
        </p:txBody>
      </p:sp>
      <p:sp>
        <p:nvSpPr>
          <p:cNvPr id="45" name="Slide text on slide 22">
            <a:extLst xmlns:a="http://schemas.openxmlformats.org/drawingml/2006/main">
              <a:ext uri="{FF2B5EF4-FFF2-40B4-BE49-F238E27FC236}">
                <a16:creationId xmlns:a16="http://schemas.microsoft.com/office/drawing/2014/main" id="{8C3EEF11-53EC-4C03-9719-782365F2F26E}"/>
              </a:ext>
            </a:extLst>
          </p:cNvPr>
          <p:cNvSpPr>
            <a:spLocks xmlns:a="http://schemas.openxmlformats.org/drawingml/2006/main" noGrp="1"/>
          </p:cNvSpPr>
          <p:nvPr/>
        </p:nvSpPr>
        <p:spPr>
          <a:xfrm xmlns:a="http://schemas.openxmlformats.org/drawingml/2006/main">
            <a:off x="457200" y="897840"/>
            <a:ext cx="8229600" cy="2374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Krummholz is generally not well developed in the tropics or some southern hemisphere mountains.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New Zealand, for example, the </a:t>
            </a:r>
            <a:r>
              <a:rPr sz="1400" b="0" i="1" u="none">
                <a:solidFill>
                  <a:srgbClr val="595959"/>
                </a:solidFill>
                <a:latin typeface="Calibri"/>
                <a:ea typeface="Calibri"/>
                <a:cs typeface="Calibri"/>
              </a:rPr>
              <a:t>Nothofagus </a:t>
            </a:r>
            <a:r>
              <a:rPr sz="1400" b="0" u="none">
                <a:solidFill>
                  <a:srgbClr val="595959"/>
                </a:solidFill>
                <a:latin typeface="Calibri"/>
                <a:ea typeface="Calibri"/>
                <a:cs typeface="Calibri"/>
              </a:rPr>
              <a:t>forestline occurs as an abrupt transition from erect trees to a zone of low-lying shrubs, which consist of non-forest species and are genetically predisposed to a low stature; this differs from northern hemisphere timberlines, where few species have established ecotypes.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Abrupt forestlines in New Zealand and South America are related to the sensitivity of </a:t>
            </a:r>
            <a:r>
              <a:rPr sz="1400" b="0" i="1" u="none">
                <a:solidFill>
                  <a:srgbClr val="595959"/>
                </a:solidFill>
                <a:latin typeface="Calibri"/>
                <a:ea typeface="Calibri"/>
                <a:cs typeface="Calibri"/>
              </a:rPr>
              <a:t>Nothofagus</a:t>
            </a:r>
            <a:r>
              <a:rPr sz="1400" b="0" u="none">
                <a:solidFill>
                  <a:srgbClr val="595959"/>
                </a:solidFill>
                <a:latin typeface="Calibri"/>
                <a:ea typeface="Calibri"/>
                <a:cs typeface="Calibri"/>
              </a:rPr>
              <a:t> seedling to sunlight beyond the closed forest, which is similar to a pattern that exists in the moist tropics of New Guinea, where the forest boundary changes abruptly into grasses or shrubs with no marked tendency toward krummholz.</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3080" indent="-34308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p:txBody>
      </p:sp>
      <p:sp>
        <p:nvSpPr>
          <p:cNvPr id="46" name="Slide text on slide 22">
            <a:extLst xmlns:a="http://schemas.openxmlformats.org/drawingml/2006/main">
              <a:ext uri="{FF2B5EF4-FFF2-40B4-BE49-F238E27FC236}">
                <a16:creationId xmlns:a16="http://schemas.microsoft.com/office/drawing/2014/main" id="{68F15451-635C-499B-A6DD-EFA473AC529C}"/>
              </a:ext>
            </a:extLst>
          </p:cNvPr>
          <p:cNvSpPr>
            <a:spLocks xmlns:a="http://schemas.openxmlformats.org/drawingml/2006/main" noGrp="1"/>
          </p:cNvSpPr>
          <p:nvPr/>
        </p:nvSpPr>
        <p:spPr>
          <a:xfrm xmlns:a="http://schemas.openxmlformats.org/drawingml/2006/main">
            <a:off x="609480" y="3132000"/>
            <a:ext cx="8229600" cy="5461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Summary</a:t>
            </a:r>
            <a:endParaRPr sz="2600" b="0" u="none">
              <a:solidFill>
                <a:srgbClr val="000000"/>
              </a:solidFill>
              <a:latin typeface="Calibri"/>
              <a:ea typeface="Calibri"/>
              <a:cs typeface="Calibri"/>
            </a:endParaRPr>
          </a:p>
        </p:txBody>
      </p:sp>
      <p:sp>
        <p:nvSpPr>
          <p:cNvPr id="47" name="Slide text on slide 22">
            <a:extLst xmlns:a="http://schemas.openxmlformats.org/drawingml/2006/main">
              <a:ext uri="{FF2B5EF4-FFF2-40B4-BE49-F238E27FC236}">
                <a16:creationId xmlns:a16="http://schemas.microsoft.com/office/drawing/2014/main" id="{44B62F34-6DCB-4A28-9BF6-C52465BC6354}"/>
              </a:ext>
            </a:extLst>
          </p:cNvPr>
          <p:cNvSpPr>
            <a:spLocks xmlns:a="http://schemas.openxmlformats.org/drawingml/2006/main" noGrp="1"/>
          </p:cNvSpPr>
          <p:nvPr/>
        </p:nvSpPr>
        <p:spPr>
          <a:xfrm xmlns:a="http://schemas.openxmlformats.org/drawingml/2006/main">
            <a:off x="457200" y="3678120"/>
            <a:ext cx="8229600" cy="28130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Although upper timberline occurs in every climate region, its exact cause remains elusive, but some generalizations are possible:</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High-elevation trees must be of short stature in order to survive; this physical acclimatization or genetic adaptation allows these plants to benefit from near-surface conditions including warmer daytime temperatures, lower wind stress, and insulation provided by snow.</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Globally, treeline appears to be most strongly controlled by a common thermal threshold, but it varies at the regional scale, as higher treelines occur in continental than in marine climates.</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At the landscape scale, timberline elevations exhibit a direct relationship with insolation.</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 influence of microtopography becomes increasingly important at the scales of communities and individual plants.</a:t>
            </a:r>
            <a:endParaRPr sz="1200" b="0" u="none">
              <a:solidFill>
                <a:srgbClr val="000000"/>
              </a:solidFill>
              <a:latin typeface="Calibri"/>
              <a:ea typeface="Calibri"/>
              <a:cs typeface="Calibri"/>
            </a:endParaRPr>
          </a:p>
          <a:p xmlns:a="http://schemas.openxmlformats.org/drawingml/2006/main">
            <a:pPr marL="743040" lvl="1" indent="-28584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All of these observations underscore the importance of temperature in establishing the elevation of upper timberline.</a:t>
            </a:r>
            <a:endParaRPr sz="1200" b="0" u="none">
              <a:solidFill>
                <a:srgbClr val="000000"/>
              </a:solidFill>
              <a:latin typeface="Calibri"/>
              <a:ea typeface="Calibri"/>
              <a:cs typeface="Calibri"/>
            </a:endParaRPr>
          </a:p>
          <a:p xmlns:a="http://schemas.openxmlformats.org/drawingml/2006/main">
            <a:pPr marL="343080" indent="-34308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3080" indent="-34308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p:txBody>
      </p:sp>
    </p:spTree>
    <p:extLst>
      <p:ext uri="{BB962C8B-B14F-4D97-AF65-F5344CB8AC3E}">
        <p14:creationId xmlns:p14="http://schemas.microsoft.com/office/powerpoint/2010/main" val="1783845321"/>
      </p:ext>
    </p:extLst>
  </p:cSld>
</p:sld>
</file>

<file path=ppt/slides/slide23.xml><?xml version="1.0" encoding="utf-8"?>
<p:sld xmlns:p="http://schemas.openxmlformats.org/presentationml/2006/main">
  <p:cSld>
    <p:spTree>
      <p:nvGrpSpPr>
        <p:cNvPr id="1" name=""/>
        <p:cNvGrpSpPr/>
        <p:nvPr/>
      </p:nvGrpSpPr>
      <p:grpSpPr>
        <a:xfrm xmlns:a="http://schemas.openxmlformats.org/drawingml/2006/main"/>
      </p:grpSpPr>
      <p:sp>
        <p:nvSpPr>
          <p:cNvPr id="48" name="Slide title: Alpine Tundra">
            <a:extLst xmlns:a="http://schemas.openxmlformats.org/drawingml/2006/main">
              <a:ext uri="{FF2B5EF4-FFF2-40B4-BE49-F238E27FC236}">
                <a16:creationId xmlns:a16="http://schemas.microsoft.com/office/drawing/2014/main" id="{DE35A0D6-F5B8-42B7-8F53-2548E808E8E8}"/>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Alpine Tundra</a:t>
            </a:r>
            <a:endParaRPr sz="3200" b="0" u="none">
              <a:solidFill>
                <a:srgbClr val="000000"/>
              </a:solidFill>
              <a:latin typeface="Calibri"/>
              <a:ea typeface="Calibri"/>
              <a:cs typeface="Calibri"/>
            </a:endParaRPr>
          </a:p>
        </p:txBody>
      </p:sp>
      <p:sp>
        <p:nvSpPr>
          <p:cNvPr id="49" name="Slide text on slide 23">
            <a:extLst xmlns:a="http://schemas.openxmlformats.org/drawingml/2006/main">
              <a:ext uri="{FF2B5EF4-FFF2-40B4-BE49-F238E27FC236}">
                <a16:creationId xmlns:a16="http://schemas.microsoft.com/office/drawing/2014/main" id="{89DDC9BC-0CFD-4163-8511-DFE0351FF858}"/>
              </a:ext>
            </a:extLst>
          </p:cNvPr>
          <p:cNvSpPr>
            <a:spLocks xmlns:a="http://schemas.openxmlformats.org/drawingml/2006/main" noGrp="1"/>
          </p:cNvSpPr>
          <p:nvPr/>
        </p:nvSpPr>
        <p:spPr>
          <a:xfrm xmlns:a="http://schemas.openxmlformats.org/drawingml/2006/main">
            <a:off x="457200" y="968040"/>
            <a:ext cx="8229600" cy="5299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Tundra (Russ. “treeless plain”) originally referred to arctic areas north of the timberline; more recently, it has also been used to refer to alpine vegetation because its appearance is similar to artic plant communities.</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Arctic and alpine vegetation share many of the same species but become increasingly dissimilar with decreasing latitude; alpine areas in the mid and low latitudes often have less than half the tundra species found in the arctic, but in floristically rich mountain ranges, the number of alpine plants can exceed the total number of plants found in the entire arctic tundra.</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Floristic differences increase in the topics: the flora and life forms differ almost entirely, with few arctic representatives presence.</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total area of alpine tundra is comparatively small in the southern hemisphere, and it supports a dissimilar flora with the exception of a few bipolar plants; but the communities remain similar in function and structure to the arctic tundra.</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Arctic and alpine tundra are commonly divided into low, middle, and high tundra zones: the low alpine tundra is the zone immediately adjacent to the timberline, consisting of a nearly complete cover of low-lying shrubs, herbs, and grasses, and is the most productive and diverse zone within the tundra; the highest alpine or nival zone has bare and rocky ground with occasional mosses, lichens, and dwarfed vascular plants, and is similar to that found in arctic or polar deserts.</a:t>
            </a: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342720" indent="-342720">
              <a:lnSpc>
                <a:spcPct val="12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p:txBody>
      </p:sp>
    </p:spTree>
    <p:extLst>
      <p:ext uri="{BB962C8B-B14F-4D97-AF65-F5344CB8AC3E}">
        <p14:creationId xmlns:p14="http://schemas.microsoft.com/office/powerpoint/2010/main" val="357992396"/>
      </p:ext>
    </p:extLst>
  </p:cSld>
</p:sld>
</file>

<file path=ppt/slides/slide24.xml><?xml version="1.0" encoding="utf-8"?>
<p:sld xmlns:p="http://schemas.openxmlformats.org/presentationml/2006/main">
  <p:cSld>
    <p:spTree>
      <p:nvGrpSpPr>
        <p:cNvPr id="1" name=""/>
        <p:cNvGrpSpPr/>
        <p:nvPr/>
      </p:nvGrpSpPr>
      <p:grpSpPr>
        <a:xfrm xmlns:a="http://schemas.openxmlformats.org/drawingml/2006/main"/>
      </p:grpSpPr>
      <p:sp>
        <p:nvSpPr>
          <p:cNvPr id="50" name="Slide title: Floristics">
            <a:extLst xmlns:a="http://schemas.openxmlformats.org/drawingml/2006/main">
              <a:ext uri="{FF2B5EF4-FFF2-40B4-BE49-F238E27FC236}">
                <a16:creationId xmlns:a16="http://schemas.microsoft.com/office/drawing/2014/main" id="{DA8E3559-187E-4F83-B4B9-E357B666C861}"/>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Floristics</a:t>
            </a:r>
            <a:endParaRPr sz="2600" b="0" u="none">
              <a:solidFill>
                <a:srgbClr val="000000"/>
              </a:solidFill>
              <a:latin typeface="Calibri"/>
              <a:ea typeface="Calibri"/>
              <a:cs typeface="Calibri"/>
            </a:endParaRPr>
          </a:p>
        </p:txBody>
      </p:sp>
      <p:sp>
        <p:nvSpPr>
          <p:cNvPr id="51" name="Slide text on slide 24">
            <a:extLst xmlns:a="http://schemas.openxmlformats.org/drawingml/2006/main">
              <a:ext uri="{FF2B5EF4-FFF2-40B4-BE49-F238E27FC236}">
                <a16:creationId xmlns:a16="http://schemas.microsoft.com/office/drawing/2014/main" id="{54AB3BBD-4C45-480F-B719-BC09BF9F8F43}"/>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size and composition of alpine floras is a function of many factors including latitude, climate, size of mountain mass, continuity or isolation with respect to other mountains or the arctic tundra, age of the tundra surface, and the local and regional vegetative history.</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Alpine floras become less arctic-like with decreasing latitude and evolutionary history.</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 1,500 species make up the arctic flora; ~500 of these reach middle latitudes in the northern hemisphere, and a handful of these also extend into the highest levels in the tropics.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some cases, the floras of midlatitude mountains consist mainly of arctic species, whereas in other mountains, very few have arctic affinities.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alpine flora of the central Asian mountains is markedly larger and more distinctive than that of any other northern hemisphere mountain region; this is because this region was proportionately less glaciated than most other midlatitude mountains during the Pleistocene, leading to a greater accumulation of species through prolonged immigration and natural selection.</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Tropical alpine floras are typically insular and disjunct; these plants have evolved largely through speciation from the surrounding lowland vegetation and thus differ from most other midlatitude floras.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Nested within the broader context of regional climate and geology, local environmental factors—such as microclimatic conditions (temperature and moisture), soil characteristics (texture, pH, and nutrient status), snowpack (depth and duration), disturbance (grazing), and plant interactions—largely determine alpine habitat and floristic diversity.</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3080" indent="-34308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p:txBody>
      </p:sp>
    </p:spTree>
    <p:extLst>
      <p:ext uri="{BB962C8B-B14F-4D97-AF65-F5344CB8AC3E}">
        <p14:creationId xmlns:p14="http://schemas.microsoft.com/office/powerpoint/2010/main" val="849071514"/>
      </p:ext>
    </p:extLst>
  </p:cSld>
</p:sld>
</file>

<file path=ppt/slides/slide25.xml><?xml version="1.0" encoding="utf-8"?>
<p:sld xmlns:p="http://schemas.openxmlformats.org/presentationml/2006/main">
  <p:cSld>
    <p:spTree>
      <p:nvGrpSpPr>
        <p:cNvPr id="1" name=""/>
        <p:cNvGrpSpPr/>
        <p:nvPr/>
      </p:nvGrpSpPr>
      <p:grpSpPr>
        <a:xfrm xmlns:a="http://schemas.openxmlformats.org/drawingml/2006/main"/>
      </p:grpSpPr>
      <p:sp>
        <p:nvSpPr>
          <p:cNvPr id="52" name="Slide title: Phytogeography of Alpine Plants">
            <a:extLst xmlns:a="http://schemas.openxmlformats.org/drawingml/2006/main">
              <a:ext uri="{FF2B5EF4-FFF2-40B4-BE49-F238E27FC236}">
                <a16:creationId xmlns:a16="http://schemas.microsoft.com/office/drawing/2014/main" id="{683DA811-E63C-46B6-8354-57324B1592B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Phytogeography of Alpine Plants</a:t>
            </a:r>
            <a:endParaRPr sz="2600" b="0" u="none">
              <a:solidFill>
                <a:srgbClr val="000000"/>
              </a:solidFill>
              <a:latin typeface="Calibri"/>
              <a:ea typeface="Calibri"/>
              <a:cs typeface="Calibri"/>
            </a:endParaRPr>
          </a:p>
        </p:txBody>
      </p:sp>
      <p:sp>
        <p:nvSpPr>
          <p:cNvPr id="53" name="Slide text on slide 25">
            <a:extLst xmlns:a="http://schemas.openxmlformats.org/drawingml/2006/main">
              <a:ext uri="{FF2B5EF4-FFF2-40B4-BE49-F238E27FC236}">
                <a16:creationId xmlns:a16="http://schemas.microsoft.com/office/drawing/2014/main" id="{0E9018DC-73E3-4890-875B-C7034EE14CC3}"/>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Phylogeography </a:t>
            </a:r>
            <a:r>
              <a:rPr sz="1600" b="0" u="none">
                <a:solidFill>
                  <a:srgbClr val="595959"/>
                </a:solidFill>
                <a:latin typeface="Calibri"/>
                <a:ea typeface="Calibri"/>
                <a:cs typeface="Calibri"/>
              </a:rPr>
              <a:t>is an emerging topic of biogeographic research that combines the spatial and environmental context of historical biogeography with the genetic composition of individual plant species.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Recent advances in genetic research have deepened our ability to explore biogeographic patterns and origins or alpine plants and ecologically related animals.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This merger of historical biogeography (dispersal and migration) with the discrete spatial nature of alpine environments (isolation) and a genetics-based alpine plant </a:t>
            </a:r>
            <a:r>
              <a:rPr sz="1600" b="1" u="none">
                <a:solidFill>
                  <a:srgbClr val="595959"/>
                </a:solidFill>
                <a:latin typeface="Calibri"/>
                <a:ea typeface="Calibri"/>
                <a:cs typeface="Calibri"/>
              </a:rPr>
              <a:t>genealogy </a:t>
            </a:r>
            <a:r>
              <a:rPr sz="1600" b="0" u="none">
                <a:solidFill>
                  <a:srgbClr val="595959"/>
                </a:solidFill>
                <a:latin typeface="Calibri"/>
                <a:ea typeface="Calibri"/>
                <a:cs typeface="Calibri"/>
              </a:rPr>
              <a:t>(the study of evolutionary lineages) provides researchers with an exciting new means to test a broad range of biogeographic assumptions and theories essential to our understanding of the past, present, and future distributions of arctic plants.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Phylogeography now allows us to better assess </a:t>
            </a: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genetic contribution of arctic versus low-elevation plants in specific alpine areas; </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relative importance of immigration vs. </a:t>
            </a:r>
            <a:r>
              <a:rPr sz="1400" b="0" i="1" u="none">
                <a:solidFill>
                  <a:srgbClr val="595959"/>
                </a:solidFill>
                <a:latin typeface="Calibri"/>
                <a:ea typeface="Calibri"/>
                <a:cs typeface="Calibri"/>
              </a:rPr>
              <a:t>in situ</a:t>
            </a:r>
            <a:r>
              <a:rPr sz="1400" b="0" u="none">
                <a:solidFill>
                  <a:srgbClr val="595959"/>
                </a:solidFill>
                <a:latin typeface="Calibri"/>
                <a:ea typeface="Calibri"/>
                <a:cs typeface="Calibri"/>
              </a:rPr>
              <a:t> diversification of alpine plant species; </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role of geology, soils, and other physiographic factors in promoting alpine plant biodiversity; and </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role of safe sites harboring plants during unfavorable conditions, such as habitat refugia and </a:t>
            </a:r>
            <a:r>
              <a:rPr sz="1400" b="0" i="1" u="none">
                <a:solidFill>
                  <a:srgbClr val="595959"/>
                </a:solidFill>
                <a:latin typeface="Calibri"/>
                <a:ea typeface="Calibri"/>
                <a:cs typeface="Calibri"/>
              </a:rPr>
              <a:t>nunataks</a:t>
            </a:r>
            <a:r>
              <a:rPr sz="1400" b="0" u="none">
                <a:solidFill>
                  <a:srgbClr val="595959"/>
                </a:solidFill>
                <a:latin typeface="Calibri"/>
                <a:ea typeface="Calibri"/>
                <a:cs typeface="Calibri"/>
              </a:rPr>
              <a:t> (isolated, nonglaciated areas that remained above Pleistocene glaciers and ice sheets) during oscillating periods of cool glacial and warm interglacial periods.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3080" indent="-34308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p:txBody>
      </p:sp>
    </p:spTree>
    <p:extLst>
      <p:ext uri="{BB962C8B-B14F-4D97-AF65-F5344CB8AC3E}">
        <p14:creationId xmlns:p14="http://schemas.microsoft.com/office/powerpoint/2010/main" val="131112512"/>
      </p:ext>
    </p:extLst>
  </p:cSld>
</p:sld>
</file>

<file path=ppt/slides/slide26.xml><?xml version="1.0" encoding="utf-8"?>
<p:sld xmlns:p="http://schemas.openxmlformats.org/presentationml/2006/main">
  <p:cSld>
    <p:spTree>
      <p:nvGrpSpPr>
        <p:cNvPr id="1" name=""/>
        <p:cNvGrpSpPr/>
        <p:nvPr/>
      </p:nvGrpSpPr>
      <p:grpSpPr>
        <a:xfrm xmlns:a="http://schemas.openxmlformats.org/drawingml/2006/main"/>
      </p:grpSpPr>
      <p:sp>
        <p:nvSpPr>
          <p:cNvPr id="54" name="Slide title: Environmental Gradients in Alpine Tundra">
            <a:extLst xmlns:a="http://schemas.openxmlformats.org/drawingml/2006/main">
              <a:ext uri="{FF2B5EF4-FFF2-40B4-BE49-F238E27FC236}">
                <a16:creationId xmlns:a16="http://schemas.microsoft.com/office/drawing/2014/main" id="{8941EEF2-A079-4DB6-9F6F-2D9B381AA32F}"/>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Environmental Gradients in Alpine Tundra</a:t>
            </a:r>
            <a:endParaRPr sz="2600" b="0" u="none">
              <a:solidFill>
                <a:srgbClr val="000000"/>
              </a:solidFill>
              <a:latin typeface="Calibri"/>
              <a:ea typeface="Calibri"/>
              <a:cs typeface="Calibri"/>
            </a:endParaRPr>
          </a:p>
        </p:txBody>
      </p:sp>
      <p:sp>
        <p:nvSpPr>
          <p:cNvPr id="55" name="Slide text on slide 26">
            <a:extLst xmlns:a="http://schemas.openxmlformats.org/drawingml/2006/main">
              <a:ext uri="{FF2B5EF4-FFF2-40B4-BE49-F238E27FC236}">
                <a16:creationId xmlns:a16="http://schemas.microsoft.com/office/drawing/2014/main" id="{BDE9342B-4E24-43A3-A34D-87A9AD40AC20}"/>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Close examination of alpine tundra reveals a variety of plant communities responding to different landscape features.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Many alpine plants are broadly distributed yet vary considerably in their sensitivity to environmental conditions, and thus they often exhibit distinctive spatial patterns in response to steep environmental gradients over short distances.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harshest environments in the alpine tundra, such as exposed ridges, result from the interaction of wind and snow; only lichen, mosses, and a few prostrate cushion plants or dwarf shrubs are able to grow in such sites.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Midslope positions are often the most favorable and productive, affording vegetation both winter protection and summer moisture, and thus the pattern of snow accumulation and snowmelt is a primary factor in the establishment of alpine vegetative patterns.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Under favorable microhabitat conditions, some vascular plants will grow above the lower boundary of the permanent snow zone, such as in snow crannies on rocky peaks.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3080" indent="-34308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p:txBody>
      </p:sp>
    </p:spTree>
    <p:extLst>
      <p:ext uri="{BB962C8B-B14F-4D97-AF65-F5344CB8AC3E}">
        <p14:creationId xmlns:p14="http://schemas.microsoft.com/office/powerpoint/2010/main" val="2006009476"/>
      </p:ext>
    </p:extLst>
  </p:cSld>
</p:sld>
</file>

<file path=ppt/slides/slide27.xml><?xml version="1.0" encoding="utf-8"?>
<p:sld xmlns:p="http://schemas.openxmlformats.org/presentationml/2006/main">
  <p:cSld>
    <p:spTree>
      <p:nvGrpSpPr>
        <p:cNvPr id="1" name=""/>
        <p:cNvGrpSpPr/>
        <p:nvPr/>
      </p:nvGrpSpPr>
      <p:grpSpPr>
        <a:xfrm xmlns:a="http://schemas.openxmlformats.org/drawingml/2006/main"/>
      </p:grpSpPr>
      <p:sp>
        <p:nvSpPr>
          <p:cNvPr id="56" name="Slide title: Characteristics and Adaptations of Alpine Plants">
            <a:extLst xmlns:a="http://schemas.openxmlformats.org/drawingml/2006/main">
              <a:ext uri="{FF2B5EF4-FFF2-40B4-BE49-F238E27FC236}">
                <a16:creationId xmlns:a16="http://schemas.microsoft.com/office/drawing/2014/main" id="{790A1B36-650A-4D55-8A0F-2123CCA789FC}"/>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600" b="0" u="none">
                <a:solidFill>
                  <a:srgbClr val="558ED5"/>
                </a:solidFill>
                <a:latin typeface="Calibri"/>
                <a:ea typeface="Calibri"/>
                <a:cs typeface="Calibri"/>
              </a:rPr>
              <a:t>Characteristics and Adaptations of Alpine Plants</a:t>
            </a:r>
            <a:endParaRPr sz="2600" b="0" u="none">
              <a:solidFill>
                <a:srgbClr val="000000"/>
              </a:solidFill>
              <a:latin typeface="Calibri"/>
              <a:ea typeface="Calibri"/>
              <a:cs typeface="Calibri"/>
            </a:endParaRPr>
          </a:p>
        </p:txBody>
      </p:sp>
      <p:sp>
        <p:nvSpPr>
          <p:cNvPr id="57" name="Slide text on slide 27">
            <a:extLst xmlns:a="http://schemas.openxmlformats.org/drawingml/2006/main">
              <a:ext uri="{FF2B5EF4-FFF2-40B4-BE49-F238E27FC236}">
                <a16:creationId xmlns:a16="http://schemas.microsoft.com/office/drawing/2014/main" id="{165A8F94-4F5B-408B-88D9-FD83E35BAC70}"/>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primary adaptations of alpine plants include their ability to survive low temperatures, short growing seasons, low nutrient ability, and surface instability.</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Consequently, alpine plant communities may exhibit higher levels of </a:t>
            </a:r>
            <a:r>
              <a:rPr sz="1600" b="1" u="none">
                <a:solidFill>
                  <a:srgbClr val="595959"/>
                </a:solidFill>
                <a:latin typeface="Calibri"/>
                <a:ea typeface="Calibri"/>
                <a:cs typeface="Calibri"/>
              </a:rPr>
              <a:t>facilitation</a:t>
            </a:r>
            <a:r>
              <a:rPr sz="1600" b="0" u="none">
                <a:solidFill>
                  <a:srgbClr val="595959"/>
                </a:solidFill>
                <a:latin typeface="Calibri"/>
                <a:ea typeface="Calibri"/>
                <a:cs typeface="Calibri"/>
              </a:rPr>
              <a:t> (the amelioration of extreme environmental conditions by neighboring plants) and experience less resource competition than plants in more moderate environments. </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Some of the morphological, physiological, and ecological adaptations to such extreme environmental conditions follow.</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Low Growth Form</a:t>
            </a:r>
            <a:endParaRPr sz="18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low stature of alpine plants allows them to grow in more favorable microclimates, because wind is diminished and temperatures are higher near the ground.</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Similar to krummholz trees, the low growth form of alpine plants ensures that they remain snow-covered during the winter and early growing season, when lethal frost can kill flowers or even entire plants.</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A notable exception to the dominance of low growth forms in alpine environments is the giant rosette form characteristic of some plants in tropical mountains, such as the giant </a:t>
            </a:r>
            <a:r>
              <a:rPr sz="1400" b="0" i="1" u="none">
                <a:solidFill>
                  <a:srgbClr val="595959"/>
                </a:solidFill>
                <a:latin typeface="Calibri"/>
                <a:ea typeface="Calibri"/>
                <a:cs typeface="Calibri"/>
              </a:rPr>
              <a:t>Senecios</a:t>
            </a:r>
            <a:r>
              <a:rPr sz="1400" b="0" u="none">
                <a:solidFill>
                  <a:srgbClr val="595959"/>
                </a:solidFill>
                <a:latin typeface="Calibri"/>
                <a:ea typeface="Calibri"/>
                <a:cs typeface="Calibri"/>
              </a:rPr>
              <a:t> and </a:t>
            </a:r>
            <a:r>
              <a:rPr sz="1400" b="0" i="1" u="none">
                <a:solidFill>
                  <a:srgbClr val="595959"/>
                </a:solidFill>
                <a:latin typeface="Calibri"/>
                <a:ea typeface="Calibri"/>
                <a:cs typeface="Calibri"/>
              </a:rPr>
              <a:t>Lobelias</a:t>
            </a:r>
            <a:r>
              <a:rPr sz="1400" b="0" u="none">
                <a:solidFill>
                  <a:srgbClr val="595959"/>
                </a:solidFill>
                <a:latin typeface="Calibri"/>
                <a:ea typeface="Calibri"/>
                <a:cs typeface="Calibri"/>
              </a:rPr>
              <a:t> of the East African volcanoes and convergent growth forms of </a:t>
            </a:r>
            <a:r>
              <a:rPr sz="1400" b="0" i="1" u="none">
                <a:solidFill>
                  <a:srgbClr val="595959"/>
                </a:solidFill>
                <a:latin typeface="Calibri"/>
                <a:ea typeface="Calibri"/>
                <a:cs typeface="Calibri"/>
              </a:rPr>
              <a:t>Espeletia </a:t>
            </a:r>
            <a:r>
              <a:rPr sz="1400" b="0" u="none">
                <a:solidFill>
                  <a:srgbClr val="595959"/>
                </a:solidFill>
                <a:latin typeface="Calibri"/>
                <a:ea typeface="Calibri"/>
                <a:cs typeface="Calibri"/>
              </a:rPr>
              <a:t>and </a:t>
            </a:r>
            <a:r>
              <a:rPr sz="1400" b="0" i="1" u="none">
                <a:solidFill>
                  <a:srgbClr val="595959"/>
                </a:solidFill>
                <a:latin typeface="Calibri"/>
                <a:ea typeface="Calibri"/>
                <a:cs typeface="Calibri"/>
              </a:rPr>
              <a:t>Lupinus</a:t>
            </a:r>
            <a:r>
              <a:rPr sz="1400" b="0" u="none">
                <a:solidFill>
                  <a:srgbClr val="595959"/>
                </a:solidFill>
                <a:latin typeface="Calibri"/>
                <a:ea typeface="Calibri"/>
                <a:cs typeface="Calibri"/>
              </a:rPr>
              <a:t> in the páramos of South America; since tropical mountain environments allow metabolic processes to be carried out throughout the year, the principal adaptations of these large columnar plants are to protect the buds from nightly frost.</a:t>
            </a:r>
            <a:endParaRPr sz="1400" b="0" u="none">
              <a:solidFill>
                <a:srgbClr val="000000"/>
              </a:solidFill>
              <a:latin typeface="Calibri"/>
              <a:ea typeface="Calibri"/>
              <a:cs typeface="Calibri"/>
            </a:endParaRPr>
          </a:p>
        </p:txBody>
      </p:sp>
    </p:spTree>
    <p:extLst>
      <p:ext uri="{BB962C8B-B14F-4D97-AF65-F5344CB8AC3E}">
        <p14:creationId xmlns:p14="http://schemas.microsoft.com/office/powerpoint/2010/main" val="1958805000"/>
      </p:ext>
    </p:extLst>
  </p:cSld>
</p:sld>
</file>

<file path=ppt/slides/slide28.xml><?xml version="1.0" encoding="utf-8"?>
<p:sld xmlns:p="http://schemas.openxmlformats.org/presentationml/2006/main">
  <p:cSld>
    <p:spTree>
      <p:nvGrpSpPr>
        <p:cNvPr id="1" name=""/>
        <p:cNvGrpSpPr/>
        <p:nvPr/>
      </p:nvGrpSpPr>
      <p:grpSpPr>
        <a:xfrm xmlns:a="http://schemas.openxmlformats.org/drawingml/2006/main"/>
      </p:grpSpPr>
      <p:sp>
        <p:nvSpPr>
          <p:cNvPr id="58" name="Slide text on slide 28">
            <a:extLst xmlns:a="http://schemas.openxmlformats.org/drawingml/2006/main">
              <a:ext uri="{FF2B5EF4-FFF2-40B4-BE49-F238E27FC236}">
                <a16:creationId xmlns:a16="http://schemas.microsoft.com/office/drawing/2014/main" id="{0B4C1E52-C1F4-4272-9CE6-9BEE24528C22}"/>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Perennials</a:t>
            </a:r>
            <a:endParaRPr sz="18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98% of alpine plants in mid to high latitudes are perennials, because of their greater energy efficiency during the cool, brief growing season.</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Whereas annual plants need to complete their entire life cycle (germinate, flow, and fruit) during the short growing season, perennial plants avoid germination and initial growth processes and begin to metabolize quickly once conditions permit.</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lack of early life cycle stages also makes perennials more hardy and resistant to the vagaries of the environment than young and immature annual plants.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Many of these plants are also evergreen, thus eliminating the need to grow new leaves before they begin to photosynthesize during the growing season and creating additional mass for energy reserves.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Tundra plants develop large, extensive root systems, with two to six times more biomass below the ground than above it; these rhizome-root systems provide important food reserves in the form of carbohydrates and starches that the plants draw from during their rapid initial growth in the spring, and also enhance water uptake under dry alpine conditions.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Other adaptations, including thick, waxy leaves, corky bark, succulence, and high osmotic pressures, help plants combat moisture stress in alpine areas.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59" name="Accessible slide title: Perennials">
            <a:extLst xmlns:a="http://schemas.openxmlformats.org/drawingml/2006/main">
              <a:ext uri="{FF2B5EF4-FFF2-40B4-BE49-F238E27FC236}">
                <a16:creationId xmlns:a16="http://schemas.microsoft.com/office/drawing/2014/main" id="{EA316899-1F2B-4664-AF9F-DBCEED458B37}"/>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Perennials</a:t>
            </a:r>
          </a:p>
        </p:txBody>
      </p:sp>
    </p:spTree>
    <p:extLst>
      <p:ext uri="{BB962C8B-B14F-4D97-AF65-F5344CB8AC3E}">
        <p14:creationId xmlns:p14="http://schemas.microsoft.com/office/powerpoint/2010/main" val="1367447972"/>
      </p:ext>
    </p:extLst>
  </p:cSld>
</p:sld>
</file>

<file path=ppt/slides/slide29.xml><?xml version="1.0" encoding="utf-8"?>
<p:sld xmlns:p="http://schemas.openxmlformats.org/presentationml/2006/main">
  <p:cSld>
    <p:spTree>
      <p:nvGrpSpPr>
        <p:cNvPr id="1" name=""/>
        <p:cNvGrpSpPr/>
        <p:nvPr/>
      </p:nvGrpSpPr>
      <p:grpSpPr>
        <a:xfrm xmlns:a="http://schemas.openxmlformats.org/drawingml/2006/main"/>
      </p:grpSpPr>
      <p:sp>
        <p:nvSpPr>
          <p:cNvPr id="59" name="Slide text on slide 29">
            <a:extLst xmlns:a="http://schemas.openxmlformats.org/drawingml/2006/main">
              <a:ext uri="{FF2B5EF4-FFF2-40B4-BE49-F238E27FC236}">
                <a16:creationId xmlns:a16="http://schemas.microsoft.com/office/drawing/2014/main" id="{F3422936-1A37-4BA5-9279-01F15B9A8A05}"/>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1" u="none">
                <a:solidFill>
                  <a:srgbClr val="595959"/>
                </a:solidFill>
                <a:latin typeface="Calibri"/>
                <a:ea typeface="Calibri"/>
                <a:cs typeface="Calibri"/>
              </a:rPr>
              <a:t>Reproduction</a:t>
            </a:r>
            <a:endParaRPr sz="19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A species’ survival ultimately depends on its ability to reproduce successfully, and this becomes especially critical in harsh alpine environments, where growing conditions can be unfavorable for several years.</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In response, most alpine plants reproduce vegetatively or form extensive clonal populations.</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Insect pollination is problematic for alpine plants, because low temperatures confine activity to brief periods during the summer; the most important pollinators in mid- and high-latitude mountains are bees, flies, butterflies, and moths, though some ant species also act as pollinators.</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comparatively large flower size and range of colors commonly associated with flowering alpine plants (relative to their small stems and short stature) is at least partly a function of their ability to attract insects.</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Wind and self-pollination are also increasingly important under extreme environmental conditions, as these strategies require less energy expenditure and help to compensate for the decreasing number of pollinators; a negative consequence is less genetic diversity, a tendency partially offset by a higher frequency of plants with multiple sets of chromosomes, or polyploids.</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Because severe freezes or snowstorms during blooming can reduce seed set or inhibit germination, most alpine tundra plants have alternative methods of reproduction, the most common being through </a:t>
            </a:r>
            <a:r>
              <a:rPr sz="1400" b="1" u="none">
                <a:solidFill>
                  <a:srgbClr val="595959"/>
                </a:solidFill>
                <a:latin typeface="Calibri"/>
                <a:ea typeface="Calibri"/>
                <a:cs typeface="Calibri"/>
              </a:rPr>
              <a:t>rhizomes,</a:t>
            </a:r>
            <a:r>
              <a:rPr sz="1400" b="0" u="none">
                <a:solidFill>
                  <a:srgbClr val="595959"/>
                </a:solidFill>
                <a:latin typeface="Calibri"/>
                <a:ea typeface="Calibri"/>
                <a:cs typeface="Calibri"/>
              </a:rPr>
              <a:t> root-like stems that extend away from the center of the plant and are capable of growing new shoots.</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Several other methods of vegetative reproduction, including layering, stolons, apomixis, and vivipary, are prevalent in the alpine tundra, especially in more severe environmental conditions.</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Plants relying on vegetative reproduction may continue to produce seeds but rely on a variety of different reproductive strategies.</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1143000" lvl="2" indent="-228600">
              <a:lnSpc>
                <a:spcPct val="110000"/>
              </a:lnSpc>
              <a:spcBef>
                <a:spcPts val="224"/>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1143000" lvl="2" indent="-228600">
              <a:lnSpc>
                <a:spcPct val="110000"/>
              </a:lnSpc>
              <a:spcBef>
                <a:spcPts val="224"/>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1143000" lvl="2" indent="-228600">
              <a:lnSpc>
                <a:spcPct val="11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1143000" lvl="2" indent="-228600">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60" name="Accessible slide title: Reproduction">
            <a:extLst xmlns:a="http://schemas.openxmlformats.org/drawingml/2006/main">
              <a:ext uri="{FF2B5EF4-FFF2-40B4-BE49-F238E27FC236}">
                <a16:creationId xmlns:a16="http://schemas.microsoft.com/office/drawing/2014/main" id="{E80D9D03-716D-4D91-A4B9-2229DCC7C52B}"/>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Reproduction</a:t>
            </a:r>
          </a:p>
        </p:txBody>
      </p:sp>
    </p:spTree>
    <p:extLst>
      <p:ext uri="{BB962C8B-B14F-4D97-AF65-F5344CB8AC3E}">
        <p14:creationId xmlns:p14="http://schemas.microsoft.com/office/powerpoint/2010/main" val="176447071"/>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2" name="Slide title: Phytogeography of Mountain Areas">
            <a:extLst xmlns:a="http://schemas.openxmlformats.org/drawingml/2006/main">
              <a:ext uri="{FF2B5EF4-FFF2-40B4-BE49-F238E27FC236}">
                <a16:creationId xmlns:a16="http://schemas.microsoft.com/office/drawing/2014/main" id="{BAF98C89-3C7C-40A8-B3C6-EDC8D0F8908D}"/>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Phytogeography of Mountain Areas</a:t>
            </a:r>
            <a:endParaRPr sz="2800" b="0" u="none">
              <a:solidFill>
                <a:srgbClr val="000000"/>
              </a:solidFill>
              <a:latin typeface="Calibri"/>
              <a:ea typeface="Calibri"/>
              <a:cs typeface="Calibri"/>
            </a:endParaRPr>
          </a:p>
        </p:txBody>
      </p:sp>
      <p:sp>
        <p:nvSpPr>
          <p:cNvPr id="13" name="Slide text on slide 3">
            <a:extLst xmlns:a="http://schemas.openxmlformats.org/drawingml/2006/main">
              <a:ext uri="{FF2B5EF4-FFF2-40B4-BE49-F238E27FC236}">
                <a16:creationId xmlns:a16="http://schemas.microsoft.com/office/drawing/2014/main" id="{50F6DA09-A909-4AFF-B432-4DF8534075C9}"/>
              </a:ext>
            </a:extLst>
          </p:cNvPr>
          <p:cNvSpPr>
            <a:spLocks xmlns:a="http://schemas.openxmlformats.org/drawingml/2006/main" noGrp="1"/>
          </p:cNvSpPr>
          <p:nvPr/>
        </p:nvSpPr>
        <p:spPr>
          <a:xfrm xmlns:a="http://schemas.openxmlformats.org/drawingml/2006/main">
            <a:off x="457200" y="987120"/>
            <a:ext cx="8229600" cy="52689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Mountains serve as migration </a:t>
            </a:r>
            <a:r>
              <a:rPr sz="1400" b="1" u="none">
                <a:solidFill>
                  <a:srgbClr val="595959"/>
                </a:solidFill>
                <a:latin typeface="Calibri"/>
                <a:ea typeface="Calibri"/>
                <a:cs typeface="Calibri"/>
              </a:rPr>
              <a:t>corridors</a:t>
            </a:r>
            <a:r>
              <a:rPr sz="1400" b="0" u="none">
                <a:solidFill>
                  <a:srgbClr val="595959"/>
                </a:solidFill>
                <a:latin typeface="Calibri"/>
                <a:ea typeface="Calibri"/>
                <a:cs typeface="Calibri"/>
              </a:rPr>
              <a:t> because they extend the geographic range of environmental conditions into areas of dissimilar regional climate, allowing alpine and other mountain-adapted plants to move freely along mountain axes.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Biogeographic corridors often disappear or become discontinuous in response to long-term climate change, which results in </a:t>
            </a:r>
            <a:r>
              <a:rPr sz="1400" b="1" u="none">
                <a:solidFill>
                  <a:srgbClr val="595959"/>
                </a:solidFill>
                <a:latin typeface="Calibri"/>
                <a:ea typeface="Calibri"/>
                <a:cs typeface="Calibri"/>
              </a:rPr>
              <a:t>disjunct</a:t>
            </a:r>
            <a:r>
              <a:rPr sz="1400" b="0" u="none">
                <a:solidFill>
                  <a:srgbClr val="595959"/>
                </a:solidFill>
                <a:latin typeface="Calibri"/>
                <a:ea typeface="Calibri"/>
                <a:cs typeface="Calibri"/>
              </a:rPr>
              <a:t> (discontinuous) plant distributions through the development of migration </a:t>
            </a:r>
            <a:r>
              <a:rPr sz="1400" b="1" u="none">
                <a:solidFill>
                  <a:srgbClr val="595959"/>
                </a:solidFill>
                <a:latin typeface="Calibri"/>
                <a:ea typeface="Calibri"/>
                <a:cs typeface="Calibri"/>
              </a:rPr>
              <a:t>filters</a:t>
            </a:r>
            <a:r>
              <a:rPr sz="1400" b="0" u="none">
                <a:solidFill>
                  <a:srgbClr val="595959"/>
                </a:solidFill>
                <a:latin typeface="Calibri"/>
                <a:ea typeface="Calibri"/>
                <a:cs typeface="Calibri"/>
              </a:rPr>
              <a:t> that require organisms to have long-distance </a:t>
            </a:r>
            <a:r>
              <a:rPr sz="1400" b="1" u="none">
                <a:solidFill>
                  <a:srgbClr val="595959"/>
                </a:solidFill>
                <a:latin typeface="Calibri"/>
                <a:ea typeface="Calibri"/>
                <a:cs typeface="Calibri"/>
              </a:rPr>
              <a:t>dispersal capacities</a:t>
            </a:r>
            <a:r>
              <a:rPr sz="1400" b="0" u="none">
                <a:solidFill>
                  <a:srgbClr val="595959"/>
                </a:solidFill>
                <a:latin typeface="Calibri"/>
                <a:ea typeface="Calibri"/>
                <a:cs typeface="Calibri"/>
              </a:rPr>
              <a:t> in order to be successful migrants.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some cases, unusual </a:t>
            </a:r>
            <a:r>
              <a:rPr sz="1400" b="1" u="none">
                <a:solidFill>
                  <a:srgbClr val="595959"/>
                </a:solidFill>
                <a:latin typeface="Calibri"/>
                <a:ea typeface="Calibri"/>
                <a:cs typeface="Calibri"/>
              </a:rPr>
              <a:t>conditions for dispersal,</a:t>
            </a:r>
            <a:r>
              <a:rPr sz="1400" b="0" u="none">
                <a:solidFill>
                  <a:srgbClr val="595959"/>
                </a:solidFill>
                <a:latin typeface="Calibri"/>
                <a:ea typeface="Calibri"/>
                <a:cs typeface="Calibri"/>
              </a:rPr>
              <a:t> such as high regional winds, or temporary corridors, such as periglacial bog complexes, can facilitate the dissemination of reproductive plant parts (</a:t>
            </a:r>
            <a:r>
              <a:rPr sz="1400" b="1" u="none">
                <a:solidFill>
                  <a:srgbClr val="595959"/>
                </a:solidFill>
                <a:latin typeface="Calibri"/>
                <a:ea typeface="Calibri"/>
                <a:cs typeface="Calibri"/>
              </a:rPr>
              <a:t>propagules</a:t>
            </a:r>
            <a:r>
              <a:rPr sz="1400" b="0" u="none">
                <a:solidFill>
                  <a:srgbClr val="595959"/>
                </a:solidFill>
                <a:latin typeface="Calibri"/>
                <a:ea typeface="Calibri"/>
                <a:cs typeface="Calibri"/>
              </a:rPr>
              <a:t>) and the development of disjunct distributions.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Mountains also serve as migration </a:t>
            </a:r>
            <a:r>
              <a:rPr sz="1400" b="1" u="none">
                <a:solidFill>
                  <a:srgbClr val="595959"/>
                </a:solidFill>
                <a:latin typeface="Calibri"/>
                <a:ea typeface="Calibri"/>
                <a:cs typeface="Calibri"/>
              </a:rPr>
              <a:t>barriers </a:t>
            </a:r>
            <a:r>
              <a:rPr sz="1400" b="0" u="none">
                <a:solidFill>
                  <a:srgbClr val="595959"/>
                </a:solidFill>
                <a:latin typeface="Calibri"/>
                <a:ea typeface="Calibri"/>
                <a:cs typeface="Calibri"/>
              </a:rPr>
              <a:t>because they create unfavorable environmental conditions for lowland species.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disparate conditions on the windward and leeward sides of mountain ranges decreases the likelihood of successful plant colonization by presenting dispersing species with stressful environmental conditions as well as competition with locally adapted (</a:t>
            </a:r>
            <a:r>
              <a:rPr sz="1400" b="1" u="none">
                <a:solidFill>
                  <a:srgbClr val="595959"/>
                </a:solidFill>
                <a:latin typeface="Calibri"/>
                <a:ea typeface="Calibri"/>
                <a:cs typeface="Calibri"/>
              </a:rPr>
              <a:t>endemic</a:t>
            </a:r>
            <a:r>
              <a:rPr sz="1400" b="0" u="none">
                <a:solidFill>
                  <a:srgbClr val="595959"/>
                </a:solidFill>
                <a:latin typeface="Calibri"/>
                <a:ea typeface="Calibri"/>
                <a:cs typeface="Calibri"/>
              </a:rPr>
              <a:t>) species and subspecies (</a:t>
            </a:r>
            <a:r>
              <a:rPr sz="1400" b="1" u="none">
                <a:solidFill>
                  <a:srgbClr val="595959"/>
                </a:solidFill>
                <a:latin typeface="Calibri"/>
                <a:ea typeface="Calibri"/>
                <a:cs typeface="Calibri"/>
              </a:rPr>
              <a:t>ecotypes</a:t>
            </a:r>
            <a:r>
              <a:rPr sz="1400" b="0" u="none">
                <a:solidFill>
                  <a:srgbClr val="595959"/>
                </a:solidFill>
                <a:latin typeface="Calibri"/>
                <a:ea typeface="Calibri"/>
                <a:cs typeface="Calibri"/>
              </a:rPr>
              <a:t>).</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Mountain ranges separated by expansive lowlands often serve as isolated </a:t>
            </a:r>
            <a:r>
              <a:rPr sz="1400" b="1" u="none">
                <a:solidFill>
                  <a:srgbClr val="595959"/>
                </a:solidFill>
                <a:latin typeface="Calibri"/>
                <a:ea typeface="Calibri"/>
                <a:cs typeface="Calibri"/>
              </a:rPr>
              <a:t>habitat islands.</a:t>
            </a:r>
            <a:r>
              <a:rPr sz="1400" b="0" u="none">
                <a:solidFill>
                  <a:srgbClr val="595959"/>
                </a:solidFill>
                <a:latin typeface="Calibri"/>
                <a:ea typeface="Calibri"/>
                <a:cs typeface="Calibri"/>
              </a:rPr>
              <a:t> </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geographic isolation of mountain areas decreases the probability of genetic infusion from outside sources, so adaptations derived through natural selection tend to reflect specific, highly localized environmental conditions and the development of endemic species or subspecies; in mountainous islands, </a:t>
            </a:r>
            <a:r>
              <a:rPr sz="1400" b="1" u="none">
                <a:solidFill>
                  <a:srgbClr val="595959"/>
                </a:solidFill>
                <a:latin typeface="Calibri"/>
                <a:ea typeface="Calibri"/>
                <a:cs typeface="Calibri"/>
              </a:rPr>
              <a:t>genetic drift </a:t>
            </a:r>
            <a:r>
              <a:rPr sz="1400" b="0" u="none">
                <a:solidFill>
                  <a:srgbClr val="595959"/>
                </a:solidFill>
                <a:latin typeface="Calibri"/>
                <a:ea typeface="Calibri"/>
                <a:cs typeface="Calibri"/>
              </a:rPr>
              <a:t>and the </a:t>
            </a:r>
            <a:r>
              <a:rPr sz="1400" b="1" u="none">
                <a:solidFill>
                  <a:srgbClr val="595959"/>
                </a:solidFill>
                <a:latin typeface="Calibri"/>
                <a:ea typeface="Calibri"/>
                <a:cs typeface="Calibri"/>
              </a:rPr>
              <a:t>founder effect </a:t>
            </a:r>
            <a:r>
              <a:rPr sz="1400" b="0" u="none">
                <a:solidFill>
                  <a:srgbClr val="595959"/>
                </a:solidFill>
                <a:latin typeface="Calibri"/>
                <a:ea typeface="Calibri"/>
                <a:cs typeface="Calibri"/>
              </a:rPr>
              <a:t>can further accelerate the development of endemic taxa.</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3080" indent="-34308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1326692371"/>
      </p:ext>
    </p:extLst>
  </p:cSld>
</p:sld>
</file>

<file path=ppt/slides/slide30.xml><?xml version="1.0" encoding="utf-8"?>
<p:sld xmlns:p="http://schemas.openxmlformats.org/presentationml/2006/main">
  <p:cSld>
    <p:spTree>
      <p:nvGrpSpPr>
        <p:cNvPr id="1" name=""/>
        <p:cNvGrpSpPr/>
        <p:nvPr/>
      </p:nvGrpSpPr>
      <p:grpSpPr>
        <a:xfrm xmlns:a="http://schemas.openxmlformats.org/drawingml/2006/main"/>
      </p:grpSpPr>
      <p:sp>
        <p:nvSpPr>
          <p:cNvPr id="60" name="Slide text on slide 30">
            <a:extLst xmlns:a="http://schemas.openxmlformats.org/drawingml/2006/main">
              <a:ext uri="{FF2B5EF4-FFF2-40B4-BE49-F238E27FC236}">
                <a16:creationId xmlns:a16="http://schemas.microsoft.com/office/drawing/2014/main" id="{87985F1A-15E7-4297-87C9-F254708E83EA}"/>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Plant Productivity</a:t>
            </a:r>
            <a:endParaRPr sz="18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Despite living under extreme environmental conditions, alpine plants are highly productive during the growing season.</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Although annual productivity rates are far less than for temperate environments and similar to those found in desert environments, daily growing season productivity rates of alpine plants exceed those found in many temperate environments.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key to this relatively high productivity is alpine plants’ adaptation to low temperatures and their ability to metabolize during subfreezing temperatures, which allows plant growth throughout the short growing season.</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Some alpine plants can photosynthesize at temperatures as low as –6°C (21° F) or are able to withstand frost conditions throughout their life cycle, but photosynthetic gains during frost periods are generally minimal, and frost damage during flowering often results in high stem, leaf, and flower mortality.</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Other adaptations of alpine plants include their rapid metabolic rates and their ability to use food reserves stored in old leaves and large root systems during initial spring growth.</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In general, alpine plant productivity and biomass accumulation are higher in areas of mild climates than in cold climates, and growth rates are influenced by the length of the growing season.</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Spatially, plant biomass, productivity, and nitrogen use increase over alpine topographic sequences from dry to hot meadows, where snow contributes seasonal moisture but does not shorten the growing season.</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61" name="Accessible slide title: Plant Productivity">
            <a:extLst xmlns:a="http://schemas.openxmlformats.org/drawingml/2006/main">
              <a:ext uri="{FF2B5EF4-FFF2-40B4-BE49-F238E27FC236}">
                <a16:creationId xmlns:a16="http://schemas.microsoft.com/office/drawing/2014/main" id="{631E41FA-51A7-4C39-9700-84FEC42DE41F}"/>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Plant Productivity</a:t>
            </a:r>
          </a:p>
        </p:txBody>
      </p:sp>
    </p:spTree>
    <p:extLst>
      <p:ext uri="{BB962C8B-B14F-4D97-AF65-F5344CB8AC3E}">
        <p14:creationId xmlns:p14="http://schemas.microsoft.com/office/powerpoint/2010/main" val="562164980"/>
      </p:ext>
    </p:extLst>
  </p:cSld>
</p:sld>
</file>

<file path=ppt/slides/slide31.xml><?xml version="1.0" encoding="utf-8"?>
<p:sld xmlns:p="http://schemas.openxmlformats.org/presentationml/2006/main">
  <p:cSld>
    <p:spTree>
      <p:nvGrpSpPr>
        <p:cNvPr id="1" name=""/>
        <p:cNvGrpSpPr/>
        <p:nvPr/>
      </p:nvGrpSpPr>
      <p:grpSpPr>
        <a:xfrm xmlns:a="http://schemas.openxmlformats.org/drawingml/2006/main"/>
      </p:grpSpPr>
      <p:sp>
        <p:nvSpPr>
          <p:cNvPr id="61" name="Slide text on slide 31">
            <a:extLst xmlns:a="http://schemas.openxmlformats.org/drawingml/2006/main">
              <a:ext uri="{FF2B5EF4-FFF2-40B4-BE49-F238E27FC236}">
                <a16:creationId xmlns:a16="http://schemas.microsoft.com/office/drawing/2014/main" id="{5EAAD956-A962-43F9-AB96-83A20ACFFCD5}"/>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Summary</a:t>
            </a:r>
            <a:endParaRPr sz="18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plant geography and ecology of mountain forests and alpine tundra can be viewed as part of a broad environmental continuum or as a complex mosaic of unique vegetation types reflecting highly localized environmental conditions.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At the larger scales, mountain vegetation manifests itself as elevation-defined vegetation zones responding most closely to altitudinally controlled changes in temperatures and precipitation, but locally, plant species and community structures vary dramatically in response to topo- and microscale environmental conditions and disturbance history.</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Mountain plant species are also the product of migration, adaptation and evolution.</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Relationships between individual species and their environment (</a:t>
            </a:r>
            <a:r>
              <a:rPr sz="1400" b="1" u="none">
                <a:solidFill>
                  <a:srgbClr val="595959"/>
                </a:solidFill>
                <a:latin typeface="Calibri"/>
                <a:ea typeface="Calibri"/>
                <a:cs typeface="Calibri"/>
              </a:rPr>
              <a:t>autecology</a:t>
            </a:r>
            <a:r>
              <a:rPr sz="1400" b="0" u="none">
                <a:solidFill>
                  <a:srgbClr val="595959"/>
                </a:solidFill>
                <a:latin typeface="Calibri"/>
                <a:ea typeface="Calibri"/>
                <a:cs typeface="Calibri"/>
              </a:rPr>
              <a:t>) are highly specialized among most alpine tundra species, reflecting their adaptation to extreme environmental conditions.</a:t>
            </a: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62" name="Accessible slide title: Summary">
            <a:extLst xmlns:a="http://schemas.openxmlformats.org/drawingml/2006/main">
              <a:ext uri="{FF2B5EF4-FFF2-40B4-BE49-F238E27FC236}">
                <a16:creationId xmlns:a16="http://schemas.microsoft.com/office/drawing/2014/main" id="{19C8C911-8893-4D07-886C-73F17C25429A}"/>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Summary</a:t>
            </a:r>
          </a:p>
        </p:txBody>
      </p:sp>
    </p:spTree>
    <p:extLst>
      <p:ext uri="{BB962C8B-B14F-4D97-AF65-F5344CB8AC3E}">
        <p14:creationId xmlns:p14="http://schemas.microsoft.com/office/powerpoint/2010/main" val="398023801"/>
      </p:ext>
    </p:extLst>
  </p:cSld>
</p:sld>
</file>

<file path=ppt/slides/slide32.xml><?xml version="1.0" encoding="utf-8"?>
<p:sld xmlns:p="http://schemas.openxmlformats.org/presentationml/2006/main">
  <p:cSld>
    <p:spTree>
      <p:nvGrpSpPr>
        <p:cNvPr id="1" name=""/>
        <p:cNvGrpSpPr/>
        <p:nvPr/>
      </p:nvGrpSpPr>
      <p:grpSpPr>
        <a:xfrm xmlns:a="http://schemas.openxmlformats.org/drawingml/2006/main"/>
      </p:grpSpPr>
      <p:sp>
        <p:nvSpPr>
          <p:cNvPr id="62" name="Slide title: The Future of Mountain Vegetation">
            <a:extLst xmlns:a="http://schemas.openxmlformats.org/drawingml/2006/main">
              <a:ext uri="{FF2B5EF4-FFF2-40B4-BE49-F238E27FC236}">
                <a16:creationId xmlns:a16="http://schemas.microsoft.com/office/drawing/2014/main" id="{708FCB04-5B27-485E-8FB9-72D24F5E8FCA}"/>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The Future of Mountain Vegetation</a:t>
            </a:r>
            <a:endParaRPr sz="3200" b="0" u="none">
              <a:solidFill>
                <a:srgbClr val="000000"/>
              </a:solidFill>
              <a:latin typeface="Calibri"/>
              <a:ea typeface="Calibri"/>
              <a:cs typeface="Calibri"/>
            </a:endParaRPr>
          </a:p>
        </p:txBody>
      </p:sp>
      <p:sp>
        <p:nvSpPr>
          <p:cNvPr id="63" name="Slide text on slide 32">
            <a:extLst xmlns:a="http://schemas.openxmlformats.org/drawingml/2006/main">
              <a:ext uri="{FF2B5EF4-FFF2-40B4-BE49-F238E27FC236}">
                <a16:creationId xmlns:a16="http://schemas.microsoft.com/office/drawing/2014/main" id="{D3846C3D-B8DA-4A35-A23D-6A21063FF5D1}"/>
              </a:ext>
            </a:extLst>
          </p:cNvPr>
          <p:cNvSpPr>
            <a:spLocks xmlns:a="http://schemas.openxmlformats.org/drawingml/2006/main" noGrp="1"/>
          </p:cNvSpPr>
          <p:nvPr/>
        </p:nvSpPr>
        <p:spPr>
          <a:xfrm xmlns:a="http://schemas.openxmlformats.org/drawingml/2006/main">
            <a:off x="457200" y="968040"/>
            <a:ext cx="8229600" cy="5299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Humans have played a major role in altering the structure and spatial patterns of mountain vegetation for thousands of years, by using fire for hunting, clearing land for agriculture, and grazing livestock, which have resulted in the lowering of natural timberlines by tens to hundred of meters; in the tropics, where these activities have been practiced longest, it is likely that few, if any, timberlines are truly “natural.”</a:t>
            </a:r>
            <a:endParaRPr sz="1500" b="0" u="none">
              <a:solidFill>
                <a:srgbClr val="000000"/>
              </a:solidFill>
              <a:latin typeface="Calibri"/>
              <a:ea typeface="Calibri"/>
              <a:cs typeface="Calibri"/>
            </a:endParaRPr>
          </a:p>
          <a:p xmlns:a="http://schemas.openxmlformats.org/drawingml/2006/main">
            <a:pPr marL="343080" indent="-34308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Global climate change and atmospheric pollution represent two of the greatest concerns regarding the stability and function of mountain ecosystems.</a:t>
            </a:r>
            <a:endParaRPr sz="1500" b="0" u="none">
              <a:solidFill>
                <a:srgbClr val="000000"/>
              </a:solidFill>
              <a:latin typeface="Calibri"/>
              <a:ea typeface="Calibri"/>
              <a:cs typeface="Calibri"/>
            </a:endParaRPr>
          </a:p>
          <a:p xmlns:a="http://schemas.openxmlformats.org/drawingml/2006/main">
            <a:pPr marL="343080" indent="-34308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Other drivers include shifts in precipitation patterns, increased intensity of ultraviolet radiation, acidic conditions, and CO</a:t>
            </a:r>
            <a:r>
              <a:rPr sz="1500" b="0" u="none">
                <a:solidFill>
                  <a:srgbClr val="595959"/>
                </a:solidFill>
                <a:latin typeface="Calibri"/>
                <a:ea typeface="Calibri"/>
                <a:cs typeface="Calibri"/>
              </a:rPr>
              <a:t>2</a:t>
            </a:r>
            <a:r>
              <a:rPr sz="1500" b="0" u="none">
                <a:solidFill>
                  <a:srgbClr val="595959"/>
                </a:solidFill>
                <a:latin typeface="Calibri"/>
                <a:ea typeface="Calibri"/>
                <a:cs typeface="Calibri"/>
              </a:rPr>
              <a:t> concentrations, which will undoubtedly occur across a range of temporal and spatial scales, transforming relationships among species and plant communities.</a:t>
            </a:r>
            <a:endParaRPr sz="1500" b="0" u="none">
              <a:solidFill>
                <a:srgbClr val="000000"/>
              </a:solidFill>
              <a:latin typeface="Calibri"/>
              <a:ea typeface="Calibri"/>
              <a:cs typeface="Calibri"/>
            </a:endParaRPr>
          </a:p>
          <a:p xmlns:a="http://schemas.openxmlformats.org/drawingml/2006/main">
            <a:pPr marL="343080" indent="-34308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Beyond certain climate thresholds, mountain areas could experience shifts in vegetation zones similar to those during the Hypisthermal, causing potential loss of local or regional alpine areas.</a:t>
            </a:r>
            <a:endParaRPr sz="1500" b="0" u="none">
              <a:solidFill>
                <a:srgbClr val="000000"/>
              </a:solidFill>
              <a:latin typeface="Calibri"/>
              <a:ea typeface="Calibri"/>
              <a:cs typeface="Calibri"/>
            </a:endParaRPr>
          </a:p>
          <a:p xmlns:a="http://schemas.openxmlformats.org/drawingml/2006/main">
            <a:pPr marL="343080" indent="-34308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Local and regional land-use decisions may mitigate local habitat losses, but climate change will create new and complex relationships between fire and human disturbance among forests already experiencing ecological stress related to droughts, insect outbreaks, competition, and growth decline caused by air pollution.</a:t>
            </a:r>
            <a:endParaRPr sz="1500" b="0" u="none">
              <a:solidFill>
                <a:srgbClr val="000000"/>
              </a:solidFill>
              <a:latin typeface="Calibri"/>
              <a:ea typeface="Calibri"/>
              <a:cs typeface="Calibri"/>
            </a:endParaRPr>
          </a:p>
          <a:p xmlns:a="http://schemas.openxmlformats.org/drawingml/2006/main">
            <a:pPr marL="343080" indent="-34308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Although mountain forests and alpine tundra have always functioned as dynamic ecosystems, it appears that their future will include ecological changes occurring at historically unprecedented rates, and it is uncertain how mountain vegetation will respond to these impending changes.</a:t>
            </a:r>
            <a:endParaRPr sz="1500" b="0" u="none">
              <a:solidFill>
                <a:srgbClr val="000000"/>
              </a:solidFill>
              <a:latin typeface="Calibri"/>
              <a:ea typeface="Calibri"/>
              <a:cs typeface="Calibri"/>
            </a:endParaRPr>
          </a:p>
          <a:p xmlns:a="http://schemas.openxmlformats.org/drawingml/2006/main">
            <a:pPr marL="343080" indent="-34308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3080" indent="-343080">
              <a:lnSpc>
                <a:spcPct val="11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343080" indent="-343080">
              <a:lnSpc>
                <a:spcPct val="11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p:txBody>
      </p:sp>
    </p:spTree>
    <p:extLst>
      <p:ext uri="{BB962C8B-B14F-4D97-AF65-F5344CB8AC3E}">
        <p14:creationId xmlns:p14="http://schemas.microsoft.com/office/powerpoint/2010/main" val="1754915004"/>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4" name="Slide title: Plant Community Characteristics">
            <a:extLst xmlns:a="http://schemas.openxmlformats.org/drawingml/2006/main">
              <a:ext uri="{FF2B5EF4-FFF2-40B4-BE49-F238E27FC236}">
                <a16:creationId xmlns:a16="http://schemas.microsoft.com/office/drawing/2014/main" id="{48EB9996-8ACB-48EE-8A2A-797490B81ABC}"/>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Plant Community Characteristics</a:t>
            </a:r>
            <a:endParaRPr sz="2800" b="0" u="none">
              <a:solidFill>
                <a:srgbClr val="000000"/>
              </a:solidFill>
              <a:latin typeface="Calibri"/>
              <a:ea typeface="Calibri"/>
              <a:cs typeface="Calibri"/>
            </a:endParaRPr>
          </a:p>
        </p:txBody>
      </p:sp>
      <p:sp>
        <p:nvSpPr>
          <p:cNvPr id="15" name="Slide text on slide 4">
            <a:extLst xmlns:a="http://schemas.openxmlformats.org/drawingml/2006/main">
              <a:ext uri="{FF2B5EF4-FFF2-40B4-BE49-F238E27FC236}">
                <a16:creationId xmlns:a16="http://schemas.microsoft.com/office/drawing/2014/main" id="{2B919364-5F34-42D0-8F2A-1F3883B6FA35}"/>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Many of the characteristics of mountain plant communities change with increasing elevation, including a decrease in species richness and changes in plant stature, form, and structure (</a:t>
            </a:r>
            <a:r>
              <a:rPr sz="1600" b="1" u="none">
                <a:solidFill>
                  <a:srgbClr val="595959"/>
                </a:solidFill>
                <a:latin typeface="Calibri"/>
                <a:ea typeface="Calibri"/>
                <a:cs typeface="Calibri"/>
              </a:rPr>
              <a:t>physiognomy</a:t>
            </a:r>
            <a:r>
              <a:rPr sz="1600" b="0" u="none">
                <a:solidFill>
                  <a:srgbClr val="595959"/>
                </a:solidFill>
                <a:latin typeface="Calibri"/>
                <a:ea typeface="Calibri"/>
                <a:cs typeface="Calibri"/>
              </a:rPr>
              <a:t>).</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most obvious visual change is the tendency toward smaller stature and less elaborate plants.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Other characteristics of high-elevation plants include lower annual growth rates and lower annual productivity.</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Exceptions to these general trends occur in some tropical cloud forests and desert mountains, where diversity and plant size increase along with increases in precipitation.</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1701025648"/>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16" name="Slide title: Mountain Forests">
            <a:extLst xmlns:a="http://schemas.openxmlformats.org/drawingml/2006/main">
              <a:ext uri="{FF2B5EF4-FFF2-40B4-BE49-F238E27FC236}">
                <a16:creationId xmlns:a16="http://schemas.microsoft.com/office/drawing/2014/main" id="{1CFAB382-E124-419A-B135-3C112845F711}"/>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Mountain Forests</a:t>
            </a:r>
            <a:endParaRPr sz="3200" b="0" u="none">
              <a:solidFill>
                <a:srgbClr val="000000"/>
              </a:solidFill>
              <a:latin typeface="Calibri"/>
              <a:ea typeface="Calibri"/>
              <a:cs typeface="Calibri"/>
            </a:endParaRPr>
          </a:p>
        </p:txBody>
      </p:sp>
      <p:sp>
        <p:nvSpPr>
          <p:cNvPr id="17" name="Slide text on slide 5">
            <a:extLst xmlns:a="http://schemas.openxmlformats.org/drawingml/2006/main">
              <a:ext uri="{FF2B5EF4-FFF2-40B4-BE49-F238E27FC236}">
                <a16:creationId xmlns:a16="http://schemas.microsoft.com/office/drawing/2014/main" id="{D30E105C-6631-4935-A15F-69E00B4E14E8}"/>
              </a:ext>
            </a:extLst>
          </p:cNvPr>
          <p:cNvSpPr>
            <a:spLocks xmlns:a="http://schemas.openxmlformats.org/drawingml/2006/main" noGrp="1"/>
          </p:cNvSpPr>
          <p:nvPr/>
        </p:nvSpPr>
        <p:spPr>
          <a:xfrm xmlns:a="http://schemas.openxmlformats.org/drawingml/2006/main">
            <a:off x="457200" y="968040"/>
            <a:ext cx="8229600" cy="5299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Mountain forests are generally categorized according to their zonal elevation distributions:</a:t>
            </a: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Lower mountain forests within an elevational sequence are referred to as the submontane or montane zones, which are often divided into upper and lower areas.</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Higher-elevation forests comprise the subalpine zone, below the high-elevation, treeless alpine zone.</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Zonal patterns in equatorial and tropical mountains diverge from this general trend in response to strong regional influences exerted by the Intertropical Convergence Zone (ITCZ), smaller continental landmasses, and monsoon conditions, and the number and distribution of these zones are consequently far more complex than at higher latitudes.</a:t>
            </a:r>
            <a:endParaRPr sz="16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trees of mountain forests are most easily categorized according to three distinct leaf growth forms (</a:t>
            </a:r>
            <a:r>
              <a:rPr sz="1600" b="1" u="none">
                <a:solidFill>
                  <a:srgbClr val="595959"/>
                </a:solidFill>
                <a:latin typeface="Calibri"/>
                <a:ea typeface="Calibri"/>
                <a:cs typeface="Calibri"/>
              </a:rPr>
              <a:t>habits</a:t>
            </a:r>
            <a:r>
              <a:rPr sz="1600" b="0" u="none">
                <a:solidFill>
                  <a:srgbClr val="595959"/>
                </a:solidFill>
                <a:latin typeface="Calibri"/>
                <a:ea typeface="Calibri"/>
                <a:cs typeface="Calibri"/>
              </a:rPr>
              <a:t>): </a:t>
            </a:r>
            <a:endParaRPr sz="16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Needle-leaf conifers dominate most of the mid- to high-latitude regions of the northern hemisphere.</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Broadleaf evergreen trees dominate in warm, humid regions with small temperature ranges, including both the tropics and the marine-influenced midlatitude regions of the southern hemisphere.</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Broadleaf deciduous trees dominate midlatitude forests in humid continental climates with sharp seasonal contrasts associated with subcontinental-scale atmospheric circulation patterns.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3080" indent="-34308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1089181652"/>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18" name="Slide title: Northern Hemisphere Mountain Forests">
            <a:extLst xmlns:a="http://schemas.openxmlformats.org/drawingml/2006/main">
              <a:ext uri="{FF2B5EF4-FFF2-40B4-BE49-F238E27FC236}">
                <a16:creationId xmlns:a16="http://schemas.microsoft.com/office/drawing/2014/main" id="{A1BA8B1E-C36B-48C8-BBD7-7F3560D42A59}"/>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Northern Hemisphere Mountain Forests</a:t>
            </a:r>
            <a:endParaRPr sz="2800" b="0" u="none">
              <a:solidFill>
                <a:srgbClr val="000000"/>
              </a:solidFill>
              <a:latin typeface="Calibri"/>
              <a:ea typeface="Calibri"/>
              <a:cs typeface="Calibri"/>
            </a:endParaRPr>
          </a:p>
        </p:txBody>
      </p:sp>
      <p:sp>
        <p:nvSpPr>
          <p:cNvPr id="19" name="Slide text on slide 6">
            <a:extLst xmlns:a="http://schemas.openxmlformats.org/drawingml/2006/main">
              <a:ext uri="{FF2B5EF4-FFF2-40B4-BE49-F238E27FC236}">
                <a16:creationId xmlns:a16="http://schemas.microsoft.com/office/drawing/2014/main" id="{5EA8121D-79F0-49DA-92A8-76A784DF23AB}"/>
              </a:ext>
            </a:extLst>
          </p:cNvPr>
          <p:cNvSpPr>
            <a:spLocks xmlns:a="http://schemas.openxmlformats.org/drawingml/2006/main" noGrp="1"/>
          </p:cNvSpPr>
          <p:nvPr/>
        </p:nvSpPr>
        <p:spPr>
          <a:xfrm xmlns:a="http://schemas.openxmlformats.org/drawingml/2006/main">
            <a:off x="457200" y="968040"/>
            <a:ext cx="8229600" cy="5354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1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Northern Hemisphere Conifer Forests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Evergreen conifers dominate most higher-elevation forests in the northern hemisphere, including several species closely related to those found in the boreal forests of North American and Eurasia.</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Three tree genera dominate—pine (</a:t>
            </a:r>
            <a:r>
              <a:rPr sz="1400" b="0" i="1" u="none">
                <a:solidFill>
                  <a:srgbClr val="595959"/>
                </a:solidFill>
                <a:latin typeface="Calibri"/>
                <a:ea typeface="Calibri"/>
                <a:cs typeface="Calibri"/>
              </a:rPr>
              <a:t>Pinus</a:t>
            </a:r>
            <a:r>
              <a:rPr sz="1400" b="0" u="none">
                <a:solidFill>
                  <a:srgbClr val="595959"/>
                </a:solidFill>
                <a:latin typeface="Calibri"/>
                <a:ea typeface="Calibri"/>
                <a:cs typeface="Calibri"/>
              </a:rPr>
              <a:t> spp.), spruce (</a:t>
            </a:r>
            <a:r>
              <a:rPr sz="1400" b="0" i="1" u="none">
                <a:solidFill>
                  <a:srgbClr val="595959"/>
                </a:solidFill>
                <a:latin typeface="Calibri"/>
                <a:ea typeface="Calibri"/>
                <a:cs typeface="Calibri"/>
              </a:rPr>
              <a:t>Picea</a:t>
            </a:r>
            <a:r>
              <a:rPr sz="1400" b="0" u="none">
                <a:solidFill>
                  <a:srgbClr val="595959"/>
                </a:solidFill>
                <a:latin typeface="Calibri"/>
                <a:ea typeface="Calibri"/>
                <a:cs typeface="Calibri"/>
              </a:rPr>
              <a:t> spp.), and fir (</a:t>
            </a:r>
            <a:r>
              <a:rPr sz="1400" b="0" i="1" u="none">
                <a:solidFill>
                  <a:srgbClr val="595959"/>
                </a:solidFill>
                <a:latin typeface="Calibri"/>
                <a:ea typeface="Calibri"/>
                <a:cs typeface="Calibri"/>
              </a:rPr>
              <a:t>Abies</a:t>
            </a:r>
            <a:r>
              <a:rPr sz="1400" b="0" u="none">
                <a:solidFill>
                  <a:srgbClr val="595959"/>
                </a:solidFill>
                <a:latin typeface="Calibri"/>
                <a:ea typeface="Calibri"/>
                <a:cs typeface="Calibri"/>
              </a:rPr>
              <a:t> spp.)—comprising 90% of the conifer species present in both regions.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shared </a:t>
            </a:r>
            <a:r>
              <a:rPr sz="1400" b="1" u="none">
                <a:solidFill>
                  <a:srgbClr val="595959"/>
                </a:solidFill>
                <a:latin typeface="Calibri"/>
                <a:ea typeface="Calibri"/>
                <a:cs typeface="Calibri"/>
              </a:rPr>
              <a:t>adaptive zones</a:t>
            </a:r>
            <a:r>
              <a:rPr sz="1400" b="0" u="none">
                <a:solidFill>
                  <a:srgbClr val="595959"/>
                </a:solidFill>
                <a:latin typeface="Calibri"/>
                <a:ea typeface="Calibri"/>
                <a:cs typeface="Calibri"/>
              </a:rPr>
              <a:t> (environmental regions where species coexists while exploiting the same resources) and current distribution of these genera also implicate the historical role of mountain climates as a critical factor leading to the southerly migration of these trees into the midlatitudes and subtropics.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Many needle-leaf conifers exhibit broad </a:t>
            </a:r>
            <a:r>
              <a:rPr sz="1400" b="1" u="none">
                <a:solidFill>
                  <a:srgbClr val="595959"/>
                </a:solidFill>
                <a:latin typeface="Calibri"/>
                <a:ea typeface="Calibri"/>
                <a:cs typeface="Calibri"/>
              </a:rPr>
              <a:t>ecological amplitudes</a:t>
            </a:r>
            <a:r>
              <a:rPr sz="1400" b="0" u="none">
                <a:solidFill>
                  <a:srgbClr val="595959"/>
                </a:solidFill>
                <a:latin typeface="Calibri"/>
                <a:ea typeface="Calibri"/>
                <a:cs typeface="Calibri"/>
              </a:rPr>
              <a:t> (environmental tolerance among species) developed over a long history of natural selection under diverse environmental conditions.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Conifers’ success can be attributed to several features:</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Their compact and often conical crowns expose a comparatively small surface area, enabling them to shed snow quickly and to withstand wind damage.</a:t>
            </a: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Their needles provide low transpiration rates, low susceptibility to mechanical damage and wind abrasion, and high photosynthesis under diffuse light conditions.</a:t>
            </a: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Their predominantly evergreen habit allows them to take advantage of early growing season photosynthesis by avoiding the delay caused by new leaf growth, which is critical in areas with short growing seasons.</a:t>
            </a: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Many exhibit high resistance to frost, depending on their evolutionary history.</a:t>
            </a: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Their low nutrient requirement allows them to occupy rocky substrates and unusual </a:t>
            </a:r>
            <a:r>
              <a:rPr sz="1200" b="1" u="none">
                <a:solidFill>
                  <a:srgbClr val="595959"/>
                </a:solidFill>
                <a:latin typeface="Calibri"/>
                <a:ea typeface="Calibri"/>
                <a:cs typeface="Calibri"/>
              </a:rPr>
              <a:t>edaphic</a:t>
            </a:r>
            <a:r>
              <a:rPr sz="1200" b="0" u="none">
                <a:solidFill>
                  <a:srgbClr val="595959"/>
                </a:solidFill>
                <a:latin typeface="Calibri"/>
                <a:ea typeface="Calibri"/>
                <a:cs typeface="Calibri"/>
              </a:rPr>
              <a:t> (soil-plant) conditions; because they return fewer nutrients to the soil through leaf fall and litter accumulation, their understory communities tend to be less diverse than those typically found in broadleaf deciduous forests.</a:t>
            </a: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1665809292"/>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20" name="Slide text on slide 7">
            <a:extLst xmlns:a="http://schemas.openxmlformats.org/drawingml/2006/main">
              <a:ext uri="{FF2B5EF4-FFF2-40B4-BE49-F238E27FC236}">
                <a16:creationId xmlns:a16="http://schemas.microsoft.com/office/drawing/2014/main" id="{4FDF63D2-9C94-48E4-B0D1-7F07C4D5C812}"/>
              </a:ext>
            </a:extLst>
          </p:cNvPr>
          <p:cNvSpPr>
            <a:spLocks xmlns:a="http://schemas.openxmlformats.org/drawingml/2006/main" noGrp="1"/>
          </p:cNvSpPr>
          <p:nvPr/>
        </p:nvSpPr>
        <p:spPr>
          <a:xfrm xmlns:a="http://schemas.openxmlformats.org/drawingml/2006/main">
            <a:off x="457200" y="274320"/>
            <a:ext cx="8229600" cy="6282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1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Broadleaf Deciduous Forests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Broadleaf deciduous trees constitute the second common forest type found in northern hemisphere mountains.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These forests occur at low to middle elevations in humid midlatitude regions and are best developed in Western Europe, eastern Asia, and the eastern US.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Although consisting of distinct species, the similar genera, appearance, and structures of these forests suggest former connections among these widely separated regions during the Tertiary period (ca. 65 to 1.8 million ya).</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dominant genera include oak (</a:t>
            </a:r>
            <a:r>
              <a:rPr sz="1400" b="0" i="1" u="none">
                <a:solidFill>
                  <a:srgbClr val="595959"/>
                </a:solidFill>
                <a:latin typeface="Calibri"/>
                <a:ea typeface="Calibri"/>
                <a:cs typeface="Calibri"/>
              </a:rPr>
              <a:t>Quercus</a:t>
            </a:r>
            <a:r>
              <a:rPr sz="1400" b="0" u="none">
                <a:solidFill>
                  <a:srgbClr val="595959"/>
                </a:solidFill>
                <a:latin typeface="Calibri"/>
                <a:ea typeface="Calibri"/>
                <a:cs typeface="Calibri"/>
              </a:rPr>
              <a:t> spp.), maple (</a:t>
            </a:r>
            <a:r>
              <a:rPr sz="1400" b="0" i="1" u="none">
                <a:solidFill>
                  <a:srgbClr val="595959"/>
                </a:solidFill>
                <a:latin typeface="Calibri"/>
                <a:ea typeface="Calibri"/>
                <a:cs typeface="Calibri"/>
              </a:rPr>
              <a:t>Acer</a:t>
            </a:r>
            <a:r>
              <a:rPr sz="1400" b="0" u="none">
                <a:solidFill>
                  <a:srgbClr val="595959"/>
                </a:solidFill>
                <a:latin typeface="Calibri"/>
                <a:ea typeface="Calibri"/>
                <a:cs typeface="Calibri"/>
              </a:rPr>
              <a:t> spp.), beech (</a:t>
            </a:r>
            <a:r>
              <a:rPr sz="1400" b="0" i="1" u="none">
                <a:solidFill>
                  <a:srgbClr val="595959"/>
                </a:solidFill>
                <a:latin typeface="Calibri"/>
                <a:ea typeface="Calibri"/>
                <a:cs typeface="Calibri"/>
              </a:rPr>
              <a:t>Fagus</a:t>
            </a:r>
            <a:r>
              <a:rPr sz="1400" b="0" u="none">
                <a:solidFill>
                  <a:srgbClr val="595959"/>
                </a:solidFill>
                <a:latin typeface="Calibri"/>
                <a:ea typeface="Calibri"/>
                <a:cs typeface="Calibri"/>
              </a:rPr>
              <a:t> spp.), elm (</a:t>
            </a:r>
            <a:r>
              <a:rPr sz="1400" b="0" i="1" u="none">
                <a:solidFill>
                  <a:srgbClr val="595959"/>
                </a:solidFill>
                <a:latin typeface="Calibri"/>
                <a:ea typeface="Calibri"/>
                <a:cs typeface="Calibri"/>
              </a:rPr>
              <a:t>Ulmus</a:t>
            </a:r>
            <a:r>
              <a:rPr sz="1400" b="0" u="none">
                <a:solidFill>
                  <a:srgbClr val="595959"/>
                </a:solidFill>
                <a:latin typeface="Calibri"/>
                <a:ea typeface="Calibri"/>
                <a:cs typeface="Calibri"/>
              </a:rPr>
              <a:t> spp.), hickory (</a:t>
            </a:r>
            <a:r>
              <a:rPr sz="1400" b="0" i="1" u="none">
                <a:solidFill>
                  <a:srgbClr val="595959"/>
                </a:solidFill>
                <a:latin typeface="Calibri"/>
                <a:ea typeface="Calibri"/>
                <a:cs typeface="Calibri"/>
              </a:rPr>
              <a:t>Carya</a:t>
            </a:r>
            <a:r>
              <a:rPr sz="1400" b="0" u="none">
                <a:solidFill>
                  <a:srgbClr val="595959"/>
                </a:solidFill>
                <a:latin typeface="Calibri"/>
                <a:ea typeface="Calibri"/>
                <a:cs typeface="Calibri"/>
              </a:rPr>
              <a:t> spp.), chestnut</a:t>
            </a:r>
            <a:r>
              <a:rPr sz="1400" b="0" i="1" u="none">
                <a:solidFill>
                  <a:srgbClr val="595959"/>
                </a:solidFill>
                <a:latin typeface="Calibri"/>
                <a:ea typeface="Calibri"/>
                <a:cs typeface="Calibri"/>
              </a:rPr>
              <a:t> </a:t>
            </a:r>
            <a:r>
              <a:rPr sz="1400" b="0" u="none">
                <a:solidFill>
                  <a:srgbClr val="595959"/>
                </a:solidFill>
                <a:latin typeface="Calibri"/>
                <a:ea typeface="Calibri"/>
                <a:cs typeface="Calibri"/>
              </a:rPr>
              <a:t>(</a:t>
            </a:r>
            <a:r>
              <a:rPr sz="1400" b="0" i="1" u="none">
                <a:solidFill>
                  <a:srgbClr val="595959"/>
                </a:solidFill>
                <a:latin typeface="Calibri"/>
                <a:ea typeface="Calibri"/>
                <a:cs typeface="Calibri"/>
              </a:rPr>
              <a:t>Castanea</a:t>
            </a:r>
            <a:r>
              <a:rPr sz="1400" b="0" u="none">
                <a:solidFill>
                  <a:srgbClr val="595959"/>
                </a:solidFill>
                <a:latin typeface="Calibri"/>
                <a:ea typeface="Calibri"/>
                <a:cs typeface="Calibri"/>
              </a:rPr>
              <a:t> spp.), ash (</a:t>
            </a:r>
            <a:r>
              <a:rPr sz="1400" b="0" i="1" u="none">
                <a:solidFill>
                  <a:srgbClr val="595959"/>
                </a:solidFill>
                <a:latin typeface="Calibri"/>
                <a:ea typeface="Calibri"/>
                <a:cs typeface="Calibri"/>
              </a:rPr>
              <a:t>Fraxinus </a:t>
            </a:r>
            <a:r>
              <a:rPr sz="1400" b="0" u="none">
                <a:solidFill>
                  <a:srgbClr val="595959"/>
                </a:solidFill>
                <a:latin typeface="Calibri"/>
                <a:ea typeface="Calibri"/>
                <a:cs typeface="Calibri"/>
              </a:rPr>
              <a:t>spp.), hornbeam (</a:t>
            </a:r>
            <a:r>
              <a:rPr sz="1400" b="0" i="1" u="none">
                <a:solidFill>
                  <a:srgbClr val="595959"/>
                </a:solidFill>
                <a:latin typeface="Calibri"/>
                <a:ea typeface="Calibri"/>
                <a:cs typeface="Calibri"/>
              </a:rPr>
              <a:t>Carpinus</a:t>
            </a:r>
            <a:r>
              <a:rPr sz="1400" b="0" u="none">
                <a:solidFill>
                  <a:srgbClr val="595959"/>
                </a:solidFill>
                <a:latin typeface="Calibri"/>
                <a:ea typeface="Calibri"/>
                <a:cs typeface="Calibri"/>
              </a:rPr>
              <a:t> spp.), and birch (</a:t>
            </a:r>
            <a:r>
              <a:rPr sz="1400" b="0" i="1" u="none">
                <a:solidFill>
                  <a:srgbClr val="595959"/>
                </a:solidFill>
                <a:latin typeface="Calibri"/>
                <a:ea typeface="Calibri"/>
                <a:cs typeface="Calibri"/>
              </a:rPr>
              <a:t>Betula</a:t>
            </a:r>
            <a:r>
              <a:rPr sz="1400" b="0" u="none">
                <a:solidFill>
                  <a:srgbClr val="595959"/>
                </a:solidFill>
                <a:latin typeface="Calibri"/>
                <a:ea typeface="Calibri"/>
                <a:cs typeface="Calibri"/>
              </a:rPr>
              <a:t> spp.).</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Broadleaf deciduous forests in general differ from needle-leaf conifer forests by possessing multilayered canopies and higher species diversity.</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Midlatitude deciduous trees usually grow larger and in more diverse communities with increasing moisture.</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Seasonal leaf loss can result from several factors, including low air temperatures and frost damage, low light levels and shorter photoperiods, seasonal moisture deficit, and freezing ground that limits the availability of water, thus inhibiting transpiration.</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Broadleaf deciduous forests generally give way to conifers at higher elevations, though some broadleaf deciduous trees (mainly birches) serve as the upper timberline species in some areas; disturbances including fire, windstorms, landslides, and avalanches may also allow broadleaf deciduous trees to extend into higher elevations normally dominated by conifer forests, resulting in a mosaic of intermingling communities of different ages and compositions.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742680" lvl="1" indent="-285480">
              <a:lnSpc>
                <a:spcPct val="12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224"/>
              </a:spcBef>
              <a:buClr>
                <a:srgbClr val="595959"/>
              </a:buClr>
              <a:buFont typeface="Calibri"/>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1143000" lvl="2" indent="-228600">
              <a:lnSpc>
                <a:spcPct val="120000"/>
              </a:lnSpc>
              <a:spcBef>
                <a:spcPts val="224"/>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1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9992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291600" lvl="1">
              <a:lnSpc>
                <a:spcPct val="110000"/>
              </a:lnSpc>
              <a:spcBef>
                <a:spcPts val="326"/>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21" name="Accessible slide title: Broadleaf Deciduous Forests">
            <a:extLst xmlns:a="http://schemas.openxmlformats.org/drawingml/2006/main">
              <a:ext uri="{FF2B5EF4-FFF2-40B4-BE49-F238E27FC236}">
                <a16:creationId xmlns:a16="http://schemas.microsoft.com/office/drawing/2014/main" id="{27051CCF-993F-4A3B-89F1-C0EA93D3683D}"/>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Broadleaf Deciduous Forests</a:t>
            </a:r>
          </a:p>
        </p:txBody>
      </p:sp>
    </p:spTree>
    <p:extLst>
      <p:ext uri="{BB962C8B-B14F-4D97-AF65-F5344CB8AC3E}">
        <p14:creationId xmlns:p14="http://schemas.microsoft.com/office/powerpoint/2010/main" val="1922407073"/>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21" name="Slide title: Tropical and Subtropical Mountain Forests">
            <a:extLst xmlns:a="http://schemas.openxmlformats.org/drawingml/2006/main">
              <a:ext uri="{FF2B5EF4-FFF2-40B4-BE49-F238E27FC236}">
                <a16:creationId xmlns:a16="http://schemas.microsoft.com/office/drawing/2014/main" id="{729FC09F-9D35-41D6-BDC0-B29CEB8D459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Tropical and Subtropical Mountain Forests</a:t>
            </a:r>
            <a:endParaRPr sz="2800" b="0" u="none">
              <a:solidFill>
                <a:srgbClr val="000000"/>
              </a:solidFill>
              <a:latin typeface="Calibri"/>
              <a:ea typeface="Calibri"/>
              <a:cs typeface="Calibri"/>
            </a:endParaRPr>
          </a:p>
        </p:txBody>
      </p:sp>
      <p:sp>
        <p:nvSpPr>
          <p:cNvPr id="22" name="Slide text on slide 8">
            <a:extLst xmlns:a="http://schemas.openxmlformats.org/drawingml/2006/main">
              <a:ext uri="{FF2B5EF4-FFF2-40B4-BE49-F238E27FC236}">
                <a16:creationId xmlns:a16="http://schemas.microsoft.com/office/drawing/2014/main" id="{0D6837C0-D80A-433D-95B3-EC0121E2ECA3}"/>
              </a:ext>
            </a:extLst>
          </p:cNvPr>
          <p:cNvSpPr>
            <a:spLocks xmlns:a="http://schemas.openxmlformats.org/drawingml/2006/main" noGrp="1"/>
          </p:cNvSpPr>
          <p:nvPr/>
        </p:nvSpPr>
        <p:spPr>
          <a:xfrm xmlns:a="http://schemas.openxmlformats.org/drawingml/2006/main">
            <a:off x="457200" y="898200"/>
            <a:ext cx="8229600" cy="561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Tropical mountain forests are characterized by high species diversity, enhanced by a multilayered canopy and a nearly continuous cycle of reproduction under the near-constant thermic conditions, and the dominance of broadleaf evergreen trees.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Deciduous trees that shed their leaves during the dry season dominate mountain forests in tropical areas with pronounced wet/dry seasons.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As in other mountain forests, characteristics of tropical forests change markedly with elevation, including gradual decreases in tree height, species richness, structural complexity, and number of stories; changes in tree characteristics with increasing elevation include decrease in leaf size, loss of leaf drip tips, decrease in the frequency of trunk </a:t>
            </a:r>
            <a:r>
              <a:rPr sz="1600" b="1" u="none">
                <a:solidFill>
                  <a:srgbClr val="595959"/>
                </a:solidFill>
                <a:latin typeface="Calibri"/>
                <a:ea typeface="Calibri"/>
                <a:cs typeface="Calibri"/>
              </a:rPr>
              <a:t>buttressing,</a:t>
            </a:r>
            <a:r>
              <a:rPr sz="1600" b="0" u="none">
                <a:solidFill>
                  <a:srgbClr val="595959"/>
                </a:solidFill>
                <a:latin typeface="Calibri"/>
                <a:ea typeface="Calibri"/>
                <a:cs typeface="Calibri"/>
              </a:rPr>
              <a:t> and thickening of tree bark; the abundance of </a:t>
            </a:r>
            <a:r>
              <a:rPr sz="1600" b="1" u="none">
                <a:solidFill>
                  <a:srgbClr val="595959"/>
                </a:solidFill>
                <a:latin typeface="Calibri"/>
                <a:ea typeface="Calibri"/>
                <a:cs typeface="Calibri"/>
              </a:rPr>
              <a:t>lianas</a:t>
            </a:r>
            <a:r>
              <a:rPr sz="1600" b="0" u="none">
                <a:solidFill>
                  <a:srgbClr val="595959"/>
                </a:solidFill>
                <a:latin typeface="Calibri"/>
                <a:ea typeface="Calibri"/>
                <a:cs typeface="Calibri"/>
              </a:rPr>
              <a:t> (hanging vines) and the profusion of elaborate flowering plans also decrease, while lichens and mosses increase.</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Temperate-latitude genera also occur in tropical forests above 1,000 m (3,300 ft), contributing to a far greater number of species than in forests at higher latitudes.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Tropical forests generally show well-developed zonation among the major plant communities, from lowland tropical to submontane, montane, and subalpine forests, to alpine grasses and shrubs; one of the more distinctive subzones is the </a:t>
            </a:r>
            <a:r>
              <a:rPr sz="1600" b="1" u="none">
                <a:solidFill>
                  <a:srgbClr val="595959"/>
                </a:solidFill>
                <a:latin typeface="Calibri"/>
                <a:ea typeface="Calibri"/>
                <a:cs typeface="Calibri"/>
              </a:rPr>
              <a:t>mossy forest, cloud forest,</a:t>
            </a:r>
            <a:r>
              <a:rPr sz="1600" b="0" u="none">
                <a:solidFill>
                  <a:srgbClr val="595959"/>
                </a:solidFill>
                <a:latin typeface="Calibri"/>
                <a:ea typeface="Calibri"/>
                <a:cs typeface="Calibri"/>
              </a:rPr>
              <a:t> or </a:t>
            </a:r>
            <a:r>
              <a:rPr sz="1600" b="1" u="none">
                <a:solidFill>
                  <a:srgbClr val="595959"/>
                </a:solidFill>
                <a:latin typeface="Calibri"/>
                <a:ea typeface="Calibri"/>
                <a:cs typeface="Calibri"/>
              </a:rPr>
              <a:t>elfin woodland</a:t>
            </a:r>
            <a:r>
              <a:rPr sz="1600" b="0" u="none">
                <a:solidFill>
                  <a:srgbClr val="595959"/>
                </a:solidFill>
                <a:latin typeface="Calibri"/>
                <a:ea typeface="Calibri"/>
                <a:cs typeface="Calibri"/>
              </a:rPr>
              <a:t> within the broader montane or subalpine zones, and in subtropical climates where adiabatic cooling and higher precipitation are capped by the subtropical trade wind inversion, creating moister conditions than at higher elevations.</a:t>
            </a: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568984416"/>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23" name="Slide text on slide 9">
            <a:extLst xmlns:a="http://schemas.openxmlformats.org/drawingml/2006/main">
              <a:ext uri="{FF2B5EF4-FFF2-40B4-BE49-F238E27FC236}">
                <a16:creationId xmlns:a16="http://schemas.microsoft.com/office/drawing/2014/main" id="{B4E2AA29-AE67-443F-9E71-9D7280C277A2}"/>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Tropical vegetation zones tend to shift to lower elevations on smaller mountains and are typically depressed in the direction of the prevailing trade winds.</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Not all tropical mountains support well-developed forests</a:t>
            </a:r>
            <a:r>
              <a:rPr sz="1400" b="0" u="none">
                <a:solidFill>
                  <a:srgbClr val="595959"/>
                </a:solidFill>
                <a:latin typeface="Calibri"/>
                <a:ea typeface="Calibri"/>
                <a:cs typeface="Calibri"/>
              </a:rPr>
              <a:t>.</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Central Himalayan forests share many of the angiosperm families and genera characteristic of tropical and temperate forests, but have evolved several distinguishing traits in response to the climatic influence of the Asian monsoon and a complex climate history associated with rapid tectonic rise of of the region, resulting in a high degree of endemism. In general, these forests are highly productive, as measured by net primary productivity and </a:t>
            </a:r>
            <a:r>
              <a:rPr sz="1600" b="1" u="none">
                <a:solidFill>
                  <a:srgbClr val="595959"/>
                </a:solidFill>
                <a:latin typeface="Calibri"/>
                <a:ea typeface="Calibri"/>
                <a:cs typeface="Calibri"/>
              </a:rPr>
              <a:t>biomass.</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most </a:t>
            </a:r>
            <a:r>
              <a:rPr sz="1600" b="1" u="none">
                <a:solidFill>
                  <a:srgbClr val="595959"/>
                </a:solidFill>
                <a:latin typeface="Calibri"/>
                <a:ea typeface="Calibri"/>
                <a:cs typeface="Calibri"/>
              </a:rPr>
              <a:t>xeric</a:t>
            </a:r>
            <a:r>
              <a:rPr sz="1600" b="0" u="none">
                <a:solidFill>
                  <a:srgbClr val="595959"/>
                </a:solidFill>
                <a:latin typeface="Calibri"/>
                <a:ea typeface="Calibri"/>
                <a:cs typeface="Calibri"/>
              </a:rPr>
              <a:t> (dry) mountain areas are located above tropical deserts, such as the Ahaggar and Tibesti in the Sahara Desert; these support </a:t>
            </a:r>
            <a:r>
              <a:rPr sz="1600" b="1" u="none">
                <a:solidFill>
                  <a:srgbClr val="595959"/>
                </a:solidFill>
                <a:latin typeface="Calibri"/>
                <a:ea typeface="Calibri"/>
                <a:cs typeface="Calibri"/>
              </a:rPr>
              <a:t>xerophytic </a:t>
            </a:r>
            <a:r>
              <a:rPr sz="1600" b="0" u="none">
                <a:solidFill>
                  <a:srgbClr val="595959"/>
                </a:solidFill>
                <a:latin typeface="Calibri"/>
                <a:ea typeface="Calibri"/>
                <a:cs typeface="Calibri"/>
              </a:rPr>
              <a:t>(drought-adapted) shrubs and trees above 1,500 m (5,000 ft), but lack forests.</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Andes display a wide range of environmental conditions and illustrate how latitude, elevation, and moisture availability interact to shape montane forests.</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Despite the general lack of moisture, trees attain their highest elevations in the dry subtropics, because of the high surface heating and development of convection storms; examples include the pine forests of central Mexico and the stunted </a:t>
            </a:r>
            <a:r>
              <a:rPr sz="1600" b="0" i="1" u="none">
                <a:solidFill>
                  <a:srgbClr val="595959"/>
                </a:solidFill>
                <a:latin typeface="Calibri"/>
                <a:ea typeface="Calibri"/>
                <a:cs typeface="Calibri"/>
              </a:rPr>
              <a:t>Poylepis</a:t>
            </a:r>
            <a:r>
              <a:rPr sz="1600" b="0" u="none">
                <a:solidFill>
                  <a:srgbClr val="595959"/>
                </a:solidFill>
                <a:latin typeface="Calibri"/>
                <a:ea typeface="Calibri"/>
                <a:cs typeface="Calibri"/>
              </a:rPr>
              <a:t> forest in northern Chile and western Bolivia, where upper treeline elevations reach more than 4,800 m (15,800 ft) and isolated trees occur at elevations exceeding 5,000 m (16,400 ft).</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4" name="Accessible slide title: Tropical vegetation zones tend to shift to lower elevations on smaller mounta...">
            <a:extLst xmlns:a="http://schemas.openxmlformats.org/drawingml/2006/main">
              <a:ext uri="{FF2B5EF4-FFF2-40B4-BE49-F238E27FC236}">
                <a16:creationId xmlns:a16="http://schemas.microsoft.com/office/drawing/2014/main" id="{989BDE90-B371-444F-9C95-0F75A6F8518B}"/>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Tropical vegetation zones tend to shift to lower elevations on smaller mounta...</a:t>
            </a:r>
          </a:p>
        </p:txBody>
      </p:sp>
    </p:spTree>
    <p:extLst>
      <p:ext uri="{BB962C8B-B14F-4D97-AF65-F5344CB8AC3E}">
        <p14:creationId xmlns:p14="http://schemas.microsoft.com/office/powerpoint/2010/main" val="747438335"/>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2026-08-27T21:54:57.0990000Z</dcterms:created>
  <dcterms:modified xsi:type="dcterms:W3CDTF">2026-08-27T21:54:57.0990000Z</dcterms:modified>
</coreProperties>
</file>