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8fc64849d7a94386" /><Relationship Type="http://schemas.openxmlformats.org/officeDocument/2006/relationships/extended-properties" Target="/docProps/app.xml" Id="Rf388f5b339764af2" /><Relationship Type="http://schemas.openxmlformats.org/officeDocument/2006/relationships/officeDocument" Target="/ppt/presentation.xml" Id="Re33409bdb2f74d61" /></Relationships>
</file>

<file path=ppt/presentation.xml><?xml version="1.0" encoding="utf-8"?>
<p:presentation xmlns:p="http://schemas.openxmlformats.org/presentationml/2006/main">
  <p:sldMasterIdLst>
    <p:sldMasterId xmlns:r="http://schemas.openxmlformats.org/officeDocument/2006/relationships" id="2147483648" r:id="R9edccecfa9a140d0"/>
  </p:sldMasterIdLst>
  <p:notesMasterIdLst>
    <p:notesMasterId xmlns:r="http://schemas.openxmlformats.org/officeDocument/2006/relationships" r:id="R9baad165abfd468c"/>
  </p:notesMasterIdLst>
  <p:sldIdLst>
    <p:sldId xmlns:r="http://schemas.openxmlformats.org/officeDocument/2006/relationships" id="256" r:id="R4968f0562bee4dfd"/>
    <p:sldId xmlns:r="http://schemas.openxmlformats.org/officeDocument/2006/relationships" id="257" r:id="Raf8251f38dd342a3"/>
    <p:sldId xmlns:r="http://schemas.openxmlformats.org/officeDocument/2006/relationships" id="258" r:id="R979b2f6ffe6946aa"/>
    <p:sldId xmlns:r="http://schemas.openxmlformats.org/officeDocument/2006/relationships" id="259" r:id="Reb0dbf9fe63740e8"/>
    <p:sldId xmlns:r="http://schemas.openxmlformats.org/officeDocument/2006/relationships" id="260" r:id="R79f65b8b2d914955"/>
    <p:sldId xmlns:r="http://schemas.openxmlformats.org/officeDocument/2006/relationships" id="261" r:id="Rdb3f87e9d01c4d83"/>
    <p:sldId xmlns:r="http://schemas.openxmlformats.org/officeDocument/2006/relationships" id="262" r:id="Rdca7b40c44264e7a"/>
    <p:sldId xmlns:r="http://schemas.openxmlformats.org/officeDocument/2006/relationships" id="263" r:id="Rb335c6dcf8f847cd"/>
    <p:sldId xmlns:r="http://schemas.openxmlformats.org/officeDocument/2006/relationships" id="264" r:id="Rb57c116591a14be4"/>
    <p:sldId xmlns:r="http://schemas.openxmlformats.org/officeDocument/2006/relationships" id="265" r:id="Rbe4fac1a43e94265"/>
    <p:sldId xmlns:r="http://schemas.openxmlformats.org/officeDocument/2006/relationships" id="266" r:id="Re3fa9f757c6345f9"/>
    <p:sldId xmlns:r="http://schemas.openxmlformats.org/officeDocument/2006/relationships" id="267" r:id="Re64ee6f9550944da"/>
    <p:sldId xmlns:r="http://schemas.openxmlformats.org/officeDocument/2006/relationships" id="268" r:id="R0623f306cc1e4119"/>
    <p:sldId xmlns:r="http://schemas.openxmlformats.org/officeDocument/2006/relationships" id="269" r:id="Rdff4fd1fb0b24697"/>
    <p:sldId xmlns:r="http://schemas.openxmlformats.org/officeDocument/2006/relationships" id="270" r:id="R336b8d555bc0428d"/>
    <p:sldId xmlns:r="http://schemas.openxmlformats.org/officeDocument/2006/relationships" id="271" r:id="R4b2057ed64e54f24"/>
    <p:sldId xmlns:r="http://schemas.openxmlformats.org/officeDocument/2006/relationships" id="272" r:id="Rdd513232a3e84c1a"/>
    <p:sldId xmlns:r="http://schemas.openxmlformats.org/officeDocument/2006/relationships" id="273" r:id="R78aeb437be2f40d7"/>
    <p:sldId xmlns:r="http://schemas.openxmlformats.org/officeDocument/2006/relationships" id="274" r:id="Rf55c92fd8ce94d28"/>
    <p:sldId xmlns:r="http://schemas.openxmlformats.org/officeDocument/2006/relationships" id="275" r:id="R0395aed815884588"/>
    <p:sldId xmlns:r="http://schemas.openxmlformats.org/officeDocument/2006/relationships" id="276" r:id="Rce40ec218bd6471d"/>
    <p:sldId xmlns:r="http://schemas.openxmlformats.org/officeDocument/2006/relationships" id="277" r:id="Re700cd8ac8134fac"/>
    <p:sldId xmlns:r="http://schemas.openxmlformats.org/officeDocument/2006/relationships" id="278" r:id="R88f66df23dc447ab"/>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b04871862000454e" /><Relationship Type="http://schemas.openxmlformats.org/officeDocument/2006/relationships/slideMaster" Target="/ppt/slideMasters/slideMaster1.xml" Id="R9edccecfa9a140d0" /><Relationship Type="http://schemas.openxmlformats.org/officeDocument/2006/relationships/notesMaster" Target="/ppt/notesMasters/notesMaster1.xml" Id="R9baad165abfd468c" /><Relationship Type="http://schemas.openxmlformats.org/officeDocument/2006/relationships/presProps" Target="/ppt/presProps.xml" Id="R2e63859e6baa4317" /><Relationship Type="http://schemas.openxmlformats.org/officeDocument/2006/relationships/tableStyles" Target="/ppt/tableStyles.xml" Id="Rab34a3f70abc4c1f" /><Relationship Type="http://schemas.openxmlformats.org/officeDocument/2006/relationships/slide" Target="/ppt/slides/slide1.xml" Id="R4968f0562bee4dfd" /><Relationship Type="http://schemas.openxmlformats.org/officeDocument/2006/relationships/slide" Target="/ppt/slides/slide2.xml" Id="Raf8251f38dd342a3" /><Relationship Type="http://schemas.openxmlformats.org/officeDocument/2006/relationships/slide" Target="/ppt/slides/slide3.xml" Id="R979b2f6ffe6946aa" /><Relationship Type="http://schemas.openxmlformats.org/officeDocument/2006/relationships/slide" Target="/ppt/slides/slide4.xml" Id="Reb0dbf9fe63740e8" /><Relationship Type="http://schemas.openxmlformats.org/officeDocument/2006/relationships/slide" Target="/ppt/slides/slide5.xml" Id="R79f65b8b2d914955" /><Relationship Type="http://schemas.openxmlformats.org/officeDocument/2006/relationships/slide" Target="/ppt/slides/slide6.xml" Id="Rdb3f87e9d01c4d83" /><Relationship Type="http://schemas.openxmlformats.org/officeDocument/2006/relationships/slide" Target="/ppt/slides/slide7.xml" Id="Rdca7b40c44264e7a" /><Relationship Type="http://schemas.openxmlformats.org/officeDocument/2006/relationships/slide" Target="/ppt/slides/slide8.xml" Id="Rb335c6dcf8f847cd" /><Relationship Type="http://schemas.openxmlformats.org/officeDocument/2006/relationships/slide" Target="/ppt/slides/slide9.xml" Id="Rb57c116591a14be4" /><Relationship Type="http://schemas.openxmlformats.org/officeDocument/2006/relationships/slide" Target="/ppt/slides/slide10.xml" Id="Rbe4fac1a43e94265" /><Relationship Type="http://schemas.openxmlformats.org/officeDocument/2006/relationships/slide" Target="/ppt/slides/slide11.xml" Id="Re3fa9f757c6345f9" /><Relationship Type="http://schemas.openxmlformats.org/officeDocument/2006/relationships/slide" Target="/ppt/slides/slide12.xml" Id="Re64ee6f9550944da" /><Relationship Type="http://schemas.openxmlformats.org/officeDocument/2006/relationships/slide" Target="/ppt/slides/slide13.xml" Id="R0623f306cc1e4119" /><Relationship Type="http://schemas.openxmlformats.org/officeDocument/2006/relationships/slide" Target="/ppt/slides/slide14.xml" Id="Rdff4fd1fb0b24697" /><Relationship Type="http://schemas.openxmlformats.org/officeDocument/2006/relationships/slide" Target="/ppt/slides/slide15.xml" Id="R336b8d555bc0428d" /><Relationship Type="http://schemas.openxmlformats.org/officeDocument/2006/relationships/slide" Target="/ppt/slides/slide16.xml" Id="R4b2057ed64e54f24" /><Relationship Type="http://schemas.openxmlformats.org/officeDocument/2006/relationships/slide" Target="/ppt/slides/slide17.xml" Id="Rdd513232a3e84c1a" /><Relationship Type="http://schemas.openxmlformats.org/officeDocument/2006/relationships/slide" Target="/ppt/slides/slide18.xml" Id="R78aeb437be2f40d7" /><Relationship Type="http://schemas.openxmlformats.org/officeDocument/2006/relationships/slide" Target="/ppt/slides/slide19.xml" Id="Rf55c92fd8ce94d28" /><Relationship Type="http://schemas.openxmlformats.org/officeDocument/2006/relationships/slide" Target="/ppt/slides/slide20.xml" Id="R0395aed815884588" /><Relationship Type="http://schemas.openxmlformats.org/officeDocument/2006/relationships/slide" Target="/ppt/slides/slide21.xml" Id="Rce40ec218bd6471d" /><Relationship Type="http://schemas.openxmlformats.org/officeDocument/2006/relationships/slide" Target="/ppt/slides/slide22.xml" Id="Re700cd8ac8134fac" /><Relationship Type="http://schemas.openxmlformats.org/officeDocument/2006/relationships/slide" Target="/ppt/slides/slide23.xml" Id="R88f66df23dc447ab"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fa79fbc026bb41e4"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1245d2b2b9784a53" /><Relationship Type="http://schemas.openxmlformats.org/officeDocument/2006/relationships/notesMaster" Target="/ppt/notesMasters/notesMaster1.xml" Id="R991267c374664e5c"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e734a1cb343841d6" /><Relationship Type="http://schemas.openxmlformats.org/officeDocument/2006/relationships/notesMaster" Target="/ppt/notesMasters/notesMaster1.xml" Id="R21b6f4f5cbd74913"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79b63360901d4691" /><Relationship Type="http://schemas.openxmlformats.org/officeDocument/2006/relationships/notesMaster" Target="/ppt/notesMasters/notesMaster1.xml" Id="Rb50cc454ccc1445a"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9b5336dc5407472d" /><Relationship Type="http://schemas.openxmlformats.org/officeDocument/2006/relationships/notesMaster" Target="/ppt/notesMasters/notesMaster1.xml" Id="Rb909f61f88614a6e"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cbcef2a7edae48e8" /><Relationship Type="http://schemas.openxmlformats.org/officeDocument/2006/relationships/notesMaster" Target="/ppt/notesMasters/notesMaster1.xml" Id="R79554a0cb5bd4ebb"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bd9137878dde4463" /><Relationship Type="http://schemas.openxmlformats.org/officeDocument/2006/relationships/notesMaster" Target="/ppt/notesMasters/notesMaster1.xml" Id="R9cef053c81914c3f"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98f5916ad79948d6" /><Relationship Type="http://schemas.openxmlformats.org/officeDocument/2006/relationships/notesMaster" Target="/ppt/notesMasters/notesMaster1.xml" Id="Red77277569ed4cc2"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77324ac1a8b645a0" /><Relationship Type="http://schemas.openxmlformats.org/officeDocument/2006/relationships/notesMaster" Target="/ppt/notesMasters/notesMaster1.xml" Id="R48e674629a1542e7"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d9ee937612f84d33" /><Relationship Type="http://schemas.openxmlformats.org/officeDocument/2006/relationships/notesMaster" Target="/ppt/notesMasters/notesMaster1.xml" Id="R67c274939de34d02"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23016cca8a454b08" /><Relationship Type="http://schemas.openxmlformats.org/officeDocument/2006/relationships/notesMaster" Target="/ppt/notesMasters/notesMaster1.xml" Id="R51d02c92bb1c45d3"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9b7cce0edd9f492f" /><Relationship Type="http://schemas.openxmlformats.org/officeDocument/2006/relationships/notesMaster" Target="/ppt/notesMasters/notesMaster1.xml" Id="Ra012b766ecf543a0" /></Relationships>
</file>

<file path=ppt/notesSlides/_rels/notesSlide2.xml.rels>&#65279;<?xml version="1.0" encoding="utf-8"?><Relationships xmlns="http://schemas.openxmlformats.org/package/2006/relationships"><Relationship Type="http://schemas.openxmlformats.org/officeDocument/2006/relationships/slide" Target="/ppt/slides/slide2.xml" Id="Rd98925ed18684943" /><Relationship Type="http://schemas.openxmlformats.org/officeDocument/2006/relationships/notesMaster" Target="/ppt/notesMasters/notesMaster1.xml" Id="R2250f342ff744e26"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9705956afedd438c" /><Relationship Type="http://schemas.openxmlformats.org/officeDocument/2006/relationships/notesMaster" Target="/ppt/notesMasters/notesMaster1.xml" Id="Rd178bbbdb65e4434"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7f6ec0fa2f724acc" /><Relationship Type="http://schemas.openxmlformats.org/officeDocument/2006/relationships/notesMaster" Target="/ppt/notesMasters/notesMaster1.xml" Id="Rc648c18481ef4cbd"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140422f87cf8418f" /><Relationship Type="http://schemas.openxmlformats.org/officeDocument/2006/relationships/notesMaster" Target="/ppt/notesMasters/notesMaster1.xml" Id="R493f69007abe4909"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dec213d9c2124969" /><Relationship Type="http://schemas.openxmlformats.org/officeDocument/2006/relationships/notesMaster" Target="/ppt/notesMasters/notesMaster1.xml" Id="R5ee6e9e3bc4b4f41" /></Relationships>
</file>

<file path=ppt/notesSlides/_rels/notesSlide3.xml.rels>&#65279;<?xml version="1.0" encoding="utf-8"?><Relationships xmlns="http://schemas.openxmlformats.org/package/2006/relationships"><Relationship Type="http://schemas.openxmlformats.org/officeDocument/2006/relationships/slide" Target="/ppt/slides/slide3.xml" Id="Rd2e7e1ad152b4624" /><Relationship Type="http://schemas.openxmlformats.org/officeDocument/2006/relationships/notesMaster" Target="/ppt/notesMasters/notesMaster1.xml" Id="R8f918b1264484a40" /></Relationships>
</file>

<file path=ppt/notesSlides/_rels/notesSlide4.xml.rels>&#65279;<?xml version="1.0" encoding="utf-8"?><Relationships xmlns="http://schemas.openxmlformats.org/package/2006/relationships"><Relationship Type="http://schemas.openxmlformats.org/officeDocument/2006/relationships/slide" Target="/ppt/slides/slide4.xml" Id="R0b0155123dea41be" /><Relationship Type="http://schemas.openxmlformats.org/officeDocument/2006/relationships/notesMaster" Target="/ppt/notesMasters/notesMaster1.xml" Id="R774f8f7117e84f2e" /></Relationships>
</file>

<file path=ppt/notesSlides/_rels/notesSlide5.xml.rels>&#65279;<?xml version="1.0" encoding="utf-8"?><Relationships xmlns="http://schemas.openxmlformats.org/package/2006/relationships"><Relationship Type="http://schemas.openxmlformats.org/officeDocument/2006/relationships/slide" Target="/ppt/slides/slide5.xml" Id="Reb8b9f52d0ad4b3a" /><Relationship Type="http://schemas.openxmlformats.org/officeDocument/2006/relationships/notesMaster" Target="/ppt/notesMasters/notesMaster1.xml" Id="R698070c85a25445b" /></Relationships>
</file>

<file path=ppt/notesSlides/_rels/notesSlide6.xml.rels>&#65279;<?xml version="1.0" encoding="utf-8"?><Relationships xmlns="http://schemas.openxmlformats.org/package/2006/relationships"><Relationship Type="http://schemas.openxmlformats.org/officeDocument/2006/relationships/slide" Target="/ppt/slides/slide6.xml" Id="R377197882bc54b67" /><Relationship Type="http://schemas.openxmlformats.org/officeDocument/2006/relationships/notesMaster" Target="/ppt/notesMasters/notesMaster1.xml" Id="Ra2d1ca6d45a94752" /></Relationships>
</file>

<file path=ppt/notesSlides/_rels/notesSlide7.xml.rels>&#65279;<?xml version="1.0" encoding="utf-8"?><Relationships xmlns="http://schemas.openxmlformats.org/package/2006/relationships"><Relationship Type="http://schemas.openxmlformats.org/officeDocument/2006/relationships/slide" Target="/ppt/slides/slide7.xml" Id="R576c0a891d33456e" /><Relationship Type="http://schemas.openxmlformats.org/officeDocument/2006/relationships/notesMaster" Target="/ppt/notesMasters/notesMaster1.xml" Id="Re6eb629a6de34a12" /></Relationships>
</file>

<file path=ppt/notesSlides/_rels/notesSlide8.xml.rels>&#65279;<?xml version="1.0" encoding="utf-8"?><Relationships xmlns="http://schemas.openxmlformats.org/package/2006/relationships"><Relationship Type="http://schemas.openxmlformats.org/officeDocument/2006/relationships/slide" Target="/ppt/slides/slide8.xml" Id="Re92c64b60f44449d" /><Relationship Type="http://schemas.openxmlformats.org/officeDocument/2006/relationships/notesMaster" Target="/ppt/notesMasters/notesMaster1.xml" Id="R7894426de9fc4175" /></Relationships>
</file>

<file path=ppt/notesSlides/_rels/notesSlide9.xml.rels>&#65279;<?xml version="1.0" encoding="utf-8"?><Relationships xmlns="http://schemas.openxmlformats.org/package/2006/relationships"><Relationship Type="http://schemas.openxmlformats.org/officeDocument/2006/relationships/slide" Target="/ppt/slides/slide9.xml" Id="Re21e0e52d3234c64" /><Relationship Type="http://schemas.openxmlformats.org/officeDocument/2006/relationships/notesMaster" Target="/ppt/notesMasters/notesMaster1.xml" Id="Rd1122abcef7f4a57"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ORIGINS OF MOUNTAINS</a:t>
            </a:r>
          </a:p>
          <a:p xmlns:a="http://schemas.openxmlformats.org/drawingml/2006/main">
            <a:r>
              <a:t/>
            </a:r>
          </a:p>
          <a:p xmlns:a="http://schemas.openxmlformats.org/drawingml/2006/main">
            <a:r>
              <a:t>Slide text and labels:</a:t>
            </a:r>
          </a:p>
          <a:p xmlns:a="http://schemas.openxmlformats.org/drawingml/2006/main">
            <a:r>
              <a:t>Chapter Two</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Plate tectonics provides a broad and unifying framework into which virtually ...</a:t>
            </a:r>
          </a:p>
          <a:p xmlns:a="http://schemas.openxmlformats.org/drawingml/2006/main">
            <a:r>
              <a:t/>
            </a:r>
          </a:p>
          <a:p xmlns:a="http://schemas.openxmlformats.org/drawingml/2006/main">
            <a:r>
              <a:t>Slide text and labels:</a:t>
            </a:r>
          </a:p>
          <a:p xmlns:a="http://schemas.openxmlformats.org/drawingml/2006/main">
            <a:r>
              <a:t>Plate tectonics provides a broad and unifying framework into which virtually all aspects of Earth science fit.</a:t>
            </a:r>
          </a:p>
          <a:p xmlns:a="http://schemas.openxmlformats.org/drawingml/2006/main">
            <a:r>
              <a:t>The disparity between the age of the Earth (over 4 billion years) and the age of sea-floor rocks (less than 180 million years) can be explained using plate tectonic theory:</a:t>
            </a:r>
          </a:p>
          <a:p xmlns:a="http://schemas.openxmlformats.org/drawingml/2006/main">
            <a:r>
              <a:t>New sea-floor crust is continually produced at the mid-ocean ridges and destroyed at the subduction zones, so it can never be very old.</a:t>
            </a:r>
          </a:p>
          <a:p xmlns:a="http://schemas.openxmlformats.org/drawingml/2006/main">
            <a:r>
              <a:t>Continents, on the other hand, can be broken apart and reassembled in various ways as continental plates are rifted apart or sutured together in collisions, and because of their low density they are not subducted easily, so the basic amount of continental material stays the same or increases through time.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Building and Plate Tectonics</a:t>
            </a:r>
          </a:p>
          <a:p xmlns:a="http://schemas.openxmlformats.org/drawingml/2006/main">
            <a:r>
              <a:t/>
            </a:r>
          </a:p>
          <a:p xmlns:a="http://schemas.openxmlformats.org/drawingml/2006/main">
            <a:r>
              <a:t>Slide text and labels:</a:t>
            </a:r>
          </a:p>
          <a:p xmlns:a="http://schemas.openxmlformats.org/drawingml/2006/main">
            <a:r>
              <a:t>There are three types of plate boundaries, each with different characteristics:</a:t>
            </a:r>
          </a:p>
          <a:p xmlns:a="http://schemas.openxmlformats.org/drawingml/2006/main">
            <a:r>
              <a:t>Divergent plate boundaries: Divergent rifting occurs where spreading centers develop beneath a lithospheric plate. As magma rises beneath a continent, the overlying crust is weakened and domes upward, stretching and thinning the crust, which ruptures along linear rift valleys, allowing formation of multiple normal fault scarps, down-dropped grabens, upraised horst mountains, and extrusive volcanoes from escaping magmas. Where such orogenic processes continue for a long time, the rift valley will eventually open to an invasion by the sea. Further progressive rifting and slow movement of the continental plate will cause subsidence of the fault mountains and volcanoes beneath the sea, where they become part of a new passive-margin accumulation wedge of thick, shallow-water sandstones, limestones, and shales. Over time, some passive margins can become unstable and begin to subside into a newly developed subduction zone, where the oceanic part of the plate now begins to dive beneath the continental portion. In some cases, however, a number of passive margins seem to have maintained their fault or warped mountain relief for a long time, perhaps as a result of enigmatic swelling forces (isostasy, thermal expansion, intrusion, renewed uplift).</a:t>
            </a:r>
          </a:p>
          <a:p xmlns:a="http://schemas.openxmlformats.org/drawingml/2006/main">
            <a:r>
              <a:t>Transform plate boundaries: Plates slide past each other; small volcanoes can occur and other small mountains are produced by buckling, especially where faults change direction.</a:t>
            </a:r>
          </a:p>
          <a:p xmlns:a="http://schemas.openxmlformats.org/drawingml/2006/main">
            <a:r>
              <a:t>Convergent plate boundaries: This is the most important for mountain building. Plates come together and subduction takes place, producing two basic kinds of orogenic belts: the Aleutian-type island arc or the Andean-type mountain belt.</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Aleutian-Type Island Arc</a:t>
            </a:r>
          </a:p>
          <a:p xmlns:a="http://schemas.openxmlformats.org/drawingml/2006/main">
            <a:r>
              <a:t/>
            </a:r>
          </a:p>
          <a:p xmlns:a="http://schemas.openxmlformats.org/drawingml/2006/main">
            <a:r>
              <a:t>Slide text and labels:</a:t>
            </a:r>
          </a:p>
          <a:p xmlns:a="http://schemas.openxmlformats.org/drawingml/2006/main">
            <a:r>
              <a:t>Island arc chains of volcanic islands curve in a convex arc toward the open ocean, with a deep-sea trench on the descending plate.</a:t>
            </a:r>
          </a:p>
          <a:p xmlns:a="http://schemas.openxmlformats.org/drawingml/2006/main">
            <a:r>
              <a:t>Subduction beneath an oceanic plate generates a magmatic arc of volcanoes and associated features on the opposing plate. These include partial melting of the mantle wedge above the subducting plate; sporadic volcanic activity; emplacement of magmas as batholiths at depth; high-temperature metamorphism of the deeper surrounding rock; and the accumulation of an accretionary wedge of sediment scraped off the subducting plate into the folded and faulted marine sediment.</a:t>
            </a:r>
          </a:p>
          <a:p xmlns:a="http://schemas.openxmlformats.org/drawingml/2006/main">
            <a:r>
              <a:t>Regional extension or spreading can also occur behind or within island arcs, tearing and arc in two, moving an arc away from a continent, or splitting off a small part of a continent (which seem to be how Japan formed).</a:t>
            </a:r>
          </a:p>
          <a:p xmlns:a="http://schemas.openxmlformats.org/drawingml/2006/main">
            <a:r>
              <a:t>Island-arc volcanoes grow larger over time as material is brought into the subduction zone, consumed by melting, and reinjected upward as magmas.</a:t>
            </a:r>
          </a:p>
          <a:p xmlns:a="http://schemas.openxmlformats.org/drawingml/2006/main">
            <a:r>
              <a:t>Island arcs contain many of the world’s most destructive volcanoes, primarily the large composite cones built from silica-rich lavas that cause huge explosions of pyroclastics (block, bombs, cinders, and ash).</a:t>
            </a:r>
          </a:p>
          <a:p xmlns:a="http://schemas.openxmlformats.org/drawingml/2006/main">
            <a:r>
              <a:t>Island arcs are especially common in the Pacific Ocean, where they occur around the periphery in a zone known as the “ring of fire”; a few also occur along the American coasts, and some American mountain ranges are made in part of ancient island arcs.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Andean-Type Mountain Belt</a:t>
            </a:r>
          </a:p>
          <a:p xmlns:a="http://schemas.openxmlformats.org/drawingml/2006/main">
            <a:r>
              <a:t/>
            </a:r>
          </a:p>
          <a:p xmlns:a="http://schemas.openxmlformats.org/drawingml/2006/main">
            <a:r>
              <a:t>Slide text and labels:</a:t>
            </a:r>
          </a:p>
          <a:p xmlns:a="http://schemas.openxmlformats.org/drawingml/2006/main">
            <a:r>
              <a:t>Prior to the formation of a later subduction zone, the continental edge exists as a passive margin which accumulates sandstones, limestones, and shales in the shelf miogeocline and the deeper water eugeocline.</a:t>
            </a:r>
          </a:p>
          <a:p xmlns:a="http://schemas.openxmlformats.org/drawingml/2006/main">
            <a:r>
              <a:t>At some point the passive continental margin can become active, and a subduction zone then develops beneath the continental plate and gives rise to a new magmatic arc with a suite of features.</a:t>
            </a:r>
          </a:p>
          <a:p xmlns:a="http://schemas.openxmlformats.org/drawingml/2006/main">
            <a:r>
              <a:t>As with the Aleutian-type island arc, partial melting occurs in the mantle wedge above the subducting plate, magma is emplaced at depth as batholiths, high-temperature metamorphism affects the deeper surrounding rock, and an accretionary wedge accumulates, which over time can become large enough to rise above sea level, leading to the formation of an idealized Andean-type mountain cordillera.</a:t>
            </a:r>
          </a:p>
          <a:p xmlns:a="http://schemas.openxmlformats.org/drawingml/2006/main">
            <a:r>
              <a:t>The stacking of fold and thrust-fault sheets on the continental or backarc side of the magmatic arc can also lead to the growth of the cordilleran mountain belt.</a:t>
            </a:r>
          </a:p>
          <a:p xmlns:a="http://schemas.openxmlformats.org/drawingml/2006/main">
            <a:r>
              <a:t>Both Aleutian-type island arcs and Andean-type mountain belts develop progressively larger size through long-continued subduction and associated sedimentary, igneous, and metamorphic activities.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Collisional Mountain Ranges</a:t>
            </a:r>
          </a:p>
          <a:p xmlns:a="http://schemas.openxmlformats.org/drawingml/2006/main">
            <a:r>
              <a:t/>
            </a:r>
          </a:p>
          <a:p xmlns:a="http://schemas.openxmlformats.org/drawingml/2006/main">
            <a:r>
              <a:t>Slide text and labels:</a:t>
            </a:r>
          </a:p>
          <a:p xmlns:a="http://schemas.openxmlformats.org/drawingml/2006/main">
            <a:r>
              <a:t>Collisional mountain ranges develop from Andean-type orogenesis.</a:t>
            </a:r>
          </a:p>
          <a:p xmlns:a="http://schemas.openxmlformats.org/drawingml/2006/main">
            <a:r>
              <a:t>Two types of island arc–continental collisions are possible: one where the subduction dips beneath the continent and one where it dips away.</a:t>
            </a:r>
          </a:p>
          <a:p xmlns:a="http://schemas.openxmlformats.org/drawingml/2006/main">
            <a:r>
              <a:t>Where the subduction zone is initially beneath the continent, as the oceanic plate moves toward the continent, it can carry an older inactive or mature island arc on it to eventually collide with the continental margin; where the subduction zone dips away from the continent and beneath the island arc, the closing of the small oceanic basin between continent and island arc will eventually suture the island arc to the continental arc; in both cases, because of its buoyancy, the island arc will not subduct beneath the continental plate but will instead plow into the continent, deforming both blocks.</a:t>
            </a:r>
          </a:p>
          <a:p xmlns:a="http://schemas.openxmlformats.org/drawingml/2006/main">
            <a:r>
              <a:t>When no further convergence is possible, a new trench and subduction zone can develop on the seaward side of the accreted island arc.</a:t>
            </a:r>
          </a:p>
          <a:p xmlns:a="http://schemas.openxmlformats.org/drawingml/2006/main">
            <a:r>
              <a:t>In other cases, the low density and buoyancy of continental fragments prevent their descent into the subduction zone, and the ensuing collision forces the stacking of crustal slabs into thrust slices embedded in the Andean-type margin, resulting in microcontinents that can be diminutive islands or as large as Madagascar.</a:t>
            </a:r>
          </a:p>
          <a:p xmlns:a="http://schemas.openxmlformats.org/drawingml/2006/main">
            <a:r>
              <a:t>Some smaller crustal fragments can become terranes accreted to the main continental mass.</a:t>
            </a:r>
          </a:p>
          <a:p xmlns:a="http://schemas.openxmlformats.org/drawingml/2006/main">
            <a:r>
              <a:t>Other large continental masses, such as the Indian Plate and the Tibetan Plateau, represent massive continent-to-continent collisions.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Erosional Mountains</a:t>
            </a:r>
          </a:p>
          <a:p xmlns:a="http://schemas.openxmlformats.org/drawingml/2006/main">
            <a:r>
              <a:t/>
            </a:r>
          </a:p>
          <a:p xmlns:a="http://schemas.openxmlformats.org/drawingml/2006/main">
            <a:r>
              <a:t>Slide text and labels:</a:t>
            </a:r>
          </a:p>
          <a:p xmlns:a="http://schemas.openxmlformats.org/drawingml/2006/main">
            <a:r>
              <a:t>At crustal and lithospheric scales, gravitationally induced stress (such as erosion) can be as important as the constructive power of tectonics in shaping mountains.</a:t>
            </a:r>
          </a:p>
          <a:p xmlns:a="http://schemas.openxmlformats.org/drawingml/2006/main">
            <a:r>
              <a:t>Erosion builds mountains in a variety of ways:</a:t>
            </a:r>
          </a:p>
          <a:p xmlns:a="http://schemas.openxmlformats.org/drawingml/2006/main">
            <a:r>
              <a:t>Isostasy represents a kind of crustal buoyancy in which the crust of the Earth floats on top of the denser, deformable rocks of the mantle. Any floating body (such as increased glacial ice or a new lake) will add mass and loading, causing subsidence of the crust, whereas removal of mass through deglaciation or massive erosion of rock will cause isostatic uplift of a mountain mass. If erosion carves many deep canyons and leaves only a few mountain ridges and peaks behind, the entire regional block will have less mass and will float isostatically upward, carrying the residual mountain peaks higher than they were before. (eastern Himalaya)</a:t>
            </a:r>
          </a:p>
          <a:p xmlns:a="http://schemas.openxmlformats.org/drawingml/2006/main">
            <a:r>
              <a:t>In other examples, a variety of special features are produced by erosional isolation of particular rock features. These can be divided into structural, tectonic, or constructional forms, and denudational, subsequent, destructional, or sequential mountain forms.</a:t>
            </a:r>
          </a:p>
          <a:p xmlns:a="http://schemas.openxmlformats.org/drawingml/2006/main">
            <a:r>
              <a:t>Tectonics, isostasy, climate, and erosion are all intricately linked and feed back into one another: orogeny leads to orography, which leads to an asymmetric pattern of precipitation and thus erosion.</a:t>
            </a:r>
          </a:p>
          <a:p xmlns:a="http://schemas.openxmlformats.org/drawingml/2006/main">
            <a:r>
              <a:t>Erosion is affected by many factors, including the local climate, the steepness of slopes, local rock types and rock strength, and elevation and latitude.</a:t>
            </a:r>
          </a:p>
          <a:p xmlns:a="http://schemas.openxmlformats.org/drawingml/2006/main">
            <a:r>
              <a:t>Some actively uplifting metamorphic massifs, such as certain massive Himalayan peaks, are a direct consequence of deep erosion that results in a kind of focused isostasy or tectonic aneurysm wherein the peak rises out of the ground from the abrupt removal of massive load overhead.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Erosional Relict or Residual Mountains</a:t>
            </a:r>
          </a:p>
          <a:p xmlns:a="http://schemas.openxmlformats.org/drawingml/2006/main">
            <a:r>
              <a:t/>
            </a:r>
          </a:p>
          <a:p xmlns:a="http://schemas.openxmlformats.org/drawingml/2006/main">
            <a:r>
              <a:t>Slide text and labels:</a:t>
            </a:r>
          </a:p>
          <a:p xmlns:a="http://schemas.openxmlformats.org/drawingml/2006/main">
            <a:r>
              <a:t>In many continental interior cratons, where tectonic stability has existed for millions of years, long-continued, deep weathering to saprolites and their erosion has left behind residual bedrock mountains.</a:t>
            </a:r>
          </a:p>
          <a:p xmlns:a="http://schemas.openxmlformats.org/drawingml/2006/main">
            <a:r>
              <a:t>Examples occur on all continents, but those of Australia, Africa, and South America, such as the famous Ayers Rock, are the best known.</a:t>
            </a:r>
          </a:p>
          <a:p xmlns:a="http://schemas.openxmlformats.org/drawingml/2006/main">
            <a:r>
              <a:t>In Africa and South America inselberg (German “island mountain”) landscapes abound.</a:t>
            </a:r>
          </a:p>
          <a:p xmlns:a="http://schemas.openxmlformats.org/drawingml/2006/main">
            <a:r>
              <a:t>Where near-vertical regional joints in the bedrock are widely spaced, curved sheeting joints that crudely parallel the Earth’s surface can cause isolated, solid-rock inselbergs to develop smooth, domal bornhardt or sugarloaf shapes, such as Half Dome in Yosemite and Sugarloaf Mountain in Brazil.</a:t>
            </a:r>
          </a:p>
          <a:p xmlns:a="http://schemas.openxmlformats.org/drawingml/2006/main">
            <a:r>
              <a:t>Where regional and sheeting joints are closely spaced and strongly weathers, corestones develop; tors or castle koppies (kopje) also result from stripping away of weathered saprolites.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Principal Mountain Types</a:t>
            </a:r>
          </a:p>
          <a:p xmlns:a="http://schemas.openxmlformats.org/drawingml/2006/main">
            <a:r>
              <a:t/>
            </a:r>
          </a:p>
          <a:p xmlns:a="http://schemas.openxmlformats.org/drawingml/2006/main">
            <a:r>
              <a:t>Slide text and labels:</a:t>
            </a:r>
          </a:p>
          <a:p xmlns:a="http://schemas.openxmlformats.org/drawingml/2006/main">
            <a:r>
              <a:t>Volcanoes result from both molten and solid material that is ejected from the Earth to accumulate on the surface in various sizes and forms.</a:t>
            </a:r>
          </a:p>
          <a:p xmlns:a="http://schemas.openxmlformats.org/drawingml/2006/main">
            <a:r>
              <a:t>Volcanic mountains are classified into four types by differing eruption habits and constituent materials:</a:t>
            </a:r>
          </a:p>
          <a:p xmlns:a="http://schemas.openxmlformats.org/drawingml/2006/main">
            <a:r>
              <a:t>Ash and cinder cones: Small, steep-sided volcanic mountains that result from explosive eruptions of pyroclastics.</a:t>
            </a:r>
          </a:p>
          <a:p xmlns:a="http://schemas.openxmlformats.org/drawingml/2006/main">
            <a:r>
              <a:t>Lava domes: Small, steep-sided, domes built of slow-flowing, cooler, silica-rich lava, which, because of higher viscosity, tends to plug volcanic conduits and lead to later explosions.</a:t>
            </a:r>
          </a:p>
          <a:p xmlns:a="http://schemas.openxmlformats.org/drawingml/2006/main">
            <a:r>
              <a:t>Shield volcanoes: Gentle-sided, massive accumulations of fluid basaltic lava, such as those of the Hawaiian Islands.</a:t>
            </a:r>
          </a:p>
          <a:p xmlns:a="http://schemas.openxmlformats.org/drawingml/2006/main">
            <a:r>
              <a:t>Composite cones or stratovolcanoes: Equally huge, steep-sided accumulations of interspersed lava flows and pyroclastics that pile up into a major mountain form.</a:t>
            </a:r>
          </a:p>
          <a:p xmlns:a="http://schemas.openxmlformats.org/drawingml/2006/main">
            <a:r>
              <a:t>Volcanoes can develop with incredible speed, and they occur on all continents, making up a substantial percentage of the world’s mountains, including those hidden by oceans—most islands are the summits of undersea volcanoes (e.g., Mauna Loa in Hawaii).</a:t>
            </a:r>
          </a:p>
          <a:p xmlns:a="http://schemas.openxmlformats.org/drawingml/2006/main">
            <a:r>
              <a:t>Volcanoes are linked to three basic regions:</a:t>
            </a:r>
          </a:p>
          <a:p xmlns:a="http://schemas.openxmlformats.org/drawingml/2006/main">
            <a:r>
              <a:t>Rift-valley spreading centers (e.g., Iceland on the Mid-Atlantic rift, or Mount Kilimanjaro and other volcanoes on the East African rift system)</a:t>
            </a:r>
          </a:p>
          <a:p xmlns:a="http://schemas.openxmlformats.org/drawingml/2006/main">
            <a:r>
              <a:t>The plate above subduction zones</a:t>
            </a:r>
          </a:p>
          <a:p xmlns:a="http://schemas.openxmlformats.org/drawingml/2006/main">
            <a:r>
              <a:t>Above intraplate “hot spots” or mantle-plume thermal centers, where plumes of solid yet mobile mantle rock rise toward the surface like the blobs in a lava lamp and can result in a chain of volcanoes (e.g., the Hawaiian Islands) can result.</a:t>
            </a:r>
          </a:p>
          <a:p xmlns:a="http://schemas.openxmlformats.org/drawingml/2006/main">
            <a:r>
              <a:t/>
            </a:r>
          </a:p>
          <a:p xmlns:a="http://schemas.openxmlformats.org/drawingml/2006/main">
            <a:r>
              <a:t>Volcanic Mountains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VOLCANIC MOUNTAIN HAZARDS</a:t>
            </a:r>
          </a:p>
          <a:p xmlns:a="http://schemas.openxmlformats.org/drawingml/2006/main">
            <a:r>
              <a:t/>
            </a:r>
          </a:p>
          <a:p xmlns:a="http://schemas.openxmlformats.org/drawingml/2006/main">
            <a:r>
              <a:t>Slide text and labels:</a:t>
            </a:r>
          </a:p>
          <a:p xmlns:a="http://schemas.openxmlformats.org/drawingml/2006/main">
            <a:r>
              <a:t>Most volcanoes are not hazardous, but volcanoes can kill and destroy in several different ways:</a:t>
            </a:r>
          </a:p>
          <a:p xmlns:a="http://schemas.openxmlformats.org/drawingml/2006/main">
            <a:r>
              <a:t>Lava flows</a:t>
            </a:r>
          </a:p>
          <a:p xmlns:a="http://schemas.openxmlformats.org/drawingml/2006/main">
            <a:r>
              <a:t>Ash flows</a:t>
            </a:r>
          </a:p>
          <a:p xmlns:a="http://schemas.openxmlformats.org/drawingml/2006/main">
            <a:r>
              <a:t>Pyroclastic flows (also known as fiery clouds, glowing avalanches, or nuées ardentes), which are mixtures of hot gases infused with incandescent ash and larger fragments that race down the steep slopes of volcanoes at great speeds (e.g., Mt. Pelée in Martinique).</a:t>
            </a:r>
          </a:p>
          <a:p xmlns:a="http://schemas.openxmlformats.org/drawingml/2006/main">
            <a:r>
              <a:t>Lahars, which are volcanic mud and debris flows common on volcanoes that have lakes and glaciers, which can melt to provide plentiful water to mobilize loose pyroclastics into a devastating slurry of rapidly flowing, wet debris (e.g., Nevado del Ruiz in Colombia).</a:t>
            </a:r>
          </a:p>
          <a:p xmlns:a="http://schemas.openxmlformats.org/drawingml/2006/main">
            <a:r>
              <a:t>Phreatic explosions, which occur when underground water comes in contact with rising magma, flashes into steam, and bursts out of the ground (e.g., Diamond Head in Honolulu).</a:t>
            </a:r>
          </a:p>
          <a:p xmlns:a="http://schemas.openxmlformats.org/drawingml/2006/main">
            <a:r>
              <a:t>Failure to heed the warnings of an impending eruptions—common ground tremors and precursory minor eruptions—too often has led to major loss of life in eruptions (e.g., Vesuvius in Italy).</a:t>
            </a:r>
          </a:p>
          <a:p xmlns:a="http://schemas.openxmlformats.org/drawingml/2006/main">
            <a:r>
              <a:t>The 1980 eruption of Mt. St. Helens in Washington State occurred when new magma moved slowly up the volcano after several centuries of dormancy, causing a volcanic landslide that triggered the eruption.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Faulted Mountains</a:t>
            </a:r>
          </a:p>
          <a:p xmlns:a="http://schemas.openxmlformats.org/drawingml/2006/main">
            <a:r>
              <a:t/>
            </a:r>
          </a:p>
          <a:p xmlns:a="http://schemas.openxmlformats.org/drawingml/2006/main">
            <a:r>
              <a:t>Slide text and labels:</a:t>
            </a:r>
          </a:p>
          <a:p xmlns:a="http://schemas.openxmlformats.org/drawingml/2006/main">
            <a:r>
              <a:t>Faulted mountains result from displacement of the Earth’s surface along fracture zones in a very slow process, taking place in short jerks over thousands to millions of years.</a:t>
            </a:r>
          </a:p>
          <a:p xmlns:a="http://schemas.openxmlformats.org/drawingml/2006/main">
            <a:r>
              <a:t>One block is usually raised past another, although displacements may be in any direction.</a:t>
            </a:r>
          </a:p>
          <a:p xmlns:a="http://schemas.openxmlformats.org/drawingml/2006/main">
            <a:r>
              <a:t>Features associated with faulting include juxtaposition of different types of material, raised escarpments, local alteration or crushing of rocks, and various sorts of surface disturbances, such as the damming or rearrangement of stream flow.</a:t>
            </a:r>
          </a:p>
          <a:p xmlns:a="http://schemas.openxmlformats.org/drawingml/2006/main">
            <a:r>
              <a:t>The major types of faulting include:</a:t>
            </a:r>
          </a:p>
          <a:p xmlns:a="http://schemas.openxmlformats.org/drawingml/2006/main">
            <a:r>
              <a:t>Normal faulting, in which tension creates abrupt and spectacular fault scarps, dropping or raising crustal blocks with respect to one another</a:t>
            </a:r>
          </a:p>
          <a:p xmlns:a="http://schemas.openxmlformats.org/drawingml/2006/main">
            <a:r>
              <a:t>Grabens (Ger. “grave”), in which a central block drops in relation to the land on both sides of it (e.g., the Rhine Valley in Germany); and horsts (Ger. “eagle’s nest”), in which a block is raised with normal faults on both sides, such as between two grabens (e.g., the Ruwenzori Mountain Range or “Mountains of the Moon” in East Africa).</a:t>
            </a:r>
          </a:p>
          <a:p xmlns:a="http://schemas.openxmlformats.org/drawingml/2006/main">
            <a:r>
              <a:t>Overthrust faulting and reverse faulting, in which compressive forces squeeze and push one segment of the Earth’s surface over another. High-angle reverse faults produce a more or less vertical stacking of beds that can erode differentially into a series of parallel ridges and valleys, resulting in sharp and rugged topography (e.g., the Sawtooth Range of Montana). Low-angle thrust faulting tends to produce nearly horizontal displacement as low-lying older rocks are pushed over younger strata.</a:t>
            </a:r>
          </a:p>
          <a:p xmlns:a="http://schemas.openxmlformats.org/drawingml/2006/main">
            <a:r>
              <a:t>Strike-slip faulting, or transform faulting, in which one piece of land surface is displaced horizontally past another (e.g., the San Andreas Fault). This faulting is less important to mountain building than those producing primarily vertical displacement, but is nevertheless and important process.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Characteristics of Major Mountain Ranges</a:t>
            </a:r>
          </a:p>
          <a:p xmlns:a="http://schemas.openxmlformats.org/drawingml/2006/main">
            <a:r>
              <a:t/>
            </a:r>
          </a:p>
          <a:p xmlns:a="http://schemas.openxmlformats.org/drawingml/2006/main">
            <a:r>
              <a:t>Slide text and labels:</a:t>
            </a:r>
          </a:p>
          <a:p xmlns:a="http://schemas.openxmlformats.org/drawingml/2006/main">
            <a:r>
              <a:t>There seems to be a fundamental association between oceans and mountains:</a:t>
            </a:r>
          </a:p>
          <a:p xmlns:a="http://schemas.openxmlformats.org/drawingml/2006/main">
            <a:r>
              <a:t>Mountain ranges tend to run in long, linear belts along the margins of continents as well as in continental interiors.</a:t>
            </a:r>
          </a:p>
          <a:p xmlns:a="http://schemas.openxmlformats.org/drawingml/2006/main">
            <a:r>
              <a:t>The distribution of mountains closely follows the distribution of earthquakes, fault zones, volcanic activity, ocean trenches, and island arcs.</a:t>
            </a:r>
          </a:p>
          <a:p xmlns:a="http://schemas.openxmlformats.org/drawingml/2006/main">
            <a:r>
              <a:t>Coastal zones are made of younger rock, whereas continental interiors are composed of ancient crystalline cores of Precambrian rock surrounded by patches of younger sedimentary rock.</a:t>
            </a:r>
          </a:p>
          <a:p xmlns:a="http://schemas.openxmlformats.org/drawingml/2006/main">
            <a:r>
              <a:t>The primary process in continental growth or accretion is the addition of new land to continental cores by mountain building.</a:t>
            </a:r>
          </a:p>
          <a:p xmlns:a="http://schemas.openxmlformats.org/drawingml/2006/main">
            <a:r>
              <a:t>The great mountain belts are chiefly marine sedimentary rocks, as proven by the presence of fossilized shallow-water seashells high on peaks.</a:t>
            </a:r>
          </a:p>
          <a:p xmlns:a="http://schemas.openxmlformats.org/drawingml/2006/main">
            <a:r>
              <a:t>Sediments underlying mountains go far deeper than sedimentary accumulations under the surrounding lowlands, which provides evidence for the presence of mountain “roots.”</a:t>
            </a:r>
          </a:p>
          <a:p xmlns:a="http://schemas.openxmlformats.org/drawingml/2006/main">
            <a:r>
              <a:t>This isostasy (Gr. “equal standing”) suggests that the Earth’s crust always strives to maintain a state of gravitational equilibrium: the larger a mountain and the higher it rises, the deeper its roots extend into the Earth.</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There are several types of faults and fault-line scarps:</a:t>
            </a:r>
          </a:p>
          <a:p xmlns:a="http://schemas.openxmlformats.org/drawingml/2006/main">
            <a:r>
              <a:t/>
            </a:r>
          </a:p>
          <a:p xmlns:a="http://schemas.openxmlformats.org/drawingml/2006/main">
            <a:r>
              <a:t>Slide text and labels:</a:t>
            </a:r>
          </a:p>
          <a:p xmlns:a="http://schemas.openxmlformats.org/drawingml/2006/main">
            <a:r>
              <a:t>There are several types of faults and fault-line scarps:</a:t>
            </a:r>
          </a:p>
          <a:p xmlns:a="http://schemas.openxmlformats.org/drawingml/2006/main">
            <a:r>
              <a:t>A composite fault scarp (upper eroded, lower uneroded) results when a fault undergoes renewed movement.</a:t>
            </a:r>
          </a:p>
          <a:p xmlns:a="http://schemas.openxmlformats.org/drawingml/2006/main">
            <a:r>
              <a:t>A fault-line scarp results when continual erosion removes the original fault scarp and produces a new, entirely erosional escarpment near the location of the original fault. It can occur with the scarp facing in the same direction as the original (resequent fault-line scarp) or in the opposite direction (obsequent fault-line-scarp).</a:t>
            </a:r>
          </a:p>
          <a:p xmlns:a="http://schemas.openxmlformats.org/drawingml/2006/main">
            <a:r>
              <a:t>An exhumed fault scarp occurs when a fault scarp is buried in sediment and then exposed at a later time.</a:t>
            </a:r>
          </a:p>
          <a:p xmlns:a="http://schemas.openxmlformats.org/drawingml/2006/main">
            <a:r>
              <a:t>Fault and fault-line scarps are characteristic of most mountain regions, but deciphering the sequence of fault and erosional events is generally a complex and difficult task.</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Folded Mountains</a:t>
            </a:r>
          </a:p>
          <a:p xmlns:a="http://schemas.openxmlformats.org/drawingml/2006/main">
            <a:r>
              <a:t/>
            </a:r>
          </a:p>
          <a:p xmlns:a="http://schemas.openxmlformats.org/drawingml/2006/main">
            <a:r>
              <a:t>Slide text and labels:</a:t>
            </a:r>
          </a:p>
          <a:p xmlns:a="http://schemas.openxmlformats.org/drawingml/2006/main">
            <a:r>
              <a:t>Folding compresses rock strata into wave-like troughs and ridges without fracturing the rock in a plastic deformation that takes place slowly over millions of years.</a:t>
            </a:r>
          </a:p>
          <a:p xmlns:a="http://schemas.openxmlformats.org/drawingml/2006/main">
            <a:r>
              <a:t>Where the deforming forces are mildly compressive, the amplitude of the spacing of the downwarped synclines and upwarped anticlines resembles a gently rippled sea, but under extreme pressure the rock strata can take on the appearance of a tempest frozen at the point of greatest fury, as in most complex mountains where the strata have been deformed, overturned, and wrapped into the configuration of a ribbon candy.</a:t>
            </a:r>
          </a:p>
          <a:p xmlns:a="http://schemas.openxmlformats.org/drawingml/2006/main">
            <a:r>
              <a:t>Because folded mountains commonly stretch rocks under tension in the axes of anticlines and compress axes of intervening synclines, the uparched anticlines are subject to greater erosion and synclines are protected, resulting in topographic inversion, wherein valleys are anticlinal and ridges are synclinal.</a:t>
            </a:r>
          </a:p>
          <a:p xmlns:a="http://schemas.openxmlformats.org/drawingml/2006/main">
            <a:r>
              <a:t>The major orogenic belts are folded mountains, consisting of thick accumulations of marine sediments (geoclines) that have been altered and deformed.</a:t>
            </a:r>
          </a:p>
          <a:p xmlns:a="http://schemas.openxmlformats.org/drawingml/2006/main">
            <a:r>
              <a:t>The most spectacular feature associated with folded mountains is the nappe (Fr. “tablecloth”) fold, resulting from overturned and recumbent folding, wherein the axis of maximum curvature over the anticline is strongly asymmetrical and commonly forced laterally over the adjacent strata for some distance. Nappes, which occur in most mountain ranges (e.g., the Swiss Matterhorn in the Alps), are an integral part of orogenesis.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Dome Mountains</a:t>
            </a:r>
          </a:p>
          <a:p xmlns:a="http://schemas.openxmlformats.org/drawingml/2006/main">
            <a:r>
              <a:t/>
            </a:r>
          </a:p>
          <a:p xmlns:a="http://schemas.openxmlformats.org/drawingml/2006/main">
            <a:r>
              <a:t>Slide text and labels:</a:t>
            </a:r>
          </a:p>
          <a:p xmlns:a="http://schemas.openxmlformats.org/drawingml/2006/main">
            <a:r>
              <a:t>Dome mountains can be simple igneous intrusives such as laccoliths, which are mushroom-shaped plutonic bodies that dome up overlying sedimentary rocks.</a:t>
            </a:r>
          </a:p>
          <a:p xmlns:a="http://schemas.openxmlformats.org/drawingml/2006/main">
            <a:r>
              <a:t>Complex domal uplifts (e.g., the Black Hills of South Dakota or the Ozarks of Missouri) involve a wide variety of tectonically uplifted igneous and metamorphic rock with overlying arches of sedimentary rock.</a:t>
            </a:r>
          </a:p>
          <a:p xmlns:a="http://schemas.openxmlformats.org/drawingml/2006/main">
            <a:r>
              <a:t>Purely sedimentary rock domes of small to large size can result from various compressive or uplifting rock stresses.</a:t>
            </a:r>
          </a:p>
          <a:p xmlns:a="http://schemas.openxmlformats.org/drawingml/2006/main">
            <a:r>
              <a:t>Salt-dome mountains for because rock salt is highly mobile when loaded with other sedimentary rock and bulges upward; however, because salt is so soluble in water, only desert areas retain surficial salt mountains (e.g., the Zagros Mountains in southern Iran).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Topographic Inversion</a:t>
            </a:r>
          </a:p>
          <a:p xmlns:a="http://schemas.openxmlformats.org/drawingml/2006/main">
            <a:r>
              <a:t/>
            </a:r>
          </a:p>
          <a:p xmlns:a="http://schemas.openxmlformats.org/drawingml/2006/main">
            <a:r>
              <a:t>Slide text and labels:</a:t>
            </a:r>
          </a:p>
          <a:p xmlns:a="http://schemas.openxmlformats.org/drawingml/2006/main">
            <a:r>
              <a:t>Rock structure deep underground and landforms on the surface are generally mutually independent.</a:t>
            </a:r>
          </a:p>
          <a:p xmlns:a="http://schemas.openxmlformats.org/drawingml/2006/main">
            <a:r>
              <a:t>Anticlinal mountain and normal fault scarps are examples of the convergence of rock structure with topography.</a:t>
            </a:r>
          </a:p>
          <a:p xmlns:a="http://schemas.openxmlformats.org/drawingml/2006/main">
            <a:r>
              <a:t>Topographic inversion is an example of differential erosion, whereby the attitude of the rock structure and the topography have opposite character.</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type and intensity of tectonic activity or orogenesis (Gr. “mountain orig...</a:t>
            </a:r>
          </a:p>
          <a:p xmlns:a="http://schemas.openxmlformats.org/drawingml/2006/main">
            <a:r>
              <a:t/>
            </a:r>
          </a:p>
          <a:p xmlns:a="http://schemas.openxmlformats.org/drawingml/2006/main">
            <a:r>
              <a:t>Slide text and labels:</a:t>
            </a:r>
          </a:p>
          <a:p xmlns:a="http://schemas.openxmlformats.org/drawingml/2006/main">
            <a:r>
              <a:t>The type and intensity of tectonic activity or orogenesis (Gr. “mountain origin”) determine the specific processes involved in mountain genesis, and the support capacity of the base is determined by the weight of the mountain mass and the pressure and melting point of the basal material (which will, at some point, begin to melt and flow).</a:t>
            </a:r>
          </a:p>
          <a:p xmlns:a="http://schemas.openxmlformats.org/drawingml/2006/main">
            <a:r>
              <a:t>It seems that ~6,000 m (~20,000 ft) may be close to the upper limit, but gravitational collapse and spreading can begin when the orogenic welt exceeds only half that height, and rock is forced downward and outward.</a:t>
            </a:r>
          </a:p>
          <a:p xmlns:a="http://schemas.openxmlformats.org/drawingml/2006/main">
            <a:r>
              <a:t>The Earth’s crust continues to adjust to changing load conditions as erosional unroofing or gravity sliding takes place: as the uppermost load is removed and the weight on the base is lightened, the mountain rises to compensate for the loss of weight.</a:t>
            </a:r>
          </a:p>
          <a:p xmlns:a="http://schemas.openxmlformats.org/drawingml/2006/main">
            <a:r>
              <a:t>The continents themselves are isostatic: they are composed of lighter rocks floating on a substrate of denser rocks; the crust under the ocean basins is only 5–10 km (3–6 mi), but the deep roots under the major mountain ranges descend to as much as 70 km (~44 mi).</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What accounts for the great accumulation of marine sediments that are present...</a:t>
            </a:r>
          </a:p>
          <a:p xmlns:a="http://schemas.openxmlformats.org/drawingml/2006/main">
            <a:r>
              <a:t/>
            </a:r>
          </a:p>
          <a:p xmlns:a="http://schemas.openxmlformats.org/drawingml/2006/main">
            <a:r>
              <a:t>Slide text and labels:</a:t>
            </a:r>
          </a:p>
          <a:p xmlns:a="http://schemas.openxmlformats.org/drawingml/2006/main">
            <a:r>
              <a:t>What accounts for the great accumulation of marine sediments that are present in the major mountain belts?</a:t>
            </a:r>
          </a:p>
          <a:p xmlns:a="http://schemas.openxmlformats.org/drawingml/2006/main">
            <a:r>
              <a:t>These sediments seem to have been eroded from the land deposited in coastal areas; as their weight increased, they gradually depressed the underlying rock, allowing sedimentation to continue in shallow water.</a:t>
            </a:r>
          </a:p>
          <a:p xmlns:a="http://schemas.openxmlformats.org/drawingml/2006/main">
            <a:r>
              <a:t>Some deposits eventually reached thicknesses of up to 12,000 m (~40,000 ft) in huge linear, trough-like depressions known as geoclines, or sedimentary basins.</a:t>
            </a:r>
          </a:p>
          <a:p xmlns:a="http://schemas.openxmlformats.org/drawingml/2006/main">
            <a:r>
              <a:t>A typical geocline was divided into two parallel components:</a:t>
            </a:r>
          </a:p>
          <a:p xmlns:a="http://schemas.openxmlformats.org/drawingml/2006/main">
            <a:r>
              <a:t>miogeocline: the inner continental part, composed of gently folded limestones and quartz-rich sandstones</a:t>
            </a:r>
          </a:p>
          <a:p xmlns:a="http://schemas.openxmlformats.org/drawingml/2006/main">
            <a:r>
              <a:t>eugeocline: the outer seaward part, composed of turbidites from undersea landslides or turbidity currents and volcanics</a:t>
            </a:r>
          </a:p>
          <a:p xmlns:a="http://schemas.openxmlformats.org/drawingml/2006/main">
            <a:r>
              <a:t>Sedimentary basins that eventually became mountains are divided based on whether they rest on continental or oceanic lithosphere; these are then subdivided based on the tectonic processes that produced the basins.</a:t>
            </a:r>
          </a:p>
          <a:p xmlns:a="http://schemas.openxmlformats.org/drawingml/2006/main">
            <a:r>
              <a:t>Shallow marine shelves without significant tectonism (miogeoclines) are recognized as passive continental margins; active continental margins have offshore submarine trenches where oceanic plates descend into subduction zones, scraping off accretionary wedges and perhaps including island-arc volcanism, with forearc and backarc sedimentary basins.</a:t>
            </a:r>
          </a:p>
          <a:p xmlns:a="http://schemas.openxmlformats.org/drawingml/2006/main">
            <a:r>
              <a:t>5 subclasses of continental basins are recognized, as well as 4 oceanic basins, with both modern and ancient examples known throughout the world.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Theories of Mountain Origins</a:t>
            </a:r>
          </a:p>
          <a:p xmlns:a="http://schemas.openxmlformats.org/drawingml/2006/main">
            <a:r>
              <a:t/>
            </a:r>
          </a:p>
          <a:p xmlns:a="http://schemas.openxmlformats.org/drawingml/2006/main">
            <a:r>
              <a:t>Slide text and labels:</a:t>
            </a:r>
          </a:p>
          <a:p xmlns:a="http://schemas.openxmlformats.org/drawingml/2006/main">
            <a:r>
              <a:t>The origin of mountains has been one of the great enigmas of science, with at least half a dozen theories prevailing until the 1950s:</a:t>
            </a:r>
          </a:p>
          <a:p xmlns:a="http://schemas.openxmlformats.org/drawingml/2006/main">
            <a:r>
              <a:t>One theory was that mountains were created by the rise of batholiths (Gr. “deep rock”)—masses of molten magma that intrude into rocks near the Earth’s surface, where they cool, crystallize, and solidify. Because batholiths occur at the core of most mountain ranges, it was thought that they were also responsible for the uplift and deformation of the surface.</a:t>
            </a:r>
          </a:p>
          <a:p xmlns:a="http://schemas.openxmlformats.org/drawingml/2006/main">
            <a:r>
              <a:t>Another theory was that Earth was once molten material ejected from the sun and was now gradually cooling and contracting, causing its outer skin to shrivel and wrinkle.</a:t>
            </a:r>
          </a:p>
          <a:p xmlns:a="http://schemas.openxmlformats.org/drawingml/2006/main">
            <a:r>
              <a:t>An alternative theory was that Earth was actually expanding, which would cause rift valleys and tensional fault zones, as well as continental drift.</a:t>
            </a:r>
          </a:p>
          <a:p xmlns:a="http://schemas.openxmlformats.org/drawingml/2006/main">
            <a:r>
              <a:t>A still important early idea envisioned giant convection currents within the Earth; mountains develop where rising currents from two opposing convection systems converge, resulting in great compressional forces, which cause folding and deformation of the surface.</a:t>
            </a:r>
          </a:p>
          <a:p xmlns:a="http://schemas.openxmlformats.org/drawingml/2006/main">
            <a:r>
              <a:t>Yet another theory held that mountain building took place as a result of continental drift, as the leading edge of a continent encountered resistance from the material through which it was moving and buckled under pressure.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Elements of these theories are still retained in one form or another, but non...</a:t>
            </a:r>
          </a:p>
          <a:p xmlns:a="http://schemas.openxmlformats.org/drawingml/2006/main">
            <a:r>
              <a:t/>
            </a:r>
          </a:p>
          <a:p xmlns:a="http://schemas.openxmlformats.org/drawingml/2006/main">
            <a:r>
              <a:t>Slide text and labels:</a:t>
            </a:r>
          </a:p>
          <a:p xmlns:a="http://schemas.openxmlformats.org/drawingml/2006/main">
            <a:r>
              <a:t>Elements of these theories are still retained in one form or another, but none adequately explains the primary initiating mechanisms for creating mountains.</a:t>
            </a:r>
          </a:p>
          <a:p xmlns:a="http://schemas.openxmlformats.org/drawingml/2006/main">
            <a:r>
              <a:t>Revolutionary discoveries of the 20th century replaced these theories with the unifying concept of plate tectonics, one of the most significant developments in the history of science, which developed out of the theory of continental drift.</a:t>
            </a:r>
          </a:p>
          <a:p xmlns:a="http://schemas.openxmlformats.org/drawingml/2006/main">
            <a:r>
              <a:t>The theory of continental drift was pursued in the early 20th century by German meteorologist Alfred Wegener and South African Alexander du Toit, both of whom discovered evidence for former land connections including matching fossils and unusual rock types, alignment of fault zones, matching former areas of glaciation, and the presence of similar mountain types in Europe and North America.</a:t>
            </a:r>
          </a:p>
          <a:p xmlns:a="http://schemas.openxmlformats.org/drawingml/2006/main">
            <a:r>
              <a:t>Most geologists rejected the theory of continental drift as too fantastic and explained the similarities across oceans by other means, but the main objection was the mechanism Wegener offered for the movement of entire continents—the tidal attractions of the sun and moon.</a:t>
            </a:r>
          </a:p>
          <a:p xmlns:a="http://schemas.openxmlformats.org/drawingml/2006/main">
            <a:r>
              <a:t>The scientific community remained largely unconvinced until discoveries in the last three decades of the 20th century amassed enough evidence that the conclusion became inescapable—the continents had indeed moved apart.</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Plate Tectonics</a:t>
            </a:r>
          </a:p>
          <a:p xmlns:a="http://schemas.openxmlformats.org/drawingml/2006/main">
            <a:r>
              <a:t/>
            </a:r>
          </a:p>
          <a:p xmlns:a="http://schemas.openxmlformats.org/drawingml/2006/main">
            <a:r>
              <a:t>Slide text and labels:</a:t>
            </a:r>
          </a:p>
          <a:p xmlns:a="http://schemas.openxmlformats.org/drawingml/2006/main">
            <a:r>
              <a:t>The Earth’s surface is broken into six large and many smaller rigid plates, like a huge cracked sphere.</a:t>
            </a:r>
          </a:p>
          <a:p xmlns:a="http://schemas.openxmlformats.org/drawingml/2006/main">
            <a:r>
              <a:t>These plates consist of portions of both continents and ocean basins, each about 100 km (~60 m) thick, that are moving in various directions at rates varying from ~1 to 10 cm (~¼–4 in) per year.</a:t>
            </a:r>
          </a:p>
          <a:p xmlns:a="http://schemas.openxmlformats.org/drawingml/2006/main">
            <a:r>
              <a:t>When plates pull apart, new volcanic material fills the void, but where they come together, one oceanic plate dives beneath the other and is absorbed back into the Earth; if the second plate is a continent, its rocks are commonly squeezed and buckled up into mountains.</a:t>
            </a:r>
          </a:p>
          <a:p xmlns:a="http://schemas.openxmlformats.org/drawingml/2006/main">
            <a:r>
              <a:t>The concept of plate tectonics was born in the 1960s by combining the ideas of continental drift and sea-floor spreading, the idea that new volcanic crust is created at mid-ocean ridges and then spreads outward by dividing between the two plates moving in opposite directions.</a:t>
            </a:r>
          </a:p>
          <a:p xmlns:a="http://schemas.openxmlformats.org/drawingml/2006/main">
            <a:r>
              <a:t>A sequence of igneous and sedimentary rocks—or ophiolites (Gr. “snakeskin,” after their characteristic formation of shiny serpentine rock)—characterized by layers of dense, heavy ultramafic peridotite formed at the spreading centers on the bottom of the sea. These ophiolites are commonly incorporated into landmasses and represent bits of ancient sea floor now caught up in mountain ranges.</a:t>
            </a:r>
          </a:p>
          <a:p xmlns:a="http://schemas.openxmlformats.org/drawingml/2006/main">
            <a:r>
              <a:t>Where plates came together, a deep-sea trench developed and one plate sank, or subducted, beneath the other, to be consumed deep in the mantle.</a:t>
            </a:r>
          </a:p>
          <a:p xmlns:a="http://schemas.openxmlformats.org/drawingml/2006/main">
            <a:r>
              <a:t>Most volcanic and earthquake activity occurs along plate edges as direct by-products of rifting, plate movement, and subduction.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4 basic types of areas have earthquakes:</a:t>
            </a:r>
          </a:p>
          <a:p xmlns:a="http://schemas.openxmlformats.org/drawingml/2006/main">
            <a:r>
              <a:t/>
            </a:r>
          </a:p>
          <a:p xmlns:a="http://schemas.openxmlformats.org/drawingml/2006/main">
            <a:r>
              <a:t>Slide text and labels:</a:t>
            </a:r>
          </a:p>
          <a:p xmlns:a="http://schemas.openxmlformats.org/drawingml/2006/main">
            <a:r>
              <a:t>4 basic types of areas have earthquakes:</a:t>
            </a:r>
          </a:p>
          <a:p xmlns:a="http://schemas.openxmlformats.org/drawingml/2006/main">
            <a:r>
              <a:t>Along mid-ocean ridges, high heat flow and volcanic activity is caused by the stretching of the Earth’s surface, and mid-ocean earthquakes are generally of shallow focus.</a:t>
            </a:r>
          </a:p>
          <a:p xmlns:a="http://schemas.openxmlformats.org/drawingml/2006/main">
            <a:r>
              <a:t>Shallow earthquakes occur along transform faults, where one section of the Earth is sliding past another (e.g., the San Andreas Fault and the Dead Sea–Jordan Fault).</a:t>
            </a:r>
          </a:p>
          <a:p xmlns:a="http://schemas.openxmlformats.org/drawingml/2006/main">
            <a:r>
              <a:t>A belt of shallow- and intermediate-focus earthquakes extends from the Alps to the Himalayas, apparently associated with compressive forces responsible for the creation of these mountains.</a:t>
            </a:r>
          </a:p>
          <a:p xmlns:a="http://schemas.openxmlformats.org/drawingml/2006/main">
            <a:r>
              <a:t>Other earthquake areas are the deep-sea trenches and volcanic island arcs, which may be shallow, intermediate, or deep.</a:t>
            </a:r>
          </a:p>
          <a:p xmlns:a="http://schemas.openxmlformats.org/drawingml/2006/main">
            <a:r>
              <a:t>In general, shallow-focus earthquakes pose the greatest danger because they are the most numerous and closest to where people live.</a:t>
            </a:r>
          </a:p>
          <a:p xmlns:a="http://schemas.openxmlformats.org/drawingml/2006/main">
            <a:r>
              <a:t>Downward-slanting seismic features, or Wadati-Benioff zones, define where a descending subduction slab is grinding beneath the upper plate, and thus, using seismographs to locate the foci of these earthquakes, it is possible to establish the position and steepness of the subduction zone.</a:t>
            </a:r>
          </a:p>
          <a:p xmlns:a="http://schemas.openxmlformats.org/drawingml/2006/main">
            <a:r>
              <a:t>New crust is created at the divergent mid-ocean ridges and the plate’s leading edge is reincorporated back into the mantle at the convergent subduction zones, while material in between is slowly transported from one point to another.</a:t>
            </a:r>
          </a:p>
          <a:p xmlns:a="http://schemas.openxmlformats.org/drawingml/2006/main">
            <a:r>
              <a:t>In other words, continents are passive passengers that drift on lithospheric plates moving outward from oceanic spreading centers.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Mechanisms that drive plate tectonics are largely due to convective flow in t...</a:t>
            </a:r>
          </a:p>
          <a:p xmlns:a="http://schemas.openxmlformats.org/drawingml/2006/main">
            <a:r>
              <a:t/>
            </a:r>
          </a:p>
          <a:p xmlns:a="http://schemas.openxmlformats.org/drawingml/2006/main">
            <a:r>
              <a:t>Slide text and labels:</a:t>
            </a:r>
          </a:p>
          <a:p xmlns:a="http://schemas.openxmlformats.org/drawingml/2006/main">
            <a:r>
              <a:t>Mechanisms that drive plate tectonics are largely due to convective flow in the mantle—in which warm, less dense rock rises and cooler, more dense material sinks:</a:t>
            </a:r>
          </a:p>
          <a:p xmlns:a="http://schemas.openxmlformats.org/drawingml/2006/main">
            <a:r>
              <a:t>Ridge-push results from the elevated position of the oceanic ridge system, so that oceanic lithosphere slides gravitationally down the flanks of the ridge.</a:t>
            </a:r>
          </a:p>
          <a:p xmlns:a="http://schemas.openxmlformats.org/drawingml/2006/main">
            <a:r>
              <a:t>Slab-pull occurs where old oceanic crust, which is relatively cool and dense, sinks into the mantle and “pulls” the trailing lithosphere along.</a:t>
            </a:r>
          </a:p>
          <a:p xmlns:a="http://schemas.openxmlformats.org/drawingml/2006/main">
            <a:r>
              <a:t>Slab-suction occurs at a plate margin where the descending plate pulls at the upper plate, and as a result the subduction zone can migrate in the direction opposite that of the lower plates movement.</a:t>
            </a:r>
          </a:p>
          <a:p xmlns:a="http://schemas.openxmlformats.org/drawingml/2006/main">
            <a:r>
              <a:t>The lithospheric plate system consists of 12 major plates—6 “great plates” and 6 that are intermediate to comparatively small:</a:t>
            </a:r>
          </a:p>
          <a:p xmlns:a="http://schemas.openxmlformats.org/drawingml/2006/main">
            <a:r>
              <a:t>The Pacific Plate occupies most of the Pacific Ocean basin and consists almost entirely of oceanic lithosphere; its relative motion is northwesterly and its eastern and southern boundary is spreading.</a:t>
            </a:r>
          </a:p>
          <a:p xmlns:a="http://schemas.openxmlformats.org/drawingml/2006/main">
            <a:r>
              <a:t>The North American Plate consists of the continent and the western half of the Atlantic Ocean; the entire unit is moving to the west, where it is colliding with the Pacific Plate.</a:t>
            </a:r>
          </a:p>
          <a:p xmlns:a="http://schemas.openxmlformats.org/drawingml/2006/main">
            <a:r>
              <a:t>The eastern side of the Atlantic Ocean basin is part of the vast Eurasian Plate, which is generally moving east and colliding with the western edge of the Pacific Plate.</a:t>
            </a:r>
          </a:p>
          <a:p xmlns:a="http://schemas.openxmlformats.org/drawingml/2006/main">
            <a:r>
              <a:t>Thus, the Atlantic Ocean basin is opening and the Pacific Ocean basin is closing.</a:t>
            </a:r>
          </a:p>
          <a:p xmlns:a="http://schemas.openxmlformats.org/drawingml/2006/main">
            <a:r>
              <a:t>The Pacific Plate, which is composed of oceanic crust, is descending beneath the North American and Eurasian Plates, and is undergoing subduction in the deep-sea trenches that occur on its margins (the Aleutian, Kuril, Japan, and Marianas trenches).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bc2b818905584d3a"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71851ea7d6004eff" /><Relationship Type="http://schemas.openxmlformats.org/officeDocument/2006/relationships/slideLayout" Target="/ppt/slideLayouts/slideLayout1.xml" Id="R1b2173a438624de2"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56EB9C97-BC7E-4A3D-96A4-3C6152C04C3F}"/>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2BB0382C-1AC7-4E3C-B069-9E0673A08998}"/>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1b2173a438624de2"/>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21b87751ae994e5d" /><Relationship Type="http://schemas.openxmlformats.org/officeDocument/2006/relationships/notesSlide" Target="/ppt/notesSlides/notesSlide1.xml" Id="R1d63d1f363d84f50"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de8f68e670074df1" /><Relationship Type="http://schemas.openxmlformats.org/officeDocument/2006/relationships/notesSlide" Target="/ppt/notesSlides/notesSlide10.xml" Id="Rbec5920436844f5e"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062449951763451a" /><Relationship Type="http://schemas.openxmlformats.org/officeDocument/2006/relationships/notesSlide" Target="/ppt/notesSlides/notesSlide11.xml" Id="R16b051525fb84215"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99f114c3863e4114" /><Relationship Type="http://schemas.openxmlformats.org/officeDocument/2006/relationships/notesSlide" Target="/ppt/notesSlides/notesSlide12.xml" Id="Rafb9760b9ab64c82"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7a45f77af7204e76" /><Relationship Type="http://schemas.openxmlformats.org/officeDocument/2006/relationships/notesSlide" Target="/ppt/notesSlides/notesSlide13.xml" Id="Rb1d1fa51c60d4296"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a139a3866bf7495f" /><Relationship Type="http://schemas.openxmlformats.org/officeDocument/2006/relationships/notesSlide" Target="/ppt/notesSlides/notesSlide14.xml" Id="Rfef80127360146c6"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d6ecf4130dde437c" /><Relationship Type="http://schemas.openxmlformats.org/officeDocument/2006/relationships/notesSlide" Target="/ppt/notesSlides/notesSlide15.xml" Id="Rf655734ace5b43eb"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c1f5f4a80a95411b" /><Relationship Type="http://schemas.openxmlformats.org/officeDocument/2006/relationships/notesSlide" Target="/ppt/notesSlides/notesSlide16.xml" Id="Rbde394e6e76740bf"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e7c2f4e17d694b8a" /><Relationship Type="http://schemas.openxmlformats.org/officeDocument/2006/relationships/notesSlide" Target="/ppt/notesSlides/notesSlide17.xml" Id="R539d120b83e5437d"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06447407698c4454" /><Relationship Type="http://schemas.openxmlformats.org/officeDocument/2006/relationships/notesSlide" Target="/ppt/notesSlides/notesSlide18.xml" Id="R3813aaa4fe27472c"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fc2828e3fa0f4309" /><Relationship Type="http://schemas.openxmlformats.org/officeDocument/2006/relationships/notesSlide" Target="/ppt/notesSlides/notesSlide19.xml" Id="R8c1a744587834649"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23248f8124824028" /><Relationship Type="http://schemas.openxmlformats.org/officeDocument/2006/relationships/notesSlide" Target="/ppt/notesSlides/notesSlide2.xml" Id="Ra11ca6db0c58441d"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628207771769447a" /><Relationship Type="http://schemas.openxmlformats.org/officeDocument/2006/relationships/notesSlide" Target="/ppt/notesSlides/notesSlide20.xml" Id="R79a024a076a747a6"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f7f8d55ad5bd4a54" /><Relationship Type="http://schemas.openxmlformats.org/officeDocument/2006/relationships/notesSlide" Target="/ppt/notesSlides/notesSlide21.xml" Id="Rc421e7e710d04486"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92cd753b6db84067" /><Relationship Type="http://schemas.openxmlformats.org/officeDocument/2006/relationships/notesSlide" Target="/ppt/notesSlides/notesSlide22.xml" Id="Rd702a1c56f12496c"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f5ad47fa59e74043" /><Relationship Type="http://schemas.openxmlformats.org/officeDocument/2006/relationships/notesSlide" Target="/ppt/notesSlides/notesSlide23.xml" Id="R18a97f0629f44a91"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ac355a2caff2485c" /><Relationship Type="http://schemas.openxmlformats.org/officeDocument/2006/relationships/notesSlide" Target="/ppt/notesSlides/notesSlide3.xml" Id="R5a4b8bb971fd4ced"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c97cded5235f4dc1" /><Relationship Type="http://schemas.openxmlformats.org/officeDocument/2006/relationships/notesSlide" Target="/ppt/notesSlides/notesSlide4.xml" Id="Rc7feb36fd4504f4d"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d3e33d0c38fb473d" /><Relationship Type="http://schemas.openxmlformats.org/officeDocument/2006/relationships/notesSlide" Target="/ppt/notesSlides/notesSlide5.xml" Id="R2e90abe53c0946f8"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10eeda520ad44932" /><Relationship Type="http://schemas.openxmlformats.org/officeDocument/2006/relationships/notesSlide" Target="/ppt/notesSlides/notesSlide6.xml" Id="R73293235a1ef4e94"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b5a2508b8a454853" /><Relationship Type="http://schemas.openxmlformats.org/officeDocument/2006/relationships/notesSlide" Target="/ppt/notesSlides/notesSlide7.xml" Id="R20195b8c65e0410b"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0645ac95758041e8" /><Relationship Type="http://schemas.openxmlformats.org/officeDocument/2006/relationships/notesSlide" Target="/ppt/notesSlides/notesSlide8.xml" Id="R9f480860369148dd"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4bfc13277eea4beb" /><Relationship Type="http://schemas.openxmlformats.org/officeDocument/2006/relationships/notesSlide" Target="/ppt/notesSlides/notesSlide9.xml" Id="Re8ddd48c4c464dbb"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ORIGINS OF MOUNTAINS">
            <a:extLst xmlns:a="http://schemas.openxmlformats.org/drawingml/2006/main">
              <a:ext uri="{FF2B5EF4-FFF2-40B4-BE49-F238E27FC236}">
                <a16:creationId xmlns:a16="http://schemas.microsoft.com/office/drawing/2014/main" id="{9D4E9A97-325F-4297-9F6D-2723A7ACF9CD}"/>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ORIGINS OF MOUNTAINS</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ED6FDC67-14DD-4DAC-8B72-8E176823FDD4}"/>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Two</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466839207"/>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0" name="Slide text on slide 10">
            <a:extLst xmlns:a="http://schemas.openxmlformats.org/drawingml/2006/main">
              <a:ext uri="{FF2B5EF4-FFF2-40B4-BE49-F238E27FC236}">
                <a16:creationId xmlns:a16="http://schemas.microsoft.com/office/drawing/2014/main" id="{EFF8DB2C-1CD9-455A-A9D4-224C472335BD}"/>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Plate tectonics provides a broad and unifying framework into which virtually all aspects of Earth science fit.</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disparity between the age of the Earth (over 4 billion years) and the age of sea-floor rocks (less than 180 million years) can be explained using plate tectonic theory: </a:t>
            </a: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New sea-floor crust is continually produced at the mid-ocean ridges and destroyed at the subduction zones, so it can never be very old.</a:t>
            </a:r>
            <a:endParaRPr sz="15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Continents, on the other hand, can be broken apart and reassembled in various ways as continental plates are rifted apart or sutured together in collisions, and because of their low density they are not subducted easily, so the basic amount of continental material stays the same or increases through time.</a:t>
            </a: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1" name="Accessible slide title: Plate tectonics provides a broad and unifying framework into which virtually ...">
            <a:extLst xmlns:a="http://schemas.openxmlformats.org/drawingml/2006/main">
              <a:ext uri="{FF2B5EF4-FFF2-40B4-BE49-F238E27FC236}">
                <a16:creationId xmlns:a16="http://schemas.microsoft.com/office/drawing/2014/main" id="{609EDAE5-9C55-40E5-9B81-A9203B7529A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Plate tectonics provides a broad and unifying framework into which virtually ...</a:t>
            </a:r>
          </a:p>
        </p:txBody>
      </p:sp>
    </p:spTree>
    <p:extLst>
      <p:ext uri="{BB962C8B-B14F-4D97-AF65-F5344CB8AC3E}">
        <p14:creationId xmlns:p14="http://schemas.microsoft.com/office/powerpoint/2010/main" val="1319406253"/>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1" name="Slide title: Mountain Building and Plate Tectonics">
            <a:extLst xmlns:a="http://schemas.openxmlformats.org/drawingml/2006/main">
              <a:ext uri="{FF2B5EF4-FFF2-40B4-BE49-F238E27FC236}">
                <a16:creationId xmlns:a16="http://schemas.microsoft.com/office/drawing/2014/main" id="{7906E5EF-4A4E-4ED2-A33A-386D5A808A8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Mountain Building and Plate Tectonics</a:t>
            </a:r>
            <a:endParaRPr sz="3200" b="0" u="none">
              <a:solidFill>
                <a:srgbClr val="000000"/>
              </a:solidFill>
              <a:latin typeface="Calibri"/>
              <a:ea typeface="Calibri"/>
              <a:cs typeface="Calibri"/>
            </a:endParaRPr>
          </a:p>
        </p:txBody>
      </p:sp>
      <p:sp>
        <p:nvSpPr>
          <p:cNvPr id="22" name="Slide text on slide 11">
            <a:extLst xmlns:a="http://schemas.openxmlformats.org/drawingml/2006/main">
              <a:ext uri="{FF2B5EF4-FFF2-40B4-BE49-F238E27FC236}">
                <a16:creationId xmlns:a16="http://schemas.microsoft.com/office/drawing/2014/main" id="{B121D113-BB68-4717-93A2-155E8A0A2BC4}"/>
              </a:ext>
            </a:extLst>
          </p:cNvPr>
          <p:cNvSpPr>
            <a:spLocks xmlns:a="http://schemas.openxmlformats.org/drawingml/2006/main" noGrp="1"/>
          </p:cNvSpPr>
          <p:nvPr/>
        </p:nvSpPr>
        <p:spPr>
          <a:xfrm xmlns:a="http://schemas.openxmlformats.org/drawingml/2006/main">
            <a:off x="457200" y="967680"/>
            <a:ext cx="8229600" cy="5465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There are three types of plate boundaries, each with different characteristics:</a:t>
            </a:r>
            <a:endParaRPr sz="1900" b="0" u="none">
              <a:solidFill>
                <a:srgbClr val="000000"/>
              </a:solidFill>
              <a:latin typeface="Calibri"/>
              <a:ea typeface="Calibri"/>
              <a:cs typeface="Calibri"/>
            </a:endParaRPr>
          </a:p>
          <a:p xmlns:a="http://schemas.openxmlformats.org/drawingml/2006/main">
            <a:pPr marL="799920" lvl="1" indent="-342720">
              <a:lnSpc>
                <a:spcPct val="110000"/>
              </a:lnSpc>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Divergent plate boundaries: Divergent rifting occurs where spreading centers develop beneath a lithospheric plate. As magma rises beneath a continent, the overlying crust is weakened and domes upward, stretching and thinning the crust, which ruptures along linear rift valleys, allowing formation of multiple normal fault scarps, down-dropped </a:t>
            </a:r>
            <a:r>
              <a:rPr sz="1500" b="1" u="none">
                <a:solidFill>
                  <a:srgbClr val="595959"/>
                </a:solidFill>
                <a:latin typeface="Calibri"/>
                <a:ea typeface="Calibri"/>
                <a:cs typeface="Calibri"/>
              </a:rPr>
              <a:t>grabens,</a:t>
            </a:r>
            <a:r>
              <a:rPr sz="1500" b="0" u="none">
                <a:solidFill>
                  <a:srgbClr val="595959"/>
                </a:solidFill>
                <a:latin typeface="Calibri"/>
                <a:ea typeface="Calibri"/>
                <a:cs typeface="Calibri"/>
              </a:rPr>
              <a:t> upraised </a:t>
            </a:r>
            <a:r>
              <a:rPr sz="1500" b="1" u="none">
                <a:solidFill>
                  <a:srgbClr val="595959"/>
                </a:solidFill>
                <a:latin typeface="Calibri"/>
                <a:ea typeface="Calibri"/>
                <a:cs typeface="Calibri"/>
              </a:rPr>
              <a:t>horst</a:t>
            </a:r>
            <a:r>
              <a:rPr sz="1500" b="0" u="none">
                <a:solidFill>
                  <a:srgbClr val="595959"/>
                </a:solidFill>
                <a:latin typeface="Calibri"/>
                <a:ea typeface="Calibri"/>
                <a:cs typeface="Calibri"/>
              </a:rPr>
              <a:t> mountains, and extrusive volcanoes from escaping magmas. Where such orogenic processes continue for a long time, the rift valley will eventually open to an invasion by the sea. Further progressive rifting and slow movement of the continental plate will cause subsidence of the fault mountains and volcanoes beneath the sea, where they become part of a new passive-margin accumulation wedge of thick, shallow-water sandstones, limestones, and shales. Over time, some passive margins can become unstable and begin to subside into a newly developed subduction zone, where the oceanic part of the plate now begins to dive beneath the continental portion. In some cases, however, a number of passive margins seem to have maintained their fault or warped mountain relief for a long time, perhaps as a result of enigmatic swelling forces (isostasy, thermal expansion, intrusion, renewed uplift).</a:t>
            </a:r>
            <a:endParaRPr sz="1500" b="0" u="none">
              <a:solidFill>
                <a:srgbClr val="000000"/>
              </a:solidFill>
              <a:latin typeface="Calibri"/>
              <a:ea typeface="Calibri"/>
              <a:cs typeface="Calibri"/>
            </a:endParaRPr>
          </a:p>
          <a:p xmlns:a="http://schemas.openxmlformats.org/drawingml/2006/main">
            <a:pPr marL="799920" lvl="1" indent="-342720">
              <a:lnSpc>
                <a:spcPct val="110000"/>
              </a:lnSpc>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Transform plate boundaries: Plates slide past each other; small volcanoes can occur and other small mountains are produced by buckling, especially where faults change direction.</a:t>
            </a:r>
            <a:endParaRPr sz="1500" b="0" u="none">
              <a:solidFill>
                <a:srgbClr val="000000"/>
              </a:solidFill>
              <a:latin typeface="Calibri"/>
              <a:ea typeface="Calibri"/>
              <a:cs typeface="Calibri"/>
            </a:endParaRPr>
          </a:p>
          <a:p xmlns:a="http://schemas.openxmlformats.org/drawingml/2006/main">
            <a:pPr marL="799920" lvl="1" indent="-342720">
              <a:lnSpc>
                <a:spcPct val="110000"/>
              </a:lnSpc>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Convergent plate boundaries: This is the most important for mountain building. Plates come together and subduction takes place, producing two basic kinds of orogenic belts: the Aleutian-type island arc or the Andean-type mountain belt.</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6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a:p xmlns:a="http://schemas.openxmlformats.org/drawingml/2006/main">
            <a:pPr>
              <a:lnSpc>
                <a:spcPct val="110000"/>
              </a:lnSpc>
              <a:spcBef>
                <a:spcPts val="6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p:txBody>
      </p:sp>
    </p:spTree>
    <p:extLst>
      <p:ext uri="{BB962C8B-B14F-4D97-AF65-F5344CB8AC3E}">
        <p14:creationId xmlns:p14="http://schemas.microsoft.com/office/powerpoint/2010/main" val="1510812445"/>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3" name="Slide title: Aleutian-Type Island Arc">
            <a:extLst xmlns:a="http://schemas.openxmlformats.org/drawingml/2006/main">
              <a:ext uri="{FF2B5EF4-FFF2-40B4-BE49-F238E27FC236}">
                <a16:creationId xmlns:a16="http://schemas.microsoft.com/office/drawing/2014/main" id="{706C3C1B-476F-4989-AC71-514A385F59E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Aleutian-Type Island Arc</a:t>
            </a:r>
            <a:endParaRPr sz="2800" b="0" u="none">
              <a:solidFill>
                <a:srgbClr val="000000"/>
              </a:solidFill>
              <a:latin typeface="Calibri"/>
              <a:ea typeface="Calibri"/>
              <a:cs typeface="Calibri"/>
            </a:endParaRPr>
          </a:p>
        </p:txBody>
      </p:sp>
      <p:sp>
        <p:nvSpPr>
          <p:cNvPr id="24" name="Slide text on slide 12">
            <a:extLst xmlns:a="http://schemas.openxmlformats.org/drawingml/2006/main">
              <a:ext uri="{FF2B5EF4-FFF2-40B4-BE49-F238E27FC236}">
                <a16:creationId xmlns:a16="http://schemas.microsoft.com/office/drawing/2014/main" id="{9DAB7D27-362A-456A-A6ED-60E4DF6EE4DA}"/>
              </a:ext>
            </a:extLst>
          </p:cNvPr>
          <p:cNvSpPr>
            <a:spLocks xmlns:a="http://schemas.openxmlformats.org/drawingml/2006/main" noGrp="1"/>
          </p:cNvSpPr>
          <p:nvPr/>
        </p:nvSpPr>
        <p:spPr>
          <a:xfrm xmlns:a="http://schemas.openxmlformats.org/drawingml/2006/main">
            <a:off x="457200" y="898200"/>
            <a:ext cx="8229600" cy="522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Island arc chains of volcanic islands curve in a convex arc toward the open ocean, with a deep-sea trench on the descending plate.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Subduction beneath an oceanic plate generates a magmatic arc of volcanoes and associated features on the opposing plate. These include partial melting of the mantle wedge above the subducting plate; sporadic volcanic activity; emplacement of magmas as batholiths at depth; high-temperature metamorphism of the deeper surrounding rock; and the accumulation of an </a:t>
            </a:r>
            <a:r>
              <a:rPr sz="1600" b="1" u="none">
                <a:solidFill>
                  <a:srgbClr val="595959"/>
                </a:solidFill>
                <a:latin typeface="Calibri"/>
                <a:ea typeface="Calibri"/>
                <a:cs typeface="Calibri"/>
              </a:rPr>
              <a:t>accretionary wedge</a:t>
            </a:r>
            <a:r>
              <a:rPr sz="1600" b="0" u="none">
                <a:solidFill>
                  <a:srgbClr val="595959"/>
                </a:solidFill>
                <a:latin typeface="Calibri"/>
                <a:ea typeface="Calibri"/>
                <a:cs typeface="Calibri"/>
              </a:rPr>
              <a:t> of sediment scraped off the subducting plate into the folded and faulted marine sediment.</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Regional extension or spreading can also occur behind or within island arcs, tearing and arc in two, moving an arc away from a continent, or splitting off a small part of a continent (which seem to be how Japan formed).</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Island-arc volcanoes grow larger over time as material is brought into the subduction zone, consumed by melting, and reinjected upward as magmas.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Island arcs contain many of the world’s most destructive volcanoes, primarily the large </a:t>
            </a:r>
            <a:r>
              <a:rPr sz="1600" b="1" u="none">
                <a:solidFill>
                  <a:srgbClr val="595959"/>
                </a:solidFill>
                <a:latin typeface="Calibri"/>
                <a:ea typeface="Calibri"/>
                <a:cs typeface="Calibri"/>
              </a:rPr>
              <a:t>composite cones</a:t>
            </a:r>
            <a:r>
              <a:rPr sz="1600" b="0" u="none">
                <a:solidFill>
                  <a:srgbClr val="595959"/>
                </a:solidFill>
                <a:latin typeface="Calibri"/>
                <a:ea typeface="Calibri"/>
                <a:cs typeface="Calibri"/>
              </a:rPr>
              <a:t> built from silica-rich lavas that cause huge explosions of </a:t>
            </a:r>
            <a:r>
              <a:rPr sz="1600" b="1" u="none">
                <a:solidFill>
                  <a:srgbClr val="595959"/>
                </a:solidFill>
                <a:latin typeface="Calibri"/>
                <a:ea typeface="Calibri"/>
                <a:cs typeface="Calibri"/>
              </a:rPr>
              <a:t>pyroclastics (block, bombs, cinders,</a:t>
            </a:r>
            <a:r>
              <a:rPr sz="1600" b="0" u="none">
                <a:solidFill>
                  <a:srgbClr val="595959"/>
                </a:solidFill>
                <a:latin typeface="Calibri"/>
                <a:ea typeface="Calibri"/>
                <a:cs typeface="Calibri"/>
              </a:rPr>
              <a:t> and </a:t>
            </a:r>
            <a:r>
              <a:rPr sz="1600" b="1" u="none">
                <a:solidFill>
                  <a:srgbClr val="595959"/>
                </a:solidFill>
                <a:latin typeface="Calibri"/>
                <a:ea typeface="Calibri"/>
                <a:cs typeface="Calibri"/>
              </a:rPr>
              <a:t>ash). </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Island arcs are especially common in the Pacific Ocean, where they occur around the periphery in a zone known as the “ring of fire”; a few also occur along the American coasts, and some American mountain ranges are made in part of ancient island arcs.</a:t>
            </a:r>
            <a:endParaRPr sz="1600" b="0" u="none">
              <a:solidFill>
                <a:srgbClr val="000000"/>
              </a:solidFill>
              <a:latin typeface="Calibri"/>
              <a:ea typeface="Calibri"/>
              <a:cs typeface="Calibri"/>
            </a:endParaRPr>
          </a:p>
          <a:p xmlns:a="http://schemas.openxmlformats.org/drawingml/2006/main">
            <a:pPr marL="342720" indent="-342720">
              <a:spcBef>
                <a:spcPts val="55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a:p xmlns:a="http://schemas.openxmlformats.org/drawingml/2006/main">
            <a:pPr>
              <a:spcBef>
                <a:spcPts val="55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p:txBody>
      </p:sp>
    </p:spTree>
    <p:extLst>
      <p:ext uri="{BB962C8B-B14F-4D97-AF65-F5344CB8AC3E}">
        <p14:creationId xmlns:p14="http://schemas.microsoft.com/office/powerpoint/2010/main" val="1749029881"/>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5" name="Slide title: Andean-Type Mountain Belt">
            <a:extLst xmlns:a="http://schemas.openxmlformats.org/drawingml/2006/main">
              <a:ext uri="{FF2B5EF4-FFF2-40B4-BE49-F238E27FC236}">
                <a16:creationId xmlns:a16="http://schemas.microsoft.com/office/drawing/2014/main" id="{BE416C3E-0F0A-4FC6-89D1-34106BACAF7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Andean-Type Mountain Belt</a:t>
            </a:r>
            <a:endParaRPr sz="2800" b="0" u="none">
              <a:solidFill>
                <a:srgbClr val="000000"/>
              </a:solidFill>
              <a:latin typeface="Calibri"/>
              <a:ea typeface="Calibri"/>
              <a:cs typeface="Calibri"/>
            </a:endParaRPr>
          </a:p>
        </p:txBody>
      </p:sp>
      <p:sp>
        <p:nvSpPr>
          <p:cNvPr id="26" name="Slide text on slide 13">
            <a:extLst xmlns:a="http://schemas.openxmlformats.org/drawingml/2006/main">
              <a:ext uri="{FF2B5EF4-FFF2-40B4-BE49-F238E27FC236}">
                <a16:creationId xmlns:a16="http://schemas.microsoft.com/office/drawing/2014/main" id="{DD270D21-1751-4A87-84B3-74F591EF992C}"/>
              </a:ext>
            </a:extLst>
          </p:cNvPr>
          <p:cNvSpPr>
            <a:spLocks xmlns:a="http://schemas.openxmlformats.org/drawingml/2006/main" noGrp="1"/>
          </p:cNvSpPr>
          <p:nvPr/>
        </p:nvSpPr>
        <p:spPr>
          <a:xfrm xmlns:a="http://schemas.openxmlformats.org/drawingml/2006/main">
            <a:off x="457200" y="968040"/>
            <a:ext cx="8229600" cy="51580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Prior to the formation of a later subduction zone, the continental edge exists as a passive margin which accumulates sandstones, limestones, and shales in the shelf miogeocline and the deeper water eugeocline.</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At some point the passive continental margin can become active, and a subduction zone then develops beneath the continental plate and gives rise to a new magmatic arc with a suite of features.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As with the Aleutian-type island arc, partial melting occurs in the mantle wedge above the subducting plate, magma is emplaced at depth as batholiths, high-temperature metamorphism affects the deeper surrounding rock, and an accretionary wedge accumulates, which over time can become large enough to rise above sea level, leading to the formation of an idealized Andean-type mountain cordillera.</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stacking of fold and thrust-fault sheets on the continental or backarc side of the magmatic arc can also lead to the growth of the cordilleran mountain belt.</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Both Aleutian-type island arcs and Andean-type mountain belts develop progressively larger size through long-continued subduction and associated sedimentary, igneous, and metamorphic activities.</a:t>
            </a:r>
            <a:endParaRPr sz="1800" b="0" u="none">
              <a:solidFill>
                <a:srgbClr val="000000"/>
              </a:solidFill>
              <a:latin typeface="Calibri"/>
              <a:ea typeface="Calibri"/>
              <a:cs typeface="Calibri"/>
            </a:endParaRPr>
          </a:p>
          <a:p xmlns:a="http://schemas.openxmlformats.org/drawingml/2006/main">
            <a:pPr>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389990592"/>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27" name="Slide title: Collisional Mountain Ranges">
            <a:extLst xmlns:a="http://schemas.openxmlformats.org/drawingml/2006/main">
              <a:ext uri="{FF2B5EF4-FFF2-40B4-BE49-F238E27FC236}">
                <a16:creationId xmlns:a16="http://schemas.microsoft.com/office/drawing/2014/main" id="{58A866BD-8F27-4B6E-996B-ED50E67DD78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Collisional Mountain Ranges</a:t>
            </a:r>
            <a:endParaRPr sz="2800" b="0" u="none">
              <a:solidFill>
                <a:srgbClr val="000000"/>
              </a:solidFill>
              <a:latin typeface="Calibri"/>
              <a:ea typeface="Calibri"/>
              <a:cs typeface="Calibri"/>
            </a:endParaRPr>
          </a:p>
        </p:txBody>
      </p:sp>
      <p:sp>
        <p:nvSpPr>
          <p:cNvPr id="28" name="Slide text on slide 14">
            <a:extLst xmlns:a="http://schemas.openxmlformats.org/drawingml/2006/main">
              <a:ext uri="{FF2B5EF4-FFF2-40B4-BE49-F238E27FC236}">
                <a16:creationId xmlns:a16="http://schemas.microsoft.com/office/drawing/2014/main" id="{207C8A1A-3BAE-47BC-B0E3-A07B69528A7D}"/>
              </a:ext>
            </a:extLst>
          </p:cNvPr>
          <p:cNvSpPr>
            <a:spLocks xmlns:a="http://schemas.openxmlformats.org/drawingml/2006/main" noGrp="1"/>
          </p:cNvSpPr>
          <p:nvPr/>
        </p:nvSpPr>
        <p:spPr>
          <a:xfrm xmlns:a="http://schemas.openxmlformats.org/drawingml/2006/main">
            <a:off x="457200" y="977400"/>
            <a:ext cx="8229600" cy="5148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Collisional mountain ranges develop from Andean-type orogenesis.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Two types of island arc–continental collisions are possible: one where the subduction dips beneath the continent and one where it dips away.</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Where the subduction zone is initially beneath the continent, as the oceanic plate moves toward the continent, it can carry an older inactive or mature island arc on it to eventually collide with the continental margin; where the subduction zone dips away from the continent and beneath the island arc, the closing of the small oceanic basin between continent and island arc will eventually suture the island arc to the continental arc; in both cases, because of its buoyancy, the island arc will not subduct beneath the continental plate but will instead plow into the continent, deforming both blocks.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When no further convergence is possible, a new trench and subduction zone can develop on the seaward side of the accreted island arc.</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other cases, the low density and buoyancy of continental fragments prevent their descent into the subduction zone, and the ensuing collision forces the stacking of crustal slabs into thrust slices embedded in the Andean-type margin, resulting in microcontinents that can be diminutive islands or as large as Madagascar.</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Some smaller crustal fragments can become </a:t>
            </a:r>
            <a:r>
              <a:rPr sz="1600" b="1" u="none">
                <a:solidFill>
                  <a:srgbClr val="595959"/>
                </a:solidFill>
                <a:latin typeface="Calibri"/>
                <a:ea typeface="Calibri"/>
                <a:cs typeface="Calibri"/>
              </a:rPr>
              <a:t>terranes</a:t>
            </a:r>
            <a:r>
              <a:rPr sz="1600" b="0" u="none">
                <a:solidFill>
                  <a:srgbClr val="595959"/>
                </a:solidFill>
                <a:latin typeface="Calibri"/>
                <a:ea typeface="Calibri"/>
                <a:cs typeface="Calibri"/>
              </a:rPr>
              <a:t> accreted to the main continental mass.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Other large continental masses, such as the Indian Plate and the Tibetan Plateau, represent massive continent-to-continent collisions.</a:t>
            </a:r>
            <a:endParaRPr sz="1600" b="0" u="none">
              <a:solidFill>
                <a:srgbClr val="000000"/>
              </a:solidFill>
              <a:latin typeface="Calibri"/>
              <a:ea typeface="Calibri"/>
              <a:cs typeface="Calibri"/>
            </a:endParaRPr>
          </a:p>
          <a:p xmlns:a="http://schemas.openxmlformats.org/drawingml/2006/main">
            <a:pPr marL="342720" indent="-342720">
              <a:spcBef>
                <a:spcPts val="55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a:p xmlns:a="http://schemas.openxmlformats.org/drawingml/2006/main">
            <a:pPr>
              <a:spcBef>
                <a:spcPts val="55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p:txBody>
      </p:sp>
    </p:spTree>
    <p:extLst>
      <p:ext uri="{BB962C8B-B14F-4D97-AF65-F5344CB8AC3E}">
        <p14:creationId xmlns:p14="http://schemas.microsoft.com/office/powerpoint/2010/main" val="1067392265"/>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29" name="Slide title: Erosional Mountains">
            <a:extLst xmlns:a="http://schemas.openxmlformats.org/drawingml/2006/main">
              <a:ext uri="{FF2B5EF4-FFF2-40B4-BE49-F238E27FC236}">
                <a16:creationId xmlns:a16="http://schemas.microsoft.com/office/drawing/2014/main" id="{A9B96A9A-FAFB-4740-987B-699902F8910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Erosional Mountains</a:t>
            </a:r>
            <a:endParaRPr sz="2800" b="0" u="none">
              <a:solidFill>
                <a:srgbClr val="000000"/>
              </a:solidFill>
              <a:latin typeface="Calibri"/>
              <a:ea typeface="Calibri"/>
              <a:cs typeface="Calibri"/>
            </a:endParaRPr>
          </a:p>
        </p:txBody>
      </p:sp>
      <p:sp>
        <p:nvSpPr>
          <p:cNvPr id="30" name="Slide text on slide 15">
            <a:extLst xmlns:a="http://schemas.openxmlformats.org/drawingml/2006/main">
              <a:ext uri="{FF2B5EF4-FFF2-40B4-BE49-F238E27FC236}">
                <a16:creationId xmlns:a16="http://schemas.microsoft.com/office/drawing/2014/main" id="{DC4F975D-E1BB-4422-84C1-1BE26CA785FA}"/>
              </a:ext>
            </a:extLst>
          </p:cNvPr>
          <p:cNvSpPr>
            <a:spLocks xmlns:a="http://schemas.openxmlformats.org/drawingml/2006/main" noGrp="1"/>
          </p:cNvSpPr>
          <p:nvPr/>
        </p:nvSpPr>
        <p:spPr>
          <a:xfrm xmlns:a="http://schemas.openxmlformats.org/drawingml/2006/main">
            <a:off x="457200" y="897840"/>
            <a:ext cx="8229600" cy="5394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At crustal and lithospheric scales, gravitationally induced stress (such as erosion) can be as important as the constructive power of tectonics in shaping mountains.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Erosion builds mountains in a variety of ways:</a:t>
            </a:r>
            <a:endParaRPr sz="16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Isostasy represents a kind of crustal buoyancy in which the crust of the Earth floats on top of the denser, deformable rocks of the mantle. Any floating body (such as increased glacial ice or a new lake) will add mass and loading, causing subsidence of the crust, whereas removal of mass through deglaciation or massive erosion of rock will cause isostatic uplift of a mountain mass. If erosion carves many deep canyons and leaves only a few mountain ridges and peaks behind, the entire regional block will have less mass and will float isostatically upward, carrying the residual mountain peaks higher than they were before. (eastern Himalaya)</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 other examples, a variety of special features are produced by erosional isolation of particular rock features. These can be divided into structural, tectonic, or constructional forms, and denudational, subsequent, destructional, or sequential mountain forms.</a:t>
            </a:r>
            <a:endParaRPr sz="13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Tectonics, isostasy, climate, and erosion are all intricately linked and feed back into one another: orogeny leads to orography, which leads to an asymmetric pattern of precipitation and thus erosion.</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Erosion is affected by many factors, including the local climate, the steepness of slopes, local rock types and rock strength, and elevation and latitude.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Some actively uplifting metamorphic massifs, such as certain massive Himalayan peaks, are a direct consequence of deep erosion </a:t>
            </a:r>
            <a:r>
              <a:rPr sz="1600" b="0" u="none">
                <a:solidFill>
                  <a:srgbClr val="FF0000"/>
                </a:solidFill>
                <a:latin typeface="Calibri"/>
                <a:ea typeface="Calibri"/>
                <a:cs typeface="Calibri"/>
              </a:rPr>
              <a:t>that results in a kind of focused isostasy or tectonic aneurysm wherein the peak rises out of the ground from the abrupt removal of massive load overhead. </a:t>
            </a:r>
            <a:endParaRPr sz="1600" b="0" u="none">
              <a:solidFill>
                <a:srgbClr val="000000"/>
              </a:solidFill>
              <a:latin typeface="Calibri"/>
              <a:ea typeface="Calibri"/>
              <a:cs typeface="Calibri"/>
            </a:endParaRPr>
          </a:p>
          <a:p xmlns:a="http://schemas.openxmlformats.org/drawingml/2006/main">
            <a:pPr>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146646865"/>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1" name="Slide title: Erosional Relict or Residual Mountains">
            <a:extLst xmlns:a="http://schemas.openxmlformats.org/drawingml/2006/main">
              <a:ext uri="{FF2B5EF4-FFF2-40B4-BE49-F238E27FC236}">
                <a16:creationId xmlns:a16="http://schemas.microsoft.com/office/drawing/2014/main" id="{69E32B51-ED6D-4E63-B43E-44023F386C24}"/>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Erosional Relict or Residual Mountains</a:t>
            </a:r>
            <a:endParaRPr sz="2800" b="0" u="none">
              <a:solidFill>
                <a:srgbClr val="000000"/>
              </a:solidFill>
              <a:latin typeface="Calibri"/>
              <a:ea typeface="Calibri"/>
              <a:cs typeface="Calibri"/>
            </a:endParaRPr>
          </a:p>
        </p:txBody>
      </p:sp>
      <p:sp>
        <p:nvSpPr>
          <p:cNvPr id="32" name="Slide text on slide 16">
            <a:extLst xmlns:a="http://schemas.openxmlformats.org/drawingml/2006/main">
              <a:ext uri="{FF2B5EF4-FFF2-40B4-BE49-F238E27FC236}">
                <a16:creationId xmlns:a16="http://schemas.microsoft.com/office/drawing/2014/main" id="{53A07E0A-834A-4575-A5DB-02155CA8D9B1}"/>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many continental interior cratons, where tectonic stability has existed for millions of years, long-continued, deep weathering to saprolites and their erosion has left behind residual bedrock mountains.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Examples occur on all continents, but those of Australia, Africa, and South America, such as the famous Ayers Rock, are the best known.</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Africa and South America </a:t>
            </a:r>
            <a:r>
              <a:rPr sz="1900" b="0" i="1" u="none">
                <a:solidFill>
                  <a:srgbClr val="595959"/>
                </a:solidFill>
                <a:latin typeface="Calibri"/>
                <a:ea typeface="Calibri"/>
                <a:cs typeface="Calibri"/>
              </a:rPr>
              <a:t>inselberg </a:t>
            </a:r>
            <a:r>
              <a:rPr sz="1900" b="0" u="none">
                <a:solidFill>
                  <a:srgbClr val="595959"/>
                </a:solidFill>
                <a:latin typeface="Calibri"/>
                <a:ea typeface="Calibri"/>
                <a:cs typeface="Calibri"/>
              </a:rPr>
              <a:t>(German “island mountain”) landscapes abound.</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Where near-vertical regional joints in the bedrock are widely spaced, curved sheeting joints that crudely parallel the Earth’s surface can cause isolated, solid-rock inselbergs to develop smooth, domal </a:t>
            </a:r>
            <a:r>
              <a:rPr sz="1900" b="0" i="1" u="none">
                <a:solidFill>
                  <a:srgbClr val="595959"/>
                </a:solidFill>
                <a:latin typeface="Calibri"/>
                <a:ea typeface="Calibri"/>
                <a:cs typeface="Calibri"/>
              </a:rPr>
              <a:t>bornhardt </a:t>
            </a:r>
            <a:r>
              <a:rPr sz="1900" b="0" u="none">
                <a:solidFill>
                  <a:srgbClr val="595959"/>
                </a:solidFill>
                <a:latin typeface="Calibri"/>
                <a:ea typeface="Calibri"/>
                <a:cs typeface="Calibri"/>
              </a:rPr>
              <a:t>or sugarloaf shapes, such as Half Dome in Yosemite and Sugarloaf Mountain in Brazil.</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Where regional and sheeting joints are closely spaced and strongly weathers, corestones develop; tors or castle koppies (</a:t>
            </a:r>
            <a:r>
              <a:rPr sz="1900" b="0" i="1" u="none">
                <a:solidFill>
                  <a:srgbClr val="595959"/>
                </a:solidFill>
                <a:latin typeface="Calibri"/>
                <a:ea typeface="Calibri"/>
                <a:cs typeface="Calibri"/>
              </a:rPr>
              <a:t>kopje</a:t>
            </a:r>
            <a:r>
              <a:rPr sz="1900" b="0" u="none">
                <a:solidFill>
                  <a:srgbClr val="595959"/>
                </a:solidFill>
                <a:latin typeface="Calibri"/>
                <a:ea typeface="Calibri"/>
                <a:cs typeface="Calibri"/>
              </a:rPr>
              <a:t>) also result from stripping away of weathered saprolites.</a:t>
            </a:r>
            <a:endParaRPr sz="1900" b="0" u="none">
              <a:solidFill>
                <a:srgbClr val="000000"/>
              </a:solidFill>
              <a:latin typeface="Calibri"/>
              <a:ea typeface="Calibri"/>
              <a:cs typeface="Calibri"/>
            </a:endParaRPr>
          </a:p>
          <a:p xmlns:a="http://schemas.openxmlformats.org/drawingml/2006/main">
            <a:pPr>
              <a:lnSpc>
                <a:spcPct val="110000"/>
              </a:lnSpc>
              <a:spcBef>
                <a:spcPts val="6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a:p xmlns:a="http://schemas.openxmlformats.org/drawingml/2006/main">
            <a:pPr>
              <a:lnSpc>
                <a:spcPct val="110000"/>
              </a:lnSpc>
              <a:spcBef>
                <a:spcPts val="6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p:txBody>
      </p:sp>
    </p:spTree>
    <p:extLst>
      <p:ext uri="{BB962C8B-B14F-4D97-AF65-F5344CB8AC3E}">
        <p14:creationId xmlns:p14="http://schemas.microsoft.com/office/powerpoint/2010/main" val="1406080216"/>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3" name="Slide title: Principal Mountain Types">
            <a:extLst xmlns:a="http://schemas.openxmlformats.org/drawingml/2006/main">
              <a:ext uri="{FF2B5EF4-FFF2-40B4-BE49-F238E27FC236}">
                <a16:creationId xmlns:a16="http://schemas.microsoft.com/office/drawing/2014/main" id="{7565BA36-2027-4127-905C-2918576EF4F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Principal Mountain Types</a:t>
            </a:r>
            <a:endParaRPr sz="3200" b="0" u="none">
              <a:solidFill>
                <a:srgbClr val="000000"/>
              </a:solidFill>
              <a:latin typeface="Calibri"/>
              <a:ea typeface="Calibri"/>
              <a:cs typeface="Calibri"/>
            </a:endParaRPr>
          </a:p>
        </p:txBody>
      </p:sp>
      <p:sp>
        <p:nvSpPr>
          <p:cNvPr id="34" name="Slide text on slide 17">
            <a:extLst xmlns:a="http://schemas.openxmlformats.org/drawingml/2006/main">
              <a:ext uri="{FF2B5EF4-FFF2-40B4-BE49-F238E27FC236}">
                <a16:creationId xmlns:a16="http://schemas.microsoft.com/office/drawing/2014/main" id="{AAAF25F7-5271-4647-9480-D253BC874BDF}"/>
              </a:ext>
            </a:extLst>
          </p:cNvPr>
          <p:cNvSpPr>
            <a:spLocks xmlns:a="http://schemas.openxmlformats.org/drawingml/2006/main" noGrp="1"/>
          </p:cNvSpPr>
          <p:nvPr/>
        </p:nvSpPr>
        <p:spPr>
          <a:xfrm xmlns:a="http://schemas.openxmlformats.org/drawingml/2006/main">
            <a:off x="366480" y="1391760"/>
            <a:ext cx="8320320" cy="52210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Volcanoes result from both molten and solid material that is ejected from the Earth to accumulate on the surface in various sizes and forms.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Volcanic mountains are classified into four types by differing eruption habits and constituent materials:</a:t>
            </a:r>
            <a:endParaRPr sz="1500" b="0" u="none">
              <a:solidFill>
                <a:srgbClr val="000000"/>
              </a:solidFill>
              <a:latin typeface="Calibri"/>
              <a:ea typeface="Calibri"/>
              <a:cs typeface="Calibri"/>
            </a:endParaRPr>
          </a:p>
          <a:p xmlns:a="http://schemas.openxmlformats.org/drawingml/2006/main">
            <a:pPr marL="799920" lvl="1" indent="-34272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1" u="none">
                <a:solidFill>
                  <a:srgbClr val="595959"/>
                </a:solidFill>
                <a:latin typeface="Calibri"/>
                <a:ea typeface="Calibri"/>
                <a:cs typeface="Calibri"/>
              </a:rPr>
              <a:t>Ash</a:t>
            </a:r>
            <a:r>
              <a:rPr sz="1200" b="0" u="none">
                <a:solidFill>
                  <a:srgbClr val="595959"/>
                </a:solidFill>
                <a:latin typeface="Calibri"/>
                <a:ea typeface="Calibri"/>
                <a:cs typeface="Calibri"/>
              </a:rPr>
              <a:t> and </a:t>
            </a:r>
            <a:r>
              <a:rPr sz="1200" b="1" u="none">
                <a:solidFill>
                  <a:srgbClr val="595959"/>
                </a:solidFill>
                <a:latin typeface="Calibri"/>
                <a:ea typeface="Calibri"/>
                <a:cs typeface="Calibri"/>
              </a:rPr>
              <a:t>cinder cones: </a:t>
            </a:r>
            <a:r>
              <a:rPr sz="1200" b="0" u="none">
                <a:solidFill>
                  <a:srgbClr val="595959"/>
                </a:solidFill>
                <a:latin typeface="Calibri"/>
                <a:ea typeface="Calibri"/>
                <a:cs typeface="Calibri"/>
              </a:rPr>
              <a:t>Small, steep-sided volcanic mountains that result from explosive eruptions of pyroclastics.</a:t>
            </a:r>
            <a:endParaRPr sz="1200" b="0" u="none">
              <a:solidFill>
                <a:srgbClr val="000000"/>
              </a:solidFill>
              <a:latin typeface="Calibri"/>
              <a:ea typeface="Calibri"/>
              <a:cs typeface="Calibri"/>
            </a:endParaRPr>
          </a:p>
          <a:p xmlns:a="http://schemas.openxmlformats.org/drawingml/2006/main">
            <a:pPr marL="799920" lvl="1" indent="-34272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1" u="none">
                <a:solidFill>
                  <a:srgbClr val="595959"/>
                </a:solidFill>
                <a:latin typeface="Calibri"/>
                <a:ea typeface="Calibri"/>
                <a:cs typeface="Calibri"/>
              </a:rPr>
              <a:t>Lava domes: </a:t>
            </a:r>
            <a:r>
              <a:rPr sz="1200" b="0" u="none">
                <a:solidFill>
                  <a:srgbClr val="595959"/>
                </a:solidFill>
                <a:latin typeface="Calibri"/>
                <a:ea typeface="Calibri"/>
                <a:cs typeface="Calibri"/>
              </a:rPr>
              <a:t>Small, steep-sided, domes built of slow-flowing, cooler, silica-rich lava, which, because of higher viscosity, tends to plug volcanic conduits and lead to later explosions.</a:t>
            </a:r>
            <a:endParaRPr sz="1200" b="0" u="none">
              <a:solidFill>
                <a:srgbClr val="000000"/>
              </a:solidFill>
              <a:latin typeface="Calibri"/>
              <a:ea typeface="Calibri"/>
              <a:cs typeface="Calibri"/>
            </a:endParaRPr>
          </a:p>
          <a:p xmlns:a="http://schemas.openxmlformats.org/drawingml/2006/main">
            <a:pPr marL="799920" lvl="1" indent="-34272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1" u="none">
                <a:solidFill>
                  <a:srgbClr val="595959"/>
                </a:solidFill>
                <a:latin typeface="Calibri"/>
                <a:ea typeface="Calibri"/>
                <a:cs typeface="Calibri"/>
              </a:rPr>
              <a:t>Shield volcanoes: </a:t>
            </a:r>
            <a:r>
              <a:rPr sz="1200" b="0" u="none">
                <a:solidFill>
                  <a:srgbClr val="595959"/>
                </a:solidFill>
                <a:latin typeface="Calibri"/>
                <a:ea typeface="Calibri"/>
                <a:cs typeface="Calibri"/>
              </a:rPr>
              <a:t>Gentle-sided, massive accumulations of fluid basaltic lava, such as those of the Hawaiian Islands.</a:t>
            </a:r>
            <a:endParaRPr sz="1200" b="0" u="none">
              <a:solidFill>
                <a:srgbClr val="000000"/>
              </a:solidFill>
              <a:latin typeface="Calibri"/>
              <a:ea typeface="Calibri"/>
              <a:cs typeface="Calibri"/>
            </a:endParaRPr>
          </a:p>
          <a:p xmlns:a="http://schemas.openxmlformats.org/drawingml/2006/main">
            <a:pPr marL="799920" lvl="1" indent="-34272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1" u="none">
                <a:solidFill>
                  <a:srgbClr val="595959"/>
                </a:solidFill>
                <a:latin typeface="Calibri"/>
                <a:ea typeface="Calibri"/>
                <a:cs typeface="Calibri"/>
              </a:rPr>
              <a:t>Composite cones</a:t>
            </a:r>
            <a:r>
              <a:rPr sz="1200" b="0" u="none">
                <a:solidFill>
                  <a:srgbClr val="595959"/>
                </a:solidFill>
                <a:latin typeface="Calibri"/>
                <a:ea typeface="Calibri"/>
                <a:cs typeface="Calibri"/>
              </a:rPr>
              <a:t> or </a:t>
            </a:r>
            <a:r>
              <a:rPr sz="1200" b="1" u="none">
                <a:solidFill>
                  <a:srgbClr val="595959"/>
                </a:solidFill>
                <a:latin typeface="Calibri"/>
                <a:ea typeface="Calibri"/>
                <a:cs typeface="Calibri"/>
              </a:rPr>
              <a:t>stratovolcanoes:</a:t>
            </a:r>
            <a:r>
              <a:rPr sz="1200" b="0" u="none">
                <a:solidFill>
                  <a:srgbClr val="595959"/>
                </a:solidFill>
                <a:latin typeface="Calibri"/>
                <a:ea typeface="Calibri"/>
                <a:cs typeface="Calibri"/>
              </a:rPr>
              <a:t> Equally huge, steep-sided accumulations of interspersed lava flows and pyroclastics that pile up into a major mountain form.</a:t>
            </a: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Volcanoes can develop with incredible speed, and they occur on all continents, making up a substantial percentage of the world’s mountains, including those hidden by oceans—most islands are the summits of undersea volcanoes (e.g., Mauna Loa in Hawaii).</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Volcanoes are linked to three basic regions:</a:t>
            </a:r>
            <a:endParaRPr sz="1500" b="0" u="none">
              <a:solidFill>
                <a:srgbClr val="000000"/>
              </a:solidFill>
              <a:latin typeface="Calibri"/>
              <a:ea typeface="Calibri"/>
              <a:cs typeface="Calibri"/>
            </a:endParaRPr>
          </a:p>
          <a:p xmlns:a="http://schemas.openxmlformats.org/drawingml/2006/main">
            <a:pPr marL="857160" lvl="1" indent="-342720">
              <a:lnSpc>
                <a:spcPct val="110000"/>
              </a:lnSpc>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Rift-valley spreading centers (e.g., Iceland on the Mid-Atlantic rift, or Mount Kilimanjaro and other volcanoes on the East African rift system)</a:t>
            </a:r>
            <a:endParaRPr sz="1300" b="0" u="none">
              <a:solidFill>
                <a:srgbClr val="000000"/>
              </a:solidFill>
              <a:latin typeface="Calibri"/>
              <a:ea typeface="Calibri"/>
              <a:cs typeface="Calibri"/>
            </a:endParaRPr>
          </a:p>
          <a:p xmlns:a="http://schemas.openxmlformats.org/drawingml/2006/main">
            <a:pPr marL="857160" lvl="1" indent="-342720">
              <a:lnSpc>
                <a:spcPct val="110000"/>
              </a:lnSpc>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plate above subduction zones</a:t>
            </a:r>
            <a:endParaRPr sz="1300" b="0" u="none">
              <a:solidFill>
                <a:srgbClr val="000000"/>
              </a:solidFill>
              <a:latin typeface="Calibri"/>
              <a:ea typeface="Calibri"/>
              <a:cs typeface="Calibri"/>
            </a:endParaRPr>
          </a:p>
          <a:p xmlns:a="http://schemas.openxmlformats.org/drawingml/2006/main">
            <a:pPr marL="857160" lvl="1" indent="-342720">
              <a:lnSpc>
                <a:spcPct val="110000"/>
              </a:lnSpc>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Above intraplate “hot spots” or mantle-plume thermal centers, where plumes of solid yet mobile mantle rock rise toward the surface like the blobs in a lava lamp and can result in a chain of volcanoes (e.g., the Hawaiian Islands) can result.</a:t>
            </a: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28600" indent="-228600">
              <a:lnSpc>
                <a:spcPct val="110000"/>
              </a:lnSpc>
              <a:spcBef>
                <a:spcPts val="374"/>
              </a:spcBef>
              <a:buClr>
                <a:srgbClr val="595959"/>
              </a:buClr>
              <a:buFont typeface="Calibri"/>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p:txBody>
      </p:sp>
      <p:sp>
        <p:nvSpPr>
          <p:cNvPr id="35" name="Slide text on slide 17">
            <a:extLst xmlns:a="http://schemas.openxmlformats.org/drawingml/2006/main">
              <a:ext uri="{FF2B5EF4-FFF2-40B4-BE49-F238E27FC236}">
                <a16:creationId xmlns:a16="http://schemas.microsoft.com/office/drawing/2014/main" id="{68D2FD2E-38BD-4252-81CB-494AD4626467}"/>
              </a:ext>
            </a:extLst>
          </p:cNvPr>
          <p:cNvSpPr>
            <a:spLocks xmlns:a="http://schemas.openxmlformats.org/drawingml/2006/main" noGrp="1"/>
          </p:cNvSpPr>
          <p:nvPr/>
        </p:nvSpPr>
        <p:spPr>
          <a:xfrm xmlns:a="http://schemas.openxmlformats.org/drawingml/2006/main">
            <a:off x="457200" y="898200"/>
            <a:ext cx="8229600" cy="4939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nSpc>
                <a:spcPct val="90000"/>
              </a:lnSpc>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Volcanic Mountains</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689217524"/>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36" name="Slide title: VOLCANIC MOUNTAIN HAZARDS">
            <a:extLst xmlns:a="http://schemas.openxmlformats.org/drawingml/2006/main">
              <a:ext uri="{FF2B5EF4-FFF2-40B4-BE49-F238E27FC236}">
                <a16:creationId xmlns:a16="http://schemas.microsoft.com/office/drawing/2014/main" id="{5E266783-A2C1-4C70-B512-311CE277176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58ED5"/>
                </a:solidFill>
                <a:latin typeface="Calibri"/>
                <a:ea typeface="Calibri"/>
                <a:cs typeface="Calibri"/>
              </a:rPr>
              <a:t>VOLCANIC MOUNTAIN HAZARDS</a:t>
            </a:r>
            <a:endParaRPr sz="2000" b="0" u="none">
              <a:solidFill>
                <a:srgbClr val="000000"/>
              </a:solidFill>
              <a:latin typeface="Calibri"/>
              <a:ea typeface="Calibri"/>
              <a:cs typeface="Calibri"/>
            </a:endParaRPr>
          </a:p>
        </p:txBody>
      </p:sp>
      <p:sp>
        <p:nvSpPr>
          <p:cNvPr id="37" name="Slide text on slide 18">
            <a:extLst xmlns:a="http://schemas.openxmlformats.org/drawingml/2006/main">
              <a:ext uri="{FF2B5EF4-FFF2-40B4-BE49-F238E27FC236}">
                <a16:creationId xmlns:a16="http://schemas.microsoft.com/office/drawing/2014/main" id="{4A3650C4-44F1-4DA5-879E-48CE3575D0E6}"/>
              </a:ext>
            </a:extLst>
          </p:cNvPr>
          <p:cNvSpPr>
            <a:spLocks xmlns:a="http://schemas.openxmlformats.org/drawingml/2006/main" noGrp="1"/>
          </p:cNvSpPr>
          <p:nvPr/>
        </p:nvSpPr>
        <p:spPr>
          <a:xfrm xmlns:a="http://schemas.openxmlformats.org/drawingml/2006/main">
            <a:off x="457200" y="826920"/>
            <a:ext cx="8229600" cy="529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Most volcanoes are not hazardous, but volcanoes can kill and destroy in several different ways:</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Lava flows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Ash flows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Pyroclastic flows (also known as fiery clouds, glowing avalanches, or </a:t>
            </a:r>
            <a:r>
              <a:rPr sz="1400" b="0" i="1" u="none">
                <a:solidFill>
                  <a:srgbClr val="595959"/>
                </a:solidFill>
                <a:latin typeface="Calibri"/>
                <a:ea typeface="Calibri"/>
                <a:cs typeface="Calibri"/>
              </a:rPr>
              <a:t>nuées ardentes</a:t>
            </a:r>
            <a:r>
              <a:rPr sz="1400" b="0" u="none">
                <a:solidFill>
                  <a:srgbClr val="595959"/>
                </a:solidFill>
                <a:latin typeface="Calibri"/>
                <a:ea typeface="Calibri"/>
                <a:cs typeface="Calibri"/>
              </a:rPr>
              <a:t>), which are mixtures of hot gases infused with incandescent ash and larger fragments that race down the steep slopes of volcanoes at great speeds (e.g., Mt. Pelée in Martinique).</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Lahars,</a:t>
            </a:r>
            <a:r>
              <a:rPr sz="1400" b="0" u="none">
                <a:solidFill>
                  <a:srgbClr val="595959"/>
                </a:solidFill>
                <a:latin typeface="Calibri"/>
                <a:ea typeface="Calibri"/>
                <a:cs typeface="Calibri"/>
              </a:rPr>
              <a:t> which are volcanic mud and debris flows common on volcanoes that have lakes and glaciers, which can melt to provide plentiful water to mobilize loose pyroclastics into a devastating slurry of rapidly flowing, wet debris (e.g., Nevado del Ruiz in Colombia).</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Phreatic explosions, </a:t>
            </a:r>
            <a:r>
              <a:rPr sz="1400" b="0" u="none">
                <a:solidFill>
                  <a:srgbClr val="595959"/>
                </a:solidFill>
                <a:latin typeface="Calibri"/>
                <a:ea typeface="Calibri"/>
                <a:cs typeface="Calibri"/>
              </a:rPr>
              <a:t>which occur when underground water comes in contact with rising magma, flashes into steam, and bursts out of the ground (e.g., Diamond Head in Honolulu).</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Failure to heed the warnings of an impending eruptions—common ground tremors and precursory minor eruptions—too often has led to major loss of life in eruptions (</a:t>
            </a:r>
            <a:r>
              <a:rPr sz="1900" b="0" u="none">
                <a:solidFill>
                  <a:srgbClr val="595959"/>
                </a:solidFill>
                <a:latin typeface="Calibri"/>
                <a:ea typeface="Calibri"/>
                <a:cs typeface="Calibri"/>
              </a:rPr>
              <a:t>e.g., </a:t>
            </a:r>
            <a:r>
              <a:rPr sz="1800" b="0" u="none">
                <a:solidFill>
                  <a:srgbClr val="595959"/>
                </a:solidFill>
                <a:latin typeface="Calibri"/>
                <a:ea typeface="Calibri"/>
                <a:cs typeface="Calibri"/>
              </a:rPr>
              <a:t>Vesuvius in Italy).</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1980 eruption of Mt. St. Helens in Washington State occurred when new magma moved slowly up the volcano after several centuries of dormancy, causing a volcanic landslide that triggered the eruption. </a:t>
            </a:r>
            <a:endParaRPr sz="1800" b="0" u="none">
              <a:solidFill>
                <a:srgbClr val="000000"/>
              </a:solidFill>
              <a:latin typeface="Calibri"/>
              <a:ea typeface="Calibri"/>
              <a:cs typeface="Calibri"/>
            </a:endParaRPr>
          </a:p>
          <a:p xmlns:a="http://schemas.openxmlformats.org/drawingml/2006/main">
            <a:pPr marL="259200" lvl="1">
              <a:lnSpc>
                <a:spcPct val="110000"/>
              </a:lnSpc>
              <a:spcBef>
                <a:spcPts val="49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2000" b="0" u="none">
              <a:solidFill>
                <a:srgbClr val="000000"/>
              </a:solidFill>
              <a:latin typeface="Calibri"/>
              <a:ea typeface="Calibri"/>
              <a:cs typeface="Calibri"/>
            </a:endParaRPr>
          </a:p>
          <a:p xmlns:a="http://schemas.openxmlformats.org/drawingml/2006/main">
            <a:pPr>
              <a:lnSpc>
                <a:spcPct val="110000"/>
              </a:lnSpc>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215856996"/>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38" name="Slide title: Faulted Mountains">
            <a:extLst xmlns:a="http://schemas.openxmlformats.org/drawingml/2006/main">
              <a:ext uri="{FF2B5EF4-FFF2-40B4-BE49-F238E27FC236}">
                <a16:creationId xmlns:a16="http://schemas.microsoft.com/office/drawing/2014/main" id="{7784F365-8BFA-439F-B5C2-825CDE74E95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Faulted Mountains</a:t>
            </a:r>
            <a:endParaRPr sz="2800" b="0" u="none">
              <a:solidFill>
                <a:srgbClr val="000000"/>
              </a:solidFill>
              <a:latin typeface="Calibri"/>
              <a:ea typeface="Calibri"/>
              <a:cs typeface="Calibri"/>
            </a:endParaRPr>
          </a:p>
        </p:txBody>
      </p:sp>
      <p:sp>
        <p:nvSpPr>
          <p:cNvPr id="39" name="Slide text on slide 19">
            <a:extLst xmlns:a="http://schemas.openxmlformats.org/drawingml/2006/main">
              <a:ext uri="{FF2B5EF4-FFF2-40B4-BE49-F238E27FC236}">
                <a16:creationId xmlns:a16="http://schemas.microsoft.com/office/drawing/2014/main" id="{BF6E006F-BF32-4CD1-AA81-D3C2CDE8F037}"/>
              </a:ext>
            </a:extLst>
          </p:cNvPr>
          <p:cNvSpPr>
            <a:spLocks xmlns:a="http://schemas.openxmlformats.org/drawingml/2006/main" noGrp="1"/>
          </p:cNvSpPr>
          <p:nvPr/>
        </p:nvSpPr>
        <p:spPr>
          <a:xfrm xmlns:a="http://schemas.openxmlformats.org/drawingml/2006/main">
            <a:off x="457200" y="968040"/>
            <a:ext cx="8229600" cy="54007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Faulted mountains result from displacement of the Earth’s surface along fracture zones in a very slow process, taking place in short jerks over thousands to millions of years.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One block is usually raised past another, although displacements may be in any direction.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Features associated with faulting include juxtaposition of different types of material, raised escarpments, local alteration or crushing of rocks, and various sorts of surface disturbances, such as the damming or rearrangement of stream flow.</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major types of faulting include:</a:t>
            </a: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1" u="none">
                <a:solidFill>
                  <a:srgbClr val="595959"/>
                </a:solidFill>
                <a:latin typeface="Calibri"/>
                <a:ea typeface="Calibri"/>
                <a:cs typeface="Calibri"/>
              </a:rPr>
              <a:t>Normal faulting,</a:t>
            </a:r>
            <a:r>
              <a:rPr sz="1300" b="0" u="none">
                <a:solidFill>
                  <a:srgbClr val="595959"/>
                </a:solidFill>
                <a:latin typeface="Calibri"/>
                <a:ea typeface="Calibri"/>
                <a:cs typeface="Calibri"/>
              </a:rPr>
              <a:t> in which tension creates abrupt and spectacular fault scarps, dropping or raising crustal blocks with respect to one another</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1" u="none">
                <a:solidFill>
                  <a:srgbClr val="595959"/>
                </a:solidFill>
                <a:latin typeface="Calibri"/>
                <a:ea typeface="Calibri"/>
                <a:cs typeface="Calibri"/>
              </a:rPr>
              <a:t>Grabens </a:t>
            </a:r>
            <a:r>
              <a:rPr sz="1300" b="0" u="none">
                <a:solidFill>
                  <a:srgbClr val="595959"/>
                </a:solidFill>
                <a:latin typeface="Calibri"/>
                <a:ea typeface="Calibri"/>
                <a:cs typeface="Calibri"/>
              </a:rPr>
              <a:t>(Ger. “grave”), in which a central block drops in relation to the land on both sides of it (e.g., the Rhine Valley in Germany); and </a:t>
            </a:r>
            <a:r>
              <a:rPr sz="1300" b="1" u="none">
                <a:solidFill>
                  <a:srgbClr val="595959"/>
                </a:solidFill>
                <a:latin typeface="Calibri"/>
                <a:ea typeface="Calibri"/>
                <a:cs typeface="Calibri"/>
              </a:rPr>
              <a:t>horsts </a:t>
            </a:r>
            <a:r>
              <a:rPr sz="1300" b="0" u="none">
                <a:solidFill>
                  <a:srgbClr val="595959"/>
                </a:solidFill>
                <a:latin typeface="Calibri"/>
                <a:ea typeface="Calibri"/>
                <a:cs typeface="Calibri"/>
              </a:rPr>
              <a:t>(Ger. “eagle’s nest”), in which a block is raised with normal faults on both sides, such as between two grabens (e.g., the Ruwenzori Mountain Range or “Mountains of the Moon” in East Africa).</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1" u="none">
                <a:solidFill>
                  <a:srgbClr val="595959"/>
                </a:solidFill>
                <a:latin typeface="Calibri"/>
                <a:ea typeface="Calibri"/>
                <a:cs typeface="Calibri"/>
              </a:rPr>
              <a:t>Overthrust faulting </a:t>
            </a:r>
            <a:r>
              <a:rPr sz="1300" b="0" u="none">
                <a:solidFill>
                  <a:srgbClr val="595959"/>
                </a:solidFill>
                <a:latin typeface="Calibri"/>
                <a:ea typeface="Calibri"/>
                <a:cs typeface="Calibri"/>
              </a:rPr>
              <a:t>and </a:t>
            </a:r>
            <a:r>
              <a:rPr sz="1300" b="1" u="none">
                <a:solidFill>
                  <a:srgbClr val="595959"/>
                </a:solidFill>
                <a:latin typeface="Calibri"/>
                <a:ea typeface="Calibri"/>
                <a:cs typeface="Calibri"/>
              </a:rPr>
              <a:t>reverse faulting, </a:t>
            </a:r>
            <a:r>
              <a:rPr sz="1300" b="0" u="none">
                <a:solidFill>
                  <a:srgbClr val="595959"/>
                </a:solidFill>
                <a:latin typeface="Calibri"/>
                <a:ea typeface="Calibri"/>
                <a:cs typeface="Calibri"/>
              </a:rPr>
              <a:t>in which compressive forces squeeze and push one segment of the Earth’s surface over another. High-angle reverse faults produce a more or less vertical stacking of beds that can erode differentially into a series of parallel ridges and valleys, resulting in sharp and rugged topography (e.g., the Sawtooth Range of Montana). Low-angle thrust faulting tends to produce nearly horizontal displacement as low-lying older rocks are pushed over younger strata.</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1" u="none">
                <a:solidFill>
                  <a:srgbClr val="595959"/>
                </a:solidFill>
                <a:latin typeface="Calibri"/>
                <a:ea typeface="Calibri"/>
                <a:cs typeface="Calibri"/>
              </a:rPr>
              <a:t>Strike-slip faulting, </a:t>
            </a:r>
            <a:r>
              <a:rPr sz="1300" b="0" u="none">
                <a:solidFill>
                  <a:srgbClr val="595959"/>
                </a:solidFill>
                <a:latin typeface="Calibri"/>
                <a:ea typeface="Calibri"/>
                <a:cs typeface="Calibri"/>
              </a:rPr>
              <a:t>or transform faulting, in which one piece of land surface is displaced horizontally past another (e.g., the San Andreas Fault). This faulting is less important to mountain building than those producing primarily vertical displacement, but is nevertheless and important process.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a:lnSpc>
                <a:spcPct val="110000"/>
              </a:lnSpc>
              <a:spcBef>
                <a:spcPts val="55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a:p xmlns:a="http://schemas.openxmlformats.org/drawingml/2006/main">
            <a:pPr>
              <a:lnSpc>
                <a:spcPct val="110000"/>
              </a:lnSpc>
              <a:spcBef>
                <a:spcPts val="55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p:txBody>
      </p:sp>
    </p:spTree>
    <p:extLst>
      <p:ext uri="{BB962C8B-B14F-4D97-AF65-F5344CB8AC3E}">
        <p14:creationId xmlns:p14="http://schemas.microsoft.com/office/powerpoint/2010/main" val="1433645927"/>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itle: Characteristics of Major Mountain Ranges">
            <a:extLst xmlns:a="http://schemas.openxmlformats.org/drawingml/2006/main">
              <a:ext uri="{FF2B5EF4-FFF2-40B4-BE49-F238E27FC236}">
                <a16:creationId xmlns:a16="http://schemas.microsoft.com/office/drawing/2014/main" id="{21A6F006-E60D-4E8C-BE4D-FA392C78414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Characteristics of Major Mountain Ranges</a:t>
            </a:r>
            <a:endParaRPr sz="3200" b="0" u="none">
              <a:solidFill>
                <a:srgbClr val="000000"/>
              </a:solidFill>
              <a:latin typeface="Calibri"/>
              <a:ea typeface="Calibri"/>
              <a:cs typeface="Calibri"/>
            </a:endParaRPr>
          </a:p>
        </p:txBody>
      </p:sp>
      <p:sp>
        <p:nvSpPr>
          <p:cNvPr id="10" name="Slide text on slide 2">
            <a:extLst xmlns:a="http://schemas.openxmlformats.org/drawingml/2006/main">
              <a:ext uri="{FF2B5EF4-FFF2-40B4-BE49-F238E27FC236}">
                <a16:creationId xmlns:a16="http://schemas.microsoft.com/office/drawing/2014/main" id="{0DA67A6E-3363-4DF4-BD6A-ACDC43BD65AA}"/>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There seems to be a fundamental association between oceans and mountains: </a:t>
            </a:r>
            <a:endParaRPr sz="19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Mountain ranges tend to run in long, linear belts along the margins of continents as well as in continental interiors.</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distribution of mountains closely follows the distribution of earthquakes, fault zones, volcanic activity, ocean trenches, and </a:t>
            </a:r>
            <a:r>
              <a:rPr sz="1500" b="1" u="none">
                <a:solidFill>
                  <a:srgbClr val="595959"/>
                </a:solidFill>
                <a:latin typeface="Calibri"/>
                <a:ea typeface="Calibri"/>
                <a:cs typeface="Calibri"/>
              </a:rPr>
              <a:t>island arcs.</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Coastal zones are made of younger rock, whereas continental interiors are composed of ancient crystalline cores of Precambrian rock surrounded by patches of younger sedimentary rock.</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primary process in continental growth or accretion is the addition of new land to continental cores by mountain building.</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great mountain belts are chiefly marine sedimentary rocks, as proven by the presence of fossilized shallow-water seashells high on peaks.</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Sediments underlying mountains go far deeper than sedimentary accumulations under the surrounding lowlands, which provides evidence for the presence of mountain “roots.”</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This </a:t>
            </a:r>
            <a:r>
              <a:rPr sz="1500" b="1" u="none">
                <a:solidFill>
                  <a:srgbClr val="595959"/>
                </a:solidFill>
                <a:latin typeface="Calibri"/>
                <a:ea typeface="Calibri"/>
                <a:cs typeface="Calibri"/>
              </a:rPr>
              <a:t>isostasy</a:t>
            </a:r>
            <a:r>
              <a:rPr sz="1500" b="0" u="none">
                <a:solidFill>
                  <a:srgbClr val="595959"/>
                </a:solidFill>
                <a:latin typeface="Calibri"/>
                <a:ea typeface="Calibri"/>
                <a:cs typeface="Calibri"/>
              </a:rPr>
              <a:t> (Gr. “equal standing”) suggests that the Earth’s crust always strives to maintain a state of gravitational equilibrium: the larger a mountain and the higher it rises, the deeper its roots extend into the Earth.</a:t>
            </a: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233755734"/>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40" name="Slide text on slide 20">
            <a:extLst xmlns:a="http://schemas.openxmlformats.org/drawingml/2006/main">
              <a:ext uri="{FF2B5EF4-FFF2-40B4-BE49-F238E27FC236}">
                <a16:creationId xmlns:a16="http://schemas.microsoft.com/office/drawing/2014/main" id="{A1820D3A-6829-442F-8151-66D71947F559}"/>
              </a:ext>
            </a:extLst>
          </p:cNvPr>
          <p:cNvSpPr>
            <a:spLocks xmlns:a="http://schemas.openxmlformats.org/drawingml/2006/main" noGrp="1"/>
          </p:cNvSpPr>
          <p:nvPr/>
        </p:nvSpPr>
        <p:spPr>
          <a:xfrm xmlns:a="http://schemas.openxmlformats.org/drawingml/2006/main">
            <a:off x="555120" y="517320"/>
            <a:ext cx="8131320" cy="5608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There are several types of faults and fault-line scarps:</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 </a:t>
            </a:r>
            <a:r>
              <a:rPr sz="1800" b="1" u="none">
                <a:solidFill>
                  <a:srgbClr val="595959"/>
                </a:solidFill>
                <a:latin typeface="Calibri"/>
                <a:ea typeface="Calibri"/>
                <a:cs typeface="Calibri"/>
              </a:rPr>
              <a:t>composite fault scarp</a:t>
            </a:r>
            <a:r>
              <a:rPr sz="1800" b="0" u="none">
                <a:solidFill>
                  <a:srgbClr val="595959"/>
                </a:solidFill>
                <a:latin typeface="Calibri"/>
                <a:ea typeface="Calibri"/>
                <a:cs typeface="Calibri"/>
              </a:rPr>
              <a:t> (upper eroded, lower uneroded) results when a fault undergoes renewed movement.</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 </a:t>
            </a:r>
            <a:r>
              <a:rPr sz="1800" b="1" u="none">
                <a:solidFill>
                  <a:srgbClr val="595959"/>
                </a:solidFill>
                <a:latin typeface="Calibri"/>
                <a:ea typeface="Calibri"/>
                <a:cs typeface="Calibri"/>
              </a:rPr>
              <a:t>fault-line scarp</a:t>
            </a:r>
            <a:r>
              <a:rPr sz="1800" b="0" u="none">
                <a:solidFill>
                  <a:srgbClr val="595959"/>
                </a:solidFill>
                <a:latin typeface="Calibri"/>
                <a:ea typeface="Calibri"/>
                <a:cs typeface="Calibri"/>
              </a:rPr>
              <a:t> results when continual erosion removes the original fault scarp and produces a new, entirely erosional escarpment near the location of the original fault. It can occur with the scarp facing in the same direction as the original (</a:t>
            </a:r>
            <a:r>
              <a:rPr sz="1800" b="1" u="none">
                <a:solidFill>
                  <a:srgbClr val="595959"/>
                </a:solidFill>
                <a:latin typeface="Calibri"/>
                <a:ea typeface="Calibri"/>
                <a:cs typeface="Calibri"/>
              </a:rPr>
              <a:t>resequent fault-line scarp</a:t>
            </a:r>
            <a:r>
              <a:rPr sz="1800" b="0" u="none">
                <a:solidFill>
                  <a:srgbClr val="595959"/>
                </a:solidFill>
                <a:latin typeface="Calibri"/>
                <a:ea typeface="Calibri"/>
                <a:cs typeface="Calibri"/>
              </a:rPr>
              <a:t>) or in the opposite direction (</a:t>
            </a:r>
            <a:r>
              <a:rPr sz="1800" b="1" u="none">
                <a:solidFill>
                  <a:srgbClr val="595959"/>
                </a:solidFill>
                <a:latin typeface="Calibri"/>
                <a:ea typeface="Calibri"/>
                <a:cs typeface="Calibri"/>
              </a:rPr>
              <a:t>obsequent fault-line-scarp</a:t>
            </a:r>
            <a:r>
              <a:rPr sz="1800" b="0" u="none">
                <a:solidFill>
                  <a:srgbClr val="595959"/>
                </a:solidFill>
                <a:latin typeface="Calibri"/>
                <a:ea typeface="Calibri"/>
                <a:cs typeface="Calibri"/>
              </a:rPr>
              <a:t>).</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An </a:t>
            </a:r>
            <a:r>
              <a:rPr sz="1800" b="1" u="none">
                <a:solidFill>
                  <a:srgbClr val="595959"/>
                </a:solidFill>
                <a:latin typeface="Calibri"/>
                <a:ea typeface="Calibri"/>
                <a:cs typeface="Calibri"/>
              </a:rPr>
              <a:t>exhumed fault scarp</a:t>
            </a:r>
            <a:r>
              <a:rPr sz="1800" b="0" u="none">
                <a:solidFill>
                  <a:srgbClr val="595959"/>
                </a:solidFill>
                <a:latin typeface="Calibri"/>
                <a:ea typeface="Calibri"/>
                <a:cs typeface="Calibri"/>
              </a:rPr>
              <a:t> occurs when a fault scarp is buried in sediment and then exposed at a later time.</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Fault and fault-line scarps are characteristic of most mountain regions, but deciphering the sequence of fault and erosional events is generally a complex and difficult task.</a:t>
            </a:r>
            <a:endParaRPr sz="1800" b="0" u="none">
              <a:solidFill>
                <a:srgbClr val="000000"/>
              </a:solidFill>
              <a:latin typeface="Calibri"/>
              <a:ea typeface="Calibri"/>
              <a:cs typeface="Calibri"/>
            </a:endParaRPr>
          </a:p>
          <a:p xmlns:a="http://schemas.openxmlformats.org/drawingml/2006/main">
            <a:pPr marL="259200" lvl="1">
              <a:lnSpc>
                <a:spcPct val="120000"/>
              </a:lnSpc>
              <a:spcBef>
                <a:spcPts val="55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2200" b="0" u="none">
              <a:solidFill>
                <a:srgbClr val="000000"/>
              </a:solidFill>
              <a:latin typeface="Calibri"/>
              <a:ea typeface="Calibri"/>
              <a:cs typeface="Calibri"/>
            </a:endParaRPr>
          </a:p>
          <a:p xmlns:a="http://schemas.openxmlformats.org/drawingml/2006/main">
            <a:pPr>
              <a:lnSpc>
                <a:spcPct val="120000"/>
              </a:lnSpc>
              <a:spcBef>
                <a:spcPts val="55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p:txBody>
      </p:sp>
      <p:sp>
        <p:nvSpPr>
          <p:cNvPr id="41" name="Accessible slide title: There are several types of faults and fault-line scarps:">
            <a:extLst xmlns:a="http://schemas.openxmlformats.org/drawingml/2006/main">
              <a:ext uri="{FF2B5EF4-FFF2-40B4-BE49-F238E27FC236}">
                <a16:creationId xmlns:a16="http://schemas.microsoft.com/office/drawing/2014/main" id="{18A3B397-B958-480F-9E16-DC23A4B094B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There are several types of faults and fault-line scarps:</a:t>
            </a:r>
          </a:p>
        </p:txBody>
      </p:sp>
    </p:spTree>
    <p:extLst>
      <p:ext uri="{BB962C8B-B14F-4D97-AF65-F5344CB8AC3E}">
        <p14:creationId xmlns:p14="http://schemas.microsoft.com/office/powerpoint/2010/main" val="1802414059"/>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41" name="Slide title: Folded Mountains">
            <a:extLst xmlns:a="http://schemas.openxmlformats.org/drawingml/2006/main">
              <a:ext uri="{FF2B5EF4-FFF2-40B4-BE49-F238E27FC236}">
                <a16:creationId xmlns:a16="http://schemas.microsoft.com/office/drawing/2014/main" id="{5773E1B3-9B4F-4F5B-8386-26181795A67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Folded Mountains</a:t>
            </a:r>
            <a:endParaRPr sz="2800" b="0" u="none">
              <a:solidFill>
                <a:srgbClr val="000000"/>
              </a:solidFill>
              <a:latin typeface="Calibri"/>
              <a:ea typeface="Calibri"/>
              <a:cs typeface="Calibri"/>
            </a:endParaRPr>
          </a:p>
        </p:txBody>
      </p:sp>
      <p:sp>
        <p:nvSpPr>
          <p:cNvPr id="42" name="Slide text on slide 21">
            <a:extLst xmlns:a="http://schemas.openxmlformats.org/drawingml/2006/main">
              <a:ext uri="{FF2B5EF4-FFF2-40B4-BE49-F238E27FC236}">
                <a16:creationId xmlns:a16="http://schemas.microsoft.com/office/drawing/2014/main" id="{03BF48A8-9AFA-41B4-AC4B-96658B6A5C72}"/>
              </a:ext>
            </a:extLst>
          </p:cNvPr>
          <p:cNvSpPr>
            <a:spLocks xmlns:a="http://schemas.openxmlformats.org/drawingml/2006/main" noGrp="1"/>
          </p:cNvSpPr>
          <p:nvPr/>
        </p:nvSpPr>
        <p:spPr>
          <a:xfrm xmlns:a="http://schemas.openxmlformats.org/drawingml/2006/main">
            <a:off x="457200" y="968040"/>
            <a:ext cx="8229600" cy="54007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Folding compresses rock strata into wave-like troughs and ridges without fracturing the rock in a plastic deformation that takes place slowly over millions of years.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Where the deforming forces are mildly compressive, the amplitude of the spacing of the downwarped </a:t>
            </a:r>
            <a:r>
              <a:rPr sz="1600" b="1" u="none">
                <a:solidFill>
                  <a:srgbClr val="595959"/>
                </a:solidFill>
                <a:latin typeface="Calibri"/>
                <a:ea typeface="Calibri"/>
                <a:cs typeface="Calibri"/>
              </a:rPr>
              <a:t>synclines</a:t>
            </a:r>
            <a:r>
              <a:rPr sz="1600" b="0" u="none">
                <a:solidFill>
                  <a:srgbClr val="595959"/>
                </a:solidFill>
                <a:latin typeface="Calibri"/>
                <a:ea typeface="Calibri"/>
                <a:cs typeface="Calibri"/>
              </a:rPr>
              <a:t> and upwarped </a:t>
            </a:r>
            <a:r>
              <a:rPr sz="1600" b="1" u="none">
                <a:solidFill>
                  <a:srgbClr val="595959"/>
                </a:solidFill>
                <a:latin typeface="Calibri"/>
                <a:ea typeface="Calibri"/>
                <a:cs typeface="Calibri"/>
              </a:rPr>
              <a:t>anticlines</a:t>
            </a:r>
            <a:r>
              <a:rPr sz="1600" b="0" u="none">
                <a:solidFill>
                  <a:srgbClr val="595959"/>
                </a:solidFill>
                <a:latin typeface="Calibri"/>
                <a:ea typeface="Calibri"/>
                <a:cs typeface="Calibri"/>
              </a:rPr>
              <a:t> resembles a gently rippled sea, but under extreme pressure the rock strata can take on the appearance of a tempest frozen at the point of greatest fury, as in most complex mountains where the strata have been deformed, overturned, and wrapped into the configuration of a ribbon candy.</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Because folded mountains commonly stretch rocks under tension in the axes of anticlines and compress axes of intervening synclines, the uparched anticlines are subject to greater erosion and synclines are protected, resulting in </a:t>
            </a:r>
            <a:r>
              <a:rPr sz="1600" b="1" u="none">
                <a:solidFill>
                  <a:srgbClr val="595959"/>
                </a:solidFill>
                <a:latin typeface="Calibri"/>
                <a:ea typeface="Calibri"/>
                <a:cs typeface="Calibri"/>
              </a:rPr>
              <a:t>topographic inversion</a:t>
            </a:r>
            <a:r>
              <a:rPr sz="1600" b="0" u="none">
                <a:solidFill>
                  <a:srgbClr val="595959"/>
                </a:solidFill>
                <a:latin typeface="Calibri"/>
                <a:ea typeface="Calibri"/>
                <a:cs typeface="Calibri"/>
              </a:rPr>
              <a:t>, wherein valleys are anticlinal and ridges are synclinal.</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major orogenic belts are folded mountains, consisting of thick accumulations of marine sediments (geoclines) that have been altered and deformed.</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most spectacular feature associated with folded mountains is the </a:t>
            </a:r>
            <a:r>
              <a:rPr sz="1600" b="1" u="none">
                <a:solidFill>
                  <a:srgbClr val="595959"/>
                </a:solidFill>
                <a:latin typeface="Calibri"/>
                <a:ea typeface="Calibri"/>
                <a:cs typeface="Calibri"/>
              </a:rPr>
              <a:t>nappe </a:t>
            </a:r>
            <a:r>
              <a:rPr sz="1600" b="0" u="none">
                <a:solidFill>
                  <a:srgbClr val="595959"/>
                </a:solidFill>
                <a:latin typeface="Calibri"/>
                <a:ea typeface="Calibri"/>
                <a:cs typeface="Calibri"/>
              </a:rPr>
              <a:t>(Fr. “tablecloth”) fold, resulting from </a:t>
            </a:r>
            <a:r>
              <a:rPr sz="1600" b="1" u="none">
                <a:solidFill>
                  <a:srgbClr val="595959"/>
                </a:solidFill>
                <a:latin typeface="Calibri"/>
                <a:ea typeface="Calibri"/>
                <a:cs typeface="Calibri"/>
              </a:rPr>
              <a:t>overturned</a:t>
            </a:r>
            <a:r>
              <a:rPr sz="1600" b="0" u="none">
                <a:solidFill>
                  <a:srgbClr val="595959"/>
                </a:solidFill>
                <a:latin typeface="Calibri"/>
                <a:ea typeface="Calibri"/>
                <a:cs typeface="Calibri"/>
              </a:rPr>
              <a:t> and </a:t>
            </a:r>
            <a:r>
              <a:rPr sz="1600" b="1" u="none">
                <a:solidFill>
                  <a:srgbClr val="595959"/>
                </a:solidFill>
                <a:latin typeface="Calibri"/>
                <a:ea typeface="Calibri"/>
                <a:cs typeface="Calibri"/>
              </a:rPr>
              <a:t>recumbent folding,</a:t>
            </a:r>
            <a:r>
              <a:rPr sz="1600" b="0" u="none">
                <a:solidFill>
                  <a:srgbClr val="595959"/>
                </a:solidFill>
                <a:latin typeface="Calibri"/>
                <a:ea typeface="Calibri"/>
                <a:cs typeface="Calibri"/>
              </a:rPr>
              <a:t> wherein the axis of maximum curvature over the anticline is strongly asymmetrical and commonly forced laterally over the adjacent strata for some distance. Nappes, which occur in most mountain ranges (e.g., the Swiss Matterhorn in the Alps), are an integral part of orogenesis.</a:t>
            </a: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2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0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a:lnSpc>
                <a:spcPct val="110000"/>
              </a:lnSpc>
              <a:spcBef>
                <a:spcPts val="55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a:p xmlns:a="http://schemas.openxmlformats.org/drawingml/2006/main">
            <a:pPr>
              <a:lnSpc>
                <a:spcPct val="110000"/>
              </a:lnSpc>
              <a:spcBef>
                <a:spcPts val="55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200" b="0" u="none">
              <a:solidFill>
                <a:srgbClr val="000000"/>
              </a:solidFill>
              <a:latin typeface="Calibri"/>
              <a:ea typeface="Calibri"/>
              <a:cs typeface="Calibri"/>
            </a:endParaRPr>
          </a:p>
        </p:txBody>
      </p:sp>
    </p:spTree>
    <p:extLst>
      <p:ext uri="{BB962C8B-B14F-4D97-AF65-F5344CB8AC3E}">
        <p14:creationId xmlns:p14="http://schemas.microsoft.com/office/powerpoint/2010/main" val="200482155"/>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43" name="Slide title: Dome Mountains">
            <a:extLst xmlns:a="http://schemas.openxmlformats.org/drawingml/2006/main">
              <a:ext uri="{FF2B5EF4-FFF2-40B4-BE49-F238E27FC236}">
                <a16:creationId xmlns:a16="http://schemas.microsoft.com/office/drawing/2014/main" id="{0B513370-F4FE-4BC6-9910-D6737737CF1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Dome Mountains</a:t>
            </a:r>
            <a:endParaRPr sz="2800" b="0" u="none">
              <a:solidFill>
                <a:srgbClr val="000000"/>
              </a:solidFill>
              <a:latin typeface="Calibri"/>
              <a:ea typeface="Calibri"/>
              <a:cs typeface="Calibri"/>
            </a:endParaRPr>
          </a:p>
        </p:txBody>
      </p:sp>
      <p:sp>
        <p:nvSpPr>
          <p:cNvPr id="44" name="Slide text on slide 22">
            <a:extLst xmlns:a="http://schemas.openxmlformats.org/drawingml/2006/main">
              <a:ext uri="{FF2B5EF4-FFF2-40B4-BE49-F238E27FC236}">
                <a16:creationId xmlns:a16="http://schemas.microsoft.com/office/drawing/2014/main" id="{239D64C6-C6D1-45F1-83F5-D987C137AAB9}"/>
              </a:ext>
            </a:extLst>
          </p:cNvPr>
          <p:cNvSpPr>
            <a:spLocks xmlns:a="http://schemas.openxmlformats.org/drawingml/2006/main" noGrp="1"/>
          </p:cNvSpPr>
          <p:nvPr/>
        </p:nvSpPr>
        <p:spPr>
          <a:xfrm xmlns:a="http://schemas.openxmlformats.org/drawingml/2006/main">
            <a:off x="457200" y="968040"/>
            <a:ext cx="8229600" cy="54007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Dome mountains can be simple igneous intrusives such as laccoliths, which are mushroom-shaped </a:t>
            </a:r>
            <a:r>
              <a:rPr sz="1900" b="1" u="none">
                <a:solidFill>
                  <a:srgbClr val="595959"/>
                </a:solidFill>
                <a:latin typeface="Calibri"/>
                <a:ea typeface="Calibri"/>
                <a:cs typeface="Calibri"/>
              </a:rPr>
              <a:t>plutonic</a:t>
            </a:r>
            <a:r>
              <a:rPr sz="1900" b="0" u="none">
                <a:solidFill>
                  <a:srgbClr val="595959"/>
                </a:solidFill>
                <a:latin typeface="Calibri"/>
                <a:ea typeface="Calibri"/>
                <a:cs typeface="Calibri"/>
              </a:rPr>
              <a:t> bodies that dome up overlying sedimentary rocks.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Complex domal uplifts (e.g., the Black Hills of South Dakota or the Ozarks of Missouri) involve a wide variety of tectonically uplifted igneous and metamorphic rock with overlying arches of sedimentary rock.</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Purely sedimentary rock domes of small to large size can result from various compressive or uplifting rock stresses.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Salt-dome mountains for because rock salt is highly mobile when loaded with other sedimentary rock and bulges upward; however, because salt is so soluble in water, only desert areas retain surficial salt mountains (e.g., the Zagros Mountains in southern Iran).</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a:lnSpc>
                <a:spcPct val="120000"/>
              </a:lnSpc>
              <a:spcBef>
                <a:spcPts val="6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a:p xmlns:a="http://schemas.openxmlformats.org/drawingml/2006/main">
            <a:pPr>
              <a:lnSpc>
                <a:spcPct val="120000"/>
              </a:lnSpc>
              <a:spcBef>
                <a:spcPts val="6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p:txBody>
      </p:sp>
    </p:spTree>
    <p:extLst>
      <p:ext uri="{BB962C8B-B14F-4D97-AF65-F5344CB8AC3E}">
        <p14:creationId xmlns:p14="http://schemas.microsoft.com/office/powerpoint/2010/main" val="1935898151"/>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45" name="Slide title: Topographic Inversion">
            <a:extLst xmlns:a="http://schemas.openxmlformats.org/drawingml/2006/main">
              <a:ext uri="{FF2B5EF4-FFF2-40B4-BE49-F238E27FC236}">
                <a16:creationId xmlns:a16="http://schemas.microsoft.com/office/drawing/2014/main" id="{06E8222F-598F-47EC-9CF3-C6F2FD99021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Topographic Inversion</a:t>
            </a:r>
            <a:endParaRPr sz="2800" b="0" u="none">
              <a:solidFill>
                <a:srgbClr val="000000"/>
              </a:solidFill>
              <a:latin typeface="Calibri"/>
              <a:ea typeface="Calibri"/>
              <a:cs typeface="Calibri"/>
            </a:endParaRPr>
          </a:p>
        </p:txBody>
      </p:sp>
      <p:sp>
        <p:nvSpPr>
          <p:cNvPr id="46" name="Slide text on slide 23">
            <a:extLst xmlns:a="http://schemas.openxmlformats.org/drawingml/2006/main">
              <a:ext uri="{FF2B5EF4-FFF2-40B4-BE49-F238E27FC236}">
                <a16:creationId xmlns:a16="http://schemas.microsoft.com/office/drawing/2014/main" id="{C2A81E84-0519-4CC3-B177-647B63E0195F}"/>
              </a:ext>
            </a:extLst>
          </p:cNvPr>
          <p:cNvSpPr>
            <a:spLocks xmlns:a="http://schemas.openxmlformats.org/drawingml/2006/main" noGrp="1"/>
          </p:cNvSpPr>
          <p:nvPr/>
        </p:nvSpPr>
        <p:spPr>
          <a:xfrm xmlns:a="http://schemas.openxmlformats.org/drawingml/2006/main">
            <a:off x="457200" y="968040"/>
            <a:ext cx="8229600" cy="54007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Rock structure deep underground and landforms on the surface are generally mutually independent.</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Anticlinal mountain and normal fault scarps are examples of the convergence of rock structure with topography.</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1" u="none">
                <a:solidFill>
                  <a:srgbClr val="595959"/>
                </a:solidFill>
                <a:latin typeface="Calibri"/>
                <a:ea typeface="Calibri"/>
                <a:cs typeface="Calibri"/>
              </a:rPr>
              <a:t>Topographic inversion</a:t>
            </a:r>
            <a:r>
              <a:rPr sz="1900" b="0" u="none">
                <a:solidFill>
                  <a:srgbClr val="595959"/>
                </a:solidFill>
                <a:latin typeface="Calibri"/>
                <a:ea typeface="Calibri"/>
                <a:cs typeface="Calibri"/>
              </a:rPr>
              <a:t> is an example of differential erosion, whereby the attitude of the rock structure and the topography have opposite character.</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a:lnSpc>
                <a:spcPct val="120000"/>
              </a:lnSpc>
              <a:spcBef>
                <a:spcPts val="6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a:p xmlns:a="http://schemas.openxmlformats.org/drawingml/2006/main">
            <a:pPr>
              <a:lnSpc>
                <a:spcPct val="120000"/>
              </a:lnSpc>
              <a:spcBef>
                <a:spcPts val="6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600" b="0" u="none">
              <a:solidFill>
                <a:srgbClr val="000000"/>
              </a:solidFill>
              <a:latin typeface="Calibri"/>
              <a:ea typeface="Calibri"/>
              <a:cs typeface="Calibri"/>
            </a:endParaRPr>
          </a:p>
        </p:txBody>
      </p:sp>
    </p:spTree>
    <p:extLst>
      <p:ext uri="{BB962C8B-B14F-4D97-AF65-F5344CB8AC3E}">
        <p14:creationId xmlns:p14="http://schemas.microsoft.com/office/powerpoint/2010/main" val="117765631"/>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1" name="Slide text on slide 3">
            <a:extLst xmlns:a="http://schemas.openxmlformats.org/drawingml/2006/main">
              <a:ext uri="{FF2B5EF4-FFF2-40B4-BE49-F238E27FC236}">
                <a16:creationId xmlns:a16="http://schemas.microsoft.com/office/drawing/2014/main" id="{8D7A0298-44DB-42C5-8603-31DB10F61E4F}"/>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type and intensity of tectonic activity or </a:t>
            </a:r>
            <a:r>
              <a:rPr sz="1900" b="1" u="none">
                <a:solidFill>
                  <a:srgbClr val="595959"/>
                </a:solidFill>
                <a:latin typeface="Calibri"/>
                <a:ea typeface="Calibri"/>
                <a:cs typeface="Calibri"/>
              </a:rPr>
              <a:t>orogenesis</a:t>
            </a:r>
            <a:r>
              <a:rPr sz="1900" b="0" u="none">
                <a:solidFill>
                  <a:srgbClr val="595959"/>
                </a:solidFill>
                <a:latin typeface="Calibri"/>
                <a:ea typeface="Calibri"/>
                <a:cs typeface="Calibri"/>
              </a:rPr>
              <a:t> (Gr. “mountain origin”) determine the specific processes involved in mountain genesis, and the support capacity of the base is determined by the weight of the mountain mass and the pressure and melting point of the basal material (which will, at some point, begin to melt and flow).</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It seems that ~6,000 m (~20,000 ft) may be close to the upper limit, but gravitational collapse and spreading can begin when the </a:t>
            </a:r>
            <a:r>
              <a:rPr sz="1900" b="1" u="none">
                <a:solidFill>
                  <a:srgbClr val="595959"/>
                </a:solidFill>
                <a:latin typeface="Calibri"/>
                <a:ea typeface="Calibri"/>
                <a:cs typeface="Calibri"/>
              </a:rPr>
              <a:t>orogenic welt</a:t>
            </a:r>
            <a:r>
              <a:rPr sz="1900" b="0" u="none">
                <a:solidFill>
                  <a:srgbClr val="595959"/>
                </a:solidFill>
                <a:latin typeface="Calibri"/>
                <a:ea typeface="Calibri"/>
                <a:cs typeface="Calibri"/>
              </a:rPr>
              <a:t> exceeds only half that height, and rock is forced downward and outward.</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Earth’s crust continues to adjust to changing load conditions as erosional unroofing or </a:t>
            </a:r>
            <a:r>
              <a:rPr sz="1900" b="1" u="none">
                <a:solidFill>
                  <a:srgbClr val="595959"/>
                </a:solidFill>
                <a:latin typeface="Calibri"/>
                <a:ea typeface="Calibri"/>
                <a:cs typeface="Calibri"/>
              </a:rPr>
              <a:t>gravity sliding</a:t>
            </a:r>
            <a:r>
              <a:rPr sz="1900" b="0" u="none">
                <a:solidFill>
                  <a:srgbClr val="595959"/>
                </a:solidFill>
                <a:latin typeface="Calibri"/>
                <a:ea typeface="Calibri"/>
                <a:cs typeface="Calibri"/>
              </a:rPr>
              <a:t> takes place: as the uppermost load is removed and the weight on the base is lightened, the mountain rises to compensate for the loss of weight.</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continents themselves are </a:t>
            </a:r>
            <a:r>
              <a:rPr sz="1900" b="1" u="none">
                <a:solidFill>
                  <a:srgbClr val="595959"/>
                </a:solidFill>
                <a:latin typeface="Calibri"/>
                <a:ea typeface="Calibri"/>
                <a:cs typeface="Calibri"/>
              </a:rPr>
              <a:t>isostatic:</a:t>
            </a:r>
            <a:r>
              <a:rPr sz="1900" b="0" u="none">
                <a:solidFill>
                  <a:srgbClr val="595959"/>
                </a:solidFill>
                <a:latin typeface="Calibri"/>
                <a:ea typeface="Calibri"/>
                <a:cs typeface="Calibri"/>
              </a:rPr>
              <a:t> they are composed of lighter rocks floating on a substrate of denser rocks; the crust under the ocean basins is only 5–10 km (3–6 mi), but the deep roots under the major mountain ranges descend to as much as 70 km (~44 mi).</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2" name="Accessible slide title: The type and intensity of tectonic activity or orogenesis (Gr. “mountain orig...">
            <a:extLst xmlns:a="http://schemas.openxmlformats.org/drawingml/2006/main">
              <a:ext uri="{FF2B5EF4-FFF2-40B4-BE49-F238E27FC236}">
                <a16:creationId xmlns:a16="http://schemas.microsoft.com/office/drawing/2014/main" id="{21C8F1A9-3CD7-442A-A242-5441614A74B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type and intensity of tectonic activity or orogenesis (Gr. “mountain orig...</a:t>
            </a:r>
          </a:p>
        </p:txBody>
      </p:sp>
    </p:spTree>
    <p:extLst>
      <p:ext uri="{BB962C8B-B14F-4D97-AF65-F5344CB8AC3E}">
        <p14:creationId xmlns:p14="http://schemas.microsoft.com/office/powerpoint/2010/main" val="1547470724"/>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Slide text on slide 4">
            <a:extLst xmlns:a="http://schemas.openxmlformats.org/drawingml/2006/main">
              <a:ext uri="{FF2B5EF4-FFF2-40B4-BE49-F238E27FC236}">
                <a16:creationId xmlns:a16="http://schemas.microsoft.com/office/drawing/2014/main" id="{CA07701C-F2D8-4E6B-84FE-5A6FA6F9785E}"/>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What accounts for the great accumulation of marine sediments that are present in the major mountain belts?</a:t>
            </a: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These sediments seem to have been eroded from the land deposited in coastal areas; as their weight increased, they gradually depressed the underlying rock, allowing sedimentation to continue in shallow water.</a:t>
            </a:r>
            <a:endParaRPr sz="15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Some deposits eventually reached thicknesses of up to 12,000 m (~40,000 ft) in huge linear, trough-like depressions known as </a:t>
            </a:r>
            <a:r>
              <a:rPr sz="1500" b="1" u="none">
                <a:solidFill>
                  <a:srgbClr val="595959"/>
                </a:solidFill>
                <a:latin typeface="Calibri"/>
                <a:ea typeface="Calibri"/>
                <a:cs typeface="Calibri"/>
              </a:rPr>
              <a:t>geoclines</a:t>
            </a:r>
            <a:r>
              <a:rPr sz="1500" b="0" u="none">
                <a:solidFill>
                  <a:srgbClr val="595959"/>
                </a:solidFill>
                <a:latin typeface="Calibri"/>
                <a:ea typeface="Calibri"/>
                <a:cs typeface="Calibri"/>
              </a:rPr>
              <a:t>, or sedimentary basins.</a:t>
            </a:r>
            <a:endParaRPr sz="15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A typical geocline was divided into two parallel components: </a:t>
            </a:r>
            <a:endParaRPr sz="1500" b="0" u="none">
              <a:solidFill>
                <a:srgbClr val="000000"/>
              </a:solidFill>
              <a:latin typeface="Calibri"/>
              <a:ea typeface="Calibri"/>
              <a:cs typeface="Calibri"/>
            </a:endParaRPr>
          </a:p>
          <a:p xmlns:a="http://schemas.openxmlformats.org/drawingml/2006/main">
            <a:pPr marL="1199880" lvl="2" indent="-228600">
              <a:lnSpc>
                <a:spcPct val="110000"/>
              </a:lnSpc>
              <a:spcBef>
                <a:spcPts val="326"/>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1" u="none">
                <a:solidFill>
                  <a:srgbClr val="595959"/>
                </a:solidFill>
                <a:latin typeface="Calibri"/>
                <a:ea typeface="Calibri"/>
                <a:cs typeface="Calibri"/>
              </a:rPr>
              <a:t>miogeocline: </a:t>
            </a:r>
            <a:r>
              <a:rPr sz="1300" b="0" u="none">
                <a:solidFill>
                  <a:srgbClr val="595959"/>
                </a:solidFill>
                <a:latin typeface="Calibri"/>
                <a:ea typeface="Calibri"/>
                <a:cs typeface="Calibri"/>
              </a:rPr>
              <a:t>the inner continental part, composed of gently folded limestones and quartz-rich sandstones</a:t>
            </a:r>
            <a:endParaRPr sz="1300" b="0" u="none">
              <a:solidFill>
                <a:srgbClr val="000000"/>
              </a:solidFill>
              <a:latin typeface="Calibri"/>
              <a:ea typeface="Calibri"/>
              <a:cs typeface="Calibri"/>
            </a:endParaRPr>
          </a:p>
          <a:p xmlns:a="http://schemas.openxmlformats.org/drawingml/2006/main">
            <a:pPr marL="1199880" lvl="2" indent="-228600">
              <a:lnSpc>
                <a:spcPct val="110000"/>
              </a:lnSpc>
              <a:spcBef>
                <a:spcPts val="326"/>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1" u="none">
                <a:solidFill>
                  <a:srgbClr val="595959"/>
                </a:solidFill>
                <a:latin typeface="Calibri"/>
                <a:ea typeface="Calibri"/>
                <a:cs typeface="Calibri"/>
              </a:rPr>
              <a:t>eugeocline:</a:t>
            </a:r>
            <a:r>
              <a:rPr sz="1300" b="0" u="none">
                <a:solidFill>
                  <a:srgbClr val="595959"/>
                </a:solidFill>
                <a:latin typeface="Calibri"/>
                <a:ea typeface="Calibri"/>
                <a:cs typeface="Calibri"/>
              </a:rPr>
              <a:t> the outer seaward part, composed of turbidites from undersea landslides or turbidity currents </a:t>
            </a:r>
            <a:r>
              <a:rPr sz="1300" b="0" u="none">
                <a:solidFill>
                  <a:srgbClr val="FF0000"/>
                </a:solidFill>
                <a:latin typeface="Calibri"/>
                <a:ea typeface="Calibri"/>
                <a:cs typeface="Calibri"/>
              </a:rPr>
              <a:t>and volcanics</a:t>
            </a:r>
            <a:endParaRPr sz="13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Sedimentary basins that eventually became mountains are divided based on whether they rest on continental or oceanic lithosphere; these are then subdivided based on the tectonic processes that produced the basins.</a:t>
            </a:r>
            <a:endParaRPr sz="15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Shallow marine shelves without significant tectonism (miogeoclines) are recognized as passive continental margins; active continental margins have offshore submarine trenches where oceanic plates descend into subduction zones, scraping off </a:t>
            </a:r>
            <a:r>
              <a:rPr sz="1500" b="1" u="none">
                <a:solidFill>
                  <a:srgbClr val="595959"/>
                </a:solidFill>
                <a:latin typeface="Calibri"/>
                <a:ea typeface="Calibri"/>
                <a:cs typeface="Calibri"/>
              </a:rPr>
              <a:t>accretionary wedges</a:t>
            </a:r>
            <a:r>
              <a:rPr sz="1500" b="0" u="none">
                <a:solidFill>
                  <a:srgbClr val="595959"/>
                </a:solidFill>
                <a:latin typeface="Calibri"/>
                <a:ea typeface="Calibri"/>
                <a:cs typeface="Calibri"/>
              </a:rPr>
              <a:t> and perhaps including island-arc volcanism, with forearc and backarc sedimentary basins.</a:t>
            </a:r>
            <a:endParaRPr sz="15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5 subclasses of continental basins are recognized, as well as 4 oceanic basins, with both modern and ancient examples known throughout the world.</a:t>
            </a: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3" name="Accessible slide title: What accounts for the great accumulation of marine sediments that are present...">
            <a:extLst xmlns:a="http://schemas.openxmlformats.org/drawingml/2006/main">
              <a:ext uri="{FF2B5EF4-FFF2-40B4-BE49-F238E27FC236}">
                <a16:creationId xmlns:a16="http://schemas.microsoft.com/office/drawing/2014/main" id="{88C5AD61-C651-44E1-8180-DF82F58C41C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What accounts for the great accumulation of marine sediments that are present...</a:t>
            </a:r>
          </a:p>
        </p:txBody>
      </p:sp>
    </p:spTree>
    <p:extLst>
      <p:ext uri="{BB962C8B-B14F-4D97-AF65-F5344CB8AC3E}">
        <p14:creationId xmlns:p14="http://schemas.microsoft.com/office/powerpoint/2010/main" val="2008914371"/>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3" name="Slide title: Theories of Mountain Origins">
            <a:extLst xmlns:a="http://schemas.openxmlformats.org/drawingml/2006/main">
              <a:ext uri="{FF2B5EF4-FFF2-40B4-BE49-F238E27FC236}">
                <a16:creationId xmlns:a16="http://schemas.microsoft.com/office/drawing/2014/main" id="{20C18820-3567-4B9B-824C-00EB6F7CDF4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Theories of Mountain Origins</a:t>
            </a:r>
            <a:endParaRPr sz="3200" b="0" u="none">
              <a:solidFill>
                <a:srgbClr val="000000"/>
              </a:solidFill>
              <a:latin typeface="Calibri"/>
              <a:ea typeface="Calibri"/>
              <a:cs typeface="Calibri"/>
            </a:endParaRPr>
          </a:p>
        </p:txBody>
      </p:sp>
      <p:sp>
        <p:nvSpPr>
          <p:cNvPr id="14" name="Slide text on slide 5">
            <a:extLst xmlns:a="http://schemas.openxmlformats.org/drawingml/2006/main">
              <a:ext uri="{FF2B5EF4-FFF2-40B4-BE49-F238E27FC236}">
                <a16:creationId xmlns:a16="http://schemas.microsoft.com/office/drawing/2014/main" id="{9C7DAEB0-15F0-432D-9ED6-4EDE3AA8EBB3}"/>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origin of mountains has been one of the great enigmas of science, with at least half a dozen theories prevailing until the 1950s:</a:t>
            </a: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One theory was that mountains were created by the rise of </a:t>
            </a:r>
            <a:r>
              <a:rPr sz="1500" b="1" u="none">
                <a:solidFill>
                  <a:srgbClr val="595959"/>
                </a:solidFill>
                <a:latin typeface="Calibri"/>
                <a:ea typeface="Calibri"/>
                <a:cs typeface="Calibri"/>
              </a:rPr>
              <a:t>batholiths</a:t>
            </a:r>
            <a:r>
              <a:rPr sz="1500" b="0" u="none">
                <a:solidFill>
                  <a:srgbClr val="595959"/>
                </a:solidFill>
                <a:latin typeface="Calibri"/>
                <a:ea typeface="Calibri"/>
                <a:cs typeface="Calibri"/>
              </a:rPr>
              <a:t> (Gr. “deep rock”)—masses of molten magma that intrude into rocks near the Earth’s surface, where they cool, crystallize, and solidify. Because batholiths occur at the core of most mountain ranges, it was thought that they were also responsible for the uplift and deformation of the surface.</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Another theory was that Earth was once molten material ejected from the sun and was now gradually cooling and contracting, causing its outer skin to shrivel and wrinkle.</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An alternative theory was that Earth was actually expanding, which would cause rift valleys and tensional fault zones, as well as continental drift.</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A still important early idea envisioned giant convection currents within the Earth; mountains develop where rising currents from two opposing convection systems converge, resulting in great compressional forces, which cause folding and deformation of the surface.</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Yet another theory held that mountain building took place as a result of continental drift, as the leading edge of a continent encountered resistance from the material through which it was moving and buckled under pressure.</a:t>
            </a: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4002647"/>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5" name="Slide text on slide 6">
            <a:extLst xmlns:a="http://schemas.openxmlformats.org/drawingml/2006/main">
              <a:ext uri="{FF2B5EF4-FFF2-40B4-BE49-F238E27FC236}">
                <a16:creationId xmlns:a16="http://schemas.microsoft.com/office/drawing/2014/main" id="{74E09F0B-9FCA-419D-83DF-38A765DAE0AE}"/>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Elements of these theories are still retained in one form or another, but none adequately explains the primary initiating mechanisms for creating mountains.</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Revolutionary discoveries of the 20</a:t>
            </a:r>
            <a:r>
              <a:rPr sz="1800" b="0" u="none">
                <a:solidFill>
                  <a:srgbClr val="595959"/>
                </a:solidFill>
                <a:latin typeface="Calibri"/>
                <a:ea typeface="Calibri"/>
                <a:cs typeface="Calibri"/>
              </a:rPr>
              <a:t>th</a:t>
            </a:r>
            <a:r>
              <a:rPr sz="1800" b="0" u="none">
                <a:solidFill>
                  <a:srgbClr val="595959"/>
                </a:solidFill>
                <a:latin typeface="Calibri"/>
                <a:ea typeface="Calibri"/>
                <a:cs typeface="Calibri"/>
              </a:rPr>
              <a:t> century replaced these theories with the unifying concept of plate tectonics, one of the most significant developments in the history of science, which developed out of the theory of continental drift.</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theory of continental drift was pursued in the early 20</a:t>
            </a:r>
            <a:r>
              <a:rPr sz="1800" b="0" u="none">
                <a:solidFill>
                  <a:srgbClr val="595959"/>
                </a:solidFill>
                <a:latin typeface="Calibri"/>
                <a:ea typeface="Calibri"/>
                <a:cs typeface="Calibri"/>
              </a:rPr>
              <a:t>th</a:t>
            </a:r>
            <a:r>
              <a:rPr sz="1800" b="0" u="none">
                <a:solidFill>
                  <a:srgbClr val="595959"/>
                </a:solidFill>
                <a:latin typeface="Calibri"/>
                <a:ea typeface="Calibri"/>
                <a:cs typeface="Calibri"/>
              </a:rPr>
              <a:t> century by German meteorologist Alfred Wegener and South African Alexander du Toit, both of whom discovered evidence for former land connections including matching fossils and unusual rock types, alignment of fault zones, matching former areas of glaciation, and the presence of similar mountain types in Europe and North America.</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Most geologists rejected the theory of continental drift as too fantastic and explained the similarities across oceans by other means, but the main objection was the mechanism Wegener offered for the movement of entire continents—the tidal attractions of the sun and moon.</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scientific community remained largely unconvinced until discoveries in the last three decades of the 20</a:t>
            </a:r>
            <a:r>
              <a:rPr sz="1800" b="0" u="none">
                <a:solidFill>
                  <a:srgbClr val="595959"/>
                </a:solidFill>
                <a:latin typeface="Calibri"/>
                <a:ea typeface="Calibri"/>
                <a:cs typeface="Calibri"/>
              </a:rPr>
              <a:t>th</a:t>
            </a:r>
            <a:r>
              <a:rPr sz="1800" b="0" u="none">
                <a:solidFill>
                  <a:srgbClr val="595959"/>
                </a:solidFill>
                <a:latin typeface="Calibri"/>
                <a:ea typeface="Calibri"/>
                <a:cs typeface="Calibri"/>
              </a:rPr>
              <a:t> century amassed enough evidence that the conclusion became inescapable—the continents had indeed moved apart.</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6" name="Accessible slide title: Elements of these theories are still retained in one form or another, but non...">
            <a:extLst xmlns:a="http://schemas.openxmlformats.org/drawingml/2006/main">
              <a:ext uri="{FF2B5EF4-FFF2-40B4-BE49-F238E27FC236}">
                <a16:creationId xmlns:a16="http://schemas.microsoft.com/office/drawing/2014/main" id="{A0C19620-F023-497E-867D-69AD3E96364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Elements of these theories are still retained in one form or another, but non...</a:t>
            </a:r>
          </a:p>
        </p:txBody>
      </p:sp>
    </p:spTree>
    <p:extLst>
      <p:ext uri="{BB962C8B-B14F-4D97-AF65-F5344CB8AC3E}">
        <p14:creationId xmlns:p14="http://schemas.microsoft.com/office/powerpoint/2010/main" val="83482086"/>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6" name="Slide title: Plate Tectonics">
            <a:extLst xmlns:a="http://schemas.openxmlformats.org/drawingml/2006/main">
              <a:ext uri="{FF2B5EF4-FFF2-40B4-BE49-F238E27FC236}">
                <a16:creationId xmlns:a16="http://schemas.microsoft.com/office/drawing/2014/main" id="{80A5A08A-5949-45CF-9751-5083841DD0E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Plate Tectonics</a:t>
            </a:r>
            <a:endParaRPr sz="3200" b="0" u="none">
              <a:solidFill>
                <a:srgbClr val="000000"/>
              </a:solidFill>
              <a:latin typeface="Calibri"/>
              <a:ea typeface="Calibri"/>
              <a:cs typeface="Calibri"/>
            </a:endParaRPr>
          </a:p>
        </p:txBody>
      </p:sp>
      <p:sp>
        <p:nvSpPr>
          <p:cNvPr id="17" name="Slide text on slide 7">
            <a:extLst xmlns:a="http://schemas.openxmlformats.org/drawingml/2006/main">
              <a:ext uri="{FF2B5EF4-FFF2-40B4-BE49-F238E27FC236}">
                <a16:creationId xmlns:a16="http://schemas.microsoft.com/office/drawing/2014/main" id="{3AD2537E-2BE5-4167-8B1F-E987017BCCC5}"/>
              </a:ext>
            </a:extLst>
          </p:cNvPr>
          <p:cNvSpPr>
            <a:spLocks xmlns:a="http://schemas.openxmlformats.org/drawingml/2006/main" noGrp="1"/>
          </p:cNvSpPr>
          <p:nvPr/>
        </p:nvSpPr>
        <p:spPr>
          <a:xfrm xmlns:a="http://schemas.openxmlformats.org/drawingml/2006/main">
            <a:off x="457200" y="1069560"/>
            <a:ext cx="8229600" cy="5260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lnSpcReduction="9999"/>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Earth’s surface is broken into six large and many smaller rigid plates, like a huge cracked sphere.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These plates consist of portions of both continents and ocean basins, each about 100 km (~60 m) thick, that are moving in various directions at rates varying from ~1 to 10 cm (~¼–4 in) per year. </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When plates pull apart, new volcanic material fills the void, but where they come together, one oceanic plate dives beneath the other and is absorbed back into the Earth; if the second plate is a continent, its rocks are commonly squeezed and buckled up into mountains.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concept of plate tectonics was born in the 1960s by combining the ideas of continental drift and </a:t>
            </a:r>
            <a:r>
              <a:rPr sz="1600" b="1" u="none">
                <a:solidFill>
                  <a:srgbClr val="595959"/>
                </a:solidFill>
                <a:latin typeface="Calibri"/>
                <a:ea typeface="Calibri"/>
                <a:cs typeface="Calibri"/>
              </a:rPr>
              <a:t>sea-floor spreading,</a:t>
            </a:r>
            <a:r>
              <a:rPr sz="1600" b="0" u="none">
                <a:solidFill>
                  <a:srgbClr val="595959"/>
                </a:solidFill>
                <a:latin typeface="Calibri"/>
                <a:ea typeface="Calibri"/>
                <a:cs typeface="Calibri"/>
              </a:rPr>
              <a:t> the idea that new volcanic crust is created at mid-ocean ridges and then spreads outward by dividing between the two plates moving in opposite directions.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 sequence of igneous and sedimentary rocks—or </a:t>
            </a:r>
            <a:r>
              <a:rPr sz="1600" b="1" u="none">
                <a:solidFill>
                  <a:srgbClr val="595959"/>
                </a:solidFill>
                <a:latin typeface="Calibri"/>
                <a:ea typeface="Calibri"/>
                <a:cs typeface="Calibri"/>
              </a:rPr>
              <a:t>ophiolites</a:t>
            </a:r>
            <a:r>
              <a:rPr sz="1600" b="0" u="none">
                <a:solidFill>
                  <a:srgbClr val="595959"/>
                </a:solidFill>
                <a:latin typeface="Calibri"/>
                <a:ea typeface="Calibri"/>
                <a:cs typeface="Calibri"/>
              </a:rPr>
              <a:t> (Gr. “snakeskin,” after their characteristic formation of shiny serpentine rock)—characterized by layers of dense, heavy </a:t>
            </a:r>
            <a:r>
              <a:rPr sz="1600" b="1" u="none">
                <a:solidFill>
                  <a:srgbClr val="595959"/>
                </a:solidFill>
                <a:latin typeface="Calibri"/>
                <a:ea typeface="Calibri"/>
                <a:cs typeface="Calibri"/>
              </a:rPr>
              <a:t>ultramafic peridotite</a:t>
            </a:r>
            <a:r>
              <a:rPr sz="1600" b="0" u="none">
                <a:solidFill>
                  <a:srgbClr val="595959"/>
                </a:solidFill>
                <a:latin typeface="Calibri"/>
                <a:ea typeface="Calibri"/>
                <a:cs typeface="Calibri"/>
              </a:rPr>
              <a:t> formed at the spreading centers on the bottom of the sea. These ophiolites are commonly incorporated into landmasses and represent bits of ancient sea floor now caught up in mountain ranges.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Where plates came together, a deep-sea trench developed and one plate sank, or subducted, beneath the other, to be consumed deep in the mantle.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Most volcanic and earthquake activity occurs along plate edges as direct by-products of rifting, plate movement, and subduction.</a:t>
            </a:r>
            <a:endParaRPr sz="1600" b="0" u="none">
              <a:solidFill>
                <a:srgbClr val="000000"/>
              </a:solidFill>
              <a:latin typeface="Calibri"/>
              <a:ea typeface="Calibri"/>
              <a:cs typeface="Calibri"/>
            </a:endParaRPr>
          </a:p>
          <a:p xmlns:a="http://schemas.openxmlformats.org/drawingml/2006/main">
            <a:pPr>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445000869"/>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8" name="Slide text on slide 8">
            <a:extLst xmlns:a="http://schemas.openxmlformats.org/drawingml/2006/main">
              <a:ext uri="{FF2B5EF4-FFF2-40B4-BE49-F238E27FC236}">
                <a16:creationId xmlns:a16="http://schemas.microsoft.com/office/drawing/2014/main" id="{4EECCA42-136F-4714-B879-997461DF46EA}"/>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4 basic types of areas have earthquakes:</a:t>
            </a:r>
            <a:endParaRPr sz="1800" b="0" u="none">
              <a:solidFill>
                <a:srgbClr val="000000"/>
              </a:solidFill>
              <a:latin typeface="Calibri"/>
              <a:ea typeface="Calibri"/>
              <a:cs typeface="Calibri"/>
            </a:endParaRPr>
          </a:p>
          <a:p xmlns:a="http://schemas.openxmlformats.org/drawingml/2006/main">
            <a:pPr marL="85716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Along mid-ocean ridges, high heat flow and volcanic activity is caused by the stretching of the Earth’s surface, and mid-ocean earthquakes are generally of shallow focus.</a:t>
            </a:r>
            <a:endParaRPr sz="1400" b="0" u="none">
              <a:solidFill>
                <a:srgbClr val="000000"/>
              </a:solidFill>
              <a:latin typeface="Calibri"/>
              <a:ea typeface="Calibri"/>
              <a:cs typeface="Calibri"/>
            </a:endParaRPr>
          </a:p>
          <a:p xmlns:a="http://schemas.openxmlformats.org/drawingml/2006/main">
            <a:pPr marL="85716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Shallow earthquakes occur along </a:t>
            </a:r>
            <a:r>
              <a:rPr sz="1400" b="1" u="none">
                <a:solidFill>
                  <a:srgbClr val="595959"/>
                </a:solidFill>
                <a:latin typeface="Calibri"/>
                <a:ea typeface="Calibri"/>
                <a:cs typeface="Calibri"/>
              </a:rPr>
              <a:t>transform faults,</a:t>
            </a:r>
            <a:r>
              <a:rPr sz="1400" b="0" u="none">
                <a:solidFill>
                  <a:srgbClr val="595959"/>
                </a:solidFill>
                <a:latin typeface="Calibri"/>
                <a:ea typeface="Calibri"/>
                <a:cs typeface="Calibri"/>
              </a:rPr>
              <a:t> where one section of the Earth is sliding past another (e.g., the San Andreas Fault and the Dead Sea–Jordan Fault).</a:t>
            </a:r>
            <a:endParaRPr sz="1400" b="0" u="none">
              <a:solidFill>
                <a:srgbClr val="000000"/>
              </a:solidFill>
              <a:latin typeface="Calibri"/>
              <a:ea typeface="Calibri"/>
              <a:cs typeface="Calibri"/>
            </a:endParaRPr>
          </a:p>
          <a:p xmlns:a="http://schemas.openxmlformats.org/drawingml/2006/main">
            <a:pPr marL="85716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 belt of shallow- and intermediate-focus earthquakes extends from the Alps to the Himalayas, apparently associated with compressive forces responsible for the creation of these mountains.</a:t>
            </a:r>
            <a:endParaRPr sz="1400" b="0" u="none">
              <a:solidFill>
                <a:srgbClr val="000000"/>
              </a:solidFill>
              <a:latin typeface="Calibri"/>
              <a:ea typeface="Calibri"/>
              <a:cs typeface="Calibri"/>
            </a:endParaRPr>
          </a:p>
          <a:p xmlns:a="http://schemas.openxmlformats.org/drawingml/2006/main">
            <a:pPr marL="85716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Other earthquake areas are the deep-sea trenches and volcanic island arcs, which may be shallow, intermediate, or deep.</a:t>
            </a: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general, shallow-focus earthquakes pose the greatest danger because they are the most numerous and closest to where people live.</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Downward-slanting seismic features, or Wadati-Benioff zones, define where a descending subduction slab is grinding beneath the upper plate, and thus, using seismographs to locate the foci of these earthquakes, it is possible to establish the position and steepness of the subduction zone.</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New crust is created at the divergent mid-ocean ridges and the plate’s leading edge is reincorporated back into the mantle at the convergent subduction zones, while material in between is slowly transported from one point to another.</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other words, continents are passive passengers that drift on lithospheric plates moving outward from oceanic spreading centers.</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9" name="Accessible slide title: 4 basic types of areas have earthquakes:">
            <a:extLst xmlns:a="http://schemas.openxmlformats.org/drawingml/2006/main">
              <a:ext uri="{FF2B5EF4-FFF2-40B4-BE49-F238E27FC236}">
                <a16:creationId xmlns:a16="http://schemas.microsoft.com/office/drawing/2014/main" id="{0D47157A-992E-4783-B9C2-FC1A14AB6E4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4 basic types of areas have earthquakes:</a:t>
            </a:r>
          </a:p>
        </p:txBody>
      </p:sp>
    </p:spTree>
    <p:extLst>
      <p:ext uri="{BB962C8B-B14F-4D97-AF65-F5344CB8AC3E}">
        <p14:creationId xmlns:p14="http://schemas.microsoft.com/office/powerpoint/2010/main" val="33991841"/>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19" name="Slide text on slide 9">
            <a:extLst xmlns:a="http://schemas.openxmlformats.org/drawingml/2006/main">
              <a:ext uri="{FF2B5EF4-FFF2-40B4-BE49-F238E27FC236}">
                <a16:creationId xmlns:a16="http://schemas.microsoft.com/office/drawing/2014/main" id="{73842009-24FA-40D5-AF10-2BAFAF15C81E}"/>
              </a:ext>
            </a:extLst>
          </p:cNvPr>
          <p:cNvSpPr>
            <a:spLocks xmlns:a="http://schemas.openxmlformats.org/drawingml/2006/main" noGrp="1"/>
          </p:cNvSpPr>
          <p:nvPr/>
        </p:nvSpPr>
        <p:spPr>
          <a:xfrm xmlns:a="http://schemas.openxmlformats.org/drawingml/2006/main">
            <a:off x="457200" y="274320"/>
            <a:ext cx="8229600" cy="623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Mechanisms that drive plate tectonics are largely due to convective flow in the mantle—in which warm, less dense rock rises and cooler, more dense material sinks:</a:t>
            </a: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Ridge-push</a:t>
            </a:r>
            <a:r>
              <a:rPr sz="1400" b="0" u="none">
                <a:solidFill>
                  <a:srgbClr val="595959"/>
                </a:solidFill>
                <a:latin typeface="Calibri"/>
                <a:ea typeface="Calibri"/>
                <a:cs typeface="Calibri"/>
              </a:rPr>
              <a:t> results from the elevated position of the oceanic ridge system, so that oceanic lithosphere slides gravitationally down the flanks of the ridge.</a:t>
            </a:r>
            <a:endParaRPr sz="14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Slab-pull</a:t>
            </a:r>
            <a:r>
              <a:rPr sz="1400" b="0" u="none">
                <a:solidFill>
                  <a:srgbClr val="595959"/>
                </a:solidFill>
                <a:latin typeface="Calibri"/>
                <a:ea typeface="Calibri"/>
                <a:cs typeface="Calibri"/>
              </a:rPr>
              <a:t> occurs where old oceanic crust, which is relatively cool and dense, sinks into the mantle and “pulls” the trailing lithosphere along.</a:t>
            </a:r>
            <a:endParaRPr sz="14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Slab-suction</a:t>
            </a:r>
            <a:r>
              <a:rPr sz="1400" b="0" u="none">
                <a:solidFill>
                  <a:srgbClr val="595959"/>
                </a:solidFill>
                <a:latin typeface="Calibri"/>
                <a:ea typeface="Calibri"/>
                <a:cs typeface="Calibri"/>
              </a:rPr>
              <a:t> occurs at a plate margin where the descending plate pulls at the upper plate, and as a result the subduction zone can migrate in the direction opposite that of the lower plates movement.</a:t>
            </a: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lithospheric plate system consists of 12 major plates—6 “great plates” and 6 that are intermediate to comparatively small:</a:t>
            </a: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Pacific Plate occupies most of the Pacific Ocean basin and consists almost entirely of oceanic lithosphere; its relative motion is northwesterly and its eastern and southern boundary is spreading.</a:t>
            </a:r>
            <a:endParaRPr sz="14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North American Plate consists of the continent and the western half of the Atlantic Ocean; the entire unit is moving to the west, where it is colliding with the Pacific Plate.</a:t>
            </a:r>
            <a:endParaRPr sz="14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eastern side of the Atlantic Ocean basin is part of the vast Eurasian Plate, which is generally moving east and colliding with the western edge of the Pacific Plate.</a:t>
            </a:r>
            <a:endParaRPr sz="14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Thus, the Atlantic Ocean basin is opening and the Pacific Ocean basin is closing.</a:t>
            </a:r>
            <a:endParaRPr sz="14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Pacific Plate, which is composed of oceanic crust, is descending beneath the North American and Eurasian Plates, and is undergoing subduction in the deep-sea trenches that occur on its margins (the Aleutian, Kuril, Japan, and Marianas trenches).</a:t>
            </a: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0" name="Accessible slide title: Mechanisms that drive plate tectonics are largely due to convective flow in t...">
            <a:extLst xmlns:a="http://schemas.openxmlformats.org/drawingml/2006/main">
              <a:ext uri="{FF2B5EF4-FFF2-40B4-BE49-F238E27FC236}">
                <a16:creationId xmlns:a16="http://schemas.microsoft.com/office/drawing/2014/main" id="{322220C3-8563-4AB9-A85A-6EA8BA24A0A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Mechanisms that drive plate tectonics are largely due to convective flow in t...</a:t>
            </a:r>
          </a:p>
        </p:txBody>
      </p:sp>
    </p:spTree>
    <p:extLst>
      <p:ext uri="{BB962C8B-B14F-4D97-AF65-F5344CB8AC3E}">
        <p14:creationId xmlns:p14="http://schemas.microsoft.com/office/powerpoint/2010/main" val="440456348"/>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2026-08-27T21:46:18.0340000Z</dcterms:created>
  <dcterms:modified xsi:type="dcterms:W3CDTF">2026-08-27T21:46:18.0340000Z</dcterms:modified>
</coreProperties>
</file>