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46841e60c4a0488f" /><Relationship Type="http://schemas.openxmlformats.org/officeDocument/2006/relationships/extended-properties" Target="/docProps/app.xml" Id="R81ae6ea6f2a24833" /><Relationship Type="http://schemas.openxmlformats.org/officeDocument/2006/relationships/officeDocument" Target="/ppt/presentation.xml" Id="R4efbad23800f4006" /></Relationships>
</file>

<file path=ppt/presentation.xml><?xml version="1.0" encoding="utf-8"?>
<p:presentation xmlns:p="http://schemas.openxmlformats.org/presentationml/2006/main">
  <p:sldMasterIdLst>
    <p:sldMasterId xmlns:r="http://schemas.openxmlformats.org/officeDocument/2006/relationships" id="2147483648" r:id="R2e5c3d6d4689451e"/>
  </p:sldMasterIdLst>
  <p:notesMasterIdLst>
    <p:notesMasterId xmlns:r="http://schemas.openxmlformats.org/officeDocument/2006/relationships" r:id="Ra1bce88c85dd4da4"/>
  </p:notesMasterIdLst>
  <p:sldIdLst>
    <p:sldId xmlns:r="http://schemas.openxmlformats.org/officeDocument/2006/relationships" id="256" r:id="Re4bbeea2fa574d71"/>
    <p:sldId xmlns:r="http://schemas.openxmlformats.org/officeDocument/2006/relationships" id="257" r:id="R7b969b1d05a9455d"/>
    <p:sldId xmlns:r="http://schemas.openxmlformats.org/officeDocument/2006/relationships" id="258" r:id="Ra357929e336b461e"/>
    <p:sldId xmlns:r="http://schemas.openxmlformats.org/officeDocument/2006/relationships" id="259" r:id="R647fc63213b9486e"/>
    <p:sldId xmlns:r="http://schemas.openxmlformats.org/officeDocument/2006/relationships" id="260" r:id="R70e06efc601646cb"/>
    <p:sldId xmlns:r="http://schemas.openxmlformats.org/officeDocument/2006/relationships" id="261" r:id="Rf1b9a09baaa94d4f"/>
    <p:sldId xmlns:r="http://schemas.openxmlformats.org/officeDocument/2006/relationships" id="262" r:id="R67238f327bb147a1"/>
    <p:sldId xmlns:r="http://schemas.openxmlformats.org/officeDocument/2006/relationships" id="263" r:id="R9d457628f9024438"/>
    <p:sldId xmlns:r="http://schemas.openxmlformats.org/officeDocument/2006/relationships" id="264" r:id="R942727714e514f1a"/>
    <p:sldId xmlns:r="http://schemas.openxmlformats.org/officeDocument/2006/relationships" id="265" r:id="R42da7c6a87c94a4e"/>
    <p:sldId xmlns:r="http://schemas.openxmlformats.org/officeDocument/2006/relationships" id="266" r:id="R4f0f66aa18dc41e2"/>
    <p:sldId xmlns:r="http://schemas.openxmlformats.org/officeDocument/2006/relationships" id="267" r:id="R989f4c08c14244bf"/>
    <p:sldId xmlns:r="http://schemas.openxmlformats.org/officeDocument/2006/relationships" id="268" r:id="R212436e9e5c44f09"/>
    <p:sldId xmlns:r="http://schemas.openxmlformats.org/officeDocument/2006/relationships" id="269" r:id="Rfa835253b8d44ead"/>
    <p:sldId xmlns:r="http://schemas.openxmlformats.org/officeDocument/2006/relationships" id="270" r:id="R4e37bcbf5fc945e4"/>
    <p:sldId xmlns:r="http://schemas.openxmlformats.org/officeDocument/2006/relationships" id="271" r:id="Rc3bab413c21445cd"/>
    <p:sldId xmlns:r="http://schemas.openxmlformats.org/officeDocument/2006/relationships" id="272" r:id="Re6c3194785f84a81"/>
    <p:sldId xmlns:r="http://schemas.openxmlformats.org/officeDocument/2006/relationships" id="273" r:id="R940bcf1f6f0946b9"/>
    <p:sldId xmlns:r="http://schemas.openxmlformats.org/officeDocument/2006/relationships" id="274" r:id="R8daf3cc2c5824f02"/>
    <p:sldId xmlns:r="http://schemas.openxmlformats.org/officeDocument/2006/relationships" id="275" r:id="R37e6f40317f84830"/>
    <p:sldId xmlns:r="http://schemas.openxmlformats.org/officeDocument/2006/relationships" id="276" r:id="R0678b0fc91a2402a"/>
    <p:sldId xmlns:r="http://schemas.openxmlformats.org/officeDocument/2006/relationships" id="277" r:id="R47f183a6ee2f48d2"/>
    <p:sldId xmlns:r="http://schemas.openxmlformats.org/officeDocument/2006/relationships" id="278" r:id="R38411241b3ca44cb"/>
    <p:sldId xmlns:r="http://schemas.openxmlformats.org/officeDocument/2006/relationships" id="279" r:id="Rc2c9144843844665"/>
    <p:sldId xmlns:r="http://schemas.openxmlformats.org/officeDocument/2006/relationships" id="280" r:id="Ra6dadd89a949424a"/>
    <p:sldId xmlns:r="http://schemas.openxmlformats.org/officeDocument/2006/relationships" id="281" r:id="R25b71d9bb5b547a5"/>
    <p:sldId xmlns:r="http://schemas.openxmlformats.org/officeDocument/2006/relationships" id="282" r:id="R7e5d48228b004e51"/>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7185d4ddec1d4d34" /><Relationship Type="http://schemas.openxmlformats.org/officeDocument/2006/relationships/slideMaster" Target="/ppt/slideMasters/slideMaster1.xml" Id="R2e5c3d6d4689451e" /><Relationship Type="http://schemas.openxmlformats.org/officeDocument/2006/relationships/notesMaster" Target="/ppt/notesMasters/notesMaster1.xml" Id="Ra1bce88c85dd4da4" /><Relationship Type="http://schemas.openxmlformats.org/officeDocument/2006/relationships/presProps" Target="/ppt/presProps.xml" Id="Rd0e866ca0cfe453b" /><Relationship Type="http://schemas.openxmlformats.org/officeDocument/2006/relationships/tableStyles" Target="/ppt/tableStyles.xml" Id="R5d1ef1ba3591411e" /><Relationship Type="http://schemas.openxmlformats.org/officeDocument/2006/relationships/slide" Target="/ppt/slides/slide1.xml" Id="Re4bbeea2fa574d71" /><Relationship Type="http://schemas.openxmlformats.org/officeDocument/2006/relationships/slide" Target="/ppt/slides/slide2.xml" Id="R7b969b1d05a9455d" /><Relationship Type="http://schemas.openxmlformats.org/officeDocument/2006/relationships/slide" Target="/ppt/slides/slide3.xml" Id="Ra357929e336b461e" /><Relationship Type="http://schemas.openxmlformats.org/officeDocument/2006/relationships/slide" Target="/ppt/slides/slide4.xml" Id="R647fc63213b9486e" /><Relationship Type="http://schemas.openxmlformats.org/officeDocument/2006/relationships/slide" Target="/ppt/slides/slide5.xml" Id="R70e06efc601646cb" /><Relationship Type="http://schemas.openxmlformats.org/officeDocument/2006/relationships/slide" Target="/ppt/slides/slide6.xml" Id="Rf1b9a09baaa94d4f" /><Relationship Type="http://schemas.openxmlformats.org/officeDocument/2006/relationships/slide" Target="/ppt/slides/slide7.xml" Id="R67238f327bb147a1" /><Relationship Type="http://schemas.openxmlformats.org/officeDocument/2006/relationships/slide" Target="/ppt/slides/slide8.xml" Id="R9d457628f9024438" /><Relationship Type="http://schemas.openxmlformats.org/officeDocument/2006/relationships/slide" Target="/ppt/slides/slide9.xml" Id="R942727714e514f1a" /><Relationship Type="http://schemas.openxmlformats.org/officeDocument/2006/relationships/slide" Target="/ppt/slides/slide10.xml" Id="R42da7c6a87c94a4e" /><Relationship Type="http://schemas.openxmlformats.org/officeDocument/2006/relationships/slide" Target="/ppt/slides/slide11.xml" Id="R4f0f66aa18dc41e2" /><Relationship Type="http://schemas.openxmlformats.org/officeDocument/2006/relationships/slide" Target="/ppt/slides/slide12.xml" Id="R989f4c08c14244bf" /><Relationship Type="http://schemas.openxmlformats.org/officeDocument/2006/relationships/slide" Target="/ppt/slides/slide13.xml" Id="R212436e9e5c44f09" /><Relationship Type="http://schemas.openxmlformats.org/officeDocument/2006/relationships/slide" Target="/ppt/slides/slide14.xml" Id="Rfa835253b8d44ead" /><Relationship Type="http://schemas.openxmlformats.org/officeDocument/2006/relationships/slide" Target="/ppt/slides/slide15.xml" Id="R4e37bcbf5fc945e4" /><Relationship Type="http://schemas.openxmlformats.org/officeDocument/2006/relationships/slide" Target="/ppt/slides/slide16.xml" Id="Rc3bab413c21445cd" /><Relationship Type="http://schemas.openxmlformats.org/officeDocument/2006/relationships/slide" Target="/ppt/slides/slide17.xml" Id="Re6c3194785f84a81" /><Relationship Type="http://schemas.openxmlformats.org/officeDocument/2006/relationships/slide" Target="/ppt/slides/slide18.xml" Id="R940bcf1f6f0946b9" /><Relationship Type="http://schemas.openxmlformats.org/officeDocument/2006/relationships/slide" Target="/ppt/slides/slide19.xml" Id="R8daf3cc2c5824f02" /><Relationship Type="http://schemas.openxmlformats.org/officeDocument/2006/relationships/slide" Target="/ppt/slides/slide20.xml" Id="R37e6f40317f84830" /><Relationship Type="http://schemas.openxmlformats.org/officeDocument/2006/relationships/slide" Target="/ppt/slides/slide21.xml" Id="R0678b0fc91a2402a" /><Relationship Type="http://schemas.openxmlformats.org/officeDocument/2006/relationships/slide" Target="/ppt/slides/slide22.xml" Id="R47f183a6ee2f48d2" /><Relationship Type="http://schemas.openxmlformats.org/officeDocument/2006/relationships/slide" Target="/ppt/slides/slide23.xml" Id="R38411241b3ca44cb" /><Relationship Type="http://schemas.openxmlformats.org/officeDocument/2006/relationships/slide" Target="/ppt/slides/slide24.xml" Id="Rc2c9144843844665" /><Relationship Type="http://schemas.openxmlformats.org/officeDocument/2006/relationships/slide" Target="/ppt/slides/slide25.xml" Id="Ra6dadd89a949424a" /><Relationship Type="http://schemas.openxmlformats.org/officeDocument/2006/relationships/slide" Target="/ppt/slides/slide26.xml" Id="R25b71d9bb5b547a5" /><Relationship Type="http://schemas.openxmlformats.org/officeDocument/2006/relationships/slide" Target="/ppt/slides/slide27.xml" Id="R7e5d48228b004e51"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5724805c17504cd3"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8e5e8eca7a52491a" /><Relationship Type="http://schemas.openxmlformats.org/officeDocument/2006/relationships/notesMaster" Target="/ppt/notesMasters/notesMaster1.xml" Id="R94443e3655b34458"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13d49be60da640d0" /><Relationship Type="http://schemas.openxmlformats.org/officeDocument/2006/relationships/notesMaster" Target="/ppt/notesMasters/notesMaster1.xml" Id="R587b30d7dcfb48d7"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3a4c0fa9c0d8408c" /><Relationship Type="http://schemas.openxmlformats.org/officeDocument/2006/relationships/notesMaster" Target="/ppt/notesMasters/notesMaster1.xml" Id="R6a5db19918b940c6"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41a2257aa6244ec4" /><Relationship Type="http://schemas.openxmlformats.org/officeDocument/2006/relationships/notesMaster" Target="/ppt/notesMasters/notesMaster1.xml" Id="R37247ab0058d4eea"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b3d928cf2a324910" /><Relationship Type="http://schemas.openxmlformats.org/officeDocument/2006/relationships/notesMaster" Target="/ppt/notesMasters/notesMaster1.xml" Id="R7929ad1d76574b3a"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2ab60145bc094687" /><Relationship Type="http://schemas.openxmlformats.org/officeDocument/2006/relationships/notesMaster" Target="/ppt/notesMasters/notesMaster1.xml" Id="R6afcaabcc72a442b"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c4113aa4796342f2" /><Relationship Type="http://schemas.openxmlformats.org/officeDocument/2006/relationships/notesMaster" Target="/ppt/notesMasters/notesMaster1.xml" Id="R520a099c748742be"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4d3591c0cb8f41a7" /><Relationship Type="http://schemas.openxmlformats.org/officeDocument/2006/relationships/notesMaster" Target="/ppt/notesMasters/notesMaster1.xml" Id="R5d656c13b06044c7"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7013a7b983304986" /><Relationship Type="http://schemas.openxmlformats.org/officeDocument/2006/relationships/notesMaster" Target="/ppt/notesMasters/notesMaster1.xml" Id="R78ca9399a2444e26"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4e0cb3d16a8c4a68" /><Relationship Type="http://schemas.openxmlformats.org/officeDocument/2006/relationships/notesMaster" Target="/ppt/notesMasters/notesMaster1.xml" Id="R96913ae757be4cb1"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3f7c05e9258147c5" /><Relationship Type="http://schemas.openxmlformats.org/officeDocument/2006/relationships/notesMaster" Target="/ppt/notesMasters/notesMaster1.xml" Id="Rb7ab31750a4e41bb" /></Relationships>
</file>

<file path=ppt/notesSlides/_rels/notesSlide2.xml.rels>&#65279;<?xml version="1.0" encoding="utf-8"?><Relationships xmlns="http://schemas.openxmlformats.org/package/2006/relationships"><Relationship Type="http://schemas.openxmlformats.org/officeDocument/2006/relationships/slide" Target="/ppt/slides/slide2.xml" Id="Rf3c07a1bbe2b430b" /><Relationship Type="http://schemas.openxmlformats.org/officeDocument/2006/relationships/notesMaster" Target="/ppt/notesMasters/notesMaster1.xml" Id="Rfe8e991052034eb0"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2b4a499db2f64a1d" /><Relationship Type="http://schemas.openxmlformats.org/officeDocument/2006/relationships/notesMaster" Target="/ppt/notesMasters/notesMaster1.xml" Id="Rfafb3a2d60b84e53"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ea26dd45fa514f05" /><Relationship Type="http://schemas.openxmlformats.org/officeDocument/2006/relationships/notesMaster" Target="/ppt/notesMasters/notesMaster1.xml" Id="Rb841993899f249f4"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8506e844ffe94742" /><Relationship Type="http://schemas.openxmlformats.org/officeDocument/2006/relationships/notesMaster" Target="/ppt/notesMasters/notesMaster1.xml" Id="Rcaa5a776a7cc47bf"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6f9edc6d992f4544" /><Relationship Type="http://schemas.openxmlformats.org/officeDocument/2006/relationships/notesMaster" Target="/ppt/notesMasters/notesMaster1.xml" Id="R62b30692bcb847a8"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3cf57dbe42ea4f8d" /><Relationship Type="http://schemas.openxmlformats.org/officeDocument/2006/relationships/notesMaster" Target="/ppt/notesMasters/notesMaster1.xml" Id="Rc0f4dfed21a340f7"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cda6da597f3446fb" /><Relationship Type="http://schemas.openxmlformats.org/officeDocument/2006/relationships/notesMaster" Target="/ppt/notesMasters/notesMaster1.xml" Id="Rcaba0c3a9a7c48e2"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40a54f3f3a144045" /><Relationship Type="http://schemas.openxmlformats.org/officeDocument/2006/relationships/notesMaster" Target="/ppt/notesMasters/notesMaster1.xml" Id="Rf9c9ce02619d4713" /></Relationships>
</file>

<file path=ppt/notesSlides/_rels/notesSlide27.xml.rels>&#65279;<?xml version="1.0" encoding="utf-8"?><Relationships xmlns="http://schemas.openxmlformats.org/package/2006/relationships"><Relationship Type="http://schemas.openxmlformats.org/officeDocument/2006/relationships/slide" Target="/ppt/slides/slide27.xml" Id="R937c7542692d4948" /><Relationship Type="http://schemas.openxmlformats.org/officeDocument/2006/relationships/notesMaster" Target="/ppt/notesMasters/notesMaster1.xml" Id="R7892face61324904" /></Relationships>
</file>

<file path=ppt/notesSlides/_rels/notesSlide3.xml.rels>&#65279;<?xml version="1.0" encoding="utf-8"?><Relationships xmlns="http://schemas.openxmlformats.org/package/2006/relationships"><Relationship Type="http://schemas.openxmlformats.org/officeDocument/2006/relationships/slide" Target="/ppt/slides/slide3.xml" Id="Rbbe32bcc1b9e4304" /><Relationship Type="http://schemas.openxmlformats.org/officeDocument/2006/relationships/notesMaster" Target="/ppt/notesMasters/notesMaster1.xml" Id="R069e71f3dd7a47d6" /></Relationships>
</file>

<file path=ppt/notesSlides/_rels/notesSlide4.xml.rels>&#65279;<?xml version="1.0" encoding="utf-8"?><Relationships xmlns="http://schemas.openxmlformats.org/package/2006/relationships"><Relationship Type="http://schemas.openxmlformats.org/officeDocument/2006/relationships/slide" Target="/ppt/slides/slide4.xml" Id="Rc7e9f90c16164850" /><Relationship Type="http://schemas.openxmlformats.org/officeDocument/2006/relationships/notesMaster" Target="/ppt/notesMasters/notesMaster1.xml" Id="Rf6496ec1f5914c38" /></Relationships>
</file>

<file path=ppt/notesSlides/_rels/notesSlide5.xml.rels>&#65279;<?xml version="1.0" encoding="utf-8"?><Relationships xmlns="http://schemas.openxmlformats.org/package/2006/relationships"><Relationship Type="http://schemas.openxmlformats.org/officeDocument/2006/relationships/slide" Target="/ppt/slides/slide5.xml" Id="Ra1138b7b748c44bf" /><Relationship Type="http://schemas.openxmlformats.org/officeDocument/2006/relationships/notesMaster" Target="/ppt/notesMasters/notesMaster1.xml" Id="Rbd9db77d03c04af5" /></Relationships>
</file>

<file path=ppt/notesSlides/_rels/notesSlide6.xml.rels>&#65279;<?xml version="1.0" encoding="utf-8"?><Relationships xmlns="http://schemas.openxmlformats.org/package/2006/relationships"><Relationship Type="http://schemas.openxmlformats.org/officeDocument/2006/relationships/slide" Target="/ppt/slides/slide6.xml" Id="Rbda2f414afe84544" /><Relationship Type="http://schemas.openxmlformats.org/officeDocument/2006/relationships/notesMaster" Target="/ppt/notesMasters/notesMaster1.xml" Id="Rff1dae0dd8604e18" /></Relationships>
</file>

<file path=ppt/notesSlides/_rels/notesSlide7.xml.rels>&#65279;<?xml version="1.0" encoding="utf-8"?><Relationships xmlns="http://schemas.openxmlformats.org/package/2006/relationships"><Relationship Type="http://schemas.openxmlformats.org/officeDocument/2006/relationships/slide" Target="/ppt/slides/slide7.xml" Id="R919d134edcc84c0b" /><Relationship Type="http://schemas.openxmlformats.org/officeDocument/2006/relationships/notesMaster" Target="/ppt/notesMasters/notesMaster1.xml" Id="R4598d40bed944722" /></Relationships>
</file>

<file path=ppt/notesSlides/_rels/notesSlide8.xml.rels>&#65279;<?xml version="1.0" encoding="utf-8"?><Relationships xmlns="http://schemas.openxmlformats.org/package/2006/relationships"><Relationship Type="http://schemas.openxmlformats.org/officeDocument/2006/relationships/slide" Target="/ppt/slides/slide8.xml" Id="R2a1b9fc6d13c4bc5" /><Relationship Type="http://schemas.openxmlformats.org/officeDocument/2006/relationships/notesMaster" Target="/ppt/notesMasters/notesMaster1.xml" Id="R8dd5f6cda2514bd9" /></Relationships>
</file>

<file path=ppt/notesSlides/_rels/notesSlide9.xml.rels>&#65279;<?xml version="1.0" encoding="utf-8"?><Relationships xmlns="http://schemas.openxmlformats.org/package/2006/relationships"><Relationship Type="http://schemas.openxmlformats.org/officeDocument/2006/relationships/slide" Target="/ppt/slides/slide9.xml" Id="R6c42f958d9d24b0f" /><Relationship Type="http://schemas.openxmlformats.org/officeDocument/2006/relationships/notesMaster" Target="/ppt/notesMasters/notesMaster1.xml" Id="R64fff5f853c649cf"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 LANDFORMS</a:t>
            </a:r>
          </a:p>
          <a:p xmlns:a="http://schemas.openxmlformats.org/drawingml/2006/main">
            <a:r>
              <a:t>AND GEOMORPHIC PROCESSES</a:t>
            </a:r>
          </a:p>
          <a:p xmlns:a="http://schemas.openxmlformats.org/drawingml/2006/main">
            <a:r>
              <a:t/>
            </a:r>
          </a:p>
          <a:p xmlns:a="http://schemas.openxmlformats.org/drawingml/2006/main">
            <a:r>
              <a:t>Slide text and labels:</a:t>
            </a:r>
          </a:p>
          <a:p xmlns:a="http://schemas.openxmlformats.org/drawingml/2006/main">
            <a:r>
              <a:t>Chapter Five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Permafrost Distribution Modeling</a:t>
            </a:r>
          </a:p>
          <a:p xmlns:a="http://schemas.openxmlformats.org/drawingml/2006/main">
            <a:r>
              <a:t/>
            </a:r>
          </a:p>
          <a:p xmlns:a="http://schemas.openxmlformats.org/drawingml/2006/main">
            <a:r>
              <a:t>Slide text and labels:</a:t>
            </a:r>
          </a:p>
          <a:p xmlns:a="http://schemas.openxmlformats.org/drawingml/2006/main">
            <a:r>
              <a:t>Permafrost Distribution Modeling</a:t>
            </a:r>
          </a:p>
          <a:p xmlns:a="http://schemas.openxmlformats.org/drawingml/2006/main">
            <a:r>
              <a:t>The extent of permafrost has been investigated using various field techniques, including excavations, bottom temperature of winter snow (BTS), and geophysical methods, and models, such as PERMAKART, PERMAMAP, and PERMAMOD, that take into account GIS and DEM variables as well as other physiographic, climatological, and biologic variables, but uncertainty still exists as to which is most useful and effective for accurately representing the distribution of permafrost.</a:t>
            </a:r>
          </a:p>
          <a:p xmlns:a="http://schemas.openxmlformats.org/drawingml/2006/main">
            <a:r>
              <a:t>Permafrost and Climate Change</a:t>
            </a:r>
          </a:p>
          <a:p xmlns:a="http://schemas.openxmlformats.org/drawingml/2006/main">
            <a:r>
              <a:t>General circulation models (GCMs) usually take into account solar radiation, greenhouse gases, or boundary conditions to predict future climates, but these models are less able to predict climate change in mountain regions.</a:t>
            </a:r>
          </a:p>
          <a:p xmlns:a="http://schemas.openxmlformats.org/drawingml/2006/main">
            <a:r>
              <a:t>Several sources of evidence describe the recent effects of climate change on permafrost, with many rock glaciers and glaciers showing accelerated rates of degradation.</a:t>
            </a:r>
          </a:p>
          <a:p xmlns:a="http://schemas.openxmlformats.org/drawingml/2006/main">
            <a:r>
              <a:t>With increasing temperatures, permafrost zones and processes may shift, and increased melting of permafrost will thicken active layers; eventually, permafrost may become a “historical curiosity.”</a:t>
            </a:r>
          </a:p>
          <a:p xmlns:a="http://schemas.openxmlformats.org/drawingml/2006/main">
            <a:r>
              <a:t>Climate change will also affect other microclimate variables related to permafrost aggradation or degradation (such as changing rates of evaporation, changes in vegetation patterns, and the timing, depth, and duration of snowpack).</a:t>
            </a:r>
          </a:p>
          <a:p xmlns:a="http://schemas.openxmlformats.org/drawingml/2006/main">
            <a:r>
              <a:t>Warming of permafrost may also initiate other hazards, such as rockfalls, glacial avalanches, landslides, or outburst floods.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Frost Heave and Thrust</a:t>
            </a:r>
          </a:p>
          <a:p xmlns:a="http://schemas.openxmlformats.org/drawingml/2006/main">
            <a:r>
              <a:t/>
            </a:r>
          </a:p>
          <a:p xmlns:a="http://schemas.openxmlformats.org/drawingml/2006/main">
            <a:r>
              <a:t>Slide text and labels:</a:t>
            </a:r>
          </a:p>
          <a:p xmlns:a="http://schemas.openxmlformats.org/drawingml/2006/main">
            <a:r>
              <a:t>When ice lenses (horizontal accumulations of ice crystals) build beneath the surface, they cause the ground to expand in the direction of the ice-crystal growth.</a:t>
            </a:r>
          </a:p>
          <a:p xmlns:a="http://schemas.openxmlformats.org/drawingml/2006/main">
            <a:r>
              <a:t>The most common direction is vertical (heave), toward the soil surface, since this is the source of the cold, but expansion may also take plate laterally (thrust) because of the variations in conductivity of heterogeneous materials.</a:t>
            </a:r>
          </a:p>
          <a:p xmlns:a="http://schemas.openxmlformats.org/drawingml/2006/main">
            <a:r>
              <a:t>Frost pull operates when the soil freezes and expands upward, pulling rocks with it; frost push results from ice lenses growing underneath stones and pushing rocks upward; in both cases, soil displaces the rocks, which then migrate toward the surface by increments with each freeze and thaw cycle.</a:t>
            </a:r>
          </a:p>
          <a:p xmlns:a="http://schemas.openxmlformats.org/drawingml/2006/main">
            <a:r>
              <a:t>Frost heave and thrust depend on relatively deep freezing, so their operation is essentially limited to once a year, on the annual freeze-thaw cycle.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Needle Ice</a:t>
            </a:r>
          </a:p>
          <a:p xmlns:a="http://schemas.openxmlformats.org/drawingml/2006/main">
            <a:r>
              <a:t/>
            </a:r>
          </a:p>
          <a:p xmlns:a="http://schemas.openxmlformats.org/drawingml/2006/main">
            <a:r>
              <a:t>Slide text and labels:</a:t>
            </a:r>
          </a:p>
          <a:p xmlns:a="http://schemas.openxmlformats.org/drawingml/2006/main">
            <a:r>
              <a:t>Needle ice consists of small individual columns or filaments of ice, projecting from the soil surface and usually capped by a thin ice layer on which dirt and small rocks can settle; the needles may be densely packed or in scattered columns.</a:t>
            </a:r>
          </a:p>
          <a:p xmlns:a="http://schemas.openxmlformats.org/drawingml/2006/main">
            <a:r>
              <a:t>Needle ice typically forms during calm, clear nights with freezing temperature; it requires a fine soil with high moisture content that will allow rapid migration of the water to the freezing place.</a:t>
            </a:r>
          </a:p>
          <a:p xmlns:a="http://schemas.openxmlformats.org/drawingml/2006/main">
            <a:r>
              <a:t>Needle ice typically melts during the day; if it does not melt during the day, and new growth accumulates the following night, a tiered or storied effect may develop.</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Patterned Ground</a:t>
            </a:r>
          </a:p>
          <a:p xmlns:a="http://schemas.openxmlformats.org/drawingml/2006/main">
            <a:r>
              <a:t/>
            </a:r>
          </a:p>
          <a:p xmlns:a="http://schemas.openxmlformats.org/drawingml/2006/main">
            <a:r>
              <a:t>Slide text and labels:</a:t>
            </a:r>
          </a:p>
          <a:p xmlns:a="http://schemas.openxmlformats.org/drawingml/2006/main">
            <a:r>
              <a:t>Patterning of rocks, soil, and vegetation into various geometric forms is a common feature of high mountain landscapes.</a:t>
            </a:r>
          </a:p>
          <a:p xmlns:a="http://schemas.openxmlformats.org/drawingml/2006/main">
            <a:r>
              <a:t>These patterns fall into three basic categories: polygons, circles, and lines or stripes.</a:t>
            </a:r>
          </a:p>
          <a:p xmlns:a="http://schemas.openxmlformats.org/drawingml/2006/main">
            <a:r>
              <a:t>These “surface markings” or “structure soils” range in size from tiny, centimeters-long features to large-scale forms several meters across.</a:t>
            </a:r>
          </a:p>
          <a:p xmlns:a="http://schemas.openxmlformats.org/drawingml/2006/main">
            <a:r>
              <a:t>Numerous theories exist to explain the development of these patterns, but the exact mechanism of their origin is still controversial, in part because similar patterns can be caused by different processes.</a:t>
            </a:r>
          </a:p>
          <a:p xmlns:a="http://schemas.openxmlformats.org/drawingml/2006/main">
            <a:r>
              <a:t>One useful scheme classifies patterned ground based on only two criteria: geometric form and the presence or absence of sorting (the segregation of rocks and fines)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Origin of Patterned Ground</a:t>
            </a:r>
          </a:p>
          <a:p xmlns:a="http://schemas.openxmlformats.org/drawingml/2006/main">
            <a:r>
              <a:t/>
            </a:r>
          </a:p>
          <a:p xmlns:a="http://schemas.openxmlformats.org/drawingml/2006/main">
            <a:r>
              <a:t>Slide text and labels:</a:t>
            </a:r>
          </a:p>
          <a:p xmlns:a="http://schemas.openxmlformats.org/drawingml/2006/main">
            <a:r>
              <a:t>Origin of Patterned Ground</a:t>
            </a:r>
          </a:p>
          <a:p xmlns:a="http://schemas.openxmlformats.org/drawingml/2006/main">
            <a:r>
              <a:t>The initiating process in polygonal patterns is generally cracking of the surface because of desiccation or frost cracking, while circular patterns are probably the result of frost heave.</a:t>
            </a:r>
          </a:p>
          <a:p xmlns:a="http://schemas.openxmlformats.org/drawingml/2006/main">
            <a:r>
              <a:t>Sorting of materials is caused by various processes, but in cold climates it is mainly because of frost action.</a:t>
            </a:r>
          </a:p>
          <a:p xmlns:a="http://schemas.openxmlformats.org/drawingml/2006/main">
            <a:r>
              <a:t>Frost heave, frost thrust, and needle-ice growth all contribute to the segregation of rocks and fines.</a:t>
            </a:r>
          </a:p>
          <a:p xmlns:a="http://schemas.openxmlformats.org/drawingml/2006/main">
            <a:r>
              <a:t>Vertical heaving selectively moves coarse particles up, and lateral sorting moves fine particles away from the advancing (tops or sides) freezing front; mechanical sorting occurs as frost mounds force coarser rocks to roll to the base of a mound.</a:t>
            </a:r>
          </a:p>
          <a:p xmlns:a="http://schemas.openxmlformats.org/drawingml/2006/main">
            <a:r>
              <a:t>Blockfields, Blockslopes, and Blockstreams</a:t>
            </a:r>
          </a:p>
          <a:p xmlns:a="http://schemas.openxmlformats.org/drawingml/2006/main">
            <a:r>
              <a:t>When bedrock is shattered by weathering, the result is an extensive array of angular stones.</a:t>
            </a:r>
          </a:p>
          <a:p xmlns:a="http://schemas.openxmlformats.org/drawingml/2006/main">
            <a:r>
              <a:t>Blockfields and blockslopes run parallel to the contour; blockstreams run perpendicular to the contour and often occupy valleys.</a:t>
            </a:r>
          </a:p>
          <a:p xmlns:a="http://schemas.openxmlformats.org/drawingml/2006/main">
            <a:r>
              <a:t>Although blockfields have various origins, frost action was generally thought to be the primary formation factor; however, blocks may also be produced from azonal weathering processes such as chemical weathering and thermal stress fatigue.</a:t>
            </a:r>
          </a:p>
          <a:p xmlns:a="http://schemas.openxmlformats.org/drawingml/2006/main">
            <a:r>
              <a:t>They are usually sedentary features that develop in place and are not the result of rockfall from upslope, though some may be capable of movement.</a:t>
            </a:r>
          </a:p>
          <a:p xmlns:a="http://schemas.openxmlformats.org/drawingml/2006/main">
            <a:r>
              <a:t>While blockfields may be actively forming in some areas, many are relict features from a past climate.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Mass Wasting</a:t>
            </a:r>
          </a:p>
          <a:p xmlns:a="http://schemas.openxmlformats.org/drawingml/2006/main">
            <a:r>
              <a:t/>
            </a:r>
          </a:p>
          <a:p xmlns:a="http://schemas.openxmlformats.org/drawingml/2006/main">
            <a:r>
              <a:t>Slide text and labels:</a:t>
            </a:r>
          </a:p>
          <a:p xmlns:a="http://schemas.openxmlformats.org/drawingml/2006/main">
            <a:r>
              <a:t>Mass wasting is the downslope movement of material because of gravity.</a:t>
            </a:r>
          </a:p>
          <a:p xmlns:a="http://schemas.openxmlformats.org/drawingml/2006/main">
            <a:r>
              <a:t>Mass wasting occurs with the greatest intensity in periglacial regions because of surface movement through frost creep; high moisture content, which lubricates the soil and produces high pore water pressures; and because glaciers have oversteepened slopes.</a:t>
            </a:r>
          </a:p>
          <a:p xmlns:a="http://schemas.openxmlformats.org/drawingml/2006/main">
            <a:r>
              <a:t>With the exception of glacial sculpture, frost action and mass wasting account for most of the characteristic features of high mountain landscapes.</a:t>
            </a:r>
          </a:p>
          <a:p xmlns:a="http://schemas.openxmlformats.org/drawingml/2006/main">
            <a:r>
              <a:t>Creep</a:t>
            </a:r>
          </a:p>
          <a:p xmlns:a="http://schemas.openxmlformats.org/drawingml/2006/main">
            <a:r>
              <a:t>Creep, the slow downslope movement of surface materials, can be caused by wetting and drying, heating and cooling, freezing and thawing, disturbance of the soil by organisms, or simply the effect of shear stress on slopes.</a:t>
            </a:r>
          </a:p>
          <a:p xmlns:a="http://schemas.openxmlformats.org/drawingml/2006/main">
            <a:r>
              <a:t>In lowlands, its effect can only be seen over decades or centuries, but in mountains, its effect is greatly intensified.</a:t>
            </a:r>
          </a:p>
          <a:p xmlns:a="http://schemas.openxmlformats.org/drawingml/2006/main">
            <a:r>
              <a:t>Frost creep produces a ratchet-like motion in which soil, during a freeze-thaw cycle, is displaced normal to its surface; the displaced soil is then moved downslope by gravity and settles parallel to the hillside.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Solifluction</a:t>
            </a:r>
          </a:p>
          <a:p xmlns:a="http://schemas.openxmlformats.org/drawingml/2006/main">
            <a:r>
              <a:t/>
            </a:r>
          </a:p>
          <a:p xmlns:a="http://schemas.openxmlformats.org/drawingml/2006/main">
            <a:r>
              <a:t>Slide text and labels:</a:t>
            </a:r>
          </a:p>
          <a:p xmlns:a="http://schemas.openxmlformats.org/drawingml/2006/main">
            <a:r>
              <a:t>Solifluction</a:t>
            </a:r>
          </a:p>
          <a:p xmlns:a="http://schemas.openxmlformats.org/drawingml/2006/main">
            <a:r>
              <a:t>Solifluction (derived from the Latin words for soil and flow), also known as gelifluction, is best developed in cold climates where permafrost or a subsurface frozen layer prevents the downward percolation of water, saturating the soil, reducing cohesion among soil particles, and causing the viscous mass to deform downslope in a porridge or concrete-like fashion.</a:t>
            </a:r>
          </a:p>
          <a:p xmlns:a="http://schemas.openxmlformats.org/drawingml/2006/main">
            <a:r>
              <a:t>Although solifluction is one of the slower forms of mass wasting, in some cases, it can do more work to the alpine hillslope than rockfall and avalanche processes.</a:t>
            </a:r>
          </a:p>
          <a:p xmlns:a="http://schemas.openxmlformats.org/drawingml/2006/main">
            <a:r>
              <a:t>Solifluction, frost action, frost creep, and other weathering processes reduce overall slop and create altiplanation (cryoplanation) terraces and lobes.</a:t>
            </a:r>
          </a:p>
          <a:p xmlns:a="http://schemas.openxmlformats.org/drawingml/2006/main">
            <a:r>
              <a:t>Mudflows</a:t>
            </a:r>
          </a:p>
          <a:p xmlns:a="http://schemas.openxmlformats.org/drawingml/2006/main">
            <a:r>
              <a:t>Mudflows consist of water-saturated heterogeneous material confined to a definite channel that flows quickly downslope (mudslides, by contrast, involve the massive failure of large sections of slope).</a:t>
            </a:r>
          </a:p>
          <a:p xmlns:a="http://schemas.openxmlformats.org/drawingml/2006/main">
            <a:r>
              <a:t>The material of mudflows is actually composed largely of rocks, resembling an aggregate of fresh concrete, but mud provides the flow matrix and transporting mediums.</a:t>
            </a:r>
          </a:p>
          <a:p xmlns:a="http://schemas.openxmlformats.org/drawingml/2006/main">
            <a:r>
              <a:t>The conditions most favorable for mudflows include (1) abundant water to saturate the mass of mud and rocks, (2) a lack of stabilizing vegetation, (3) unconsolidated material with adequate fines to act as a lubricant, and (4) moderately steep slopes.</a:t>
            </a:r>
          </a:p>
          <a:p xmlns:a="http://schemas.openxmlformats.org/drawingml/2006/main">
            <a:r>
              <a:t>Mudflows have a much greater speed of movement (up to several meters per second) than solifluction and can cause considerable destruction of life and property.</a:t>
            </a:r>
          </a:p>
          <a:p xmlns:a="http://schemas.openxmlformats.org/drawingml/2006/main">
            <a:r>
              <a:t>In mountainous environments, there are many other types of flows as well, all characterized by their high moisture content and sudden movement, including lahars (floods of volcanic origin), earthflows, and debris flows (which commonly occur after forest fires).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Slumping</a:t>
            </a:r>
          </a:p>
          <a:p xmlns:a="http://schemas.openxmlformats.org/drawingml/2006/main">
            <a:r>
              <a:t/>
            </a:r>
          </a:p>
          <a:p xmlns:a="http://schemas.openxmlformats.org/drawingml/2006/main">
            <a:r>
              <a:t>Slide text and labels:</a:t>
            </a:r>
          </a:p>
          <a:p xmlns:a="http://schemas.openxmlformats.org/drawingml/2006/main">
            <a:r>
              <a:t>Slumping</a:t>
            </a:r>
          </a:p>
          <a:p xmlns:a="http://schemas.openxmlformats.org/drawingml/2006/main">
            <a:r>
              <a:t>Slumping is the slippage of material moving as a unit or as several subsidiary units along a concave surface of rupture.</a:t>
            </a:r>
          </a:p>
          <a:p xmlns:a="http://schemas.openxmlformats.org/drawingml/2006/main">
            <a:r>
              <a:t>It begins with a rapid movement at depth, which may evolve into a flow or slide, and typically takes place along a zone of weakness, where the area downslope has been disturbed and support has been removed, such as along road cuts and where lakes or streams have undercut their banks.</a:t>
            </a:r>
          </a:p>
          <a:p xmlns:a="http://schemas.openxmlformats.org/drawingml/2006/main">
            <a:r>
              <a:t>The rate of movement by slumping is rapid enough to be observable, but not as rapid or destructive as mudflows or landslides.</a:t>
            </a:r>
          </a:p>
          <a:p xmlns:a="http://schemas.openxmlformats.org/drawingml/2006/main">
            <a:r>
              <a:t>Rockfalls</a:t>
            </a:r>
          </a:p>
          <a:p xmlns:a="http://schemas.openxmlformats.org/drawingml/2006/main">
            <a:r>
              <a:t>Rockfalls involve the rapid falling of rock downslope; the rocks may fall directly from a cliff or headwall or may tumble downward and initiate other movement.</a:t>
            </a:r>
          </a:p>
          <a:p xmlns:a="http://schemas.openxmlformats.org/drawingml/2006/main">
            <a:r>
              <a:t>Rockfall is a localized and sporadic process, occurring most frequently in spring and autumn and above the treeline in steep terrain where frost action operates to loosen rocks from surrounding bedrock.</a:t>
            </a:r>
          </a:p>
          <a:p xmlns:a="http://schemas.openxmlformats.org/drawingml/2006/main">
            <a:r>
              <a:t>In many mountain areas, rockfall is frequent and is thought to be of considerable geomorphic significance, due to its ability to rapidly and powerfully transport material; falling rocks move at high speeds and can cause considerable damage on impact, whether they strike another rock, a tree, or (especially) a person.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Landslides and Debris Avalanches</a:t>
            </a:r>
          </a:p>
          <a:p xmlns:a="http://schemas.openxmlformats.org/drawingml/2006/main">
            <a:r>
              <a:t/>
            </a:r>
          </a:p>
          <a:p xmlns:a="http://schemas.openxmlformats.org/drawingml/2006/main">
            <a:r>
              <a:t>Slide text and labels:</a:t>
            </a:r>
          </a:p>
          <a:p xmlns:a="http://schemas.openxmlformats.org/drawingml/2006/main">
            <a:r>
              <a:t>Landslides and Debris Avalanches</a:t>
            </a:r>
          </a:p>
          <a:p xmlns:a="http://schemas.openxmlformats.org/drawingml/2006/main">
            <a:r>
              <a:t>Many types of mass movements are included in the general term “landslide,” but according to geomorphologists, the term refers to movements where there is a distinct zone of weakness that separates the slide material from stable underlying material.</a:t>
            </a:r>
          </a:p>
          <a:p xmlns:a="http://schemas.openxmlformats.org/drawingml/2006/main">
            <a:r>
              <a:t>Types of avalanches include:</a:t>
            </a:r>
          </a:p>
          <a:p xmlns:a="http://schemas.openxmlformats.org/drawingml/2006/main">
            <a:r>
              <a:t>Translational landslides, which occur when a displaced surface moves parallel to the slope angle.</a:t>
            </a:r>
          </a:p>
          <a:p xmlns:a="http://schemas.openxmlformats.org/drawingml/2006/main">
            <a:r>
              <a:t>Rotational landslides, which slip and rotate along a concave stable surface.</a:t>
            </a:r>
          </a:p>
          <a:p xmlns:a="http://schemas.openxmlformats.org/drawingml/2006/main">
            <a:r>
              <a:t>Debris avalanches, which involve the catastrophic falling and tumbling of rock, debris, snow, ice, and soil from melting or release of ice.</a:t>
            </a:r>
          </a:p>
          <a:p xmlns:a="http://schemas.openxmlformats.org/drawingml/2006/main">
            <a:r>
              <a:t>Specific causes of landslides are usually divided into two groups:</a:t>
            </a:r>
          </a:p>
          <a:p xmlns:a="http://schemas.openxmlformats.org/drawingml/2006/main">
            <a:r>
              <a:t>Internal condition of the rocks, including weak rock formations, steeply dipping rock with bedding plans, joints, fault zones, and steep slopes.</a:t>
            </a:r>
          </a:p>
          <a:p xmlns:a="http://schemas.openxmlformats.org/drawingml/2006/main">
            <a:r>
              <a:t>External factors affecting slopes, including climatic factors, erosion, and other types of disturbances, such as earthquakes.</a:t>
            </a:r>
          </a:p>
          <a:p xmlns:a="http://schemas.openxmlformats.org/drawingml/2006/main">
            <a:r>
              <a:t>Landslides are the most spectacular form of mass movement, sometimes reaching velocities of over 100 m s-1 and moving horizontally for several kilometers, but although some landslides are exceptionally large and destructive, most are smaller and more frequent.</a:t>
            </a:r>
          </a:p>
          <a:p xmlns:a="http://schemas.openxmlformats.org/drawingml/2006/main">
            <a:r>
              <a:t>Statistics, remote sensing, and GIS data have improved landslide hazard analysis.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Features of Mass Wasting</a:t>
            </a:r>
          </a:p>
          <a:p xmlns:a="http://schemas.openxmlformats.org/drawingml/2006/main">
            <a:r>
              <a:t/>
            </a:r>
          </a:p>
          <a:p xmlns:a="http://schemas.openxmlformats.org/drawingml/2006/main">
            <a:r>
              <a:t>Slide text and labels:</a:t>
            </a:r>
          </a:p>
          <a:p xmlns:a="http://schemas.openxmlformats.org/drawingml/2006/main">
            <a:r>
              <a:t>Talus is an accumulation of rock debris of various sizes transported from a mountain valley wall by gravity, rainwash, snowmelt, or avalanching snow.</a:t>
            </a:r>
          </a:p>
          <a:p xmlns:a="http://schemas.openxmlformats.org/drawingml/2006/main">
            <a:r>
              <a:t>Talus accumulations are best developed above treeline, where there is little vegetation and frost action causes rapid breakdown and displacement of rocks.</a:t>
            </a:r>
          </a:p>
          <a:p xmlns:a="http://schemas.openxmlformats.org/drawingml/2006/main">
            <a:r>
              <a:t>Most talus accumulations are bare and rocky, but where mudflows, avalanches, and landslides feed in to the talus, fine material may also be present, with the larger rocks located as the bottom of the slope.</a:t>
            </a:r>
          </a:p>
          <a:p xmlns:a="http://schemas.openxmlformats.org/drawingml/2006/main">
            <a:r>
              <a:t>There are several types of talus:</a:t>
            </a:r>
          </a:p>
          <a:p xmlns:a="http://schemas.openxmlformats.org/drawingml/2006/main">
            <a:r>
              <a:t>Rockfall talus (rockfall cone, scree slope, talus cone, or talus slope) is a collection of angular rocks of all sizes that form below cliffs or steep rocky slopes.</a:t>
            </a:r>
          </a:p>
          <a:p xmlns:a="http://schemas.openxmlformats.org/drawingml/2006/main">
            <a:r>
              <a:t>Alluvial talus forms from an accumulation of rocks of any size or shape that are carried by rainwash or snow through a gully or couloir to rest against a valley wall.</a:t>
            </a:r>
          </a:p>
          <a:p xmlns:a="http://schemas.openxmlformats.org/drawingml/2006/main">
            <a:r>
              <a:t>Avalanche talus, an assemblage of angular rocks of any size, is derived from avalanched snow mixed with rock debris carried from cliffs or steep rocky slopes.</a:t>
            </a:r>
          </a:p>
          <a:p xmlns:a="http://schemas.openxmlformats.org/drawingml/2006/main">
            <a:r>
              <a:t>Some talus forms may resemble a protalus rampart, or ridge of angular block created by rocks falling from cliffs that slide across a former snowbank or firn field.</a:t>
            </a:r>
          </a:p>
          <a:p xmlns:a="http://schemas.openxmlformats.org/drawingml/2006/main">
            <a:r>
              <a:t>The status of a talus slope is determined by the supply of material, its movement within the talus, and its removal.</a:t>
            </a:r>
          </a:p>
          <a:p xmlns:a="http://schemas.openxmlformats.org/drawingml/2006/main">
            <a:r>
              <a:t/>
            </a:r>
          </a:p>
          <a:p xmlns:a="http://schemas.openxmlformats.org/drawingml/2006/main">
            <a:r>
              <a:t>Talus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mountain landscape is the product of both constructive and destructive pr...</a:t>
            </a:r>
          </a:p>
          <a:p xmlns:a="http://schemas.openxmlformats.org/drawingml/2006/main">
            <a:r>
              <a:t/>
            </a:r>
          </a:p>
          <a:p xmlns:a="http://schemas.openxmlformats.org/drawingml/2006/main">
            <a:r>
              <a:t>Slide text and labels:</a:t>
            </a:r>
          </a:p>
          <a:p xmlns:a="http://schemas.openxmlformats.org/drawingml/2006/main">
            <a:r>
              <a:t>The mountain landscape is the product of both constructive and destructive processes; mountains are created by forces originating from within the Earth, but they are soon modified and are eventually destroyed by external forces.</a:t>
            </a:r>
          </a:p>
          <a:p xmlns:a="http://schemas.openxmlformats.org/drawingml/2006/main">
            <a:r>
              <a:t>Plate movement, which produces earthquakes and volcanic eruptions, may have destructive effects, but these processes of orogeny are also fundamental to mountain construction.</a:t>
            </a:r>
          </a:p>
          <a:p xmlns:a="http://schemas.openxmlformats.org/drawingml/2006/main">
            <a:r>
              <a:t>While mountain ranges display different ages and degrees of development, all are relatively young, because erosion wears mountains away rapidly compared to the vastness of geologic time.</a:t>
            </a:r>
          </a:p>
          <a:p xmlns:a="http://schemas.openxmlformats.org/drawingml/2006/main">
            <a:r>
              <a:t>Relief has been shown to be an important control on the rate of denudation, or removal of material through erosion and weathering that results in the lowering of the land; generally, as relief increases, perhaps through rejuvenation, denudation rates increase.</a:t>
            </a:r>
          </a:p>
          <a:p xmlns:a="http://schemas.openxmlformats.org/drawingml/2006/main">
            <a:r>
              <a:t>The form, structure, and composition of mountains greatly affect the rate and type of geomorphic processes; moreover, because water, soil, snow, and ice tend to follow the path of least resistance, the processes of erosion tend to reinforce and exaggerate existing slopes and structures.</a:t>
            </a:r>
          </a:p>
          <a:p xmlns:a="http://schemas.openxmlformats.org/drawingml/2006/main">
            <a:r>
              <a:t>The development of landscapes in different mountain regions depends on the rate of uplift and deformation, the nature of various rock surfaces, and the intensity and type of erosional processes, resulting in a wide variety of conditions and products.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Rock Glaciers</a:t>
            </a:r>
          </a:p>
          <a:p xmlns:a="http://schemas.openxmlformats.org/drawingml/2006/main">
            <a:r>
              <a:t/>
            </a:r>
          </a:p>
          <a:p xmlns:a="http://schemas.openxmlformats.org/drawingml/2006/main">
            <a:r>
              <a:t>Slide text and labels:</a:t>
            </a:r>
          </a:p>
          <a:p xmlns:a="http://schemas.openxmlformats.org/drawingml/2006/main">
            <a:r>
              <a:t>Rock glaciers consist of unconsolidated but frozen, ice-supersaturated debris that creeps or flows downslope at a rate of 1–100 cm yr-1 and exhibit a variety of forms, often serving as a visible indicator of mountain permafrost.</a:t>
            </a:r>
          </a:p>
          <a:p xmlns:a="http://schemas.openxmlformats.org/drawingml/2006/main">
            <a:r>
              <a:t>Humans have used rock glaciers as a source for construction material, a backdrop for residential areas, dam abutments, drill sites, shaft and tunnel portals, and a water source for urban areas.</a:t>
            </a:r>
          </a:p>
          <a:p xmlns:a="http://schemas.openxmlformats.org/drawingml/2006/main">
            <a:r>
              <a:t>Rock glaciers have a three-tiered internal structure, with a top layer of rock fragments covering a second ice-cemented or ice-cored interior that overlies rock deposited and overridden by the top layers, and are often classified as either tongue-shaped or lobate.</a:t>
            </a:r>
          </a:p>
          <a:p xmlns:a="http://schemas.openxmlformats.org/drawingml/2006/main">
            <a:r>
              <a:t>Rock glaciers’ periglacial or glacial origins are commonly debated, in relation to whether or not they have an ice-cemented (periglacial) or ice-cored (glacial) internal structure.</a:t>
            </a:r>
          </a:p>
          <a:p xmlns:a="http://schemas.openxmlformats.org/drawingml/2006/main">
            <a:r>
              <a:t>Rock glaciers play an important role in the elevational distribution of landforms in glacial or periglacial environments.</a:t>
            </a:r>
          </a:p>
          <a:p xmlns:a="http://schemas.openxmlformats.org/drawingml/2006/main">
            <a:r>
              <a:t>Present climates affect active and inactive rock glaciers by preserving or ablating an internal ice structure, and rock glaciers are thus considered good indicators of climate change.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Fluvial Processes and Landforms</a:t>
            </a:r>
          </a:p>
          <a:p xmlns:a="http://schemas.openxmlformats.org/drawingml/2006/main">
            <a:r>
              <a:t/>
            </a:r>
          </a:p>
          <a:p xmlns:a="http://schemas.openxmlformats.org/drawingml/2006/main">
            <a:r>
              <a:t>Slide text and labels:</a:t>
            </a:r>
          </a:p>
          <a:p xmlns:a="http://schemas.openxmlformats.org/drawingml/2006/main">
            <a:r>
              <a:t>Mountains are the origins for most of the world’s major rivers, and this water is more important to human populations now than ever before.</a:t>
            </a:r>
          </a:p>
          <a:p xmlns:a="http://schemas.openxmlformats.org/drawingml/2006/main">
            <a:r>
              <a:t>Running water is an important denudational agent in mountains.</a:t>
            </a:r>
          </a:p>
          <a:p xmlns:a="http://schemas.openxmlformats.org/drawingml/2006/main">
            <a:r>
              <a:t>Material is continuously transported downslope by rivers, and streams also reach far beyond the mountains, serving as linkages to the lowlands, and ultimately, to the sea.</a:t>
            </a:r>
          </a:p>
          <a:p xmlns:a="http://schemas.openxmlformats.org/drawingml/2006/main">
            <a:r>
              <a:t>Mountains may be worn down primarily by frost action and mass wasting, but if streams did not transport at least some of the material away, the valleys would eventually be buried by the weathered material.</a:t>
            </a:r>
          </a:p>
          <a:p xmlns:a="http://schemas.openxmlformats.org/drawingml/2006/main">
            <a:r>
              <a:t>Fluvial specific sediment yield often does not correlate well with glacial cover; the degree of glacial activity may be a more important variable.</a:t>
            </a:r>
          </a:p>
          <a:p xmlns:a="http://schemas.openxmlformats.org/drawingml/2006/main">
            <a:r>
              <a:t>Mountain watersheds have great erosional potential.</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Characteristics of Mountain Streams</a:t>
            </a:r>
          </a:p>
          <a:p xmlns:a="http://schemas.openxmlformats.org/drawingml/2006/main">
            <a:r>
              <a:t/>
            </a:r>
          </a:p>
          <a:p xmlns:a="http://schemas.openxmlformats.org/drawingml/2006/main">
            <a:r>
              <a:t>Slide text and labels:</a:t>
            </a:r>
          </a:p>
          <a:p xmlns:a="http://schemas.openxmlformats.org/drawingml/2006/main">
            <a:r>
              <a:t>In mountain streams, water flows down steep slopes through highly varied terrain with great local relief; the moisture supply is highly variable, depending on rainfall and melting snow and ice, and the debris delivered to the streams is often too late to be transported effectively.</a:t>
            </a:r>
          </a:p>
          <a:p xmlns:a="http://schemas.openxmlformats.org/drawingml/2006/main">
            <a:r>
              <a:t>Since all of these factors change rapidly in mountains on spatial and temporal scales, the system frequently exhibits pulsation; velocity varies greatly between steep slopes and flat valleys, between interconnecting pools or lakes, within the diurnal sequence, and with the sudden addition of rain from thunderstorms.</a:t>
            </a:r>
          </a:p>
          <a:p xmlns:a="http://schemas.openxmlformats.org/drawingml/2006/main">
            <a:r>
              <a:t>Smaller streams in high mountains are ephemeral, flowing only at certain times of the year, while perennial streams are found at lower elevations where there is a greater drainage network.</a:t>
            </a:r>
          </a:p>
          <a:p xmlns:a="http://schemas.openxmlformats.org/drawingml/2006/main">
            <a:r>
              <a:t>The typical mountain stream is steepest in its upper reaches and gradually flattens downstream to form a concave longitudinal profile.</a:t>
            </a:r>
          </a:p>
          <a:p xmlns:a="http://schemas.openxmlformats.org/drawingml/2006/main">
            <a:r>
              <a:t>Rocky ledges and other abrupt changes in local relief called nickpoints create waterfalls.</a:t>
            </a:r>
          </a:p>
          <a:p xmlns:a="http://schemas.openxmlformats.org/drawingml/2006/main">
            <a:r>
              <a:t>High mountain streams typically have steep discharges and low velocities despite their steep slopes, and are consequently able to transport little coarse-grained material (although glacial meltwater streams have a continuous supply of fine sediment, or glacial flour).</a:t>
            </a:r>
          </a:p>
          <a:p xmlns:a="http://schemas.openxmlformats.org/drawingml/2006/main">
            <a:r>
              <a:t>Many lowland streams have a deep area on one side with a gravel bar or shallow area on the opposite side, with smooth-water pools forming over the deeper areas and riffles (or rapids) over the bars.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Discharge Regime</a:t>
            </a:r>
          </a:p>
          <a:p xmlns:a="http://schemas.openxmlformats.org/drawingml/2006/main">
            <a:r>
              <a:t/>
            </a:r>
          </a:p>
          <a:p xmlns:a="http://schemas.openxmlformats.org/drawingml/2006/main">
            <a:r>
              <a:t>Slide text and labels:</a:t>
            </a:r>
          </a:p>
          <a:p xmlns:a="http://schemas.openxmlformats.org/drawingml/2006/main">
            <a:r>
              <a:t>Mountain streams show periodicity on a daily as well as a seasonal basis; because snowmelt is reduced at night and increases during the day, streams supplied by meltwater carry their greatest volume during the afternoon and early evening, and their lowest volume during the early morning.</a:t>
            </a:r>
          </a:p>
          <a:p xmlns:a="http://schemas.openxmlformats.org/drawingml/2006/main">
            <a:r>
              <a:t>Mountain stream variability due to snowmelt may result in near-flood conditions for short periods in the spring; rain falling on snow in the summer can also induce flooding.</a:t>
            </a:r>
          </a:p>
          <a:p xmlns:a="http://schemas.openxmlformats.org/drawingml/2006/main">
            <a:r>
              <a:t>In the Rocky Mountains, winter flows have increased, spring runoff and peak flows have occurred earlier, and summer and autumn flows have been reduced, all of which may impose a drought stress on flood-plain forests.</a:t>
            </a:r>
          </a:p>
          <a:p xmlns:a="http://schemas.openxmlformats.org/drawingml/2006/main">
            <a:r>
              <a:t>Where alpine glaciers exist, the normal spring runoff is augmented by glacial melting.</a:t>
            </a:r>
          </a:p>
          <a:p xmlns:a="http://schemas.openxmlformats.org/drawingml/2006/main">
            <a:r>
              <a:t>In summer, mountains cannot store much water, so thunderstorm rainfall surges quickly through the draining network, increasing erosional rates.</a:t>
            </a:r>
          </a:p>
          <a:p xmlns:a="http://schemas.openxmlformats.org/drawingml/2006/main">
            <a:r>
              <a:t>Exceptionally high precipitation can set off flash floods, increasing the potential for erosion or outburst floods.</a:t>
            </a:r>
          </a:p>
          <a:p xmlns:a="http://schemas.openxmlformats.org/drawingml/2006/main">
            <a:r>
              <a:t>Volcanic activity can also melt overlying ice and cause flooding.</a:t>
            </a:r>
          </a:p>
          <a:p xmlns:a="http://schemas.openxmlformats.org/drawingml/2006/main">
            <a:r>
              <a:t>Flash floods are a major environmental hazard to settlements in and near mountains; intelligent and effective land-use planning can help mitigate such problems.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Drainage Features: Braided Channels and Alluvial Fans</a:t>
            </a:r>
          </a:p>
          <a:p xmlns:a="http://schemas.openxmlformats.org/drawingml/2006/main">
            <a:r>
              <a:t/>
            </a:r>
          </a:p>
          <a:p xmlns:a="http://schemas.openxmlformats.org/drawingml/2006/main">
            <a:r>
              <a:t>Slide text and labels:</a:t>
            </a:r>
          </a:p>
          <a:p xmlns:a="http://schemas.openxmlformats.org/drawingml/2006/main">
            <a:r>
              <a:t>Braided Channels</a:t>
            </a:r>
          </a:p>
          <a:p xmlns:a="http://schemas.openxmlformats.org/drawingml/2006/main">
            <a:r>
              <a:t>Braided channels are wide, shallow, and straight, with numerous strands of water divided by coarse-grained bars. The water strands frequently change location and numbers because of pulsating flow. Total channel width is large compared to channel depth, and gradient is generally steeper than that of meandering rivers.</a:t>
            </a:r>
          </a:p>
          <a:p xmlns:a="http://schemas.openxmlformats.org/drawingml/2006/main">
            <a:r>
              <a:t>If banks are easily eroded and have low cohesion, widespread bank erosion occurs and a braided pattern emerges; abundant bed material, especially coarse-sized bedload, is also required, as is rapid, frequent variation in discharge that make it difficult for vegetation to establish and stabilize banks.</a:t>
            </a:r>
          </a:p>
          <a:p xmlns:a="http://schemas.openxmlformats.org/drawingml/2006/main">
            <a:r>
              <a:t>Braiding can be viewed as a natural response by streams to an increased bedload consisting of material too large for transport by a single channel.</a:t>
            </a:r>
          </a:p>
          <a:p xmlns:a="http://schemas.openxmlformats.org/drawingml/2006/main">
            <a:r>
              <a:t>Alluvial Fans</a:t>
            </a:r>
          </a:p>
          <a:p xmlns:a="http://schemas.openxmlformats.org/drawingml/2006/main">
            <a:r>
              <a:t>Alluvial fans are cone- or fan-shaped deposits occurring at the mouths of mountain valleys or canyons.</a:t>
            </a:r>
          </a:p>
          <a:p xmlns:a="http://schemas.openxmlformats.org/drawingml/2006/main">
            <a:r>
              <a:t>Water running down the valley loses velocity and therefore drops some of its load, since the gradient at the apex of the fan is reduced; moreover, because the water is no longer confined to a steep-walled valley, it may spread laterally.</a:t>
            </a:r>
          </a:p>
          <a:p xmlns:a="http://schemas.openxmlformats.org/drawingml/2006/main">
            <a:r>
              <a:t>Alluvial fans are essentially composed of the portion of the bedload which mountain streams have been unable to transport farther.</a:t>
            </a:r>
          </a:p>
          <a:p xmlns:a="http://schemas.openxmlformats.org/drawingml/2006/main">
            <a:r>
              <a:t>Alluvial fans are key areas for agriculture and settlement in mountainous regions because of their relatively smooth surfaces, productive soils, and availability of water.</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Drainage Patterns</a:t>
            </a:r>
          </a:p>
          <a:p xmlns:a="http://schemas.openxmlformats.org/drawingml/2006/main">
            <a:r>
              <a:t/>
            </a:r>
          </a:p>
          <a:p xmlns:a="http://schemas.openxmlformats.org/drawingml/2006/main">
            <a:r>
              <a:t>Slide text and labels:</a:t>
            </a:r>
          </a:p>
          <a:p xmlns:a="http://schemas.openxmlformats.org/drawingml/2006/main">
            <a:r>
              <a:t>The most common drainage pattern on Earth is the dendritic pattern, in which headwater tributaries or branches feed into the main stream of a trunk. This pattern develops under homogeneous surface conditions and is generally accepted as evidence for lack of significant structural control.</a:t>
            </a:r>
          </a:p>
          <a:p xmlns:a="http://schemas.openxmlformats.org/drawingml/2006/main">
            <a:r>
              <a:t>A dome or volcanic peak will frequently display a radial stream pattern, in which the streams flow outward from a central peak.</a:t>
            </a:r>
          </a:p>
          <a:p xmlns:a="http://schemas.openxmlformats.org/drawingml/2006/main">
            <a:r>
              <a:t>If the mountain mass is domed upward but with a series of encircling ridges, an annular drainage pattern may prevail, in which streams follow the circular outcrops of less resistant rocks until they find a path through the ridges of resistant rock.</a:t>
            </a:r>
          </a:p>
          <a:p xmlns:a="http://schemas.openxmlformats.org/drawingml/2006/main">
            <a:r>
              <a:t>In folded mountains with parallel ridges and valleys, the trellis pattern is common: a main stream occupies the center of the valley with many short tributary streams joining it at right angles.</a:t>
            </a:r>
          </a:p>
          <a:p xmlns:a="http://schemas.openxmlformats.org/drawingml/2006/main">
            <a:r>
              <a:t>A rectangular pattern emerges when streams are forced to make right-angle bends in response to the regional joint system.</a:t>
            </a:r>
          </a:p>
          <a:p xmlns:a="http://schemas.openxmlformats.org/drawingml/2006/main">
            <a:r>
              <a:t>Forms of stream valleys running transverse to landforms include antecedent streams, which existed before the mountains were formed, and superimposed streams, where the former topography has been buried by sediments, lava, or glacial deposits; where streams cut across mountains, they create valuable water gaps that provide easy passage across mountain barriers.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Eolian (Wind) Processes</a:t>
            </a:r>
          </a:p>
          <a:p xmlns:a="http://schemas.openxmlformats.org/drawingml/2006/main">
            <a:r>
              <a:t/>
            </a:r>
          </a:p>
          <a:p xmlns:a="http://schemas.openxmlformats.org/drawingml/2006/main">
            <a:r>
              <a:t>Slide text and labels:</a:t>
            </a:r>
          </a:p>
          <a:p xmlns:a="http://schemas.openxmlformats.org/drawingml/2006/main">
            <a:r>
              <a:t>Although wind becomes more important with increasing elevation and exposure, its role as a denudational agent is still less important than other processes previously discussed.</a:t>
            </a:r>
          </a:p>
          <a:p xmlns:a="http://schemas.openxmlformats.org/drawingml/2006/main">
            <a:r>
              <a:t>Wind Erosion</a:t>
            </a:r>
          </a:p>
          <a:p xmlns:a="http://schemas.openxmlformats.org/drawingml/2006/main">
            <a:r>
              <a:t>Wind erodes by picking up small particles, transporting them, and using them to create a sandblast effect; the size of the particles that can be picked up depends on wind velocity and the shape and density of the particles.</a:t>
            </a:r>
          </a:p>
          <a:p xmlns:a="http://schemas.openxmlformats.org/drawingml/2006/main">
            <a:r>
              <a:t>Several features result from wind erosion in mountains, including ventifacts (stones that have been polished and faceted by the abrasion of wind-carried particles) and the cavernously weathered, fluted, honeycombed, and deeply pitted rock walls of some mountainous areas.</a:t>
            </a:r>
          </a:p>
          <a:p xmlns:a="http://schemas.openxmlformats.org/drawingml/2006/main">
            <a:r>
              <a:t>Wind Deposition</a:t>
            </a:r>
          </a:p>
          <a:p xmlns:a="http://schemas.openxmlformats.org/drawingml/2006/main">
            <a:r>
              <a:t>Wind may cause sand to accumulate, forming dunes, and may carry finer materials much farther, resulting in deep deposits and fertile loess soils.</a:t>
            </a:r>
          </a:p>
          <a:p xmlns:a="http://schemas.openxmlformats.org/drawingml/2006/main">
            <a:r>
              <a:t>Perhaps the most important geomorphic aspect of wind in mountains is its role in the distribution of snow; ridges and exposed slopes are typically blown free of snow, while lee slopes receive increased amounts, and a positive feedback exists because snow patches tend to quarry into the slope and establish larger areas for catching new snow.</a:t>
            </a:r>
          </a:p>
          <a:p xmlns:a="http://schemas.openxmlformats.org/drawingml/2006/main">
            <a:r>
              <a:t>Wind also delivers particulate from great distances; dust has increased by 500% above Holocene averages, which is linked to increased settlement of the western US and to livestock grazing.</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Outlook</a:t>
            </a:r>
          </a:p>
          <a:p xmlns:a="http://schemas.openxmlformats.org/drawingml/2006/main">
            <a:r>
              <a:t/>
            </a:r>
          </a:p>
          <a:p xmlns:a="http://schemas.openxmlformats.org/drawingml/2006/main">
            <a:r>
              <a:t>Slide text and labels:</a:t>
            </a:r>
          </a:p>
          <a:p xmlns:a="http://schemas.openxmlformats.org/drawingml/2006/main">
            <a:r>
              <a:t>Mountain systems are changing rapidly and are susceptible to a variety of environmental hazards.</a:t>
            </a:r>
          </a:p>
          <a:p xmlns:a="http://schemas.openxmlformats.org/drawingml/2006/main">
            <a:r>
              <a:t>Glacial retreat and mountain permafrost degradation threaten the nature and stability of mountains.</a:t>
            </a:r>
          </a:p>
          <a:p xmlns:a="http://schemas.openxmlformats.org/drawingml/2006/main">
            <a:r>
              <a:t>People create more geomorphic risk and expose themselves to danger by settling previously uninhabitable areas and by drastically altering the alpine landscape.</a:t>
            </a:r>
          </a:p>
          <a:p xmlns:a="http://schemas.openxmlformats.org/drawingml/2006/main">
            <a:r>
              <a:t>Soil erosion and degradation as well as the frequency of mass movements will all increase because of deforestation. However, intelligent land management, such as terracing, can protect mountain soils from erosion.</a:t>
            </a:r>
          </a:p>
          <a:p xmlns:a="http://schemas.openxmlformats.org/drawingml/2006/main">
            <a:r>
              <a:t>GIS, remote sensing, and computer-enhanced field techniques and data sets should continue to be developed and explored since they can help assess geomorphological hazards and improve our understanding of mountain processes at previously unattainable spatial and temporal scales.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Landscape Development</a:t>
            </a:r>
          </a:p>
          <a:p xmlns:a="http://schemas.openxmlformats.org/drawingml/2006/main">
            <a:r>
              <a:t/>
            </a:r>
          </a:p>
          <a:p xmlns:a="http://schemas.openxmlformats.org/drawingml/2006/main">
            <a:r>
              <a:t>Slide text and labels:</a:t>
            </a:r>
          </a:p>
          <a:p xmlns:a="http://schemas.openxmlformats.org/drawingml/2006/main">
            <a:r>
              <a:t>In the 19th century, William Morris Davis and German geomorphologists Albrecht and Walter Penck were the first to see the evolutionary development of the landscape as a whole; this regionalized approach led to climatic geomorphology, according to which climatic regimes control process, and process controls landform development.</a:t>
            </a:r>
          </a:p>
          <a:p xmlns:a="http://schemas.openxmlformats.org/drawingml/2006/main">
            <a:r>
              <a:t>During the mid-20th century, geomorphology became concerned less with evolution and more with process, morphometry, and systems; by viewing process at different temporal scales, one can pass from short-term static equilibrium states, to graded time over hundreds of years, to a dynamic equilibrium or metastable state in which thresholds are crossed, and finally to cyclic time over millions of years.</a:t>
            </a:r>
          </a:p>
          <a:p xmlns:a="http://schemas.openxmlformats.org/drawingml/2006/main">
            <a:r>
              <a:t>Unfortunately, process cannot always explain form at different spatial scales, and some feel that geomorphology may be on the threshold of another golden era where cyclical approaches become the custom once again.</a:t>
            </a:r>
          </a:p>
          <a:p xmlns:a="http://schemas.openxmlformats.org/drawingml/2006/main">
            <a:r>
              <a:t>Another school of thought suggests that late Cenozoic uplift of mountains is a consequence of climate change; enhanced relief production by erosion can uplift mountains, while the mountains will experience a decrease in mean elevation, since material is being removed from between the peaks and high ridges.</a:t>
            </a:r>
          </a:p>
          <a:p xmlns:a="http://schemas.openxmlformats.org/drawingml/2006/main">
            <a:r>
              <a:t>Other studies have questioned the link between erosion (process) and the growth of mountains (form), suggesting that neither fluvial nor glacial erosion is significant enough to induce isostatic uplift.</a:t>
            </a:r>
          </a:p>
          <a:p xmlns:a="http://schemas.openxmlformats.org/drawingml/2006/main">
            <a:r>
              <a:t>In sum, the link between process and resulting form is poorly developed and continues to puzzle geomorphologists.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Hillslope Components</a:t>
            </a:r>
          </a:p>
          <a:p xmlns:a="http://schemas.openxmlformats.org/drawingml/2006/main">
            <a:r>
              <a:t/>
            </a:r>
          </a:p>
          <a:p xmlns:a="http://schemas.openxmlformats.org/drawingml/2006/main">
            <a:r>
              <a:t>Slide text and labels:</a:t>
            </a:r>
          </a:p>
          <a:p xmlns:a="http://schemas.openxmlformats.org/drawingml/2006/main">
            <a:r>
              <a:t>Slopes are of utmost importance to the mountain landscape, since they occupy the greatest area, provide a link between uplands and valley floors, and result in a high degree of energy transfer.</a:t>
            </a:r>
          </a:p>
          <a:p xmlns:a="http://schemas.openxmlformats.org/drawingml/2006/main">
            <a:r>
              <a:t>Geomorphic processes are intensified in the presence of steep slopes and a mountain climate.</a:t>
            </a:r>
          </a:p>
          <a:p xmlns:a="http://schemas.openxmlformats.org/drawingml/2006/main">
            <a:r>
              <a:t>The glacial system is one in which ice acts directly to shape the land, and this generally occurs at the highest elevations; the periglacial system is characterized by nonglacial, cold climatic conditions as well as frost action and mass wasting processes.</a:t>
            </a:r>
          </a:p>
          <a:p xmlns:a="http://schemas.openxmlformats.org/drawingml/2006/main">
            <a:r>
              <a:t>Since the processes that operate within these systems are often not mutually exclusive, others have devised broader classifications that focus on material fluxes:</a:t>
            </a:r>
          </a:p>
          <a:p xmlns:a="http://schemas.openxmlformats.org/drawingml/2006/main">
            <a:r>
              <a:t>Barsch and Caine (1984) divided mountains into (1) a glacial system, (2) a coarse-grained debris system, (3) a fine-grained debris system, and (4) the geochemical system.</a:t>
            </a:r>
          </a:p>
          <a:p xmlns:a="http://schemas.openxmlformats.org/drawingml/2006/main">
            <a:r>
              <a:t>Caine (1974) categorized alpine hillslopes in the Rocky Mountains into (1) interfluves, (2) free-face, (3) talus, (4) talus foot, (5) valley floor, and (6) stream channel components.</a:t>
            </a:r>
          </a:p>
          <a:p xmlns:a="http://schemas.openxmlformats.org/drawingml/2006/main">
            <a:r>
              <a:t>The mountain landscape is characterized by instability and variability, and large-scale features such as mudflows, landslides, and avalanches can reach catastrophic dimensions and do more geomorphic work in a matter of minutes than day-to-day processes accomplish in centuries.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Weathering</a:t>
            </a:r>
          </a:p>
          <a:p xmlns:a="http://schemas.openxmlformats.org/drawingml/2006/main">
            <a:r>
              <a:t/>
            </a:r>
          </a:p>
          <a:p xmlns:a="http://schemas.openxmlformats.org/drawingml/2006/main">
            <a:r>
              <a:t>Slide text and labels:</a:t>
            </a:r>
          </a:p>
          <a:p xmlns:a="http://schemas.openxmlformats.org/drawingml/2006/main">
            <a:r>
              <a:t>Weathering is the alteration and reduction of rock into finer particles, whereas erosion involves transporting the weathered particles.</a:t>
            </a:r>
          </a:p>
          <a:p xmlns:a="http://schemas.openxmlformats.org/drawingml/2006/main">
            <a:r>
              <a:t>The processes of rock breakdown are normally divided into chemical and physical (mechanical) weathering:</a:t>
            </a:r>
          </a:p>
          <a:p xmlns:a="http://schemas.openxmlformats.org/drawingml/2006/main">
            <a:r>
              <a:t>Physical weathering refers to the mechanical forces that pry rocks apart or make their surfaces disintegrate, such as frost action, unloading, and salt crystal growth.</a:t>
            </a:r>
          </a:p>
          <a:p xmlns:a="http://schemas.openxmlformats.org/drawingml/2006/main">
            <a:r>
              <a:t>Chemical weathering is the decomposition of rock by chemical alteration of the original minerals; chemical reactions tend to round the edges of rocks, producing pitted and grooved surfaces.</a:t>
            </a:r>
          </a:p>
          <a:p xmlns:a="http://schemas.openxmlformats.org/drawingml/2006/main">
            <a:r>
              <a:t>Other biological weathering mechanisms, including biofilms such as fungi, algae, cyanobacteria, and heterotrophic bacteria, have been recognized for their potential to chemically and physically change rock.</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Physical Weathering</a:t>
            </a:r>
          </a:p>
          <a:p xmlns:a="http://schemas.openxmlformats.org/drawingml/2006/main">
            <a:r>
              <a:t/>
            </a:r>
          </a:p>
          <a:p xmlns:a="http://schemas.openxmlformats.org/drawingml/2006/main">
            <a:r>
              <a:t>Slide text and labels:</a:t>
            </a:r>
          </a:p>
          <a:p xmlns:a="http://schemas.openxmlformats.org/drawingml/2006/main">
            <a:r>
              <a:t>Frost action is the main physical weathering process in mountains and cold climates.</a:t>
            </a:r>
          </a:p>
          <a:p xmlns:a="http://schemas.openxmlformats.org/drawingml/2006/main">
            <a:r>
              <a:t>The fundamental process of rock breakdown under the general category of frost action is frost wedging, the mechanical prying apart or shattering of rocks upon freezing.</a:t>
            </a:r>
          </a:p>
          <a:p xmlns:a="http://schemas.openxmlformats.org/drawingml/2006/main">
            <a:r>
              <a:t>Some question the role of frost action in rock breakdown and instead support other processes such as hydration shattering, in which molecular water is adsorbed on the surface of silicate minerals, so that pressure is exerted on surrounding rock surfaces.</a:t>
            </a:r>
          </a:p>
          <a:p xmlns:a="http://schemas.openxmlformats.org/drawingml/2006/main">
            <a:r>
              <a:t>Numerous other types of weathering, such as wetting and drying, rock fatigue, thermal shock, and salt crystal growth, as well as chemical biological processes, could likely enhance frost wedging; for this reason, some prefer the term cryogenic weathering, which refers to the mechanical–chemical process of rock breakdown.</a:t>
            </a:r>
          </a:p>
          <a:p xmlns:a="http://schemas.openxmlformats.org/drawingml/2006/main">
            <a:r>
              <a:t>Insolation, or radiation from the sun, creates rapid and extreme temperature differences that may also cause weathering.</a:t>
            </a:r>
          </a:p>
          <a:p xmlns:a="http://schemas.openxmlformats.org/drawingml/2006/main">
            <a:r>
              <a:t>One result of these combined physical and chemical processes is granular disintegration, in which grains are loosened around the periphery of a rock and crumble away. Other related processes are exfoliation and unloading.</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Chemical Weathering</a:t>
            </a:r>
          </a:p>
          <a:p xmlns:a="http://schemas.openxmlformats.org/drawingml/2006/main">
            <a:r>
              <a:t/>
            </a:r>
          </a:p>
          <a:p xmlns:a="http://schemas.openxmlformats.org/drawingml/2006/main">
            <a:r>
              <a:t>Slide text and labels:</a:t>
            </a:r>
          </a:p>
          <a:p xmlns:a="http://schemas.openxmlformats.org/drawingml/2006/main">
            <a:r>
              <a:t>Because compounds must be in solution and a certain amount of heat must be supplied for a chemical reaction to occur, mountains in the humid tropics or near oceans generally show more active chemical weathering than mountains in continental and arid regions.</a:t>
            </a:r>
          </a:p>
          <a:p xmlns:a="http://schemas.openxmlformats.org/drawingml/2006/main">
            <a:r>
              <a:t>Other types of chemical processes such as carbonation (the alteration of minerals that contain basic oxides to carbonate salts by action of carbonic acid) may actually be accelerated in cold climates because of the greater solubility and concentration of CO2 at low temperatures.</a:t>
            </a:r>
          </a:p>
          <a:p xmlns:a="http://schemas.openxmlformats.org/drawingml/2006/main">
            <a:r>
              <a:t>Glacial activity can also enhance chemical weathering by providing fine sediment that is easily weathered, as well as abundant water to enhance solution.</a:t>
            </a:r>
          </a:p>
          <a:p xmlns:a="http://schemas.openxmlformats.org/drawingml/2006/main">
            <a:r>
              <a:t>The presence of a weathering rind, the chemically altered zone at the rock surface, can provide an estimate of the amount of chemical weathering.</a:t>
            </a:r>
          </a:p>
          <a:p xmlns:a="http://schemas.openxmlformats.org/drawingml/2006/main">
            <a:r>
              <a:t>The chemical process of hydrolysis involves a specific chemical change that occurs when precipitation infiltrates rock and produces a new mineral; this process, acting on limestone, has created extensive caverns in various parts of the world.</a:t>
            </a:r>
          </a:p>
          <a:p xmlns:a="http://schemas.openxmlformats.org/drawingml/2006/main">
            <a:r>
              <a:t>Other forms of chemical weathering include dissolution (whereby rock material turns directly into solution, like salt in water) and oxidation (the combination of oxygen with a mineral to form a new mineral with a higher oxidation state, or ionic charge).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Frost-Related Features and Processes</a:t>
            </a:r>
          </a:p>
          <a:p xmlns:a="http://schemas.openxmlformats.org/drawingml/2006/main">
            <a:r>
              <a:t/>
            </a:r>
          </a:p>
          <a:p xmlns:a="http://schemas.openxmlformats.org/drawingml/2006/main">
            <a:r>
              <a:t>Slide text and labels:</a:t>
            </a:r>
          </a:p>
          <a:p xmlns:a="http://schemas.openxmlformats.org/drawingml/2006/main">
            <a:r>
              <a:t>Seasonally frozen ground freezes and thaws every year.</a:t>
            </a:r>
          </a:p>
          <a:p xmlns:a="http://schemas.openxmlformats.org/drawingml/2006/main">
            <a:r>
              <a:t>The vertical mobility and extent of the belt of freezing and thawing is largely determined by latitude and altitude: on a tropical mountain, it occupies a relatively narrow vertical extent and remains stationary; at middle elevations, a transitional zone occurs where seasonal freezing and thawing take place; and at lower elevations, freezing seldom takes place at all.</a:t>
            </a:r>
          </a:p>
          <a:p xmlns:a="http://schemas.openxmlformats.org/drawingml/2006/main">
            <a:r>
              <a:t>The zone of freeze and thaw is narrowest in summer and widest in winter, compressing as it moves up the mountain in spring and extending as it moves down in fall.</a:t>
            </a:r>
          </a:p>
          <a:p xmlns:a="http://schemas.openxmlformats.org/drawingml/2006/main">
            <a:r>
              <a:t>In addition to temperature, soil composition, moisture presence, vegetation, snowcover, and snow depth all greatly affect the rate and depth of freezing; snow, for example, insulates the Cascade Mountains from freeze and thaw and from deep frost penetration.</a:t>
            </a:r>
          </a:p>
          <a:p xmlns:a="http://schemas.openxmlformats.org/drawingml/2006/main">
            <a:r>
              <a:t/>
            </a:r>
          </a:p>
          <a:p xmlns:a="http://schemas.openxmlformats.org/drawingml/2006/main">
            <a:r>
              <a:t>Seasonally Frozen Ground</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Permafrost</a:t>
            </a:r>
          </a:p>
          <a:p xmlns:a="http://schemas.openxmlformats.org/drawingml/2006/main">
            <a:r>
              <a:t/>
            </a:r>
          </a:p>
          <a:p xmlns:a="http://schemas.openxmlformats.org/drawingml/2006/main">
            <a:r>
              <a:t>Slide text and labels:</a:t>
            </a:r>
          </a:p>
          <a:p xmlns:a="http://schemas.openxmlformats.org/drawingml/2006/main">
            <a:r>
              <a:t>Permafrost is defined as soil, bedrock, or any other material that has remained below 0°C continuously for two more more years; while glaciers are technically a form of permafrost, the term is usually used to describe the thermal state of the ground, and permafrost is usually superimposed by an active layer that experiences seasonal freezing and thawing.</a:t>
            </a:r>
          </a:p>
          <a:p xmlns:a="http://schemas.openxmlformats.org/drawingml/2006/main">
            <a:r>
              <a:t>~25% of the Earth’s surface is underlain by arctic, alpine, and high-plateau permafrost.</a:t>
            </a:r>
          </a:p>
          <a:p xmlns:a="http://schemas.openxmlformats.org/drawingml/2006/main">
            <a:r>
              <a:t>Mountain permafrost can be categorized into three types:</a:t>
            </a:r>
          </a:p>
          <a:p xmlns:a="http://schemas.openxmlformats.org/drawingml/2006/main">
            <a:r>
              <a:t>continuous permafrost, found at the highest elevations, but below the firn line;</a:t>
            </a:r>
          </a:p>
          <a:p xmlns:a="http://schemas.openxmlformats.org/drawingml/2006/main">
            <a:r>
              <a:t>discontinuous permafrost, which often contains a more extensive section of taliks, or unfrozen sections linked to some local variable such as the presence of a former lake; and</a:t>
            </a:r>
          </a:p>
          <a:p xmlns:a="http://schemas.openxmlformats.org/drawingml/2006/main">
            <a:r>
              <a:t>sporadic permafrost.</a:t>
            </a:r>
          </a:p>
          <a:p xmlns:a="http://schemas.openxmlformats.org/drawingml/2006/main">
            <a:r>
              <a:t>The presence of permafrost may adversely affect engineering projects such as mining, road building, well drilling, and the installation of structures such as ski lifts, power lines, or cell phone communication towers, and special measures must be taken to maintain the thermal balance of frozen ground.</a:t>
            </a:r>
          </a:p>
          <a:p xmlns:a="http://schemas.openxmlformats.org/drawingml/2006/main">
            <a:r>
              <a:t>Permafrost should develop in any area where the MAAT is at or below –1°C, but local site conditions, including snowfall, wind or avalanche activity, vegetation, and soil conditions, cause considerable variation.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2586bec7f657456a"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4a73a47429bd4209" /><Relationship Type="http://schemas.openxmlformats.org/officeDocument/2006/relationships/slideLayout" Target="/ppt/slideLayouts/slideLayout1.xml" Id="R037ea271bb4d4616"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80559A7E-CE5B-4C19-8D7D-6FAFFC51D597}"/>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43566340-AA6E-415B-B943-FA3C56C0913B}"/>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037ea271bb4d4616"/>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979bb66fbcc34356" /><Relationship Type="http://schemas.openxmlformats.org/officeDocument/2006/relationships/notesSlide" Target="/ppt/notesSlides/notesSlide1.xml" Id="R72bb65d5fba74c6c"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f2f4867363804549" /><Relationship Type="http://schemas.openxmlformats.org/officeDocument/2006/relationships/notesSlide" Target="/ppt/notesSlides/notesSlide10.xml" Id="Rcd6fbb85f4a346c8"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d4d6ea0133ba4cf6" /><Relationship Type="http://schemas.openxmlformats.org/officeDocument/2006/relationships/notesSlide" Target="/ppt/notesSlides/notesSlide11.xml" Id="Ra6aa7042de794b31"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7156e19b3b6547a2" /><Relationship Type="http://schemas.openxmlformats.org/officeDocument/2006/relationships/notesSlide" Target="/ppt/notesSlides/notesSlide12.xml" Id="R6b392233fca1498f"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4965a722c54f4564" /><Relationship Type="http://schemas.openxmlformats.org/officeDocument/2006/relationships/notesSlide" Target="/ppt/notesSlides/notesSlide13.xml" Id="Rf26f479ca06a4164"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95b7992b5fdb4576" /><Relationship Type="http://schemas.openxmlformats.org/officeDocument/2006/relationships/notesSlide" Target="/ppt/notesSlides/notesSlide14.xml" Id="R060e0b19a7d6464d"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2a9073274da043a8" /><Relationship Type="http://schemas.openxmlformats.org/officeDocument/2006/relationships/notesSlide" Target="/ppt/notesSlides/notesSlide15.xml" Id="Rb736525fd03f4ead"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8ba56819865b4eb3" /><Relationship Type="http://schemas.openxmlformats.org/officeDocument/2006/relationships/notesSlide" Target="/ppt/notesSlides/notesSlide16.xml" Id="Rff56c470d82c4d2b"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7d6a7b45c996476c" /><Relationship Type="http://schemas.openxmlformats.org/officeDocument/2006/relationships/notesSlide" Target="/ppt/notesSlides/notesSlide17.xml" Id="R67c300cd03c446a8"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cbb93bbc9495408d" /><Relationship Type="http://schemas.openxmlformats.org/officeDocument/2006/relationships/notesSlide" Target="/ppt/notesSlides/notesSlide18.xml" Id="R3efc9d05933547cf"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64fa5389d69648d0" /><Relationship Type="http://schemas.openxmlformats.org/officeDocument/2006/relationships/notesSlide" Target="/ppt/notesSlides/notesSlide19.xml" Id="Rfe2118171d3341a5"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5324e452635a4cd7" /><Relationship Type="http://schemas.openxmlformats.org/officeDocument/2006/relationships/notesSlide" Target="/ppt/notesSlides/notesSlide2.xml" Id="Rb2267ee85e53447f"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1dc195db4da34fc0" /><Relationship Type="http://schemas.openxmlformats.org/officeDocument/2006/relationships/notesSlide" Target="/ppt/notesSlides/notesSlide20.xml" Id="R14454186973346cf"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65bd31b7cf964860" /><Relationship Type="http://schemas.openxmlformats.org/officeDocument/2006/relationships/notesSlide" Target="/ppt/notesSlides/notesSlide21.xml" Id="R93aacc466b3f4803"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f2b3d17f1f634de6" /><Relationship Type="http://schemas.openxmlformats.org/officeDocument/2006/relationships/notesSlide" Target="/ppt/notesSlides/notesSlide22.xml" Id="R5ca6fe2eb1e74250"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da5602312fca46a6" /><Relationship Type="http://schemas.openxmlformats.org/officeDocument/2006/relationships/notesSlide" Target="/ppt/notesSlides/notesSlide23.xml" Id="R5833263934ce4144"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10c3e579e11146b0" /><Relationship Type="http://schemas.openxmlformats.org/officeDocument/2006/relationships/notesSlide" Target="/ppt/notesSlides/notesSlide24.xml" Id="Rb264983976b04bc3"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3be9cd7b20ec4be1" /><Relationship Type="http://schemas.openxmlformats.org/officeDocument/2006/relationships/notesSlide" Target="/ppt/notesSlides/notesSlide25.xml" Id="R902ad2de7748459b"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484cc03df3644cbf" /><Relationship Type="http://schemas.openxmlformats.org/officeDocument/2006/relationships/notesSlide" Target="/ppt/notesSlides/notesSlide26.xml" Id="R3ccab896e78f4f18"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xml" Id="R678ad00bf34944d4" /><Relationship Type="http://schemas.openxmlformats.org/officeDocument/2006/relationships/notesSlide" Target="/ppt/notesSlides/notesSlide27.xml" Id="R4a1ed6d145d847e5"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430a56523c544282" /><Relationship Type="http://schemas.openxmlformats.org/officeDocument/2006/relationships/notesSlide" Target="/ppt/notesSlides/notesSlide3.xml" Id="R661b70fab0a547a7"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7be452f29e864733" /><Relationship Type="http://schemas.openxmlformats.org/officeDocument/2006/relationships/notesSlide" Target="/ppt/notesSlides/notesSlide4.xml" Id="R710899d17b904632"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19221b9658a34032" /><Relationship Type="http://schemas.openxmlformats.org/officeDocument/2006/relationships/notesSlide" Target="/ppt/notesSlides/notesSlide5.xml" Id="R602c85e1075e4c93"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ef4357f6f64541bf" /><Relationship Type="http://schemas.openxmlformats.org/officeDocument/2006/relationships/notesSlide" Target="/ppt/notesSlides/notesSlide6.xml" Id="R6e3b98ad36b846da"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b851b421fbab439c" /><Relationship Type="http://schemas.openxmlformats.org/officeDocument/2006/relationships/notesSlide" Target="/ppt/notesSlides/notesSlide7.xml" Id="R4364ea24404048d0"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23c1da7d3a8f49ca" /><Relationship Type="http://schemas.openxmlformats.org/officeDocument/2006/relationships/notesSlide" Target="/ppt/notesSlides/notesSlide8.xml" Id="R014e7487dcb84c33"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513e8fa20a104da2" /><Relationship Type="http://schemas.openxmlformats.org/officeDocument/2006/relationships/notesSlide" Target="/ppt/notesSlides/notesSlide9.xml" Id="Ra9796703081b4000"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Slide title: MOUNTAIN LANDFORMS&#10;AND GEOMORPHIC PROCESSES">
            <a:extLst xmlns:a="http://schemas.openxmlformats.org/drawingml/2006/main">
              <a:ext uri="{FF2B5EF4-FFF2-40B4-BE49-F238E27FC236}">
                <a16:creationId xmlns:a16="http://schemas.microsoft.com/office/drawing/2014/main" id="{22B833B0-E588-4D19-8553-5F86753D5331}"/>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7F7F7F"/>
                </a:solidFill>
                <a:latin typeface="Calibri"/>
                <a:ea typeface="Calibri"/>
                <a:cs typeface="Calibri"/>
              </a:rPr>
              <a:t>MOUNTAIN LANDFORMS </a:t>
            </a:r>
            <a:br/>
            <a:r>
              <a:rPr sz="2800" b="1" u="none">
                <a:solidFill>
                  <a:srgbClr val="7F7F7F"/>
                </a:solidFill>
                <a:latin typeface="Calibri"/>
                <a:ea typeface="Calibri"/>
                <a:cs typeface="Calibri"/>
              </a:rPr>
              <a:t>AND GEOMORPHIC PROCESSES</a:t>
            </a:r>
            <a:endParaRPr sz="2800" b="0" u="none">
              <a:solidFill>
                <a:srgbClr val="000000"/>
              </a:solidFill>
              <a:latin typeface="Calibri"/>
              <a:ea typeface="Calibri"/>
              <a:cs typeface="Calibri"/>
            </a:endParaRPr>
          </a:p>
        </p:txBody>
      </p:sp>
      <p:sp>
        <p:nvSpPr>
          <p:cNvPr id="8" name="Slide text on slide 1">
            <a:extLst xmlns:a="http://schemas.openxmlformats.org/drawingml/2006/main">
              <a:ext uri="{FF2B5EF4-FFF2-40B4-BE49-F238E27FC236}">
                <a16:creationId xmlns:a16="http://schemas.microsoft.com/office/drawing/2014/main" id="{EC69BE71-77A4-4D03-8BAC-5E41CF1A5A1A}"/>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EB4E3"/>
                </a:solidFill>
                <a:latin typeface="Calibri"/>
                <a:ea typeface="Calibri"/>
                <a:cs typeface="Calibri"/>
              </a:rPr>
              <a:t>Chapter Five</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740489485"/>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8" name="Slide text on slide 10">
            <a:extLst xmlns:a="http://schemas.openxmlformats.org/drawingml/2006/main">
              <a:ext uri="{FF2B5EF4-FFF2-40B4-BE49-F238E27FC236}">
                <a16:creationId xmlns:a16="http://schemas.microsoft.com/office/drawing/2014/main" id="{DB1B62B1-04CD-46B6-873D-F45861C8734C}"/>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Permafrost Distribution Modeling</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extent of permafrost has been investigated using various field techniques, including excavations, bottom temperature of winter snow (BTS), and geophysical methods, and models, such as PERMAKART, PERMAMAP, and PERMAMOD, that take into account GIS and DEM variables as well as other physiographic, climatological, and biologic variables, but uncertainty still exists as to which is most useful and effective for accurately representing the distribution of permafrost.</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Permafrost and Climate Change</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General circulation models</a:t>
            </a:r>
            <a:r>
              <a:rPr sz="1400" b="0" u="none">
                <a:solidFill>
                  <a:srgbClr val="595959"/>
                </a:solidFill>
                <a:latin typeface="Calibri"/>
                <a:ea typeface="Calibri"/>
                <a:cs typeface="Calibri"/>
              </a:rPr>
              <a:t> (GCMs) usually take into account solar radiation, greenhouse gases, or boundary conditions to predict future climates, but these models are less able to predict climate change in mountain regions.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Several sources of evidence describe the recent effects of climate change on permafrost, with many rock glaciers and glaciers showing accelerated rates of degradation.</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With increasing temperatures, permafrost zones and processes may shift, and increased melting of permafrost will thicken active layers; eventually, permafrost may become a “historical curiosity.”</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Climate change will also affect other microclimate variables related to permafrost aggradation or degradation (such as changing rates of evaporation, changes in vegetation patterns, and the timing, depth, and duration of snowpack).</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Warming of permafrost may also initiate other hazards, such as rockfalls, glacial avalanches, landslides, or outburst floods.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518400" lvl="2">
              <a:lnSpc>
                <a:spcPct val="12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000" b="1" u="none">
                <a:solidFill>
                  <a:srgbClr val="595959"/>
                </a:solidFill>
                <a:latin typeface="Calibri"/>
                <a:ea typeface="Calibri"/>
                <a:cs typeface="Calibri"/>
              </a:rPr>
              <a:t> </a:t>
            </a:r>
            <a:endParaRPr sz="10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9" name="Accessible slide title: Permafrost Distribution Modeling">
            <a:extLst xmlns:a="http://schemas.openxmlformats.org/drawingml/2006/main">
              <a:ext uri="{FF2B5EF4-FFF2-40B4-BE49-F238E27FC236}">
                <a16:creationId xmlns:a16="http://schemas.microsoft.com/office/drawing/2014/main" id="{E8B0F132-315B-4028-97AB-8B6C464B515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Permafrost Distribution Modeling</a:t>
            </a:r>
          </a:p>
        </p:txBody>
      </p:sp>
    </p:spTree>
    <p:extLst>
      <p:ext uri="{BB962C8B-B14F-4D97-AF65-F5344CB8AC3E}">
        <p14:creationId xmlns:p14="http://schemas.microsoft.com/office/powerpoint/2010/main" val="176289672"/>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9" name="Slide title: Frost Heave and Thrust">
            <a:extLst xmlns:a="http://schemas.openxmlformats.org/drawingml/2006/main">
              <a:ext uri="{FF2B5EF4-FFF2-40B4-BE49-F238E27FC236}">
                <a16:creationId xmlns:a16="http://schemas.microsoft.com/office/drawing/2014/main" id="{4860CF24-74AE-493F-AA18-7AF3E098ECF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Frost Heave and Thrust</a:t>
            </a:r>
            <a:endParaRPr sz="2800" b="0" u="none">
              <a:solidFill>
                <a:srgbClr val="000000"/>
              </a:solidFill>
              <a:latin typeface="Calibri"/>
              <a:ea typeface="Calibri"/>
              <a:cs typeface="Calibri"/>
            </a:endParaRPr>
          </a:p>
        </p:txBody>
      </p:sp>
      <p:sp>
        <p:nvSpPr>
          <p:cNvPr id="30" name="Slide text on slide 11">
            <a:extLst xmlns:a="http://schemas.openxmlformats.org/drawingml/2006/main">
              <a:ext uri="{FF2B5EF4-FFF2-40B4-BE49-F238E27FC236}">
                <a16:creationId xmlns:a16="http://schemas.microsoft.com/office/drawing/2014/main" id="{10CF5FAA-0362-4208-9BFA-7ACA8F1BDA12}"/>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When ice lenses (horizontal accumulations of ice crystals) build beneath the surface, they cause the ground to expand in the direction of the ice-crystal growth.</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most common direction is vertical (</a:t>
            </a:r>
            <a:r>
              <a:rPr sz="1600" b="1" u="none">
                <a:solidFill>
                  <a:srgbClr val="595959"/>
                </a:solidFill>
                <a:latin typeface="Calibri"/>
                <a:ea typeface="Calibri"/>
                <a:cs typeface="Calibri"/>
              </a:rPr>
              <a:t>heave</a:t>
            </a:r>
            <a:r>
              <a:rPr sz="1600" b="0" u="none">
                <a:solidFill>
                  <a:srgbClr val="595959"/>
                </a:solidFill>
                <a:latin typeface="Calibri"/>
                <a:ea typeface="Calibri"/>
                <a:cs typeface="Calibri"/>
              </a:rPr>
              <a:t>), toward the soil surface, since this is the source of the cold, but expansion may also take plate laterally (</a:t>
            </a:r>
            <a:r>
              <a:rPr sz="1600" b="1" u="none">
                <a:solidFill>
                  <a:srgbClr val="595959"/>
                </a:solidFill>
                <a:latin typeface="Calibri"/>
                <a:ea typeface="Calibri"/>
                <a:cs typeface="Calibri"/>
              </a:rPr>
              <a:t>thrust</a:t>
            </a:r>
            <a:r>
              <a:rPr sz="1600" b="0" u="none">
                <a:solidFill>
                  <a:srgbClr val="595959"/>
                </a:solidFill>
                <a:latin typeface="Calibri"/>
                <a:ea typeface="Calibri"/>
                <a:cs typeface="Calibri"/>
              </a:rPr>
              <a:t>) because of the variations in conductivity of heterogeneous materials.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Frost pull</a:t>
            </a:r>
            <a:r>
              <a:rPr sz="1600" b="0" u="none">
                <a:solidFill>
                  <a:srgbClr val="595959"/>
                </a:solidFill>
                <a:latin typeface="Calibri"/>
                <a:ea typeface="Calibri"/>
                <a:cs typeface="Calibri"/>
              </a:rPr>
              <a:t> operates when the soil freezes and expands upward, pulling rocks with it; </a:t>
            </a:r>
            <a:r>
              <a:rPr sz="1600" b="1" u="none">
                <a:solidFill>
                  <a:srgbClr val="595959"/>
                </a:solidFill>
                <a:latin typeface="Calibri"/>
                <a:ea typeface="Calibri"/>
                <a:cs typeface="Calibri"/>
              </a:rPr>
              <a:t>frost push</a:t>
            </a:r>
            <a:r>
              <a:rPr sz="1600" b="0" u="none">
                <a:solidFill>
                  <a:srgbClr val="595959"/>
                </a:solidFill>
                <a:latin typeface="Calibri"/>
                <a:ea typeface="Calibri"/>
                <a:cs typeface="Calibri"/>
              </a:rPr>
              <a:t> results from ice lenses growing underneath stones and pushing rocks upward; in both cases, soil displaces the rocks, which then migrate toward the surface by increments with each freeze and thaw cycle.</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Frost heave and thrust depend on relatively deep freezing, so their operation is essentially limited to once a year, on the annual freeze-thaw cycle.</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3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31" name="TextBox 3">
            <a:extLst xmlns:a="http://schemas.openxmlformats.org/drawingml/2006/main">
              <a:ext uri="{FF2B5EF4-FFF2-40B4-BE49-F238E27FC236}">
                <a16:creationId xmlns:a16="http://schemas.microsoft.com/office/drawing/2014/main" id="{B377B686-61FF-4DD2-BCC3-3304C9E72EEC}"/>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365039925"/>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32" name="Slide title: Needle Ice">
            <a:extLst xmlns:a="http://schemas.openxmlformats.org/drawingml/2006/main">
              <a:ext uri="{FF2B5EF4-FFF2-40B4-BE49-F238E27FC236}">
                <a16:creationId xmlns:a16="http://schemas.microsoft.com/office/drawing/2014/main" id="{D1B12670-8F27-41E0-B952-0D88434E764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Needle Ice</a:t>
            </a:r>
            <a:endParaRPr sz="2800" b="0" u="none">
              <a:solidFill>
                <a:srgbClr val="000000"/>
              </a:solidFill>
              <a:latin typeface="Calibri"/>
              <a:ea typeface="Calibri"/>
              <a:cs typeface="Calibri"/>
            </a:endParaRPr>
          </a:p>
        </p:txBody>
      </p:sp>
      <p:sp>
        <p:nvSpPr>
          <p:cNvPr id="33" name="Slide text on slide 12">
            <a:extLst xmlns:a="http://schemas.openxmlformats.org/drawingml/2006/main">
              <a:ext uri="{FF2B5EF4-FFF2-40B4-BE49-F238E27FC236}">
                <a16:creationId xmlns:a16="http://schemas.microsoft.com/office/drawing/2014/main" id="{ADF30E1D-03CE-4C49-AC1A-C46ECAEF8546}"/>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Needle ice consists of small individual columns or filaments of ice, projecting from the soil surface and usually capped by a thin ice layer on which dirt and small rocks can settle; the needles may be densely packed or in scattered columns.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Needle ice typically forms during calm, clear nights with freezing temperature; it requires a fine soil with high moisture content that will allow rapid migration of the water to the freezing place.</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Needle ice typically melts during the day; if it does not melt during the day, and new growth accumulates the following night, a tiered or storied effect may develop.</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3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34" name="TextBox 3">
            <a:extLst xmlns:a="http://schemas.openxmlformats.org/drawingml/2006/main">
              <a:ext uri="{FF2B5EF4-FFF2-40B4-BE49-F238E27FC236}">
                <a16:creationId xmlns:a16="http://schemas.microsoft.com/office/drawing/2014/main" id="{4518B09F-1424-49D2-B6BE-8F88E5D8B2BD}"/>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128904752"/>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35" name="Slide title: Patterned Ground">
            <a:extLst xmlns:a="http://schemas.openxmlformats.org/drawingml/2006/main">
              <a:ext uri="{FF2B5EF4-FFF2-40B4-BE49-F238E27FC236}">
                <a16:creationId xmlns:a16="http://schemas.microsoft.com/office/drawing/2014/main" id="{4249E22D-FF40-4F28-8953-67D41B331CD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Patterned Ground</a:t>
            </a:r>
            <a:endParaRPr sz="2800" b="0" u="none">
              <a:solidFill>
                <a:srgbClr val="000000"/>
              </a:solidFill>
              <a:latin typeface="Calibri"/>
              <a:ea typeface="Calibri"/>
              <a:cs typeface="Calibri"/>
            </a:endParaRPr>
          </a:p>
        </p:txBody>
      </p:sp>
      <p:sp>
        <p:nvSpPr>
          <p:cNvPr id="36" name="Slide text on slide 13">
            <a:extLst xmlns:a="http://schemas.openxmlformats.org/drawingml/2006/main">
              <a:ext uri="{FF2B5EF4-FFF2-40B4-BE49-F238E27FC236}">
                <a16:creationId xmlns:a16="http://schemas.microsoft.com/office/drawing/2014/main" id="{415D749F-EB66-4D71-93D3-9F7EB4291CC9}"/>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Patterning of rocks, soil, and vegetation into various geometric forms is a common feature of high mountain landscapes.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These patterns fall into three basic categories: polygons, circles, and lines or stripes.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These “surface markings” or “structure soils” range in size from tiny, centimeters-long features to large-scale forms several meters across.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Numerous theories exist to explain the development of these patterns, but the exact mechanism of their origin is still controversial, in part because similar patterns can be caused by different processes.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One useful scheme classifies patterned ground based on only two criteria: geometric form and the presence or absence of sorting (the segregation of rocks and fines)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3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37" name="TextBox 3">
            <a:extLst xmlns:a="http://schemas.openxmlformats.org/drawingml/2006/main">
              <a:ext uri="{FF2B5EF4-FFF2-40B4-BE49-F238E27FC236}">
                <a16:creationId xmlns:a16="http://schemas.microsoft.com/office/drawing/2014/main" id="{B250D645-4403-4E98-BAF2-086C33EBF47F}"/>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714302832"/>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38" name="Slide text on slide 14">
            <a:extLst xmlns:a="http://schemas.openxmlformats.org/drawingml/2006/main">
              <a:ext uri="{FF2B5EF4-FFF2-40B4-BE49-F238E27FC236}">
                <a16:creationId xmlns:a16="http://schemas.microsoft.com/office/drawing/2014/main" id="{2E660A69-CD3D-4D04-AF67-8FA785671E8E}"/>
              </a:ext>
            </a:extLst>
          </p:cNvPr>
          <p:cNvSpPr>
            <a:spLocks xmlns:a="http://schemas.openxmlformats.org/drawingml/2006/main" noGrp="1"/>
          </p:cNvSpPr>
          <p:nvPr/>
        </p:nvSpPr>
        <p:spPr>
          <a:xfrm xmlns:a="http://schemas.openxmlformats.org/drawingml/2006/main">
            <a:off x="457200" y="273960"/>
            <a:ext cx="8229600" cy="612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Origin of Patterned Ground</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initiating process in polygonal patterns is generally cracking of the surface because of desiccation or frost cracking, while circular patterns are probably the result of frost heave.</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Sorting of materials is caused by various processes, but in cold climates it is mainly because of frost action.</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Frost heave, frost thrust, and needle-ice growth all contribute to the segregation of rocks and fines.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Vertical heaving selectively moves coarse particles up, and lateral sorting moves fine particles away from the advancing (tops or sides) freezing front; mechanical sorting occurs as frost mounds force coarser rocks to roll to the base of a mound.</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Blockfields, Blockslopes, and Blockstreams</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When bedrock is shattered by weathering, the result is an extensive array of angular stones.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Blockfields and blockslopes run parallel to the contour; blockstreams run perpendicular to the contour and often occupy valleys.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Although blockfields have various origins, frost action was generally thought to be the primary formation factor; however, blocks may also be produced from azonal weathering processes such as chemical weathering and thermal stress fatigue.</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They are usually sedentary features that develop in place and are not the result of rockfall from upslope, though some may be capable of movement.</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While blockfields may be actively forming in some areas, many are relict features from a past climate.</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2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900" b="0" u="none">
              <a:solidFill>
                <a:srgbClr val="000000"/>
              </a:solidFill>
              <a:latin typeface="Calibri"/>
              <a:ea typeface="Calibri"/>
              <a:cs typeface="Calibri"/>
            </a:endParaRPr>
          </a:p>
          <a:p xmlns:a="http://schemas.openxmlformats.org/drawingml/2006/main">
            <a:pPr marL="518400" lvl="2">
              <a:lnSpc>
                <a:spcPct val="120000"/>
              </a:lnSpc>
              <a:spcBef>
                <a:spcPts val="224"/>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900" b="1" u="none">
                <a:solidFill>
                  <a:srgbClr val="595959"/>
                </a:solidFill>
                <a:latin typeface="Calibri"/>
                <a:ea typeface="Calibri"/>
                <a:cs typeface="Calibri"/>
              </a:rPr>
              <a:t> </a:t>
            </a:r>
            <a:endParaRPr sz="9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1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lnSpc>
                <a:spcPct val="110000"/>
              </a:lnSpc>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39" name="Accessible slide title: Origin of Patterned Ground">
            <a:extLst xmlns:a="http://schemas.openxmlformats.org/drawingml/2006/main">
              <a:ext uri="{FF2B5EF4-FFF2-40B4-BE49-F238E27FC236}">
                <a16:creationId xmlns:a16="http://schemas.microsoft.com/office/drawing/2014/main" id="{53A69A79-8D06-4D56-B4EC-C053F509C2F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Origin of Patterned Ground</a:t>
            </a:r>
          </a:p>
        </p:txBody>
      </p:sp>
    </p:spTree>
    <p:extLst>
      <p:ext uri="{BB962C8B-B14F-4D97-AF65-F5344CB8AC3E}">
        <p14:creationId xmlns:p14="http://schemas.microsoft.com/office/powerpoint/2010/main" val="522443501"/>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39" name="Slide title: Mass Wasting">
            <a:extLst xmlns:a="http://schemas.openxmlformats.org/drawingml/2006/main">
              <a:ext uri="{FF2B5EF4-FFF2-40B4-BE49-F238E27FC236}">
                <a16:creationId xmlns:a16="http://schemas.microsoft.com/office/drawing/2014/main" id="{D89C26C6-5147-4ED8-8B53-AF0FF24C629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Mass Wasting</a:t>
            </a:r>
            <a:endParaRPr sz="3200" b="0" u="none">
              <a:solidFill>
                <a:srgbClr val="000000"/>
              </a:solidFill>
              <a:latin typeface="Calibri"/>
              <a:ea typeface="Calibri"/>
              <a:cs typeface="Calibri"/>
            </a:endParaRPr>
          </a:p>
        </p:txBody>
      </p:sp>
      <p:sp>
        <p:nvSpPr>
          <p:cNvPr id="40" name="Slide text on slide 15">
            <a:extLst xmlns:a="http://schemas.openxmlformats.org/drawingml/2006/main">
              <a:ext uri="{FF2B5EF4-FFF2-40B4-BE49-F238E27FC236}">
                <a16:creationId xmlns:a16="http://schemas.microsoft.com/office/drawing/2014/main" id="{D28A1600-9F20-45FC-B6D2-E53E776C1CA4}"/>
              </a:ext>
            </a:extLst>
          </p:cNvPr>
          <p:cNvSpPr>
            <a:spLocks xmlns:a="http://schemas.openxmlformats.org/drawingml/2006/main" noGrp="1"/>
          </p:cNvSpPr>
          <p:nvPr/>
        </p:nvSpPr>
        <p:spPr>
          <a:xfrm xmlns:a="http://schemas.openxmlformats.org/drawingml/2006/main">
            <a:off x="457200" y="1069920"/>
            <a:ext cx="8229600" cy="5232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Mass wasting is the downslope movement of material because of gravity.</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Mass wasting occurs with the greatest intensity in periglacial regions because of surface movement through frost creep; high moisture content, which lubricates the soil and produces high pore water pressures; and because glaciers have oversteepened slopes.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With the exception of glacial sculpture, frost action and mass wasting account for most of the characteristic features of high mountain landscapes.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Creep</a:t>
            </a:r>
            <a:endParaRPr sz="18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Creep,</a:t>
            </a:r>
            <a:r>
              <a:rPr sz="1400" b="0" u="none">
                <a:solidFill>
                  <a:srgbClr val="595959"/>
                </a:solidFill>
                <a:latin typeface="Calibri"/>
                <a:ea typeface="Calibri"/>
                <a:cs typeface="Calibri"/>
              </a:rPr>
              <a:t> the slow downslope movement of surface materials, can be caused by wetting and drying, heating and cooling, freezing and thawing, disturbance of the soil by organisms, or simply the effect of shear stress on slopes.</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In lowlands, its effect can only be seen over decades or centuries, but in mountains, its effect is greatly intensified.</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Frost creep produces a ratchet-like motion in which soil, during a freeze-thaw cycle, is displaced normal to its surface; the displaced soil is then moved downslope by gravity and settles parallel to the hillside.</a:t>
            </a:r>
            <a:endParaRPr sz="1400" b="0" u="none">
              <a:solidFill>
                <a:srgbClr val="000000"/>
              </a:solidFill>
              <a:latin typeface="Calibri"/>
              <a:ea typeface="Calibri"/>
              <a:cs typeface="Calibri"/>
            </a:endParaRPr>
          </a:p>
          <a:p xmlns:a="http://schemas.openxmlformats.org/drawingml/2006/main">
            <a:pPr marL="914400" lvl="2">
              <a:lnSpc>
                <a:spcPct val="120000"/>
              </a:lnSpc>
              <a:spcBef>
                <a:spcPts val="275"/>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43080" indent="-34308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p:txBody>
      </p:sp>
    </p:spTree>
    <p:extLst>
      <p:ext uri="{BB962C8B-B14F-4D97-AF65-F5344CB8AC3E}">
        <p14:creationId xmlns:p14="http://schemas.microsoft.com/office/powerpoint/2010/main" val="1161081568"/>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41" name="Slide text on slide 16">
            <a:extLst xmlns:a="http://schemas.openxmlformats.org/drawingml/2006/main">
              <a:ext uri="{FF2B5EF4-FFF2-40B4-BE49-F238E27FC236}">
                <a16:creationId xmlns:a16="http://schemas.microsoft.com/office/drawing/2014/main" id="{13481F24-F1F3-45F6-81BC-4B26493ADC69}"/>
              </a:ext>
            </a:extLst>
          </p:cNvPr>
          <p:cNvSpPr>
            <a:spLocks xmlns:a="http://schemas.openxmlformats.org/drawingml/2006/main" noGrp="1"/>
          </p:cNvSpPr>
          <p:nvPr/>
        </p:nvSpPr>
        <p:spPr>
          <a:xfrm xmlns:a="http://schemas.openxmlformats.org/drawingml/2006/main">
            <a:off x="457200" y="274320"/>
            <a:ext cx="8229600" cy="62121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1" u="none">
                <a:solidFill>
                  <a:srgbClr val="595959"/>
                </a:solidFill>
                <a:latin typeface="Calibri"/>
                <a:ea typeface="Calibri"/>
                <a:cs typeface="Calibri"/>
              </a:rPr>
              <a:t>Solifluction</a:t>
            </a:r>
            <a:endParaRPr sz="17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Solifluction (derived from the Latin words for soil and flow), also known as </a:t>
            </a:r>
            <a:r>
              <a:rPr sz="1300" b="1" u="none">
                <a:solidFill>
                  <a:srgbClr val="595959"/>
                </a:solidFill>
                <a:latin typeface="Calibri"/>
                <a:ea typeface="Calibri"/>
                <a:cs typeface="Calibri"/>
              </a:rPr>
              <a:t>gelifluction,</a:t>
            </a:r>
            <a:r>
              <a:rPr sz="1300" b="0" u="none">
                <a:solidFill>
                  <a:srgbClr val="595959"/>
                </a:solidFill>
                <a:latin typeface="Calibri"/>
                <a:ea typeface="Calibri"/>
                <a:cs typeface="Calibri"/>
              </a:rPr>
              <a:t> is best developed in cold climates where permafrost or a subsurface frozen layer prevents the downward percolation of water, saturating the soil, reducing cohesion among soil particles, and causing the viscous mass to deform downslope in a porridge or concrete-like fashion.</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Although solifluction is one of the slower forms of mass wasting, in some cases, it can do more work to the alpine hillslope than rockfall and avalanche processes.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Solifluction, frost action, frost creep, and other weathering processes reduce overall slop and create </a:t>
            </a:r>
            <a:r>
              <a:rPr sz="1300" b="1" u="none">
                <a:solidFill>
                  <a:srgbClr val="595959"/>
                </a:solidFill>
                <a:latin typeface="Calibri"/>
                <a:ea typeface="Calibri"/>
                <a:cs typeface="Calibri"/>
              </a:rPr>
              <a:t>altiplanation (cryoplanation)</a:t>
            </a:r>
            <a:r>
              <a:rPr sz="1300" b="0" u="none">
                <a:solidFill>
                  <a:srgbClr val="595959"/>
                </a:solidFill>
                <a:latin typeface="Calibri"/>
                <a:ea typeface="Calibri"/>
                <a:cs typeface="Calibri"/>
              </a:rPr>
              <a:t> terraces and lobes.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1" u="none">
                <a:solidFill>
                  <a:srgbClr val="595959"/>
                </a:solidFill>
                <a:latin typeface="Calibri"/>
                <a:ea typeface="Calibri"/>
                <a:cs typeface="Calibri"/>
              </a:rPr>
              <a:t>Mudflows</a:t>
            </a:r>
            <a:endParaRPr sz="17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Mudflows consist of water-saturated heterogeneous material confined to a definite channel that flows quickly downslope (mudslides, by contrast, involve the massive failure of large sections of slope).</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material of mudflows is actually composed largely of rocks, resembling an aggregate of fresh concrete, but mud provides the flow matrix and transporting mediums.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conditions most favorable for mudflows include (1) abundant water to saturate the mass of mud and rocks, (2) a lack of stabilizing vegetation, (3) unconsolidated material with adequate fines to act as a lubricant, and (4) moderately steep slopes.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Mudflows have a much greater speed of movement (up to several meters per second) than solifluction and can cause considerable destruction of life and property.</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 mountainous environments, there are many other types of flows as well, all characterized by their high moisture content and sudden movement, including </a:t>
            </a:r>
            <a:r>
              <a:rPr sz="1300" b="1" u="none">
                <a:solidFill>
                  <a:srgbClr val="595959"/>
                </a:solidFill>
                <a:latin typeface="Calibri"/>
                <a:ea typeface="Calibri"/>
                <a:cs typeface="Calibri"/>
              </a:rPr>
              <a:t>lahars</a:t>
            </a:r>
            <a:r>
              <a:rPr sz="1300" b="0" u="none">
                <a:solidFill>
                  <a:srgbClr val="595959"/>
                </a:solidFill>
                <a:latin typeface="Calibri"/>
                <a:ea typeface="Calibri"/>
                <a:cs typeface="Calibri"/>
              </a:rPr>
              <a:t> (floods of volcanic origin), earthflows, and </a:t>
            </a:r>
            <a:r>
              <a:rPr sz="1300" b="1" u="none">
                <a:solidFill>
                  <a:srgbClr val="595959"/>
                </a:solidFill>
                <a:latin typeface="Calibri"/>
                <a:ea typeface="Calibri"/>
                <a:cs typeface="Calibri"/>
              </a:rPr>
              <a:t>debris flows</a:t>
            </a:r>
            <a:r>
              <a:rPr sz="1300" b="0" u="none">
                <a:solidFill>
                  <a:srgbClr val="595959"/>
                </a:solidFill>
                <a:latin typeface="Calibri"/>
                <a:ea typeface="Calibri"/>
                <a:cs typeface="Calibri"/>
              </a:rPr>
              <a:t> (which commonly occur after forest fires).</a:t>
            </a:r>
            <a:endParaRPr sz="13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1143000" lvl="2" indent="-228600">
              <a:lnSpc>
                <a:spcPct val="12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lnSpc>
                <a:spcPct val="11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42" name="Accessible slide title: Solifluction">
            <a:extLst xmlns:a="http://schemas.openxmlformats.org/drawingml/2006/main">
              <a:ext uri="{FF2B5EF4-FFF2-40B4-BE49-F238E27FC236}">
                <a16:creationId xmlns:a16="http://schemas.microsoft.com/office/drawing/2014/main" id="{C0664B0B-4817-47E4-975C-0A099623FEB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Solifluction</a:t>
            </a:r>
          </a:p>
        </p:txBody>
      </p:sp>
    </p:spTree>
    <p:extLst>
      <p:ext uri="{BB962C8B-B14F-4D97-AF65-F5344CB8AC3E}">
        <p14:creationId xmlns:p14="http://schemas.microsoft.com/office/powerpoint/2010/main" val="41744282"/>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42" name="Slide text on slide 17">
            <a:extLst xmlns:a="http://schemas.openxmlformats.org/drawingml/2006/main">
              <a:ext uri="{FF2B5EF4-FFF2-40B4-BE49-F238E27FC236}">
                <a16:creationId xmlns:a16="http://schemas.microsoft.com/office/drawing/2014/main" id="{7D5CF517-3D3B-46AF-9296-E81C5781413C}"/>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Slumping</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Slumping is the slippage of material moving as a unit or as several subsidiary units along a concave surface of rupture.</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It begins with a rapid movement at depth, which may evolve into a flow or slide, and typically takes place along a zone of weakness, where the area downslope has been disturbed and support has been removed, such as along road cuts and where lakes or streams have undercut their banks.</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rate of movement by slumping is rapid enough to be observable, but not as rapid or destructive as mudflows or landslides.</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Rockfalls</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Rockfalls involve the rapid falling of rock downslope; the rocks may fall directly from a cliff or headwall or may tumble downward and initiate other movement.</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Rockfall is a localized and sporadic process, occurring most frequently in spring and autumn and above the treeline in steep terrain where frost action operates to loosen rocks from surrounding bedrock.</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In many mountain areas, rockfall is frequent and is thought to be of considerable geomorphic significance, due to its ability to rapidly and powerfully transport material; falling rocks move at high speeds and can cause considerable damage on impact, whether they strike another rock, a tree, or (especially) a person.</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3" name="Accessible slide title: Slumping">
            <a:extLst xmlns:a="http://schemas.openxmlformats.org/drawingml/2006/main">
              <a:ext uri="{FF2B5EF4-FFF2-40B4-BE49-F238E27FC236}">
                <a16:creationId xmlns:a16="http://schemas.microsoft.com/office/drawing/2014/main" id="{12421459-BDE3-4625-808B-C69BD2590C8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Slumping</a:t>
            </a:r>
          </a:p>
        </p:txBody>
      </p:sp>
    </p:spTree>
    <p:extLst>
      <p:ext uri="{BB962C8B-B14F-4D97-AF65-F5344CB8AC3E}">
        <p14:creationId xmlns:p14="http://schemas.microsoft.com/office/powerpoint/2010/main" val="1324153987"/>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43" name="Slide text on slide 18">
            <a:extLst xmlns:a="http://schemas.openxmlformats.org/drawingml/2006/main">
              <a:ext uri="{FF2B5EF4-FFF2-40B4-BE49-F238E27FC236}">
                <a16:creationId xmlns:a16="http://schemas.microsoft.com/office/drawing/2014/main" id="{CFAC178F-C853-47AF-A3DD-22795D833BD0}"/>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Landslides and Debris Avalanches</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Many types of mass movements are included in the general term “landslide,” but according to geomorphologists, the term refers to movements where there is a distinct zone of weakness that separates the slide material from stable underlying material.</a:t>
            </a:r>
            <a:endParaRPr sz="1500" b="0" u="none">
              <a:solidFill>
                <a:srgbClr val="000000"/>
              </a:solidFill>
              <a:latin typeface="Calibri"/>
              <a:ea typeface="Calibri"/>
              <a:cs typeface="Calibri"/>
            </a:endParaRPr>
          </a:p>
          <a:p xmlns:a="http://schemas.openxmlformats.org/drawingml/2006/main">
            <a:pPr marL="742680" lvl="1" indent="-28548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Types of avalanches include:</a:t>
            </a:r>
            <a:endParaRPr sz="1500" b="0" u="none">
              <a:solidFill>
                <a:srgbClr val="000000"/>
              </a:solidFill>
              <a:latin typeface="Calibri"/>
              <a:ea typeface="Calibri"/>
              <a:cs typeface="Calibri"/>
            </a:endParaRPr>
          </a:p>
          <a:p xmlns:a="http://schemas.openxmlformats.org/drawingml/2006/main">
            <a:pPr marL="1143000" lvl="2" indent="-228600">
              <a:lnSpc>
                <a:spcPct val="130000"/>
              </a:lnSpc>
              <a:spcBef>
                <a:spcPts val="326"/>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1" u="none">
                <a:solidFill>
                  <a:srgbClr val="595959"/>
                </a:solidFill>
                <a:latin typeface="Calibri"/>
                <a:ea typeface="Calibri"/>
                <a:cs typeface="Calibri"/>
              </a:rPr>
              <a:t>Translational</a:t>
            </a:r>
            <a:r>
              <a:rPr sz="1300" b="0" u="none">
                <a:solidFill>
                  <a:srgbClr val="595959"/>
                </a:solidFill>
                <a:latin typeface="Calibri"/>
                <a:ea typeface="Calibri"/>
                <a:cs typeface="Calibri"/>
              </a:rPr>
              <a:t> landslides, which occur when a displaced surface moves parallel to the slope angle.</a:t>
            </a:r>
            <a:endParaRPr sz="1300" b="0" u="none">
              <a:solidFill>
                <a:srgbClr val="000000"/>
              </a:solidFill>
              <a:latin typeface="Calibri"/>
              <a:ea typeface="Calibri"/>
              <a:cs typeface="Calibri"/>
            </a:endParaRPr>
          </a:p>
          <a:p xmlns:a="http://schemas.openxmlformats.org/drawingml/2006/main">
            <a:pPr marL="1143000" lvl="2" indent="-228600">
              <a:lnSpc>
                <a:spcPct val="130000"/>
              </a:lnSpc>
              <a:spcBef>
                <a:spcPts val="326"/>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1" u="none">
                <a:solidFill>
                  <a:srgbClr val="595959"/>
                </a:solidFill>
                <a:latin typeface="Calibri"/>
                <a:ea typeface="Calibri"/>
                <a:cs typeface="Calibri"/>
              </a:rPr>
              <a:t>Rotational </a:t>
            </a:r>
            <a:r>
              <a:rPr sz="1300" b="0" u="none">
                <a:solidFill>
                  <a:srgbClr val="595959"/>
                </a:solidFill>
                <a:latin typeface="Calibri"/>
                <a:ea typeface="Calibri"/>
                <a:cs typeface="Calibri"/>
              </a:rPr>
              <a:t>landslides, which slip and rotate along a concave stable surface.</a:t>
            </a:r>
            <a:endParaRPr sz="1300" b="0" u="none">
              <a:solidFill>
                <a:srgbClr val="000000"/>
              </a:solidFill>
              <a:latin typeface="Calibri"/>
              <a:ea typeface="Calibri"/>
              <a:cs typeface="Calibri"/>
            </a:endParaRPr>
          </a:p>
          <a:p xmlns:a="http://schemas.openxmlformats.org/drawingml/2006/main">
            <a:pPr marL="1143000" lvl="2" indent="-228600">
              <a:lnSpc>
                <a:spcPct val="130000"/>
              </a:lnSpc>
              <a:spcBef>
                <a:spcPts val="326"/>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1" u="none">
                <a:solidFill>
                  <a:srgbClr val="595959"/>
                </a:solidFill>
                <a:latin typeface="Calibri"/>
                <a:ea typeface="Calibri"/>
                <a:cs typeface="Calibri"/>
              </a:rPr>
              <a:t>Debris avalanches, </a:t>
            </a:r>
            <a:r>
              <a:rPr sz="1300" b="0" u="none">
                <a:solidFill>
                  <a:srgbClr val="595959"/>
                </a:solidFill>
                <a:latin typeface="Calibri"/>
                <a:ea typeface="Calibri"/>
                <a:cs typeface="Calibri"/>
              </a:rPr>
              <a:t>which involve the catastrophic falling and tumbling of rock, debris, snow, ice, and soil from melting or release of ice.</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Specific causes of landslides are usually divided into two groups: </a:t>
            </a:r>
            <a:endParaRPr sz="1500" b="0" u="none">
              <a:solidFill>
                <a:srgbClr val="000000"/>
              </a:solidFill>
              <a:latin typeface="Calibri"/>
              <a:ea typeface="Calibri"/>
              <a:cs typeface="Calibri"/>
            </a:endParaRPr>
          </a:p>
          <a:p xmlns:a="http://schemas.openxmlformats.org/drawingml/2006/main">
            <a:pPr marL="1143000" lvl="2" indent="-228600">
              <a:lnSpc>
                <a:spcPct val="130000"/>
              </a:lnSpc>
              <a:spcBef>
                <a:spcPts val="326"/>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0" u="none">
                <a:solidFill>
                  <a:srgbClr val="595959"/>
                </a:solidFill>
                <a:latin typeface="Calibri"/>
                <a:ea typeface="Calibri"/>
                <a:cs typeface="Calibri"/>
              </a:rPr>
              <a:t>Internal condition of the rocks, including weak rock formations, steeply dipping rock with bedding plans, joints, fault zones, and steep slopes.</a:t>
            </a:r>
            <a:endParaRPr sz="1300" b="0" u="none">
              <a:solidFill>
                <a:srgbClr val="000000"/>
              </a:solidFill>
              <a:latin typeface="Calibri"/>
              <a:ea typeface="Calibri"/>
              <a:cs typeface="Calibri"/>
            </a:endParaRPr>
          </a:p>
          <a:p xmlns:a="http://schemas.openxmlformats.org/drawingml/2006/main">
            <a:pPr marL="1143000" lvl="2" indent="-228600">
              <a:lnSpc>
                <a:spcPct val="130000"/>
              </a:lnSpc>
              <a:spcBef>
                <a:spcPts val="326"/>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0" u="none">
                <a:solidFill>
                  <a:srgbClr val="595959"/>
                </a:solidFill>
                <a:latin typeface="Calibri"/>
                <a:ea typeface="Calibri"/>
                <a:cs typeface="Calibri"/>
              </a:rPr>
              <a:t>External factors affecting slopes, including climatic factors, erosion, and other types of disturbances, such as earthquakes.</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Landslides are the most spectacular form of mass movement, sometimes reaching velocities of over 100 m s</a:t>
            </a:r>
            <a:r>
              <a:rPr sz="1500" b="0" u="none">
                <a:solidFill>
                  <a:srgbClr val="595959"/>
                </a:solidFill>
                <a:latin typeface="Calibri"/>
                <a:ea typeface="Calibri"/>
                <a:cs typeface="Calibri"/>
              </a:rPr>
              <a:t>-1</a:t>
            </a:r>
            <a:r>
              <a:rPr sz="1500" b="0" u="none">
                <a:solidFill>
                  <a:srgbClr val="595959"/>
                </a:solidFill>
                <a:latin typeface="Calibri"/>
                <a:ea typeface="Calibri"/>
                <a:cs typeface="Calibri"/>
              </a:rPr>
              <a:t> and moving horizontally for several kilometers, but although some landslides are exceptionally large and destructive, most are smaller and more frequent.</a:t>
            </a:r>
            <a:endParaRPr sz="1500" b="0" u="none">
              <a:solidFill>
                <a:srgbClr val="000000"/>
              </a:solidFill>
              <a:latin typeface="Calibri"/>
              <a:ea typeface="Calibri"/>
              <a:cs typeface="Calibri"/>
            </a:endParaRPr>
          </a:p>
          <a:p xmlns:a="http://schemas.openxmlformats.org/drawingml/2006/main">
            <a:pPr marL="742680" lvl="1" indent="-28548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Statistics, remote sensing, and GIS data have improved landslide hazard analysis.</a:t>
            </a:r>
            <a:endParaRPr sz="15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1143000" lvl="2" indent="-228600">
              <a:lnSpc>
                <a:spcPct val="130000"/>
              </a:lnSpc>
              <a:spcBef>
                <a:spcPts val="224"/>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3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3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lnSpc>
                <a:spcPct val="12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2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4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44" name="Accessible slide title: Landslides and Debris Avalanches">
            <a:extLst xmlns:a="http://schemas.openxmlformats.org/drawingml/2006/main">
              <a:ext uri="{FF2B5EF4-FFF2-40B4-BE49-F238E27FC236}">
                <a16:creationId xmlns:a16="http://schemas.microsoft.com/office/drawing/2014/main" id="{0A4D1844-9F3E-4F2B-8A50-7B67D0FA0EC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Landslides and Debris Avalanches</a:t>
            </a:r>
          </a:p>
        </p:txBody>
      </p:sp>
    </p:spTree>
    <p:extLst>
      <p:ext uri="{BB962C8B-B14F-4D97-AF65-F5344CB8AC3E}">
        <p14:creationId xmlns:p14="http://schemas.microsoft.com/office/powerpoint/2010/main" val="880763121"/>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44" name="Slide title: Features of Mass Wasting">
            <a:extLst xmlns:a="http://schemas.openxmlformats.org/drawingml/2006/main">
              <a:ext uri="{FF2B5EF4-FFF2-40B4-BE49-F238E27FC236}">
                <a16:creationId xmlns:a16="http://schemas.microsoft.com/office/drawing/2014/main" id="{83F98928-2249-4765-BFC6-73C642C648D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Features of Mass Wasting</a:t>
            </a:r>
            <a:endParaRPr sz="3200" b="0" u="none">
              <a:solidFill>
                <a:srgbClr val="000000"/>
              </a:solidFill>
              <a:latin typeface="Calibri"/>
              <a:ea typeface="Calibri"/>
              <a:cs typeface="Calibri"/>
            </a:endParaRPr>
          </a:p>
        </p:txBody>
      </p:sp>
      <p:sp>
        <p:nvSpPr>
          <p:cNvPr id="45" name="Slide text on slide 19">
            <a:extLst xmlns:a="http://schemas.openxmlformats.org/drawingml/2006/main">
              <a:ext uri="{FF2B5EF4-FFF2-40B4-BE49-F238E27FC236}">
                <a16:creationId xmlns:a16="http://schemas.microsoft.com/office/drawing/2014/main" id="{E568D9B6-7B55-4551-81EF-DCABAE4D5427}"/>
              </a:ext>
            </a:extLst>
          </p:cNvPr>
          <p:cNvSpPr>
            <a:spLocks xmlns:a="http://schemas.openxmlformats.org/drawingml/2006/main" noGrp="1"/>
          </p:cNvSpPr>
          <p:nvPr/>
        </p:nvSpPr>
        <p:spPr>
          <a:xfrm xmlns:a="http://schemas.openxmlformats.org/drawingml/2006/main">
            <a:off x="457200" y="1449360"/>
            <a:ext cx="8229600" cy="4929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Talus is an accumulation of rock debris of various sizes transported from a mountain valley wall by gravity, rainwash, snowmelt, or avalanching snow.</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Talus accumulations are best developed above treeline, where there is little vegetation and frost action causes rapid breakdown and displacement of rocks.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Most talus accumulations are bare and rocky, but where mudflows, avalanches, and landslides feed in to the talus, fine material may also be present, with the larger rocks located as the bottom of the slope.</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There are several types of talus:</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1" u="none">
                <a:solidFill>
                  <a:srgbClr val="595959"/>
                </a:solidFill>
                <a:latin typeface="Calibri"/>
                <a:ea typeface="Calibri"/>
                <a:cs typeface="Calibri"/>
              </a:rPr>
              <a:t>Rockfall talus</a:t>
            </a:r>
            <a:r>
              <a:rPr sz="1200" b="0" u="none">
                <a:solidFill>
                  <a:srgbClr val="595959"/>
                </a:solidFill>
                <a:latin typeface="Calibri"/>
                <a:ea typeface="Calibri"/>
                <a:cs typeface="Calibri"/>
              </a:rPr>
              <a:t> (rockfall cone, scree slope, talus cone, or talus slope) is a collection of angular rocks of all sizes that form below cliffs or steep rocky slopes.</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1" u="none">
                <a:solidFill>
                  <a:srgbClr val="595959"/>
                </a:solidFill>
                <a:latin typeface="Calibri"/>
                <a:ea typeface="Calibri"/>
                <a:cs typeface="Calibri"/>
              </a:rPr>
              <a:t>Alluvial talus </a:t>
            </a:r>
            <a:r>
              <a:rPr sz="1200" b="0" u="none">
                <a:solidFill>
                  <a:srgbClr val="595959"/>
                </a:solidFill>
                <a:latin typeface="Calibri"/>
                <a:ea typeface="Calibri"/>
                <a:cs typeface="Calibri"/>
              </a:rPr>
              <a:t>forms from an accumulation of rocks of any size or shape that are carried by rainwash or snow through a gully or couloir to rest against a valley wall.</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1" u="none">
                <a:solidFill>
                  <a:srgbClr val="595959"/>
                </a:solidFill>
                <a:latin typeface="Calibri"/>
                <a:ea typeface="Calibri"/>
                <a:cs typeface="Calibri"/>
              </a:rPr>
              <a:t>Avalanche talus</a:t>
            </a:r>
            <a:r>
              <a:rPr sz="1200" b="0" u="none">
                <a:solidFill>
                  <a:srgbClr val="595959"/>
                </a:solidFill>
                <a:latin typeface="Calibri"/>
                <a:ea typeface="Calibri"/>
                <a:cs typeface="Calibri"/>
              </a:rPr>
              <a:t>, an assemblage of angular rocks of any size, is derived from avalanched snow mixed with rock debris carried from cliffs or steep rocky slopes.</a:t>
            </a:r>
            <a:endParaRPr sz="12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Some talus forms may resemble a </a:t>
            </a:r>
            <a:r>
              <a:rPr sz="1500" b="1" u="none">
                <a:solidFill>
                  <a:srgbClr val="595959"/>
                </a:solidFill>
                <a:latin typeface="Calibri"/>
                <a:ea typeface="Calibri"/>
                <a:cs typeface="Calibri"/>
              </a:rPr>
              <a:t>protalus rampart,</a:t>
            </a:r>
            <a:r>
              <a:rPr sz="1500" b="0" u="none">
                <a:solidFill>
                  <a:srgbClr val="595959"/>
                </a:solidFill>
                <a:latin typeface="Calibri"/>
                <a:ea typeface="Calibri"/>
                <a:cs typeface="Calibri"/>
              </a:rPr>
              <a:t> or ridge of angular block created by rocks falling from cliffs that slide across a former snowbank or firn field.</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status of a talus slope is determined by the supply of material, its movement within the talus, and its removal.</a:t>
            </a:r>
            <a:endParaRPr sz="1500" b="0" u="none">
              <a:solidFill>
                <a:srgbClr val="000000"/>
              </a:solidFill>
              <a:latin typeface="Calibri"/>
              <a:ea typeface="Calibri"/>
              <a:cs typeface="Calibri"/>
            </a:endParaRPr>
          </a:p>
        </p:txBody>
      </p:sp>
      <p:sp>
        <p:nvSpPr>
          <p:cNvPr id="46" name="Slide text on slide 19">
            <a:extLst xmlns:a="http://schemas.openxmlformats.org/drawingml/2006/main">
              <a:ext uri="{FF2B5EF4-FFF2-40B4-BE49-F238E27FC236}">
                <a16:creationId xmlns:a16="http://schemas.microsoft.com/office/drawing/2014/main" id="{47DE9027-5A2C-4675-8BAD-4A6E18FB96FD}"/>
              </a:ext>
            </a:extLst>
          </p:cNvPr>
          <p:cNvSpPr>
            <a:spLocks xmlns:a="http://schemas.openxmlformats.org/drawingml/2006/main" noGrp="1"/>
          </p:cNvSpPr>
          <p:nvPr/>
        </p:nvSpPr>
        <p:spPr>
          <a:xfrm xmlns:a="http://schemas.openxmlformats.org/drawingml/2006/main">
            <a:off x="457200" y="898200"/>
            <a:ext cx="8229600" cy="5511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Talus</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2019060740"/>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on slide 2">
            <a:extLst xmlns:a="http://schemas.openxmlformats.org/drawingml/2006/main">
              <a:ext uri="{FF2B5EF4-FFF2-40B4-BE49-F238E27FC236}">
                <a16:creationId xmlns:a16="http://schemas.microsoft.com/office/drawing/2014/main" id="{DDC696FF-1D79-4FAC-B9CA-F96EA1213AD6}"/>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mountain landscape is the product of both constructive and destructive processes; mountains are created by forces originating from within the Earth, but they are soon modified and are eventually destroyed by external forces.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Plate movement, which produces earthquakes and volcanic eruptions, may have destructive effects, but these processes of </a:t>
            </a:r>
            <a:r>
              <a:rPr sz="1600" b="1" u="none">
                <a:solidFill>
                  <a:srgbClr val="595959"/>
                </a:solidFill>
                <a:latin typeface="Calibri"/>
                <a:ea typeface="Calibri"/>
                <a:cs typeface="Calibri"/>
              </a:rPr>
              <a:t>orogeny</a:t>
            </a:r>
            <a:r>
              <a:rPr sz="1600" b="0" u="none">
                <a:solidFill>
                  <a:srgbClr val="595959"/>
                </a:solidFill>
                <a:latin typeface="Calibri"/>
                <a:ea typeface="Calibri"/>
                <a:cs typeface="Calibri"/>
              </a:rPr>
              <a:t> are also fundamental to mountain construction.</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While mountain ranges display different ages and degrees of development, all are relatively young, because erosion wears mountains away rapidly compared to the vastness of geologic time.</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Relief has been shown to be an important control on the rate of </a:t>
            </a:r>
            <a:r>
              <a:rPr sz="1600" b="1" u="none">
                <a:solidFill>
                  <a:srgbClr val="595959"/>
                </a:solidFill>
                <a:latin typeface="Calibri"/>
                <a:ea typeface="Calibri"/>
                <a:cs typeface="Calibri"/>
              </a:rPr>
              <a:t>denudation,</a:t>
            </a:r>
            <a:r>
              <a:rPr sz="1600" b="0" u="none">
                <a:solidFill>
                  <a:srgbClr val="595959"/>
                </a:solidFill>
                <a:latin typeface="Calibri"/>
                <a:ea typeface="Calibri"/>
                <a:cs typeface="Calibri"/>
              </a:rPr>
              <a:t> or removal of material through erosion and weathering that results in the lowering of the land; generally, as relief increases, perhaps through rejuvenation, denudation rates increase.</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form, structure, and composition of mountains greatly affect the rate and type of geomorphic processes; moreover, because water, soil, snow, and ice tend to follow the path of least resistance, the processes of erosion tend to reinforce and exaggerate existing slopes and structures.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development of landscapes in different mountain regions depends on the rate of uplift and deformation, the nature of various rock surfaces, and the intensity and type of erosional processes, resulting in a wide variety of conditions and products.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518400" lvl="2">
              <a:lnSpc>
                <a:spcPct val="12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000" b="1" u="none">
                <a:solidFill>
                  <a:srgbClr val="595959"/>
                </a:solidFill>
                <a:latin typeface="Calibri"/>
                <a:ea typeface="Calibri"/>
                <a:cs typeface="Calibri"/>
              </a:rPr>
              <a:t> </a:t>
            </a:r>
            <a:endParaRPr sz="10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0" name="Accessible slide title: The mountain landscape is the product of both constructive and destructive pr...">
            <a:extLst xmlns:a="http://schemas.openxmlformats.org/drawingml/2006/main">
              <a:ext uri="{FF2B5EF4-FFF2-40B4-BE49-F238E27FC236}">
                <a16:creationId xmlns:a16="http://schemas.microsoft.com/office/drawing/2014/main" id="{A1015739-B034-4DE5-8CAE-C2A9AEE5064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mountain landscape is the product of both constructive and destructive pr...</a:t>
            </a:r>
          </a:p>
        </p:txBody>
      </p:sp>
    </p:spTree>
    <p:extLst>
      <p:ext uri="{BB962C8B-B14F-4D97-AF65-F5344CB8AC3E}">
        <p14:creationId xmlns:p14="http://schemas.microsoft.com/office/powerpoint/2010/main" val="318158928"/>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47" name="Slide title: Rock Glaciers">
            <a:extLst xmlns:a="http://schemas.openxmlformats.org/drawingml/2006/main">
              <a:ext uri="{FF2B5EF4-FFF2-40B4-BE49-F238E27FC236}">
                <a16:creationId xmlns:a16="http://schemas.microsoft.com/office/drawing/2014/main" id="{2D64D51D-8CAC-4DCF-B674-69F1A9102B6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Rock Glaciers</a:t>
            </a:r>
            <a:endParaRPr sz="2800" b="0" u="none">
              <a:solidFill>
                <a:srgbClr val="000000"/>
              </a:solidFill>
              <a:latin typeface="Calibri"/>
              <a:ea typeface="Calibri"/>
              <a:cs typeface="Calibri"/>
            </a:endParaRPr>
          </a:p>
        </p:txBody>
      </p:sp>
      <p:sp>
        <p:nvSpPr>
          <p:cNvPr id="48" name="Slide text on slide 20">
            <a:extLst xmlns:a="http://schemas.openxmlformats.org/drawingml/2006/main">
              <a:ext uri="{FF2B5EF4-FFF2-40B4-BE49-F238E27FC236}">
                <a16:creationId xmlns:a16="http://schemas.microsoft.com/office/drawing/2014/main" id="{85275CA0-95FA-4910-B9BC-F76EAB3F0721}"/>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Rock glaciers consist of unconsolidated but frozen, ice-supersaturated debris that creeps or flows downslope at a rate of 1–100 cm yr</a:t>
            </a:r>
            <a:r>
              <a:rPr sz="1600" b="0" u="none">
                <a:solidFill>
                  <a:srgbClr val="595959"/>
                </a:solidFill>
                <a:latin typeface="Calibri"/>
                <a:ea typeface="Calibri"/>
                <a:cs typeface="Calibri"/>
              </a:rPr>
              <a:t>-1</a:t>
            </a:r>
            <a:r>
              <a:rPr sz="1600" b="0" u="none">
                <a:solidFill>
                  <a:srgbClr val="595959"/>
                </a:solidFill>
                <a:latin typeface="Calibri"/>
                <a:ea typeface="Calibri"/>
                <a:cs typeface="Calibri"/>
              </a:rPr>
              <a:t> and exhibit a variety of forms, often serving as a visible indicator of mountain permafrost.</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Humans have used rock glaciers as a source for construction material, a backdrop for residential areas, dam abutments, drill sites, shaft and tunnel portals, and a water source for urban areas.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Rock glaciers have a three-tiered internal structure, with a top layer of rock fragments covering a second ice-cemented or ice-cored interior that overlies rock deposited and overridden by the top layers, and are often classified as either tongue-shaped or lobate.</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Rock glaciers’ periglacial or glacial origins are commonly debated, in relation to whether or not they have an ice-cemented (periglacial) or ice-cored (glacial) internal structure.</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Rock glaciers play an important role in the elevational distribution of landforms in glacial or periglacial environments.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Present climates affect active and inactive rock glaciers by preserving or ablating an internal ice structure, and rock glaciers are thus considered good indicators of climate change.</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3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49" name="TextBox 3">
            <a:extLst xmlns:a="http://schemas.openxmlformats.org/drawingml/2006/main">
              <a:ext uri="{FF2B5EF4-FFF2-40B4-BE49-F238E27FC236}">
                <a16:creationId xmlns:a16="http://schemas.microsoft.com/office/drawing/2014/main" id="{0B41A90E-334B-4850-8257-B4DFF1E61E19}"/>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60528779"/>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50" name="Slide title: Fluvial Processes and Landforms">
            <a:extLst xmlns:a="http://schemas.openxmlformats.org/drawingml/2006/main">
              <a:ext uri="{FF2B5EF4-FFF2-40B4-BE49-F238E27FC236}">
                <a16:creationId xmlns:a16="http://schemas.microsoft.com/office/drawing/2014/main" id="{01DACCD8-0103-4A79-A6E9-CC46AC8EAEB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Fluvial Processes and Landforms</a:t>
            </a:r>
            <a:endParaRPr sz="3200" b="0" u="none">
              <a:solidFill>
                <a:srgbClr val="000000"/>
              </a:solidFill>
              <a:latin typeface="Calibri"/>
              <a:ea typeface="Calibri"/>
              <a:cs typeface="Calibri"/>
            </a:endParaRPr>
          </a:p>
        </p:txBody>
      </p:sp>
      <p:sp>
        <p:nvSpPr>
          <p:cNvPr id="51" name="Slide text on slide 21">
            <a:extLst xmlns:a="http://schemas.openxmlformats.org/drawingml/2006/main">
              <a:ext uri="{FF2B5EF4-FFF2-40B4-BE49-F238E27FC236}">
                <a16:creationId xmlns:a16="http://schemas.microsoft.com/office/drawing/2014/main" id="{5587F5B6-DF4B-45C7-89A8-9AE7C08D7693}"/>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Mountains are the origins for most of the world’s major rivers, and this water is more important to human populations now than ever before.</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Running water is an important denudational agent in mountains.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Material is continuously transported downslope by rivers, and streams also reach far beyond the mountains, serving as linkages to the lowlands, and ultimately, to the sea.</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Mountains may be worn down primarily by frost action and mass wasting, but if streams did not transport at least some of the material away, the valleys would eventually be buried by the weathered material.</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Fluvial specific sediment yield often does not correlate well with glacial cover; the degree of glacial activity may be a more important variable.</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Mountain watersheds have great erosional potential.</a:t>
            </a:r>
            <a:endParaRPr sz="1600" b="0" u="none">
              <a:solidFill>
                <a:srgbClr val="000000"/>
              </a:solidFill>
              <a:latin typeface="Calibri"/>
              <a:ea typeface="Calibri"/>
              <a:cs typeface="Calibri"/>
            </a:endParaRPr>
          </a:p>
          <a:p xmlns:a="http://schemas.openxmlformats.org/drawingml/2006/main">
            <a:pPr marL="914400" lvl="2">
              <a:lnSpc>
                <a:spcPct val="120000"/>
              </a:lnSpc>
              <a:spcBef>
                <a:spcPts val="275"/>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43080" indent="-34308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p:txBody>
      </p:sp>
    </p:spTree>
    <p:extLst>
      <p:ext uri="{BB962C8B-B14F-4D97-AF65-F5344CB8AC3E}">
        <p14:creationId xmlns:p14="http://schemas.microsoft.com/office/powerpoint/2010/main" val="2132207132"/>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52" name="Slide title: Characteristics of Mountain Streams">
            <a:extLst xmlns:a="http://schemas.openxmlformats.org/drawingml/2006/main">
              <a:ext uri="{FF2B5EF4-FFF2-40B4-BE49-F238E27FC236}">
                <a16:creationId xmlns:a16="http://schemas.microsoft.com/office/drawing/2014/main" id="{4FE47D90-5496-4C88-936D-8A3C56B52C7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Characteristics of Mountain Streams </a:t>
            </a:r>
            <a:endParaRPr sz="2800" b="0" u="none">
              <a:solidFill>
                <a:srgbClr val="000000"/>
              </a:solidFill>
              <a:latin typeface="Calibri"/>
              <a:ea typeface="Calibri"/>
              <a:cs typeface="Calibri"/>
            </a:endParaRPr>
          </a:p>
        </p:txBody>
      </p:sp>
      <p:sp>
        <p:nvSpPr>
          <p:cNvPr id="53" name="Slide text on slide 22">
            <a:extLst xmlns:a="http://schemas.openxmlformats.org/drawingml/2006/main">
              <a:ext uri="{FF2B5EF4-FFF2-40B4-BE49-F238E27FC236}">
                <a16:creationId xmlns:a16="http://schemas.microsoft.com/office/drawing/2014/main" id="{F9219118-0A6A-4BAB-98D4-91532889D619}"/>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In mountain streams, water flows down steep slopes through highly varied terrain with great local relief; the moisture supply is highly variable, depending on rainfall and melting snow and ice, and the debris delivered to the streams is often too late to be transported effectively.</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Since all of these factors change rapidly in mountains on spatial and temporal scales, the system frequently exhibits pulsation; velocity varies greatly between steep slopes and flat valleys, between interconnecting pools or lakes, within the diurnal sequence, and with the sudden addition of rain from thunderstorms.</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Smaller streams in high mountains are ephemeral, flowing only at certain times of the year, while perennial streams are found at lower elevations where there is a greater drainage network.</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typical mountain stream is steepest in its upper reaches and gradually flattens downstream to form a concave longitudinal profile.</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Rocky ledges and other abrupt changes in local relief called nickpoints create waterfalls.</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High mountain streams typically have steep discharges and low velocities despite their steep slopes, and are consequently able to transport little coarse-grained material (although glacial meltwater streams have a continuous supply of fine sediment, or glacial flour).</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Many lowland streams have a deep area on one side with a gravel bar or shallow area on the opposite side, with smooth-water pools forming over the deeper areas and riffles (or rapids) over the bars.</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226800" lvl="1">
              <a:lnSpc>
                <a:spcPct val="11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857160" lvl="1"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p:txBody>
      </p:sp>
      <p:sp>
        <p:nvSpPr>
          <p:cNvPr id="54" name="TextBox 3">
            <a:extLst xmlns:a="http://schemas.openxmlformats.org/drawingml/2006/main">
              <a:ext uri="{FF2B5EF4-FFF2-40B4-BE49-F238E27FC236}">
                <a16:creationId xmlns:a16="http://schemas.microsoft.com/office/drawing/2014/main" id="{E2F7F862-0C0A-4BAD-B585-2608A63AA8DE}"/>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690746047"/>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55" name="Slide title: Discharge Regime">
            <a:extLst xmlns:a="http://schemas.openxmlformats.org/drawingml/2006/main">
              <a:ext uri="{FF2B5EF4-FFF2-40B4-BE49-F238E27FC236}">
                <a16:creationId xmlns:a16="http://schemas.microsoft.com/office/drawing/2014/main" id="{B606A335-5F0C-4397-A6ED-7C678B9DFAB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Discharge Regime</a:t>
            </a:r>
            <a:endParaRPr sz="2800" b="0" u="none">
              <a:solidFill>
                <a:srgbClr val="000000"/>
              </a:solidFill>
              <a:latin typeface="Calibri"/>
              <a:ea typeface="Calibri"/>
              <a:cs typeface="Calibri"/>
            </a:endParaRPr>
          </a:p>
        </p:txBody>
      </p:sp>
      <p:sp>
        <p:nvSpPr>
          <p:cNvPr id="56" name="Slide text on slide 23">
            <a:extLst xmlns:a="http://schemas.openxmlformats.org/drawingml/2006/main">
              <a:ext uri="{FF2B5EF4-FFF2-40B4-BE49-F238E27FC236}">
                <a16:creationId xmlns:a16="http://schemas.microsoft.com/office/drawing/2014/main" id="{94DD136D-A156-4710-A741-6DDC8C6ADF86}"/>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Mountain streams show periodicity on a daily as well as a seasonal basis; because snowmelt is reduced at night and increases during the day, streams supplied by meltwater carry their greatest volume during the afternoon and early evening, and their lowest volume during the early morning.</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Mountain stream variability due to snowmelt may result in near-flood conditions for short periods in the spring; rain falling on snow in the summer can also induce flooding.</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In the Rocky Mountains, winter flows have increased, spring runoff and peak flows have occurred earlier, and summer and autumn flows have been reduced, all of which may impose a drought stress on flood-plain forests.</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Where alpine glaciers exist, the normal spring runoff is augmented by glacial melting.</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In summer, mountains cannot store much water, so thunderstorm rainfall surges quickly through the draining network, increasing erosional rates.</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Exceptionally high precipitation can set off flash floods, increasing the potential for erosion or outburst floods.</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Volcanic activity can also melt overlying ice and cause flooding.</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Flash floods are a major environmental hazard to settlements in and near mountains; intelligent and effective land-use planning can help mitigate such problems.</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226800" lvl="1">
              <a:lnSpc>
                <a:spcPct val="12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857160" lvl="1" indent="-45720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457200" indent="-45720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p:txBody>
      </p:sp>
      <p:sp>
        <p:nvSpPr>
          <p:cNvPr id="57" name="TextBox 3">
            <a:extLst xmlns:a="http://schemas.openxmlformats.org/drawingml/2006/main">
              <a:ext uri="{FF2B5EF4-FFF2-40B4-BE49-F238E27FC236}">
                <a16:creationId xmlns:a16="http://schemas.microsoft.com/office/drawing/2014/main" id="{4C293E1B-E3D3-4040-8425-65F169D40E77}"/>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619464556"/>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58" name="Slide title: Drainage Features: Braided Channels and Alluvial Fans">
            <a:extLst xmlns:a="http://schemas.openxmlformats.org/drawingml/2006/main">
              <a:ext uri="{FF2B5EF4-FFF2-40B4-BE49-F238E27FC236}">
                <a16:creationId xmlns:a16="http://schemas.microsoft.com/office/drawing/2014/main" id="{F202D79A-7DEE-4BB9-97F7-F4DCFF60692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Drainage Features: Braided Channels and Alluvial Fans</a:t>
            </a:r>
            <a:endParaRPr sz="2800" b="0" u="none">
              <a:solidFill>
                <a:srgbClr val="000000"/>
              </a:solidFill>
              <a:latin typeface="Calibri"/>
              <a:ea typeface="Calibri"/>
              <a:cs typeface="Calibri"/>
            </a:endParaRPr>
          </a:p>
        </p:txBody>
      </p:sp>
      <p:sp>
        <p:nvSpPr>
          <p:cNvPr id="59" name="Slide text on slide 24">
            <a:extLst xmlns:a="http://schemas.openxmlformats.org/drawingml/2006/main">
              <a:ext uri="{FF2B5EF4-FFF2-40B4-BE49-F238E27FC236}">
                <a16:creationId xmlns:a16="http://schemas.microsoft.com/office/drawing/2014/main" id="{85C4324C-69F3-43D5-82FE-28975683B858}"/>
              </a:ext>
            </a:extLst>
          </p:cNvPr>
          <p:cNvSpPr>
            <a:spLocks xmlns:a="http://schemas.openxmlformats.org/drawingml/2006/main" noGrp="1"/>
          </p:cNvSpPr>
          <p:nvPr/>
        </p:nvSpPr>
        <p:spPr>
          <a:xfrm xmlns:a="http://schemas.openxmlformats.org/drawingml/2006/main">
            <a:off x="457200" y="898200"/>
            <a:ext cx="8229600" cy="5423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Braided Channels</a:t>
            </a:r>
            <a:endParaRPr sz="1600" b="0" u="none">
              <a:solidFill>
                <a:srgbClr val="000000"/>
              </a:solidFill>
              <a:latin typeface="Calibri"/>
              <a:ea typeface="Calibri"/>
              <a:cs typeface="Calibri"/>
            </a:endParaRPr>
          </a:p>
          <a:p xmlns:a="http://schemas.openxmlformats.org/drawingml/2006/main">
            <a:pPr marL="857160" lvl="1" indent="-45720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Braided channels are wide, shallow, and straight, with numerous strands of water divided by coarse-grained bars. The water strands frequently change location and numbers because of pulsating flow. Total channel width is large compared to channel depth, and gradient is generally steeper than that of meandering rivers.</a:t>
            </a:r>
            <a:endParaRPr sz="1300" b="0" u="none">
              <a:solidFill>
                <a:srgbClr val="000000"/>
              </a:solidFill>
              <a:latin typeface="Calibri"/>
              <a:ea typeface="Calibri"/>
              <a:cs typeface="Calibri"/>
            </a:endParaRPr>
          </a:p>
          <a:p xmlns:a="http://schemas.openxmlformats.org/drawingml/2006/main">
            <a:pPr marL="857160" lvl="1" indent="-45720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If banks are easily eroded and have low cohesion, widespread bank erosion occurs and a braided pattern emerges; abundant bed material, especially coarse-sized bedload, is also required, as is rapid, frequent variation in discharge that make it difficult for vegetation to establish and stabilize banks.</a:t>
            </a:r>
            <a:endParaRPr sz="1300" b="0" u="none">
              <a:solidFill>
                <a:srgbClr val="000000"/>
              </a:solidFill>
              <a:latin typeface="Calibri"/>
              <a:ea typeface="Calibri"/>
              <a:cs typeface="Calibri"/>
            </a:endParaRPr>
          </a:p>
          <a:p xmlns:a="http://schemas.openxmlformats.org/drawingml/2006/main">
            <a:pPr marL="857160" lvl="1" indent="-45720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Braiding can be viewed as a natural response by streams to an increased bedload consisting of material too large for transport by a single channel.</a:t>
            </a:r>
            <a:endParaRPr sz="13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Alluvial Fans</a:t>
            </a:r>
            <a:endParaRPr sz="1600" b="0" u="none">
              <a:solidFill>
                <a:srgbClr val="000000"/>
              </a:solidFill>
              <a:latin typeface="Calibri"/>
              <a:ea typeface="Calibri"/>
              <a:cs typeface="Calibri"/>
            </a:endParaRPr>
          </a:p>
          <a:p xmlns:a="http://schemas.openxmlformats.org/drawingml/2006/main">
            <a:pPr marL="857160" lvl="1" indent="-45720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Alluvial fans are cone- or fan-shaped deposits occurring at the mouths of mountain valleys or canyons.</a:t>
            </a:r>
            <a:endParaRPr sz="1300" b="0" u="none">
              <a:solidFill>
                <a:srgbClr val="000000"/>
              </a:solidFill>
              <a:latin typeface="Calibri"/>
              <a:ea typeface="Calibri"/>
              <a:cs typeface="Calibri"/>
            </a:endParaRPr>
          </a:p>
          <a:p xmlns:a="http://schemas.openxmlformats.org/drawingml/2006/main">
            <a:pPr marL="857160" lvl="1" indent="-45720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Water running down the valley loses velocity and therefore drops some of its load, since the gradient at the apex of the fan is reduced; moreover, because the water is no longer confined to a steep-walled valley, it may spread laterally.</a:t>
            </a:r>
            <a:endParaRPr sz="1300" b="0" u="none">
              <a:solidFill>
                <a:srgbClr val="000000"/>
              </a:solidFill>
              <a:latin typeface="Calibri"/>
              <a:ea typeface="Calibri"/>
              <a:cs typeface="Calibri"/>
            </a:endParaRPr>
          </a:p>
          <a:p xmlns:a="http://schemas.openxmlformats.org/drawingml/2006/main">
            <a:pPr marL="857160" lvl="1" indent="-45720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Alluvial fans are essentially composed of the portion of the bedload which mountain streams have been unable to transport farther.</a:t>
            </a:r>
            <a:endParaRPr sz="1300" b="0" u="none">
              <a:solidFill>
                <a:srgbClr val="000000"/>
              </a:solidFill>
              <a:latin typeface="Calibri"/>
              <a:ea typeface="Calibri"/>
              <a:cs typeface="Calibri"/>
            </a:endParaRPr>
          </a:p>
          <a:p xmlns:a="http://schemas.openxmlformats.org/drawingml/2006/main">
            <a:pPr marL="857160" lvl="1" indent="-45720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Alluvial fans are key areas for agriculture and settlement in mountainous regions because of their relatively smooth surfaces, productive soils, and availability of water.</a:t>
            </a:r>
            <a:endParaRPr sz="13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2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457200"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60" name="TextBox 3">
            <a:extLst xmlns:a="http://schemas.openxmlformats.org/drawingml/2006/main">
              <a:ext uri="{FF2B5EF4-FFF2-40B4-BE49-F238E27FC236}">
                <a16:creationId xmlns:a16="http://schemas.microsoft.com/office/drawing/2014/main" id="{C236D140-EA20-4A4A-8D59-7F803B49B9B0}"/>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200718980"/>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61" name="Slide title: Drainage Patterns">
            <a:extLst xmlns:a="http://schemas.openxmlformats.org/drawingml/2006/main">
              <a:ext uri="{FF2B5EF4-FFF2-40B4-BE49-F238E27FC236}">
                <a16:creationId xmlns:a16="http://schemas.microsoft.com/office/drawing/2014/main" id="{BDAAEBA1-03C3-4A61-80EF-4016657CB6F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Drainage Patterns</a:t>
            </a:r>
            <a:endParaRPr sz="2800" b="0" u="none">
              <a:solidFill>
                <a:srgbClr val="000000"/>
              </a:solidFill>
              <a:latin typeface="Calibri"/>
              <a:ea typeface="Calibri"/>
              <a:cs typeface="Calibri"/>
            </a:endParaRPr>
          </a:p>
        </p:txBody>
      </p:sp>
      <p:sp>
        <p:nvSpPr>
          <p:cNvPr id="62" name="Slide text on slide 25">
            <a:extLst xmlns:a="http://schemas.openxmlformats.org/drawingml/2006/main">
              <a:ext uri="{FF2B5EF4-FFF2-40B4-BE49-F238E27FC236}">
                <a16:creationId xmlns:a16="http://schemas.microsoft.com/office/drawing/2014/main" id="{1CEDF016-501B-4FF7-A73C-D52C1278C223}"/>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most common drainage pattern on Earth is the </a:t>
            </a:r>
            <a:r>
              <a:rPr sz="1500" b="1" u="none">
                <a:solidFill>
                  <a:srgbClr val="595959"/>
                </a:solidFill>
                <a:latin typeface="Calibri"/>
                <a:ea typeface="Calibri"/>
                <a:cs typeface="Calibri"/>
              </a:rPr>
              <a:t>dendritic </a:t>
            </a:r>
            <a:r>
              <a:rPr sz="1500" b="0" u="none">
                <a:solidFill>
                  <a:srgbClr val="595959"/>
                </a:solidFill>
                <a:latin typeface="Calibri"/>
                <a:ea typeface="Calibri"/>
                <a:cs typeface="Calibri"/>
              </a:rPr>
              <a:t>pattern, in which headwater tributaries or branches feed into the main stream of a trunk. This pattern develops under homogeneous surface conditions and is generally accepted as evidence for lack of significant structural control.</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A dome or volcanic peak will frequently display a </a:t>
            </a:r>
            <a:r>
              <a:rPr sz="1500" b="1" u="none">
                <a:solidFill>
                  <a:srgbClr val="595959"/>
                </a:solidFill>
                <a:latin typeface="Calibri"/>
                <a:ea typeface="Calibri"/>
                <a:cs typeface="Calibri"/>
              </a:rPr>
              <a:t>radial</a:t>
            </a:r>
            <a:r>
              <a:rPr sz="1500" b="0" u="none">
                <a:solidFill>
                  <a:srgbClr val="595959"/>
                </a:solidFill>
                <a:latin typeface="Calibri"/>
                <a:ea typeface="Calibri"/>
                <a:cs typeface="Calibri"/>
              </a:rPr>
              <a:t> stream pattern, in which the streams flow outward from a central peak.</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If the mountain mass is domed upward but with a series of encircling ridges, an </a:t>
            </a:r>
            <a:r>
              <a:rPr sz="1500" b="1" u="none">
                <a:solidFill>
                  <a:srgbClr val="595959"/>
                </a:solidFill>
                <a:latin typeface="Calibri"/>
                <a:ea typeface="Calibri"/>
                <a:cs typeface="Calibri"/>
              </a:rPr>
              <a:t>annular</a:t>
            </a:r>
            <a:r>
              <a:rPr sz="1500" b="0" u="none">
                <a:solidFill>
                  <a:srgbClr val="595959"/>
                </a:solidFill>
                <a:latin typeface="Calibri"/>
                <a:ea typeface="Calibri"/>
                <a:cs typeface="Calibri"/>
              </a:rPr>
              <a:t> drainage pattern may prevail, in which streams follow the circular outcrops of less resistant rocks until they find a path through the ridges of resistant rock.</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In folded mountains with parallel ridges and valleys, the </a:t>
            </a:r>
            <a:r>
              <a:rPr sz="1500" b="1" u="none">
                <a:solidFill>
                  <a:srgbClr val="595959"/>
                </a:solidFill>
                <a:latin typeface="Calibri"/>
                <a:ea typeface="Calibri"/>
                <a:cs typeface="Calibri"/>
              </a:rPr>
              <a:t>trellis </a:t>
            </a:r>
            <a:r>
              <a:rPr sz="1500" b="0" u="none">
                <a:solidFill>
                  <a:srgbClr val="595959"/>
                </a:solidFill>
                <a:latin typeface="Calibri"/>
                <a:ea typeface="Calibri"/>
                <a:cs typeface="Calibri"/>
              </a:rPr>
              <a:t>pattern is common: a main stream occupies the center of the valley with many short tributary streams joining it at right angles.</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A </a:t>
            </a:r>
            <a:r>
              <a:rPr sz="1500" b="1" u="none">
                <a:solidFill>
                  <a:srgbClr val="595959"/>
                </a:solidFill>
                <a:latin typeface="Calibri"/>
                <a:ea typeface="Calibri"/>
                <a:cs typeface="Calibri"/>
              </a:rPr>
              <a:t>rectangular</a:t>
            </a:r>
            <a:r>
              <a:rPr sz="1500" b="0" u="none">
                <a:solidFill>
                  <a:srgbClr val="595959"/>
                </a:solidFill>
                <a:latin typeface="Calibri"/>
                <a:ea typeface="Calibri"/>
                <a:cs typeface="Calibri"/>
              </a:rPr>
              <a:t> pattern emerges when streams are forced to make right-angle bends in response to the regional joint system.</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Forms of stream valleys running transverse to landforms include </a:t>
            </a:r>
            <a:r>
              <a:rPr sz="1500" b="1" u="none">
                <a:solidFill>
                  <a:srgbClr val="595959"/>
                </a:solidFill>
                <a:latin typeface="Calibri"/>
                <a:ea typeface="Calibri"/>
                <a:cs typeface="Calibri"/>
              </a:rPr>
              <a:t>antecedent</a:t>
            </a:r>
            <a:r>
              <a:rPr sz="1500" b="0" u="none">
                <a:solidFill>
                  <a:srgbClr val="595959"/>
                </a:solidFill>
                <a:latin typeface="Calibri"/>
                <a:ea typeface="Calibri"/>
                <a:cs typeface="Calibri"/>
              </a:rPr>
              <a:t> streams, which existed before the mountains were formed, and </a:t>
            </a:r>
            <a:r>
              <a:rPr sz="1500" b="1" u="none">
                <a:solidFill>
                  <a:srgbClr val="595959"/>
                </a:solidFill>
                <a:latin typeface="Calibri"/>
                <a:ea typeface="Calibri"/>
                <a:cs typeface="Calibri"/>
              </a:rPr>
              <a:t>superimposed</a:t>
            </a:r>
            <a:r>
              <a:rPr sz="1500" b="0" u="none">
                <a:solidFill>
                  <a:srgbClr val="595959"/>
                </a:solidFill>
                <a:latin typeface="Calibri"/>
                <a:ea typeface="Calibri"/>
                <a:cs typeface="Calibri"/>
              </a:rPr>
              <a:t> streams, where the former topography has been buried by sediments, lava, or glacial deposits; where streams cut across mountains, they create valuable water gaps that provide easy passage across mountain barriers.</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226800" lvl="1">
              <a:lnSpc>
                <a:spcPct val="12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857160" lvl="1" indent="-45720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457200" indent="-45720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p:txBody>
      </p:sp>
      <p:sp>
        <p:nvSpPr>
          <p:cNvPr id="63" name="TextBox 3">
            <a:extLst xmlns:a="http://schemas.openxmlformats.org/drawingml/2006/main">
              <a:ext uri="{FF2B5EF4-FFF2-40B4-BE49-F238E27FC236}">
                <a16:creationId xmlns:a16="http://schemas.microsoft.com/office/drawing/2014/main" id="{41738FAC-A0E3-444B-91B8-038F0811548A}"/>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894037692"/>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sp>
        <p:nvSpPr>
          <p:cNvPr id="64" name="Slide title: Eolian (Wind) Processes">
            <a:extLst xmlns:a="http://schemas.openxmlformats.org/drawingml/2006/main">
              <a:ext uri="{FF2B5EF4-FFF2-40B4-BE49-F238E27FC236}">
                <a16:creationId xmlns:a16="http://schemas.microsoft.com/office/drawing/2014/main" id="{09D674D4-D2D2-4FCB-91EC-9A1B93112B9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Eolian (Wind) Processes</a:t>
            </a:r>
            <a:endParaRPr sz="3200" b="0" u="none">
              <a:solidFill>
                <a:srgbClr val="000000"/>
              </a:solidFill>
              <a:latin typeface="Calibri"/>
              <a:ea typeface="Calibri"/>
              <a:cs typeface="Calibri"/>
            </a:endParaRPr>
          </a:p>
        </p:txBody>
      </p:sp>
      <p:sp>
        <p:nvSpPr>
          <p:cNvPr id="65" name="Slide text on slide 26">
            <a:extLst xmlns:a="http://schemas.openxmlformats.org/drawingml/2006/main">
              <a:ext uri="{FF2B5EF4-FFF2-40B4-BE49-F238E27FC236}">
                <a16:creationId xmlns:a16="http://schemas.microsoft.com/office/drawing/2014/main" id="{8F87787E-5408-49EB-A42E-6262C4D5E00A}"/>
              </a:ext>
            </a:extLst>
          </p:cNvPr>
          <p:cNvSpPr>
            <a:spLocks xmlns:a="http://schemas.openxmlformats.org/drawingml/2006/main" noGrp="1"/>
          </p:cNvSpPr>
          <p:nvPr/>
        </p:nvSpPr>
        <p:spPr>
          <a:xfrm xmlns:a="http://schemas.openxmlformats.org/drawingml/2006/main">
            <a:off x="457200" y="1069560"/>
            <a:ext cx="8229600" cy="5251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Although wind becomes more important with increasing elevation and exposure, its role as a denudational agent is still less important than other processes previously discussed.</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1" u="none">
                <a:solidFill>
                  <a:srgbClr val="595959"/>
                </a:solidFill>
                <a:latin typeface="Calibri"/>
                <a:ea typeface="Calibri"/>
                <a:cs typeface="Calibri"/>
              </a:rPr>
              <a:t>Wind Erosion</a:t>
            </a:r>
            <a:endParaRPr sz="19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Wind erodes by picking up small particles, transporting them, and using them to create a sandblast effect; the size of the particles that can be picked up depends on wind velocity and the shape and density of the particles.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Several features result from wind erosion in mountains, including ventifacts (stones that have been polished and faceted by the abrasion of wind-carried particles) and the cavernously weathered, fluted, honeycombed, and deeply pitted rock walls of some mountainous areas.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1" u="none">
                <a:solidFill>
                  <a:srgbClr val="595959"/>
                </a:solidFill>
                <a:latin typeface="Calibri"/>
                <a:ea typeface="Calibri"/>
                <a:cs typeface="Calibri"/>
              </a:rPr>
              <a:t>Wind Deposition</a:t>
            </a:r>
            <a:endParaRPr sz="19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Wind may cause sand to accumulate, forming dunes, and may carry finer materials much farther, resulting in deep deposits and fertile loess soils.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Perhaps the most important geomorphic aspect of wind in mountains is its role in the distribution of snow; ridges and exposed slopes are typically blown free of snow, while lee slopes receive increased amounts, and a positive feedback exists because snow patches tend to quarry into the slope and establish larger areas for catching new snow.</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Wind also delivers particulate from great distances; dust has increased by 500% above Holocene averages, which is linked to increased settlement of the western US and to livestock grazing.</a:t>
            </a:r>
            <a:endParaRPr sz="1400" b="0" u="none">
              <a:solidFill>
                <a:srgbClr val="000000"/>
              </a:solidFill>
              <a:latin typeface="Calibri"/>
              <a:ea typeface="Calibri"/>
              <a:cs typeface="Calibri"/>
            </a:endParaRPr>
          </a:p>
          <a:p xmlns:a="http://schemas.openxmlformats.org/drawingml/2006/main">
            <a:pPr marL="518400" lvl="2">
              <a:lnSpc>
                <a:spcPct val="110000"/>
              </a:lnSpc>
              <a:spcBef>
                <a:spcPts val="275"/>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42720" indent="-342720">
              <a:lnSpc>
                <a:spcPct val="11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p:txBody>
      </p:sp>
    </p:spTree>
    <p:extLst>
      <p:ext uri="{BB962C8B-B14F-4D97-AF65-F5344CB8AC3E}">
        <p14:creationId xmlns:p14="http://schemas.microsoft.com/office/powerpoint/2010/main" val="498557253"/>
      </p:ext>
    </p:extLst>
  </p:cSld>
</p:sld>
</file>

<file path=ppt/slides/slide27.xml><?xml version="1.0" encoding="utf-8"?>
<p:sld xmlns:p="http://schemas.openxmlformats.org/presentationml/2006/main">
  <p:cSld>
    <p:spTree>
      <p:nvGrpSpPr>
        <p:cNvPr id="1" name=""/>
        <p:cNvGrpSpPr/>
        <p:nvPr/>
      </p:nvGrpSpPr>
      <p:grpSpPr>
        <a:xfrm xmlns:a="http://schemas.openxmlformats.org/drawingml/2006/main"/>
      </p:grpSpPr>
      <p:sp>
        <p:nvSpPr>
          <p:cNvPr id="66" name="Slide title: Outlook">
            <a:extLst xmlns:a="http://schemas.openxmlformats.org/drawingml/2006/main">
              <a:ext uri="{FF2B5EF4-FFF2-40B4-BE49-F238E27FC236}">
                <a16:creationId xmlns:a16="http://schemas.microsoft.com/office/drawing/2014/main" id="{B651FB08-78B1-45D0-9EAA-7B33EAFBD03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Outlook</a:t>
            </a:r>
            <a:endParaRPr sz="3200" b="0" u="none">
              <a:solidFill>
                <a:srgbClr val="000000"/>
              </a:solidFill>
              <a:latin typeface="Calibri"/>
              <a:ea typeface="Calibri"/>
              <a:cs typeface="Calibri"/>
            </a:endParaRPr>
          </a:p>
        </p:txBody>
      </p:sp>
      <p:sp>
        <p:nvSpPr>
          <p:cNvPr id="67" name="Slide text on slide 27">
            <a:extLst xmlns:a="http://schemas.openxmlformats.org/drawingml/2006/main">
              <a:ext uri="{FF2B5EF4-FFF2-40B4-BE49-F238E27FC236}">
                <a16:creationId xmlns:a16="http://schemas.microsoft.com/office/drawing/2014/main" id="{12753A7C-DD41-4C64-86DC-750293F5D944}"/>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Mountain systems are changing rapidly and are susceptible to a variety of environmental hazards.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Glacial retreat and mountain permafrost degradation threaten the nature and stability of mountains.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People create more geomorphic risk and expose themselves to danger by settling previously uninhabitable areas and by drastically altering the alpine landscape.</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Soil erosion and degradation as well as the frequency of mass movements will all increase because of deforestation. However, intelligent land management, such as terracing, can protect mountain soils from erosion.</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GIS, remote sensing, and computer-enhanced field techniques and data sets should continue to be developed and explored since they can help assess geomorphological hazards and improve our understanding of mountain processes at previously unattainable spatial and temporal scales.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417342456"/>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Slide title: Landscape Development">
            <a:extLst xmlns:a="http://schemas.openxmlformats.org/drawingml/2006/main">
              <a:ext uri="{FF2B5EF4-FFF2-40B4-BE49-F238E27FC236}">
                <a16:creationId xmlns:a16="http://schemas.microsoft.com/office/drawing/2014/main" id="{71C448F1-2240-49FD-A6BB-4FF985B3D8C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Landscape Development</a:t>
            </a:r>
            <a:endParaRPr sz="3200" b="0" u="none">
              <a:solidFill>
                <a:srgbClr val="000000"/>
              </a:solidFill>
              <a:latin typeface="Calibri"/>
              <a:ea typeface="Calibri"/>
              <a:cs typeface="Calibri"/>
            </a:endParaRPr>
          </a:p>
        </p:txBody>
      </p:sp>
      <p:sp>
        <p:nvSpPr>
          <p:cNvPr id="11" name="Slide text on slide 3">
            <a:extLst xmlns:a="http://schemas.openxmlformats.org/drawingml/2006/main">
              <a:ext uri="{FF2B5EF4-FFF2-40B4-BE49-F238E27FC236}">
                <a16:creationId xmlns:a16="http://schemas.microsoft.com/office/drawing/2014/main" id="{EB3B5E3D-41B1-4392-B374-0D24B8C89E61}"/>
              </a:ext>
            </a:extLst>
          </p:cNvPr>
          <p:cNvSpPr>
            <a:spLocks xmlns:a="http://schemas.openxmlformats.org/drawingml/2006/main" noGrp="1"/>
          </p:cNvSpPr>
          <p:nvPr/>
        </p:nvSpPr>
        <p:spPr>
          <a:xfrm xmlns:a="http://schemas.openxmlformats.org/drawingml/2006/main">
            <a:off x="457200" y="1069560"/>
            <a:ext cx="8229600" cy="51670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the 19</a:t>
            </a:r>
            <a:r>
              <a:rPr sz="1400" b="0" u="none">
                <a:solidFill>
                  <a:srgbClr val="595959"/>
                </a:solidFill>
                <a:latin typeface="Calibri"/>
                <a:ea typeface="Calibri"/>
                <a:cs typeface="Calibri"/>
              </a:rPr>
              <a:t>th</a:t>
            </a:r>
            <a:r>
              <a:rPr sz="1400" b="0" u="none">
                <a:solidFill>
                  <a:srgbClr val="595959"/>
                </a:solidFill>
                <a:latin typeface="Calibri"/>
                <a:ea typeface="Calibri"/>
                <a:cs typeface="Calibri"/>
              </a:rPr>
              <a:t> century, William Morris Davis and German geomorphologists Albrecht and Walter Penck were the first to see the evolutionary development of the landscape as a whole; this regionalized approach led to climatic geomorphology, according to which climatic regimes control process, and process controls landform development.</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During the mid-20</a:t>
            </a:r>
            <a:r>
              <a:rPr sz="1400" b="0" u="none">
                <a:solidFill>
                  <a:srgbClr val="595959"/>
                </a:solidFill>
                <a:latin typeface="Calibri"/>
                <a:ea typeface="Calibri"/>
                <a:cs typeface="Calibri"/>
              </a:rPr>
              <a:t>th</a:t>
            </a:r>
            <a:r>
              <a:rPr sz="1400" b="0" u="none">
                <a:solidFill>
                  <a:srgbClr val="595959"/>
                </a:solidFill>
                <a:latin typeface="Calibri"/>
                <a:ea typeface="Calibri"/>
                <a:cs typeface="Calibri"/>
              </a:rPr>
              <a:t> century, geomorphology became concerned less with evolution and more with process, morphometry, and systems; by viewing process at different temporal scales, one can pass from short-term </a:t>
            </a:r>
            <a:r>
              <a:rPr sz="1400" b="1" u="none">
                <a:solidFill>
                  <a:srgbClr val="595959"/>
                </a:solidFill>
                <a:latin typeface="Calibri"/>
                <a:ea typeface="Calibri"/>
                <a:cs typeface="Calibri"/>
              </a:rPr>
              <a:t>static</a:t>
            </a:r>
            <a:r>
              <a:rPr sz="1400" b="0" u="none">
                <a:solidFill>
                  <a:srgbClr val="595959"/>
                </a:solidFill>
                <a:latin typeface="Calibri"/>
                <a:ea typeface="Calibri"/>
                <a:cs typeface="Calibri"/>
              </a:rPr>
              <a:t> equilibrium states, to graded time over hundreds of years, to a </a:t>
            </a:r>
            <a:r>
              <a:rPr sz="1400" b="1" u="none">
                <a:solidFill>
                  <a:srgbClr val="595959"/>
                </a:solidFill>
                <a:latin typeface="Calibri"/>
                <a:ea typeface="Calibri"/>
                <a:cs typeface="Calibri"/>
              </a:rPr>
              <a:t>dynamic equilibrium </a:t>
            </a:r>
            <a:r>
              <a:rPr sz="1400" b="0" u="none">
                <a:solidFill>
                  <a:srgbClr val="595959"/>
                </a:solidFill>
                <a:latin typeface="Calibri"/>
                <a:ea typeface="Calibri"/>
                <a:cs typeface="Calibri"/>
              </a:rPr>
              <a:t>or metastable state in which thresholds are crossed, and finally to </a:t>
            </a:r>
            <a:r>
              <a:rPr sz="1400" b="1" u="none">
                <a:solidFill>
                  <a:srgbClr val="595959"/>
                </a:solidFill>
                <a:latin typeface="Calibri"/>
                <a:ea typeface="Calibri"/>
                <a:cs typeface="Calibri"/>
              </a:rPr>
              <a:t>cyclic </a:t>
            </a:r>
            <a:r>
              <a:rPr sz="1400" b="0" u="none">
                <a:solidFill>
                  <a:srgbClr val="595959"/>
                </a:solidFill>
                <a:latin typeface="Calibri"/>
                <a:ea typeface="Calibri"/>
                <a:cs typeface="Calibri"/>
              </a:rPr>
              <a:t>time over millions of years.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Unfortunately, process cannot always explain form at different spatial scales, and some feel that geomorphology may be on the threshold of another golden era where cyclical approaches become the custom once again.</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Another school of thought suggests that late Cenozoic uplift of mountains is a consequence of climate change; enhanced relief production by erosion can uplift mountains, while the mountains will experience a decrease in mean elevation, since material is being removed from between the peaks and high ridges.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Other studies have questioned the link between erosion (process) and the growth of mountains (form), suggesting that neither fluvial nor glacial erosion is significant enough to induce isostatic uplift.</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sum, the link between process and resulting form is poorly developed and continues to puzzle geomorphologists.</a:t>
            </a:r>
            <a:endParaRPr sz="1400" b="0" u="none">
              <a:solidFill>
                <a:srgbClr val="000000"/>
              </a:solidFill>
              <a:latin typeface="Calibri"/>
              <a:ea typeface="Calibri"/>
              <a:cs typeface="Calibri"/>
            </a:endParaRPr>
          </a:p>
          <a:p xmlns:a="http://schemas.openxmlformats.org/drawingml/2006/main">
            <a:pPr marL="518400" lvl="2">
              <a:lnSpc>
                <a:spcPct val="110000"/>
              </a:lnSpc>
              <a:spcBef>
                <a:spcPts val="224"/>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10000"/>
              </a:lnSpc>
              <a:spcBef>
                <a:spcPts val="2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900" b="0" u="none">
              <a:solidFill>
                <a:srgbClr val="000000"/>
              </a:solidFill>
              <a:latin typeface="Calibri"/>
              <a:ea typeface="Calibri"/>
              <a:cs typeface="Calibri"/>
            </a:endParaRPr>
          </a:p>
        </p:txBody>
      </p:sp>
    </p:spTree>
    <p:extLst>
      <p:ext uri="{BB962C8B-B14F-4D97-AF65-F5344CB8AC3E}">
        <p14:creationId xmlns:p14="http://schemas.microsoft.com/office/powerpoint/2010/main" val="255698787"/>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2" name="Slide title: Hillslope Components">
            <a:extLst xmlns:a="http://schemas.openxmlformats.org/drawingml/2006/main">
              <a:ext uri="{FF2B5EF4-FFF2-40B4-BE49-F238E27FC236}">
                <a16:creationId xmlns:a16="http://schemas.microsoft.com/office/drawing/2014/main" id="{B2312B24-F550-4688-A699-8CC8EB6B13A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Hillslope Components</a:t>
            </a:r>
            <a:endParaRPr sz="3200" b="0" u="none">
              <a:solidFill>
                <a:srgbClr val="000000"/>
              </a:solidFill>
              <a:latin typeface="Calibri"/>
              <a:ea typeface="Calibri"/>
              <a:cs typeface="Calibri"/>
            </a:endParaRPr>
          </a:p>
        </p:txBody>
      </p:sp>
      <p:sp>
        <p:nvSpPr>
          <p:cNvPr id="13" name="Slide text on slide 4">
            <a:extLst xmlns:a="http://schemas.openxmlformats.org/drawingml/2006/main">
              <a:ext uri="{FF2B5EF4-FFF2-40B4-BE49-F238E27FC236}">
                <a16:creationId xmlns:a16="http://schemas.microsoft.com/office/drawing/2014/main" id="{F61D901D-B1D1-4205-931D-94080F38D5B3}"/>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Slopes are of utmost importance to the mountain landscape, since they occupy the greatest area, provide a link between uplands and valley floors, and result in a high degree of energy transfer.</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Geomorphic processes are intensified in the presence of steep slopes and a mountain climate.</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a:t>
            </a:r>
            <a:r>
              <a:rPr sz="1500" b="1" u="none">
                <a:solidFill>
                  <a:srgbClr val="595959"/>
                </a:solidFill>
                <a:latin typeface="Calibri"/>
                <a:ea typeface="Calibri"/>
                <a:cs typeface="Calibri"/>
              </a:rPr>
              <a:t>glacial system</a:t>
            </a:r>
            <a:r>
              <a:rPr sz="1500" b="0" u="none">
                <a:solidFill>
                  <a:srgbClr val="595959"/>
                </a:solidFill>
                <a:latin typeface="Calibri"/>
                <a:ea typeface="Calibri"/>
                <a:cs typeface="Calibri"/>
              </a:rPr>
              <a:t> is one in which ice acts directly to shape the land,</a:t>
            </a:r>
            <a:r>
              <a:rPr sz="1500" b="1" u="none">
                <a:solidFill>
                  <a:srgbClr val="595959"/>
                </a:solidFill>
                <a:latin typeface="Calibri"/>
                <a:ea typeface="Calibri"/>
                <a:cs typeface="Calibri"/>
              </a:rPr>
              <a:t> </a:t>
            </a:r>
            <a:r>
              <a:rPr sz="1500" b="0" u="none">
                <a:solidFill>
                  <a:srgbClr val="595959"/>
                </a:solidFill>
                <a:latin typeface="Calibri"/>
                <a:ea typeface="Calibri"/>
                <a:cs typeface="Calibri"/>
              </a:rPr>
              <a:t>and this generally occurs at the highest elevations; the </a:t>
            </a:r>
            <a:r>
              <a:rPr sz="1500" b="1" u="none">
                <a:solidFill>
                  <a:srgbClr val="595959"/>
                </a:solidFill>
                <a:latin typeface="Calibri"/>
                <a:ea typeface="Calibri"/>
                <a:cs typeface="Calibri"/>
              </a:rPr>
              <a:t>periglacial system</a:t>
            </a:r>
            <a:r>
              <a:rPr sz="1500" b="0" u="none">
                <a:solidFill>
                  <a:srgbClr val="595959"/>
                </a:solidFill>
                <a:latin typeface="Calibri"/>
                <a:ea typeface="Calibri"/>
                <a:cs typeface="Calibri"/>
              </a:rPr>
              <a:t> is characterized by nonglacial, cold climatic conditions as well as frost action and mass wasting processes.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Since the processes that operate within these systems are often not mutually exclusive, others have devised broader classifications that focus on material fluxes:</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Barsch and Caine (1984) divided mountains into (1) a glacial system, (2) a coarse-grained debris system, (3) a fine-grained debris system, and (4) the geochemical system.</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Caine (1974) categorized alpine hillslopes in the Rocky Mountains into (1) interfluves, (2) free-face, (3) talus, (4) talus foot, (5) valley floor, and (6) stream channel components.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mountain landscape is characterized by instability and variability, and large-scale features such as mudflows, landslides, and avalanches can reach catastrophic dimensions and do more geomorphic work in a matter of minutes than day-to-day processes accomplish in centuries.</a:t>
            </a:r>
            <a:endParaRPr sz="1500" b="0" u="none">
              <a:solidFill>
                <a:srgbClr val="000000"/>
              </a:solidFill>
              <a:latin typeface="Calibri"/>
              <a:ea typeface="Calibri"/>
              <a:cs typeface="Calibri"/>
            </a:endParaRPr>
          </a:p>
          <a:p xmlns:a="http://schemas.openxmlformats.org/drawingml/2006/main">
            <a:pPr marL="518400" lvl="2">
              <a:lnSpc>
                <a:spcPct val="12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2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p:txBody>
      </p:sp>
    </p:spTree>
    <p:extLst>
      <p:ext uri="{BB962C8B-B14F-4D97-AF65-F5344CB8AC3E}">
        <p14:creationId xmlns:p14="http://schemas.microsoft.com/office/powerpoint/2010/main" val="1588506246"/>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4" name="Slide title: Weathering">
            <a:extLst xmlns:a="http://schemas.openxmlformats.org/drawingml/2006/main">
              <a:ext uri="{FF2B5EF4-FFF2-40B4-BE49-F238E27FC236}">
                <a16:creationId xmlns:a16="http://schemas.microsoft.com/office/drawing/2014/main" id="{D5E84255-91B9-4BEF-ABC3-F30A8868690C}"/>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Weathering</a:t>
            </a:r>
            <a:endParaRPr sz="3200" b="0" u="none">
              <a:solidFill>
                <a:srgbClr val="000000"/>
              </a:solidFill>
              <a:latin typeface="Calibri"/>
              <a:ea typeface="Calibri"/>
              <a:cs typeface="Calibri"/>
            </a:endParaRPr>
          </a:p>
        </p:txBody>
      </p:sp>
      <p:sp>
        <p:nvSpPr>
          <p:cNvPr id="15" name="Slide text on slide 5">
            <a:extLst xmlns:a="http://schemas.openxmlformats.org/drawingml/2006/main">
              <a:ext uri="{FF2B5EF4-FFF2-40B4-BE49-F238E27FC236}">
                <a16:creationId xmlns:a16="http://schemas.microsoft.com/office/drawing/2014/main" id="{05228D03-FF28-4676-97D4-67BEAE288949}"/>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Weathering is the alteration and reduction of rock into finer particles, whereas erosion involves transporting the weathered particles.</a:t>
            </a:r>
            <a:endParaRPr sz="18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processes of rock breakdown are normally divided into chemical and physical (mechanical) weathering:</a:t>
            </a:r>
            <a:endParaRPr sz="18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Physical weathering</a:t>
            </a:r>
            <a:r>
              <a:rPr sz="1600" b="0" u="none">
                <a:solidFill>
                  <a:srgbClr val="595959"/>
                </a:solidFill>
                <a:latin typeface="Calibri"/>
                <a:ea typeface="Calibri"/>
                <a:cs typeface="Calibri"/>
              </a:rPr>
              <a:t> refers to the mechanical forces that pry rocks apart or make their surfaces disintegrate, such as frost action, unloading, and salt crystal growth.</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Chemical weathering</a:t>
            </a:r>
            <a:r>
              <a:rPr sz="1600" b="0" u="none">
                <a:solidFill>
                  <a:srgbClr val="595959"/>
                </a:solidFill>
                <a:latin typeface="Calibri"/>
                <a:ea typeface="Calibri"/>
                <a:cs typeface="Calibri"/>
              </a:rPr>
              <a:t> is the decomposition of rock by chemical alteration of the original minerals; chemical reactions tend to round the edges of rocks, producing pitted and grooved surfaces.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Other biological weathering mechanisms, including biofilms such as fungi, algae, cyanobacteria, and heterotrophic bacteria, have been recognized for their potential to chemically and physically change rock.</a:t>
            </a:r>
            <a:endParaRPr sz="1800" b="0" u="none">
              <a:solidFill>
                <a:srgbClr val="000000"/>
              </a:solidFill>
              <a:latin typeface="Calibri"/>
              <a:ea typeface="Calibri"/>
              <a:cs typeface="Calibri"/>
            </a:endParaRPr>
          </a:p>
          <a:p xmlns:a="http://schemas.openxmlformats.org/drawingml/2006/main">
            <a:pPr marL="914400" lvl="2">
              <a:lnSpc>
                <a:spcPct val="120000"/>
              </a:lnSpc>
              <a:spcBef>
                <a:spcPts val="451"/>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8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103404064"/>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6" name="Slide title: Physical Weathering">
            <a:extLst xmlns:a="http://schemas.openxmlformats.org/drawingml/2006/main">
              <a:ext uri="{FF2B5EF4-FFF2-40B4-BE49-F238E27FC236}">
                <a16:creationId xmlns:a16="http://schemas.microsoft.com/office/drawing/2014/main" id="{6660FC5F-C60E-4CC3-BBD3-966F65E3792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Physical Weathering</a:t>
            </a:r>
            <a:endParaRPr sz="2800" b="0" u="none">
              <a:solidFill>
                <a:srgbClr val="000000"/>
              </a:solidFill>
              <a:latin typeface="Calibri"/>
              <a:ea typeface="Calibri"/>
              <a:cs typeface="Calibri"/>
            </a:endParaRPr>
          </a:p>
        </p:txBody>
      </p:sp>
      <p:sp>
        <p:nvSpPr>
          <p:cNvPr id="17" name="Slide text on slide 6">
            <a:extLst xmlns:a="http://schemas.openxmlformats.org/drawingml/2006/main">
              <a:ext uri="{FF2B5EF4-FFF2-40B4-BE49-F238E27FC236}">
                <a16:creationId xmlns:a16="http://schemas.microsoft.com/office/drawing/2014/main" id="{6E269B7B-0674-4B8B-B071-240ED89C6973}"/>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Frost action</a:t>
            </a:r>
            <a:r>
              <a:rPr sz="1600" b="0" u="none">
                <a:solidFill>
                  <a:srgbClr val="595959"/>
                </a:solidFill>
                <a:latin typeface="Calibri"/>
                <a:ea typeface="Calibri"/>
                <a:cs typeface="Calibri"/>
              </a:rPr>
              <a:t> is the main physical weathering process in mountains and cold climates.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fundamental process of rock breakdown under the general category of frost action is </a:t>
            </a:r>
            <a:r>
              <a:rPr sz="1600" b="1" u="none">
                <a:solidFill>
                  <a:srgbClr val="595959"/>
                </a:solidFill>
                <a:latin typeface="Calibri"/>
                <a:ea typeface="Calibri"/>
                <a:cs typeface="Calibri"/>
              </a:rPr>
              <a:t>frost wedging,</a:t>
            </a:r>
            <a:r>
              <a:rPr sz="1600" b="0" u="none">
                <a:solidFill>
                  <a:srgbClr val="595959"/>
                </a:solidFill>
                <a:latin typeface="Calibri"/>
                <a:ea typeface="Calibri"/>
                <a:cs typeface="Calibri"/>
              </a:rPr>
              <a:t> the mechanical prying apart or shattering of rocks upon freezing.</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Some question the role of frost action in rock breakdown and instead support other processes such as </a:t>
            </a:r>
            <a:r>
              <a:rPr sz="1600" b="1" u="none">
                <a:solidFill>
                  <a:srgbClr val="595959"/>
                </a:solidFill>
                <a:latin typeface="Calibri"/>
                <a:ea typeface="Calibri"/>
                <a:cs typeface="Calibri"/>
              </a:rPr>
              <a:t>hydration shattering,</a:t>
            </a:r>
            <a:r>
              <a:rPr sz="1600" b="0" u="none">
                <a:solidFill>
                  <a:srgbClr val="595959"/>
                </a:solidFill>
                <a:latin typeface="Calibri"/>
                <a:ea typeface="Calibri"/>
                <a:cs typeface="Calibri"/>
              </a:rPr>
              <a:t> in which molecular water is adsorbed on the surface of silicate minerals, so that pressure is exerted on surrounding rock surfaces.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Numerous other types of weathering, such as wetting and drying, rock fatigue, thermal shock, and salt crystal growth, as well as chemical biological processes, could likely enhance frost wedging; for this reason, some prefer the term </a:t>
            </a:r>
            <a:r>
              <a:rPr sz="1600" b="1" u="none">
                <a:solidFill>
                  <a:srgbClr val="595959"/>
                </a:solidFill>
                <a:latin typeface="Calibri"/>
                <a:ea typeface="Calibri"/>
                <a:cs typeface="Calibri"/>
              </a:rPr>
              <a:t>cryogenic weathering,</a:t>
            </a:r>
            <a:r>
              <a:rPr sz="1600" b="0" u="none">
                <a:solidFill>
                  <a:srgbClr val="595959"/>
                </a:solidFill>
                <a:latin typeface="Calibri"/>
                <a:ea typeface="Calibri"/>
                <a:cs typeface="Calibri"/>
              </a:rPr>
              <a:t> which refers to the mechanical–chemical process of rock breakdown.</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Insolation, </a:t>
            </a:r>
            <a:r>
              <a:rPr sz="1600" b="0" u="none">
                <a:solidFill>
                  <a:srgbClr val="595959"/>
                </a:solidFill>
                <a:latin typeface="Calibri"/>
                <a:ea typeface="Calibri"/>
                <a:cs typeface="Calibri"/>
              </a:rPr>
              <a:t>or radiation from the sun, creates rapid and extreme temperature differences that may also cause weathering.</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One result of these combined physical and chemical processes is </a:t>
            </a:r>
            <a:r>
              <a:rPr sz="1600" b="1" u="none">
                <a:solidFill>
                  <a:srgbClr val="595959"/>
                </a:solidFill>
                <a:latin typeface="Calibri"/>
                <a:ea typeface="Calibri"/>
                <a:cs typeface="Calibri"/>
              </a:rPr>
              <a:t>granular disintegration,</a:t>
            </a:r>
            <a:r>
              <a:rPr sz="1600" b="0" u="none">
                <a:solidFill>
                  <a:srgbClr val="595959"/>
                </a:solidFill>
                <a:latin typeface="Calibri"/>
                <a:ea typeface="Calibri"/>
                <a:cs typeface="Calibri"/>
              </a:rPr>
              <a:t> in which grains are loosened around the periphery of a rock and crumble away. Other related processes are </a:t>
            </a:r>
            <a:r>
              <a:rPr sz="1600" b="1" u="none">
                <a:solidFill>
                  <a:srgbClr val="595959"/>
                </a:solidFill>
                <a:latin typeface="Calibri"/>
                <a:ea typeface="Calibri"/>
                <a:cs typeface="Calibri"/>
              </a:rPr>
              <a:t>exfoliation</a:t>
            </a:r>
            <a:r>
              <a:rPr sz="1600" b="0" u="none">
                <a:solidFill>
                  <a:srgbClr val="595959"/>
                </a:solidFill>
                <a:latin typeface="Calibri"/>
                <a:ea typeface="Calibri"/>
                <a:cs typeface="Calibri"/>
              </a:rPr>
              <a:t> and </a:t>
            </a:r>
            <a:r>
              <a:rPr sz="1600" b="1" u="none">
                <a:solidFill>
                  <a:srgbClr val="595959"/>
                </a:solidFill>
                <a:latin typeface="Calibri"/>
                <a:ea typeface="Calibri"/>
                <a:cs typeface="Calibri"/>
              </a:rPr>
              <a:t>unloading.</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3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18" name="TextBox 3">
            <a:extLst xmlns:a="http://schemas.openxmlformats.org/drawingml/2006/main">
              <a:ext uri="{FF2B5EF4-FFF2-40B4-BE49-F238E27FC236}">
                <a16:creationId xmlns:a16="http://schemas.microsoft.com/office/drawing/2014/main" id="{D775C33C-DA34-444C-87CA-3641D80B9D87}"/>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431614989"/>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9" name="Slide title: Chemical Weathering">
            <a:extLst xmlns:a="http://schemas.openxmlformats.org/drawingml/2006/main">
              <a:ext uri="{FF2B5EF4-FFF2-40B4-BE49-F238E27FC236}">
                <a16:creationId xmlns:a16="http://schemas.microsoft.com/office/drawing/2014/main" id="{B2DB5E01-34E9-433E-916C-4437515E8D0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Chemical Weathering</a:t>
            </a:r>
            <a:endParaRPr sz="2800" b="0" u="none">
              <a:solidFill>
                <a:srgbClr val="000000"/>
              </a:solidFill>
              <a:latin typeface="Calibri"/>
              <a:ea typeface="Calibri"/>
              <a:cs typeface="Calibri"/>
            </a:endParaRPr>
          </a:p>
        </p:txBody>
      </p:sp>
      <p:sp>
        <p:nvSpPr>
          <p:cNvPr id="20" name="Slide text on slide 7">
            <a:extLst xmlns:a="http://schemas.openxmlformats.org/drawingml/2006/main">
              <a:ext uri="{FF2B5EF4-FFF2-40B4-BE49-F238E27FC236}">
                <a16:creationId xmlns:a16="http://schemas.microsoft.com/office/drawing/2014/main" id="{084639CF-585D-4713-BF4D-EE5216804DE6}"/>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Because compounds must be in solution and a certain amount of heat must be supplied for a chemical reaction to occur, mountains in the humid tropics or near oceans generally show more active chemical weathering than mountains in continental and arid regions.</a:t>
            </a:r>
            <a:endParaRPr sz="1500" b="0" u="none">
              <a:solidFill>
                <a:srgbClr val="000000"/>
              </a:solidFill>
              <a:latin typeface="Calibri"/>
              <a:ea typeface="Calibri"/>
              <a:cs typeface="Calibri"/>
            </a:endParaRPr>
          </a:p>
          <a:p xmlns:a="http://schemas.openxmlformats.org/drawingml/2006/main">
            <a:pPr marL="457200" indent="-45720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Other types of chemical processes such as </a:t>
            </a:r>
            <a:r>
              <a:rPr sz="1500" b="1" u="none">
                <a:solidFill>
                  <a:srgbClr val="595959"/>
                </a:solidFill>
                <a:latin typeface="Calibri"/>
                <a:ea typeface="Calibri"/>
                <a:cs typeface="Calibri"/>
              </a:rPr>
              <a:t>carbonation</a:t>
            </a:r>
            <a:r>
              <a:rPr sz="1500" b="0" u="none">
                <a:solidFill>
                  <a:srgbClr val="595959"/>
                </a:solidFill>
                <a:latin typeface="Calibri"/>
                <a:ea typeface="Calibri"/>
                <a:cs typeface="Calibri"/>
              </a:rPr>
              <a:t> (the alteration of minerals that contain basic oxides to carbonate salts by action of carbonic acid) may actually be accelerated in cold climates because of the greater solubility and concentration of CO</a:t>
            </a:r>
            <a:r>
              <a:rPr sz="1500" b="0" u="none">
                <a:solidFill>
                  <a:srgbClr val="595959"/>
                </a:solidFill>
                <a:latin typeface="Calibri"/>
                <a:ea typeface="Calibri"/>
                <a:cs typeface="Calibri"/>
              </a:rPr>
              <a:t>2 </a:t>
            </a:r>
            <a:r>
              <a:rPr sz="1500" b="0" u="none">
                <a:solidFill>
                  <a:srgbClr val="595959"/>
                </a:solidFill>
                <a:latin typeface="Calibri"/>
                <a:ea typeface="Calibri"/>
                <a:cs typeface="Calibri"/>
              </a:rPr>
              <a:t>at low temperatures.</a:t>
            </a:r>
            <a:endParaRPr sz="1500" b="0" u="none">
              <a:solidFill>
                <a:srgbClr val="000000"/>
              </a:solidFill>
              <a:latin typeface="Calibri"/>
              <a:ea typeface="Calibri"/>
              <a:cs typeface="Calibri"/>
            </a:endParaRPr>
          </a:p>
          <a:p xmlns:a="http://schemas.openxmlformats.org/drawingml/2006/main">
            <a:pPr marL="457200" indent="-45720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Glacial activity can also enhance chemical weathering by providing fine sediment that is easily weathered, as well as abundant water to enhance solution.</a:t>
            </a:r>
            <a:endParaRPr sz="1500" b="0" u="none">
              <a:solidFill>
                <a:srgbClr val="000000"/>
              </a:solidFill>
              <a:latin typeface="Calibri"/>
              <a:ea typeface="Calibri"/>
              <a:cs typeface="Calibri"/>
            </a:endParaRPr>
          </a:p>
          <a:p xmlns:a="http://schemas.openxmlformats.org/drawingml/2006/main">
            <a:pPr marL="457200" indent="-45720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presence of a </a:t>
            </a:r>
            <a:r>
              <a:rPr sz="1500" b="1" u="none">
                <a:solidFill>
                  <a:srgbClr val="595959"/>
                </a:solidFill>
                <a:latin typeface="Calibri"/>
                <a:ea typeface="Calibri"/>
                <a:cs typeface="Calibri"/>
              </a:rPr>
              <a:t>weathering rind,</a:t>
            </a:r>
            <a:r>
              <a:rPr sz="1500" b="0" u="none">
                <a:solidFill>
                  <a:srgbClr val="595959"/>
                </a:solidFill>
                <a:latin typeface="Calibri"/>
                <a:ea typeface="Calibri"/>
                <a:cs typeface="Calibri"/>
              </a:rPr>
              <a:t> the chemically altered zone at the rock surface, can provide an estimate of the amount of chemical weathering.</a:t>
            </a:r>
            <a:endParaRPr sz="1500" b="0" u="none">
              <a:solidFill>
                <a:srgbClr val="000000"/>
              </a:solidFill>
              <a:latin typeface="Calibri"/>
              <a:ea typeface="Calibri"/>
              <a:cs typeface="Calibri"/>
            </a:endParaRPr>
          </a:p>
          <a:p xmlns:a="http://schemas.openxmlformats.org/drawingml/2006/main">
            <a:pPr marL="457200" indent="-45720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chemical process of </a:t>
            </a:r>
            <a:r>
              <a:rPr sz="1500" b="1" u="none">
                <a:solidFill>
                  <a:srgbClr val="595959"/>
                </a:solidFill>
                <a:latin typeface="Calibri"/>
                <a:ea typeface="Calibri"/>
                <a:cs typeface="Calibri"/>
              </a:rPr>
              <a:t>hydrolysis</a:t>
            </a:r>
            <a:r>
              <a:rPr sz="1500" b="0" u="none">
                <a:solidFill>
                  <a:srgbClr val="595959"/>
                </a:solidFill>
                <a:latin typeface="Calibri"/>
                <a:ea typeface="Calibri"/>
                <a:cs typeface="Calibri"/>
              </a:rPr>
              <a:t> involves a specific chemical change that occurs when precipitation infiltrates rock and produces a new mineral; this process, acting on limestone, has created extensive caverns in various parts of the world.</a:t>
            </a:r>
            <a:endParaRPr sz="1500" b="0" u="none">
              <a:solidFill>
                <a:srgbClr val="000000"/>
              </a:solidFill>
              <a:latin typeface="Calibri"/>
              <a:ea typeface="Calibri"/>
              <a:cs typeface="Calibri"/>
            </a:endParaRPr>
          </a:p>
          <a:p xmlns:a="http://schemas.openxmlformats.org/drawingml/2006/main">
            <a:pPr marL="457200" indent="-45720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Other forms of chemical weathering include </a:t>
            </a:r>
            <a:r>
              <a:rPr sz="1500" b="1" u="none">
                <a:solidFill>
                  <a:srgbClr val="595959"/>
                </a:solidFill>
                <a:latin typeface="Calibri"/>
                <a:ea typeface="Calibri"/>
                <a:cs typeface="Calibri"/>
              </a:rPr>
              <a:t>dissolution</a:t>
            </a:r>
            <a:r>
              <a:rPr sz="1500" b="0" u="none">
                <a:solidFill>
                  <a:srgbClr val="595959"/>
                </a:solidFill>
                <a:latin typeface="Calibri"/>
                <a:ea typeface="Calibri"/>
                <a:cs typeface="Calibri"/>
              </a:rPr>
              <a:t> (whereby rock material turns directly into solution, like salt in water) and </a:t>
            </a:r>
            <a:r>
              <a:rPr sz="1500" b="1" u="none">
                <a:solidFill>
                  <a:srgbClr val="595959"/>
                </a:solidFill>
                <a:latin typeface="Calibri"/>
                <a:ea typeface="Calibri"/>
                <a:cs typeface="Calibri"/>
              </a:rPr>
              <a:t>oxidation </a:t>
            </a:r>
            <a:r>
              <a:rPr sz="1500" b="0" u="none">
                <a:solidFill>
                  <a:srgbClr val="595959"/>
                </a:solidFill>
                <a:latin typeface="Calibri"/>
                <a:ea typeface="Calibri"/>
                <a:cs typeface="Calibri"/>
              </a:rPr>
              <a:t>(the combination of oxygen with a mineral to form a new mineral with a higher oxidation state, or ionic charge). </a:t>
            </a:r>
            <a:endParaRPr sz="1500" b="0" u="none">
              <a:solidFill>
                <a:srgbClr val="000000"/>
              </a:solidFill>
              <a:latin typeface="Calibri"/>
              <a:ea typeface="Calibri"/>
              <a:cs typeface="Calibri"/>
            </a:endParaRPr>
          </a:p>
          <a:p xmlns:a="http://schemas.openxmlformats.org/drawingml/2006/main">
            <a:pPr marL="457200" indent="-45720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226800" lvl="1">
              <a:lnSpc>
                <a:spcPct val="13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857160" lvl="1" indent="-457200">
              <a:lnSpc>
                <a:spcPct val="13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457200" indent="-45720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p:txBody>
      </p:sp>
      <p:sp>
        <p:nvSpPr>
          <p:cNvPr id="21" name="TextBox 3">
            <a:extLst xmlns:a="http://schemas.openxmlformats.org/drawingml/2006/main">
              <a:ext uri="{FF2B5EF4-FFF2-40B4-BE49-F238E27FC236}">
                <a16:creationId xmlns:a16="http://schemas.microsoft.com/office/drawing/2014/main" id="{BDF82EB4-68C1-4852-8AC2-AA40DC91B6D9}"/>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566634739"/>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2" name="Slide title: Frost-Related Features and Processes">
            <a:extLst xmlns:a="http://schemas.openxmlformats.org/drawingml/2006/main">
              <a:ext uri="{FF2B5EF4-FFF2-40B4-BE49-F238E27FC236}">
                <a16:creationId xmlns:a16="http://schemas.microsoft.com/office/drawing/2014/main" id="{1E657868-0CD4-4FFA-A94C-050F96CE19C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Frost-Related Features and Processes</a:t>
            </a:r>
            <a:endParaRPr sz="3200" b="0" u="none">
              <a:solidFill>
                <a:srgbClr val="000000"/>
              </a:solidFill>
              <a:latin typeface="Calibri"/>
              <a:ea typeface="Calibri"/>
              <a:cs typeface="Calibri"/>
            </a:endParaRPr>
          </a:p>
        </p:txBody>
      </p:sp>
      <p:sp>
        <p:nvSpPr>
          <p:cNvPr id="23" name="Slide text on slide 8">
            <a:extLst xmlns:a="http://schemas.openxmlformats.org/drawingml/2006/main">
              <a:ext uri="{FF2B5EF4-FFF2-40B4-BE49-F238E27FC236}">
                <a16:creationId xmlns:a16="http://schemas.microsoft.com/office/drawing/2014/main" id="{CFF7A607-F082-405D-BE05-81CFCCD52E53}"/>
              </a:ext>
            </a:extLst>
          </p:cNvPr>
          <p:cNvSpPr>
            <a:spLocks xmlns:a="http://schemas.openxmlformats.org/drawingml/2006/main" noGrp="1"/>
          </p:cNvSpPr>
          <p:nvPr/>
        </p:nvSpPr>
        <p:spPr>
          <a:xfrm xmlns:a="http://schemas.openxmlformats.org/drawingml/2006/main">
            <a:off x="457200" y="1711080"/>
            <a:ext cx="8229600" cy="4415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Seasonally frozen ground freezes and thaws every year.</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vertical mobility and extent of the belt of freezing and thawing is largely determined by latitude and altitude: on a tropical mountain, it occupies a relatively narrow vertical extent and remains stationary; at middle elevations, a transitional zone occurs where seasonal freezing and thawing take place; and at lower elevations, freezing seldom takes place at all.</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zone of freeze and thaw is narrowest in summer and widest in winter, compressing as it moves up the mountain in spring and extending as it moves down in fall.</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addition to temperature, soil composition, moisture presence, vegetation, snowcover, and snow depth all greatly affect the rate and depth of freezing; snow, for example, insulates the Cascade Mountains from freeze and thaw and from deep frost penetration.</a:t>
            </a:r>
            <a:endParaRPr sz="1800" b="0" u="none">
              <a:solidFill>
                <a:srgbClr val="000000"/>
              </a:solidFill>
              <a:latin typeface="Calibri"/>
              <a:ea typeface="Calibri"/>
              <a:cs typeface="Calibri"/>
            </a:endParaRPr>
          </a:p>
        </p:txBody>
      </p:sp>
      <p:sp>
        <p:nvSpPr>
          <p:cNvPr id="24" name="Slide text on slide 8">
            <a:extLst xmlns:a="http://schemas.openxmlformats.org/drawingml/2006/main">
              <a:ext uri="{FF2B5EF4-FFF2-40B4-BE49-F238E27FC236}">
                <a16:creationId xmlns:a16="http://schemas.microsoft.com/office/drawing/2014/main" id="{F547ABFC-1F1F-42D8-8C3A-9E4CB502C192}"/>
              </a:ext>
            </a:extLst>
          </p:cNvPr>
          <p:cNvSpPr>
            <a:spLocks xmlns:a="http://schemas.openxmlformats.org/drawingml/2006/main" noGrp="1"/>
          </p:cNvSpPr>
          <p:nvPr/>
        </p:nvSpPr>
        <p:spPr>
          <a:xfrm xmlns:a="http://schemas.openxmlformats.org/drawingml/2006/main">
            <a:off x="457200" y="1085760"/>
            <a:ext cx="8229600" cy="6253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Seasonally Frozen Ground</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242444907"/>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5" name="Slide title: Permafrost">
            <a:extLst xmlns:a="http://schemas.openxmlformats.org/drawingml/2006/main">
              <a:ext uri="{FF2B5EF4-FFF2-40B4-BE49-F238E27FC236}">
                <a16:creationId xmlns:a16="http://schemas.microsoft.com/office/drawing/2014/main" id="{442E5C3D-F861-402B-9840-14B63ECB328C}"/>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Permafrost</a:t>
            </a:r>
            <a:endParaRPr sz="2800" b="0" u="none">
              <a:solidFill>
                <a:srgbClr val="000000"/>
              </a:solidFill>
              <a:latin typeface="Calibri"/>
              <a:ea typeface="Calibri"/>
              <a:cs typeface="Calibri"/>
            </a:endParaRPr>
          </a:p>
        </p:txBody>
      </p:sp>
      <p:sp>
        <p:nvSpPr>
          <p:cNvPr id="26" name="Slide text on slide 9">
            <a:extLst xmlns:a="http://schemas.openxmlformats.org/drawingml/2006/main">
              <a:ext uri="{FF2B5EF4-FFF2-40B4-BE49-F238E27FC236}">
                <a16:creationId xmlns:a16="http://schemas.microsoft.com/office/drawing/2014/main" id="{B0F0B806-38E6-424A-A4C9-96B95D4E650E}"/>
              </a:ext>
            </a:extLst>
          </p:cNvPr>
          <p:cNvSpPr>
            <a:spLocks xmlns:a="http://schemas.openxmlformats.org/drawingml/2006/main" noGrp="1"/>
          </p:cNvSpPr>
          <p:nvPr/>
        </p:nvSpPr>
        <p:spPr>
          <a:xfrm xmlns:a="http://schemas.openxmlformats.org/drawingml/2006/main">
            <a:off x="457200" y="898200"/>
            <a:ext cx="8229600" cy="5413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Permafrost is defined as soil, bedrock, or any other material that has remained below 0°C continuously for two more more years; while glaciers are technically a form of permafrost, the term is usually used to describe the thermal state of the ground, and permafrost is usually superimposed by an </a:t>
            </a:r>
            <a:r>
              <a:rPr sz="1600" b="1" u="none">
                <a:solidFill>
                  <a:srgbClr val="595959"/>
                </a:solidFill>
                <a:latin typeface="Calibri"/>
                <a:ea typeface="Calibri"/>
                <a:cs typeface="Calibri"/>
              </a:rPr>
              <a:t>active layer</a:t>
            </a:r>
            <a:r>
              <a:rPr sz="1600" b="0" u="none">
                <a:solidFill>
                  <a:srgbClr val="595959"/>
                </a:solidFill>
                <a:latin typeface="Calibri"/>
                <a:ea typeface="Calibri"/>
                <a:cs typeface="Calibri"/>
              </a:rPr>
              <a:t> that experiences seasonal freezing and thawing.</a:t>
            </a: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~25% of the Earth’s surface is underlain by arctic, alpine, and high-plateau permafrost.</a:t>
            </a: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Mountain permafrost can be categorized into three types:</a:t>
            </a:r>
            <a:endParaRPr sz="16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continuous </a:t>
            </a:r>
            <a:r>
              <a:rPr sz="1400" b="0" u="none">
                <a:solidFill>
                  <a:srgbClr val="595959"/>
                </a:solidFill>
                <a:latin typeface="Calibri"/>
                <a:ea typeface="Calibri"/>
                <a:cs typeface="Calibri"/>
              </a:rPr>
              <a:t>permafrost, found at the highest elevations, but below the firn line; </a:t>
            </a:r>
            <a:endParaRPr sz="14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discontinuous </a:t>
            </a:r>
            <a:r>
              <a:rPr sz="1400" b="0" u="none">
                <a:solidFill>
                  <a:srgbClr val="595959"/>
                </a:solidFill>
                <a:latin typeface="Calibri"/>
                <a:ea typeface="Calibri"/>
                <a:cs typeface="Calibri"/>
              </a:rPr>
              <a:t>permafrost, which often contains a more extensive section of </a:t>
            </a:r>
            <a:r>
              <a:rPr sz="1400" b="1" u="none">
                <a:solidFill>
                  <a:srgbClr val="595959"/>
                </a:solidFill>
                <a:latin typeface="Calibri"/>
                <a:ea typeface="Calibri"/>
                <a:cs typeface="Calibri"/>
              </a:rPr>
              <a:t>taliks</a:t>
            </a:r>
            <a:r>
              <a:rPr sz="1400" b="0" u="none">
                <a:solidFill>
                  <a:srgbClr val="595959"/>
                </a:solidFill>
                <a:latin typeface="Calibri"/>
                <a:ea typeface="Calibri"/>
                <a:cs typeface="Calibri"/>
              </a:rPr>
              <a:t>, or unfrozen sections linked to some local variable such as the presence of a former lake; and </a:t>
            </a:r>
            <a:endParaRPr sz="14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sporadic</a:t>
            </a:r>
            <a:r>
              <a:rPr sz="1400" b="0" u="none">
                <a:solidFill>
                  <a:srgbClr val="595959"/>
                </a:solidFill>
                <a:latin typeface="Calibri"/>
                <a:ea typeface="Calibri"/>
                <a:cs typeface="Calibri"/>
              </a:rPr>
              <a:t> permafrost.</a:t>
            </a:r>
            <a:endParaRPr sz="14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presence of permafrost may adversely affect engineering projects such as mining, road building, well drilling, and the installation of structures such as ski lifts, power lines, or cell phone communication towers, and special measures must be taken to maintain the thermal balance of frozen ground.</a:t>
            </a: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Permafrost should develop in any area where the MAAT is at or below –1°C, but local site conditions, including snowfall, wind or avalanche activity, vegetation, and soil conditions, cause considerable variation.</a:t>
            </a: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2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457200"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27" name="TextBox 3">
            <a:extLst xmlns:a="http://schemas.openxmlformats.org/drawingml/2006/main">
              <a:ext uri="{FF2B5EF4-FFF2-40B4-BE49-F238E27FC236}">
                <a16:creationId xmlns:a16="http://schemas.microsoft.com/office/drawing/2014/main" id="{33E21328-6E0F-409F-B162-BF7B52D6D1F5}"/>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083396061"/>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2026-08-27T21:46:21.3110000Z</dcterms:created>
  <dcterms:modified xsi:type="dcterms:W3CDTF">2026-08-27T21:46:21.3110000Z</dcterms:modified>
</coreProperties>
</file>