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93554c824c0f41c9" /><Relationship Type="http://schemas.openxmlformats.org/officeDocument/2006/relationships/extended-properties" Target="/docProps/app.xml" Id="Rc2c2be78e23142fe" /><Relationship Type="http://schemas.openxmlformats.org/officeDocument/2006/relationships/officeDocument" Target="/ppt/presentation.xml" Id="R9e1f96b365d54db8" /></Relationships>
</file>

<file path=ppt/presentation.xml><?xml version="1.0" encoding="utf-8"?>
<p:presentation xmlns:p="http://schemas.openxmlformats.org/presentationml/2006/main">
  <p:sldMasterIdLst>
    <p:sldMasterId xmlns:r="http://schemas.openxmlformats.org/officeDocument/2006/relationships" id="2147483648" r:id="Re993fec662904dd3"/>
  </p:sldMasterIdLst>
  <p:notesMasterIdLst>
    <p:notesMasterId xmlns:r="http://schemas.openxmlformats.org/officeDocument/2006/relationships" r:id="R77d99d942ca141b3"/>
  </p:notesMasterIdLst>
  <p:sldIdLst>
    <p:sldId xmlns:r="http://schemas.openxmlformats.org/officeDocument/2006/relationships" id="256" r:id="R419efcd939c94d72"/>
    <p:sldId xmlns:r="http://schemas.openxmlformats.org/officeDocument/2006/relationships" id="257" r:id="R081be67723174739"/>
    <p:sldId xmlns:r="http://schemas.openxmlformats.org/officeDocument/2006/relationships" id="258" r:id="Rbd0cd7544ec04778"/>
    <p:sldId xmlns:r="http://schemas.openxmlformats.org/officeDocument/2006/relationships" id="259" r:id="Rf39854ca21a0449f"/>
    <p:sldId xmlns:r="http://schemas.openxmlformats.org/officeDocument/2006/relationships" id="260" r:id="R73b3b86d227a4ae3"/>
    <p:sldId xmlns:r="http://schemas.openxmlformats.org/officeDocument/2006/relationships" id="261" r:id="Rb78f18bcb87a4068"/>
    <p:sldId xmlns:r="http://schemas.openxmlformats.org/officeDocument/2006/relationships" id="262" r:id="R205d1d278c8f41ad"/>
    <p:sldId xmlns:r="http://schemas.openxmlformats.org/officeDocument/2006/relationships" id="263" r:id="R6cf4b7fc50634ab7"/>
    <p:sldId xmlns:r="http://schemas.openxmlformats.org/officeDocument/2006/relationships" id="264" r:id="R97cde3e71fac4203"/>
    <p:sldId xmlns:r="http://schemas.openxmlformats.org/officeDocument/2006/relationships" id="265" r:id="R8c1744d566c14dcd"/>
    <p:sldId xmlns:r="http://schemas.openxmlformats.org/officeDocument/2006/relationships" id="266" r:id="R210be17a3c7540c8"/>
    <p:sldId xmlns:r="http://schemas.openxmlformats.org/officeDocument/2006/relationships" id="267" r:id="Rb32b510529eb4dfa"/>
    <p:sldId xmlns:r="http://schemas.openxmlformats.org/officeDocument/2006/relationships" id="268" r:id="R5c0bba0d87ae453d"/>
    <p:sldId xmlns:r="http://schemas.openxmlformats.org/officeDocument/2006/relationships" id="269" r:id="R7b130fac445f47af"/>
    <p:sldId xmlns:r="http://schemas.openxmlformats.org/officeDocument/2006/relationships" id="270" r:id="R8a67c3e470274b83"/>
    <p:sldId xmlns:r="http://schemas.openxmlformats.org/officeDocument/2006/relationships" id="271" r:id="R2c6a55d0d5944f82"/>
    <p:sldId xmlns:r="http://schemas.openxmlformats.org/officeDocument/2006/relationships" id="272" r:id="R39f5e0f52f5848be"/>
    <p:sldId xmlns:r="http://schemas.openxmlformats.org/officeDocument/2006/relationships" id="273" r:id="R6d588f884abc4421"/>
    <p:sldId xmlns:r="http://schemas.openxmlformats.org/officeDocument/2006/relationships" id="274" r:id="R5eb74d6005d74cde"/>
    <p:sldId xmlns:r="http://schemas.openxmlformats.org/officeDocument/2006/relationships" id="275" r:id="R5e9053a16dc74322"/>
    <p:sldId xmlns:r="http://schemas.openxmlformats.org/officeDocument/2006/relationships" id="276" r:id="Raa328a7788a54608"/>
    <p:sldId xmlns:r="http://schemas.openxmlformats.org/officeDocument/2006/relationships" id="277" r:id="R73a3972c2283499e"/>
    <p:sldId xmlns:r="http://schemas.openxmlformats.org/officeDocument/2006/relationships" id="278" r:id="R972b5aa1eb8a4702"/>
    <p:sldId xmlns:r="http://schemas.openxmlformats.org/officeDocument/2006/relationships" id="279" r:id="Rfca255c1e6a54a98"/>
    <p:sldId xmlns:r="http://schemas.openxmlformats.org/officeDocument/2006/relationships" id="280" r:id="Reb62f6e8115f4ee9"/>
    <p:sldId xmlns:r="http://schemas.openxmlformats.org/officeDocument/2006/relationships" id="281" r:id="R6349707746be4094"/>
    <p:sldId xmlns:r="http://schemas.openxmlformats.org/officeDocument/2006/relationships" id="282" r:id="Re3ca4818690143ff"/>
    <p:sldId xmlns:r="http://schemas.openxmlformats.org/officeDocument/2006/relationships" id="283" r:id="R9f7e6f4f72d44f7b"/>
    <p:sldId xmlns:r="http://schemas.openxmlformats.org/officeDocument/2006/relationships" id="284" r:id="R59b1489ed8de415e"/>
    <p:sldId xmlns:r="http://schemas.openxmlformats.org/officeDocument/2006/relationships" id="285" r:id="Rd049d98c8b5f451e"/>
    <p:sldId xmlns:r="http://schemas.openxmlformats.org/officeDocument/2006/relationships" id="286" r:id="R2f957f15b00844af"/>
    <p:sldId xmlns:r="http://schemas.openxmlformats.org/officeDocument/2006/relationships" id="287" r:id="R26f599e34170433c"/>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92ce1b74db840a1" /><Relationship Type="http://schemas.openxmlformats.org/officeDocument/2006/relationships/slideMaster" Target="/ppt/slideMasters/slideMaster1.xml" Id="Re993fec662904dd3" /><Relationship Type="http://schemas.openxmlformats.org/officeDocument/2006/relationships/notesMaster" Target="/ppt/notesMasters/notesMaster1.xml" Id="R77d99d942ca141b3" /><Relationship Type="http://schemas.openxmlformats.org/officeDocument/2006/relationships/presProps" Target="/ppt/presProps.xml" Id="Rbea63fdc898f4624" /><Relationship Type="http://schemas.openxmlformats.org/officeDocument/2006/relationships/tableStyles" Target="/ppt/tableStyles.xml" Id="R93f91cffa1314df1" /><Relationship Type="http://schemas.openxmlformats.org/officeDocument/2006/relationships/slide" Target="/ppt/slides/slide1.xml" Id="R419efcd939c94d72" /><Relationship Type="http://schemas.openxmlformats.org/officeDocument/2006/relationships/slide" Target="/ppt/slides/slide2.xml" Id="R081be67723174739" /><Relationship Type="http://schemas.openxmlformats.org/officeDocument/2006/relationships/slide" Target="/ppt/slides/slide3.xml" Id="Rbd0cd7544ec04778" /><Relationship Type="http://schemas.openxmlformats.org/officeDocument/2006/relationships/slide" Target="/ppt/slides/slide4.xml" Id="Rf39854ca21a0449f" /><Relationship Type="http://schemas.openxmlformats.org/officeDocument/2006/relationships/slide" Target="/ppt/slides/slide5.xml" Id="R73b3b86d227a4ae3" /><Relationship Type="http://schemas.openxmlformats.org/officeDocument/2006/relationships/slide" Target="/ppt/slides/slide6.xml" Id="Rb78f18bcb87a4068" /><Relationship Type="http://schemas.openxmlformats.org/officeDocument/2006/relationships/slide" Target="/ppt/slides/slide7.xml" Id="R205d1d278c8f41ad" /><Relationship Type="http://schemas.openxmlformats.org/officeDocument/2006/relationships/slide" Target="/ppt/slides/slide8.xml" Id="R6cf4b7fc50634ab7" /><Relationship Type="http://schemas.openxmlformats.org/officeDocument/2006/relationships/slide" Target="/ppt/slides/slide9.xml" Id="R97cde3e71fac4203" /><Relationship Type="http://schemas.openxmlformats.org/officeDocument/2006/relationships/slide" Target="/ppt/slides/slide10.xml" Id="R8c1744d566c14dcd" /><Relationship Type="http://schemas.openxmlformats.org/officeDocument/2006/relationships/slide" Target="/ppt/slides/slide11.xml" Id="R210be17a3c7540c8" /><Relationship Type="http://schemas.openxmlformats.org/officeDocument/2006/relationships/slide" Target="/ppt/slides/slide12.xml" Id="Rb32b510529eb4dfa" /><Relationship Type="http://schemas.openxmlformats.org/officeDocument/2006/relationships/slide" Target="/ppt/slides/slide13.xml" Id="R5c0bba0d87ae453d" /><Relationship Type="http://schemas.openxmlformats.org/officeDocument/2006/relationships/slide" Target="/ppt/slides/slide14.xml" Id="R7b130fac445f47af" /><Relationship Type="http://schemas.openxmlformats.org/officeDocument/2006/relationships/slide" Target="/ppt/slides/slide15.xml" Id="R8a67c3e470274b83" /><Relationship Type="http://schemas.openxmlformats.org/officeDocument/2006/relationships/slide" Target="/ppt/slides/slide16.xml" Id="R2c6a55d0d5944f82" /><Relationship Type="http://schemas.openxmlformats.org/officeDocument/2006/relationships/slide" Target="/ppt/slides/slide17.xml" Id="R39f5e0f52f5848be" /><Relationship Type="http://schemas.openxmlformats.org/officeDocument/2006/relationships/slide" Target="/ppt/slides/slide18.xml" Id="R6d588f884abc4421" /><Relationship Type="http://schemas.openxmlformats.org/officeDocument/2006/relationships/slide" Target="/ppt/slides/slide19.xml" Id="R5eb74d6005d74cde" /><Relationship Type="http://schemas.openxmlformats.org/officeDocument/2006/relationships/slide" Target="/ppt/slides/slide20.xml" Id="R5e9053a16dc74322" /><Relationship Type="http://schemas.openxmlformats.org/officeDocument/2006/relationships/slide" Target="/ppt/slides/slide21.xml" Id="Raa328a7788a54608" /><Relationship Type="http://schemas.openxmlformats.org/officeDocument/2006/relationships/slide" Target="/ppt/slides/slide22.xml" Id="R73a3972c2283499e" /><Relationship Type="http://schemas.openxmlformats.org/officeDocument/2006/relationships/slide" Target="/ppt/slides/slide23.xml" Id="R972b5aa1eb8a4702" /><Relationship Type="http://schemas.openxmlformats.org/officeDocument/2006/relationships/slide" Target="/ppt/slides/slide24.xml" Id="Rfca255c1e6a54a98" /><Relationship Type="http://schemas.openxmlformats.org/officeDocument/2006/relationships/slide" Target="/ppt/slides/slide25.xml" Id="Reb62f6e8115f4ee9" /><Relationship Type="http://schemas.openxmlformats.org/officeDocument/2006/relationships/slide" Target="/ppt/slides/slide26.xml" Id="R6349707746be4094" /><Relationship Type="http://schemas.openxmlformats.org/officeDocument/2006/relationships/slide" Target="/ppt/slides/slide27.xml" Id="Re3ca4818690143ff" /><Relationship Type="http://schemas.openxmlformats.org/officeDocument/2006/relationships/slide" Target="/ppt/slides/slide28.xml" Id="R9f7e6f4f72d44f7b" /><Relationship Type="http://schemas.openxmlformats.org/officeDocument/2006/relationships/slide" Target="/ppt/slides/slide29.xml" Id="R59b1489ed8de415e" /><Relationship Type="http://schemas.openxmlformats.org/officeDocument/2006/relationships/slide" Target="/ppt/slides/slide30.xml" Id="Rd049d98c8b5f451e" /><Relationship Type="http://schemas.openxmlformats.org/officeDocument/2006/relationships/slide" Target="/ppt/slides/slide31.xml" Id="R2f957f15b00844af" /><Relationship Type="http://schemas.openxmlformats.org/officeDocument/2006/relationships/slide" Target="/ppt/slides/slide32.xml" Id="R26f599e34170433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a075b36b55384c6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d562a79dadd45fa" /><Relationship Type="http://schemas.openxmlformats.org/officeDocument/2006/relationships/notesMaster" Target="/ppt/notesMasters/notesMaster1.xml" Id="Rbb10ee2f012b40f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1f89ae23ed5d460d" /><Relationship Type="http://schemas.openxmlformats.org/officeDocument/2006/relationships/notesMaster" Target="/ppt/notesMasters/notesMaster1.xml" Id="R8204c31c226649f0"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80a020509d0640a0" /><Relationship Type="http://schemas.openxmlformats.org/officeDocument/2006/relationships/notesMaster" Target="/ppt/notesMasters/notesMaster1.xml" Id="R758bc825b5734e1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e4155f6c6f94b16" /><Relationship Type="http://schemas.openxmlformats.org/officeDocument/2006/relationships/notesMaster" Target="/ppt/notesMasters/notesMaster1.xml" Id="R33109d6024a74803"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e6225557d5534581" /><Relationship Type="http://schemas.openxmlformats.org/officeDocument/2006/relationships/notesMaster" Target="/ppt/notesMasters/notesMaster1.xml" Id="Rec9ad922dfaa453e"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3ae535f6beb6403e" /><Relationship Type="http://schemas.openxmlformats.org/officeDocument/2006/relationships/notesMaster" Target="/ppt/notesMasters/notesMaster1.xml" Id="R3695caddd6164bf9"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20ee1be8d274140" /><Relationship Type="http://schemas.openxmlformats.org/officeDocument/2006/relationships/notesMaster" Target="/ppt/notesMasters/notesMaster1.xml" Id="Ra631907cf2c04c5b"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5a99a2cf8e954818" /><Relationship Type="http://schemas.openxmlformats.org/officeDocument/2006/relationships/notesMaster" Target="/ppt/notesMasters/notesMaster1.xml" Id="Rae2ef049ccad4cbe"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d0817f252026444a" /><Relationship Type="http://schemas.openxmlformats.org/officeDocument/2006/relationships/notesMaster" Target="/ppt/notesMasters/notesMaster1.xml" Id="R63fc61779a9e44d3"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b15b964a06ea40bf" /><Relationship Type="http://schemas.openxmlformats.org/officeDocument/2006/relationships/notesMaster" Target="/ppt/notesMasters/notesMaster1.xml" Id="R96d2af541b414175"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1ab0e7fdf76445e6" /><Relationship Type="http://schemas.openxmlformats.org/officeDocument/2006/relationships/notesMaster" Target="/ppt/notesMasters/notesMaster1.xml" Id="R2007fc2958c34e57" /></Relationships>
</file>

<file path=ppt/notesSlides/_rels/notesSlide2.xml.rels>&#65279;<?xml version="1.0" encoding="utf-8"?><Relationships xmlns="http://schemas.openxmlformats.org/package/2006/relationships"><Relationship Type="http://schemas.openxmlformats.org/officeDocument/2006/relationships/slide" Target="/ppt/slides/slide2.xml" Id="R6e176a41c1194289" /><Relationship Type="http://schemas.openxmlformats.org/officeDocument/2006/relationships/notesMaster" Target="/ppt/notesMasters/notesMaster1.xml" Id="Rc24eb8f64d524763"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84bf7ec5a6334d6f" /><Relationship Type="http://schemas.openxmlformats.org/officeDocument/2006/relationships/notesMaster" Target="/ppt/notesMasters/notesMaster1.xml" Id="R607d33e25688447c"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5b6d8aa5675c46a9" /><Relationship Type="http://schemas.openxmlformats.org/officeDocument/2006/relationships/notesMaster" Target="/ppt/notesMasters/notesMaster1.xml" Id="R183e109e5b7e4ea9"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77d5f0e0464b402d" /><Relationship Type="http://schemas.openxmlformats.org/officeDocument/2006/relationships/notesMaster" Target="/ppt/notesMasters/notesMaster1.xml" Id="Raa850202bb9b44fc"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1a86e6caf10745b6" /><Relationship Type="http://schemas.openxmlformats.org/officeDocument/2006/relationships/notesMaster" Target="/ppt/notesMasters/notesMaster1.xml" Id="R96e3a615e4304751"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a0c37a9830e64d0a" /><Relationship Type="http://schemas.openxmlformats.org/officeDocument/2006/relationships/notesMaster" Target="/ppt/notesMasters/notesMaster1.xml" Id="Rc965cdc0b78c4e5b"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7dbfe9d2e5474f67" /><Relationship Type="http://schemas.openxmlformats.org/officeDocument/2006/relationships/notesMaster" Target="/ppt/notesMasters/notesMaster1.xml" Id="Ra68f1ee177704529"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867dddec20ef4fd2" /><Relationship Type="http://schemas.openxmlformats.org/officeDocument/2006/relationships/notesMaster" Target="/ppt/notesMasters/notesMaster1.xml" Id="Rcaa6b4f56c124ea2"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8e66a76f5ffa468d" /><Relationship Type="http://schemas.openxmlformats.org/officeDocument/2006/relationships/notesMaster" Target="/ppt/notesMasters/notesMaster1.xml" Id="R95ea6f4c7e124394"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1839beb92b034ea9" /><Relationship Type="http://schemas.openxmlformats.org/officeDocument/2006/relationships/notesMaster" Target="/ppt/notesMasters/notesMaster1.xml" Id="R4e256e01a36947a9"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e177d8f5b4fd416b" /><Relationship Type="http://schemas.openxmlformats.org/officeDocument/2006/relationships/notesMaster" Target="/ppt/notesMasters/notesMaster1.xml" Id="Rd6e6e91b91db4b0b" /></Relationships>
</file>

<file path=ppt/notesSlides/_rels/notesSlide3.xml.rels>&#65279;<?xml version="1.0" encoding="utf-8"?><Relationships xmlns="http://schemas.openxmlformats.org/package/2006/relationships"><Relationship Type="http://schemas.openxmlformats.org/officeDocument/2006/relationships/slide" Target="/ppt/slides/slide3.xml" Id="R602ae358d2c74253" /><Relationship Type="http://schemas.openxmlformats.org/officeDocument/2006/relationships/notesMaster" Target="/ppt/notesMasters/notesMaster1.xml" Id="R3fbbdd8495614357"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4867d59c7458482e" /><Relationship Type="http://schemas.openxmlformats.org/officeDocument/2006/relationships/notesMaster" Target="/ppt/notesMasters/notesMaster1.xml" Id="R913a876d698740d0"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10d68c6135054087" /><Relationship Type="http://schemas.openxmlformats.org/officeDocument/2006/relationships/notesMaster" Target="/ppt/notesMasters/notesMaster1.xml" Id="R575e9f1e10244311" /></Relationships>
</file>

<file path=ppt/notesSlides/_rels/notesSlide32.xml.rels>&#65279;<?xml version="1.0" encoding="utf-8"?><Relationships xmlns="http://schemas.openxmlformats.org/package/2006/relationships"><Relationship Type="http://schemas.openxmlformats.org/officeDocument/2006/relationships/slide" Target="/ppt/slides/slide32.xml" Id="R6a6e7b3bb48c4dfa" /><Relationship Type="http://schemas.openxmlformats.org/officeDocument/2006/relationships/notesMaster" Target="/ppt/notesMasters/notesMaster1.xml" Id="R15823a5aae5f4bc1" /></Relationships>
</file>

<file path=ppt/notesSlides/_rels/notesSlide4.xml.rels>&#65279;<?xml version="1.0" encoding="utf-8"?><Relationships xmlns="http://schemas.openxmlformats.org/package/2006/relationships"><Relationship Type="http://schemas.openxmlformats.org/officeDocument/2006/relationships/slide" Target="/ppt/slides/slide4.xml" Id="Ra539ce3349c941e7" /><Relationship Type="http://schemas.openxmlformats.org/officeDocument/2006/relationships/notesMaster" Target="/ppt/notesMasters/notesMaster1.xml" Id="R8e50011f01e14af7" /></Relationships>
</file>

<file path=ppt/notesSlides/_rels/notesSlide5.xml.rels>&#65279;<?xml version="1.0" encoding="utf-8"?><Relationships xmlns="http://schemas.openxmlformats.org/package/2006/relationships"><Relationship Type="http://schemas.openxmlformats.org/officeDocument/2006/relationships/slide" Target="/ppt/slides/slide5.xml" Id="R885a3379faea41bf" /><Relationship Type="http://schemas.openxmlformats.org/officeDocument/2006/relationships/notesMaster" Target="/ppt/notesMasters/notesMaster1.xml" Id="R334fbd9f78824eb5" /></Relationships>
</file>

<file path=ppt/notesSlides/_rels/notesSlide6.xml.rels>&#65279;<?xml version="1.0" encoding="utf-8"?><Relationships xmlns="http://schemas.openxmlformats.org/package/2006/relationships"><Relationship Type="http://schemas.openxmlformats.org/officeDocument/2006/relationships/slide" Target="/ppt/slides/slide6.xml" Id="R168d7b43635a4922" /><Relationship Type="http://schemas.openxmlformats.org/officeDocument/2006/relationships/notesMaster" Target="/ppt/notesMasters/notesMaster1.xml" Id="R76289d5244514b72" /></Relationships>
</file>

<file path=ppt/notesSlides/_rels/notesSlide7.xml.rels>&#65279;<?xml version="1.0" encoding="utf-8"?><Relationships xmlns="http://schemas.openxmlformats.org/package/2006/relationships"><Relationship Type="http://schemas.openxmlformats.org/officeDocument/2006/relationships/slide" Target="/ppt/slides/slide7.xml" Id="R241fcaa0962d4b0d" /><Relationship Type="http://schemas.openxmlformats.org/officeDocument/2006/relationships/notesMaster" Target="/ppt/notesMasters/notesMaster1.xml" Id="Rb2b037dcda0e487e" /></Relationships>
</file>

<file path=ppt/notesSlides/_rels/notesSlide8.xml.rels>&#65279;<?xml version="1.0" encoding="utf-8"?><Relationships xmlns="http://schemas.openxmlformats.org/package/2006/relationships"><Relationship Type="http://schemas.openxmlformats.org/officeDocument/2006/relationships/slide" Target="/ppt/slides/slide8.xml" Id="R1002dd91fd9245bf" /><Relationship Type="http://schemas.openxmlformats.org/officeDocument/2006/relationships/notesMaster" Target="/ppt/notesMasters/notesMaster1.xml" Id="R6c68c98b71084b0b" /></Relationships>
</file>

<file path=ppt/notesSlides/_rels/notesSlide9.xml.rels>&#65279;<?xml version="1.0" encoding="utf-8"?><Relationships xmlns="http://schemas.openxmlformats.org/package/2006/relationships"><Relationship Type="http://schemas.openxmlformats.org/officeDocument/2006/relationships/slide" Target="/ppt/slides/slide9.xml" Id="R928ad8c602234eda" /><Relationship Type="http://schemas.openxmlformats.org/officeDocument/2006/relationships/notesMaster" Target="/ppt/notesMasters/notesMaster1.xml" Id="Rbf2b023681a3499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PEOPLE IN THE MOUNTAINS</a:t>
            </a:r>
          </a:p>
          <a:p xmlns:a="http://schemas.openxmlformats.org/drawingml/2006/main">
            <a:r>
              <a:t/>
            </a:r>
          </a:p>
          <a:p xmlns:a="http://schemas.openxmlformats.org/drawingml/2006/main">
            <a:r>
              <a:t>Slide text:</a:t>
            </a:r>
          </a:p>
          <a:p xmlns:a="http://schemas.openxmlformats.org/drawingml/2006/main">
            <a:r>
              <a:t>Chapter Ten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Atmospheric Pressure</a:t>
            </a:r>
          </a:p>
          <a:p xmlns:a="http://schemas.openxmlformats.org/drawingml/2006/main">
            <a:r>
              <a:t/>
            </a:r>
          </a:p>
          <a:p xmlns:a="http://schemas.openxmlformats.org/drawingml/2006/main">
            <a:r>
              <a:t>Slide text:</a:t>
            </a:r>
          </a:p>
          <a:p xmlns:a="http://schemas.openxmlformats.org/drawingml/2006/main">
            <a:r>
              <a:t>Atmospheric pressure declines with increased altitude, and thus the oxygen available to humans and other aerobic life forms is also reduced, producing short-term physiological changes and longer-term physiological adjustments and adaptations in people.</a:t>
            </a:r>
          </a:p>
          <a:p xmlns:a="http://schemas.openxmlformats.org/drawingml/2006/main">
            <a:r>
              <a:t>Hypoxia, or human oxygen deficit, causes shortness of breath, dizziness, headaches, nausea, nosebleeds, and tiredness. Up to an altitude of about 5,000 m, with proper acclimatization, nourishment, and hydration, most healthy people can maintain normal body functions, weight, and fitness over long periods, but above this altitude, continuous hypoxia-relation deterioration may occur.</a:t>
            </a:r>
          </a:p>
          <a:p xmlns:a="http://schemas.openxmlformats.org/drawingml/2006/main">
            <a:r>
              <a:t>Long-term high mountain residents have adapted in some ways to reduced oxygen pressure and have more hemoglobin in their blood, larger lung and heart volumes, shorter extremities, and more bone marrow. However, they remain affected in other respects, such as reduced fertility levels, reduced growth and maturation rates, and higher levels of morbidity and mortality (although other factors common in mountain environments, including exposure to cold, poor housing, inadequate diets, genetics, and poverty, also play important roles).</a:t>
            </a:r>
          </a:p>
          <a:p xmlns:a="http://schemas.openxmlformats.org/drawingml/2006/main">
            <a:r>
              <a:t>Many essential human activities based on combustion—for example, cooking food, heating homes, and operation of vehicles and other machinery—are also affected. As oxygen is reduced with the gain in altitude, combustion is less complete, and more fuel and time are required, translating into greater costs and greater environmental impacts. In cooking, the problem is more complex than reduced combustion and energy transfer, and involves the increased expansion of leavening gases, the lowered boiling point of water, and the increased evaporation of water from food.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Weather and Climate</a:t>
            </a:r>
          </a:p>
          <a:p xmlns:a="http://schemas.openxmlformats.org/drawingml/2006/main">
            <a:r>
              <a:t/>
            </a:r>
          </a:p>
          <a:p xmlns:a="http://schemas.openxmlformats.org/drawingml/2006/main">
            <a:r>
              <a:t>Slide text:</a:t>
            </a:r>
          </a:p>
          <a:p xmlns:a="http://schemas.openxmlformats.org/drawingml/2006/main">
            <a:r>
              <a:t>Temperature</a:t>
            </a:r>
          </a:p>
          <a:p xmlns:a="http://schemas.openxmlformats.org/drawingml/2006/main">
            <a:r>
              <a:t>Altitudinal effects and seasonal differences in temperature, such as the cold winters and warm summers characteristic of the Alps, North American Cordillera, southern Andes, and much of the Himalaya, shape the annual rhythms of life, including agriculture, tree harvesting, and transhumance herding.</a:t>
            </a:r>
          </a:p>
          <a:p xmlns:a="http://schemas.openxmlformats.org/drawingml/2006/main">
            <a:r>
              <a:t>These effects on temperature influence the locations of permanent settlements, though over time, social, economic, and technological changes have lessened this influence, as many higher settlements have expanded to form winter and summer resorts.</a:t>
            </a:r>
          </a:p>
          <a:p xmlns:a="http://schemas.openxmlformats.org/drawingml/2006/main">
            <a:r>
              <a:t>Mountain people and their activities have been greatly affected by temperature variations over time as part of shorter- or longer-term climate changes. Today, many mountain dwellers are concerned about the current warming trend, melting of glaciers, and related threat to a reliable water supply in some arid and semiarid regions.</a:t>
            </a:r>
          </a:p>
          <a:p xmlns:a="http://schemas.openxmlformats.org/drawingml/2006/main">
            <a:r>
              <a:t>Precipitation</a:t>
            </a:r>
          </a:p>
          <a:p xmlns:a="http://schemas.openxmlformats.org/drawingml/2006/main">
            <a:r>
              <a:t>The complexities of amount, type, and timing of precipitation are reflected in mountain ecosystems and in the lives of mountain people, as availability of precipitation-derived moisture influences crop choice, timing of planting/harvesting, use of irrigation, and type of cultivation practices.</a:t>
            </a:r>
          </a:p>
          <a:p xmlns:a="http://schemas.openxmlformats.org/drawingml/2006/main">
            <a:r>
              <a:t>Timing, location, and type of precipitation also influence recreation and tourism; precipitation in the form of snow is a very significant factor in people’s relationship with the mountain environment, acting as both a resource and a hazard.</a:t>
            </a:r>
          </a:p>
          <a:p xmlns:a="http://schemas.openxmlformats.org/drawingml/2006/main">
            <a:r>
              <a:t>Longer-term variation and change in precipitation present mountain people with challenges of adaptation by adopting different crops and cropping systems, developing new forms of tourism and recreation businesses, seeking out new water sources, avoiding newly hazardous locations, and so 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Sunlight</a:t>
            </a:r>
          </a:p>
          <a:p xmlns:a="http://schemas.openxmlformats.org/drawingml/2006/main">
            <a:r>
              <a:t/>
            </a:r>
          </a:p>
          <a:p xmlns:a="http://schemas.openxmlformats.org/drawingml/2006/main">
            <a:r>
              <a:t>Slide text:</a:t>
            </a:r>
          </a:p>
          <a:p xmlns:a="http://schemas.openxmlformats.org/drawingml/2006/main">
            <a:r>
              <a:t>Sunlight</a:t>
            </a:r>
          </a:p>
          <a:p xmlns:a="http://schemas.openxmlformats.org/drawingml/2006/main">
            <a:r>
              <a:t>Sunlight is fundamental in energy and moisture balances locally and regionally, and therefore exerts strong influences on vegetation and water, which are basic to human use and occupancy.</a:t>
            </a:r>
          </a:p>
          <a:p xmlns:a="http://schemas.openxmlformats.org/drawingml/2006/main">
            <a:r>
              <a:t>Humans use opposing slopes to take advantage of the variation in sunlight as a result of topography, for example using sunnier south-facing slopes for settlement and agriculture and north-facing slopes for managed forests and ski runs.</a:t>
            </a:r>
          </a:p>
          <a:p xmlns:a="http://schemas.openxmlformats.org/drawingml/2006/main">
            <a:r>
              <a:t>The higher proportion of UV radiation with increased altitude results in burning of animal and plant tissue, producing sunburns, greater probability of skin lesions and cancers, and damage to crops at higher altitudes.</a:t>
            </a:r>
          </a:p>
          <a:p xmlns:a="http://schemas.openxmlformats.org/drawingml/2006/main">
            <a:r>
              <a:t>Wind</a:t>
            </a:r>
          </a:p>
          <a:p xmlns:a="http://schemas.openxmlformats.org/drawingml/2006/main">
            <a:r>
              <a:t>Wind is common at all scales in and around mountains, often with velocities and durations exceeding those found in other environments.</a:t>
            </a:r>
          </a:p>
          <a:p xmlns:a="http://schemas.openxmlformats.org/drawingml/2006/main">
            <a:r>
              <a:t>Wind aids the evaporation of moisture from surfaces like skin and leaves, which causes cooling and drying, helping to regulate heat in animals and plants but accentuating freezing and excessive drying, damaging exposed skin, crops, and trees.</a:t>
            </a:r>
          </a:p>
          <a:p xmlns:a="http://schemas.openxmlformats.org/drawingml/2006/main">
            <a:r>
              <a:t>Wind, through warming and drying and transport effects, is a major factor in causing mountain forest fires and compromising control and mitigation efforts.</a:t>
            </a:r>
          </a:p>
          <a:p xmlns:a="http://schemas.openxmlformats.org/drawingml/2006/main">
            <a:r>
              <a:t>Wind also acts as the transport agent for particulates and gases, allergens, and contaminants, contributing to a variety of hazardous conditions, including the build-up of serious snow avalanche hazards.</a:t>
            </a:r>
          </a:p>
          <a:p xmlns:a="http://schemas.openxmlformats.org/drawingml/2006/main">
            <a:r>
              <a:t>Finally, high-velocity foehn, katabatic, and storm-generated winds can generate high-impact pressures that damage and destroy structures, transmission lines, forests, and crops, and interrupt essential services in mountain areas.</a:t>
            </a:r>
          </a:p>
          <a:p xmlns:a="http://schemas.openxmlformats.org/drawingml/2006/main">
            <a:r>
              <a:t>To cope with and adapt to these conditions, settlements, buildings, and other structures are built in wind-sheltered sites and strengthened to withstand high-impact pressure; mountain farmers may seek wind-protected niches for their crops and livestock; and along roads, snow fences and plantings are used to reduce wind-driven snow and dust hazards.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and Ice</a:t>
            </a:r>
          </a:p>
          <a:p xmlns:a="http://schemas.openxmlformats.org/drawingml/2006/main">
            <a:r>
              <a:t/>
            </a:r>
          </a:p>
          <a:p xmlns:a="http://schemas.openxmlformats.org/drawingml/2006/main">
            <a:r>
              <a:t>Slide text:</a:t>
            </a:r>
          </a:p>
          <a:p xmlns:a="http://schemas.openxmlformats.org/drawingml/2006/main">
            <a:r>
              <a:t>Snowcover, glacier ice, and, to a lesser degree, ground ice are embedded in the lives of people in and out of mountains, serving as water supply sources, scenic enhancements, and resources for tourism and recreation, as well as creating hazards in the form of snow avalanches, icefalls, rapid glacier advances (surges), and glacier lake outburst floods.</a:t>
            </a:r>
          </a:p>
          <a:p xmlns:a="http://schemas.openxmlformats.org/drawingml/2006/main">
            <a:r>
              <a:t>Some of the most obvious indicators of present global warming and other climatic variations have been reductions in mountain snow and ice cover over the past 150 years, most pronounced in the shrinkage of glaciers, to the point where some small glaciers in tropical and temperate mountains (e.g., on Mt. Kenya in Africa and in Glacier National Park in the US) have disappeared. Continuation of this trend raises the specter of reduced water supply for people dependent on snow and ice water sources.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Streams, Rivers, and Lakes</a:t>
            </a:r>
          </a:p>
          <a:p xmlns:a="http://schemas.openxmlformats.org/drawingml/2006/main">
            <a:r>
              <a:t/>
            </a:r>
          </a:p>
          <a:p xmlns:a="http://schemas.openxmlformats.org/drawingml/2006/main">
            <a:r>
              <a:t>Slide text:</a:t>
            </a:r>
          </a:p>
          <a:p xmlns:a="http://schemas.openxmlformats.org/drawingml/2006/main">
            <a:r>
              <a:t>All of the Earth’s major river systems gain some or much of their water from mountain source areas.</a:t>
            </a:r>
          </a:p>
          <a:p xmlns:a="http://schemas.openxmlformats.org/drawingml/2006/main">
            <a:r>
              <a:t>Floodplains and valley-side terraces and fans provide relatively flat ground for building, cultivations, and transportation, bringing people into easy contact with water sources suitable for domestic, agricultural, and industrial uses.</a:t>
            </a:r>
          </a:p>
          <a:p xmlns:a="http://schemas.openxmlformats.org/drawingml/2006/main">
            <a:r>
              <a:t>Prior to development of the water turbine generator, rivers and streams provided mechanical power that was used for the milling of grains, among other things, and since the advent of the turbine generator and modern transmission and construction technologies, rivers have been favored sites for hydroelectric power generation; large-scale hydroelectric projects serve a greater good but also often have negative local consequences in mountain valleys where long-established settlements, agricultural and other land uses, transportation and other infrastructure are inundated or disrupted.</a:t>
            </a:r>
          </a:p>
          <a:p xmlns:a="http://schemas.openxmlformats.org/drawingml/2006/main">
            <a:r>
              <a:t>Rivers, streams, and lakes are also often focal points for tourism, both recreational and pilgrimage, and thereby become embedded in the economy of mountain people and places.</a:t>
            </a:r>
          </a:p>
          <a:p xmlns:a="http://schemas.openxmlformats.org/drawingml/2006/main">
            <a:r>
              <a:t>Rivers and river banks have served as means and locations for solid and wastewater disposal, and they continue to do so.</a:t>
            </a:r>
          </a:p>
          <a:p xmlns:a="http://schemas.openxmlformats.org/drawingml/2006/main">
            <a:r>
              <a:t>Historically, rivers, streams, and lakes acted, in concert with topography, as barriers to movement in the mountains, and thus may have aided in protecting and defending settlements; however, adaptive technologies ranging from ferries and suspension and cantilevered bridges to modern pylon-supported and elevated suspension bridges have reduced this barrier effect.</a:t>
            </a:r>
          </a:p>
          <a:p xmlns:a="http://schemas.openxmlformats.org/drawingml/2006/main">
            <a:r>
              <a:t>Finally, mountain streams, rivers, and lakes generate floods of various types, which along with the tendency for rivers to be focal points of settlement and transportation, produces a confluence of high hazard and elevated vulnerability of people and property.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Vegetation and Wildlife</a:t>
            </a:r>
          </a:p>
          <a:p xmlns:a="http://schemas.openxmlformats.org/drawingml/2006/main">
            <a:r>
              <a:t/>
            </a:r>
          </a:p>
          <a:p xmlns:a="http://schemas.openxmlformats.org/drawingml/2006/main">
            <a:r>
              <a:t>Slide text:</a:t>
            </a:r>
          </a:p>
          <a:p xmlns:a="http://schemas.openxmlformats.org/drawingml/2006/main">
            <a:r>
              <a:t>Mountain areas, because of their altitude-based differentiation of ecosystems and multitude of topographic niches, display tremendous biological diversity.</a:t>
            </a:r>
          </a:p>
          <a:p xmlns:a="http://schemas.openxmlformats.org/drawingml/2006/main">
            <a:r>
              <a:t>The relationships between people and vegetation have produced impacts through the harvesting of trees and other plants, alterations of plants and their habitat for agriculture and animal husbandry, introductions of new species, and habitat changes resulting from the growth of settlements, construction, and other forms of resource exploitation.</a:t>
            </a:r>
          </a:p>
          <a:p xmlns:a="http://schemas.openxmlformats.org/drawingml/2006/main">
            <a:r>
              <a:t>Today, very few mountain areas do not bear some evidence of the human use of plants, most obviously in the extensive deforestation of mountain regions, but forests remain a central component of many mountain areas and increasing efforts are made to sustainably manage, replace, restore, and protect them for their economic, ecological, climatic, hydrological, and aesthetic benefits.</a:t>
            </a:r>
          </a:p>
          <a:p xmlns:a="http://schemas.openxmlformats.org/drawingml/2006/main">
            <a:r>
              <a:t>Other mountain plants play important roles in the lives of mountain people, including nontimber forest products and plants from grassland, meadow, and high-altitude tundra areas, such as mushrooms, fungi, and medicinal herbs as well as opium poppies, cannabis, and coca.</a:t>
            </a:r>
          </a:p>
          <a:p xmlns:a="http://schemas.openxmlformats.org/drawingml/2006/main">
            <a:r>
              <a:t>The diversity of mountain vegetation has made possible, through cultivation and selective breeding, a number of important food products, including maize (corn), potatoes, tomatoes, wheat, tea, coffee, and quinoa, although many are now grown commercially in places farm removed from the mountains.</a:t>
            </a:r>
          </a:p>
          <a:p xmlns:a="http://schemas.openxmlformats.org/drawingml/2006/main">
            <a:r>
              <a:t>The advent of rapid and reliable transport in mountain areas has led to a widespread introduction of food plants that have thrived in the diversity of mountain microenvironments, including carrots, cauliflower, cabbage, broccoli, beans, peas, garlic, grapes, apples, and other hard fruits, which are now income-generation cash crops throughout the mountain world.</a:t>
            </a:r>
          </a:p>
          <a:p xmlns:a="http://schemas.openxmlformats.org/drawingml/2006/main">
            <a:r>
              <a:t>The fruits of global plant hunting, rooted in the colonial and commercial expansion of the 18th and 19th centuries and driven largely by commercial drug and gardening interest, can be seen in botanical gardens, nurseries, and private gardens today.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presence of wildlife is so embedded in the modern image of mountain wilde...</a:t>
            </a:r>
          </a:p>
          <a:p xmlns:a="http://schemas.openxmlformats.org/drawingml/2006/main">
            <a:r>
              <a:t/>
            </a:r>
          </a:p>
          <a:p xmlns:a="http://schemas.openxmlformats.org/drawingml/2006/main">
            <a:r>
              <a:t>Slide text:</a:t>
            </a:r>
          </a:p>
          <a:p xmlns:a="http://schemas.openxmlformats.org/drawingml/2006/main">
            <a:r>
              <a:t>The presence of wildlife is so embedded in the modern image of mountain wilderness that bears, snow leopards, wolves, giant pandas, mountain gorillas, and eagles, among others, are wilderness icons, and imagined icons like the Yeti or Abominable Snowman of the Himalaya and the Sasquatch or Bigfoot of the North American Cordillera remain part of the mountain wilderness image.</a:t>
            </a:r>
          </a:p>
          <a:p xmlns:a="http://schemas.openxmlformats.org/drawingml/2006/main">
            <a:r>
              <a:t>Today, wildlife is seen by many as an essential and valued component of the mountain environment, although this view is not necessarily shared by mountain people, whose crops and flocks are preyed upon by endemic and introduced wildlife.</a:t>
            </a:r>
          </a:p>
          <a:p xmlns:a="http://schemas.openxmlformats.org/drawingml/2006/main">
            <a:r>
              <a:t>Wild animals, fish, birds, and insects have been, and remain, useful to people as both central and supplementary food sources throughout the mountain world, while others are damaging to crops, livestock, and homes, resulting in a favoring of some species over others and thereby a reshaping of mountain wildlife by people over time, which, coupled with anthropogenic habitat changes, has reduced the populations of most large animals, fish, and birds, with the result that dependence on wildlife as a food sources in the mountains has declined through times.</a:t>
            </a:r>
          </a:p>
          <a:p xmlns:a="http://schemas.openxmlformats.org/drawingml/2006/main">
            <a:r>
              <a:t>Niche activities such as sport hunting and fishing, bird watching, wildlife photography, and ecotourism now take place in some mountain areas, providing livelihoods for some.</a:t>
            </a:r>
          </a:p>
          <a:p xmlns:a="http://schemas.openxmlformats.org/drawingml/2006/main">
            <a:r>
              <a:t>Nonconsumptive valuing of wildlife is today taking precedence in most mountain regions, with the result that protection, habitat restoration, population, rehabilitation, and reintroductions are common.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Livelihoods of Mountain People</a:t>
            </a:r>
          </a:p>
          <a:p xmlns:a="http://schemas.openxmlformats.org/drawingml/2006/main">
            <a:r>
              <a:t/>
            </a:r>
          </a:p>
          <a:p xmlns:a="http://schemas.openxmlformats.org/drawingml/2006/main">
            <a:r>
              <a:t>Slide text:</a:t>
            </a:r>
          </a:p>
          <a:p xmlns:a="http://schemas.openxmlformats.org/drawingml/2006/main">
            <a:r>
              <a:t>Early livelihood systems were complex at the household level, as gathering, hunting, subsistence agriculture, and animal husbandry were practiced in combination, utilizing the diversity of ecosystems and microenvironments present.</a:t>
            </a:r>
          </a:p>
          <a:p xmlns:a="http://schemas.openxmlformats.org/drawingml/2006/main">
            <a:r>
              <a:t>Subsequently, as a result of industrialization, colonialism, commercialism, and tourism, there has been a gradual transformation to greater simplicity at the household level and diversification/specialization at the community level; more households engage in fewer livelihood activities and, within communities, a greater diversity of livelihoods is present through specialization.</a:t>
            </a:r>
          </a:p>
          <a:p xmlns:a="http://schemas.openxmlformats.org/drawingml/2006/main">
            <a:r>
              <a:t>However, some mountain households have retained a complex livelihood system through tradition, limited opportunities, gender and age role differentiation within the household, and increased economic migration.</a:t>
            </a:r>
          </a:p>
          <a:p xmlns:a="http://schemas.openxmlformats.org/drawingml/2006/main">
            <a:r>
              <a:t>The transformation of livelihoods in many mountain regions, while benefiting some, decimated indigenous populations and harmed their traditional cultures and livelihood systems.</a:t>
            </a:r>
          </a:p>
          <a:p xmlns:a="http://schemas.openxmlformats.org/drawingml/2006/main">
            <a:r>
              <a:t>The following slides describe four main sources of livelihood—hunting and gathering, mining, forestry, and trade and artisan livelihoods; two other very important sources of livelihoods, agriculture and tourism, are addressed in chapters 11 and 12, respectively.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Hunting and Gathering</a:t>
            </a:r>
          </a:p>
          <a:p xmlns:a="http://schemas.openxmlformats.org/drawingml/2006/main">
            <a:r>
              <a:t/>
            </a:r>
          </a:p>
          <a:p xmlns:a="http://schemas.openxmlformats.org/drawingml/2006/main">
            <a:r>
              <a:t>Slide text:</a:t>
            </a:r>
          </a:p>
          <a:p xmlns:a="http://schemas.openxmlformats.org/drawingml/2006/main">
            <a:r>
              <a:t>Archaeological evidence indicates that Paleolithic hunters and gatherers were present in many mountain areas, where the ecological diversity was ideal.</a:t>
            </a:r>
          </a:p>
          <a:p xmlns:a="http://schemas.openxmlformats.org/drawingml/2006/main">
            <a:r>
              <a:t>By locating along the lower mountain forest boundary, people found a variety of food types available within a relatively short distance, and hunters could follow the migrating wildlife up and down the mountains, providing an abundance of food throughout the year.</a:t>
            </a:r>
          </a:p>
          <a:p xmlns:a="http://schemas.openxmlformats.org/drawingml/2006/main">
            <a:r>
              <a:t>Other advantages included plenty of firewood and shelter, fish, water available year round from mountain streams, and defensible locations.</a:t>
            </a:r>
          </a:p>
          <a:p xmlns:a="http://schemas.openxmlformats.org/drawingml/2006/main">
            <a:r>
              <a:t>Hunting and gathering required a high degree of mobility, but, for the most part, it appears to have been highly systematic, territorialized, and practiced from permanent and seasonal settlements.</a:t>
            </a:r>
          </a:p>
          <a:p xmlns:a="http://schemas.openxmlformats.org/drawingml/2006/main">
            <a:r>
              <a:t>Although subsistence hunting and gathering as a widespread strategy has declined, pockets are still present in mountain areas, especially as a supplement to other livelihood activities.</a:t>
            </a:r>
          </a:p>
          <a:p xmlns:a="http://schemas.openxmlformats.org/drawingml/2006/main">
            <a:r>
              <a:t>The collection of mushrooms, berries, and medicinal or decorative plants for domestic use or sale occurs throughout the mountain world, and hunting of wild game and birds and fishing are common in the North American Cordillera and parts of the Hindu Kush–Karakoram–Himalaya as a livelihood supplement.</a:t>
            </a:r>
          </a:p>
          <a:p xmlns:a="http://schemas.openxmlformats.org/drawingml/2006/main">
            <a:r>
              <a:t>A few groups, such as the mountain tribes of Kalimantan, Borneo, called the Dayak by outsiders, retain a more traditional hunting and gathering society, but such groups feel pressure from the outside world, face considerable difficulties in protecting their way of life and environments, and, in some cases, have sought alliances with international conservation agencies and activists.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Mining</a:t>
            </a:r>
          </a:p>
          <a:p xmlns:a="http://schemas.openxmlformats.org/drawingml/2006/main">
            <a:r>
              <a:t/>
            </a:r>
          </a:p>
          <a:p xmlns:a="http://schemas.openxmlformats.org/drawingml/2006/main">
            <a:r>
              <a:t>Slide text:</a:t>
            </a:r>
          </a:p>
          <a:p xmlns:a="http://schemas.openxmlformats.org/drawingml/2006/main">
            <a:r>
              <a:t>All aspects of mining, from exploration and prospecting to extraction, processing, and transport, have occupied mountain residents and outsiders since Paleolithic times.</a:t>
            </a:r>
          </a:p>
          <a:p xmlns:a="http://schemas.openxmlformats.org/drawingml/2006/main">
            <a:r>
              <a:t>Industrial-scale silver and gold mining, supported by the forced labor or mita system, dates from at least Inca times (15th century) in the Andes, continued through the Spanish colonial period, remains active in Ecuador, Peru, and Bolivia, and has expanded under multinational corporations for the extraction and processing of industrial minerals like copper, zinc, and tin.</a:t>
            </a:r>
          </a:p>
          <a:p xmlns:a="http://schemas.openxmlformats.org/drawingml/2006/main">
            <a:r>
              <a:t>In Canada and the US, coal mining helped shape and support the unique mountain people in Appalachia, and mining was the principal industrial activity that brought people and settlements to the western mountains from 1850 to 1930.</a:t>
            </a:r>
          </a:p>
          <a:p xmlns:a="http://schemas.openxmlformats.org/drawingml/2006/main">
            <a:r>
              <a:t>Mining is a major employer and source of environmental impacts, especially in the Americas, with many of the benefits accruing to large transnational mining corporations and their shareholders far from the mountains.</a:t>
            </a:r>
          </a:p>
          <a:p xmlns:a="http://schemas.openxmlformats.org/drawingml/2006/main">
            <a:r>
              <a:t>The expansion of open-cast and subsurface mining has provided some employment for local people, but many workers are also from outside the immediate area, resulting in the emergence of large temporary towns, repeating the boom-and-bust pattern of settlement and mining livelihoods that has characterized the modern history of mining in the mountains.</a:t>
            </a:r>
          </a:p>
          <a:p xmlns:a="http://schemas.openxmlformats.org/drawingml/2006/main">
            <a:r>
              <a:t>Compared to the level and extent of mining in the Cordillera of the Americas and Appalachia, the vast reaches of the Hindu Kush-Karakoram-Himalaya have been relatively untouched, thought this is changing, with aggressive exploration in southwest China and increasing numbers of small-scale gemstone mining operations in the Karakoram and western Himalaya in Pakistan.</a:t>
            </a:r>
          </a:p>
          <a:p xmlns:a="http://schemas.openxmlformats.org/drawingml/2006/main">
            <a:r>
              <a:t>People in many mountain communities in mineral-rich areas believe they have been unjustly exploited and marginalized, and the contamination of local land and water resources, along with water pollution, which endanger the health and the bases of the livelihoods of local people, are also major concerns.</a:t>
            </a:r>
          </a:p>
          <a:p xmlns:a="http://schemas.openxmlformats.org/drawingml/2006/main">
            <a:r>
              <a:t>Ironically, many old mine sites and communities, some long abandoned, have reemerged as important contributors to other forms of livelihood, including tourism (such as Aspen, Telluride, Breckenridge, Copper Mountain, Canmore, and Fernie, to name several in the US and Canada). Other former mining towns have been declared UNESCO World Heritage sites.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Populations</a:t>
            </a:r>
          </a:p>
          <a:p xmlns:a="http://schemas.openxmlformats.org/drawingml/2006/main">
            <a:r>
              <a:t/>
            </a:r>
          </a:p>
          <a:p xmlns:a="http://schemas.openxmlformats.org/drawingml/2006/main">
            <a:r>
              <a:t>Slide text:</a:t>
            </a:r>
          </a:p>
          <a:p xmlns:a="http://schemas.openxmlformats.org/drawingml/2006/main">
            <a:r>
              <a:t>About 10–12% of the global population (or 700 million people, in 2011) lives in mountains, depending on the definition of “mountain,” and about 25% of the global population (or 1.7 billion people) lives in or adjacent to the mountains and are wholly or partially dependent on mountain resources such as water, timber, minerals, and agricultural products.</a:t>
            </a:r>
          </a:p>
          <a:p xmlns:a="http://schemas.openxmlformats.org/drawingml/2006/main">
            <a:r>
              <a:t>About half the mountain population is in Asia, followed by populations in the mountains of South and Central America, and is highly concentrated in developing and transitional countries such as Nepal, Peru, India, and China.</a:t>
            </a:r>
          </a:p>
          <a:p xmlns:a="http://schemas.openxmlformats.org/drawingml/2006/main">
            <a:r>
              <a:t>Globally, the distribution of the mountain population shows an association with altitude, referred to as “hypsographic demography.”</a:t>
            </a:r>
          </a:p>
          <a:p xmlns:a="http://schemas.openxmlformats.org/drawingml/2006/main">
            <a:r>
              <a:t>In developing regions, a significant number of mountain people are the rural poor who rely on scarce or dwindling resources and opportunities relative to demand, resources derived from agriculture, animal husbandry, forestry, mining, industries, and a variety of formal and informal service jobs, which are often seasonal.</a:t>
            </a:r>
          </a:p>
          <a:p xmlns:a="http://schemas.openxmlformats.org/drawingml/2006/main">
            <a:r>
              <a:t>In the economically developed mountain regions of Europe and North America, many people now enjoy a relatively high standard of living, as a result of the development of roads, railroads, and air links, which have facilitated a variety of new livelihoods.</a:t>
            </a:r>
          </a:p>
          <a:p xmlns:a="http://schemas.openxmlformats.org/drawingml/2006/main">
            <a:r>
              <a:t>The cultural fabric of mountain populations Is diverse, and many cultural groups have been formally and informally identified in mountain regions; as mostly national minorities, these distinct cultural groups have often suffered in their relationships with the majority through epidemic disease, discrimination and persecution, forced relocation and assimilation, genocide, and in-migration.</a:t>
            </a:r>
          </a:p>
          <a:p xmlns:a="http://schemas.openxmlformats.org/drawingml/2006/main">
            <a:r>
              <a:t>Generally, the population density of mountain areas is relatively low, though specific regions are densely populated—for example, the East African highlands, Mesoamerican highlands, and parts of the central Andes; in some areas, physiological density may be high while arithmetic density is low.</a:t>
            </a:r>
          </a:p>
          <a:p xmlns:a="http://schemas.openxmlformats.org/drawingml/2006/main">
            <a:r>
              <a:t>Mountain populations have waxed and waned in response to global forces such as the introduction of new and highly productive crops, such as maize and the potato, and the arrival of devastating infectious diseases, like smallpox and measles.</a:t>
            </a:r>
          </a:p>
          <a:p xmlns:a="http://schemas.openxmlformats.org/drawingml/2006/main">
            <a:r>
              <a:t>By adapting to and altering environmental conditions, distinctive populations, cultures, languages, forms of governance, and economies have developed in the mountains.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Forestry</a:t>
            </a:r>
          </a:p>
          <a:p xmlns:a="http://schemas.openxmlformats.org/drawingml/2006/main">
            <a:r>
              <a:t/>
            </a:r>
          </a:p>
          <a:p xmlns:a="http://schemas.openxmlformats.org/drawingml/2006/main">
            <a:r>
              <a:t>Slide text:</a:t>
            </a:r>
          </a:p>
          <a:p xmlns:a="http://schemas.openxmlformats.org/drawingml/2006/main">
            <a:r>
              <a:t>Mountain forests have been and remain one of the principal sources of fuel, timber, and paper products globally, and the harvesting of trees for these products has been an important source of livelihoods for mountain people for millennia.</a:t>
            </a:r>
          </a:p>
          <a:p xmlns:a="http://schemas.openxmlformats.org/drawingml/2006/main">
            <a:r>
              <a:t>Prior to the highly mechanized harvesting of the 20th century, a large labor force was required, resulting in the importation of workers from beyond the mountains, many of whom moved on following the depletion of the resource.</a:t>
            </a:r>
          </a:p>
          <a:p xmlns:a="http://schemas.openxmlformats.org/drawingml/2006/main">
            <a:r>
              <a:t>Prior to colonial expansion and independence, most mountain people held local customary or de facto forest use rights established over long periods, but these were swept aside to varying degree with the widespread commercialization of, and demand for, timber that accompanied new colonial and/or national land administration, esp. in the Himalaya and North American Cordillera, where vast forested areas became crown or state-owned lands.</a:t>
            </a:r>
          </a:p>
          <a:p xmlns:a="http://schemas.openxmlformats.org/drawingml/2006/main">
            <a:r>
              <a:t>Large-scale deforestation also had many negative impacts on local food sources, water quality and quantity, soils, and customary livelihoods, which led to many protests, two of which became iconic and helped draw attention to customary rights and the need for comanagement of forest resource in the mountains.</a:t>
            </a:r>
          </a:p>
          <a:p xmlns:a="http://schemas.openxmlformats.org/drawingml/2006/main">
            <a:r>
              <a:t>Principles of “scientific forestry,” as practiced initially in Germany, were widely adopted in the late 19th century in an effort to redress some negative aspects of tree harvesting and to encourage sustainable forestry in the mountains; the new forms of forest management and forestry have generated additional forms of livelihood and have reduced some of the negative impacts of widespread deforestation.</a:t>
            </a:r>
          </a:p>
          <a:p xmlns:a="http://schemas.openxmlformats.org/drawingml/2006/main">
            <a:r>
              <a:t>Forestry ebbs and flows with global market demand, prices for timber products, and international trade regulation, leaving local livelihoods with a high level of uncertainty.</a:t>
            </a:r>
          </a:p>
          <a:p xmlns:a="http://schemas.openxmlformats.org/drawingml/2006/main">
            <a:r>
              <a:t>Today, mountain communities, private landholders, corporations, governments, and various international institutions emphasize the vital multifunctionality of mountain forests, which have a productive function for timber and nontimber products as well as protective functions such as watershed, biodiversity, and cultural preservation, balanced ecosystem regulation, and hazard mitigation, and the need for sustainable forest management.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Trade and Artisan Livelihoods</a:t>
            </a:r>
          </a:p>
          <a:p xmlns:a="http://schemas.openxmlformats.org/drawingml/2006/main">
            <a:r>
              <a:t/>
            </a:r>
          </a:p>
          <a:p xmlns:a="http://schemas.openxmlformats.org/drawingml/2006/main">
            <a:r>
              <a:t>Slide text:</a:t>
            </a:r>
          </a:p>
          <a:p xmlns:a="http://schemas.openxmlformats.org/drawingml/2006/main">
            <a:r>
              <a:t>Trade and artisan work have long been important sources of livelihood in mountainous regions.</a:t>
            </a:r>
          </a:p>
          <a:p xmlns:a="http://schemas.openxmlformats.org/drawingml/2006/main">
            <a:r>
              <a:t>Valleys and passes, through which goods and people flow, have placed mountain people in the position of middlemen linking economies in and between all mountain regions.</a:t>
            </a:r>
          </a:p>
          <a:p xmlns:a="http://schemas.openxmlformats.org/drawingml/2006/main">
            <a:r>
              <a:t>Passes in the Alps have been trade routes for millennia, linking the large commercial centers of northern Italy with those of Central Europe, and the trans-Himalayan trade routes link lowland India and China with Central Asia and the Tibetan Plateau.</a:t>
            </a:r>
          </a:p>
          <a:p xmlns:a="http://schemas.openxmlformats.org/drawingml/2006/main">
            <a:r>
              <a:t>Trade, whether within the mountains or beyond, is usually based on complementary needs, and therefore the geography and diversity of resources of mountain areas position them favorably in generating livelihoods as producers, transporters, and merchants of trade and sale items.</a:t>
            </a:r>
          </a:p>
          <a:p xmlns:a="http://schemas.openxmlformats.org/drawingml/2006/main">
            <a:r>
              <a:t>Mountain trade items included artisan goods, esp. items made of wood, metal, and wool, such as the traditional watch and clock industry that developed in the Jura Mountains of Switzerland and France and in the Black Forest of southern Germany, and the cottage industry in pashmina and other wool shawls in the northwest Himalaya.</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Living with Risks</a:t>
            </a:r>
          </a:p>
          <a:p xmlns:a="http://schemas.openxmlformats.org/drawingml/2006/main">
            <a:r>
              <a:t/>
            </a:r>
          </a:p>
          <a:p xmlns:a="http://schemas.openxmlformats.org/drawingml/2006/main">
            <a:r>
              <a:t>Slide text:</a:t>
            </a:r>
          </a:p>
          <a:p xmlns:a="http://schemas.openxmlformats.org/drawingml/2006/main">
            <a:r>
              <a:t>Living in or visiting mountain environments carries risks that are as integral to the lives of mountain people as the resources and other benefits present.</a:t>
            </a:r>
          </a:p>
          <a:p xmlns:a="http://schemas.openxmlformats.org/drawingml/2006/main">
            <a:r>
              <a:t>Mountain environments are prone to many hazardous conditions and processes, and mountain people and those in surrounding areas may have suffered disproportionately from natural disasters.</a:t>
            </a:r>
          </a:p>
          <a:p xmlns:a="http://schemas.openxmlformats.org/drawingml/2006/main">
            <a:r>
              <a:t>Risk of a disaster or accident is a function of both hazard and vulnerability, and mountain environments provide telling examples of both successes and failures in reducing risk from hazards.</a:t>
            </a:r>
          </a:p>
          <a:p xmlns:a="http://schemas.openxmlformats.org/drawingml/2006/main">
            <a:r>
              <a:t>Although all people may be affected, including the affluent (esp. in material terms), access to resources, power, and influence may give the affluent greater resiliency and ability to recover from disaster than poorer people.</a:t>
            </a:r>
          </a:p>
          <a:p xmlns:a="http://schemas.openxmlformats.org/drawingml/2006/main">
            <a:r>
              <a:t>The elements that produce hazards are essentially those discussed earlier as key components of the relationship between people and environment: geological conditions, weather and climate, hydrology, topography, and vegetation, among other things.</a:t>
            </a:r>
          </a:p>
          <a:p xmlns:a="http://schemas.openxmlformats.org/drawingml/2006/main">
            <a:r>
              <a:t>In sum, understanding and reducing risk in mountain environments is a highly complex topic with physical, engineering, social, economic, and other components.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Earthquake Hazards</a:t>
            </a:r>
          </a:p>
          <a:p xmlns:a="http://schemas.openxmlformats.org/drawingml/2006/main">
            <a:r>
              <a:t/>
            </a:r>
          </a:p>
          <a:p xmlns:a="http://schemas.openxmlformats.org/drawingml/2006/main">
            <a:r>
              <a:t>Slide text:</a:t>
            </a:r>
          </a:p>
          <a:p xmlns:a="http://schemas.openxmlformats.org/drawingml/2006/main">
            <a:r>
              <a:t>Seismic activity, a part of the mountain building process, is also part of everyday life for many mountain people.</a:t>
            </a:r>
          </a:p>
          <a:p xmlns:a="http://schemas.openxmlformats.org/drawingml/2006/main">
            <a:r>
              <a:t>The relationship between mountain areas and high earthquake frequency arises from the locational proximity between mountains and the edges of the Earth’s crustal plates.</a:t>
            </a:r>
          </a:p>
          <a:p xmlns:a="http://schemas.openxmlformats.org/drawingml/2006/main">
            <a:r>
              <a:t>Among earthquake disasters, those that have occurred in mountain areas and their margins have been some of the most devastating, the 2005 and 2008 Kashmir and Sichuan earthquakes being recent examples. Reasons for this include the extreme ground shaking and the propensity for earthquakes to generate immediate and delayed hazard cascades of landslides, debris flows, and landslide dam outburst floods, which amplify the disaster impact spatially and temporally.</a:t>
            </a:r>
          </a:p>
          <a:p xmlns:a="http://schemas.openxmlformats.org/drawingml/2006/main">
            <a:r>
              <a:t>Some of the most disastrous earthquakes have affected not only the main mountain ranges but also mountain front ranges and margins, and thus high-risk situations are found in the mountain regions of the Mediterranean, the Cordilleras of the Americas, the mountains of the Middle East, and the extended mountain systems of central, southern, and eastern Asia.</a:t>
            </a:r>
          </a:p>
          <a:p xmlns:a="http://schemas.openxmlformats.org/drawingml/2006/main">
            <a:r>
              <a:t>The huge impacts, extensive and often isolated areas affected, and frequent occurrence of some earthquake disasters in mountain areas call upon a combination of local, regional, and international resources.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Volcanic Hazards</a:t>
            </a:r>
          </a:p>
          <a:p xmlns:a="http://schemas.openxmlformats.org/drawingml/2006/main">
            <a:r>
              <a:t/>
            </a:r>
          </a:p>
          <a:p xmlns:a="http://schemas.openxmlformats.org/drawingml/2006/main">
            <a:r>
              <a:t>Slide text:</a:t>
            </a:r>
          </a:p>
          <a:p xmlns:a="http://schemas.openxmlformats.org/drawingml/2006/main">
            <a:r>
              <a:t>Much, but not all, volcanic activity is expressed in the form of mountains, and some of the most densely populated and intensively used mountain areas are on the slopes of volcanoes in Ecuador, Mexico, and Indonesia.</a:t>
            </a:r>
          </a:p>
          <a:p xmlns:a="http://schemas.openxmlformats.org/drawingml/2006/main">
            <a:r>
              <a:t>Though the areas around volcanic mountains are most exposed to the hazards related to volcanic eruptions, the impact of eruptions can be global, in the form of ash clouds disrupting air travel and creating temporary decreases in atmospheric temperature.</a:t>
            </a:r>
          </a:p>
          <a:p xmlns:a="http://schemas.openxmlformats.org/drawingml/2006/main">
            <a:r>
              <a:t>The spatial distribution of active and inactive volcanoes reflects that of crustal plate boundaries, particularly those where oceanic and continental plates converge (subduction zones, such as the “Pacific Ring of Fire”) and where plates diverge (rifts, such as the Mid-Atlantic range, with Iceland, the Canary Islands, and the Azores).</a:t>
            </a:r>
          </a:p>
          <a:p xmlns:a="http://schemas.openxmlformats.org/drawingml/2006/main">
            <a:r>
              <a:t>The slopes of some volcanic mountains, particularly those in the subtropics and tropics, attract people because they offer productive soil conducive to settlement and agriculture; despite periodic eruptions in places like Java, the benefits outweigh the costs of disaster in the long term.</a:t>
            </a:r>
          </a:p>
          <a:p xmlns:a="http://schemas.openxmlformats.org/drawingml/2006/main">
            <a:r>
              <a:t>The primary means of mitigating risk in such areas today is by monitoring volcanic activity, eruption warnings, and evacuation of people and their mobile property, and in places where there are relatively predictable paths of lava and pyroclastic flows, structural controls and land use prohibition (zoning) have been successful mitigation methods.</a:t>
            </a:r>
          </a:p>
          <a:p xmlns:a="http://schemas.openxmlformats.org/drawingml/2006/main">
            <a:r>
              <a:t>Volcanic mountains that have a snow and/or glacier ice cover pose an additional hazard and a high level of risk because eruptions may produce lahars (mud and debris flows) that can extend some distance away from the mountains into densely populated areas; high-risk locations for this type of disaster are found throughout the western Cordillera of the Americas, a good example being the Cascadia volcanoes of southwestern British Columbia, Washington, and Oregon.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Slope Instability</a:t>
            </a:r>
          </a:p>
          <a:p xmlns:a="http://schemas.openxmlformats.org/drawingml/2006/main">
            <a:r>
              <a:t/>
            </a:r>
          </a:p>
          <a:p xmlns:a="http://schemas.openxmlformats.org/drawingml/2006/main">
            <a:r>
              <a:t>Slide text:</a:t>
            </a:r>
          </a:p>
          <a:p xmlns:a="http://schemas.openxmlformats.org/drawingml/2006/main">
            <a:r>
              <a:t>Mountain topography, begin dominated by steep and long slopes, is prone to slope instabilities of several types, including large rock avalanches, smaller rockfalls, mass movements of rock, soil, and vegetative debris, debris and mudflows, and slow soil creep.</a:t>
            </a:r>
          </a:p>
          <a:p xmlns:a="http://schemas.openxmlformats.org/drawingml/2006/main">
            <a:r>
              <a:t>Some occur very infrequently, such as large rock avalanches, or very slowly, such as soil creep, and therefore may not be perceived as important hazards, while others occur frequently in known locations and are thus more easily planned for and mitigated.</a:t>
            </a:r>
          </a:p>
          <a:p xmlns:a="http://schemas.openxmlformats.org/drawingml/2006/main">
            <a:r>
              <a:t>Many are damaging to people, land, and structures and disruptive to road and railroad traffic, but the resulting landforms and deposits may be used for construction and agricultural purposes.</a:t>
            </a:r>
          </a:p>
          <a:p xmlns:a="http://schemas.openxmlformats.org/drawingml/2006/main">
            <a:r>
              <a:t>While the primary cause of slope instability is the gravitational pull, inherent and prior conditions favoring movement and a trigger to set off movement are necessary, and it is clear that human alteration of slopes has increased the distribution, frequency, and magnitude of slope instabilities, esp. where deforestation and road building takes place.</a:t>
            </a:r>
          </a:p>
          <a:p xmlns:a="http://schemas.openxmlformats.org/drawingml/2006/main">
            <a:r>
              <a:t>While some human activities and unfortunate locational decisions continue to exacerbate hazard and risk, a wide range of mitigative efforts are now in place in many mountain regions to reduce both, including strengthening slopes using retaining walls, bolts, pylons, terracing, coatings and vegetation; catching or diverting rockfalls and debris and mudflows using nets, walls, dikes, and sheds; draining water from slope using pipes, tiles, and diversions; strengthening buildings, bridges, and support structures against impacts; and forecasting and warnings to alert people to danger, close facilities, roads, and so on, and to initiate evacuations if necessary.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Snow Avalanches</a:t>
            </a:r>
          </a:p>
          <a:p xmlns:a="http://schemas.openxmlformats.org/drawingml/2006/main">
            <a:r>
              <a:t/>
            </a:r>
          </a:p>
          <a:p xmlns:a="http://schemas.openxmlformats.org/drawingml/2006/main">
            <a:r>
              <a:t>Slide text:</a:t>
            </a:r>
          </a:p>
          <a:p xmlns:a="http://schemas.openxmlformats.org/drawingml/2006/main">
            <a:r>
              <a:t>Snow avalanches are the most widespread and common hazardous processes in high mountains.</a:t>
            </a:r>
          </a:p>
          <a:p xmlns:a="http://schemas.openxmlformats.org/drawingml/2006/main">
            <a:r>
              <a:t>Although relatively few pose a risk because they occur in remote locations, they have been and remain a significant hazard in populated and heavily used locations, and the risk has become greater as snow-based tourism and recreation has grown.</a:t>
            </a:r>
          </a:p>
          <a:p xmlns:a="http://schemas.openxmlformats.org/drawingml/2006/main">
            <a:r>
              <a:t>Snow avalanches also transport sediment, influence vegetation, and redistribute water, soil, and wood in ways that are both harmful and beneficial to mountain people.</a:t>
            </a:r>
          </a:p>
          <a:p xmlns:a="http://schemas.openxmlformats.org/drawingml/2006/main">
            <a:r>
              <a:t>Advanced scientific understanding of snow avalanches has aided the effective management of the hazard. The mitigating measures include:</a:t>
            </a:r>
          </a:p>
          <a:p xmlns:a="http://schemas.openxmlformats.org/drawingml/2006/main">
            <a:r>
              <a:t>identification of avalanche slopes and event frequency and magnitude to produce effective hazard maps;</a:t>
            </a:r>
          </a:p>
          <a:p xmlns:a="http://schemas.openxmlformats.org/drawingml/2006/main">
            <a:r>
              <a:t>using hazard maps to regulate the location of activities and structures;</a:t>
            </a:r>
          </a:p>
          <a:p xmlns:a="http://schemas.openxmlformats.org/drawingml/2006/main">
            <a:r>
              <a:t>monitoring weather and snowpack conditions to forecast avalanche hazards;</a:t>
            </a:r>
          </a:p>
          <a:p xmlns:a="http://schemas.openxmlformats.org/drawingml/2006/main">
            <a:r>
              <a:t>using forecasts to pre-release avalanches with explosives in selected locations;</a:t>
            </a:r>
          </a:p>
          <a:p xmlns:a="http://schemas.openxmlformats.org/drawingml/2006/main">
            <a:r>
              <a:t>regulating highway, rail, and recreational traffic and activity during high hazard conditions;</a:t>
            </a:r>
          </a:p>
          <a:p xmlns:a="http://schemas.openxmlformats.org/drawingml/2006/main">
            <a:r>
              <a:t>issuing public information bulletins indicating hazard levels and using public education to upgrade general knowledge of avalanche hazard;</a:t>
            </a:r>
          </a:p>
          <a:p xmlns:a="http://schemas.openxmlformats.org/drawingml/2006/main">
            <a:r>
              <a:t> maintaining and developing protective forests to stabilize snow above settlements and infrastructure;</a:t>
            </a:r>
          </a:p>
          <a:p xmlns:a="http://schemas.openxmlformats.org/drawingml/2006/main">
            <a:r>
              <a:t>using a variety of snow fences and buffers to stabilize snow in avalanche starting zones;</a:t>
            </a:r>
          </a:p>
          <a:p xmlns:a="http://schemas.openxmlformats.org/drawingml/2006/main">
            <a:r>
              <a:t>building protective and deflecting walls and snowsheds where buildings and infrastructure are exposed;</a:t>
            </a:r>
          </a:p>
          <a:p xmlns:a="http://schemas.openxmlformats.org/drawingml/2006/main">
            <a:r>
              <a:t>and strengthening structures to withstand the high impact pressure of avalanches.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Meteorological Hazards</a:t>
            </a:r>
          </a:p>
          <a:p xmlns:a="http://schemas.openxmlformats.org/drawingml/2006/main">
            <a:r>
              <a:t/>
            </a:r>
          </a:p>
          <a:p xmlns:a="http://schemas.openxmlformats.org/drawingml/2006/main">
            <a:r>
              <a:t>Slide text:</a:t>
            </a:r>
          </a:p>
          <a:p xmlns:a="http://schemas.openxmlformats.org/drawingml/2006/main">
            <a:r>
              <a:t>Severe weather conditions in the mountains, including extreme cold or heat, too much or not enough rain/snow, strong winds, and extreme sunlight can produce various hazardous and even disastrous outcomes, and the impacts of these hazards on people, settlements, and land uses depend on diverse natural and human conditions.</a:t>
            </a:r>
          </a:p>
          <a:p xmlns:a="http://schemas.openxmlformats.org/drawingml/2006/main">
            <a:r>
              <a:t>Drought conditions, particularly prevalent in interior basins and plateaus of tropical mountains, in semiarid and arid mountains, and in rainshadow valleys, lessen agricultural and livestock production, cause food shortages, and create power deficits and water supply shortages for people, agriculture, and industry both in the mountains and in surrounding regions.</a:t>
            </a:r>
          </a:p>
          <a:p xmlns:a="http://schemas.openxmlformats.org/drawingml/2006/main">
            <a:r>
              <a:t>Reduced snowfall in winter may have similar effects as well as limiting the snow-based recreation activities on which many mountain locations in Europe and North America depend, although the shortages of natural snow for recreation are today compensated to a certain degree by artificial snowmaking (though this itself is water and energy intensive).</a:t>
            </a:r>
          </a:p>
          <a:p xmlns:a="http://schemas.openxmlformats.org/drawingml/2006/main">
            <a:r>
              <a:t>While drought is generally caused by natural climatic variations it may be locally exacerbated by human activities (e.g., overuse of soil and water resources, deforestation, and water-demanding agricultural crops and techniques.)</a:t>
            </a:r>
          </a:p>
          <a:p xmlns:a="http://schemas.openxmlformats.org/drawingml/2006/main">
            <a:r>
              <a:t>Traditional forms of drought mitigation include a greater reliance on animal husbandry as opposed to intensive field cultivation, use of drought-tolerant food crops (millet, sorghum) and livestock (goats), supplementary water-saving irrigation techniques, and appropriate forms of water storage (tanks and cisterns); despite technological advances that have supported increased productivity in drought-prone mountain areas, vulnerability remains high.</a:t>
            </a:r>
          </a:p>
          <a:p xmlns:a="http://schemas.openxmlformats.org/drawingml/2006/main">
            <a:r>
              <a:t>Meteorological hazards in mountain areas are ingredients, triggers, and/or amplifiers of other hazardous processes: heavy rain and snow contribute to floods, soil erosion, slope failures, and avalanches; strong winds spread forest fires and damage structures and infrastructure; and unexpected blizzards and heavy snowfalls severely disrupt travel of all forms and cause death and damage to people, crops, and livestock.</a:t>
            </a:r>
          </a:p>
          <a:p xmlns:a="http://schemas.openxmlformats.org/drawingml/2006/main">
            <a:r>
              <a:t>Avoidance is one of the few forms of effective mitigation.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Floods</a:t>
            </a:r>
          </a:p>
          <a:p xmlns:a="http://schemas.openxmlformats.org/drawingml/2006/main">
            <a:r>
              <a:t/>
            </a:r>
          </a:p>
          <a:p xmlns:a="http://schemas.openxmlformats.org/drawingml/2006/main">
            <a:r>
              <a:t>Slide text:</a:t>
            </a:r>
          </a:p>
          <a:p xmlns:a="http://schemas.openxmlformats.org/drawingml/2006/main">
            <a:r>
              <a:t>Mountain floods are particularly hazardous due to their rapid onset, high velocity, energy and impact pressures, erosive potential, and high sediment and debris loads.</a:t>
            </a:r>
          </a:p>
          <a:p xmlns:a="http://schemas.openxmlformats.org/drawingml/2006/main">
            <a:r>
              <a:t>Flash floods sometimes transform into destructive debris flows, which not only inundate and deposit mud, rocks, debris, and vegetative material, but strike with force, eroding land, damaging and destroying buildings, bridges, roads, railroads, and agricultural crops.</a:t>
            </a:r>
          </a:p>
          <a:p xmlns:a="http://schemas.openxmlformats.org/drawingml/2006/main">
            <a:r>
              <a:t>In high-magnitude flood events on major mountain rivers, flood waters and sediments extend out of the mountains into surrounding piedmont and lowland areas, causing widespread damage and disruption but also providing new sediments to floodplain surfaces.</a:t>
            </a:r>
          </a:p>
          <a:p xmlns:a="http://schemas.openxmlformats.org/drawingml/2006/main">
            <a:r>
              <a:t>Flood-intensifying conditions include removal of vegetation, building of roads, nonterraced cultivation on steep slopes, and inadequate upkeep of water drainage systems.</a:t>
            </a:r>
          </a:p>
          <a:p xmlns:a="http://schemas.openxmlformats.org/drawingml/2006/main">
            <a:r>
              <a:t>Today we find widespread settlement, dense populations, intensification of land use, high-value cash crops, roads, and other infrastructure in flood-prone areas, esp. where regulation of land use is lacking or recent; vulnerability is high and so is flood disaster risk.</a:t>
            </a:r>
          </a:p>
          <a:p xmlns:a="http://schemas.openxmlformats.org/drawingml/2006/main">
            <a:r>
              <a:t>Mountain flood hazard mitigation includes a variety of traditional practices, such as restricting construction to safe sites; building diversion channels, floodways, and retention basins; elevation of houses, roads and trails; building and reinforcing protective dikes and dams; protecting forests; and reforestation. Additional measures include flood forecasting and emergency plans for protection or even evacuation.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Biohazards</a:t>
            </a:r>
          </a:p>
          <a:p xmlns:a="http://schemas.openxmlformats.org/drawingml/2006/main">
            <a:r>
              <a:t/>
            </a:r>
          </a:p>
          <a:p xmlns:a="http://schemas.openxmlformats.org/drawingml/2006/main">
            <a:r>
              <a:t>Slide text:</a:t>
            </a:r>
          </a:p>
          <a:p xmlns:a="http://schemas.openxmlformats.org/drawingml/2006/main">
            <a:r>
              <a:t>Biohazards are organisms and conditions or processes in the biological environment that cause damage to people, settlements, crops, livestock, and infrastructure.</a:t>
            </a:r>
          </a:p>
          <a:p xmlns:a="http://schemas.openxmlformats.org/drawingml/2006/main">
            <a:r>
              <a:t>These range from microorganisms such as viruses and bacteria, to predatory and foraging animals such as bears and deer, to insects that attack crops and processes such as wildfires.</a:t>
            </a:r>
          </a:p>
          <a:p xmlns:a="http://schemas.openxmlformats.org/drawingml/2006/main">
            <a:r>
              <a:t>Of all the hazards affecting mountain areas, infectious diseases have taken the greatest toll on human lives and on mountain societies. Usually their impact arises through social interactions, often in the context of interrelated factors like poverty, poor nutrition, physical and emotional stress, lack of access to safe water, and crowded and poorly ventilated housing, many of which may arise from lack of sustainable livelihoods as well as economic, social, and political marginalization.</a:t>
            </a:r>
          </a:p>
          <a:p xmlns:a="http://schemas.openxmlformats.org/drawingml/2006/main">
            <a:r>
              <a:t>Infectious diseases that have affected mountain areas include HIV/AIDS, which spans the socioeconomic spectrum from high-end resorts to impoverished families and communities; water-borne parasitic diseases such as dysentery, cholera, typhoid, and giardiasis; and tuberculosis and other respiratory infections, like bacterial pneumonia. Fortunately, some infectious diseases that have taken a gruesome toll in mountain areas in the past, namely smallpox, measles, polio, and some influenzas, have been almost eradicated through immunization. Other forms of mitigation, such as access to prevention and treatment services and access to safe water, often are lacking in remote, impoverished, and crowded mountain locations. Despite the relatively high prevalence of infections diseases in mountain areas, the situation is much improved from earlier times.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Urbanizing Mountain Populations</a:t>
            </a:r>
          </a:p>
          <a:p xmlns:a="http://schemas.openxmlformats.org/drawingml/2006/main">
            <a:r>
              <a:t/>
            </a:r>
          </a:p>
          <a:p xmlns:a="http://schemas.openxmlformats.org/drawingml/2006/main">
            <a:r>
              <a:t>Slide text:</a:t>
            </a:r>
          </a:p>
          <a:p xmlns:a="http://schemas.openxmlformats.org/drawingml/2006/main">
            <a:r>
              <a:t>Urbanization and the rapid growth of cities were common features of the 20th century and continue to the present, affecting mountain populations in many ways.</a:t>
            </a:r>
          </a:p>
          <a:p xmlns:a="http://schemas.openxmlformats.org/drawingml/2006/main">
            <a:r>
              <a:t>Close to 1/3 of the world’s mountain people live in urban areas, the largest of which are located on mountain margins and high plateaus, some at high altitudes; these include Mexico City, Carácas, Bogotá, Quito, La Paz, Santiago, Denver, Seattle, Vancouver, Calgary, Geneva, Zurich, Addis Ababa, Nairobi, Tehran, Chandigarh, Dehra Dun, Siliguri, Kathmandu, Chengdu, and Kunming.</a:t>
            </a:r>
          </a:p>
          <a:p xmlns:a="http://schemas.openxmlformats.org/drawingml/2006/main">
            <a:r>
              <a:t>Urban and suburban areas that are fully enclosed by and closely integrated with mountain environment tend to be much smaller but nonetheless functionally diverse, and while some of these settlements have retained aspects of their original agricultural, mining, manufacturing, or transportation functions, many now have a multifunctional orientation and a polycentric spatial dimension.</a:t>
            </a:r>
          </a:p>
          <a:p xmlns:a="http://schemas.openxmlformats.org/drawingml/2006/main">
            <a:r>
              <a:t>Important driving forces in the urbanization process include: expanding tourism, recreation, and amenity migration; revitalization of resource extractive and processing industries; administrative functions; and the growth of service needs with population increase and socioeconomic change.</a:t>
            </a:r>
          </a:p>
          <a:p xmlns:a="http://schemas.openxmlformats.org/drawingml/2006/main">
            <a:r>
              <a:t>Whereas traditional agriculturally based mountain settlements were relatively self-sufficient, the resource demands resulting from contemporary urban growth far exceed the resources of the immediate area, creating a large external dependence and ecological footprint.</a:t>
            </a:r>
          </a:p>
          <a:p xmlns:a="http://schemas.openxmlformats.org/drawingml/2006/main">
            <a:r>
              <a:t>Urban areas are powerful attractions for migrants, and this has been especially the case in developing countries, leading to the growth of large, densely populated squatter or informal settlements on city margins and in deteriorating core areas; mountains and mountain-margin cities also serve as financial and labor feeders for resource exploitation and as sources of large numbers of recreationists, tourists, and semipermanent residents.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Wildfire hazard arises from the uncontrolled burning of forests, brush and gr...</a:t>
            </a:r>
          </a:p>
          <a:p xmlns:a="http://schemas.openxmlformats.org/drawingml/2006/main">
            <a:r>
              <a:t/>
            </a:r>
          </a:p>
          <a:p xmlns:a="http://schemas.openxmlformats.org/drawingml/2006/main">
            <a:r>
              <a:t>Slide text:</a:t>
            </a:r>
          </a:p>
          <a:p xmlns:a="http://schemas.openxmlformats.org/drawingml/2006/main">
            <a:r>
              <a:t>Wildfire hazard arises from the uncontrolled burning of forests, brush and grassland; most common in mountain areas are forest fires.</a:t>
            </a:r>
          </a:p>
          <a:p xmlns:a="http://schemas.openxmlformats.org/drawingml/2006/main">
            <a:r>
              <a:t>Wildfires have both natural triggers (lightning) and anthropogenic triggers (campfires, waste fires, discarded cigarettes and matches, and various types of controlled burns), but they do not ignite and spread unless conditions are suitable.</a:t>
            </a:r>
          </a:p>
          <a:p xmlns:a="http://schemas.openxmlformats.org/drawingml/2006/main">
            <a:r>
              <a:t>Fixed objects such as homes, buildings and their contents, crops, roads and railroads, bridges, and transmission lines are most vulnerable; people and livestock are less so, though deaths and injury among both do occur.</a:t>
            </a:r>
          </a:p>
          <a:p xmlns:a="http://schemas.openxmlformats.org/drawingml/2006/main">
            <a:r>
              <a:t>Wildfire hazard mitigation and disease prevention in mountain areas is a complex enterprise that involves the management of forests, fires, and people, and includes the use of controlled burns to replicate small, naturally occurring fires that add diversity and open spaces to forest stands and prevent the spread of damaging insects and diseases</a:t>
            </a:r>
          </a:p>
          <a:p xmlns:a="http://schemas.openxmlformats.org/drawingml/2006/main">
            <a:r>
              <a:t>Fire hazard forecasting through the monitoring of weather and forest conditions is used to alert authorities and the public to the hazard and impose prohibitions on use of fire, travel, and other activities.</a:t>
            </a:r>
          </a:p>
          <a:p xmlns:a="http://schemas.openxmlformats.org/drawingml/2006/main">
            <a:r>
              <a:t>People are also managed through public education, building restrictions, and building codes to reduce use of flammable materials.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Resilience of Mountain People</a:t>
            </a:r>
          </a:p>
          <a:p xmlns:a="http://schemas.openxmlformats.org/drawingml/2006/main">
            <a:r>
              <a:t/>
            </a:r>
          </a:p>
          <a:p xmlns:a="http://schemas.openxmlformats.org/drawingml/2006/main">
            <a:r>
              <a:t>Slide text:</a:t>
            </a:r>
          </a:p>
          <a:p xmlns:a="http://schemas.openxmlformats.org/drawingml/2006/main">
            <a:r>
              <a:t>The ability to cope with and adapt to hazards is referred to as resilience, and managing change—both gradual and sudden—requires resilience in individuals, families, communities, and large-scale social-ecological systems.</a:t>
            </a:r>
          </a:p>
          <a:p xmlns:a="http://schemas.openxmlformats.org/drawingml/2006/main">
            <a:r>
              <a:t>Many mountain people and communities in different places and times have demonstrated resilience in dealing with new environmental, cultural, socioeconomic, political, and institutional circumstances, including mountain resource exploitation, economic and amenity migration, traditional and new market forces, and the growth of tourism.</a:t>
            </a:r>
          </a:p>
          <a:p xmlns:a="http://schemas.openxmlformats.org/drawingml/2006/main">
            <a:r>
              <a:t>Building and enhancing resilience is an important step toward livelihood sustainability and development in mountain areas; vibrant leadership, empowerment and participation of all segments of society, shared goals and values, established institutions and organizations, a stable and healthy population, a diversified economic base, constructive external partnerships, and local control of the availability of resources are all important ingredients.</a:t>
            </a:r>
          </a:p>
          <a:p xmlns:a="http://schemas.openxmlformats.org/drawingml/2006/main">
            <a:r>
              <a:t>Although traditional community resilience works well for avoiding certain local hazard events, it does not work so well for major regional hazard events such as earthquakes, prolonged periods of drought, widespread flooding, epidemics, climate change, economic depression, and war; in these instances, other factors, such as external partnerships and linkages with national and international organizations, may become more important.</a:t>
            </a:r>
          </a:p>
          <a:p xmlns:a="http://schemas.openxmlformats.org/drawingml/2006/main">
            <a:r>
              <a:t>Through time, the resilience of mountain people and communities has probably increased, but resilience remains compromised and limited by complex terrain; variable and extreme weather; climate change; distance and isolation; social, political, and economic inequities; and poverty, marginality, and powerlessness.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Conclusion: Persistence and Change</a:t>
            </a:r>
          </a:p>
          <a:p xmlns:a="http://schemas.openxmlformats.org/drawingml/2006/main">
            <a:r>
              <a:t/>
            </a:r>
          </a:p>
          <a:p xmlns:a="http://schemas.openxmlformats.org/drawingml/2006/main">
            <a:r>
              <a:t>Slide text:</a:t>
            </a:r>
          </a:p>
          <a:p xmlns:a="http://schemas.openxmlformats.org/drawingml/2006/main">
            <a:r>
              <a:t>The livelihoods of people in the mountains have changed a great deal and will continue to do so: physical isolation has decreased, accessibility has been improved, the spatial distribution and mobility patterns of people have been altered, and socioeconomic integration with the larger world has increased.</a:t>
            </a:r>
          </a:p>
          <a:p xmlns:a="http://schemas.openxmlformats.org/drawingml/2006/main">
            <a:r>
              <a:t>However, other less tangible forms of isolation persist: political integration, in the sense of power sharing, is still lagging, and in some respects traditional mountain people may have lost power and autonomy in regard to many aspects of life. In many cases, centers of population and national economic and political power remain outside the mountains. Some mountain areas are inhabited by cultural minorities and these groups remain marginalized.</a:t>
            </a:r>
          </a:p>
          <a:p xmlns:a="http://schemas.openxmlformats.org/drawingml/2006/main">
            <a:r>
              <a:t>There is a constant interplay between the forces and tendencies of integration into the larger world (change) and those of local tradition and desire for autonomy (persistence), evident in the day-to-day lives of individuals continuing traditional livelihood activities and practices while opening themselves up to new economic opportunities, making use of modern communications technologies, and being aware of and attracted to globalized cultures and lifestyles.</a:t>
            </a:r>
          </a:p>
          <a:p xmlns:a="http://schemas.openxmlformats.org/drawingml/2006/main">
            <a:r>
              <a:t>Risk reduction, participatory governance, livelihood and ecological sustainability, and sociopolitical equity are at the core of 21st century issues pertaining to mountains and people in the 21st century, and accurate information and knowledge of the geoecological and socioeconomic conditions and processes operating in and affecting mountain areas are essential in addressing the issues.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Permanent Residents</a:t>
            </a:r>
          </a:p>
          <a:p xmlns:a="http://schemas.openxmlformats.org/drawingml/2006/main">
            <a:r>
              <a:t/>
            </a:r>
          </a:p>
          <a:p xmlns:a="http://schemas.openxmlformats.org/drawingml/2006/main">
            <a:r>
              <a:t>Slide text:</a:t>
            </a:r>
          </a:p>
          <a:p xmlns:a="http://schemas.openxmlformats.org/drawingml/2006/main">
            <a:r>
              <a:t>Permanent residents include those who gain much of their family livelihood from activities in the mountain setting and have generational familial connections with a particular mountain area.</a:t>
            </a:r>
          </a:p>
          <a:p xmlns:a="http://schemas.openxmlformats.org/drawingml/2006/main">
            <a:r>
              <a:t>Some people are born, raised, live, and die in the same village or valley, while others have been forced to move for a variety of reasons (including displacement because of resettlement schemes or large-scale hydroelectric schemes), but remain in a mountain setting.</a:t>
            </a:r>
          </a:p>
          <a:p xmlns:a="http://schemas.openxmlformats.org/drawingml/2006/main">
            <a:r>
              <a:t>Another category comprises the prospectors, miners, loggers, and workers in secondary or tertiary forms of employment who live their entire lives in mountains but continually shift location.</a:t>
            </a:r>
          </a:p>
          <a:p xmlns:a="http://schemas.openxmlformats.org/drawingml/2006/main">
            <a:r>
              <a:t>Some members of mountain families and settlements are employed outside the mountains, sometimes quite far away, in a process of out-migration with periodic return described as circular migration or circulation. The periodic absence of males from mountain communities places new responsibilities, in terms of the family, the home, and the community, on the remaining members, many of whom are women, children, and older people.</a:t>
            </a:r>
          </a:p>
          <a:p xmlns:a="http://schemas.openxmlformats.org/drawingml/2006/main">
            <a:r>
              <a:t>Permanence is a relative phenomenon and, among the permanent people, there may be members of communities who are absent for long periods of time but who remain intimately connected to the mountain home through family connections and responsibilities.</a:t>
            </a:r>
          </a:p>
          <a:p xmlns:a="http://schemas.openxmlformats.org/drawingml/2006/main">
            <a:r>
              <a:t>In the mountains of economically advanced countries, residents often make daily commutes to their places of employment, facilitated by ever-expanding transportation infrastructure and services.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Semipermanent Residents</a:t>
            </a:r>
          </a:p>
          <a:p xmlns:a="http://schemas.openxmlformats.org/drawingml/2006/main">
            <a:r>
              <a:t/>
            </a:r>
          </a:p>
          <a:p xmlns:a="http://schemas.openxmlformats.org/drawingml/2006/main">
            <a:r>
              <a:t>Slide text:</a:t>
            </a:r>
          </a:p>
          <a:p xmlns:a="http://schemas.openxmlformats.org/drawingml/2006/main">
            <a:r>
              <a:t>Nomads are seasonal inhabitants who have traditionally taken advantage of the rich hunting, gathering, and grazing resources offered by the high mountain environments. They include the Gaddis and Gujjars of the western Himalaya, and, in the past, aboriginal people in western North America.</a:t>
            </a:r>
          </a:p>
          <a:p xmlns:a="http://schemas.openxmlformats.org/drawingml/2006/main">
            <a:r>
              <a:t>Economic migrants take advantage of seasonal employment opportunities in tourism, agriculture, industry, and construction. In the European Alps and North American Cordillera, these tend to be  young people moving to summer tourist and winter ski resorts, whereas in South Asia and China, these are poverty-stricken individuals who migrate seasonally to construction projects and tourist sites, providing manual labor and maintenance. Other forms of seasonal economic migration include people engaged in reforestation or tree planting on a large scale and those engaged to harvest cash crops. Over time, seasonal economic migration produces a form of semipermanent residency in the mountains.</a:t>
            </a:r>
          </a:p>
          <a:p xmlns:a="http://schemas.openxmlformats.org/drawingml/2006/main">
            <a:r>
              <a:t>Amenity migrants maintain secondary residences in the mountains to take advantage of recreational opportunities and other amenities offered by the mountain environment. The phenomenon has ancient roots, reaching back to early China and Greece, but has expanded rapidly since the mid-20th century in the mountains not only of industrialized countries but also of many developing countries. Proponents argue that this trend brings affluence, enhanced infrastructure and services, and modernization to the mountains, while opponents warn of a speculative real estate market with exorbitantly rising housing prices, potentially unsustainable economic growth, cultural alienation, and increased environmental stress.</a:t>
            </a:r>
          </a:p>
          <a:p xmlns:a="http://schemas.openxmlformats.org/drawingml/2006/main">
            <a:r>
              <a:t>Finally, some religious peoples make annual pilgrimages to mountain sacred sites and spend significant amounts of time in the mountains as de facto semipermanent residents.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Transient People</a:t>
            </a:r>
          </a:p>
          <a:p xmlns:a="http://schemas.openxmlformats.org/drawingml/2006/main">
            <a:r>
              <a:t/>
            </a:r>
          </a:p>
          <a:p xmlns:a="http://schemas.openxmlformats.org/drawingml/2006/main">
            <a:r>
              <a:t>Slide text:</a:t>
            </a:r>
          </a:p>
          <a:p xmlns:a="http://schemas.openxmlformats.org/drawingml/2006/main">
            <a:r>
              <a:t>Transient people spend large amounts of time in the mountains through frequent visits but do not live there, nor do most gain their livelihoods directly from the mountain regions.</a:t>
            </a:r>
          </a:p>
          <a:p xmlns:a="http://schemas.openxmlformats.org/drawingml/2006/main">
            <a:r>
              <a:t>Some of the most important transient groups include tourists, recreationists, businesspeople, and pilgrims.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Environmental Relationships</a:t>
            </a:r>
          </a:p>
          <a:p xmlns:a="http://schemas.openxmlformats.org/drawingml/2006/main">
            <a:r>
              <a:t/>
            </a:r>
          </a:p>
          <a:p xmlns:a="http://schemas.openxmlformats.org/drawingml/2006/main">
            <a:r>
              <a:t>Slide text:</a:t>
            </a:r>
          </a:p>
          <a:p xmlns:a="http://schemas.openxmlformats.org/drawingml/2006/main">
            <a:r>
              <a:t>The presence of people in, and their relationships with, the mountain environment are mediated by geoecological conditions that both support and constrain life.</a:t>
            </a:r>
          </a:p>
          <a:p xmlns:a="http://schemas.openxmlformats.org/drawingml/2006/main">
            <a:r>
              <a:t>Altitudinal variability, variability of microenvironments, and seasonality are of particular importance in understanding people in the mountains.</a:t>
            </a:r>
          </a:p>
          <a:p xmlns:a="http://schemas.openxmlformats.org/drawingml/2006/main">
            <a:r>
              <a:t>A constraint at one point may be useful at another point, the tipping point being determined by people and environment: for example, snow and steep terrain used to impose many costs and inconveniences that deterred people, but now people travel to mountain areas for winter recreation, the attractions being scenery, terrain, snow, and social ambience.</a:t>
            </a:r>
          </a:p>
          <a:p xmlns:a="http://schemas.openxmlformats.org/drawingml/2006/main">
            <a:r>
              <a:t>Other examples occur where forested land is cleared for the expansion of agriculture, roads, and ski slopes, which may result in increased surface runoff of water, leading to floods, erosion, and damage to land, property, and people; this is a form of negative feedback in people-environment relations, arising from actions that produce negative or costly outcomes.</a:t>
            </a:r>
          </a:p>
          <a:p xmlns:a="http://schemas.openxmlformats.org/drawingml/2006/main">
            <a:r>
              <a:t>Geoecological factors, including geology, topography, climate and weather, and atmospheric pressure, influence but do not determine the numbers and distribution of people and livelihoods and risks to which they are exposed; the combination of factors produces a diversity of microenvironments, niches, and ecological complementarity in the relationships between people and environment.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Geological Conditions</a:t>
            </a:r>
          </a:p>
          <a:p xmlns:a="http://schemas.openxmlformats.org/drawingml/2006/main">
            <a:r>
              <a:t/>
            </a:r>
          </a:p>
          <a:p xmlns:a="http://schemas.openxmlformats.org/drawingml/2006/main">
            <a:r>
              <a:t>Slide text:</a:t>
            </a:r>
          </a:p>
          <a:p xmlns:a="http://schemas.openxmlformats.org/drawingml/2006/main">
            <a:r>
              <a:t>Tectonics, geological structure, and rock types are conditions that have important implications for mountain people:</a:t>
            </a:r>
          </a:p>
          <a:p xmlns:a="http://schemas.openxmlformats.org/drawingml/2006/main">
            <a:r>
              <a:t>Tectonic forces are relevant through processes such as earthquakes and volcanic eruptions. These processes are part of everyday life for many mountain people, posing a hazard and, in the case of some volcanoes, augmenting the soil resource base, among other things.</a:t>
            </a:r>
          </a:p>
          <a:p xmlns:a="http://schemas.openxmlformats.org/drawingml/2006/main">
            <a:r>
              <a:t>Geological structure primarily impacts human activities through its role in shaping mountain topography.</a:t>
            </a:r>
          </a:p>
          <a:p xmlns:a="http://schemas.openxmlformats.org/drawingml/2006/main">
            <a:r>
              <a:t>Rock types and their genesis have a strong bearing on the presence of valuable minerals, and mining for ores, gemstones, fossil fuels, and rock salt has been, and is, important in shaping human settlement in the Alps and other European ranges, the central and southern Andes, and the North American Cordillera.</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Topography</a:t>
            </a:r>
          </a:p>
          <a:p xmlns:a="http://schemas.openxmlformats.org/drawingml/2006/main">
            <a:r>
              <a:t/>
            </a:r>
          </a:p>
          <a:p xmlns:a="http://schemas.openxmlformats.org/drawingml/2006/main">
            <a:r>
              <a:t>Slide text:</a:t>
            </a:r>
          </a:p>
          <a:p xmlns:a="http://schemas.openxmlformats.org/drawingml/2006/main">
            <a:r>
              <a:t>Two features of mountain topography are of particular importance:</a:t>
            </a:r>
          </a:p>
          <a:p xmlns:a="http://schemas.openxmlformats.org/drawingml/2006/main">
            <a:r>
              <a:t>Steep slopes magnify the influence of gravity, which must be taken into account in the construction of houses, roads, and all other structures, often being altered to produced stability (by terracing, contour plowing, and cut-and-fill landscaping, for example).</a:t>
            </a:r>
          </a:p>
          <a:p xmlns:a="http://schemas.openxmlformats.org/drawingml/2006/main">
            <a:r>
              <a:t>The mountain barrier effect obstructs easy movement by high ridges, steep slopes, and deep valleys, and through increasingly harsh weather and climate with increasing altitude. Historically, this has favored the isolation of mountain people, which may have influenced the development of unique cultural, socioeconomic, and political arrangements. Relative isolation and local coherence have contributed to strong social systems and some political autonomy but also predestined such mountain areas to exclusion from the political mainstream and sites as operational bases for guerilla groups.</a:t>
            </a:r>
          </a:p>
          <a:p xmlns:a="http://schemas.openxmlformats.org/drawingml/2006/main">
            <a:r>
              <a:t>Mountain topography presents challenges to movement and transportation that differ from those in other environments, requiring innovative and costly adaptations, such as graded and cobble-paved tracks (in Inca and Roman times in the Andes and Alps); large cantilevered bridges on traditional trails (in the Himalaya); cogwheel mountain railways, cable cars, and helicopter services; and long suspension bridges, pylon-supported over- and bypasses, and long tunnels.</a:t>
            </a:r>
          </a:p>
          <a:p xmlns:a="http://schemas.openxmlformats.org/drawingml/2006/main">
            <a:r>
              <a:t>Many of the influences, constraints, and benefits produced by mountain topography are visible through their impact on other environmental elements: the orientation of mountain ridges and valleys controls exposure to sunlight, thereby affecting local energy balance; topography influences water forms, sources, and movement; it impacts airflow locally and atmospheric circulation regionally and globally, all of which influence the geography of precipitation; finally, the gradations seen in the mountain environment with gain in altitude are evident in vegetation patterns such that distinct altitude-based vegetation or ecological zones are evident.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d7ca8ccb5ac44dea"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5a62222cc4c04c2c" /><Relationship Type="http://schemas.openxmlformats.org/officeDocument/2006/relationships/slideLayout" Target="/ppt/slideLayouts/slideLayout1.xml" Id="R10eec83d08a64671"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A897D903-9D6E-4A3B-8A4F-BB1276FC7C6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B199B506-594C-4002-984B-4FE873EA5DF1}"/>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10eec83d08a64671"/>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372dfdf3ff8f4eab" /><Relationship Type="http://schemas.openxmlformats.org/officeDocument/2006/relationships/notesSlide" Target="/ppt/notesSlides/notesSlide1.xml" Id="Rf530be435c3e46f9"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91d461b2e6cf402a" /><Relationship Type="http://schemas.openxmlformats.org/officeDocument/2006/relationships/notesSlide" Target="/ppt/notesSlides/notesSlide10.xml" Id="Rddc7f8a149db48f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acf88b171e7549e0" /><Relationship Type="http://schemas.openxmlformats.org/officeDocument/2006/relationships/notesSlide" Target="/ppt/notesSlides/notesSlide11.xml" Id="Ra622929f3d4c4dc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7fe1d4f943b2452c" /><Relationship Type="http://schemas.openxmlformats.org/officeDocument/2006/relationships/notesSlide" Target="/ppt/notesSlides/notesSlide12.xml" Id="Rc1c4ef17e5f848c2"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04b3fd7255b49da" /><Relationship Type="http://schemas.openxmlformats.org/officeDocument/2006/relationships/notesSlide" Target="/ppt/notesSlides/notesSlide13.xml" Id="Rc454b37ef2794534"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b24266df6ab14b02" /><Relationship Type="http://schemas.openxmlformats.org/officeDocument/2006/relationships/notesSlide" Target="/ppt/notesSlides/notesSlide14.xml" Id="Racf853f7aaaf4ecc"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2db6f799e09948c6" /><Relationship Type="http://schemas.openxmlformats.org/officeDocument/2006/relationships/notesSlide" Target="/ppt/notesSlides/notesSlide15.xml" Id="Rf3628a23a0e044a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b780d048d329488c" /><Relationship Type="http://schemas.openxmlformats.org/officeDocument/2006/relationships/notesSlide" Target="/ppt/notesSlides/notesSlide16.xml" Id="R081f2896b1a2470c"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879a503a0b1849a3" /><Relationship Type="http://schemas.openxmlformats.org/officeDocument/2006/relationships/notesSlide" Target="/ppt/notesSlides/notesSlide17.xml" Id="Rcf7548066edb41a6"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7b136f2bffc24e86" /><Relationship Type="http://schemas.openxmlformats.org/officeDocument/2006/relationships/notesSlide" Target="/ppt/notesSlides/notesSlide18.xml" Id="R4d6b4d82883e4bf4"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bc6f067d80b1473b" /><Relationship Type="http://schemas.openxmlformats.org/officeDocument/2006/relationships/notesSlide" Target="/ppt/notesSlides/notesSlide19.xml" Id="R6de4b4729ccf40b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d04482f4ba94c5c" /><Relationship Type="http://schemas.openxmlformats.org/officeDocument/2006/relationships/notesSlide" Target="/ppt/notesSlides/notesSlide2.xml" Id="R6e819ba71c9245f8"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9e59cccaedc34352" /><Relationship Type="http://schemas.openxmlformats.org/officeDocument/2006/relationships/notesSlide" Target="/ppt/notesSlides/notesSlide20.xml" Id="R9e67faaec1624150"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09898ab4178c4dc6" /><Relationship Type="http://schemas.openxmlformats.org/officeDocument/2006/relationships/notesSlide" Target="/ppt/notesSlides/notesSlide21.xml" Id="R81d9ffbad685438e"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c7540761600b4f49" /><Relationship Type="http://schemas.openxmlformats.org/officeDocument/2006/relationships/notesSlide" Target="/ppt/notesSlides/notesSlide22.xml" Id="R9eea29a122d74750"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e1024a4998814024" /><Relationship Type="http://schemas.openxmlformats.org/officeDocument/2006/relationships/notesSlide" Target="/ppt/notesSlides/notesSlide23.xml" Id="Rc33013e09deb4a23"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b83ddeb2e63f4d74" /><Relationship Type="http://schemas.openxmlformats.org/officeDocument/2006/relationships/notesSlide" Target="/ppt/notesSlides/notesSlide24.xml" Id="R17348cb6bda94170"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cdf4bc0b46ba432f" /><Relationship Type="http://schemas.openxmlformats.org/officeDocument/2006/relationships/notesSlide" Target="/ppt/notesSlides/notesSlide25.xml" Id="Rf99a03c7792d4e79"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72f3f42ac0d44435" /><Relationship Type="http://schemas.openxmlformats.org/officeDocument/2006/relationships/notesSlide" Target="/ppt/notesSlides/notesSlide26.xml" Id="R1ffc5d7e0e12483f"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6adf788558d849bd" /><Relationship Type="http://schemas.openxmlformats.org/officeDocument/2006/relationships/notesSlide" Target="/ppt/notesSlides/notesSlide27.xml" Id="R942734876d3048d1"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f8a4169b313a4049" /><Relationship Type="http://schemas.openxmlformats.org/officeDocument/2006/relationships/notesSlide" Target="/ppt/notesSlides/notesSlide28.xml" Id="Ra186de099d644242"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ac6e3b1ea4724d52" /><Relationship Type="http://schemas.openxmlformats.org/officeDocument/2006/relationships/notesSlide" Target="/ppt/notesSlides/notesSlide29.xml" Id="Rb07da27178704623"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3956f3241364f2d" /><Relationship Type="http://schemas.openxmlformats.org/officeDocument/2006/relationships/notesSlide" Target="/ppt/notesSlides/notesSlide3.xml" Id="Rd969aec6d88d406b"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46766f78d65947e6" /><Relationship Type="http://schemas.openxmlformats.org/officeDocument/2006/relationships/notesSlide" Target="/ppt/notesSlides/notesSlide30.xml" Id="R3bdd1ddc0e0f4882"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f11e687d8b4d4df1" /><Relationship Type="http://schemas.openxmlformats.org/officeDocument/2006/relationships/notesSlide" Target="/ppt/notesSlides/notesSlide31.xml" Id="Rcb4a95f55ddb4cf5" /></Relationships>
</file>

<file path=ppt/slides/_rels/slide32.xml.rels>&#65279;<?xml version="1.0" encoding="utf-8"?><Relationships xmlns="http://schemas.openxmlformats.org/package/2006/relationships"><Relationship Type="http://schemas.openxmlformats.org/officeDocument/2006/relationships/slideLayout" Target="/ppt/slideLayouts/slideLayout1.xml" Id="Rcefbfe378abe480c" /><Relationship Type="http://schemas.openxmlformats.org/officeDocument/2006/relationships/notesSlide" Target="/ppt/notesSlides/notesSlide32.xml" Id="R24d1a7451f694e0e"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67ddad1343a4e48" /><Relationship Type="http://schemas.openxmlformats.org/officeDocument/2006/relationships/notesSlide" Target="/ppt/notesSlides/notesSlide4.xml" Id="R6d653f7628d646c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c907c85f2a2e4818" /><Relationship Type="http://schemas.openxmlformats.org/officeDocument/2006/relationships/notesSlide" Target="/ppt/notesSlides/notesSlide5.xml" Id="R327d223d5835482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f17265ba97b44e18" /><Relationship Type="http://schemas.openxmlformats.org/officeDocument/2006/relationships/notesSlide" Target="/ppt/notesSlides/notesSlide6.xml" Id="R2a14086b9a71453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a2d526d74b7c41a9" /><Relationship Type="http://schemas.openxmlformats.org/officeDocument/2006/relationships/notesSlide" Target="/ppt/notesSlides/notesSlide7.xml" Id="R9106ef035cc94b72"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6e50bad95034915" /><Relationship Type="http://schemas.openxmlformats.org/officeDocument/2006/relationships/notesSlide" Target="/ppt/notesSlides/notesSlide8.xml" Id="R4e8815bf3c3b4ba5"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c67da7a51880471c" /><Relationship Type="http://schemas.openxmlformats.org/officeDocument/2006/relationships/notesSlide" Target="/ppt/notesSlides/notesSlide9.xml" Id="Rd897a61f3dfd4cd5"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PEOPLE IN THE MOUNTAINS">
            <a:extLst xmlns:a="http://schemas.openxmlformats.org/drawingml/2006/main">
              <a:ext uri="{FF2B5EF4-FFF2-40B4-BE49-F238E27FC236}">
                <a16:creationId xmlns:a16="http://schemas.microsoft.com/office/drawing/2014/main" id="{2C9E530F-6A56-4541-AF00-664CC7C735EC}"/>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PEOPLE IN THE MOUNTAINS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6DC56AB8-4A5D-4563-A758-3B9B81FECA54}"/>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Ten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61302579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5" name="Slide title: Atmospheric Pressure">
            <a:extLst xmlns:a="http://schemas.openxmlformats.org/drawingml/2006/main">
              <a:ext uri="{FF2B5EF4-FFF2-40B4-BE49-F238E27FC236}">
                <a16:creationId xmlns:a16="http://schemas.microsoft.com/office/drawing/2014/main" id="{E6C097CF-A3BD-4D59-935A-99AFF3A3E52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Atmospheric Pressure</a:t>
            </a:r>
            <a:endParaRPr sz="2600" b="0" u="none">
              <a:solidFill>
                <a:srgbClr val="000000"/>
              </a:solidFill>
              <a:latin typeface="Calibri"/>
              <a:ea typeface="Calibri"/>
              <a:cs typeface="Calibri"/>
            </a:endParaRPr>
          </a:p>
        </p:txBody>
      </p:sp>
      <p:sp>
        <p:nvSpPr>
          <p:cNvPr id="26" name="Slide text on slide 10">
            <a:extLst xmlns:a="http://schemas.openxmlformats.org/drawingml/2006/main">
              <a:ext uri="{FF2B5EF4-FFF2-40B4-BE49-F238E27FC236}">
                <a16:creationId xmlns:a16="http://schemas.microsoft.com/office/drawing/2014/main" id="{63969049-1EDD-40EF-937B-B211226D4985}"/>
              </a:ext>
            </a:extLst>
          </p:cNvPr>
          <p:cNvSpPr>
            <a:spLocks xmlns:a="http://schemas.openxmlformats.org/drawingml/2006/main" noGrp="1"/>
          </p:cNvSpPr>
          <p:nvPr/>
        </p:nvSpPr>
        <p:spPr>
          <a:xfrm xmlns:a="http://schemas.openxmlformats.org/drawingml/2006/main">
            <a:off x="457200" y="898200"/>
            <a:ext cx="8229600" cy="5545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Atmospheric pressure declines with increased altitude, and thus the oxygen available to humans and other aerobic life forms is also reduced, producing short-term physiological changes and longer-term physiological adjustments and adaptations in people.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Hypoxia, or human oxygen deficit, causes shortness of breath, dizziness, headaches, nausea, nosebleeds, and tiredness. Up to an altitude of about 5,000 m, with proper acclimatization, nourishment, and hydration, most healthy people can maintain normal body functions, weight, and fitness over long periods, but above this altitude, continuous hypoxia-relation deterioration may occur.</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Long-term high mountain residents have adapted in some ways to reduced oxygen pressure and have more hemoglobin in their blood, larger lung and heart volumes, shorter extremities, and more bone marrow. However, they remain affected in other respects, such as reduced fertility levels, reduced growth and maturation rates, and higher levels of morbidity and mortality (although other factors common in mountain environments, including exposure to cold, poor housing, inadequate diets, genetics, and poverty, also play important roles).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Many essential human activities based on combustion—for example, cooking food, heating homes, and operation of vehicles and other machinery—are also affected. As oxygen is reduced with the gain in altitude, combustion is less complete, and more fuel and time are required, translating into greater costs and greater environmental impacts. In cooking, the problem is more complex than reduced combustion and energy transfer, and involves the increased expansion of leavening gases, the lowered boiling point of water, and the increased evaporation of water from food.</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2133872537"/>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7" name="Slide title: Weather and Climate">
            <a:extLst xmlns:a="http://schemas.openxmlformats.org/drawingml/2006/main">
              <a:ext uri="{FF2B5EF4-FFF2-40B4-BE49-F238E27FC236}">
                <a16:creationId xmlns:a16="http://schemas.microsoft.com/office/drawing/2014/main" id="{D27FE9E4-AB41-4D61-A121-0087AA0923C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Weather and Climate</a:t>
            </a:r>
            <a:endParaRPr sz="2600" b="0" u="none">
              <a:solidFill>
                <a:srgbClr val="000000"/>
              </a:solidFill>
              <a:latin typeface="Calibri"/>
              <a:ea typeface="Calibri"/>
              <a:cs typeface="Calibri"/>
            </a:endParaRPr>
          </a:p>
        </p:txBody>
      </p:sp>
      <p:sp>
        <p:nvSpPr>
          <p:cNvPr id="28" name="Slide text on slide 11">
            <a:extLst xmlns:a="http://schemas.openxmlformats.org/drawingml/2006/main">
              <a:ext uri="{FF2B5EF4-FFF2-40B4-BE49-F238E27FC236}">
                <a16:creationId xmlns:a16="http://schemas.microsoft.com/office/drawing/2014/main" id="{A5F4CD04-7EEB-4540-BE52-22CADB5059D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Temperature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Altitudinal effects and seasonal differences in temperature, such as the cold winters and warm summers characteristic of the Alps, North American Cordillera, southern Andes, and much of the Himalaya, shape the annual rhythms of life, including agriculture, tree harvesting, and transhumance herding.</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effects on temperature influence the locations of permanent settlements, though over time, social, economic, and technological changes have lessened this influence, as many higher settlements have expanded to form winter and summer resorts.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people and their activities have been greatly affected by temperature variations over time as part of shorter- or longer-term climate changes. Today, many mountain dwellers are concerned about the current warming trend, melting of glaciers, and related threat to a reliable water supply in some arid and semiarid regions.</a:t>
            </a:r>
            <a:endParaRPr sz="1400" b="0" u="none">
              <a:solidFill>
                <a:srgbClr val="000000"/>
              </a:solidFill>
              <a:latin typeface="Calibri"/>
              <a:ea typeface="Calibri"/>
              <a:cs typeface="Calibri"/>
            </a:endParaRPr>
          </a:p>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Precipitation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complexities of amount, type, and timing of precipitation are reflected in mountain ecosystems and in the lives of mountain people, as availability of precipitation-derived moisture influences crop choice, timing of planting/harvesting, use of irrigation, and type of cultivation practices.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Timing, location, and type of precipitation also influence recreation and tourism; precipitation in the form of snow is a very significant factor in people’s relationship with the mountain environment, acting as both a resource and a hazard.</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Longer-term variation and change in precipitation present mountain people with challenges of adaptation by adopting different crops and cropping systems, developing new forms of tourism and recreation businesses, seeking out new water sources, avoiding newly hazardous locations, and so 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742680" lvl="1" indent="-285480">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742680" lvl="1" indent="-285480">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a:spcBef>
                <a:spcPts val="3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4268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136323364"/>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9" name="Slide text on slide 12">
            <a:extLst xmlns:a="http://schemas.openxmlformats.org/drawingml/2006/main">
              <a:ext uri="{FF2B5EF4-FFF2-40B4-BE49-F238E27FC236}">
                <a16:creationId xmlns:a16="http://schemas.microsoft.com/office/drawing/2014/main" id="{20FC36BC-8BFF-452F-95CF-9C1EC6A4329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Sunlight</a:t>
            </a:r>
            <a:endParaRPr sz="16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Sunlight is fundamental in energy and moisture balances locally and regionally, and therefore exerts strong influences on vegetation and water, which are basic to human use and occupancy.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Humans use opposing slopes to take advantage of the variation in sunlight as a result of topography, for example using sunnier south-facing slopes for settlement and agriculture and north-facing slopes for managed forests and ski runs.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higher proportion of UV radiation with increased altitude results in burning of animal and plant tissue, producing sunburns, greater probability of skin lesions and cancers, and damage to crops at higher altitudes.</a:t>
            </a:r>
            <a:endParaRPr sz="1300" b="0" u="none">
              <a:solidFill>
                <a:srgbClr val="000000"/>
              </a:solidFill>
              <a:latin typeface="Calibri"/>
              <a:ea typeface="Calibri"/>
              <a:cs typeface="Calibri"/>
            </a:endParaRPr>
          </a:p>
          <a:p xmlns:a="http://schemas.openxmlformats.org/drawingml/2006/main">
            <a:pPr>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Wind</a:t>
            </a:r>
            <a:endParaRPr sz="16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Wind is common at all scales in and around mountains, often with velocities and durations exceeding those found in other environments.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Wind aids the evaporation of moisture from surfaces like skin and leaves, which causes cooling and drying, helping to regulate heat in animals and plants but accentuating freezing and excessive drying, damaging exposed skin, crops, and trees.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Wind, through warming and drying and transport effects, is a major factor in causing mountain forest fires and compromising control and mitigation efforts.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Wind also acts as the transport agent for particulates and gases, allergens, and contaminants, contributing to a variety of hazardous conditions, including the build-up of serious snow avalanche hazards.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Finally, high-velocity foehn, katabatic, and storm-generated winds can generate high-impact pressures that damage and destroy structures, transmission lines, forests, and crops, and interrupt essential services in mountain areas.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 cope with and adapt to these conditions, settlements, buildings, and other structures are built in wind-sheltered sites and strengthened to withstand high-impact pressure; mountain farmers may seek wind-protected niches for their crops and livestock; and along roads, snow fences and plantings are used to reduce wind-driven snow and dust hazards.</a:t>
            </a: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326"/>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1143000" lvl="2" indent="-228600">
              <a:lnSpc>
                <a:spcPct val="110000"/>
              </a:lnSpc>
              <a:spcBef>
                <a:spcPts val="201"/>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800" b="0" u="none">
              <a:solidFill>
                <a:srgbClr val="000000"/>
              </a:solidFill>
              <a:latin typeface="Calibri"/>
              <a:ea typeface="Calibri"/>
              <a:cs typeface="Calibri"/>
            </a:endParaRPr>
          </a:p>
          <a:p xmlns:a="http://schemas.openxmlformats.org/drawingml/2006/main">
            <a:pPr marL="1143000" lvl="2" indent="-228600">
              <a:spcBef>
                <a:spcPts val="201"/>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800" b="0" u="none">
              <a:solidFill>
                <a:srgbClr val="000000"/>
              </a:solidFill>
              <a:latin typeface="Calibri"/>
              <a:ea typeface="Calibri"/>
              <a:cs typeface="Calibri"/>
            </a:endParaRPr>
          </a:p>
          <a:p xmlns:a="http://schemas.openxmlformats.org/drawingml/2006/main">
            <a:pPr marL="399960" indent="-342720">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99920" lvl="1" indent="-285480">
              <a:spcBef>
                <a:spcPts val="22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900" b="0" u="none">
              <a:solidFill>
                <a:srgbClr val="000000"/>
              </a:solidFill>
              <a:latin typeface="Calibri"/>
              <a:ea typeface="Calibri"/>
              <a:cs typeface="Calibri"/>
            </a:endParaRPr>
          </a:p>
          <a:p xmlns:a="http://schemas.openxmlformats.org/drawingml/2006/main">
            <a:pPr marL="399960" indent="-342720">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291600" lvl="1">
              <a:spcBef>
                <a:spcPts val="22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8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
        <p:nvSpPr>
          <p:cNvPr id="30" name="Accessible slide title: Sunlight">
            <a:extLst xmlns:a="http://schemas.openxmlformats.org/drawingml/2006/main">
              <a:ext uri="{FF2B5EF4-FFF2-40B4-BE49-F238E27FC236}">
                <a16:creationId xmlns:a16="http://schemas.microsoft.com/office/drawing/2014/main" id="{54EBD9CB-6BFD-4A4A-A35A-76586E96A7E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Sunlight</a:t>
            </a:r>
          </a:p>
        </p:txBody>
      </p:sp>
    </p:spTree>
    <p:extLst>
      <p:ext uri="{BB962C8B-B14F-4D97-AF65-F5344CB8AC3E}">
        <p14:creationId xmlns:p14="http://schemas.microsoft.com/office/powerpoint/2010/main" val="23484169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0" name="Slide title: Snow and Ice">
            <a:extLst xmlns:a="http://schemas.openxmlformats.org/drawingml/2006/main">
              <a:ext uri="{FF2B5EF4-FFF2-40B4-BE49-F238E27FC236}">
                <a16:creationId xmlns:a16="http://schemas.microsoft.com/office/drawing/2014/main" id="{A0AD5087-1E3B-4023-9925-CD0EE94E84E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Snow and Ice</a:t>
            </a:r>
            <a:endParaRPr sz="2600" b="0" u="none">
              <a:solidFill>
                <a:srgbClr val="000000"/>
              </a:solidFill>
              <a:latin typeface="Calibri"/>
              <a:ea typeface="Calibri"/>
              <a:cs typeface="Calibri"/>
            </a:endParaRPr>
          </a:p>
        </p:txBody>
      </p:sp>
      <p:sp>
        <p:nvSpPr>
          <p:cNvPr id="31" name="Slide text on slide 13">
            <a:extLst xmlns:a="http://schemas.openxmlformats.org/drawingml/2006/main">
              <a:ext uri="{FF2B5EF4-FFF2-40B4-BE49-F238E27FC236}">
                <a16:creationId xmlns:a16="http://schemas.microsoft.com/office/drawing/2014/main" id="{204C4390-64CB-406D-BA5D-37184F1A0416}"/>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Snowcover, glacier ice, and, to a lesser degree, ground ice are embedded in the lives of people in and out of mountains, serving as water supply sources, scenic enhancements, and resources for tourism and recreation, as well as creating hazards in the form of snow avalanches, icefalls, rapid glacier advances (surges), and glacier lake outburst floods.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 most obvious indicators of present global warming and other climatic variations have been reductions in mountain snow and ice cover over the past 150 years, most pronounced in the shrinkage of glaciers, to the point where some small glaciers in tropical and temperate mountains (e.g., on Mt. Kenya in Africa and in Glacier National Park in the US) have disappeared. Continuation of this trend raises the specter of reduced water supply for people dependent on snow and ice water sources.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93067224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2" name="Slide title: Streams, Rivers, and Lakes">
            <a:extLst xmlns:a="http://schemas.openxmlformats.org/drawingml/2006/main">
              <a:ext uri="{FF2B5EF4-FFF2-40B4-BE49-F238E27FC236}">
                <a16:creationId xmlns:a16="http://schemas.microsoft.com/office/drawing/2014/main" id="{7A24CB36-6F1C-4616-ACAF-8B54AAF7CB2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Streams, Rivers, and Lakes</a:t>
            </a:r>
            <a:endParaRPr sz="2600" b="0" u="none">
              <a:solidFill>
                <a:srgbClr val="000000"/>
              </a:solidFill>
              <a:latin typeface="Calibri"/>
              <a:ea typeface="Calibri"/>
              <a:cs typeface="Calibri"/>
            </a:endParaRPr>
          </a:p>
        </p:txBody>
      </p:sp>
      <p:sp>
        <p:nvSpPr>
          <p:cNvPr id="33" name="Slide text on slide 14">
            <a:extLst xmlns:a="http://schemas.openxmlformats.org/drawingml/2006/main">
              <a:ext uri="{FF2B5EF4-FFF2-40B4-BE49-F238E27FC236}">
                <a16:creationId xmlns:a16="http://schemas.microsoft.com/office/drawing/2014/main" id="{6F409843-4B3C-4DDF-91E3-D5B24A1CCAE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All of the Earth’s major river systems gain some or much of their water from mountain source areas.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Floodplains and valley-side terraces and fans provide relatively flat ground for building, cultivations, and transportation, bringing people into easy contact with water sources suitable for domestic, agricultural, and industrial uses.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Prior to development of the water turbine generator, rivers and streams provided mechanical power that was used for the milling of grains, among other things, and since the advent of the turbine generator and modern transmission and construction technologies, rivers have been favored sites for hydroelectric power generation; large-scale hydroelectric projects serve a greater good but also often have negative local consequences in mountain valleys where long-established settlements, agricultural and other land uses, transportation and other infrastructure are inundated or disrupted.</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Rivers, streams, and lakes are also often focal points for tourism, both recreational and pilgrimage, and thereby become embedded in the economy of mountain people and places.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Rivers and river banks have served as means and locations for solid and wastewater disposal, and they continue to do so.</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Historically, rivers, streams, and lakes acted, in concert with topography, as barriers to movement in the mountains, and thus may have aided in protecting and defending settlements; however, adaptive technologies ranging from ferries and suspension and cantilevered bridges to modern pylon-supported and elevated suspension bridges have reduced this barrier effect.</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Finally, mountain streams, rivers, and lakes generate floods of various types, which along with the tendency for rivers to be focal points of settlement and transportation, produces a confluence of high hazard and elevated vulnerability of people and property.</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413366868"/>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4" name="Slide title: Vegetation and Wildlife">
            <a:extLst xmlns:a="http://schemas.openxmlformats.org/drawingml/2006/main">
              <a:ext uri="{FF2B5EF4-FFF2-40B4-BE49-F238E27FC236}">
                <a16:creationId xmlns:a16="http://schemas.microsoft.com/office/drawing/2014/main" id="{144DDD0E-296D-4602-98A6-08A302ED9D6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Vegetation and Wildlife</a:t>
            </a:r>
            <a:endParaRPr sz="2600" b="0" u="none">
              <a:solidFill>
                <a:srgbClr val="000000"/>
              </a:solidFill>
              <a:latin typeface="Calibri"/>
              <a:ea typeface="Calibri"/>
              <a:cs typeface="Calibri"/>
            </a:endParaRPr>
          </a:p>
        </p:txBody>
      </p:sp>
      <p:sp>
        <p:nvSpPr>
          <p:cNvPr id="35" name="Slide text on slide 15">
            <a:extLst xmlns:a="http://schemas.openxmlformats.org/drawingml/2006/main">
              <a:ext uri="{FF2B5EF4-FFF2-40B4-BE49-F238E27FC236}">
                <a16:creationId xmlns:a16="http://schemas.microsoft.com/office/drawing/2014/main" id="{11435187-BA0E-4B2C-AB92-5648EC80A7DA}"/>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areas, because of their altitude-based differentiation of ecosystems and multitude of topographic niches, display tremendous biological diversity.</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relationships between people and vegetation have produced impacts through the harvesting of trees and other plants, alterations of plants and their habitat for agriculture and animal husbandry, introductions of new species, and habitat changes resulting from the growth of settlements, construction, and other forms of resource exploitation.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Today, very few mountain areas do not bear some evidence of the human use of plants, most obviously in the extensive deforestation of mountain regions, but forests remain a central component of many mountain areas and increasing efforts are made to sustainably manage, replace, restore, and protect them for their economic, ecological, climatic, hydrological, and aesthetic benefits.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Other mountain plants play important roles in the lives of mountain people, including nontimber forest products and plants from grassland, meadow, and high-altitude tundra areas, such as mushrooms, fungi, and medicinal herbs as well as opium poppies, cannabis, and coca.</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diversity of mountain vegetation has made possible, through cultivation and selective breeding, a number of important food products, including maize (corn), potatoes, tomatoes, wheat, tea, coffee, and quinoa, although many are now grown commercially in places farm removed from the mountains.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advent of rapid and reliable transport in mountain areas has led to a widespread introduction of food plants that have thrived in the diversity of mountain microenvironments, including carrots, cauliflower, cabbage, broccoli, beans, peas, garlic, grapes, apples, and other hard fruits, which are now income-generation cash crops throughout the mountain world.</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fruits of global plant hunting, rooted in the colonial and commercial expansion of the 18</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and 19</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centuries and driven largely by commercial drug and gardening interest, can be seen in botanical gardens, nurseries, and private gardens today.</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938572577"/>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6" name="Slide text on slide 16">
            <a:extLst xmlns:a="http://schemas.openxmlformats.org/drawingml/2006/main">
              <a:ext uri="{FF2B5EF4-FFF2-40B4-BE49-F238E27FC236}">
                <a16:creationId xmlns:a16="http://schemas.microsoft.com/office/drawing/2014/main" id="{B87EC0A8-2864-4663-8690-59150FB6AE4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presence of wildlife is so embedded in the modern image of mountain wilderness that bears, snow leopards, wolves, giant pandas, mountain gorillas, and eagles, among others, are wilderness icons, and imagined icons like the Yeti or Abominable Snowman of the Himalaya and the Sasquatch or Bigfoot of the North American Cordillera remain part of the mountain wilderness image.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Today, wildlife is seen by many as an essential and valued component of the mountain environment, although this view is not necessarily shared by mountain people, whose crops and flocks are preyed upon by endemic and introduced wildlife.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Wild animals, fish, birds, and insects have been, and remain, useful to people as both central and supplementary food sources throughout the mountain world, while others are damaging to crops, livestock, and homes, resulting in a favoring of some species over others and thereby a reshaping of mountain wildlife by people over time, which, coupled with anthropogenic habitat changes, has reduced the populations of most large animals, fish, and birds, with the result that dependence on wildlife as a food sources in the mountains has declined through times.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Niche activities such as sport hunting and fishing, bird watching, wildlife photography, and ecotourism now take place in some mountain areas, providing livelihoods for some.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Nonconsumptive valuing of wildlife is today taking precedence in most mountain regions, with the result that protection, habitat restoration, population, rehabilitation, and reintroductions are common.</a:t>
            </a:r>
            <a:endParaRPr sz="16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7" name="Accessible slide title: The presence of wildlife is so embedded in the modern image of mountain wilde...">
            <a:extLst xmlns:a="http://schemas.openxmlformats.org/drawingml/2006/main">
              <a:ext uri="{FF2B5EF4-FFF2-40B4-BE49-F238E27FC236}">
                <a16:creationId xmlns:a16="http://schemas.microsoft.com/office/drawing/2014/main" id="{38FCE072-2031-4F49-85E3-0EACDF9EACC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presence of wildlife is so embedded in the modern image of mountain wilde...</a:t>
            </a:r>
          </a:p>
        </p:txBody>
      </p:sp>
    </p:spTree>
    <p:extLst>
      <p:ext uri="{BB962C8B-B14F-4D97-AF65-F5344CB8AC3E}">
        <p14:creationId xmlns:p14="http://schemas.microsoft.com/office/powerpoint/2010/main" val="14804437"/>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7" name="Slide title: Livelihoods of Mountain People">
            <a:extLst xmlns:a="http://schemas.openxmlformats.org/drawingml/2006/main">
              <a:ext uri="{FF2B5EF4-FFF2-40B4-BE49-F238E27FC236}">
                <a16:creationId xmlns:a16="http://schemas.microsoft.com/office/drawing/2014/main" id="{BC7634D6-6BA0-4E7D-A4C3-D0450E6AB16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Livelihoods of Mountain People</a:t>
            </a:r>
            <a:endParaRPr sz="3200" b="0" u="none">
              <a:solidFill>
                <a:srgbClr val="000000"/>
              </a:solidFill>
              <a:latin typeface="Calibri"/>
              <a:ea typeface="Calibri"/>
              <a:cs typeface="Calibri"/>
            </a:endParaRPr>
          </a:p>
        </p:txBody>
      </p:sp>
      <p:sp>
        <p:nvSpPr>
          <p:cNvPr id="38" name="Slide text on slide 17">
            <a:extLst xmlns:a="http://schemas.openxmlformats.org/drawingml/2006/main">
              <a:ext uri="{FF2B5EF4-FFF2-40B4-BE49-F238E27FC236}">
                <a16:creationId xmlns:a16="http://schemas.microsoft.com/office/drawing/2014/main" id="{3D32614A-7E93-49FD-9296-7EEDCFF5607D}"/>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Early livelihood systems were complex at the household level, as gathering, hunting, subsistence agriculture, and animal husbandry were practiced in combination, utilizing the diversity of ecosystems and microenvironments present.</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Subsequently, as a result of industrialization, colonialism, commercialism, and tourism, there has been a gradual transformation to greater simplicity at the household level and diversification/specialization at the community level; more households engage in fewer livelihood activities and, within communities, a greater diversity of livelihoods is present through specialization.</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However, some mountain households have retained a complex livelihood system through tradition, limited opportunities, gender and age role differentiation within the household, and increased economic migration.</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transformation of livelihoods in many mountain regions, while benefiting some, decimated indigenous populations and harmed their traditional cultures and livelihood systems.</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following slides describe four main sources of livelihood—hunting and gathering, mining, forestry, and trade and artisan livelihoods; two other very important sources of livelihoods, agriculture and tourism, are addressed in chapters 11 and 12, respectively.</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959296446"/>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9" name="Slide title: Hunting and Gathering">
            <a:extLst xmlns:a="http://schemas.openxmlformats.org/drawingml/2006/main">
              <a:ext uri="{FF2B5EF4-FFF2-40B4-BE49-F238E27FC236}">
                <a16:creationId xmlns:a16="http://schemas.microsoft.com/office/drawing/2014/main" id="{71BE385A-18C9-4E38-BE1C-F33E51DA68A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Hunting and Gathering</a:t>
            </a:r>
            <a:endParaRPr sz="2600" b="0" u="none">
              <a:solidFill>
                <a:srgbClr val="000000"/>
              </a:solidFill>
              <a:latin typeface="Calibri"/>
              <a:ea typeface="Calibri"/>
              <a:cs typeface="Calibri"/>
            </a:endParaRPr>
          </a:p>
        </p:txBody>
      </p:sp>
      <p:sp>
        <p:nvSpPr>
          <p:cNvPr id="40" name="Slide text on slide 18">
            <a:extLst xmlns:a="http://schemas.openxmlformats.org/drawingml/2006/main">
              <a:ext uri="{FF2B5EF4-FFF2-40B4-BE49-F238E27FC236}">
                <a16:creationId xmlns:a16="http://schemas.microsoft.com/office/drawing/2014/main" id="{43F652D6-005A-4F41-A089-42B40A85144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Archaeological evidence indicates that Paleolithic hunters and gatherers were present in many mountain areas, where the ecological diversity was ideal. </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By locating along the lower mountain forest boundary, people found a variety of food types available within a relatively short distance, and hunters could follow the migrating wildlife up and down the mountains, providing an abundance of food throughout the year.</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Other advantages included plenty of firewood and shelter, fish, water available year round from mountain streams, and defensible locations.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Hunting and gathering required a high degree of mobility, but, for the most part, it appears to have been highly systematic, territorialized, and practiced from permanent and seasonal settlements.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subsistence hunting and gathering as a widespread strategy has declined, pockets are still present in mountain areas, especially as a supplement to other livelihood activities.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collection of mushrooms, berries, and medicinal or decorative plants for domestic use or sale occurs throughout the mountain world, and hunting of wild game and birds and fishing are common in the North American Cordillera and parts of the Hindu Kush–Karakoram–Himalaya as a livelihood supplement.</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few groups, such as the mountain tribes of Kalimantan, Borneo, called the Dayak by outsiders, retain a more traditional hunting and gathering society, but such groups feel pressure from the outside world, face considerable difficulties in protecting their way of life and environments, and, in some cases, have sought alliances with international conservation agencies and activists.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688093881"/>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1" name="Slide title: Mining">
            <a:extLst xmlns:a="http://schemas.openxmlformats.org/drawingml/2006/main">
              <a:ext uri="{FF2B5EF4-FFF2-40B4-BE49-F238E27FC236}">
                <a16:creationId xmlns:a16="http://schemas.microsoft.com/office/drawing/2014/main" id="{A5D594AC-20EB-4494-9050-DB15F4F2CB5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Mining</a:t>
            </a:r>
            <a:endParaRPr sz="2600" b="0" u="none">
              <a:solidFill>
                <a:srgbClr val="000000"/>
              </a:solidFill>
              <a:latin typeface="Calibri"/>
              <a:ea typeface="Calibri"/>
              <a:cs typeface="Calibri"/>
            </a:endParaRPr>
          </a:p>
        </p:txBody>
      </p:sp>
      <p:sp>
        <p:nvSpPr>
          <p:cNvPr id="42" name="Slide text on slide 19">
            <a:extLst xmlns:a="http://schemas.openxmlformats.org/drawingml/2006/main">
              <a:ext uri="{FF2B5EF4-FFF2-40B4-BE49-F238E27FC236}">
                <a16:creationId xmlns:a16="http://schemas.microsoft.com/office/drawing/2014/main" id="{3AC8AC51-B776-42C2-BA2C-FDF1D0AA1496}"/>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All aspects of mining, from exploration and prospecting to extraction, processing, and transport, have occupied mountain residents and outsiders since Paleolithic times.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Industrial-scale silver and gold mining, supported by the forced labor or </a:t>
            </a:r>
            <a:r>
              <a:rPr sz="1300" b="1" u="none">
                <a:solidFill>
                  <a:srgbClr val="595959"/>
                </a:solidFill>
                <a:latin typeface="Calibri"/>
                <a:ea typeface="Calibri"/>
                <a:cs typeface="Calibri"/>
              </a:rPr>
              <a:t>mita</a:t>
            </a:r>
            <a:r>
              <a:rPr sz="1300" b="0" u="none">
                <a:solidFill>
                  <a:srgbClr val="595959"/>
                </a:solidFill>
                <a:latin typeface="Calibri"/>
                <a:ea typeface="Calibri"/>
                <a:cs typeface="Calibri"/>
              </a:rPr>
              <a:t> system, dates from at least Inca times (15</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 in the Andes, continued through the Spanish colonial period, remains active in Ecuador, Peru, and Bolivia, and has expanded under multinational corporations for the extraction and processing of industrial minerals like copper, zinc, and tin.</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Canada and the US, coal mining helped shape and support the unique mountain people in Appalachia, and mining was the principal industrial activity that brought people and settlements to the western mountains from 1850 to 1930.</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Mining is a major employer and source of environmental impacts, especially in the Americas, with many of the benefits accruing to large transnational mining corporations and their shareholders far from the mountains.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expansion of open-cast and subsurface mining has provided some employment for local people, but many workers are also from outside the immediate area, resulting in the emergence of large temporary towns, repeating the boom-and-bust pattern of settlement and mining livelihoods that has characterized the modern history of mining in the mountains.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Compared to the level and exten</a:t>
            </a:r>
            <a:r>
              <a:rPr sz="1300" b="1" u="none">
                <a:solidFill>
                  <a:srgbClr val="FF0000"/>
                </a:solidFill>
                <a:latin typeface="Calibri"/>
                <a:ea typeface="Calibri"/>
                <a:cs typeface="Calibri"/>
              </a:rPr>
              <a:t>t</a:t>
            </a:r>
            <a:r>
              <a:rPr sz="1300" b="0" u="none">
                <a:solidFill>
                  <a:srgbClr val="595959"/>
                </a:solidFill>
                <a:latin typeface="Calibri"/>
                <a:ea typeface="Calibri"/>
                <a:cs typeface="Calibri"/>
              </a:rPr>
              <a:t> of mining in the Cordillera of the Americas and Appalachia, the vast reaches of the Hindu Kush-Karakoram-Himalaya have been relatively untouched, thought this is changing, with aggressive exploration in southwest China and increasing numbers of small-scale gemstone mining operations in the Karakoram and western Himalaya in Pakistan.</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People in many mountain communities in mineral-rich areas believe they have been unjustly exploited and marginalized, and the contamination of local land and water resources, along with water pollution, which endanger the health and the bases of the livelihoods of local people, are also major concerns.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Ironically, many old mine sites and communities, some long abandoned, have reemerged as important contributors to other forms of livelihood, including tourism (such as Aspen, Telluride, Breckenridge, Copper Mountain, Canmore, and Fernie, to name several in the US and Canada). Other former mining towns have been declared UNESCO World Heritage sites.</a:t>
            </a:r>
            <a:endParaRPr sz="13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4268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40888655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Mountain Populations">
            <a:extLst xmlns:a="http://schemas.openxmlformats.org/drawingml/2006/main">
              <a:ext uri="{FF2B5EF4-FFF2-40B4-BE49-F238E27FC236}">
                <a16:creationId xmlns:a16="http://schemas.microsoft.com/office/drawing/2014/main" id="{D67C6C6D-D6C3-402D-84C7-2F0D48EF5F7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Mountain Populations</a:t>
            </a:r>
            <a:endParaRPr sz="32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872508F2-B95E-4F23-9038-09B97A584C78}"/>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About 10–12% of the global population (or 700 million people, in 2011) lives in mountains, depending on the definition of “mountain,” and about 25% of the global population (or 1.7 billion people) lives in or adjacent to the mountains and are wholly or partially dependent on mountain resources such as water, timber, minerals, and agricultural products.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About half the mountain population is in Asia, followed by populations in the mountains of South and Central America, and is highly concentrated in developing and transitional countries such as Nepal, Peru, India, and China.</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Globally, the distribution of the mountain population shows an association with altitude, referred to as “hypsographic demography.”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developing regions, a significant number of mountain people are the rural poor who rely on scarce or dwindling resources and opportunities relative to demand, resources derived from agriculture, animal husbandry, forestry, mining, industries, and a variety of formal and informal service jobs, which are often seasonal.</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the economically developed mountain regions of Europe and North America, many people now enjoy a relatively high standard of living, as a result of the development of roads, railroads, and air links, which have facilitated a variety of new livelihoods.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cultural fabric of mountain populations Is diverse, and many cultural groups have been formally and informally identified in mountain regions; as mostly national minorities, these distinct cultural groups have often suffered in their relationships with the majority through epidemic disease, discrimination and persecution, forced relocation and assimilation, genocide, and in-migration.</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Generally, the population density of mountain areas is relatively low, though specific regions are densely populated—for example, the East African highlands, Mesoamerican highlands, and parts of the central Andes; in some areas, physiological density may be high while arithmetic density is low.</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 populations have waxed and waned in response to global forces such as the introduction of new and highly productive crops, such as maize and the potato, and the arrival of devastating infectious diseases, like smallpox and measles.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By adapting to and altering environmental conditions, distinctive populations, cultures, languages, forms of governance, and economies have developed in the mountains.</a:t>
            </a:r>
            <a:endParaRPr sz="13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a:p xmlns:a="http://schemas.openxmlformats.org/drawingml/2006/main">
            <a:pPr marL="34272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p:txBody>
      </p:sp>
    </p:spTree>
    <p:extLst>
      <p:ext uri="{BB962C8B-B14F-4D97-AF65-F5344CB8AC3E}">
        <p14:creationId xmlns:p14="http://schemas.microsoft.com/office/powerpoint/2010/main" val="1779014906"/>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3" name="Slide title: Forestry">
            <a:extLst xmlns:a="http://schemas.openxmlformats.org/drawingml/2006/main">
              <a:ext uri="{FF2B5EF4-FFF2-40B4-BE49-F238E27FC236}">
                <a16:creationId xmlns:a16="http://schemas.microsoft.com/office/drawing/2014/main" id="{AED4F895-5383-48FC-BD3E-6B916E41B1D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Forestry</a:t>
            </a:r>
            <a:endParaRPr sz="2600" b="0" u="none">
              <a:solidFill>
                <a:srgbClr val="000000"/>
              </a:solidFill>
              <a:latin typeface="Calibri"/>
              <a:ea typeface="Calibri"/>
              <a:cs typeface="Calibri"/>
            </a:endParaRPr>
          </a:p>
        </p:txBody>
      </p:sp>
      <p:sp>
        <p:nvSpPr>
          <p:cNvPr id="44" name="Slide text on slide 20">
            <a:extLst xmlns:a="http://schemas.openxmlformats.org/drawingml/2006/main">
              <a:ext uri="{FF2B5EF4-FFF2-40B4-BE49-F238E27FC236}">
                <a16:creationId xmlns:a16="http://schemas.microsoft.com/office/drawing/2014/main" id="{9F99EA7A-8563-4EFC-B5B8-E5D281B1254F}"/>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 forests have been and remain one of the principal sources of fuel, timber, and paper products globally, and the harvesting of trees for these products has been an important source of livelihoods for mountain people for millennia.</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Prior to the highly mechanized harvesting of the 20</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 a large labor force was required, resulting in the importation of workers from beyond the mountains, many of whom moved on following the depletion of the resource.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Prior to colonial expansion and independence, most mountain people held local customary or de facto forest use rights established over long periods, but these were swept aside to varying degree with the widespread commercialization of, and demand for, timber that accompanied new colonial and/or national land administration, esp. in the Himalaya and North American Cordillera, where vast forested areas became crown or state-owned lands.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Large-scale deforestation also had many negative impacts on local food sources, water quality and quantity, soils, and customary livelihoods, which led to many protests, two of which became iconic and helped draw attention to customary rights and the need for comanagement of forest resource in the mountains.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Principles of “scientific forestry,” as practiced initially in Germany, were widely adopted in the late 19</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 in an effort to redress some negative aspects of tree harvesting and to encourage sustainable forestry in the mountains; the new forms of forest management and forestry have generated additional forms of livelihood and have reduced some of the negative impacts of widespread deforestation.</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Forestry ebbs and flows with global market demand, prices for timber products, and international trade regulation, leaving local livelihoods with a high level of uncertainty.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Today, mountain communities, private landholders, corporations, governments, and various international institutions emphasize the vital multifunctionality of mountain forests, which have a productive function for timber and nontimber products as well as protective functions such as watershed, biodiversity, and cultural preservation, balanced ecosystem regulation, and hazard mitigation, and the need for sustainable forest management.</a:t>
            </a:r>
            <a:endParaRPr sz="13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4268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346494023"/>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5" name="Slide title: Trade and Artisan Livelihoods">
            <a:extLst xmlns:a="http://schemas.openxmlformats.org/drawingml/2006/main">
              <a:ext uri="{FF2B5EF4-FFF2-40B4-BE49-F238E27FC236}">
                <a16:creationId xmlns:a16="http://schemas.microsoft.com/office/drawing/2014/main" id="{CA7F89C0-9D12-49D7-B568-F0C55E37EE3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Trade and Artisan Livelihoods</a:t>
            </a:r>
            <a:endParaRPr sz="2600" b="0" u="none">
              <a:solidFill>
                <a:srgbClr val="000000"/>
              </a:solidFill>
              <a:latin typeface="Calibri"/>
              <a:ea typeface="Calibri"/>
              <a:cs typeface="Calibri"/>
            </a:endParaRPr>
          </a:p>
        </p:txBody>
      </p:sp>
      <p:sp>
        <p:nvSpPr>
          <p:cNvPr id="46" name="Slide text on slide 21">
            <a:extLst xmlns:a="http://schemas.openxmlformats.org/drawingml/2006/main">
              <a:ext uri="{FF2B5EF4-FFF2-40B4-BE49-F238E27FC236}">
                <a16:creationId xmlns:a16="http://schemas.microsoft.com/office/drawing/2014/main" id="{585B4BA8-B698-434C-AB56-FE8C4643C2DB}"/>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Trade and artisan work have long been important sources of livelihood in mountainous regions.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Valleys and passes, through which goods and people flow, have placed mountain people in the position of middlemen linking economies in and between all mountain regions.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Passes in the Alps have been trade routes for millennia, linking the large commercial centers of northern Italy with those of Central Europe, and the trans-Himalayan trade routes link lowland India and China with Central Asia and the Tibetan Plateau.</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Trade, whether within the mountains or beyond, is usually based on complementary needs, and therefore the geography and diversity of resources of mountain areas position them favorably in generating livelihoods as producers, transporters, and merchants of trade and sale items.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trade items included artisan goods, esp. items made of wood, metal, and wool, such as the traditional watch and clock industry that developed in the Jura Mountains of Switzerland and France and in the Black Forest of southern Germany, and the cottage industry in pashmina and other wool shawls in the northwest Himalaya.</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513465523"/>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7" name="Slide title: Living with Risks">
            <a:extLst xmlns:a="http://schemas.openxmlformats.org/drawingml/2006/main">
              <a:ext uri="{FF2B5EF4-FFF2-40B4-BE49-F238E27FC236}">
                <a16:creationId xmlns:a16="http://schemas.microsoft.com/office/drawing/2014/main" id="{84369B11-8DC7-444B-8912-61E8246967F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Living with Risks</a:t>
            </a:r>
            <a:endParaRPr sz="3200" b="0" u="none">
              <a:solidFill>
                <a:srgbClr val="000000"/>
              </a:solidFill>
              <a:latin typeface="Calibri"/>
              <a:ea typeface="Calibri"/>
              <a:cs typeface="Calibri"/>
            </a:endParaRPr>
          </a:p>
        </p:txBody>
      </p:sp>
      <p:sp>
        <p:nvSpPr>
          <p:cNvPr id="48" name="Slide text on slide 22">
            <a:extLst xmlns:a="http://schemas.openxmlformats.org/drawingml/2006/main">
              <a:ext uri="{FF2B5EF4-FFF2-40B4-BE49-F238E27FC236}">
                <a16:creationId xmlns:a16="http://schemas.microsoft.com/office/drawing/2014/main" id="{76473EBE-5E99-4DFF-8824-0D38CFECCDFE}"/>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Living in or visiting mountain environments carries risks that are as integral to the lives of mountain people as the resources and other benefits present.</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Mountain environments are prone to many hazardous conditions and processes, and mountain people and those in surrounding areas may have suffered disproportionately from natural disasters.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Risk of a disaster or accident is a function of both hazard and vulnerability, and mountain environments provide telling examples of both successes and failures in reducing risk from hazards.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all people may be affected, including the affluent (esp. in material terms), access to resources, power, and influence may give the affluent greater resiliency and ability to recover from disaster than poorer people.</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elements that produce hazards are essentially those discussed earlier as key components of the relationship between people and environment: geological conditions, weather and climate, hydrology, topography, and vegetation, among other things.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sum, understanding and reducing risk in mountain environments is a highly complex topic with physical, engineering, social, economic, and other components.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480644396"/>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9" name="Slide title: Earthquake Hazards">
            <a:extLst xmlns:a="http://schemas.openxmlformats.org/drawingml/2006/main">
              <a:ext uri="{FF2B5EF4-FFF2-40B4-BE49-F238E27FC236}">
                <a16:creationId xmlns:a16="http://schemas.microsoft.com/office/drawing/2014/main" id="{C772903B-3A4A-48AC-A61B-BC211A5D590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Earthquake Hazards</a:t>
            </a:r>
            <a:endParaRPr sz="2600" b="0" u="none">
              <a:solidFill>
                <a:srgbClr val="000000"/>
              </a:solidFill>
              <a:latin typeface="Calibri"/>
              <a:ea typeface="Calibri"/>
              <a:cs typeface="Calibri"/>
            </a:endParaRPr>
          </a:p>
        </p:txBody>
      </p:sp>
      <p:sp>
        <p:nvSpPr>
          <p:cNvPr id="50" name="Slide text on slide 23">
            <a:extLst xmlns:a="http://schemas.openxmlformats.org/drawingml/2006/main">
              <a:ext uri="{FF2B5EF4-FFF2-40B4-BE49-F238E27FC236}">
                <a16:creationId xmlns:a16="http://schemas.microsoft.com/office/drawing/2014/main" id="{047991C6-8274-41C4-8934-481F60CFEDD3}"/>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Seismic activity, a part of the mountain building process, is also part of everyday life for many mountain people.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relationship between mountain areas and high earthquake frequency arises from the locational proximity between mountains and the edges of the Earth’s crustal plates.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Among earthquake disasters, those that have occurred in mountain areas and their margins have been some of the most devastating, the 2005 and 2008 Kashmir and Sichuan earthquakes being recent examples. Reasons for this include the extreme ground shaking and the propensity for earthquakes to generate immediate and delayed hazard cascades of landslides, debris flows, and landslide dam outburst floods, which amplify the disaster impact spatially and temporally.</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 most disastrous earthquakes have affected not only the main mountain ranges but also mountain front ranges and margins, and thus high-risk situations are found in the mountain regions of the Mediterranean, the Cordilleras of the Americas, the mountains of the Middle East, and the extended mountain systems of central, southern, and eastern Asia.</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huge impacts, extensive and often isolated areas affected, and frequent occurrence of some earthquake disasters in mountain areas call upon a combination of local, regional, and international resources.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764066911"/>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51" name="Slide title: Volcanic Hazards">
            <a:extLst xmlns:a="http://schemas.openxmlformats.org/drawingml/2006/main">
              <a:ext uri="{FF2B5EF4-FFF2-40B4-BE49-F238E27FC236}">
                <a16:creationId xmlns:a16="http://schemas.microsoft.com/office/drawing/2014/main" id="{EE91B18A-C89E-4676-AFEB-FD9854825DC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Volcanic Hazards</a:t>
            </a:r>
            <a:endParaRPr sz="2600" b="0" u="none">
              <a:solidFill>
                <a:srgbClr val="000000"/>
              </a:solidFill>
              <a:latin typeface="Calibri"/>
              <a:ea typeface="Calibri"/>
              <a:cs typeface="Calibri"/>
            </a:endParaRPr>
          </a:p>
        </p:txBody>
      </p:sp>
      <p:sp>
        <p:nvSpPr>
          <p:cNvPr id="52" name="Slide text on slide 24">
            <a:extLst xmlns:a="http://schemas.openxmlformats.org/drawingml/2006/main">
              <a:ext uri="{FF2B5EF4-FFF2-40B4-BE49-F238E27FC236}">
                <a16:creationId xmlns:a16="http://schemas.microsoft.com/office/drawing/2014/main" id="{D743DA78-759C-49B4-8D37-90C78B798FEA}"/>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Much, but not all, volcanic activity is expressed in the form of mountains, and some of the most densely populated and intensively used mountain areas are on the slopes of volcanoes in Ecuador, Mexico, and Indonesia.</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Though the areas around volcanic mountains are most exposed to the hazards related to volcanic eruptions, the impact of eruptions can be global, in the form of ash clouds disrupting air travel and creating temporary decreases in atmospheric temperature.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spatial distribution of active and inactive volcanoes reflects that of crustal plate boundaries, particularly those where oceanic and continental plates converge (subduction zones, such as the “Pacific Ring of Fire”) and where plates diverge (rifts, such as the Mid-Atlantic range, with Iceland, the Canary Islands, and the Azores).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slopes of some volcanic mountains, particularly those in the subtropics and tropics, attract people because they offer productive soil conducive to settlement and agriculture; despite periodic eruptions in places like Java, the benefits outweigh the costs of disaster in the long term.</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primary means of mitigating risk in such areas today is by monitoring volcanic activity, eruption warnings, and evacuation of people and their mobile property, and in places where there are relatively predictable paths of lava and pyroclastic flows, structural controls and land use prohibition (zoning) have been successful mitigation methods.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Volcanic mountains that have a snow and/or glacier ice cover pose an additional hazard and a high level of risk because eruptions may produce lahars (mud and debris flows) that can extend some distance away from the mountains into densely populated areas; high-risk locations for this type of disaster are found throughout the western Cordillera of the Americas, a good example being the Cascadia volcanoes of southwestern British Columbia, Washington, and Oregon.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656416678"/>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53" name="Slide title: Slope Instability">
            <a:extLst xmlns:a="http://schemas.openxmlformats.org/drawingml/2006/main">
              <a:ext uri="{FF2B5EF4-FFF2-40B4-BE49-F238E27FC236}">
                <a16:creationId xmlns:a16="http://schemas.microsoft.com/office/drawing/2014/main" id="{28B49002-953C-45FF-AACB-4BA0790C62F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Slope Instability</a:t>
            </a:r>
            <a:endParaRPr sz="2600" b="0" u="none">
              <a:solidFill>
                <a:srgbClr val="000000"/>
              </a:solidFill>
              <a:latin typeface="Calibri"/>
              <a:ea typeface="Calibri"/>
              <a:cs typeface="Calibri"/>
            </a:endParaRPr>
          </a:p>
        </p:txBody>
      </p:sp>
      <p:sp>
        <p:nvSpPr>
          <p:cNvPr id="54" name="Slide text on slide 25">
            <a:extLst xmlns:a="http://schemas.openxmlformats.org/drawingml/2006/main">
              <a:ext uri="{FF2B5EF4-FFF2-40B4-BE49-F238E27FC236}">
                <a16:creationId xmlns:a16="http://schemas.microsoft.com/office/drawing/2014/main" id="{231E23E1-3DD7-4E11-A478-0473C1084ED2}"/>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Mountain topography, begin dominated by steep and long slopes, is prone to slope instabilities of several types, including large rock avalanches, smaller rockfalls, mass movements of rock, soil, and vegetative debris, debris and mudflows, and slow soil creep.</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occur very infrequently, such as large rock avalanches, or very slowly, such as soil creep, and therefore may not be perceived as important hazards, while others occur frequently in known locations and are thus more easily planned for and mitigated.</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Many are damaging to people, land, and structures and disruptive to road and railroad traffic, but the resulting landforms and deposits may be used for construction and agricultural purposes.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While the primary cause of slope instability is the gravitational pull, inherent and prior conditions favoring movement and a trigger to set off movement are necessary, and it is clear that human alteration of slopes has increased the distribution, frequency, and magnitude of slope instabilities, esp. where deforestation and road building takes place.</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While some human activities and unfortunate locational decisions continue to exacerbate hazard and risk, a wide range of mitigative efforts are now in place in many mountain regions to reduce both, including strengthening slopes using retaining walls, bolts, pylons, terracing, coatings and vegetation; catching or diverting rockfalls and debris and mudflows using nets, walls, dikes, and sheds; draining water from slope using pipes, tiles, and diversions; strengthening buildings, bridges, and support structures against impacts; and forecasting and warnings to alert people to danger, close facilities, roads, and so on, and to initiate evacuations if necessary.</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002126824"/>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55" name="Slide title: Snow Avalanches">
            <a:extLst xmlns:a="http://schemas.openxmlformats.org/drawingml/2006/main">
              <a:ext uri="{FF2B5EF4-FFF2-40B4-BE49-F238E27FC236}">
                <a16:creationId xmlns:a16="http://schemas.microsoft.com/office/drawing/2014/main" id="{1269FB88-EF91-4A63-9678-B4A2D952A99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Snow Avalanches</a:t>
            </a:r>
            <a:endParaRPr sz="2600" b="0" u="none">
              <a:solidFill>
                <a:srgbClr val="000000"/>
              </a:solidFill>
              <a:latin typeface="Calibri"/>
              <a:ea typeface="Calibri"/>
              <a:cs typeface="Calibri"/>
            </a:endParaRPr>
          </a:p>
        </p:txBody>
      </p:sp>
      <p:sp>
        <p:nvSpPr>
          <p:cNvPr id="56" name="Slide text on slide 26">
            <a:extLst xmlns:a="http://schemas.openxmlformats.org/drawingml/2006/main">
              <a:ext uri="{FF2B5EF4-FFF2-40B4-BE49-F238E27FC236}">
                <a16:creationId xmlns:a16="http://schemas.microsoft.com/office/drawing/2014/main" id="{B48CD94A-D77F-425B-8867-140D81631F6F}"/>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Snow avalanches are the most widespread and common hazardous processes in high mountains.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relatively few pose a risk because they occur in remote locations, they have been and remain a significant hazard in populated and heavily used locations, and the risk has become greater as snow-based tourism and recreation has grown.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Snow avalanches also transport sediment, influence vegetation, and redistribute water, soil, and wood in ways that are both harmful and beneficial to mountain people.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Advanced scientific understanding of snow avalanches has aided the effective management of the hazard. The mitigating measures include:</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identification of avalanche slopes and event frequency and magnitude to produce effective hazard maps;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using hazard maps to regulate the location of activities and structures;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monitoring weather and snowpack conditions to forecast avalanche hazards;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using forecasts to pre-release avalanches with explosives in selected locations;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regulating highway, rail, and recreational traffic and activity during high hazard conditions;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issuing public information bulletins indicating hazard levels and using public education to upgrade general knowledge of avalanche hazard;</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 maintaining and developing protective forests to stabilize snow above settlements and infrastructure;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using a variety of snow fences and buffers to stabilize snow in avalanche starting zones;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building protective and deflecting walls and snowsheds where buildings and infrastructure are exposed;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and strengthening structures to withstand the high impact pressure of avalanches.</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240296110"/>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57" name="Slide title: Meteorological Hazards">
            <a:extLst xmlns:a="http://schemas.openxmlformats.org/drawingml/2006/main">
              <a:ext uri="{FF2B5EF4-FFF2-40B4-BE49-F238E27FC236}">
                <a16:creationId xmlns:a16="http://schemas.microsoft.com/office/drawing/2014/main" id="{74F2A317-414D-4465-B2DF-C4B6A3706AA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Meteorological Hazards</a:t>
            </a:r>
            <a:endParaRPr sz="2600" b="0" u="none">
              <a:solidFill>
                <a:srgbClr val="000000"/>
              </a:solidFill>
              <a:latin typeface="Calibri"/>
              <a:ea typeface="Calibri"/>
              <a:cs typeface="Calibri"/>
            </a:endParaRPr>
          </a:p>
        </p:txBody>
      </p:sp>
      <p:sp>
        <p:nvSpPr>
          <p:cNvPr id="58" name="Slide text on slide 27">
            <a:extLst xmlns:a="http://schemas.openxmlformats.org/drawingml/2006/main">
              <a:ext uri="{FF2B5EF4-FFF2-40B4-BE49-F238E27FC236}">
                <a16:creationId xmlns:a16="http://schemas.microsoft.com/office/drawing/2014/main" id="{4C7CFCAB-4918-4735-96FD-BC36891155DA}"/>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Severe weather conditions in the mountains, including extreme cold or heat, too much or not enough rain/snow, strong winds, and extreme sunlight can produce various hazardous and even disastrous outcomes, and the impacts of these hazards on people, settlements, and land uses depend on diverse natural and human conditions.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Drought conditions, particularly prevalent in interior basins and plateaus of tropical mountains, in semiarid and arid mountains, and in rainshadow valleys, lessen agricultural and livestock production, cause food shortages, and create power deficits and water supply shortages for people, agriculture, and industry both in the mountains and in surrounding regions.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Reduced snowfall in winter may have similar effects as well as limiting the snow-based recreation activities on which many mountain locations in Europe and North America depend, although the shortages of natural snow for recreation are today compensated to a certain degree by artificial snowmaking (though this itself is water and energy intensive).</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While drought is generally caused by natural climatic variations it may be locally exacerbated by human activities (e.g., overuse of soil and water resources, deforestation, and water-demanding agricultural crops and techniques.)</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Traditional forms of drought mitigation include a greater reliance on animal husbandry as opposed to intensive field cultivation, use of drought-tolerant food crops (millet, sorghum) and livestock (goats), supplementary water-saving irrigation techniques, and appropriate forms of water storage (tanks and cisterns); despite technological advances that have supported increased productivity in drought-prone mountain areas, vulnerability remains high.</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Meteorological hazards in mountain areas are ingredients, triggers, and/or amplifiers of other hazardous processes: heavy rain and snow contribute to floods, soil erosion, slope failures, and avalanches; strong winds spread forest fires and damage structures and infrastructure; and unexpected blizzards and heavy snowfalls severely disrupt travel of all forms and cause death and damage to people, crops, and livestock.</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Avoidance is one of the few forms</a:t>
            </a:r>
            <a:r>
              <a:rPr sz="1300" b="1" u="none">
                <a:solidFill>
                  <a:srgbClr val="FF0000"/>
                </a:solidFill>
                <a:latin typeface="Calibri"/>
                <a:ea typeface="Calibri"/>
                <a:cs typeface="Calibri"/>
              </a:rPr>
              <a:t> </a:t>
            </a:r>
            <a:r>
              <a:rPr sz="1300" b="0" u="none">
                <a:solidFill>
                  <a:srgbClr val="595959"/>
                </a:solidFill>
                <a:latin typeface="Calibri"/>
                <a:ea typeface="Calibri"/>
                <a:cs typeface="Calibri"/>
              </a:rPr>
              <a:t>of effective mitigation.</a:t>
            </a: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71043171"/>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59" name="Slide title: Floods">
            <a:extLst xmlns:a="http://schemas.openxmlformats.org/drawingml/2006/main">
              <a:ext uri="{FF2B5EF4-FFF2-40B4-BE49-F238E27FC236}">
                <a16:creationId xmlns:a16="http://schemas.microsoft.com/office/drawing/2014/main" id="{171214BD-D28D-45A1-8E31-93CB0F8A3D1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Floods</a:t>
            </a:r>
            <a:endParaRPr sz="2600" b="0" u="none">
              <a:solidFill>
                <a:srgbClr val="000000"/>
              </a:solidFill>
              <a:latin typeface="Calibri"/>
              <a:ea typeface="Calibri"/>
              <a:cs typeface="Calibri"/>
            </a:endParaRPr>
          </a:p>
        </p:txBody>
      </p:sp>
      <p:sp>
        <p:nvSpPr>
          <p:cNvPr id="60" name="Slide text on slide 28">
            <a:extLst xmlns:a="http://schemas.openxmlformats.org/drawingml/2006/main">
              <a:ext uri="{FF2B5EF4-FFF2-40B4-BE49-F238E27FC236}">
                <a16:creationId xmlns:a16="http://schemas.microsoft.com/office/drawing/2014/main" id="{35DFF8F8-AAC2-499F-BB45-6B744D8D98DD}"/>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floods are particularly hazardous due to their rapid onset, high velocity, energy and impact pressures, erosive potential, and high sediment and debris loads.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Flash floods sometimes transform into destructive debris flows, which not only inundate and deposit mud, rocks, debris, and vegetative material, but strike with force, eroding land, damaging and destroying buildings, bridges, roads, railroads, and agricultural crops.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high-magnitude flood events on major mountain rivers, flood waters and sediments extend out of the mountains into surrounding piedmont and lowland areas, causing widespread damage and disruption but also providing new sediments to floodplain surfaces.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Flood-intensifying conditions include removal of vegetation, building of roads, nonterraced cultivation on steep slopes, and inadequate upkeep of water drainage systems.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Today we find widespread settlement, dense populations, intensification of land use, high-value cash crops, roads, and other infrastructure in flood-prone areas, esp. where regulation of land use is lacking or recent; vulnerability is high and so is flood disaster risk.</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flood hazard mitigation includes a variety of traditional practices, such as restricting construction to safe sites; building diversion channels, floodways, and retention basins; elevation of houses, roads and trails; building and reinforcing protective dikes and dams; protecting forests; and reforestation. Additional measure</a:t>
            </a:r>
            <a:r>
              <a:rPr sz="1400" b="1" u="none">
                <a:solidFill>
                  <a:srgbClr val="FF0000"/>
                </a:solidFill>
                <a:latin typeface="Calibri"/>
                <a:ea typeface="Calibri"/>
                <a:cs typeface="Calibri"/>
              </a:rPr>
              <a:t>s</a:t>
            </a:r>
            <a:r>
              <a:rPr sz="1400" b="0" u="none">
                <a:solidFill>
                  <a:srgbClr val="595959"/>
                </a:solidFill>
                <a:latin typeface="Calibri"/>
                <a:ea typeface="Calibri"/>
                <a:cs typeface="Calibri"/>
              </a:rPr>
              <a:t> include flood forecasting and emergency plans for protection or even evacuation.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167394207"/>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61" name="Slide title: Biohazards">
            <a:extLst xmlns:a="http://schemas.openxmlformats.org/drawingml/2006/main">
              <a:ext uri="{FF2B5EF4-FFF2-40B4-BE49-F238E27FC236}">
                <a16:creationId xmlns:a16="http://schemas.microsoft.com/office/drawing/2014/main" id="{86952015-6B56-45BD-B76C-3C0C6116580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Biohazards</a:t>
            </a:r>
            <a:endParaRPr sz="2600" b="0" u="none">
              <a:solidFill>
                <a:srgbClr val="000000"/>
              </a:solidFill>
              <a:latin typeface="Calibri"/>
              <a:ea typeface="Calibri"/>
              <a:cs typeface="Calibri"/>
            </a:endParaRPr>
          </a:p>
        </p:txBody>
      </p:sp>
      <p:sp>
        <p:nvSpPr>
          <p:cNvPr id="62" name="Slide text on slide 29">
            <a:extLst xmlns:a="http://schemas.openxmlformats.org/drawingml/2006/main">
              <a:ext uri="{FF2B5EF4-FFF2-40B4-BE49-F238E27FC236}">
                <a16:creationId xmlns:a16="http://schemas.microsoft.com/office/drawing/2014/main" id="{3FD9A6D8-252E-493B-AFBD-637090FF964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Biohazards are organisms and conditions or processes in the biological environment that cause damage to people, settlements, crops, livestock, and infrastructure.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range from microorganisms such as viruses and bacteria, to predatory and foraging animals such as bears and deer, to insects that attack crops and processes such as wildfires.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Of all the hazards affecting mountain areas, infectious diseases have taken the greatest toll on human lives and on mountain societies. Usually their impact arises through social interactions, often in the context of interrelated factors like poverty, poor nutrition, physical and emotional stress, lack of access to safe water, and crowded and poorly ventilated housing, many of which may arise from lack of sustainable livelihoods as well as economic, social, and political marginalization.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Infectious diseases that have affected mountain areas include HIV/AIDS, which spans the socioeconomic spectrum from high-end resorts to impoverished families and communities; water-borne parasitic diseases such as dysentery, cholera, typhoid, and giardiasis; and tuberculosis and other respiratory infections, like bacterial pneumonia. Fortunately, some infectious diseases that have taken a gruesome toll in mountain areas in the past, namely smallpox, measles, polio, and some influenzas, have been almost eradicated through immunization. Other forms of mitigation, such as access to prevention and treatment services and access to safe water, often are lacking in remote, impoverished, and crowded mountain locations. Despite the relatively high prevalence of infections diseases in mountain areas, the situation is much improved from earlier times.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787061333"/>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itle: Urbanizing Mountain Populations">
            <a:extLst xmlns:a="http://schemas.openxmlformats.org/drawingml/2006/main">
              <a:ext uri="{FF2B5EF4-FFF2-40B4-BE49-F238E27FC236}">
                <a16:creationId xmlns:a16="http://schemas.microsoft.com/office/drawing/2014/main" id="{B225A3D3-6322-41CE-BE6F-61C9925732F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Urbanizing Mountain Populations</a:t>
            </a:r>
            <a:endParaRPr sz="2600" b="0" u="none">
              <a:solidFill>
                <a:srgbClr val="000000"/>
              </a:solidFill>
              <a:latin typeface="Calibri"/>
              <a:ea typeface="Calibri"/>
              <a:cs typeface="Calibri"/>
            </a:endParaRPr>
          </a:p>
        </p:txBody>
      </p:sp>
      <p:sp>
        <p:nvSpPr>
          <p:cNvPr id="12" name="Slide text on slide 3">
            <a:extLst xmlns:a="http://schemas.openxmlformats.org/drawingml/2006/main">
              <a:ext uri="{FF2B5EF4-FFF2-40B4-BE49-F238E27FC236}">
                <a16:creationId xmlns:a16="http://schemas.microsoft.com/office/drawing/2014/main" id="{816A29A9-9527-4876-B045-6940283DF8AB}"/>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Urbanization and the rapid growth of cities were common features of the 20</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century and continue to the present, affecting mountain populations in many ways.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Close to 1/3 of the world’s mountain people live in urban areas, the largest of which are located on mountain margins and high plateaus, some at high altitudes; these include Mexico City, Carácas, Bogotá, Quito, La Paz, Santiago, Denver, Seattle, Vancouver, Calgary, Geneva, Zurich, Addis Ababa, Nairobi, Tehran, Chandigarh, Dehra Dun, Siliguri, Kathmandu, Chengdu, and Kunming.</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Urban and suburban areas that are fully enclosed by and closely integrated with mountain environment tend to be much smaller but nonetheless functionally diverse, and while some of these settlements have retained aspects of their original agricultural, mining, manufacturing, or transportation functions, many now have a multifunctional orientation and a polycentric spatial dimension.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Important driving forces in the urbanization process include: expanding tourism, recreation, and amenity migration; revitalization of resource extractive and processing industries; administrative functions; and the growth of service needs with population increase and socioeconomic change.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Whereas traditional agriculturally based mountain settlements were relatively self-sufficient, the resource demands resulting from contemporary urban growth far exceed the resources of the immediate area, creating a large external dependence and ecological footprint.</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Urban areas are powerful attractions for migrants, and this has been especially the case in developing countries, leading to the growth of large, densely populated squatter or informal settlements on city margins and in deteriorating core areas; mountains and mountain-margin cities also serve as financial and labor feeders for resource exploitation and as sources of large numbers of recreationists, tourists, and semipermanent residents.</a:t>
            </a:r>
            <a:endParaRPr sz="14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742680" lvl="1" indent="-285480">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338278971"/>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63" name="Slide text on slide 30">
            <a:extLst xmlns:a="http://schemas.openxmlformats.org/drawingml/2006/main">
              <a:ext uri="{FF2B5EF4-FFF2-40B4-BE49-F238E27FC236}">
                <a16:creationId xmlns:a16="http://schemas.microsoft.com/office/drawing/2014/main" id="{F0888E54-E9DE-4CE8-B08C-DDCCD5B64724}"/>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Wildfire hazard arises from the uncontrolled burning of forests, brush and grassland; most common in mountain areas are forest fires. </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Wildfires have both natural triggers (lightning) and anthropogenic triggers (campfires, waste fires, discarded cigarettes and matches, and various types of controlled burns), but they do not ignite and spread unless conditions are suitable. </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Fixed objects such as homes, buildings and their contents, crops, roads and railroads, bridges, and transmission lines are most vulnerable; people and livestock are less so, though deaths and injury among both do occur. </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Wildfire hazard mitigation and disease prevention in mountain areas is a complex enterprise that involves the management of forests, fires, and people, and includes the use of controlled burns to replicate small, naturally occurring fires that add diversity and open spaces to forest stands and prevent the spread of damaging insects and diseases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Fire hazard forecasting through the monitoring of weather and forest conditions is used to alert authorities and the public to the hazard and impose prohibitions on use of fire, travel, and other activities. </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People are also managed through public education, building restrictions, and building codes to reduce use of flammable materials. </a:t>
            </a:r>
            <a:endParaRPr sz="1600" b="0" u="none">
              <a:solidFill>
                <a:srgbClr val="000000"/>
              </a:solidFill>
              <a:latin typeface="Calibri"/>
              <a:ea typeface="Calibri"/>
              <a:cs typeface="Calibri"/>
            </a:endParaRPr>
          </a:p>
          <a:p xmlns:a="http://schemas.openxmlformats.org/drawingml/2006/main">
            <a:pPr marL="518400" lvl="2">
              <a:lnSpc>
                <a:spcPct val="130000"/>
              </a:lnSpc>
              <a:spcBef>
                <a:spcPts val="249"/>
              </a:spcBef>
              <a:buNone/>
              <a:tabLst>
                <a:tab pos="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64" name="Accessible slide title: Wildfire hazard arises from the uncontrolled burning of forests, brush and gr...">
            <a:extLst xmlns:a="http://schemas.openxmlformats.org/drawingml/2006/main">
              <a:ext uri="{FF2B5EF4-FFF2-40B4-BE49-F238E27FC236}">
                <a16:creationId xmlns:a16="http://schemas.microsoft.com/office/drawing/2014/main" id="{B054F8D0-AA63-44F3-894E-5804DCF1A04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Wildfire hazard arises from the uncontrolled burning of forests, brush and gr...</a:t>
            </a:r>
          </a:p>
        </p:txBody>
      </p:sp>
    </p:spTree>
    <p:extLst>
      <p:ext uri="{BB962C8B-B14F-4D97-AF65-F5344CB8AC3E}">
        <p14:creationId xmlns:p14="http://schemas.microsoft.com/office/powerpoint/2010/main" val="888859959"/>
      </p:ext>
    </p:extLst>
  </p:cSld>
</p:sld>
</file>

<file path=ppt/slides/slide31.xml><?xml version="1.0" encoding="utf-8"?>
<p:sld xmlns:p="http://schemas.openxmlformats.org/presentationml/2006/main">
  <p:cSld>
    <p:spTree>
      <p:nvGrpSpPr>
        <p:cNvPr id="1" name=""/>
        <p:cNvGrpSpPr/>
        <p:nvPr/>
      </p:nvGrpSpPr>
      <p:grpSpPr>
        <a:xfrm xmlns:a="http://schemas.openxmlformats.org/drawingml/2006/main"/>
      </p:grpSpPr>
      <p:sp>
        <p:nvSpPr>
          <p:cNvPr id="64" name="Slide title: Resilience of Mountain People">
            <a:extLst xmlns:a="http://schemas.openxmlformats.org/drawingml/2006/main">
              <a:ext uri="{FF2B5EF4-FFF2-40B4-BE49-F238E27FC236}">
                <a16:creationId xmlns:a16="http://schemas.microsoft.com/office/drawing/2014/main" id="{260160C8-0B63-4E9E-8F84-96EEE706356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Resilience of Mountain People</a:t>
            </a:r>
            <a:endParaRPr sz="3200" b="0" u="none">
              <a:solidFill>
                <a:srgbClr val="000000"/>
              </a:solidFill>
              <a:latin typeface="Calibri"/>
              <a:ea typeface="Calibri"/>
              <a:cs typeface="Calibri"/>
            </a:endParaRPr>
          </a:p>
        </p:txBody>
      </p:sp>
      <p:sp>
        <p:nvSpPr>
          <p:cNvPr id="65" name="Slide text on slide 31">
            <a:extLst xmlns:a="http://schemas.openxmlformats.org/drawingml/2006/main">
              <a:ext uri="{FF2B5EF4-FFF2-40B4-BE49-F238E27FC236}">
                <a16:creationId xmlns:a16="http://schemas.microsoft.com/office/drawing/2014/main" id="{15C7F045-1634-4143-97B4-E82C5438C29F}"/>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ability to cope with and adapt to hazards is referred to as resilience, and managing change—both gradual and sudden—requires resilience in individuals, families, communities, and large-scale social-ecological systems.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Many mountain people and communities in different places and times have demonstrated resilience in dealing with new environmental, cultural, socioeconomic, political, and institutional circumstances, including mountain resource exploitation, economic and amenity migration, traditional and new market forces, and the growth of tourism.</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Building and enhancing resilience is an important step toward livelihood sustainability and development in mountain areas; vibrant leadership, empowerment and participation of all segments of society, shared goals and values, established institutions and organizations, a stable and healthy population, a diversified economic base, constructive external partnerships, and local control of the availability of resources are all important ingredients.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traditional community resilience works well for avoiding certain local hazard events, it does not work so well for major regional hazard events such as earthquakes, prolonged periods of drought, widespread flooding, epidemics, climate change, economic depression, and war; in these instances, other factors, such as external partnerships and linkages with national and international organizations, may become more important.</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Through time, the resilience of mountain people and communities has probably increased, but resilience remains compromised and limited by complex terrain; variable and extreme weather; climate change; distance and isolation; social, political, and economic inequities; and poverty, marginality, and powerlessness.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497365773"/>
      </p:ext>
    </p:extLst>
  </p:cSld>
</p:sld>
</file>

<file path=ppt/slides/slide32.xml><?xml version="1.0" encoding="utf-8"?>
<p:sld xmlns:p="http://schemas.openxmlformats.org/presentationml/2006/main">
  <p:cSld>
    <p:spTree>
      <p:nvGrpSpPr>
        <p:cNvPr id="1" name=""/>
        <p:cNvGrpSpPr/>
        <p:nvPr/>
      </p:nvGrpSpPr>
      <p:grpSpPr>
        <a:xfrm xmlns:a="http://schemas.openxmlformats.org/drawingml/2006/main"/>
      </p:grpSpPr>
      <p:sp>
        <p:nvSpPr>
          <p:cNvPr id="66" name="Slide title: Conclusion: Persistence and Change">
            <a:extLst xmlns:a="http://schemas.openxmlformats.org/drawingml/2006/main">
              <a:ext uri="{FF2B5EF4-FFF2-40B4-BE49-F238E27FC236}">
                <a16:creationId xmlns:a16="http://schemas.microsoft.com/office/drawing/2014/main" id="{A08ACB23-AC8D-4E5D-93D1-5C5F7912B3D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Conclusion: Persistence and Change</a:t>
            </a:r>
            <a:endParaRPr sz="3200" b="0" u="none">
              <a:solidFill>
                <a:srgbClr val="000000"/>
              </a:solidFill>
              <a:latin typeface="Calibri"/>
              <a:ea typeface="Calibri"/>
              <a:cs typeface="Calibri"/>
            </a:endParaRPr>
          </a:p>
        </p:txBody>
      </p:sp>
      <p:sp>
        <p:nvSpPr>
          <p:cNvPr id="67" name="Slide text on slide 32">
            <a:extLst xmlns:a="http://schemas.openxmlformats.org/drawingml/2006/main">
              <a:ext uri="{FF2B5EF4-FFF2-40B4-BE49-F238E27FC236}">
                <a16:creationId xmlns:a16="http://schemas.microsoft.com/office/drawing/2014/main" id="{552D5C8F-A500-4486-897E-E6F1440CE8A1}"/>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livelihoods of people in the mountains have changed a great deal and will continue to do so: physical isolation has decreased, accessibility has been improved, the spatial distribution and mobility patterns of people have been altered, and socioeconomic integration with the larger world has increased. </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However, other less tangible forms of isolation persist: political integration, in the sense of power sharing, is still lagging, and in some respects traditional mountain people may have lost power and autonomy in regard to many aspects of life. In many cases, centers of population and national economic and political power remain outside the mountains. Some mountain areas are inhabited by cultural minorities and these groups remain marginalized.</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is a constant interplay between the forces and tendencies of integration into the larger world (change) and those of local tradition and desire for autonomy (persistence), evident in the day-to-day lives of individuals continuing traditional livelihood activities and practices while opening themselves up to new economic opportunities, making use of modern communications technologies, and being aware of and attracted to globalized cultures and lifestyles.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Risk reduction, participatory governance, livelihood and ecological sustainability, and sociopolitical equity are at the core of 21</a:t>
            </a:r>
            <a:r>
              <a:rPr sz="1500" b="0" u="none">
                <a:solidFill>
                  <a:srgbClr val="595959"/>
                </a:solidFill>
                <a:latin typeface="Calibri"/>
                <a:ea typeface="Calibri"/>
                <a:cs typeface="Calibri"/>
              </a:rPr>
              <a:t>st</a:t>
            </a:r>
            <a:r>
              <a:rPr sz="1500" b="0" u="none">
                <a:solidFill>
                  <a:srgbClr val="595959"/>
                </a:solidFill>
                <a:latin typeface="Calibri"/>
                <a:ea typeface="Calibri"/>
                <a:cs typeface="Calibri"/>
              </a:rPr>
              <a:t> century issues pertaining to mountains and people in the 21</a:t>
            </a:r>
            <a:r>
              <a:rPr sz="1500" b="0" u="none">
                <a:solidFill>
                  <a:srgbClr val="595959"/>
                </a:solidFill>
                <a:latin typeface="Calibri"/>
                <a:ea typeface="Calibri"/>
                <a:cs typeface="Calibri"/>
              </a:rPr>
              <a:t>st</a:t>
            </a:r>
            <a:r>
              <a:rPr sz="1500" b="0" u="none">
                <a:solidFill>
                  <a:srgbClr val="595959"/>
                </a:solidFill>
                <a:latin typeface="Calibri"/>
                <a:ea typeface="Calibri"/>
                <a:cs typeface="Calibri"/>
              </a:rPr>
              <a:t> century, and accurate information and knowledge of the geoecological and socioeconomic conditions and processes operating in and affecting mountain areas are essential in addressing the issues.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lnSpc>
                <a:spcPct val="11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91755321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itle: Permanent Residents">
            <a:extLst xmlns:a="http://schemas.openxmlformats.org/drawingml/2006/main">
              <a:ext uri="{FF2B5EF4-FFF2-40B4-BE49-F238E27FC236}">
                <a16:creationId xmlns:a16="http://schemas.microsoft.com/office/drawing/2014/main" id="{3CB8025E-6A6A-4A8C-A6AB-BB0D10100CC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Permanent Residents </a:t>
            </a:r>
            <a:endParaRPr sz="2600" b="0" u="none">
              <a:solidFill>
                <a:srgbClr val="000000"/>
              </a:solidFill>
              <a:latin typeface="Calibri"/>
              <a:ea typeface="Calibri"/>
              <a:cs typeface="Calibri"/>
            </a:endParaRPr>
          </a:p>
        </p:txBody>
      </p:sp>
      <p:sp>
        <p:nvSpPr>
          <p:cNvPr id="14" name="Slide text on slide 4">
            <a:extLst xmlns:a="http://schemas.openxmlformats.org/drawingml/2006/main">
              <a:ext uri="{FF2B5EF4-FFF2-40B4-BE49-F238E27FC236}">
                <a16:creationId xmlns:a16="http://schemas.microsoft.com/office/drawing/2014/main" id="{98F01BCD-9D48-4E8B-A961-BAD5826B06DF}"/>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Permanent residents include those who gain much of their family livelihood from activities in the mountain setting and have generational familial connections with a particular mountain area.</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people are born, raised, live, and die in the same village or valley, while others have been forced to move for a variety of reasons (including displacement because of resettlement schemes or large-scale hydroelectric schemes), but remain in a mountain setting.</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Another category comprises the prospectors, miners, loggers, and workers in secondary or tertiary forms of employment who live their entire lives in mountains but continually shift location.</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members of mountain families and settlements are employed outside the mountains, sometimes quite far away, in a process of out-migration with periodic return described as </a:t>
            </a:r>
            <a:r>
              <a:rPr sz="1500" b="1" u="none">
                <a:solidFill>
                  <a:srgbClr val="595959"/>
                </a:solidFill>
                <a:latin typeface="Calibri"/>
                <a:ea typeface="Calibri"/>
                <a:cs typeface="Calibri"/>
              </a:rPr>
              <a:t>circular migration </a:t>
            </a:r>
            <a:r>
              <a:rPr sz="1500" b="0" u="none">
                <a:solidFill>
                  <a:srgbClr val="595959"/>
                </a:solidFill>
                <a:latin typeface="Calibri"/>
                <a:ea typeface="Calibri"/>
                <a:cs typeface="Calibri"/>
              </a:rPr>
              <a:t>or</a:t>
            </a:r>
            <a:r>
              <a:rPr sz="1500" b="1" u="none">
                <a:solidFill>
                  <a:srgbClr val="595959"/>
                </a:solidFill>
                <a:latin typeface="Calibri"/>
                <a:ea typeface="Calibri"/>
                <a:cs typeface="Calibri"/>
              </a:rPr>
              <a:t> circulation</a:t>
            </a:r>
            <a:r>
              <a:rPr sz="1500" b="0" u="none">
                <a:solidFill>
                  <a:srgbClr val="595959"/>
                </a:solidFill>
                <a:latin typeface="Calibri"/>
                <a:ea typeface="Calibri"/>
                <a:cs typeface="Calibri"/>
              </a:rPr>
              <a:t>. The periodic absence of males from mountain communities places new responsibilities, in terms of the family, the home, and the community, on the remaining members, many of whom are women, children, and older people.</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Permanence is a relative phenomenon and, among the permanent people, there may be members of communities who are absent for long periods of time but who remain intimately connected to the mountain home through family connections and responsibilities.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mountains of economically advanced countries, residents often make daily commutes to their places of employment, facilitated by ever-expanding transportation infrastructure and services.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742680" lvl="1" indent="-285480">
              <a:lnSpc>
                <a:spcPct val="120000"/>
              </a:lnSpc>
              <a:spcBef>
                <a:spcPts val="27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203943348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5" name="Slide title: Semipermanent Residents">
            <a:extLst xmlns:a="http://schemas.openxmlformats.org/drawingml/2006/main">
              <a:ext uri="{FF2B5EF4-FFF2-40B4-BE49-F238E27FC236}">
                <a16:creationId xmlns:a16="http://schemas.microsoft.com/office/drawing/2014/main" id="{93062DF1-D673-4FDD-B4CD-E1AC206037F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Semipermanent Residents </a:t>
            </a:r>
            <a:endParaRPr sz="2600" b="0" u="none">
              <a:solidFill>
                <a:srgbClr val="000000"/>
              </a:solidFill>
              <a:latin typeface="Calibri"/>
              <a:ea typeface="Calibri"/>
              <a:cs typeface="Calibri"/>
            </a:endParaRPr>
          </a:p>
        </p:txBody>
      </p:sp>
      <p:sp>
        <p:nvSpPr>
          <p:cNvPr id="16" name="Slide text on slide 5">
            <a:extLst xmlns:a="http://schemas.openxmlformats.org/drawingml/2006/main">
              <a:ext uri="{FF2B5EF4-FFF2-40B4-BE49-F238E27FC236}">
                <a16:creationId xmlns:a16="http://schemas.microsoft.com/office/drawing/2014/main" id="{01E3BCDF-FBB9-40B4-AD00-E105D5132CC3}"/>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1" u="none">
                <a:solidFill>
                  <a:srgbClr val="595959"/>
                </a:solidFill>
                <a:latin typeface="Calibri"/>
                <a:ea typeface="Calibri"/>
                <a:cs typeface="Calibri"/>
              </a:rPr>
              <a:t>Nomads </a:t>
            </a:r>
            <a:r>
              <a:rPr sz="1400" b="0" u="none">
                <a:solidFill>
                  <a:srgbClr val="595959"/>
                </a:solidFill>
                <a:latin typeface="Calibri"/>
                <a:ea typeface="Calibri"/>
                <a:cs typeface="Calibri"/>
              </a:rPr>
              <a:t>are seasonal inhabitants who have traditionally taken advantage of the rich hunting, gathering, and grazing</a:t>
            </a:r>
            <a:r>
              <a:rPr sz="1400" b="0" u="none">
                <a:solidFill>
                  <a:srgbClr val="000000"/>
                </a:solidFill>
                <a:latin typeface="Calibri"/>
                <a:ea typeface="Calibri"/>
                <a:cs typeface="Calibri"/>
              </a:rPr>
              <a:t> </a:t>
            </a:r>
            <a:r>
              <a:rPr sz="1400" b="0" u="none">
                <a:solidFill>
                  <a:srgbClr val="595959"/>
                </a:solidFill>
                <a:latin typeface="Calibri"/>
                <a:ea typeface="Calibri"/>
                <a:cs typeface="Calibri"/>
              </a:rPr>
              <a:t>resources offered by the high mountain environments. They include the Gaddis and Gujjars of the western Himalaya, and, in the past, aboriginal people in western North America.</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1" u="none">
                <a:solidFill>
                  <a:srgbClr val="595959"/>
                </a:solidFill>
                <a:latin typeface="Calibri"/>
                <a:ea typeface="Calibri"/>
                <a:cs typeface="Calibri"/>
              </a:rPr>
              <a:t>Economic migrants </a:t>
            </a:r>
            <a:r>
              <a:rPr sz="1400" b="0" u="none">
                <a:solidFill>
                  <a:srgbClr val="595959"/>
                </a:solidFill>
                <a:latin typeface="Calibri"/>
                <a:ea typeface="Calibri"/>
                <a:cs typeface="Calibri"/>
              </a:rPr>
              <a:t>take advantage of seasonal employment opportunities in tourism, agriculture, industry, and construction. In the European Alps and North American Cordillera, these tend to be  young people moving to summer tourist and winter ski resorts, whereas in South Asia and China, these are poverty-stricken individuals who migrate seasonally to construction projects and tourist sites, providing manual labor and maintenance. Other forms of seasonal economic migration include people engaged in reforestation or tree planting on a large scale and those engaged to harvest cash crops. Over time, seasonal economic migration produces a form of semipermanent residency in the mountains.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1" u="none">
                <a:solidFill>
                  <a:srgbClr val="595959"/>
                </a:solidFill>
                <a:latin typeface="Calibri"/>
                <a:ea typeface="Calibri"/>
                <a:cs typeface="Calibri"/>
              </a:rPr>
              <a:t>Amenity migrants </a:t>
            </a:r>
            <a:r>
              <a:rPr sz="1400" b="0" u="none">
                <a:solidFill>
                  <a:srgbClr val="595959"/>
                </a:solidFill>
                <a:latin typeface="Calibri"/>
                <a:ea typeface="Calibri"/>
                <a:cs typeface="Calibri"/>
              </a:rPr>
              <a:t>maintain secondary residences in the mountains to take advantage of recreational opportunities and other amenities offered by the mountain environment. The phenomenon has ancient roots, reaching back to early China and Greece, but has expanded rapidly since the mid-20</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century in the mountains not only of industrialized countries but also of many developing countries. Proponents argue that this trend brings affluence, enhanced infrastructure and services, and modernization to the mountains, while opponents warn of a speculative real estate market with exorbitantly rising housing prices, potentially unsustainable economic growth, cultural alienation, and increased environmental stress.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Finally, some religious peoples make annual pilgrimages to mountain sacred sites and spend significant amounts of time in the mountains as de facto semipermanent residents.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742680" lvl="1" indent="-285480">
              <a:lnSpc>
                <a:spcPct val="110000"/>
              </a:lnSpc>
              <a:spcBef>
                <a:spcPts val="2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08552661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7" name="Slide title: Transient People">
            <a:extLst xmlns:a="http://schemas.openxmlformats.org/drawingml/2006/main">
              <a:ext uri="{FF2B5EF4-FFF2-40B4-BE49-F238E27FC236}">
                <a16:creationId xmlns:a16="http://schemas.microsoft.com/office/drawing/2014/main" id="{B7C444B2-0D07-4C38-8F3D-58F5C3B23C5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Transient People</a:t>
            </a:r>
            <a:endParaRPr sz="2600" b="0" u="none">
              <a:solidFill>
                <a:srgbClr val="000000"/>
              </a:solidFill>
              <a:latin typeface="Calibri"/>
              <a:ea typeface="Calibri"/>
              <a:cs typeface="Calibri"/>
            </a:endParaRPr>
          </a:p>
        </p:txBody>
      </p:sp>
      <p:sp>
        <p:nvSpPr>
          <p:cNvPr id="18" name="Slide text on slide 6">
            <a:extLst xmlns:a="http://schemas.openxmlformats.org/drawingml/2006/main">
              <a:ext uri="{FF2B5EF4-FFF2-40B4-BE49-F238E27FC236}">
                <a16:creationId xmlns:a16="http://schemas.microsoft.com/office/drawing/2014/main" id="{F07AAA44-C47E-4781-94F8-1F9E696C61D1}"/>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Transient people spend large amounts of time in the mountains through frequent visits but do not live there, nor do most gain their livelihoods directly from the mountain regions.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 most important transient groups include tourists, recreationists, businesspeople, and pilgrims.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782363694"/>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9" name="Slide title: Environmental Relationships">
            <a:extLst xmlns:a="http://schemas.openxmlformats.org/drawingml/2006/main">
              <a:ext uri="{FF2B5EF4-FFF2-40B4-BE49-F238E27FC236}">
                <a16:creationId xmlns:a16="http://schemas.microsoft.com/office/drawing/2014/main" id="{692863B6-7A8E-47A1-ABE4-CD0B2403CAA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Environmental Relationships</a:t>
            </a:r>
            <a:endParaRPr sz="3200" b="0" u="none">
              <a:solidFill>
                <a:srgbClr val="000000"/>
              </a:solidFill>
              <a:latin typeface="Calibri"/>
              <a:ea typeface="Calibri"/>
              <a:cs typeface="Calibri"/>
            </a:endParaRPr>
          </a:p>
        </p:txBody>
      </p:sp>
      <p:sp>
        <p:nvSpPr>
          <p:cNvPr id="20" name="Slide text on slide 7">
            <a:extLst xmlns:a="http://schemas.openxmlformats.org/drawingml/2006/main">
              <a:ext uri="{FF2B5EF4-FFF2-40B4-BE49-F238E27FC236}">
                <a16:creationId xmlns:a16="http://schemas.microsoft.com/office/drawing/2014/main" id="{E0A72CE3-55DD-4CA4-BBCA-26CBABD3B1A0}"/>
              </a:ext>
            </a:extLst>
          </p:cNvPr>
          <p:cNvSpPr>
            <a:spLocks xmlns:a="http://schemas.openxmlformats.org/drawingml/2006/main" noGrp="1"/>
          </p:cNvSpPr>
          <p:nvPr/>
        </p:nvSpPr>
        <p:spPr>
          <a:xfrm xmlns:a="http://schemas.openxmlformats.org/drawingml/2006/main">
            <a:off x="457200" y="898200"/>
            <a:ext cx="8229600" cy="555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presence of people in, and their relationships with, the mountain environment are mediated by geoecological conditions that both support and constrain life.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Altitudinal variability, variability of microenvironments, and seasonality are of particular importance in understanding people in the mountains.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 constraint at one point may be useful at another point, the tipping point being determined by people and environment: for example, snow and steep terrain used to impose many costs and inconveniences that deterred people, but now people travel to mountain areas for winter recreation, the attractions being scenery, terrain, snow, and social ambience.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Other examples occur where forested land is cleared for the expansion of agriculture, roads, and ski slopes, which may result in increased surface runoff of water, leading to floods, erosion, and damage to land, property, and people; this is a form of negative feedback in people-environment relations, arising from actions that produce negative or costly outcomes.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Geoecological factors, including geology, topography, climate and weather, and atmospheric pressure, influence but do not determine the numbers and distribution of people and livelihoods and risks to which they are exposed; the combination of factors produces a diversity of microenvironments, niches, and </a:t>
            </a:r>
            <a:r>
              <a:rPr sz="1600" b="1" u="none">
                <a:solidFill>
                  <a:srgbClr val="595959"/>
                </a:solidFill>
                <a:latin typeface="Calibri"/>
                <a:ea typeface="Calibri"/>
                <a:cs typeface="Calibri"/>
              </a:rPr>
              <a:t>ecological complementarity</a:t>
            </a:r>
            <a:r>
              <a:rPr sz="1600" b="0" u="none">
                <a:solidFill>
                  <a:srgbClr val="595959"/>
                </a:solidFill>
                <a:latin typeface="Calibri"/>
                <a:ea typeface="Calibri"/>
                <a:cs typeface="Calibri"/>
              </a:rPr>
              <a:t> in the relationships between people and environment.</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1217803596"/>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1" name="Slide title: Geological Conditions">
            <a:extLst xmlns:a="http://schemas.openxmlformats.org/drawingml/2006/main">
              <a:ext uri="{FF2B5EF4-FFF2-40B4-BE49-F238E27FC236}">
                <a16:creationId xmlns:a16="http://schemas.microsoft.com/office/drawing/2014/main" id="{4991C4EF-8EA3-4AF0-ADD7-3CFFA32E185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Geological Conditions</a:t>
            </a:r>
            <a:endParaRPr sz="2600" b="0" u="none">
              <a:solidFill>
                <a:srgbClr val="000000"/>
              </a:solidFill>
              <a:latin typeface="Calibri"/>
              <a:ea typeface="Calibri"/>
              <a:cs typeface="Calibri"/>
            </a:endParaRPr>
          </a:p>
        </p:txBody>
      </p:sp>
      <p:sp>
        <p:nvSpPr>
          <p:cNvPr id="22" name="Slide text on slide 8">
            <a:extLst xmlns:a="http://schemas.openxmlformats.org/drawingml/2006/main">
              <a:ext uri="{FF2B5EF4-FFF2-40B4-BE49-F238E27FC236}">
                <a16:creationId xmlns:a16="http://schemas.microsoft.com/office/drawing/2014/main" id="{8685823E-5F72-451C-9DF5-3A78AECF1C49}"/>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Tectonics, geological structure, and rock types are conditions that have important implications for mountain people:</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Tectonic forces are relevant through processes such as earthquakes and volcanic eruptions. These processes are part of everyday life for many mountain people, posing a hazard and, in the case of some volcanoes, augmenting the soil resource base, among other things.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Geological structure primarily impacts human activities through its role in shaping mountain topography.</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Rock types and their genesis have a strong bearing on the presence of valuable minerals, and mining for ores, gemstones, fossil fuels, and rock salt has been, and is, important in shaping human settlement in the Alps and other European ranges, the central and southern Andes, and the North American Cordillera.</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471728628"/>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3" name="Slide title: Topography">
            <a:extLst xmlns:a="http://schemas.openxmlformats.org/drawingml/2006/main">
              <a:ext uri="{FF2B5EF4-FFF2-40B4-BE49-F238E27FC236}">
                <a16:creationId xmlns:a16="http://schemas.microsoft.com/office/drawing/2014/main" id="{4134ADF8-D06B-4840-97E3-0B8B2140348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Topography</a:t>
            </a:r>
            <a:endParaRPr sz="2600" b="0" u="none">
              <a:solidFill>
                <a:srgbClr val="000000"/>
              </a:solidFill>
              <a:latin typeface="Calibri"/>
              <a:ea typeface="Calibri"/>
              <a:cs typeface="Calibri"/>
            </a:endParaRPr>
          </a:p>
        </p:txBody>
      </p:sp>
      <p:sp>
        <p:nvSpPr>
          <p:cNvPr id="24" name="Slide text on slide 9">
            <a:extLst xmlns:a="http://schemas.openxmlformats.org/drawingml/2006/main">
              <a:ext uri="{FF2B5EF4-FFF2-40B4-BE49-F238E27FC236}">
                <a16:creationId xmlns:a16="http://schemas.microsoft.com/office/drawing/2014/main" id="{44657F81-7EF7-43E2-BA10-F6C4A02F4645}"/>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Two features of mountain topography are of particular importance:</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Steep slopes magnify the influence of gravity, which must be taken into account in the construction of houses, roads, and all other structures, often being altered to produced stability (by terracing, contour plowing, and cut-and-fill landscaping, for example).</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mountain barrier effect obstructs easy movement by high ridges, steep slopes, and deep valleys, and through increasingly harsh weather and climate with increasing altitude. Historically, this has favored the isolation of mountain people, which may have influenced the development of unique cultural, socioeconomic, and political arrangements. Relative isolation and local coherence have contributed to strong social systems and some political autonomy but also predestined such mountain areas to exclusion from the political mainstream and sites as operational bases for guerilla groups.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Mountain topography presents challenges to movement and transportation that differ from those in other environments, requiring innovative and costly adaptations, such as graded and cobble-paved tracks (in Inca and Roman times in the Andes and Alps); large cantilevered bridges on traditional trails (in the Himalaya); cogwheel mountain railways, cable cars, and helicopter services; and long suspension bridges, pylon-supported over- and bypasses, and long tunnels.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Many of the influences, constraints, and benefits produced by mountain topography are visible through their impact on other environmental elements: the orientation of mountain ridges and valleys controls exposure to sunlight, thereby affecting local energy balance; topography influences water forms, sources, and movement; it impacts airflow locally and atmospheric circulation regionally and globally, all of which influence the geography of precipitation; finally, the gradations seen in the mountain environment with gain in altitude are evident in vegetation patterns such that distinct altitude-based vegetation or ecological zones are evident.</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772544500"/>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2026-08-27T21:54:59.6170000Z</dcterms:created>
  <dcterms:modified xsi:type="dcterms:W3CDTF">2026-08-27T21:54:59.6170000Z</dcterms:modified>
</coreProperties>
</file>