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8b1dc6a9a2214dca" /><Relationship Type="http://schemas.openxmlformats.org/officeDocument/2006/relationships/extended-properties" Target="/docProps/app.xml" Id="Rfc36fa60f9a14fed" /><Relationship Type="http://schemas.openxmlformats.org/officeDocument/2006/relationships/officeDocument" Target="/ppt/presentation.xml" Id="Re5b4344887f849fb" /></Relationships>
</file>

<file path=ppt/presentation.xml><?xml version="1.0" encoding="utf-8"?>
<p:presentation xmlns:p="http://schemas.openxmlformats.org/presentationml/2006/main">
  <p:sldMasterIdLst>
    <p:sldMasterId xmlns:r="http://schemas.openxmlformats.org/officeDocument/2006/relationships" id="2147483648" r:id="R5028b78ad0da4943"/>
  </p:sldMasterIdLst>
  <p:notesMasterIdLst>
    <p:notesMasterId xmlns:r="http://schemas.openxmlformats.org/officeDocument/2006/relationships" r:id="R20e585d1bb044927"/>
  </p:notesMasterIdLst>
  <p:sldIdLst>
    <p:sldId xmlns:r="http://schemas.openxmlformats.org/officeDocument/2006/relationships" id="256" r:id="Rd96aec4cbd2243df"/>
    <p:sldId xmlns:r="http://schemas.openxmlformats.org/officeDocument/2006/relationships" id="257" r:id="R4804d4c972684e51"/>
    <p:sldId xmlns:r="http://schemas.openxmlformats.org/officeDocument/2006/relationships" id="258" r:id="R1736e82e9e6649ff"/>
    <p:sldId xmlns:r="http://schemas.openxmlformats.org/officeDocument/2006/relationships" id="259" r:id="R5b5e7c52a8534ea1"/>
    <p:sldId xmlns:r="http://schemas.openxmlformats.org/officeDocument/2006/relationships" id="260" r:id="R82f4b1723aa24dd4"/>
    <p:sldId xmlns:r="http://schemas.openxmlformats.org/officeDocument/2006/relationships" id="261" r:id="R028aaa368c5b40e4"/>
    <p:sldId xmlns:r="http://schemas.openxmlformats.org/officeDocument/2006/relationships" id="262" r:id="R183a773cab674f09"/>
    <p:sldId xmlns:r="http://schemas.openxmlformats.org/officeDocument/2006/relationships" id="263" r:id="R0324645d7bf34d35"/>
    <p:sldId xmlns:r="http://schemas.openxmlformats.org/officeDocument/2006/relationships" id="264" r:id="R9b0a9093e2574902"/>
    <p:sldId xmlns:r="http://schemas.openxmlformats.org/officeDocument/2006/relationships" id="265" r:id="Rdc1774838e0849a5"/>
    <p:sldId xmlns:r="http://schemas.openxmlformats.org/officeDocument/2006/relationships" id="266" r:id="Ra2c4a8c1ac2f40c7"/>
    <p:sldId xmlns:r="http://schemas.openxmlformats.org/officeDocument/2006/relationships" id="267" r:id="Rfe5925a5b532440e"/>
    <p:sldId xmlns:r="http://schemas.openxmlformats.org/officeDocument/2006/relationships" id="268" r:id="Rc00fb39aa41148e5"/>
    <p:sldId xmlns:r="http://schemas.openxmlformats.org/officeDocument/2006/relationships" id="269" r:id="Re62d35a62cef4930"/>
    <p:sldId xmlns:r="http://schemas.openxmlformats.org/officeDocument/2006/relationships" id="270" r:id="R35e1c4ac41c14ca8"/>
    <p:sldId xmlns:r="http://schemas.openxmlformats.org/officeDocument/2006/relationships" id="271" r:id="R119e000cdb254d38"/>
    <p:sldId xmlns:r="http://schemas.openxmlformats.org/officeDocument/2006/relationships" id="272" r:id="Re79f85b4f12d489b"/>
    <p:sldId xmlns:r="http://schemas.openxmlformats.org/officeDocument/2006/relationships" id="273" r:id="Rd6a68e270f2144c1"/>
    <p:sldId xmlns:r="http://schemas.openxmlformats.org/officeDocument/2006/relationships" id="274" r:id="R6427a4f6c2814bc4"/>
    <p:sldId xmlns:r="http://schemas.openxmlformats.org/officeDocument/2006/relationships" id="275" r:id="R71b33d99f3004618"/>
    <p:sldId xmlns:r="http://schemas.openxmlformats.org/officeDocument/2006/relationships" id="276" r:id="R866aa871d9514a2a"/>
    <p:sldId xmlns:r="http://schemas.openxmlformats.org/officeDocument/2006/relationships" id="277" r:id="Re05a37903c3149a7"/>
    <p:sldId xmlns:r="http://schemas.openxmlformats.org/officeDocument/2006/relationships" id="278" r:id="R9d0781785b23498d"/>
    <p:sldId xmlns:r="http://schemas.openxmlformats.org/officeDocument/2006/relationships" id="279" r:id="R5f6e9347b3e84509"/>
    <p:sldId xmlns:r="http://schemas.openxmlformats.org/officeDocument/2006/relationships" id="280" r:id="R61ca1d3ddb954e5a"/>
    <p:sldId xmlns:r="http://schemas.openxmlformats.org/officeDocument/2006/relationships" id="281" r:id="Rdcddd792ad084517"/>
    <p:sldId xmlns:r="http://schemas.openxmlformats.org/officeDocument/2006/relationships" id="282" r:id="R073b9915fc6b4afe"/>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195a02179a74df9" /><Relationship Type="http://schemas.openxmlformats.org/officeDocument/2006/relationships/slideMaster" Target="/ppt/slideMasters/slideMaster1.xml" Id="R5028b78ad0da4943" /><Relationship Type="http://schemas.openxmlformats.org/officeDocument/2006/relationships/notesMaster" Target="/ppt/notesMasters/notesMaster1.xml" Id="R20e585d1bb044927" /><Relationship Type="http://schemas.openxmlformats.org/officeDocument/2006/relationships/presProps" Target="/ppt/presProps.xml" Id="R16909e24cce049c4" /><Relationship Type="http://schemas.openxmlformats.org/officeDocument/2006/relationships/tableStyles" Target="/ppt/tableStyles.xml" Id="Ra4ac44d1a1254078" /><Relationship Type="http://schemas.openxmlformats.org/officeDocument/2006/relationships/slide" Target="/ppt/slides/slide1.xml" Id="Rd96aec4cbd2243df" /><Relationship Type="http://schemas.openxmlformats.org/officeDocument/2006/relationships/slide" Target="/ppt/slides/slide2.xml" Id="R4804d4c972684e51" /><Relationship Type="http://schemas.openxmlformats.org/officeDocument/2006/relationships/slide" Target="/ppt/slides/slide3.xml" Id="R1736e82e9e6649ff" /><Relationship Type="http://schemas.openxmlformats.org/officeDocument/2006/relationships/slide" Target="/ppt/slides/slide4.xml" Id="R5b5e7c52a8534ea1" /><Relationship Type="http://schemas.openxmlformats.org/officeDocument/2006/relationships/slide" Target="/ppt/slides/slide5.xml" Id="R82f4b1723aa24dd4" /><Relationship Type="http://schemas.openxmlformats.org/officeDocument/2006/relationships/slide" Target="/ppt/slides/slide6.xml" Id="R028aaa368c5b40e4" /><Relationship Type="http://schemas.openxmlformats.org/officeDocument/2006/relationships/slide" Target="/ppt/slides/slide7.xml" Id="R183a773cab674f09" /><Relationship Type="http://schemas.openxmlformats.org/officeDocument/2006/relationships/slide" Target="/ppt/slides/slide8.xml" Id="R0324645d7bf34d35" /><Relationship Type="http://schemas.openxmlformats.org/officeDocument/2006/relationships/slide" Target="/ppt/slides/slide9.xml" Id="R9b0a9093e2574902" /><Relationship Type="http://schemas.openxmlformats.org/officeDocument/2006/relationships/slide" Target="/ppt/slides/slide10.xml" Id="Rdc1774838e0849a5" /><Relationship Type="http://schemas.openxmlformats.org/officeDocument/2006/relationships/slide" Target="/ppt/slides/slide11.xml" Id="Ra2c4a8c1ac2f40c7" /><Relationship Type="http://schemas.openxmlformats.org/officeDocument/2006/relationships/slide" Target="/ppt/slides/slide12.xml" Id="Rfe5925a5b532440e" /><Relationship Type="http://schemas.openxmlformats.org/officeDocument/2006/relationships/slide" Target="/ppt/slides/slide13.xml" Id="Rc00fb39aa41148e5" /><Relationship Type="http://schemas.openxmlformats.org/officeDocument/2006/relationships/slide" Target="/ppt/slides/slide14.xml" Id="Re62d35a62cef4930" /><Relationship Type="http://schemas.openxmlformats.org/officeDocument/2006/relationships/slide" Target="/ppt/slides/slide15.xml" Id="R35e1c4ac41c14ca8" /><Relationship Type="http://schemas.openxmlformats.org/officeDocument/2006/relationships/slide" Target="/ppt/slides/slide16.xml" Id="R119e000cdb254d38" /><Relationship Type="http://schemas.openxmlformats.org/officeDocument/2006/relationships/slide" Target="/ppt/slides/slide17.xml" Id="Re79f85b4f12d489b" /><Relationship Type="http://schemas.openxmlformats.org/officeDocument/2006/relationships/slide" Target="/ppt/slides/slide18.xml" Id="Rd6a68e270f2144c1" /><Relationship Type="http://schemas.openxmlformats.org/officeDocument/2006/relationships/slide" Target="/ppt/slides/slide19.xml" Id="R6427a4f6c2814bc4" /><Relationship Type="http://schemas.openxmlformats.org/officeDocument/2006/relationships/slide" Target="/ppt/slides/slide20.xml" Id="R71b33d99f3004618" /><Relationship Type="http://schemas.openxmlformats.org/officeDocument/2006/relationships/slide" Target="/ppt/slides/slide21.xml" Id="R866aa871d9514a2a" /><Relationship Type="http://schemas.openxmlformats.org/officeDocument/2006/relationships/slide" Target="/ppt/slides/slide22.xml" Id="Re05a37903c3149a7" /><Relationship Type="http://schemas.openxmlformats.org/officeDocument/2006/relationships/slide" Target="/ppt/slides/slide23.xml" Id="R9d0781785b23498d" /><Relationship Type="http://schemas.openxmlformats.org/officeDocument/2006/relationships/slide" Target="/ppt/slides/slide24.xml" Id="R5f6e9347b3e84509" /><Relationship Type="http://schemas.openxmlformats.org/officeDocument/2006/relationships/slide" Target="/ppt/slides/slide25.xml" Id="R61ca1d3ddb954e5a" /><Relationship Type="http://schemas.openxmlformats.org/officeDocument/2006/relationships/slide" Target="/ppt/slides/slide26.xml" Id="Rdcddd792ad084517" /><Relationship Type="http://schemas.openxmlformats.org/officeDocument/2006/relationships/slide" Target="/ppt/slides/slide27.xml" Id="R073b9915fc6b4af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694f7d58f3c4dac"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a6ad4caaa59c4898" /><Relationship Type="http://schemas.openxmlformats.org/officeDocument/2006/relationships/notesMaster" Target="/ppt/notesMasters/notesMaster1.xml" Id="Ra613c317146844ca"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a95e73b36d72442c" /><Relationship Type="http://schemas.openxmlformats.org/officeDocument/2006/relationships/notesMaster" Target="/ppt/notesMasters/notesMaster1.xml" Id="Rb4abd817ef8f47d6"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85a5db55b4174234" /><Relationship Type="http://schemas.openxmlformats.org/officeDocument/2006/relationships/notesMaster" Target="/ppt/notesMasters/notesMaster1.xml" Id="R63ac8b1906e04611"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00d44532eae24b9b" /><Relationship Type="http://schemas.openxmlformats.org/officeDocument/2006/relationships/notesMaster" Target="/ppt/notesMasters/notesMaster1.xml" Id="R114cdd8306da4e78"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72063058d094389" /><Relationship Type="http://schemas.openxmlformats.org/officeDocument/2006/relationships/notesMaster" Target="/ppt/notesMasters/notesMaster1.xml" Id="Rc87870e6d4a8449c"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5e8d3bbf2ce244e9" /><Relationship Type="http://schemas.openxmlformats.org/officeDocument/2006/relationships/notesMaster" Target="/ppt/notesMasters/notesMaster1.xml" Id="R94380abd30a74f54"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d95fd4a983b34fa2" /><Relationship Type="http://schemas.openxmlformats.org/officeDocument/2006/relationships/notesMaster" Target="/ppt/notesMasters/notesMaster1.xml" Id="Rfc6768a360c64261"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0951850439c0496f" /><Relationship Type="http://schemas.openxmlformats.org/officeDocument/2006/relationships/notesMaster" Target="/ppt/notesMasters/notesMaster1.xml" Id="R82aabe291fb54156"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5818b18f4f2048e9" /><Relationship Type="http://schemas.openxmlformats.org/officeDocument/2006/relationships/notesMaster" Target="/ppt/notesMasters/notesMaster1.xml" Id="R7e1bfbbad2d24c74"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157eb64582a64b2b" /><Relationship Type="http://schemas.openxmlformats.org/officeDocument/2006/relationships/notesMaster" Target="/ppt/notesMasters/notesMaster1.xml" Id="R41e016bdd3ea4214"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06744f54e06b450b" /><Relationship Type="http://schemas.openxmlformats.org/officeDocument/2006/relationships/notesMaster" Target="/ppt/notesMasters/notesMaster1.xml" Id="Rdff7574cabc843ec" /></Relationships>
</file>

<file path=ppt/notesSlides/_rels/notesSlide2.xml.rels>&#65279;<?xml version="1.0" encoding="utf-8"?><Relationships xmlns="http://schemas.openxmlformats.org/package/2006/relationships"><Relationship Type="http://schemas.openxmlformats.org/officeDocument/2006/relationships/slide" Target="/ppt/slides/slide2.xml" Id="R42e2cee746094a95" /><Relationship Type="http://schemas.openxmlformats.org/officeDocument/2006/relationships/notesMaster" Target="/ppt/notesMasters/notesMaster1.xml" Id="R692cb467ea59402c"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d8dd08479ef84c87" /><Relationship Type="http://schemas.openxmlformats.org/officeDocument/2006/relationships/notesMaster" Target="/ppt/notesMasters/notesMaster1.xml" Id="R13bf829d2c9e4351"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613d75123e1e4b79" /><Relationship Type="http://schemas.openxmlformats.org/officeDocument/2006/relationships/notesMaster" Target="/ppt/notesMasters/notesMaster1.xml" Id="R1e312a65e3cd4dff"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be86cb7277b748b3" /><Relationship Type="http://schemas.openxmlformats.org/officeDocument/2006/relationships/notesMaster" Target="/ppt/notesMasters/notesMaster1.xml" Id="R509fed1d0d564b04"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e8efdc15f0c84bb4" /><Relationship Type="http://schemas.openxmlformats.org/officeDocument/2006/relationships/notesMaster" Target="/ppt/notesMasters/notesMaster1.xml" Id="Ra5a3af2a183b4380"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c8eb877d97cd4a74" /><Relationship Type="http://schemas.openxmlformats.org/officeDocument/2006/relationships/notesMaster" Target="/ppt/notesMasters/notesMaster1.xml" Id="Rbcebd33e2fa54a10"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c39ff4b2503944ab" /><Relationship Type="http://schemas.openxmlformats.org/officeDocument/2006/relationships/notesMaster" Target="/ppt/notesMasters/notesMaster1.xml" Id="R9618033d38524f19"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e74d56d101814ffa" /><Relationship Type="http://schemas.openxmlformats.org/officeDocument/2006/relationships/notesMaster" Target="/ppt/notesMasters/notesMaster1.xml" Id="Ra11c42c88bf148d6"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b2af5627726e4d18" /><Relationship Type="http://schemas.openxmlformats.org/officeDocument/2006/relationships/notesMaster" Target="/ppt/notesMasters/notesMaster1.xml" Id="Re53f2a9078114fbc" /></Relationships>
</file>

<file path=ppt/notesSlides/_rels/notesSlide3.xml.rels>&#65279;<?xml version="1.0" encoding="utf-8"?><Relationships xmlns="http://schemas.openxmlformats.org/package/2006/relationships"><Relationship Type="http://schemas.openxmlformats.org/officeDocument/2006/relationships/slide" Target="/ppt/slides/slide3.xml" Id="R851945601c7e4fb1" /><Relationship Type="http://schemas.openxmlformats.org/officeDocument/2006/relationships/notesMaster" Target="/ppt/notesMasters/notesMaster1.xml" Id="R3897485d14e3427e" /></Relationships>
</file>

<file path=ppt/notesSlides/_rels/notesSlide4.xml.rels>&#65279;<?xml version="1.0" encoding="utf-8"?><Relationships xmlns="http://schemas.openxmlformats.org/package/2006/relationships"><Relationship Type="http://schemas.openxmlformats.org/officeDocument/2006/relationships/slide" Target="/ppt/slides/slide4.xml" Id="R6647fc1025f04252" /><Relationship Type="http://schemas.openxmlformats.org/officeDocument/2006/relationships/notesMaster" Target="/ppt/notesMasters/notesMaster1.xml" Id="R58a06289384240d1" /></Relationships>
</file>

<file path=ppt/notesSlides/_rels/notesSlide5.xml.rels>&#65279;<?xml version="1.0" encoding="utf-8"?><Relationships xmlns="http://schemas.openxmlformats.org/package/2006/relationships"><Relationship Type="http://schemas.openxmlformats.org/officeDocument/2006/relationships/slide" Target="/ppt/slides/slide5.xml" Id="R141c1d2a3acc4a1a" /><Relationship Type="http://schemas.openxmlformats.org/officeDocument/2006/relationships/notesMaster" Target="/ppt/notesMasters/notesMaster1.xml" Id="Ra15b7198adc844c3" /></Relationships>
</file>

<file path=ppt/notesSlides/_rels/notesSlide6.xml.rels>&#65279;<?xml version="1.0" encoding="utf-8"?><Relationships xmlns="http://schemas.openxmlformats.org/package/2006/relationships"><Relationship Type="http://schemas.openxmlformats.org/officeDocument/2006/relationships/slide" Target="/ppt/slides/slide6.xml" Id="Rfba23cbe3bb84fdb" /><Relationship Type="http://schemas.openxmlformats.org/officeDocument/2006/relationships/notesMaster" Target="/ppt/notesMasters/notesMaster1.xml" Id="R9cc2b22fbbc14d34" /></Relationships>
</file>

<file path=ppt/notesSlides/_rels/notesSlide7.xml.rels>&#65279;<?xml version="1.0" encoding="utf-8"?><Relationships xmlns="http://schemas.openxmlformats.org/package/2006/relationships"><Relationship Type="http://schemas.openxmlformats.org/officeDocument/2006/relationships/slide" Target="/ppt/slides/slide7.xml" Id="R16a96d177d6c4e7d" /><Relationship Type="http://schemas.openxmlformats.org/officeDocument/2006/relationships/notesMaster" Target="/ppt/notesMasters/notesMaster1.xml" Id="R5aab0d0742754d53" /></Relationships>
</file>

<file path=ppt/notesSlides/_rels/notesSlide8.xml.rels>&#65279;<?xml version="1.0" encoding="utf-8"?><Relationships xmlns="http://schemas.openxmlformats.org/package/2006/relationships"><Relationship Type="http://schemas.openxmlformats.org/officeDocument/2006/relationships/slide" Target="/ppt/slides/slide8.xml" Id="Red38743b11c148d2" /><Relationship Type="http://schemas.openxmlformats.org/officeDocument/2006/relationships/notesMaster" Target="/ppt/notesMasters/notesMaster1.xml" Id="R95c4a6e9fd214410" /></Relationships>
</file>

<file path=ppt/notesSlides/_rels/notesSlide9.xml.rels>&#65279;<?xml version="1.0" encoding="utf-8"?><Relationships xmlns="http://schemas.openxmlformats.org/package/2006/relationships"><Relationship Type="http://schemas.openxmlformats.org/officeDocument/2006/relationships/slide" Target="/ppt/slides/slide9.xml" Id="R6668e10827a74f21" /><Relationship Type="http://schemas.openxmlformats.org/officeDocument/2006/relationships/notesMaster" Target="/ppt/notesMasters/notesMaster1.xml" Id="Re5ac6d121d174e1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SUSTAINABLE MOUNTAIN DEVELOPMENT</a:t>
            </a:r>
          </a:p>
          <a:p xmlns:a="http://schemas.openxmlformats.org/drawingml/2006/main">
            <a:r>
              <a:t/>
            </a:r>
          </a:p>
          <a:p xmlns:a="http://schemas.openxmlformats.org/drawingml/2006/main">
            <a:r>
              <a:t>Slide text:</a:t>
            </a:r>
          </a:p>
          <a:p xmlns:a="http://schemas.openxmlformats.org/drawingml/2006/main">
            <a:r>
              <a:t>Chapter Twelve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Finding a Balance Between Dependence and Integration</a:t>
            </a:r>
          </a:p>
          <a:p xmlns:a="http://schemas.openxmlformats.org/drawingml/2006/main">
            <a:r>
              <a:t/>
            </a:r>
          </a:p>
          <a:p xmlns:a="http://schemas.openxmlformats.org/drawingml/2006/main">
            <a:r>
              <a:t>Slide text:</a:t>
            </a:r>
          </a:p>
          <a:p xmlns:a="http://schemas.openxmlformats.org/drawingml/2006/main">
            <a:r>
              <a:t>Finding a Balance Between Dependence and Integration</a:t>
            </a:r>
          </a:p>
          <a:p xmlns:a="http://schemas.openxmlformats.org/drawingml/2006/main">
            <a:r>
              <a:t>When mountain people have low incomes and/or quality of life, or when there has been a breakdown in their societies, the driving forces are usually not local, but external—typically at the national level.</a:t>
            </a:r>
          </a:p>
          <a:p xmlns:a="http://schemas.openxmlformats.org/drawingml/2006/main">
            <a:r>
              <a:t>Consequently, a shift toward more sustainable development primarily requires critical decisions at the national level, which need to focus on the linkages between mountain and lowland areas (and their centers of power) and on the particular potentials of mountain areas.</a:t>
            </a:r>
          </a:p>
          <a:p xmlns:a="http://schemas.openxmlformats.org/drawingml/2006/main">
            <a:r>
              <a:t>Substantive national economic growth is a necessary prerequisite to developing the mountain regions of any country:</a:t>
            </a:r>
          </a:p>
          <a:p xmlns:a="http://schemas.openxmlformats.org/drawingml/2006/main">
            <a:r>
              <a:t>A growing national economy means that the government is likely to provide greater subsidies or transfer payment (e.g., for ecosystem services) and other resources for mountain regions, and that the private sector is more likely to invest in them.</a:t>
            </a:r>
          </a:p>
          <a:p xmlns:a="http://schemas.openxmlformats.org/drawingml/2006/main">
            <a:r>
              <a:t>Steady economic growth provides opportunities to absorb surplus mountain labor through out-migration, though this must be balanced with the increasing stresses on those who remain.</a:t>
            </a:r>
          </a:p>
          <a:p xmlns:a="http://schemas.openxmlformats.org/drawingml/2006/main">
            <a:r>
              <a:t>A growing national economy creates demand and access to markets for mountain products and promotes the diversification of mountain livelihoods.</a:t>
            </a:r>
          </a:p>
          <a:p xmlns:a="http://schemas.openxmlformats.org/drawingml/2006/main">
            <a:r>
              <a:t>Social and economic conditions of mountain areas are inextricably linked to their national contexts, and through these to an increasingly globalized world.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Tourism and Amenity Migration</a:t>
            </a:r>
          </a:p>
          <a:p xmlns:a="http://schemas.openxmlformats.org/drawingml/2006/main">
            <a:r>
              <a:t/>
            </a:r>
          </a:p>
          <a:p xmlns:a="http://schemas.openxmlformats.org/drawingml/2006/main">
            <a:r>
              <a:t>Slide text:</a:t>
            </a:r>
          </a:p>
          <a:p xmlns:a="http://schemas.openxmlformats.org/drawingml/2006/main">
            <a:r>
              <a:t>Tourism</a:t>
            </a:r>
          </a:p>
          <a:p xmlns:a="http://schemas.openxmlformats.org/drawingml/2006/main">
            <a:r>
              <a:t>Tourism has become one of the world’s largest and fastest-growing economic sectors. It is a major force of change in mountain areas, as a result of factors including: increased urbanization, discretionary time and income, and mobility; the need of an increasingly urban population to escape from cities for spiritual and recreational needs; and increases in accessibility to mountain areas.</a:t>
            </a:r>
          </a:p>
          <a:p xmlns:a="http://schemas.openxmlformats.org/drawingml/2006/main">
            <a:r>
              <a:t>Many governments and communities in mountain areas around the world regard tourism as vital for economic development and survival. Yet its distribution is uneven within any given mountain region. Its benefits tend to be spread unevenly at every scale, from the national to the local.</a:t>
            </a:r>
          </a:p>
          <a:p xmlns:a="http://schemas.openxmlformats.org/drawingml/2006/main">
            <a:r>
              <a:t>Mountain tourism is a massive and complex interaction of people involved in a vast array of subsectors, each involving a different clientele in a highly competitive, unpredictable, and increasingly global market.</a:t>
            </a:r>
          </a:p>
          <a:p xmlns:a="http://schemas.openxmlformats.org/drawingml/2006/main">
            <a:r>
              <a:t>It can provide important new sources of income for local people who provide goods and services, but their success may depend on the majority who work for relatively low wages and may not even be able to find affordable housing in the communities where they work. Yet  participatory and well-planned tourism development can lead to benefits for many local people, including women, whose status may increase as a result. Tourists’ expectations of healthy living conditions can also lead to public health benefits.</a:t>
            </a:r>
          </a:p>
          <a:p xmlns:a="http://schemas.openxmlformats.org/drawingml/2006/main">
            <a:r>
              <a:t>Tourism brings inevitable cultural changes. Costumes and traditions of indigenous people often become commodities and performances and priceless cultural artifacts may be stolen or sold as souvenirs. Yet , within the growing ecotourism market, the value of diversity is explicitly recognized, and can lead to the rejuvenation of traditional skills, providing employment and strengthening cultural identity.</a:t>
            </a:r>
          </a:p>
          <a:p xmlns:a="http://schemas.openxmlformats.org/drawingml/2006/main">
            <a:r>
              <a:t>Tourism can bring many negative environmental impacts, both locally and more widely, including: loss of agricultural and residential land; water and air pollution; erosion along trails and around campsites. Yet tourism can also provide opportunities to develop new technologies and strategies, e.g., in energy production and utilization, water and waste treatment, traffic management, and trail design.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Amenity Migration</a:t>
            </a:r>
          </a:p>
          <a:p xmlns:a="http://schemas.openxmlformats.org/drawingml/2006/main">
            <a:r>
              <a:t/>
            </a:r>
          </a:p>
          <a:p xmlns:a="http://schemas.openxmlformats.org/drawingml/2006/main">
            <a:r>
              <a:t>Slide text:</a:t>
            </a:r>
          </a:p>
          <a:p xmlns:a="http://schemas.openxmlformats.org/drawingml/2006/main">
            <a:r>
              <a:t>Amenity Migration</a:t>
            </a:r>
          </a:p>
          <a:p xmlns:a="http://schemas.openxmlformats.org/drawingml/2006/main">
            <a:r>
              <a:t>Amenity migrants are people who first come to the mountains as tourists and stay on, or return, often starting tourism businesses.</a:t>
            </a:r>
          </a:p>
          <a:p xmlns:a="http://schemas.openxmlformats.org/drawingml/2006/main">
            <a:r>
              <a:t>Tensions often develop between them and longer-established residents, for various reasons, including:</a:t>
            </a:r>
          </a:p>
          <a:p xmlns:a="http://schemas.openxmlformats.org/drawingml/2006/main">
            <a:r>
              <a:t>Their relative wealth allows them to purchase property and take it out of traditional uses such as agriculture, watershed protection, and residential use.</a:t>
            </a:r>
          </a:p>
          <a:p xmlns:a="http://schemas.openxmlformats.org/drawingml/2006/main">
            <a:r>
              <a:t>They tend to consume more of everything, both local, and imported, causing prices for property, goods, and services to rise, often beyond the capacity of local people.</a:t>
            </a:r>
          </a:p>
          <a:p xmlns:a="http://schemas.openxmlformats.org/drawingml/2006/main">
            <a:r>
              <a:t>They often have different worldviews, particularly with regard to the conservation rather than use of natural resources.</a:t>
            </a:r>
          </a:p>
          <a:p xmlns:a="http://schemas.openxmlformats.org/drawingml/2006/main">
            <a:r>
              <a:t>They often provide new employment, particularly in the service sector, yet many of the new jobs, particularly those available to indigenous people because of their lack of training, are not well paid.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Developing Integrated and Long-Term Perspectives</a:t>
            </a:r>
          </a:p>
          <a:p xmlns:a="http://schemas.openxmlformats.org/drawingml/2006/main">
            <a:r>
              <a:t/>
            </a:r>
          </a:p>
          <a:p xmlns:a="http://schemas.openxmlformats.org/drawingml/2006/main">
            <a:r>
              <a:t>Slide text:</a:t>
            </a:r>
          </a:p>
          <a:p xmlns:a="http://schemas.openxmlformats.org/drawingml/2006/main">
            <a:r>
              <a:t>Developing Integrated and Long-Term Perspectives</a:t>
            </a:r>
          </a:p>
          <a:p xmlns:a="http://schemas.openxmlformats.org/drawingml/2006/main">
            <a:r>
              <a:t>Mountain tourism is vulnerable to long-term unpredictability, seasonality, and climate change. Thus it must be developed as a complement to other economic sectors. Rather than shifting too far into providing goods and services for tourists, people working in tourism and for amenity migrants need to maintain their opportunities for employment and earnings in other ways, such as agriculture, forestry, industry, handicrafts, tele-working, or commuting in the off-season.</a:t>
            </a:r>
          </a:p>
          <a:p xmlns:a="http://schemas.openxmlformats.org/drawingml/2006/main">
            <a:r>
              <a:t>To prosper in a competitive industry, those involved in tourism need to develop a unique image based on local environmental and cultural assets. The income from tourism should be invested in these assets to ensure a sustainable future, even if the numbers of tourists decline.</a:t>
            </a:r>
          </a:p>
          <a:p xmlns:a="http://schemas.openxmlformats.org/drawingml/2006/main">
            <a:r>
              <a:t>Investments in constructing and maintaining physical infrastructure can be planned and implemented to address the new challenges and opportunities deriving from tourism and amenity migration.</a:t>
            </a:r>
          </a:p>
          <a:p xmlns:a="http://schemas.openxmlformats.org/drawingml/2006/main">
            <a:r>
              <a:t>Policies and financial instruments must be developed to ensure that the economic benefits of tourism are reinvested in the resources that attract tourists.</a:t>
            </a:r>
          </a:p>
          <a:p xmlns:a="http://schemas.openxmlformats.org/drawingml/2006/main">
            <a:r>
              <a:t>Governments and development agencies need to provide the means for training mountain people in skills necessary both in tourism and for other employment.</a:t>
            </a:r>
          </a:p>
          <a:p xmlns:a="http://schemas.openxmlformats.org/drawingml/2006/main">
            <a:r>
              <a:t>Tourists should be aware of the ways in which they can contribute to mountain environments and people, e.g. by travelling with companies that employ local people, staying in locally owned accommodation, eating local produce, insisting on the use of alternative energy sources rather than firewood, buying locally made souvenirs.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Protected Areas: Linking Conservation and Development</a:t>
            </a:r>
          </a:p>
          <a:p xmlns:a="http://schemas.openxmlformats.org/drawingml/2006/main">
            <a:r>
              <a:t/>
            </a:r>
          </a:p>
          <a:p xmlns:a="http://schemas.openxmlformats.org/drawingml/2006/main">
            <a:r>
              <a:t>Slide text:</a:t>
            </a:r>
          </a:p>
          <a:p xmlns:a="http://schemas.openxmlformats.org/drawingml/2006/main">
            <a:r>
              <a:t>Biodiversity Hot Spots</a:t>
            </a:r>
          </a:p>
          <a:p xmlns:a="http://schemas.openxmlformats.org/drawingml/2006/main">
            <a:r>
              <a:t>25 of the 34 world centers of greatest biodiversity, or biodiversity hot spots, recognized by Conservation International are wholly or partly mountainous. Most are in tropical mountains—the Atlantic forest of Brazil, northern Borneo, the eastern Andes, the eastern Himalaya-Yunnan region, and Papua New Guinea—but also include Mediterranean areas, arid mountains, parts of the Rocky Mountains, and Central Asia.</a:t>
            </a:r>
          </a:p>
          <a:p xmlns:a="http://schemas.openxmlformats.org/drawingml/2006/main">
            <a:r>
              <a:t>Many factors combine to create these high levels of biodiversity, including endemism and human activities such as grazing, burning, irrigation, and the selective harvesting of species, which have had major influences on both flora and fauna.</a:t>
            </a:r>
          </a:p>
          <a:p xmlns:a="http://schemas.openxmlformats.org/drawingml/2006/main">
            <a:r>
              <a:t>Protected Areas</a:t>
            </a:r>
          </a:p>
          <a:p xmlns:a="http://schemas.openxmlformats.org/drawingml/2006/main">
            <a:r>
              <a:t>Mountain areas have been a principal focus of the protected area movement since it began in 1864, when the US federal government gave the Yosemite Valley to the State of California as a park, and in 1872, when Yellowstone became the first national park.  Many of the other early national parks around the world, including Banff in Canada and Tongariro in New Zealand, are also in mountain areas.</a:t>
            </a:r>
          </a:p>
          <a:p xmlns:a="http://schemas.openxmlformats.org/drawingml/2006/main">
            <a:r>
              <a:t>Since the 1980s, protected areas have been one of the fastest-growing land-use types in mountains around the world. They have often been established where productivity and human use are low.  They now cover 16.5% of the total mountain area outside Antarctica (although a substantial fraction of this is in Greenland National Park).</a:t>
            </a:r>
          </a:p>
          <a:p xmlns:a="http://schemas.openxmlformats.org/drawingml/2006/main">
            <a:r>
              <a:t>Originally, “protection” often meant that local people were encouraged to leave or were physically removed when parks were established. Since the 1980s, there has been increasing recognition that protected areas cannot be managed as “islands” separate from the surrounding landscape, and that the customary practices of local people can be complementary to, or even enhance, conservation goals.  21st century conservation increasingly takes a wider, regional perspective, emphasizing both the conservation of biological diversity and its benefits for local people.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Partnerships for Conservation and Development</a:t>
            </a:r>
          </a:p>
          <a:p xmlns:a="http://schemas.openxmlformats.org/drawingml/2006/main">
            <a:r>
              <a:t/>
            </a:r>
          </a:p>
          <a:p xmlns:a="http://schemas.openxmlformats.org/drawingml/2006/main">
            <a:r>
              <a:t>Slide text:</a:t>
            </a:r>
          </a:p>
          <a:p xmlns:a="http://schemas.openxmlformats.org/drawingml/2006/main">
            <a:r>
              <a:t>Partnerships for Conservation and Development</a:t>
            </a:r>
          </a:p>
          <a:p xmlns:a="http://schemas.openxmlformats.org/drawingml/2006/main">
            <a:r>
              <a:t>To ensure the long-term survival of the species, ecosystems, and landscapes within a particular area, local people—and other stakeholders such as local government, NGOs, private companies, and, in some cases, the military—must be involved in their designation and management. Broad stakeholder involvement is a trend in mountain protected areas around the world.</a:t>
            </a:r>
          </a:p>
          <a:p xmlns:a="http://schemas.openxmlformats.org/drawingml/2006/main">
            <a:r>
              <a:t>In many mountain regions, the knowledge of local people, based on centuries of experience, has been ignored, and they have been excluded from using the resources of protected areas.  This has sometimes led to the loss of some of the qualities for which an area was designated.</a:t>
            </a:r>
          </a:p>
          <a:p xmlns:a="http://schemas.openxmlformats.org/drawingml/2006/main">
            <a:r>
              <a:t>Increasing recognition that continued human intervention in maintaining the cultural landscapes of mountain areas is essential has led to the linkage of conservation to the continuation of local practices and employment possibilities.  In developing countries, the indigenous knowledge, or traditional ecological knowledge, of local people has been recognized through their involvement in the management of resources.</a:t>
            </a:r>
          </a:p>
          <a:p xmlns:a="http://schemas.openxmlformats.org/drawingml/2006/main">
            <a:r>
              <a:t>Recognition of the expertise of local people also extends to environmental monitoring in mountain protected areas. In developing countries, this is often complementary to, and sometimes more suitable and adaptable than, Western scientific methods.</a:t>
            </a:r>
          </a:p>
          <a:p xmlns:a="http://schemas.openxmlformats.org/drawingml/2006/main">
            <a:r>
              <a:t>Through these processes, cultural heritage is preserved and people gain employment as stewards of their own landscape. Also, tourism can contribute to poverty reduction by providing employment opportunities, which contribute to not only biodiversity conservation but also the social responsibility commitments of national parks.</a:t>
            </a:r>
          </a:p>
          <a:p xmlns:a="http://schemas.openxmlformats.org/drawingml/2006/main">
            <a:r>
              <a:t>A further element in building partnerships is to ensure that all partners have access to the same information and technology, and that documents are made available and meetings held in the languages and appropriate cultural settings of mountain people.</a:t>
            </a:r>
          </a:p>
          <a:p xmlns:a="http://schemas.openxmlformats.org/drawingml/2006/main">
            <a:r>
              <a:t>For government agencies and their staff, all of these examples require that they consider local goals and values, as well as those of wider society, with a shift from “expert management” to management in partnership.</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Water</a:t>
            </a:r>
          </a:p>
          <a:p xmlns:a="http://schemas.openxmlformats.org/drawingml/2006/main">
            <a:r>
              <a:t/>
            </a:r>
          </a:p>
          <a:p xmlns:a="http://schemas.openxmlformats.org/drawingml/2006/main">
            <a:r>
              <a:t>Slide text:</a:t>
            </a:r>
          </a:p>
          <a:p xmlns:a="http://schemas.openxmlformats.org/drawingml/2006/main">
            <a:r>
              <a:t>As SMD concerns both mountain regions and populations that depend on them, the water flowing from mountain areas is perhaps the most important element at the global scale.</a:t>
            </a:r>
          </a:p>
          <a:p xmlns:a="http://schemas.openxmlformats.org/drawingml/2006/main">
            <a:r>
              <a:t>Mountains, as sources of freshwater for billions of people, are often described as water towers. All of the world’s major rivers originate in the mountains; between a third and half of all freshwater flows come from mountain areas; more than half of humanity relies on mountain water for drinking, domestic use, fisheries, hydroelectricity, industry, irrigation, recreation, or transportation.</a:t>
            </a:r>
          </a:p>
          <a:p xmlns:a="http://schemas.openxmlformats.org/drawingml/2006/main">
            <a:r>
              <a:t>While mountain areas occupy only relatively small proportions of most river basins, a relatively large proportion of the precipitation falls in them due to the orographic effect: as air rises over the mountains, it cools, releasing the moisture it holds.</a:t>
            </a:r>
          </a:p>
          <a:p xmlns:a="http://schemas.openxmlformats.org/drawingml/2006/main">
            <a:r>
              <a:t>For people in the lowlands, the storage of winter precipitation as snow or ice is crucial, because when temperatures rise in the spring and summer, the snow and ice melt, releasing water to the rivers, exactly when it is most needed downstream for irrigation and other uses.</a:t>
            </a:r>
          </a:p>
          <a:p xmlns:a="http://schemas.openxmlformats.org/drawingml/2006/main">
            <a:r>
              <a:t>At a global scale, the greatest importance of mountain rivers is in arid and semiarid regions, where mountains are “wet islands”—often the only areas that receive enough precipitation to generate runoff and groundwater recharge, providing approximately 70–95% of the flow to nearby lowlands.</a:t>
            </a:r>
          </a:p>
          <a:p xmlns:a="http://schemas.openxmlformats.org/drawingml/2006/main">
            <a:r>
              <a:t>Even in temperate humid areas, mountain water contributes about 30–60% of the water flowing to the lowlands. It is only in the humid tropics, where the lowlands receive at least 1,500 –2,000 mm  (600–800 in.) of annual precipitation, that the contribution of water from mountain areas is insignificant.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Harvesting Mountain Water</a:t>
            </a:r>
          </a:p>
          <a:p xmlns:a="http://schemas.openxmlformats.org/drawingml/2006/main">
            <a:r>
              <a:t/>
            </a:r>
          </a:p>
          <a:p xmlns:a="http://schemas.openxmlformats.org/drawingml/2006/main">
            <a:r>
              <a:t>Slide text:</a:t>
            </a:r>
          </a:p>
          <a:p xmlns:a="http://schemas.openxmlformats.org/drawingml/2006/main">
            <a:r>
              <a:t>Harvesting Mountain Water</a:t>
            </a:r>
          </a:p>
          <a:p xmlns:a="http://schemas.openxmlformats.org/drawingml/2006/main">
            <a:r>
              <a:t>While most mountain water is used for lowland agriculture, it is also vital for mountain agriculture.</a:t>
            </a:r>
          </a:p>
          <a:p xmlns:a="http://schemas.openxmlformats.org/drawingml/2006/main">
            <a:r>
              <a:t>Irrigation systems are found in mountain areas around the world, storing water and directing it to fields at the right time and place to allow crops to grow and optimize yields.</a:t>
            </a:r>
          </a:p>
          <a:p xmlns:a="http://schemas.openxmlformats.org/drawingml/2006/main">
            <a:r>
              <a:t>Traditional systems range from the simple to the complex. The simplest involve blocking streams and allowing the water to flood over meadows, as for traditional hay meadows in the Alps; more complex systems involve constructing channels to bring water from high springs and streams to the fields. The most complex are the underground systems (qanat or khettara)—a technology that developed about 2,500 years ago in Iran, then spread to Afghanistan, North Africa, and Cyprus—which include water collection systems, storage reservoirs and cisterns, and underground pipes that carry water to the fields.</a:t>
            </a:r>
          </a:p>
          <a:p xmlns:a="http://schemas.openxmlformats.org/drawingml/2006/main">
            <a:r>
              <a:t>These systems minimize evaporation, but also require high inputs of labor to build and maintain. Many have fallen into disrepair because the required manpower is no longer available, or pumped groundwater is more easily acquired.</a:t>
            </a:r>
          </a:p>
          <a:p xmlns:a="http://schemas.openxmlformats.org/drawingml/2006/main">
            <a:r>
              <a:t>Fog water collecting or fog harvesting is a recent technology used to harvest water in some of the world’s driest mountain areas. This uses high fences of polypropylene mesh, or “fog catchers”—or stands of trees—to harvest, store, and pipe the water contained in clouds to villages.</a:t>
            </a:r>
          </a:p>
          <a:p xmlns:a="http://schemas.openxmlformats.org/drawingml/2006/main">
            <a:r>
              <a:t>In other dry areas, drip irrigation—another modern technology, though not mountain-specific—can increase the efficiency of water use and expand the cultivated area, so that smallholders can increase their food security and also grow crops for sale.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Power from Water</a:t>
            </a:r>
          </a:p>
          <a:p xmlns:a="http://schemas.openxmlformats.org/drawingml/2006/main">
            <a:r>
              <a:t/>
            </a:r>
          </a:p>
          <a:p xmlns:a="http://schemas.openxmlformats.org/drawingml/2006/main">
            <a:r>
              <a:t>Slide text:</a:t>
            </a:r>
          </a:p>
          <a:p xmlns:a="http://schemas.openxmlformats.org/drawingml/2006/main">
            <a:r>
              <a:t>Power from Water</a:t>
            </a:r>
          </a:p>
          <a:p xmlns:a="http://schemas.openxmlformats.org/drawingml/2006/main">
            <a:r>
              <a:t>The steep gradients of mountain rivers and streams means that they have great potential for generating energy. Small-scale initiatives, from water mills to turbines, have attempted to harness this energy.</a:t>
            </a:r>
          </a:p>
          <a:p xmlns:a="http://schemas.openxmlformats.org/drawingml/2006/main">
            <a:r>
              <a:t>Water mills, developed centuries ago and initially used for grinding grain, are used around the world. They can be constructed from local materials, and are easily maintained.</a:t>
            </a:r>
          </a:p>
          <a:p xmlns:a="http://schemas.openxmlformats.org/drawingml/2006/main">
            <a:r>
              <a:t>Turbines produce more electricity and can be installed in streams and rivers. The greatest challenge to making them economically viable is to ensure that the electricity, generated 24 hours a day, is used throughout the day, not just in the evenings for lighting and television.</a:t>
            </a:r>
          </a:p>
          <a:p xmlns:a="http://schemas.openxmlformats.org/drawingml/2006/main">
            <a:r>
              <a:t>At the other end of the spectrum of hydroelectricity generation in the mountains are large projects, often with sequences of large dams.</a:t>
            </a:r>
          </a:p>
          <a:p xmlns:a="http://schemas.openxmlformats.org/drawingml/2006/main">
            <a:r>
              <a:t>Hydropower provides about 20% of the global electricity supply, in over 150 countries.</a:t>
            </a:r>
          </a:p>
          <a:p xmlns:a="http://schemas.openxmlformats.org/drawingml/2006/main">
            <a:r>
              <a:t>The global potential for hydropower development is huge. Yet levels of development vary greatly. Currently, China, alongside India, Brazil, Pakistan, and Vietnam, has particularly high rates of dam construction, driven by its rapidly growing economy and based on its hydro resources, which are among the richest on Earth.</a:t>
            </a:r>
          </a:p>
          <a:p xmlns:a="http://schemas.openxmlformats.org/drawingml/2006/main">
            <a:r>
              <a:t>Such large projects primarily benefit lowland people and economies, who often gain not only electricity, but also water for irrigation, flood control, and more reliable navigation. Mountain people often lose land—sometimes the most valuable for agriculture—as well as transport routes, requiring them to move when their settlements are flooded. Some people close to power stations may obtain the resulting electricity at reduced prices, but many do not have access to this resource, especially in the developing world.</a:t>
            </a:r>
          </a:p>
          <a:p xmlns:a="http://schemas.openxmlformats.org/drawingml/2006/main">
            <a:r>
              <a:t>It is therefore hard to argue that such large projects contribute to SMD. At a global scale, they have faced increasing obstacles, largely based on social motives in developing countries, such as inadequate compensation for resettled communities; and on environmental motives in industrialized countries, such as the fear of destroying the few remaining pristine mountain landscapes, or rare and endangered mountain ecosystems.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Sharing the Benefits of Mountain Water</a:t>
            </a:r>
          </a:p>
          <a:p xmlns:a="http://schemas.openxmlformats.org/drawingml/2006/main">
            <a:r>
              <a:t/>
            </a:r>
          </a:p>
          <a:p xmlns:a="http://schemas.openxmlformats.org/drawingml/2006/main">
            <a:r>
              <a:t>Slide text:</a:t>
            </a:r>
          </a:p>
          <a:p xmlns:a="http://schemas.openxmlformats.org/drawingml/2006/main">
            <a:r>
              <a:t>Sharing the Benefits of Mountain Water</a:t>
            </a:r>
          </a:p>
          <a:p xmlns:a="http://schemas.openxmlformats.org/drawingml/2006/main">
            <a:r>
              <a:t>Sharing the benefits of mountain water has always been a challenge for water users. For example, although irrigation systems are usually constructed by an entire community, subsequent institutions and sets of rules are necessary to ensure that the systems are maintained and the benefits fairly distributed. The resulting rules governing distribution can be quite complicated.</a:t>
            </a:r>
          </a:p>
          <a:p xmlns:a="http://schemas.openxmlformats.org/drawingml/2006/main">
            <a:r>
              <a:t>User-managed systems consistently perform agency-managed systems, largely due to more effective social control and more stringent imposition of sanctions within the user communities.</a:t>
            </a:r>
          </a:p>
          <a:p xmlns:a="http://schemas.openxmlformats.org/drawingml/2006/main">
            <a:r>
              <a:t>Small-scale hydroelectricity projects are mainly developed to benefit local people, but often impose negative impacts similar to large-scale projects, although mutually beneficial arrangements can be developed between power-generation companies and irrigation institutions. For example, in Switzerland, a 1916 law entitles communities to substantial annual payments and quotas of free energy for granting the rights to hydropower development on their land. Developing countries are introducing similar compensation mechanisms.</a:t>
            </a:r>
          </a:p>
          <a:p xmlns:a="http://schemas.openxmlformats.org/drawingml/2006/main">
            <a:r>
              <a:t>At even larger scales, it is notable that 214 river basins, home to 40% of the world's population and covering more than 50% of the global land area, are shared by two or more countries. Although this might appear to lead to increasing tension and conflict between nations, water use conflicts tend to occur within rather than between states.</a:t>
            </a:r>
          </a:p>
          <a:p xmlns:a="http://schemas.openxmlformats.org/drawingml/2006/main">
            <a:r>
              <a:t>The threat of conflicts over water both between and within states cannot be ruled out as populations grow, demands for all uses of water increase, and climate change leads to changing in both the timing and amount of precipitation and generally to increased evaporation. Appropriate technologies and new institutions will be needed at all scales, from villages to international regions, to ensure that the benefits of mountain water are shared as fairly as possible.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At the 1992 UN Conference on Environment and Development (UNCED) in Rio de Ja...</a:t>
            </a:r>
          </a:p>
          <a:p xmlns:a="http://schemas.openxmlformats.org/drawingml/2006/main">
            <a:r>
              <a:t/>
            </a:r>
          </a:p>
          <a:p xmlns:a="http://schemas.openxmlformats.org/drawingml/2006/main">
            <a:r>
              <a:t>Slide text:</a:t>
            </a:r>
          </a:p>
          <a:p xmlns:a="http://schemas.openxmlformats.org/drawingml/2006/main">
            <a:r>
              <a:t>At the 1992 UN Conference on Environment and Development (UNCED) in Rio de Janeiro, Agenda 21, a plan for action into the 21st century - a “blueprint for sustainable development” - was signed. Chapter 13, “Managing Fragile Ecosystems: Sustainable Mountain Development,” included two “programme areas”:</a:t>
            </a:r>
          </a:p>
          <a:p xmlns:a="http://schemas.openxmlformats.org/drawingml/2006/main">
            <a:r>
              <a:t>generating and strengthening knowledge about the ecology and sustainable development of mountain ecosystems</a:t>
            </a:r>
          </a:p>
          <a:p xmlns:a="http://schemas.openxmlformats.org/drawingml/2006/main">
            <a:r>
              <a:t>promoting integrated watershed development and alternative livelihood opportunities.</a:t>
            </a:r>
          </a:p>
          <a:p xmlns:a="http://schemas.openxmlformats.org/drawingml/2006/main">
            <a:r>
              <a:t>For the first time, mountains were accorded a priority in the global debate about environment and development comparable with issues such as global climate change, desertification, and deforestation.</a:t>
            </a:r>
          </a:p>
          <a:p xmlns:a="http://schemas.openxmlformats.org/drawingml/2006/main">
            <a:r>
              <a:t>After 1992, considerable progress was towards the goals of Chapter 13:</a:t>
            </a:r>
          </a:p>
          <a:p xmlns:a="http://schemas.openxmlformats.org/drawingml/2006/main">
            <a:r>
              <a:t>In 1994, the UN Food and Agriculture Organization (FAO) convened the Inter-Agency Group on Mountains (IAGM), which included not only UN agencies but also bilateral donors, NGOs, and research institutions. It recommended that national governments should become directly involved in the implementation of Chapter 13.  As a result, regional intergovernmental consultations for Africa, Asia and the Pacific, Europe, and Latin America and the Caribbean took place from 1994–1996.</a:t>
            </a:r>
          </a:p>
          <a:p xmlns:a="http://schemas.openxmlformats.org/drawingml/2006/main">
            <a:r>
              <a:t>The IAGM also underlined the importance of nongovernmental involvement; thus, parallel to the intergovernmental process, a nongovernmental process developed, leading to the establishment of the Mountain Forum, a global network of nongovernmental, intergovernmental, scientific, and private-sector organizations and individuals, with the mission to promote “global action toward equitable and ecologically sustainable mountain development.”</a:t>
            </a:r>
          </a:p>
          <a:p xmlns:a="http://schemas.openxmlformats.org/drawingml/2006/main">
            <a:r>
              <a:t>In 1998, the UN General Assembly re-emphasized the importance of the world’s mountains by declaring 2002 the International Year of Mountains (IYM).</a:t>
            </a:r>
          </a:p>
          <a:p xmlns:a="http://schemas.openxmlformats.org/drawingml/2006/main">
            <a:r>
              <a:t>But what exactly is sustainable mountain development (SMD), and what are the priorities and means for its implementation?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Implementing Sustainable Mountain Development</a:t>
            </a:r>
          </a:p>
          <a:p xmlns:a="http://schemas.openxmlformats.org/drawingml/2006/main">
            <a:r>
              <a:t/>
            </a:r>
          </a:p>
          <a:p xmlns:a="http://schemas.openxmlformats.org/drawingml/2006/main">
            <a:r>
              <a:t>Slide text:</a:t>
            </a:r>
          </a:p>
          <a:p xmlns:a="http://schemas.openxmlformats.org/drawingml/2006/main">
            <a:r>
              <a:t>Over the decade following UNCED, interest in SMD grew in the very different contexts of the world’s mountain regions, which include—in economic terms—some of the richest and some of the poorest communities in the world.</a:t>
            </a:r>
          </a:p>
          <a:p xmlns:a="http://schemas.openxmlformats.org/drawingml/2006/main">
            <a:r>
              <a:t>There is no global convention for mountain areas, but they are specifically mentioned in the three global conventions arising from UNCED: the Convention on Biological Diversity, the Convention to Combat Desertification, and the Framework Convention on Climate Change.</a:t>
            </a:r>
          </a:p>
          <a:p xmlns:a="http://schemas.openxmlformats.org/drawingml/2006/main">
            <a:r>
              <a:t>In 1995, the Global Environmental Facility (GEF) identified mountain ecosystems as the subject of one of its ten operational programs. By 2002, it had committed over $620 million and leveraged about $1.4 billion of additional funding for at least 107 mountain-related projects in 64 countries.</a:t>
            </a:r>
          </a:p>
          <a:p xmlns:a="http://schemas.openxmlformats.org/drawingml/2006/main">
            <a:r>
              <a:t>In 1996, the UN General Assembly, with support from 130 countries designated the year 2002 as the International Year of Mountains (IYM).  Its objective was to “promote the conservation and sustainable development of mountain regions, thereby ensuring the well-being of mountain and lowland communities,” explicitly recognizing the upland-lowland linkages embodied in the concept of SMD.</a:t>
            </a:r>
          </a:p>
          <a:p xmlns:a="http://schemas.openxmlformats.org/drawingml/2006/main">
            <a:r>
              <a:t>2002 was also the year of “Rio + 10”: the World Summit of Sustainable Development (WSSD), held in Johannesburg, South Africa. This meeting’s final document also specifically referred to mountains.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Regional and National Initiatives</a:t>
            </a:r>
          </a:p>
          <a:p xmlns:a="http://schemas.openxmlformats.org/drawingml/2006/main">
            <a:r>
              <a:t/>
            </a:r>
          </a:p>
          <a:p xmlns:a="http://schemas.openxmlformats.org/drawingml/2006/main">
            <a:r>
              <a:t>Slide text:</a:t>
            </a:r>
          </a:p>
          <a:p xmlns:a="http://schemas.openxmlformats.org/drawingml/2006/main">
            <a:r>
              <a:t>Regional Initiatives</a:t>
            </a:r>
          </a:p>
          <a:p xmlns:a="http://schemas.openxmlformats.org/drawingml/2006/main">
            <a:r>
              <a:t>The Alpine Convention was signed in 1991, and the Carpathian Convention in 2003. Range-wide agreements have been discussed for the Altai, the mountains of southeastern Europe, and the Caucasus.</a:t>
            </a:r>
          </a:p>
          <a:p xmlns:a="http://schemas.openxmlformats.org/drawingml/2006/main">
            <a:r>
              <a:t>New regional institutions and initiatives complement those existing before UNCED. These include the Andean Community of Nations (Communidad Andina), established in 1969 as the Andean Pact, and currently with four members (Bolivia, Colombia, Ecuador, Peru); “working communities” in the Alps and the Pyrenees; the International Centre for Integrated Mountain Development (ICIMOD), established in 1983 for the Himalaya-Hindu Kush; and the Consortium for the Sustainable Development of the Andean Ecoregion (CONDESAN), established shortly before UNCED in 1992.</a:t>
            </a:r>
          </a:p>
          <a:p xmlns:a="http://schemas.openxmlformats.org/drawingml/2006/main">
            <a:r>
              <a:t>National Initiatives</a:t>
            </a:r>
          </a:p>
          <a:p xmlns:a="http://schemas.openxmlformats.org/drawingml/2006/main">
            <a:r>
              <a:t>France, Greece, Italy, and Switzerland had mountain laws before UNCED. Subsequently, Cuba, Georgia, and Ukraine developed and passed laws;and Bulgaria, Kyrgyzstan, Morocco, Poland, Romania, and the Russian Federation have also begun this process. There is also substantial  legislation for mountain areas within states: for example, North Ossetia-Alania (Russian Federation), most of Italy’s mountain regions, and Catalonia (Spain).</a:t>
            </a:r>
          </a:p>
          <a:p xmlns:a="http://schemas.openxmlformats.org/drawingml/2006/main">
            <a:r>
              <a:t>The protection and sustainable development of mountain areas are the primary aims of most of these laws, as well as of the Alpine and Carpathian Conventions. Some also underline the importance of maintaining the cultural identity of mountain people.</a:t>
            </a:r>
          </a:p>
          <a:p xmlns:a="http://schemas.openxmlformats.org/drawingml/2006/main">
            <a:r>
              <a:t>Other countries have implemented laws or policies that address specific economic sectors—particularly agriculture, tourism, and biological or landscape conservation—in mountain areas.</a:t>
            </a:r>
          </a:p>
          <a:p xmlns:a="http://schemas.openxmlformats.org/drawingml/2006/main">
            <a:r>
              <a:t>To implement these laws and specific actions in mountain areas, various new institutions have been created.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Principles for Sustainable Mountain Development</a:t>
            </a:r>
          </a:p>
          <a:p xmlns:a="http://schemas.openxmlformats.org/drawingml/2006/main">
            <a:r>
              <a:t/>
            </a:r>
          </a:p>
          <a:p xmlns:a="http://schemas.openxmlformats.org/drawingml/2006/main">
            <a:r>
              <a:t>Slide text:</a:t>
            </a:r>
          </a:p>
          <a:p xmlns:a="http://schemas.openxmlformats.org/drawingml/2006/main">
            <a:r>
              <a:t>Two sets of principles for SMD have been developed.</a:t>
            </a:r>
          </a:p>
          <a:p xmlns:a="http://schemas.openxmlformats.org/drawingml/2006/main">
            <a:r>
              <a:t>Ives et al. (1997) proposed an “agenda for sustainable mountain development,” with “seven prerequisites for a twenty-first century mountain agenda”:</a:t>
            </a:r>
          </a:p>
          <a:p xmlns:a="http://schemas.openxmlformats.org/drawingml/2006/main">
            <a:r>
              <a:t>Mountain Perspective: The characteristics of mountain people and their environments must not be stereotyped, especially by outside/lowland experts of institutions; development processes must integrate mountain specificities, and mountain people must be respected as equal partners in development, with key cultural and physical resources;</a:t>
            </a:r>
          </a:p>
          <a:p xmlns:a="http://schemas.openxmlformats.org/drawingml/2006/main">
            <a:r>
              <a:t>Mountain Reciprocity: Lowland people have vital needs for mountain resources and should compensate and work with mountain people to ensure the long-term provision of these resources, with benefits to both lowland and mountain communities;</a:t>
            </a:r>
          </a:p>
          <a:p xmlns:a="http://schemas.openxmlformats.org/drawingml/2006/main">
            <a:r>
              <a:t>Mountain Devastation: International organizations and states must work together to bring an end to warfare, the greatest obstacle to SMD—a goal that the authors recognized as possibly utopian;</a:t>
            </a:r>
          </a:p>
          <a:p xmlns:a="http://schemas.openxmlformats.org/drawingml/2006/main">
            <a:r>
              <a:t>Mountain Hazards: Mountain people are vulnerable to natural and human-induced hazards, as well as those deriving from welfare and associated risks to welfare. These vulnerabilities vary greatly with respect to “age, gender, ethnicity, affluence, and political influence.” Socioeconomic factors are at least as important root causes of these risks as geophysical factors. Therefore, inter- and transdisciplinary approaches are needed;</a:t>
            </a:r>
          </a:p>
          <a:p xmlns:a="http://schemas.openxmlformats.org/drawingml/2006/main">
            <a:r>
              <a:t>Mountain Awareness: “United Nations and national governmental agencies, private foundations, universities, non-governmental organizations worldwide, are proclaiming the importance of mountains as vital to world security,” but will the benefits outweigh the costs, and how will the mountain perspective be included in institutional agendas?</a:t>
            </a:r>
          </a:p>
          <a:p xmlns:a="http://schemas.openxmlformats.org/drawingml/2006/main">
            <a:r>
              <a:t>Mountain Knowledge and Research: Basic, applied, and participatory research—particularly the dissemination of results, which often remain in the “gray” literature—are all needed. Inter- and transdisciplinary approaches are essential; perhaps a “policy-sensitive science of montology” is needed;</a:t>
            </a:r>
          </a:p>
          <a:p xmlns:a="http://schemas.openxmlformats.org/drawingml/2006/main">
            <a:r>
              <a:t>Mountain Policy: Workable policies informed by the best possible science are needed, sensitive to the trade-offs of sustainable development and open to innovations. Both “grassroots-focused” policy directions, complementing indigenous resources, and “macro-focused” policy directions, based on “equitably-oriented ecological economics” may be appropriate.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2002, Mountain Agenda outlined seven key principles for policies to foster...</a:t>
            </a:r>
          </a:p>
          <a:p xmlns:a="http://schemas.openxmlformats.org/drawingml/2006/main">
            <a:r>
              <a:t/>
            </a:r>
          </a:p>
          <a:p xmlns:a="http://schemas.openxmlformats.org/drawingml/2006/main">
            <a:r>
              <a:t>Slide text:</a:t>
            </a:r>
          </a:p>
          <a:p xmlns:a="http://schemas.openxmlformats.org/drawingml/2006/main">
            <a:r>
              <a:t>In 2002, Mountain Agenda outlined seven key principles for policies to foster SMD:</a:t>
            </a:r>
          </a:p>
          <a:p xmlns:a="http://schemas.openxmlformats.org/drawingml/2006/main">
            <a:r>
              <a:t>Recognition of mountains as important and specific areas of development: In contrast to the typical political marginalization of mountain areas, in which policies are largely externally driven, they need to be recognized as equal partners in development. This requires decentralization, the building of local institutions, recognition of local rights to natural resources, and platforms/networks to give a “voice” to mountain populations;</a:t>
            </a:r>
          </a:p>
          <a:p xmlns:a="http://schemas.openxmlformats.org/drawingml/2006/main">
            <a:r>
              <a:t>Restitution for goods and serviced rendered to surrounding areas: Starting by defining the rights and obligations of mountain communities to natural resources, political discussion is needed to establish their rights to be compensated for the goods and services they contribute downstream—literally or figuratively—and compensatory mechanisms (e.g., investment and compensation funds, subsidies, royalties, taxes) need to be developed and implemented;</a:t>
            </a:r>
          </a:p>
          <a:p xmlns:a="http://schemas.openxmlformats.org/drawingml/2006/main">
            <a:r>
              <a:t>Diversification and the benefit of complementarities: Multifunctionality has long been a key principle of mountain economies, providing stability in marginal environments. Modernization, leading to monofunctionality, is often not realistic,. Thus, policies should build on the strength of diversified systems with characteristics including the use of land at different altitudes over the year; the production, processing, and sale of quality products; decentralized infrastructure; complementary income from different sectors (e.g., agriculture, small industry, tourism; and seasonal migration;</a:t>
            </a:r>
          </a:p>
          <a:p xmlns:a="http://schemas.openxmlformats.org/drawingml/2006/main">
            <a:r>
              <a:t>Taking full advantage of local potential for innovation: If employment and income opportunities are unavailable, younger and more innovative people leave. To foster innovation, both basic education and targeted education that is both based on the needs of mountain areas and takes into account developments in the wider world are needed. Curricula should be developed jointly by both local and external individuals and institutions, both public and private. To retain trained people, both basic and financial and business-related services must be available;</a:t>
            </a:r>
          </a:p>
          <a:p xmlns:a="http://schemas.openxmlformats.org/drawingml/2006/main">
            <a:r>
              <a:t>Cultural change without loss of site-specific knowledge: Mountain cultures have always been changing; the challenge is how to allow exposure to new ideas while avoiding tension, conflict, and the loss of long-held values and practices relevant to SMD. Governments can officially recognize the value of cultural diversity and strengthen mountain societies through sectoral policies, opportunities for self-determination, and awareness raising;</a:t>
            </a:r>
          </a:p>
          <a:p xmlns:a="http://schemas.openxmlformats.org/drawingml/2006/main">
            <a:r>
              <a:t>Conservation of mountain ecosystems and early warning function: The steep altitudinal gradients of mountain areas are reflected in their high biodiversity; but this also makes them vulnerable to global change, including climate change and changes resulting from local human activities. Conservation and development should be undertaken jointly. Mountain ecosystems are also unique because they occur in all of the Earth’s climatic zones, providing a global early warning system for global change;</a:t>
            </a:r>
          </a:p>
          <a:p xmlns:a="http://schemas.openxmlformats.org/drawingml/2006/main">
            <a:r>
              <a:t>Institutionalizing sustainable development of mountain areas: National-level institutions need to be established in order to develop and implement sectoral and/or integrated policies that support SMD through means including broad stakeholder involvement, exchange of information, and awareness-raising.</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These two sets of principles overlap significantly, forming part of a larger ...</a:t>
            </a:r>
          </a:p>
          <a:p xmlns:a="http://schemas.openxmlformats.org/drawingml/2006/main">
            <a:r>
              <a:t/>
            </a:r>
          </a:p>
          <a:p xmlns:a="http://schemas.openxmlformats.org/drawingml/2006/main">
            <a:r>
              <a:t>Slide text:</a:t>
            </a:r>
          </a:p>
          <a:p xmlns:a="http://schemas.openxmlformats.org/drawingml/2006/main">
            <a:r>
              <a:t>These two sets of principles overlap significantly, forming part of a larger debate on SMD that includes some of the background papers prepared for the 2002 Bishkek Global Mountain Summit, the culminating global event of the IYM, and more recent proposals for strategic action.</a:t>
            </a:r>
          </a:p>
          <a:p xmlns:a="http://schemas.openxmlformats.org/drawingml/2006/main">
            <a:r>
              <a:t>One key theme running through these documents is the need for mountain people to have a greater involvement in defining their futures, recognizing especially the many benefits they provide to wider societies and focusing on opportunities rather than constraints.</a:t>
            </a:r>
          </a:p>
          <a:p xmlns:a="http://schemas.openxmlformats.org/drawingml/2006/main">
            <a:r>
              <a:t>Thus, Parvez and Rasmussen (2004) propose a “sustainable livelihoods” approach that is people-centered, based on an understanding of how people and communities “make use of their existing human, social, natural, physical, and financial capital to adopt livelihood strategies to overcome vulnerability associated with exogenous and endogenous shocks.”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Appropriate Development Approaches and Institutional Mechanisms</a:t>
            </a:r>
          </a:p>
          <a:p xmlns:a="http://schemas.openxmlformats.org/drawingml/2006/main">
            <a:r>
              <a:t/>
            </a:r>
          </a:p>
          <a:p xmlns:a="http://schemas.openxmlformats.org/drawingml/2006/main">
            <a:r>
              <a:t>Slide text:</a:t>
            </a:r>
          </a:p>
          <a:p xmlns:a="http://schemas.openxmlformats.org/drawingml/2006/main">
            <a:r>
              <a:t>Regions with a low value of environmental services and low linkages to downstream populations and markets are relatively rare. They tend to be characterized by high cultural richness and high economic poverty; e.g., parts of Tibet, the Ethiopian highlands. Appropriate institutional arrangements may include the development and/or strengthening of local institutions, and subsidies or other welfare payments to ensure access to basic social services. Improvements in local production to avoid dependence on external institutions and resources are essential.</a:t>
            </a:r>
          </a:p>
          <a:p xmlns:a="http://schemas.openxmlformats.org/drawingml/2006/main">
            <a:r>
              <a:t>In regions characterized by low values of environmental services and high linkages of exportable resources, such as the arid Andes, policies such as environmental and social impact assessment, avoidance, and mitigation should be appropriate. However, they often do not work, and need to be complemented by effective measures that give exploiting companies incentives for compliance and ensure that regulations are enforced, accompanied by participatory monitoring and evaluation, and local involvement in decision-making.</a:t>
            </a:r>
          </a:p>
          <a:p xmlns:a="http://schemas.openxmlformats.org/drawingml/2006/main">
            <a:r>
              <a:t>In regions that provide important environmental services but are not strongly linked to downstream populations and markets, sustainable livelihoods can be based on joint approaches to conservation and development, including ecotourism, which recognize the value of indigenous knowledge. Where institutions are sufficiently developed, compensatory mechanisms that provide financial and other resources to upland landowners and managers for biodiversity protection and watershed management can be invested in private businesses and communities; such payments for ecosystem services (PES) schemes have been developed in countries including Costa Rica, France, Mexico, and Nepal.</a:t>
            </a:r>
          </a:p>
          <a:p xmlns:a="http://schemas.openxmlformats.org/drawingml/2006/main">
            <a:r>
              <a:t>Regions that both provide important environmental services and are strongly linked to downstream markets are those whose resources have tended to be most exploited, with little local involvement in decision-making. Clear definition of local rights to resources and the development of strong mountain institutions are necessary for mountain people to have the resources to negotiate the exploitation of their resources in ways that bring long-term sustainable benefits, following many of the principles presented above.</a:t>
            </a:r>
          </a:p>
          <a:p xmlns:a="http://schemas.openxmlformats.org/drawingml/2006/main">
            <a:r>
              <a:t>This typology is only one of many that could be applied to mountain areas. Typologies are useful in identifying options, but laws, policies, and institutions have to be adapted to the specific context—cultural, economic, environmental, and political—at appropriate scales.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Partnerships</a:t>
            </a:r>
          </a:p>
          <a:p xmlns:a="http://schemas.openxmlformats.org/drawingml/2006/main">
            <a:r>
              <a:t/>
            </a:r>
          </a:p>
          <a:p xmlns:a="http://schemas.openxmlformats.org/drawingml/2006/main">
            <a:r>
              <a:t>Slide text:</a:t>
            </a:r>
          </a:p>
          <a:p xmlns:a="http://schemas.openxmlformats.org/drawingml/2006/main">
            <a:r>
              <a:t>The success of the IYM can be measured in many ways. Perhaps its greatest success was in establishing and strengthening partnerships, creating social capital for mountain people and their environments not only within mountain areas but at wider scales.</a:t>
            </a:r>
          </a:p>
          <a:p xmlns:a="http://schemas.openxmlformats.org/drawingml/2006/main">
            <a:r>
              <a:t>By the end of 2002, national committees had been created in 78 countries. While most were led by a government agency, many included a wide range of stakeholders, including representatives of mountain people, grassroots organizations, NGOs, civil society institutions, the private sector, research institutions, UN agencies, national governmental agencies, and decentralized authorities.</a:t>
            </a:r>
          </a:p>
          <a:p xmlns:a="http://schemas.openxmlformats.org/drawingml/2006/main">
            <a:r>
              <a:t>In many countries, the national IYM committee was the first national mechanism addressing the sustainable development of mountain areas and the first opportunity to implement a holistic approach to mountains. All provided opportunities for dialogue; some have been transformed into more permanent structures.</a:t>
            </a:r>
          </a:p>
          <a:p xmlns:a="http://schemas.openxmlformats.org/drawingml/2006/main">
            <a:r>
              <a:t>The national level will always be key for policies and institutions to implement SMD. Providing support for such national initiatives is anticipated to continue to be a major activity for FAO in its capacity as the UN lead agency for mountain issues. It has also taken on responsibility for hosting the Secretariat of the Mountain Partnership, which emerged from the WSSD. It is conceived as a mechanism to improve, strengthen, and promote cooperation among all mountain stakeholders through action on the ground through specific thematic or regional initiatives.</a:t>
            </a:r>
          </a:p>
          <a:p xmlns:a="http://schemas.openxmlformats.org/drawingml/2006/main">
            <a:r>
              <a:t>The targeted generation of knowledge is critical for SMD. Yet this needs to be complemented by increasing financial investments in mountain areas, recognizing not only their relative disadvantages, but also their potential, and that mountain people, and the ecosystems they manage, provide vital services both at national levels and for a significant proportion of humankind. This global importance is reflected, for instance, in the GEF and World Bank funding for projects in mountain areas, focusing on integrated ecosystem management, partnerships, and innovative funding mechanisms.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From Rio 1992 to Rio 2012 and Beyond</a:t>
            </a:r>
          </a:p>
          <a:p xmlns:a="http://schemas.openxmlformats.org/drawingml/2006/main">
            <a:r>
              <a:t/>
            </a:r>
          </a:p>
          <a:p xmlns:a="http://schemas.openxmlformats.org/drawingml/2006/main">
            <a:r>
              <a:t>Slide text:</a:t>
            </a:r>
          </a:p>
          <a:p xmlns:a="http://schemas.openxmlformats.org/drawingml/2006/main">
            <a:r>
              <a:t>20 years after UNCED, the UN Conference on Sustainable Development took place, again in Rio de Janeiro.</a:t>
            </a:r>
          </a:p>
          <a:p xmlns:a="http://schemas.openxmlformats.org/drawingml/2006/main">
            <a:r>
              <a:t>In preparation for this “Rio + 20” conference, members of the Mountain Partnership prepared assessments of progress with regard to SMD, both for regions where there has been considerable attention to the concept and its implementation—such as the Alps, Andes, and Hindu Kush-Himalaya—and others where there has been less progress in this regard, such as Central America, Central Asia, Africa, and the Middle East.</a:t>
            </a:r>
          </a:p>
          <a:p xmlns:a="http://schemas.openxmlformats.org/drawingml/2006/main">
            <a:r>
              <a:t>A synthesis of these reports concludes that water supply, food security, and clean energy are likely to become the major challenges for humanity in the near future, and that SMD is key to addressing these global challenges. A second global synthesis report focuses on the two themes that dominated the Rio + 20 agenda: green economy (and green energy), and institutions for sustainable development.</a:t>
            </a:r>
          </a:p>
          <a:p xmlns:a="http://schemas.openxmlformats.org/drawingml/2006/main">
            <a:r>
              <a:t>The last two decades, and particularly the IYM, have been a period of increasing momentum, enthusiasm, and attention for SMD, during which diverse organizations and governments have launched and realized many joint initiatives in favor of mountain regions, their inhabitants, and their resources.</a:t>
            </a:r>
          </a:p>
          <a:p xmlns:a="http://schemas.openxmlformats.org/drawingml/2006/main">
            <a:r>
              <a:t>In many ways, mountain regions act to magnify the uncertainties of the modern world, of which the most profound worldwide manifestations are the globalization of economies, a looming multiple resource crisis, gloomy outlooks for energy and food supplies, and climate change.</a:t>
            </a:r>
          </a:p>
          <a:p xmlns:a="http://schemas.openxmlformats.org/drawingml/2006/main">
            <a:r>
              <a:t>A key indicator of the long-term success of the process toward SMD that began at Rio in 1992 will be the number of effective partnerships developed to avoid conflicts and to increase cooperation—both among mountain people themselves and between them and the great diversity of other stakeholders who are concerned with the long-term security of mountain environments and the billions who depend on them.</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Sustainable Development: Definitions and Indicators</a:t>
            </a:r>
          </a:p>
          <a:p xmlns:a="http://schemas.openxmlformats.org/drawingml/2006/main">
            <a:r>
              <a:t/>
            </a:r>
          </a:p>
          <a:p xmlns:a="http://schemas.openxmlformats.org/drawingml/2006/main">
            <a:r>
              <a:t>Slide text:</a:t>
            </a:r>
          </a:p>
          <a:p xmlns:a="http://schemas.openxmlformats.org/drawingml/2006/main">
            <a:r>
              <a:t>The concept of sustainable development was introduced in the 1980 World Conservation Strategy and became fashionable, particularly through the 1987 Brundtland Report, which defined it as “development that meets the needs of the present without compromising the ability of future generations to meet their own needs.”</a:t>
            </a:r>
          </a:p>
          <a:p xmlns:a="http://schemas.openxmlformats.org/drawingml/2006/main">
            <a:r>
              <a:t>In 1991, IUCN, WWF and UNEP defined it as “development which improves the quality of life, within the carrying capacity of the earth’s life support system.”</a:t>
            </a:r>
          </a:p>
          <a:p xmlns:a="http://schemas.openxmlformats.org/drawingml/2006/main">
            <a:r>
              <a:t>There is general agreement that sustainable development is a process aiming to ensure that current needs are satisfied while maintaining long-term perspectives regarding the use and availability of natural (and often other) resources into the long-term future, and equity concerns about the well-being of future generations. It is “necessarily defined differently by each culture”; and cultures may be defined not only in terms of location or ancestral lineage, but also of scientific discipline and worldview.  Debate continues about its meaning(s) and the contradictions that result from its use across many disciplines.</a:t>
            </a:r>
          </a:p>
          <a:p xmlns:a="http://schemas.openxmlformats.org/drawingml/2006/main">
            <a:r>
              <a:t>Sustainable mountain development appeared first in the title of Chapter 13 of Agenda 21. Five years later, a multisectoral approach had taken hold, contrasting with past approaches to the problems and needs of mountain areas which had largely been implemented within a sectoral context.</a:t>
            </a:r>
          </a:p>
          <a:p xmlns:a="http://schemas.openxmlformats.org/drawingml/2006/main">
            <a:r>
              <a:t>The issues related to SMD are not prioritized—which is appropriate given the very different characteristics of the world’s diverse mountain regions, even on one continent—and transboundary cooperation is necessary, because a strategy that works in one village, local community or region may have unsustainable effects for neighboring or downstream communities.</a:t>
            </a:r>
          </a:p>
          <a:p xmlns:a="http://schemas.openxmlformats.org/drawingml/2006/main">
            <a:r>
              <a:t>Thus, rather than proposing a precise definition of SMD, it is probably better to recognize it as “a regionally-specific process of sustainable development that concerns both mountain regions and populations living downstream or otherwise dependent on these regions in various ways.”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Defining Indicators</a:t>
            </a:r>
          </a:p>
          <a:p xmlns:a="http://schemas.openxmlformats.org/drawingml/2006/main">
            <a:r>
              <a:t/>
            </a:r>
          </a:p>
          <a:p xmlns:a="http://schemas.openxmlformats.org/drawingml/2006/main">
            <a:r>
              <a:t>Slide text:</a:t>
            </a:r>
          </a:p>
          <a:p xmlns:a="http://schemas.openxmlformats.org/drawingml/2006/main">
            <a:r>
              <a:t>To assist in project development and wider planning, and to evaluate success, requires indicators: units of information that measure changes in a specific condition over time. Indicators should be appropriate to the region of concern and based on data that are measurable, available, easily understood, and meaningful.</a:t>
            </a:r>
          </a:p>
          <a:p xmlns:a="http://schemas.openxmlformats.org/drawingml/2006/main">
            <a:r>
              <a:t>At a global level, FAO (1996) proposed a pressure-state-response framework and suggested that the key pressure indicator for SMD is the population of mountain areas, to be measured in terms of population density, growth, and migration, and proposed two key state indicators relating to:</a:t>
            </a:r>
          </a:p>
          <a:p xmlns:a="http://schemas.openxmlformats.org/drawingml/2006/main">
            <a:r>
              <a:t>The welfare of mountain populations;</a:t>
            </a:r>
          </a:p>
          <a:p xmlns:a="http://schemas.openxmlformats.org/drawingml/2006/main">
            <a:r>
              <a:t>Qualitative assessment of the condition and sustainable use of natural resources in mountain areas.</a:t>
            </a:r>
          </a:p>
          <a:p xmlns:a="http://schemas.openxmlformats.org/drawingml/2006/main">
            <a:r>
              <a:t>Other proposals were made by Rieder and Wyder (1997) who suggested that sustainability should be measured in terms of three sets of indicators: ecological, economic, and social (omitting the ethical dimension).</a:t>
            </a:r>
          </a:p>
          <a:p xmlns:a="http://schemas.openxmlformats.org/drawingml/2006/main">
            <a:r>
              <a:t>Odermatt (2004) used the driving force-pressure-state-impact-response (DPSIR) model to evaluate 22 case studies of SMD from developing countries and 18 from industrialized countries, using key themes identified as being of specific importance in mountain regions around the world, including freshwater (upstream–downstream cooperation), mountain forests and forestry, mountain agriculture and land management, mountain tourism, and legislation on mountains. He found that, while the DPSIR model was an adequate tool for deriving sustainability variables, it was better suited to the mountains of developing countries—but there was a serious lack of baseline data for these regions.  He noted that such frameworks can be challenging to use, as certain variables such as out-migration may be seen as a pressure, an impact, or a response.</a:t>
            </a:r>
          </a:p>
          <a:p xmlns:a="http://schemas.openxmlformats.org/drawingml/2006/main">
            <a:r>
              <a:t>Even at a regional or continental scale, agreement on priorities for SMD, and how they should be measured, will not be simple.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Key Issues in Sustainable Mountain Development</a:t>
            </a:r>
          </a:p>
          <a:p xmlns:a="http://schemas.openxmlformats.org/drawingml/2006/main">
            <a:r>
              <a:t/>
            </a:r>
          </a:p>
          <a:p xmlns:a="http://schemas.openxmlformats.org/drawingml/2006/main">
            <a:r>
              <a:t>Slide text:</a:t>
            </a:r>
          </a:p>
          <a:p xmlns:a="http://schemas.openxmlformats.org/drawingml/2006/main">
            <a:r>
              <a:t>SMD concerns both mountain people and those dependent, in various ways, on the environments they manage.</a:t>
            </a:r>
          </a:p>
          <a:p xmlns:a="http://schemas.openxmlformats.org/drawingml/2006/main">
            <a:r>
              <a:t>Consequently, issues ranging from concern for sustainable use of resources, to appropriate management of soils, geomorphic processes, vegetation, wildlife, and agricultural and forest resources, to spiritual and cultural issues, are relevant in moving toward this challenging goal.</a:t>
            </a:r>
          </a:p>
          <a:p xmlns:a="http://schemas.openxmlformats.org/drawingml/2006/main">
            <a:r>
              <a:t>Price and Messerli (2002) focus on five “pillars” of SMD: environment, culture and gender, risk, economics, and policies and legislation.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Access and Communications</a:t>
            </a:r>
          </a:p>
          <a:p xmlns:a="http://schemas.openxmlformats.org/drawingml/2006/main">
            <a:r>
              <a:t/>
            </a:r>
          </a:p>
          <a:p xmlns:a="http://schemas.openxmlformats.org/drawingml/2006/main">
            <a:r>
              <a:t>Slide text:</a:t>
            </a:r>
          </a:p>
          <a:p xmlns:a="http://schemas.openxmlformats.org/drawingml/2006/main">
            <a:r>
              <a:t>Roads and Railroads</a:t>
            </a:r>
          </a:p>
          <a:p xmlns:a="http://schemas.openxmlformats.org/drawingml/2006/main">
            <a:r>
              <a:t>Increases in accessibility and the expansion of communication networks have been driven by industrialization, increasingly sophisticated technologies, and mass mobility at the global scale. In many mountain areas, access has been improved mainly by extensive road construction, but the degree of access still differs greatly between mountain regions in industrialized and developing countries.</a:t>
            </a:r>
          </a:p>
          <a:p xmlns:a="http://schemas.openxmlformats.org/drawingml/2006/main">
            <a:r>
              <a:t>Benefits of improved access to other parts of the mountains and to the lowlands include:</a:t>
            </a:r>
          </a:p>
          <a:p xmlns:a="http://schemas.openxmlformats.org/drawingml/2006/main">
            <a:r>
              <a:t>Increased opportunities for employment and income, particularly for weekly or seasonal migration to surrounding lowland areas;</a:t>
            </a:r>
          </a:p>
          <a:p xmlns:a="http://schemas.openxmlformats.org/drawingml/2006/main">
            <a:r>
              <a:t>The development of local markets, small and large industries, and services such as tourism—all creating local employment and increased economic diversification and provision of basic goods;</a:t>
            </a:r>
          </a:p>
          <a:p xmlns:a="http://schemas.openxmlformats.org/drawingml/2006/main">
            <a:r>
              <a:t>Stabilization of population numbers and improved quality of life, through development of basic infrastructure such as clinics and schools, increased access to consumer goods, and exposure to the wider world, allowing the spread of new ideas;</a:t>
            </a:r>
          </a:p>
          <a:p xmlns:a="http://schemas.openxmlformats.org/drawingml/2006/main">
            <a:r>
              <a:t>Regional cooperation and economic exchange within mountain areas.</a:t>
            </a:r>
          </a:p>
          <a:p xmlns:a="http://schemas.openxmlformats.org/drawingml/2006/main">
            <a:r>
              <a:t>Negative effects of increased access include:</a:t>
            </a:r>
          </a:p>
          <a:p xmlns:a="http://schemas.openxmlformats.org/drawingml/2006/main">
            <a:r>
              <a:t>Brain drain and the overexploitation of resources, such as through logging and mining;</a:t>
            </a:r>
          </a:p>
          <a:p xmlns:a="http://schemas.openxmlformats.org/drawingml/2006/main">
            <a:r>
              <a:t>Air pollution and fragmentation of mountain habitats;</a:t>
            </a:r>
          </a:p>
          <a:p xmlns:a="http://schemas.openxmlformats.org/drawingml/2006/main">
            <a:r>
              <a:t>Increased erosion and sediment loads in rivers.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Other Means of Access</a:t>
            </a:r>
          </a:p>
          <a:p xmlns:a="http://schemas.openxmlformats.org/drawingml/2006/main">
            <a:r>
              <a:t/>
            </a:r>
          </a:p>
          <a:p xmlns:a="http://schemas.openxmlformats.org/drawingml/2006/main">
            <a:r>
              <a:t>Slide text:</a:t>
            </a:r>
          </a:p>
          <a:p xmlns:a="http://schemas.openxmlformats.org/drawingml/2006/main">
            <a:r>
              <a:t>Other Means of Access</a:t>
            </a:r>
          </a:p>
          <a:p xmlns:a="http://schemas.openxmlformats.org/drawingml/2006/main">
            <a:r>
              <a:t>Where railroads and roads are not economical, other technologies better adapted to dissected terrain and lower transport volume—e.g. ropeways, suspension bridges for footpaths (people and animal transport), or air transport—can provide links.</a:t>
            </a:r>
          </a:p>
          <a:p xmlns:a="http://schemas.openxmlformats.org/drawingml/2006/main">
            <a:r>
              <a:t>These installations are typically less expensive to construct and maintain, environmentally friendly, and less susceptible to hazards - and local communities have greater economic control over trade and transport than with roads.</a:t>
            </a:r>
          </a:p>
          <a:p xmlns:a="http://schemas.openxmlformats.org/drawingml/2006/main">
            <a:r>
              <a:t>In many mountain areas, animals remain the most important means for moving goods and people, representing a natural, renewable, widely available, and affordable energy source.  But they are largely ignored by government officials and development experts.</a:t>
            </a:r>
          </a:p>
          <a:p xmlns:a="http://schemas.openxmlformats.org/drawingml/2006/main">
            <a:r>
              <a:t>Information and Communication Technologies (ICTS)</a:t>
            </a:r>
          </a:p>
          <a:p xmlns:a="http://schemas.openxmlformats.org/drawingml/2006/main">
            <a:r>
              <a:t>Modern communications technologies, such as the Internet, are growing in importance and, especially in developing countries, have reversed the “traditional” progression of access: road access, followed by electricity supply, and finally telephone. Increasingly, mobile or satellite telephones reach an area first, followed by electricity and, finally, roads, which are most costly.</a:t>
            </a:r>
          </a:p>
          <a:p xmlns:a="http://schemas.openxmlformats.org/drawingml/2006/main">
            <a:r>
              <a:t>Simple telephone access has the most impact, as users do not have to be literate and no specific language skills are required; however, linkage and exchange in the IT sector are still affected by the “digital divide.”  Many people and institutions in mountains in developing countries do not have access to these technologies, for reasons including lack of requisite infrastructure, compounded by problems of connection due to complex topography, and high initial costs for equipment such as computers.</a:t>
            </a:r>
          </a:p>
          <a:p xmlns:a="http://schemas.openxmlformats.org/drawingml/2006/main">
            <a:r>
              <a:t>In both industrialized and developing countries, ICTS are often most effectively introduced to decentralized institutions such as schools, health facilities, local governments and NGOs, or post offices.</a:t>
            </a:r>
          </a:p>
          <a:p xmlns:a="http://schemas.openxmlformats.org/drawingml/2006/main">
            <a:r>
              <a:t>ICTS have proven their potential for economic development in mountain regions in such diverse applications as telemedicine, distance education, tourism promotion, and marketing of local products.  But no overall conclusion can yet be made relation to their effect on development in general, and mountain development in particular.</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Poverty, Out-migration, and Conflict</a:t>
            </a:r>
          </a:p>
          <a:p xmlns:a="http://schemas.openxmlformats.org/drawingml/2006/main">
            <a:r>
              <a:t/>
            </a:r>
          </a:p>
          <a:p xmlns:a="http://schemas.openxmlformats.org/drawingml/2006/main">
            <a:r>
              <a:t>Slide text:</a:t>
            </a:r>
          </a:p>
          <a:p xmlns:a="http://schemas.openxmlformats.org/drawingml/2006/main">
            <a:r>
              <a:t>Poverty</a:t>
            </a:r>
          </a:p>
          <a:p xmlns:a="http://schemas.openxmlformats.org/drawingml/2006/main">
            <a:r>
              <a:t>Many criteria used to measure poverty are economic (e.g., per capita income in US dollars).  Yet there is widespread recognition that it should refer more generally to quality of life and well-being, including basic needs (water, food, shelter, health, education) and capabilities (choice, empowerment, security). This is reflected in the UN Development Programme (UNDP)’s widely used Human Development Index (HDI) and Human Poverty Index.</a:t>
            </a:r>
          </a:p>
          <a:p xmlns:a="http://schemas.openxmlformats.org/drawingml/2006/main">
            <a:r>
              <a:t>Most of the world’s mountain people (63% in 2000) derive their livelihoods from subsistence agriculture, which is limited by the physical geography of their environment, resulting in excessive poverty in mountain areas.</a:t>
            </a:r>
          </a:p>
          <a:p xmlns:a="http://schemas.openxmlformats.org/drawingml/2006/main">
            <a:r>
              <a:t>Growth and development performance, and hence poverty, differ widely between mountain regions at the global level and within countries.  Mountain development and poverty levels appear to follow national development: while some countries with a high proportion of mountains are poor in economic terms (e.g., Afghanistan, Bhutan, Bolivia, Burundi, Ethiopia, Nepal, Rwanda, Tajikistan), with poor mountain regions, others are rich (e.g., Andorra, Austria, Japan, Norway, Switzerland), and so are their mountain regions. Thus, national and international political and economic contexts and history are key determinants of mountain development and levels of poverty.</a:t>
            </a:r>
          </a:p>
          <a:p xmlns:a="http://schemas.openxmlformats.org/drawingml/2006/main">
            <a:r>
              <a:t>Another consideration is the difference between poverty rate and density of poverty. In many countries with large lowland populations, while the share of poor people is much higher in mountain areas, the total number of poor people is much higher in the lowlands, with their large urban areas.  This creates political dilemmas in terms of which areas should receive priority.</a:t>
            </a:r>
          </a:p>
          <a:p xmlns:a="http://schemas.openxmlformats.org/drawingml/2006/main">
            <a:r>
              <a:t>Linked to poverty are problems of hunger and malnutrition. A comparative global study has shown a significant gap in daily per capita calorie intake and food availability between mountain and non-mountain countries; and suggests that mountainous countries are especially vulnerable to external shocks e.g., surges in global food prices.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Out-migration</a:t>
            </a:r>
          </a:p>
          <a:p xmlns:a="http://schemas.openxmlformats.org/drawingml/2006/main">
            <a:r>
              <a:t/>
            </a:r>
          </a:p>
          <a:p xmlns:a="http://schemas.openxmlformats.org/drawingml/2006/main">
            <a:r>
              <a:t>Slide text:</a:t>
            </a:r>
          </a:p>
          <a:p xmlns:a="http://schemas.openxmlformats.org/drawingml/2006/main">
            <a:r>
              <a:t>Out-migration</a:t>
            </a:r>
          </a:p>
          <a:p xmlns:a="http://schemas.openxmlformats.org/drawingml/2006/main">
            <a:r>
              <a:t>Out-migration is a way to escape from poverty and hunger, and has been a typical of many mountain communities around the globe, increasing significantly in recent decades and becoming a major livelihood strategy for many mountain people.</a:t>
            </a:r>
          </a:p>
          <a:p xmlns:a="http://schemas.openxmlformats.org/drawingml/2006/main">
            <a:r>
              <a:t>Opinions differ as to whether out-migration promotes or hinders mountain development. The economy of many developing countries, especially mountain countries, critically depends on remittances sent back by the migrants, but out-migration also leads to increasing workloads for women. One measure of such stresses is that maternal mortality rates in mountain states are among the highest in the world.</a:t>
            </a:r>
          </a:p>
          <a:p xmlns:a="http://schemas.openxmlformats.org/drawingml/2006/main">
            <a:r>
              <a:t>Conflicts and Drugs</a:t>
            </a:r>
          </a:p>
          <a:p xmlns:a="http://schemas.openxmlformats.org/drawingml/2006/main">
            <a:r>
              <a:t>Whether mountain regions have a particularly high proportion of conflicts is much debated, but where conflicts do occur, they have devastating effects.</a:t>
            </a:r>
          </a:p>
          <a:p xmlns:a="http://schemas.openxmlformats.org/drawingml/2006/main">
            <a:r>
              <a:t>During the 1990s, most of the world’s wars and insurgencies were in mountain areas, including the Balkans, Burundi/Rwanda, the Caucasus, Colombia, Ethiopia/Eritrea, Nepal, and Peru.</a:t>
            </a:r>
          </a:p>
          <a:p xmlns:a="http://schemas.openxmlformats.org/drawingml/2006/main">
            <a:r>
              <a:t>Longstanding ethnic and/or religious tensions are often among the causes of these wars. Many mountain communities have long traditions of providing mercenaries to fight other people’s wars.  The integration of mountain societies into the modern world is a critical causal factor, as poverty often arises from growing dependence on lowland centers.</a:t>
            </a:r>
          </a:p>
          <a:p xmlns:a="http://schemas.openxmlformats.org/drawingml/2006/main">
            <a:r>
              <a:t>Mountain people often believe that they live in less attractive conditions than urban dwellers and may respond by partially or wholly abandoning traditional activities and taking up new ones that provide cash incomes, including the cultivation of drugs, which often leads to intensified local conflicts over land resources. Mountain people are thus doubly victimized: first, by local gangs and traffickers, who aim to maintain or increase their stake in the drugs business, and second, by national authorities and the international community at large, which aim to eradicate drug production at the source. As a result of this double pressure, the social, cultural, and economic fabric of local communities often breaks down.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423bc94c34b44d64"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c34f16cd0894bec" /><Relationship Type="http://schemas.openxmlformats.org/officeDocument/2006/relationships/slideLayout" Target="/ppt/slideLayouts/slideLayout1.xml" Id="R9843dcadf96e406d"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BB532686-72A4-4771-BD05-D71E11F48B1B}"/>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B409F063-5AB4-49FF-B7F6-489A8AD77351}"/>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9843dcadf96e406d"/>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1c7255024e824173" /><Relationship Type="http://schemas.openxmlformats.org/officeDocument/2006/relationships/notesSlide" Target="/ppt/notesSlides/notesSlide1.xml" Id="R8825ed4349ef4ea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9201c5b07f7480a" /><Relationship Type="http://schemas.openxmlformats.org/officeDocument/2006/relationships/notesSlide" Target="/ppt/notesSlides/notesSlide10.xml" Id="Rea22d0393c72424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d967bfdbfc7d477e" /><Relationship Type="http://schemas.openxmlformats.org/officeDocument/2006/relationships/notesSlide" Target="/ppt/notesSlides/notesSlide11.xml" Id="R01ad636b0edb4398"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b461b656d1c643ff" /><Relationship Type="http://schemas.openxmlformats.org/officeDocument/2006/relationships/notesSlide" Target="/ppt/notesSlides/notesSlide12.xml" Id="R1b17ba0681ff49ea"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3b7edbf8d6c4d5f" /><Relationship Type="http://schemas.openxmlformats.org/officeDocument/2006/relationships/notesSlide" Target="/ppt/notesSlides/notesSlide13.xml" Id="Rc0918ba9ac3f4c37"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b124dfe933e3480c" /><Relationship Type="http://schemas.openxmlformats.org/officeDocument/2006/relationships/notesSlide" Target="/ppt/notesSlides/notesSlide14.xml" Id="Rf216289802464b61"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c78c6d75aa2a4bcd" /><Relationship Type="http://schemas.openxmlformats.org/officeDocument/2006/relationships/notesSlide" Target="/ppt/notesSlides/notesSlide15.xml" Id="R5e6c9df3acff49a9"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ad2ed85cc2e748d0" /><Relationship Type="http://schemas.openxmlformats.org/officeDocument/2006/relationships/notesSlide" Target="/ppt/notesSlides/notesSlide16.xml" Id="R9477d0fced504160"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63967fd855943b0" /><Relationship Type="http://schemas.openxmlformats.org/officeDocument/2006/relationships/notesSlide" Target="/ppt/notesSlides/notesSlide17.xml" Id="R0db60f0fd92c40d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37fbe22bf4a74b40" /><Relationship Type="http://schemas.openxmlformats.org/officeDocument/2006/relationships/notesSlide" Target="/ppt/notesSlides/notesSlide18.xml" Id="R3b8f61e2ea9b4c6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7d82248b5f204c49" /><Relationship Type="http://schemas.openxmlformats.org/officeDocument/2006/relationships/notesSlide" Target="/ppt/notesSlides/notesSlide19.xml" Id="Rfcc8bc590cae47c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a23724da82a24969" /><Relationship Type="http://schemas.openxmlformats.org/officeDocument/2006/relationships/notesSlide" Target="/ppt/notesSlides/notesSlide2.xml" Id="R364e967757fa4d95"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c1b26d4584c046f1" /><Relationship Type="http://schemas.openxmlformats.org/officeDocument/2006/relationships/notesSlide" Target="/ppt/notesSlides/notesSlide20.xml" Id="R4297f66663fe4bd9"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d343945eac6a46cd" /><Relationship Type="http://schemas.openxmlformats.org/officeDocument/2006/relationships/notesSlide" Target="/ppt/notesSlides/notesSlide21.xml" Id="R7721da2ff63c4211"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8e9063d465864320" /><Relationship Type="http://schemas.openxmlformats.org/officeDocument/2006/relationships/notesSlide" Target="/ppt/notesSlides/notesSlide22.xml" Id="R345843e09c77420f"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4811c8713ff34c7f" /><Relationship Type="http://schemas.openxmlformats.org/officeDocument/2006/relationships/notesSlide" Target="/ppt/notesSlides/notesSlide23.xml" Id="R2b99ca1e66214dd0"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fd6829bc093a4169" /><Relationship Type="http://schemas.openxmlformats.org/officeDocument/2006/relationships/notesSlide" Target="/ppt/notesSlides/notesSlide24.xml" Id="R68d707cb179a4f81"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9496cd26654d49bd" /><Relationship Type="http://schemas.openxmlformats.org/officeDocument/2006/relationships/notesSlide" Target="/ppt/notesSlides/notesSlide25.xml" Id="Rc33512fcbc214747"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193a2fe3c19246be" /><Relationship Type="http://schemas.openxmlformats.org/officeDocument/2006/relationships/notesSlide" Target="/ppt/notesSlides/notesSlide26.xml" Id="Rc2656278ea4d4247"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5f79f67cea4a4555" /><Relationship Type="http://schemas.openxmlformats.org/officeDocument/2006/relationships/notesSlide" Target="/ppt/notesSlides/notesSlide27.xml" Id="R1c801d4ff027441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f4d81c0562c04b3a" /><Relationship Type="http://schemas.openxmlformats.org/officeDocument/2006/relationships/notesSlide" Target="/ppt/notesSlides/notesSlide3.xml" Id="R46dff2c90beb48cf"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57a46ea675074afc" /><Relationship Type="http://schemas.openxmlformats.org/officeDocument/2006/relationships/notesSlide" Target="/ppt/notesSlides/notesSlide4.xml" Id="R57fcd81a0209497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e119e3e365e4b53" /><Relationship Type="http://schemas.openxmlformats.org/officeDocument/2006/relationships/notesSlide" Target="/ppt/notesSlides/notesSlide5.xml" Id="R0e4a76fc9dc3474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1f14a6df19f4ab1" /><Relationship Type="http://schemas.openxmlformats.org/officeDocument/2006/relationships/notesSlide" Target="/ppt/notesSlides/notesSlide6.xml" Id="R180d7c8caf6248d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0a946cddb8a74d27" /><Relationship Type="http://schemas.openxmlformats.org/officeDocument/2006/relationships/notesSlide" Target="/ppt/notesSlides/notesSlide7.xml" Id="R9a79125f920f464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3e994d7a601a4b5b" /><Relationship Type="http://schemas.openxmlformats.org/officeDocument/2006/relationships/notesSlide" Target="/ppt/notesSlides/notesSlide8.xml" Id="Rb8cfe422720c4dbe"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e33a3a7d32c54920" /><Relationship Type="http://schemas.openxmlformats.org/officeDocument/2006/relationships/notesSlide" Target="/ppt/notesSlides/notesSlide9.xml" Id="Rc2c1fec58a2d4071"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SUSTAINABLE MOUNTAIN DEVELOPMENT">
            <a:extLst xmlns:a="http://schemas.openxmlformats.org/drawingml/2006/main">
              <a:ext uri="{FF2B5EF4-FFF2-40B4-BE49-F238E27FC236}">
                <a16:creationId xmlns:a16="http://schemas.microsoft.com/office/drawing/2014/main" id="{2E7B9094-5170-4CB2-BAEF-47A8ACE70087}"/>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SUSTAINABLE MOUNTAIN DEVELOPMENT</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3839AEC2-6F4B-488A-A85E-1FA65C4A3588}"/>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Twelve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33235877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2" name="Slide text on slide 10">
            <a:extLst xmlns:a="http://schemas.openxmlformats.org/drawingml/2006/main">
              <a:ext uri="{FF2B5EF4-FFF2-40B4-BE49-F238E27FC236}">
                <a16:creationId xmlns:a16="http://schemas.microsoft.com/office/drawing/2014/main" id="{956917FE-A4C0-4520-9AFA-D8D15D56CE1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Finding a Balance Between Dependence and Integration</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When mountain people have low incomes and/or quality of life, or when there has been a breakdown in their societies, the driving forces are usually not local, but external—typically at the national level.</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Consequently, a shift toward more sustainable development primarily requires critical decisions at the national level, which need to focus on the linkages between mountain and lowland areas (and their centers of power) and on the particular potentials of mountain areas.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Substantive national economic growth is a necessary prerequisite to developing the mountain regions of any country: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 growing national economy means that the government is likely to provide greater subsidies or transfer payment (e.g., for ecosystem services) and other resources for mountain regions, and that the private sector is more likely to invest in them.</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Steady economic growth provides opportunities to absorb surplus mountain labor through out-migration, though this must be balanced with the increasing stresses on those who remain.</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 growing national economy creates demand and access to markets for mountain products and promotes the diversification of mountain livelihoods.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Social and economic conditions of mountain areas are inextricably linked to their national contexts, and through these to an increasingly globalized world.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3" name="Accessible slide title: Finding a Balance Between Dependence and Integration">
            <a:extLst xmlns:a="http://schemas.openxmlformats.org/drawingml/2006/main">
              <a:ext uri="{FF2B5EF4-FFF2-40B4-BE49-F238E27FC236}">
                <a16:creationId xmlns:a16="http://schemas.microsoft.com/office/drawing/2014/main" id="{94E3528F-36AC-48EE-B37B-2324735D86E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Finding a Balance Between Dependence and Integration</a:t>
            </a:r>
          </a:p>
        </p:txBody>
      </p:sp>
    </p:spTree>
    <p:extLst>
      <p:ext uri="{BB962C8B-B14F-4D97-AF65-F5344CB8AC3E}">
        <p14:creationId xmlns:p14="http://schemas.microsoft.com/office/powerpoint/2010/main" val="1785737961"/>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3" name="Slide title: Tourism and Amenity Migration">
            <a:extLst xmlns:a="http://schemas.openxmlformats.org/drawingml/2006/main">
              <a:ext uri="{FF2B5EF4-FFF2-40B4-BE49-F238E27FC236}">
                <a16:creationId xmlns:a16="http://schemas.microsoft.com/office/drawing/2014/main" id="{47B26E4D-1BF3-4D9E-909C-3E51EC516D5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Tourism and Amenity Migration</a:t>
            </a:r>
            <a:endParaRPr sz="2600" b="0" u="none">
              <a:solidFill>
                <a:srgbClr val="000000"/>
              </a:solidFill>
              <a:latin typeface="Calibri"/>
              <a:ea typeface="Calibri"/>
              <a:cs typeface="Calibri"/>
            </a:endParaRPr>
          </a:p>
        </p:txBody>
      </p:sp>
      <p:sp>
        <p:nvSpPr>
          <p:cNvPr id="24" name="Slide text on slide 11">
            <a:extLst xmlns:a="http://schemas.openxmlformats.org/drawingml/2006/main">
              <a:ext uri="{FF2B5EF4-FFF2-40B4-BE49-F238E27FC236}">
                <a16:creationId xmlns:a16="http://schemas.microsoft.com/office/drawing/2014/main" id="{59EA950A-1D6E-47E3-A967-FC437DDDA21B}"/>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Tourism</a:t>
            </a:r>
            <a:endParaRPr sz="16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Tourism</a:t>
            </a:r>
            <a:r>
              <a:rPr sz="1300" b="0" u="none">
                <a:solidFill>
                  <a:srgbClr val="595959"/>
                </a:solidFill>
                <a:latin typeface="Calibri"/>
                <a:ea typeface="Calibri"/>
                <a:cs typeface="Calibri"/>
              </a:rPr>
              <a:t> has become one of the world’s largest and fastest-growing economic sectors. It is a major force of change in mountain areas, as a result of factors including: increased urbanization, discretionary time and income, and mobility; the need of an increasingly urban population to escape from cities for spiritual and recreational needs; and increases in accessibility to mountain areas.</a:t>
            </a:r>
            <a:endParaRPr sz="13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Many governments and communities in mountain areas around the world regard tourism as vital for economic development and survival. Yet its distribution is uneven within any given mountain region. Its benefits tend to be spread unevenly at every scale, from the national to the local.</a:t>
            </a:r>
            <a:endParaRPr sz="13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 tourism is a massive and complex interaction of people involved in a vast array of subsectors, each involving a different clientele in a highly competitive, unpredictable, and increasingly global market.</a:t>
            </a:r>
            <a:endParaRPr sz="13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It can provide important new sources of income for local people who provide goods and services, but their success may depend on the majority who work for relatively low wages and may not even be able to find affordable housing in the communities where they work. Yet  participatory and well-planned tourism development can lead to benefits for many local people, including women, whose status may increase as a result. Tourists’ expectations of healthy living conditions can also lead to public health benefits.</a:t>
            </a:r>
            <a:endParaRPr sz="13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Tourism brings inevitable cultural changes. Costumes and traditions of indigenous people often become commodities and performances and priceless cultural artifacts may be stolen or sold as souvenirs. Yet , within the growing ecotourism market, the value of diversity is explicitly recognized, and can lead to the rejuvenation of traditional skills, providing employment and strengthening cultural identity.</a:t>
            </a:r>
            <a:endParaRPr sz="1300" b="0" u="none">
              <a:solidFill>
                <a:srgbClr val="000000"/>
              </a:solidFill>
              <a:latin typeface="Calibri"/>
              <a:ea typeface="Calibri"/>
              <a:cs typeface="Calibri"/>
            </a:endParaRPr>
          </a:p>
          <a:p xmlns:a="http://schemas.openxmlformats.org/drawingml/2006/main">
            <a:pPr>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Tourism can bring many negative environmental impacts, both locally and more widely, including: loss of agricultural and residential land; water and air pollution; erosion along trails and around campsites. Yet tourism can also provide opportunities to develop new technologies and strategies, e.g., in energy production and utilization, water and waste treatment, traffic management, and trail design.</a:t>
            </a:r>
            <a:endParaRPr sz="1300" b="0" u="none">
              <a:solidFill>
                <a:srgbClr val="000000"/>
              </a:solidFill>
              <a:latin typeface="Calibri"/>
              <a:ea typeface="Calibri"/>
              <a:cs typeface="Calibri"/>
            </a:endParaRPr>
          </a:p>
          <a:p xmlns:a="http://schemas.openxmlformats.org/drawingml/2006/main">
            <a:pPr>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743040" lvl="1" indent="-285840">
              <a:spcBef>
                <a:spcPts val="1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500" b="0" u="none">
              <a:solidFill>
                <a:srgbClr val="000000"/>
              </a:solidFill>
              <a:latin typeface="Calibri"/>
              <a:ea typeface="Calibri"/>
              <a:cs typeface="Calibri"/>
            </a:endParaRPr>
          </a:p>
          <a:p xmlns:a="http://schemas.openxmlformats.org/drawingml/2006/main">
            <a:pPr marL="743040" lvl="1" indent="-285840">
              <a:spcBef>
                <a:spcPts val="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300" b="0" u="none">
              <a:solidFill>
                <a:srgbClr val="000000"/>
              </a:solidFill>
              <a:latin typeface="Calibri"/>
              <a:ea typeface="Calibri"/>
              <a:cs typeface="Calibri"/>
            </a:endParaRPr>
          </a:p>
          <a:p xmlns:a="http://schemas.openxmlformats.org/drawingml/2006/main">
            <a:pPr>
              <a:spcBef>
                <a:spcPts val="1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600" b="0" u="none">
              <a:solidFill>
                <a:srgbClr val="000000"/>
              </a:solidFill>
              <a:latin typeface="Calibri"/>
              <a:ea typeface="Calibri"/>
              <a:cs typeface="Calibri"/>
            </a:endParaRPr>
          </a:p>
          <a:p xmlns:a="http://schemas.openxmlformats.org/drawingml/2006/main">
            <a:pPr>
              <a:spcBef>
                <a:spcPts val="1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600" b="0" u="none">
              <a:solidFill>
                <a:srgbClr val="000000"/>
              </a:solidFill>
              <a:latin typeface="Calibri"/>
              <a:ea typeface="Calibri"/>
              <a:cs typeface="Calibri"/>
            </a:endParaRPr>
          </a:p>
          <a:p xmlns:a="http://schemas.openxmlformats.org/drawingml/2006/main">
            <a:pPr>
              <a:spcBef>
                <a:spcPts val="1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600" b="0" u="none">
              <a:solidFill>
                <a:srgbClr val="000000"/>
              </a:solidFill>
              <a:latin typeface="Calibri"/>
              <a:ea typeface="Calibri"/>
              <a:cs typeface="Calibri"/>
            </a:endParaRPr>
          </a:p>
          <a:p xmlns:a="http://schemas.openxmlformats.org/drawingml/2006/main">
            <a:pPr>
              <a:spcBef>
                <a:spcPts val="1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600" b="0" u="none">
              <a:solidFill>
                <a:srgbClr val="000000"/>
              </a:solidFill>
              <a:latin typeface="Calibri"/>
              <a:ea typeface="Calibri"/>
              <a:cs typeface="Calibri"/>
            </a:endParaRPr>
          </a:p>
          <a:p xmlns:a="http://schemas.openxmlformats.org/drawingml/2006/main">
            <a:pPr>
              <a:spcBef>
                <a:spcPts val="15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600" b="0" u="none">
              <a:solidFill>
                <a:srgbClr val="000000"/>
              </a:solidFill>
              <a:latin typeface="Calibri"/>
              <a:ea typeface="Calibri"/>
              <a:cs typeface="Calibri"/>
            </a:endParaRPr>
          </a:p>
          <a:p xmlns:a="http://schemas.openxmlformats.org/drawingml/2006/main">
            <a:pPr marL="743040" lvl="1" indent="-285840">
              <a:spcBef>
                <a:spcPts val="15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600" b="0" u="none">
              <a:solidFill>
                <a:srgbClr val="000000"/>
              </a:solidFill>
              <a:latin typeface="Calibri"/>
              <a:ea typeface="Calibri"/>
              <a:cs typeface="Calibri"/>
            </a:endParaRPr>
          </a:p>
        </p:txBody>
      </p:sp>
    </p:spTree>
    <p:extLst>
      <p:ext uri="{BB962C8B-B14F-4D97-AF65-F5344CB8AC3E}">
        <p14:creationId xmlns:p14="http://schemas.microsoft.com/office/powerpoint/2010/main" val="194297734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5" name="Slide text on slide 12">
            <a:extLst xmlns:a="http://schemas.openxmlformats.org/drawingml/2006/main">
              <a:ext uri="{FF2B5EF4-FFF2-40B4-BE49-F238E27FC236}">
                <a16:creationId xmlns:a16="http://schemas.microsoft.com/office/drawing/2014/main" id="{C6D87976-9A27-4455-B9E4-6F271D5C81CC}"/>
              </a:ext>
            </a:extLst>
          </p:cNvPr>
          <p:cNvSpPr>
            <a:spLocks xmlns:a="http://schemas.openxmlformats.org/drawingml/2006/main" noGrp="1"/>
          </p:cNvSpPr>
          <p:nvPr/>
        </p:nvSpPr>
        <p:spPr>
          <a:xfrm xmlns:a="http://schemas.openxmlformats.org/drawingml/2006/main">
            <a:off x="457200" y="273960"/>
            <a:ext cx="8229600" cy="6255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Amenity Migration</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1" u="none">
                <a:solidFill>
                  <a:srgbClr val="595959"/>
                </a:solidFill>
                <a:latin typeface="Calibri"/>
                <a:ea typeface="Calibri"/>
                <a:cs typeface="Calibri"/>
              </a:rPr>
              <a:t>Amenity migrants</a:t>
            </a:r>
            <a:r>
              <a:rPr sz="1400" b="0" u="none">
                <a:solidFill>
                  <a:srgbClr val="595959"/>
                </a:solidFill>
                <a:latin typeface="Calibri"/>
                <a:ea typeface="Calibri"/>
                <a:cs typeface="Calibri"/>
              </a:rPr>
              <a:t> are people who first come to the mountains as tourists and stay on, or return, often starting tourism businesses.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Tensions often develop between them and longer-established residents, for various reasons, including:</a:t>
            </a:r>
            <a:r>
              <a:rPr sz="1400" b="0" u="none">
                <a:solidFill>
                  <a:srgbClr val="595959"/>
                </a:solidFill>
                <a:latin typeface="Calibri"/>
                <a:ea typeface="Calibri"/>
                <a:cs typeface="Calibri"/>
              </a:rPr>
              <a:t>	</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Their relative wealth allows them to purchase property and take it out of traditional uses such as agriculture, watershed protection, and residential use.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They tend to consume more of everything, both local, and imported, causing prices for property, goods, and services to rise, often beyond the capacity of local people.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They often have different worldviews, particularly with regard to the conservation rather than use of natural resources.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They often provide new employment, particularly in the service sector, yet many of the new jobs, particularly those available to indigenous people because of their lack of training, are not well paid.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6" name="Accessible slide title: Amenity Migration">
            <a:extLst xmlns:a="http://schemas.openxmlformats.org/drawingml/2006/main">
              <a:ext uri="{FF2B5EF4-FFF2-40B4-BE49-F238E27FC236}">
                <a16:creationId xmlns:a16="http://schemas.microsoft.com/office/drawing/2014/main" id="{9BE9409C-10AA-4D38-A75D-B01CC3A2429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Amenity Migration</a:t>
            </a:r>
          </a:p>
        </p:txBody>
      </p:sp>
    </p:spTree>
    <p:extLst>
      <p:ext uri="{BB962C8B-B14F-4D97-AF65-F5344CB8AC3E}">
        <p14:creationId xmlns:p14="http://schemas.microsoft.com/office/powerpoint/2010/main" val="164934944"/>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Slide text on slide 13">
            <a:extLst xmlns:a="http://schemas.openxmlformats.org/drawingml/2006/main">
              <a:ext uri="{FF2B5EF4-FFF2-40B4-BE49-F238E27FC236}">
                <a16:creationId xmlns:a16="http://schemas.microsoft.com/office/drawing/2014/main" id="{1B0DFDE3-CFAD-4379-A6D2-50922C9A1775}"/>
              </a:ext>
            </a:extLst>
          </p:cNvPr>
          <p:cNvSpPr>
            <a:spLocks xmlns:a="http://schemas.openxmlformats.org/drawingml/2006/main" noGrp="1"/>
          </p:cNvSpPr>
          <p:nvPr/>
        </p:nvSpPr>
        <p:spPr>
          <a:xfrm xmlns:a="http://schemas.openxmlformats.org/drawingml/2006/main">
            <a:off x="457200" y="273960"/>
            <a:ext cx="8229600" cy="6255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Developing Integrated and Long-Term Perspectives</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tourism is vulnerable to long-term unpredictability, seasonality, and climate change. Thus it must be developed as a complement to other economic sectors. Rather than shifting too far into providing goods and services for tourists, people working in tourism and for amenity migrants need to maintain their opportunities for employment and earnings in other ways, such as agriculture, forestry, industry, handicrafts, tele-working, or commuting in the off-season.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 prosper in a competitive industry, those involved in tourism need to develop a unique image based on local environmental and cultural assets. The income from tourism should be invested in these assets to ensure a sustainable future, even if the numbers of tourists decline.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Investments in constructing and maintaining physical infrastructure can be planned and implemented to address the new challenges and opportunities deriving from tourism and amenity migration.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Policies and financial instruments must be developed to ensure that the economic benefits of tourism are reinvested in the resources that attract tourists.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Governments and development agencies need to provide the means for training mountain people in skills necessary both in tourism and for other employment.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Tourists should be aware of the ways in which they can contribute to mountain environments and people, e.g. by travelling with companies that employ local people, staying in locally owned accommodation, eating local produce, insisting on the use of alternative energy sources rather than firewood, buying locally made souvenirs.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7" name="Accessible slide title: Developing Integrated and Long-Term Perspectives">
            <a:extLst xmlns:a="http://schemas.openxmlformats.org/drawingml/2006/main">
              <a:ext uri="{FF2B5EF4-FFF2-40B4-BE49-F238E27FC236}">
                <a16:creationId xmlns:a16="http://schemas.microsoft.com/office/drawing/2014/main" id="{D953BCFC-3EC8-4C00-9840-1B5BFFF1FA5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Developing Integrated and Long-Term Perspectives</a:t>
            </a:r>
          </a:p>
        </p:txBody>
      </p:sp>
    </p:spTree>
    <p:extLst>
      <p:ext uri="{BB962C8B-B14F-4D97-AF65-F5344CB8AC3E}">
        <p14:creationId xmlns:p14="http://schemas.microsoft.com/office/powerpoint/2010/main" val="931912858"/>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7" name="Slide title: Protected Areas: Linking Conservation and Development">
            <a:extLst xmlns:a="http://schemas.openxmlformats.org/drawingml/2006/main">
              <a:ext uri="{FF2B5EF4-FFF2-40B4-BE49-F238E27FC236}">
                <a16:creationId xmlns:a16="http://schemas.microsoft.com/office/drawing/2014/main" id="{47863E00-DB1D-4E7D-9293-67AB085A3F2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Protected Areas: Linking Conservation and Development</a:t>
            </a:r>
            <a:endParaRPr sz="2600" b="0" u="none">
              <a:solidFill>
                <a:srgbClr val="000000"/>
              </a:solidFill>
              <a:latin typeface="Calibri"/>
              <a:ea typeface="Calibri"/>
              <a:cs typeface="Calibri"/>
            </a:endParaRPr>
          </a:p>
        </p:txBody>
      </p:sp>
      <p:sp>
        <p:nvSpPr>
          <p:cNvPr id="28" name="Slide text on slide 14">
            <a:extLst xmlns:a="http://schemas.openxmlformats.org/drawingml/2006/main">
              <a:ext uri="{FF2B5EF4-FFF2-40B4-BE49-F238E27FC236}">
                <a16:creationId xmlns:a16="http://schemas.microsoft.com/office/drawing/2014/main" id="{7C9D4BBA-37C6-45C1-8F2A-D5406A30147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Biodiversity Hot Spots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25 of the 34 world centers of greatest </a:t>
            </a:r>
            <a:r>
              <a:rPr sz="1300" b="1" u="none">
                <a:solidFill>
                  <a:srgbClr val="595959"/>
                </a:solidFill>
                <a:latin typeface="Calibri"/>
                <a:ea typeface="Calibri"/>
                <a:cs typeface="Calibri"/>
              </a:rPr>
              <a:t>biodiversity,</a:t>
            </a:r>
            <a:r>
              <a:rPr sz="1300" b="0" u="none">
                <a:solidFill>
                  <a:srgbClr val="595959"/>
                </a:solidFill>
                <a:latin typeface="Calibri"/>
                <a:ea typeface="Calibri"/>
                <a:cs typeface="Calibri"/>
              </a:rPr>
              <a:t> or </a:t>
            </a:r>
            <a:r>
              <a:rPr sz="1300" b="1" u="none">
                <a:solidFill>
                  <a:srgbClr val="595959"/>
                </a:solidFill>
                <a:latin typeface="Calibri"/>
                <a:ea typeface="Calibri"/>
                <a:cs typeface="Calibri"/>
              </a:rPr>
              <a:t>biodiversity hot spots,</a:t>
            </a:r>
            <a:r>
              <a:rPr sz="1300" b="0" u="none">
                <a:solidFill>
                  <a:srgbClr val="595959"/>
                </a:solidFill>
                <a:latin typeface="Calibri"/>
                <a:ea typeface="Calibri"/>
                <a:cs typeface="Calibri"/>
              </a:rPr>
              <a:t> recognized by Conservation International are wholly or partly mountainous. Most are in tropical mountains—the Atlantic forest of Brazil, northern Borneo, the eastern Andes, the eastern Himalaya-Yunnan region, and Papua New Guinea—but also include Mediterranean areas, arid mountains, parts of the Rocky Mountains, and Central Asia.</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Many factors combine to create these high levels of biodiversity, including </a:t>
            </a:r>
            <a:r>
              <a:rPr sz="1300" b="1" u="none">
                <a:solidFill>
                  <a:srgbClr val="595959"/>
                </a:solidFill>
                <a:latin typeface="Calibri"/>
                <a:ea typeface="Calibri"/>
                <a:cs typeface="Calibri"/>
              </a:rPr>
              <a:t>endemism</a:t>
            </a:r>
            <a:r>
              <a:rPr sz="1300" b="0" u="none">
                <a:solidFill>
                  <a:srgbClr val="595959"/>
                </a:solidFill>
                <a:latin typeface="Calibri"/>
                <a:ea typeface="Calibri"/>
                <a:cs typeface="Calibri"/>
              </a:rPr>
              <a:t> and </a:t>
            </a:r>
            <a:r>
              <a:rPr sz="1300" b="1" u="none">
                <a:solidFill>
                  <a:srgbClr val="595959"/>
                </a:solidFill>
                <a:latin typeface="Calibri"/>
                <a:ea typeface="Calibri"/>
                <a:cs typeface="Calibri"/>
              </a:rPr>
              <a:t>human activities </a:t>
            </a:r>
            <a:r>
              <a:rPr sz="1300" b="0" u="none">
                <a:solidFill>
                  <a:srgbClr val="595959"/>
                </a:solidFill>
                <a:latin typeface="Calibri"/>
                <a:ea typeface="Calibri"/>
                <a:cs typeface="Calibri"/>
              </a:rPr>
              <a:t>such as grazing, burning, irrigation, and the selective harvesting of species, which have had major influences on both flora and fauna.</a:t>
            </a:r>
            <a:endParaRPr sz="1300" b="0" u="none">
              <a:solidFill>
                <a:srgbClr val="000000"/>
              </a:solidFill>
              <a:latin typeface="Calibri"/>
              <a:ea typeface="Calibri"/>
              <a:cs typeface="Calibri"/>
            </a:endParaRPr>
          </a:p>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Protected Areas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 areas have been a principal focus of the protected area movement since it began in 1864, when the US federal government gave the Yosemite Valley to the State of California as a park, and in 1872, when Yellowstone became the first </a:t>
            </a:r>
            <a:r>
              <a:rPr sz="1300" b="1" u="none">
                <a:solidFill>
                  <a:srgbClr val="595959"/>
                </a:solidFill>
                <a:latin typeface="Calibri"/>
                <a:ea typeface="Calibri"/>
                <a:cs typeface="Calibri"/>
              </a:rPr>
              <a:t>national park.  </a:t>
            </a:r>
            <a:r>
              <a:rPr sz="1300" b="0" u="none">
                <a:solidFill>
                  <a:srgbClr val="595959"/>
                </a:solidFill>
                <a:latin typeface="Calibri"/>
                <a:ea typeface="Calibri"/>
                <a:cs typeface="Calibri"/>
              </a:rPr>
              <a:t>Many of the other early national parks around the world, including Banff in Canada and Tongariro in New Zealand, are also in mountain areas.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Since the 1980s, protected areas have been one of the fastest-growing land-use types in mountains around the world. They have often been established where productivity and human use are low.  They now cover 16.5% of the total mountain area outside Antarctica (although a substantial fraction of this is in Greenland National Park).</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Originally, “protection” often meant that local people were encouraged to leave or were physically removed when parks were established. Since the 1980s, there has been increasing recognition that protected areas cannot be managed as “islands” separate from the surrounding landscape, and that the customary practices of local people can be complementary to, or even enhance, conservation goals.  21</a:t>
            </a:r>
            <a:r>
              <a:rPr sz="1300" b="0" u="none">
                <a:solidFill>
                  <a:srgbClr val="595959"/>
                </a:solidFill>
                <a:latin typeface="Calibri"/>
                <a:ea typeface="Calibri"/>
                <a:cs typeface="Calibri"/>
              </a:rPr>
              <a:t>st</a:t>
            </a:r>
            <a:r>
              <a:rPr sz="1300" b="0" u="none">
                <a:solidFill>
                  <a:srgbClr val="595959"/>
                </a:solidFill>
                <a:latin typeface="Calibri"/>
                <a:ea typeface="Calibri"/>
                <a:cs typeface="Calibri"/>
              </a:rPr>
              <a:t> century conservation increasingly takes a wider, regional perspective, emphasizing both the conservation of biological diversity and its benefits for local people.</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742680" lvl="1" indent="-285480">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742680" lvl="1" indent="-285480">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34781052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9" name="Slide text on slide 15">
            <a:extLst xmlns:a="http://schemas.openxmlformats.org/drawingml/2006/main">
              <a:ext uri="{FF2B5EF4-FFF2-40B4-BE49-F238E27FC236}">
                <a16:creationId xmlns:a16="http://schemas.microsoft.com/office/drawing/2014/main" id="{3D71A8C5-0363-4C81-B0C7-35E071EF0F4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Partnerships for Conservation and Development</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 ensure the long-term survival of the species, ecosystems, and landscapes within a particular area, local people—and other </a:t>
            </a:r>
            <a:r>
              <a:rPr sz="1300" b="1" u="none">
                <a:solidFill>
                  <a:srgbClr val="595959"/>
                </a:solidFill>
                <a:latin typeface="Calibri"/>
                <a:ea typeface="Calibri"/>
                <a:cs typeface="Calibri"/>
              </a:rPr>
              <a:t>stakeholders</a:t>
            </a:r>
            <a:r>
              <a:rPr sz="1300" b="0" u="none">
                <a:solidFill>
                  <a:srgbClr val="595959"/>
                </a:solidFill>
                <a:latin typeface="Calibri"/>
                <a:ea typeface="Calibri"/>
                <a:cs typeface="Calibri"/>
              </a:rPr>
              <a:t> such as local government, NGOs, private companies, and, in some cases, the military—must be involved in their designation and management. Broad stakeholder involvement is a trend in mountain protected areas around the world.</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many mountain regions, the knowledge of local people, based on centuries of experience, has been ignored, and they have been excluded from using the resources of protected areas.  This has sometimes led to the loss of some of the qualities for which an area was designated.</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Increasing recognition that continued human intervention in maintaining the </a:t>
            </a:r>
            <a:r>
              <a:rPr sz="1300" b="1" u="none">
                <a:solidFill>
                  <a:srgbClr val="595959"/>
                </a:solidFill>
                <a:latin typeface="Calibri"/>
                <a:ea typeface="Calibri"/>
                <a:cs typeface="Calibri"/>
              </a:rPr>
              <a:t>cultural landscapes </a:t>
            </a:r>
            <a:r>
              <a:rPr sz="1300" b="0" u="none">
                <a:solidFill>
                  <a:srgbClr val="595959"/>
                </a:solidFill>
                <a:latin typeface="Calibri"/>
                <a:ea typeface="Calibri"/>
                <a:cs typeface="Calibri"/>
              </a:rPr>
              <a:t>of mountain areas is essential has led to the linkage of conservation to the continuation of local practices and employment possibilities.  In developing countries, the </a:t>
            </a:r>
            <a:r>
              <a:rPr sz="1300" b="1" u="none">
                <a:solidFill>
                  <a:srgbClr val="595959"/>
                </a:solidFill>
                <a:latin typeface="Calibri"/>
                <a:ea typeface="Calibri"/>
                <a:cs typeface="Calibri"/>
              </a:rPr>
              <a:t>indigenous knowledge</a:t>
            </a:r>
            <a:r>
              <a:rPr sz="1300" b="0" u="none">
                <a:solidFill>
                  <a:srgbClr val="595959"/>
                </a:solidFill>
                <a:latin typeface="Calibri"/>
                <a:ea typeface="Calibri"/>
                <a:cs typeface="Calibri"/>
              </a:rPr>
              <a:t>, or traditional ecological knowledge, of local people has been recognized through their involvement in the management of resources.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Recognition of the expertise of local people also extends to environmental monitoring in mountain protected areas. In developing countries, this is often complementary to, and sometimes more suitable and adaptable than, Western scientific methods.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Through these processes, </a:t>
            </a:r>
            <a:r>
              <a:rPr sz="1300" b="1" u="none">
                <a:solidFill>
                  <a:srgbClr val="595959"/>
                </a:solidFill>
                <a:latin typeface="Calibri"/>
                <a:ea typeface="Calibri"/>
                <a:cs typeface="Calibri"/>
              </a:rPr>
              <a:t>cultural heritage </a:t>
            </a:r>
            <a:r>
              <a:rPr sz="1300" b="0" u="none">
                <a:solidFill>
                  <a:srgbClr val="595959"/>
                </a:solidFill>
                <a:latin typeface="Calibri"/>
                <a:ea typeface="Calibri"/>
                <a:cs typeface="Calibri"/>
              </a:rPr>
              <a:t>is preserved and people gain employment as stewards of their own landscape. Also, tourism can contribute to poverty reduction by providing employment opportunities, which contribute to not only biodiversity conservation but also the social responsibility commitments of national parks.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 further element in building partnerships is to ensure that all partners have access to the same </a:t>
            </a:r>
            <a:r>
              <a:rPr sz="1300" b="1" u="none">
                <a:solidFill>
                  <a:srgbClr val="595959"/>
                </a:solidFill>
                <a:latin typeface="Calibri"/>
                <a:ea typeface="Calibri"/>
                <a:cs typeface="Calibri"/>
              </a:rPr>
              <a:t>information and technology</a:t>
            </a:r>
            <a:r>
              <a:rPr sz="1300" b="0" u="none">
                <a:solidFill>
                  <a:srgbClr val="595959"/>
                </a:solidFill>
                <a:latin typeface="Calibri"/>
                <a:ea typeface="Calibri"/>
                <a:cs typeface="Calibri"/>
              </a:rPr>
              <a:t>, and that documents are made available and meetings held in the languages and appropriate cultural settings of mountain people.</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 government agencies and their staff, all of these examples require that they consider local goals and values, as well as those of wider society, with a shift from “expert management” to management in partnership.</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518400" lvl="2">
              <a:lnSpc>
                <a:spcPct val="13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3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3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30" name="Accessible slide title: Partnerships for Conservation and Development">
            <a:extLst xmlns:a="http://schemas.openxmlformats.org/drawingml/2006/main">
              <a:ext uri="{FF2B5EF4-FFF2-40B4-BE49-F238E27FC236}">
                <a16:creationId xmlns:a16="http://schemas.microsoft.com/office/drawing/2014/main" id="{9C60A93D-83E7-4A37-818F-2D814A2F3B8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Partnerships for Conservation and Development</a:t>
            </a:r>
          </a:p>
        </p:txBody>
      </p:sp>
    </p:spTree>
    <p:extLst>
      <p:ext uri="{BB962C8B-B14F-4D97-AF65-F5344CB8AC3E}">
        <p14:creationId xmlns:p14="http://schemas.microsoft.com/office/powerpoint/2010/main" val="377202659"/>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0" name="Slide title: Water">
            <a:extLst xmlns:a="http://schemas.openxmlformats.org/drawingml/2006/main">
              <a:ext uri="{FF2B5EF4-FFF2-40B4-BE49-F238E27FC236}">
                <a16:creationId xmlns:a16="http://schemas.microsoft.com/office/drawing/2014/main" id="{15C6E140-71F8-4B4A-A9AD-AD13FEBF881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Water</a:t>
            </a:r>
            <a:endParaRPr sz="2600" b="0" u="none">
              <a:solidFill>
                <a:srgbClr val="000000"/>
              </a:solidFill>
              <a:latin typeface="Calibri"/>
              <a:ea typeface="Calibri"/>
              <a:cs typeface="Calibri"/>
            </a:endParaRPr>
          </a:p>
        </p:txBody>
      </p:sp>
      <p:sp>
        <p:nvSpPr>
          <p:cNvPr id="31" name="Slide text on slide 16">
            <a:extLst xmlns:a="http://schemas.openxmlformats.org/drawingml/2006/main">
              <a:ext uri="{FF2B5EF4-FFF2-40B4-BE49-F238E27FC236}">
                <a16:creationId xmlns:a16="http://schemas.microsoft.com/office/drawing/2014/main" id="{36D46BF0-7381-4696-94DF-7B5E3E1EE1F4}"/>
              </a:ext>
            </a:extLst>
          </p:cNvPr>
          <p:cNvSpPr>
            <a:spLocks xmlns:a="http://schemas.openxmlformats.org/drawingml/2006/main" noGrp="1"/>
          </p:cNvSpPr>
          <p:nvPr/>
        </p:nvSpPr>
        <p:spPr>
          <a:xfrm xmlns:a="http://schemas.openxmlformats.org/drawingml/2006/main">
            <a:off x="457200" y="898200"/>
            <a:ext cx="8229600" cy="574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As SMD concerns both mountain regions and populations that depend on them, the water flowing from mountain areas is perhaps the most important element at the global scale.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as sources of freshwater for billions of people, are often described as </a:t>
            </a:r>
            <a:r>
              <a:rPr sz="1400" b="1" u="none">
                <a:solidFill>
                  <a:srgbClr val="595959"/>
                </a:solidFill>
                <a:latin typeface="Calibri"/>
                <a:ea typeface="Calibri"/>
                <a:cs typeface="Calibri"/>
              </a:rPr>
              <a:t>water towers</a:t>
            </a:r>
            <a:r>
              <a:rPr sz="1400" b="0" u="none">
                <a:solidFill>
                  <a:srgbClr val="595959"/>
                </a:solidFill>
                <a:latin typeface="Calibri"/>
                <a:ea typeface="Calibri"/>
                <a:cs typeface="Calibri"/>
              </a:rPr>
              <a:t>. All of the world’s major rivers originate in the mountains; between a third and half of all freshwater flows come from mountain areas; more than half of humanity relies on mountain water for drinking, domestic use, fisheries, hydroelectricity, industry, irrigation, recreation, or transportation.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mountain areas occupy only relatively small proportions of most river basins, a relatively large proportion of the precipitation falls in them due to the </a:t>
            </a:r>
            <a:r>
              <a:rPr sz="1400" b="1" u="none">
                <a:solidFill>
                  <a:srgbClr val="595959"/>
                </a:solidFill>
                <a:latin typeface="Calibri"/>
                <a:ea typeface="Calibri"/>
                <a:cs typeface="Calibri"/>
              </a:rPr>
              <a:t>orographic effect:</a:t>
            </a:r>
            <a:r>
              <a:rPr sz="1400" b="0" u="none">
                <a:solidFill>
                  <a:srgbClr val="595959"/>
                </a:solidFill>
                <a:latin typeface="Calibri"/>
                <a:ea typeface="Calibri"/>
                <a:cs typeface="Calibri"/>
              </a:rPr>
              <a:t> as air rises over the mountains, it cools, releasing the moisture it holds.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For people in the lowlands, the storage of winter precipitation as snow or ice is crucial, because when temperatures rise in the spring and summer, the snow and ice melt, releasing water to the rivers, exactly when it is most needed downstream for irrigation and other uses.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a global scale, the greatest importance of mountain rivers is in arid and semiarid regions, where mountains are “wet islands”—often the only areas that receive enough precipitation to generate runoff and groundwater recharge, providing approximately 70–95% of the flow to nearby lowlands.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Even in temperate humid areas, mountain water contributes about 30–60% of the water flowing to the lowlands. It is only in the humid tropics, where the lowlands receive at least 1,500 –2,000 mm  (600–800 in.) of annual precipitation, that the contribution of water from mountain areas is insignificant.</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768688627"/>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2" name="Slide text on slide 17">
            <a:extLst xmlns:a="http://schemas.openxmlformats.org/drawingml/2006/main">
              <a:ext uri="{FF2B5EF4-FFF2-40B4-BE49-F238E27FC236}">
                <a16:creationId xmlns:a16="http://schemas.microsoft.com/office/drawing/2014/main" id="{F02AED63-5F72-4C65-BA26-0D0FDD183523}"/>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Harvesting Mountain Water</a:t>
            </a:r>
            <a:endParaRPr sz="16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most mountain water is used for lowland agriculture, it is also vital for mountain agriculture.</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a:t>
            </a:r>
            <a:r>
              <a:rPr sz="1400" b="1" u="none">
                <a:solidFill>
                  <a:srgbClr val="595959"/>
                </a:solidFill>
                <a:latin typeface="Calibri"/>
                <a:ea typeface="Calibri"/>
                <a:cs typeface="Calibri"/>
              </a:rPr>
              <a:t>rrigation systems</a:t>
            </a:r>
            <a:r>
              <a:rPr sz="1400" b="0" u="none">
                <a:solidFill>
                  <a:srgbClr val="595959"/>
                </a:solidFill>
                <a:latin typeface="Calibri"/>
                <a:ea typeface="Calibri"/>
                <a:cs typeface="Calibri"/>
              </a:rPr>
              <a:t> are found in mountain areas around the world, storing water and directing it to fields at the right time and place to allow crops to grow and optimize yields.</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Traditional systems range from the simple to the complex. The simplest involve blocking streams and allowing the water to flood over meadows, as for traditional hay meadows in the Alps; more complex systems involve constructing channels to bring water from high springs and streams to the fields. The most complex are the underground systems (</a:t>
            </a:r>
            <a:r>
              <a:rPr sz="1400" b="1" u="none">
                <a:solidFill>
                  <a:srgbClr val="595959"/>
                </a:solidFill>
                <a:latin typeface="Calibri"/>
                <a:ea typeface="Calibri"/>
                <a:cs typeface="Calibri"/>
              </a:rPr>
              <a:t>qanat</a:t>
            </a:r>
            <a:r>
              <a:rPr sz="1400" b="0" u="none">
                <a:solidFill>
                  <a:srgbClr val="595959"/>
                </a:solidFill>
                <a:latin typeface="Calibri"/>
                <a:ea typeface="Calibri"/>
                <a:cs typeface="Calibri"/>
              </a:rPr>
              <a:t> or </a:t>
            </a:r>
            <a:r>
              <a:rPr sz="1400" b="1" u="none">
                <a:solidFill>
                  <a:srgbClr val="595959"/>
                </a:solidFill>
                <a:latin typeface="Calibri"/>
                <a:ea typeface="Calibri"/>
                <a:cs typeface="Calibri"/>
              </a:rPr>
              <a:t>khettara)</a:t>
            </a:r>
            <a:r>
              <a:rPr sz="1400" b="0" u="none">
                <a:solidFill>
                  <a:srgbClr val="595959"/>
                </a:solidFill>
                <a:latin typeface="Calibri"/>
                <a:ea typeface="Calibri"/>
                <a:cs typeface="Calibri"/>
              </a:rPr>
              <a:t>—a technology that developed about 2,500 years ago in Iran, then spread to Afghanistan, North Africa, and Cyprus—which include water collection systems, storage reservoirs and cisterns, and underground pipes that carry water to the fields.</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systems minimize evaporation, but also require high inputs of labor to build and maintain. Many have fallen into disrepair because the required manpower is no longer available, or pumped groundwater is more easily acquired.</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Fog water collecting or fog harvesting is a recent technology used to </a:t>
            </a:r>
            <a:r>
              <a:rPr sz="1400" b="1" u="none">
                <a:solidFill>
                  <a:srgbClr val="595959"/>
                </a:solidFill>
                <a:latin typeface="Calibri"/>
                <a:ea typeface="Calibri"/>
                <a:cs typeface="Calibri"/>
              </a:rPr>
              <a:t>harvest water</a:t>
            </a:r>
            <a:r>
              <a:rPr sz="1400" b="0" u="none">
                <a:solidFill>
                  <a:srgbClr val="595959"/>
                </a:solidFill>
                <a:latin typeface="Calibri"/>
                <a:ea typeface="Calibri"/>
                <a:cs typeface="Calibri"/>
              </a:rPr>
              <a:t> in some of the world’s driest mountain areas. This uses high fences of polypropylene mesh, or “fog catchers”—or stands of trees—to harvest, store, and pipe the water contained in clouds to villages.</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other dry areas, drip irrigation—another modern technology, though not mountain-specific—can increase the efficiency of water use and expand the cultivated area, so that smallholders can increase their food security and also grow crops for sale.</a:t>
            </a:r>
            <a:endParaRPr sz="1400" b="0" u="none">
              <a:solidFill>
                <a:srgbClr val="000000"/>
              </a:solidFill>
              <a:latin typeface="Calibri"/>
              <a:ea typeface="Calibri"/>
              <a:cs typeface="Calibri"/>
            </a:endParaRPr>
          </a:p>
          <a:p xmlns:a="http://schemas.openxmlformats.org/drawingml/2006/main">
            <a:pPr marL="914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914400" lvl="2">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914400" lvl="2">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914400" lvl="2">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80028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800280" lvl="1" indent="-285840">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3" name="Accessible slide title: Harvesting Mountain Water">
            <a:extLst xmlns:a="http://schemas.openxmlformats.org/drawingml/2006/main">
              <a:ext uri="{FF2B5EF4-FFF2-40B4-BE49-F238E27FC236}">
                <a16:creationId xmlns:a16="http://schemas.microsoft.com/office/drawing/2014/main" id="{467C3AB6-A093-45CA-B8B4-659B20D5011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Harvesting Mountain Water</a:t>
            </a:r>
          </a:p>
        </p:txBody>
      </p:sp>
    </p:spTree>
    <p:extLst>
      <p:ext uri="{BB962C8B-B14F-4D97-AF65-F5344CB8AC3E}">
        <p14:creationId xmlns:p14="http://schemas.microsoft.com/office/powerpoint/2010/main" val="83991771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3" name="Slide text on slide 18">
            <a:extLst xmlns:a="http://schemas.openxmlformats.org/drawingml/2006/main">
              <a:ext uri="{FF2B5EF4-FFF2-40B4-BE49-F238E27FC236}">
                <a16:creationId xmlns:a16="http://schemas.microsoft.com/office/drawing/2014/main" id="{4071D9FD-A499-4E94-8200-F453423EC2A0}"/>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Power from Water</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steep gradients of mountain rivers and streams means that they have great potential for generating energy. Small-scale initiatives, from water mills to turbines, have attempted to harness this energy.</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Water mills, developed centuries ago and initially used for grinding grain, are used around the world. They can be constructed from local materials, and are easily maintained.</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Turbines produce more electricity and can be installed in streams and rivers. The greatest challenge to making them economically viable is to ensure that the electricity, generated 24 hours a day, is used throughout the day, not just in the evenings for lighting and television.</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At the other end of the spectrum of </a:t>
            </a:r>
            <a:r>
              <a:rPr sz="1300" b="1" u="none">
                <a:solidFill>
                  <a:srgbClr val="595959"/>
                </a:solidFill>
                <a:latin typeface="Calibri"/>
                <a:ea typeface="Calibri"/>
                <a:cs typeface="Calibri"/>
              </a:rPr>
              <a:t>hydroelectricity </a:t>
            </a:r>
            <a:r>
              <a:rPr sz="1300" b="0" u="none">
                <a:solidFill>
                  <a:srgbClr val="595959"/>
                </a:solidFill>
                <a:latin typeface="Calibri"/>
                <a:ea typeface="Calibri"/>
                <a:cs typeface="Calibri"/>
              </a:rPr>
              <a:t>generation in the mountains are large projects, often with sequences of large dams.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Hydropower</a:t>
            </a:r>
            <a:r>
              <a:rPr sz="1300" b="0" u="none">
                <a:solidFill>
                  <a:srgbClr val="595959"/>
                </a:solidFill>
                <a:latin typeface="Calibri"/>
                <a:ea typeface="Calibri"/>
                <a:cs typeface="Calibri"/>
              </a:rPr>
              <a:t> provides about 20% of the global electricity supply, in over 150 countries.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global potential for hydropower development is huge. Yet levels of development vary greatly. Currently, China, alongside India, Brazil, Pakistan, and Vietnam, has particularly high rates of dam construction, driven by its rapidly growing economy and based on its hydro resources, which are among the richest on Earth.</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Such large projects primarily benefit lowland people and economies, who often gain not only electricity, but also water for irrigation, flood control, and more reliable navigation. Mountain people often lose land—sometimes the most valuable for agriculture—as well as transport routes, requiring them to move when their settlements are flooded. Some people close to power stations may obtain the resulting electricity at reduced prices, but many do not have access to this resource, especially in the developing world.</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It is therefore hard to argue that such large projects contribute to SMD. At a global scale, they have faced increasing obstacles, largely based on social motives in developing countries, such as inadequate compensation for resettled communities; and on environmental motives in industrialized countries, such as the fear of destroying the few remaining pristine mountain landscapes, or rare and endangered mountain ecosystems.</a:t>
            </a:r>
            <a:endParaRPr sz="1300" b="0" u="none">
              <a:solidFill>
                <a:srgbClr val="000000"/>
              </a:solidFill>
              <a:latin typeface="Calibri"/>
              <a:ea typeface="Calibri"/>
              <a:cs typeface="Calibri"/>
            </a:endParaRPr>
          </a:p>
          <a:p xmlns:a="http://schemas.openxmlformats.org/drawingml/2006/main">
            <a:pPr marL="518400" lvl="2">
              <a:lnSpc>
                <a:spcPct val="13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3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3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34" name="Accessible slide title: Power from Water">
            <a:extLst xmlns:a="http://schemas.openxmlformats.org/drawingml/2006/main">
              <a:ext uri="{FF2B5EF4-FFF2-40B4-BE49-F238E27FC236}">
                <a16:creationId xmlns:a16="http://schemas.microsoft.com/office/drawing/2014/main" id="{606F4C8F-EECD-4F0E-A15E-F30090888F8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Power from Water</a:t>
            </a:r>
          </a:p>
        </p:txBody>
      </p:sp>
    </p:spTree>
    <p:extLst>
      <p:ext uri="{BB962C8B-B14F-4D97-AF65-F5344CB8AC3E}">
        <p14:creationId xmlns:p14="http://schemas.microsoft.com/office/powerpoint/2010/main" val="1339165736"/>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4" name="Slide text on slide 19">
            <a:extLst xmlns:a="http://schemas.openxmlformats.org/drawingml/2006/main">
              <a:ext uri="{FF2B5EF4-FFF2-40B4-BE49-F238E27FC236}">
                <a16:creationId xmlns:a16="http://schemas.microsoft.com/office/drawing/2014/main" id="{0B9FE81C-E3D1-48F9-8882-CF7A62348934}"/>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Sharing the Benefits of Mountain Water</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Sharing the benefits of mountain water has always been a challenge for water users. For example, although irrigation systems are usually constructed by an entire community, subsequent </a:t>
            </a:r>
            <a:r>
              <a:rPr sz="1400" b="1" u="none">
                <a:solidFill>
                  <a:srgbClr val="595959"/>
                </a:solidFill>
                <a:latin typeface="Calibri"/>
                <a:ea typeface="Calibri"/>
                <a:cs typeface="Calibri"/>
              </a:rPr>
              <a:t>institutions</a:t>
            </a:r>
            <a:r>
              <a:rPr sz="1400" b="0" u="none">
                <a:solidFill>
                  <a:srgbClr val="595959"/>
                </a:solidFill>
                <a:latin typeface="Calibri"/>
                <a:ea typeface="Calibri"/>
                <a:cs typeface="Calibri"/>
              </a:rPr>
              <a:t> and sets of rules are necessary to ensure that the systems are maintained and the benefits fairly distributed. The resulting rules governing distribution can be quite complicated.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User-managed systems consistently perform agency-managed systems, largely due to more effective social control and more stringent imposition of sanctions within the user communities.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Small-scale hydroelectricity projects are mainly developed to benefit local people, but often impose negative impacts similar to large-scale projects, although mutually beneficial arrangements can be developed between power-generation companies and irrigation institutions. For example, in Switzerland, a 1916 law entitles communities to substantial annual payments and quotas of free energy for granting the rights to hydropower development on their land. Developing countries are introducing similar compensation mechanisms.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even larger scales, it is notable that 214 river basins, home to 40% of the world's population and covering more than 50% of the global land area, are shared by two or more countries. Although this might appear to lead to increasing tension and conflict between nations, water use conflicts tend to occur within rather than between states.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threat of conflicts over water both between and within states cannot be ruled out as populations grow, demands for all uses of water increase, and climate change leads to changing in both the timing and amount of precipitation and generally to increased evaporation. Appropriate technologies and new institutions will be needed at all scales, from villages to international regions, to ensure that the benefits of mountain water are shared as fairly as possible.</a:t>
            </a: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5" name="Accessible slide title: Sharing the Benefits of Mountain Water">
            <a:extLst xmlns:a="http://schemas.openxmlformats.org/drawingml/2006/main">
              <a:ext uri="{FF2B5EF4-FFF2-40B4-BE49-F238E27FC236}">
                <a16:creationId xmlns:a16="http://schemas.microsoft.com/office/drawing/2014/main" id="{EAE045D5-165C-41BA-8E5A-CB12561ED49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Sharing the Benefits of Mountain Water</a:t>
            </a:r>
          </a:p>
        </p:txBody>
      </p:sp>
    </p:spTree>
    <p:extLst>
      <p:ext uri="{BB962C8B-B14F-4D97-AF65-F5344CB8AC3E}">
        <p14:creationId xmlns:p14="http://schemas.microsoft.com/office/powerpoint/2010/main" val="204945844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3D94618C-1AB2-424A-BC48-F943D05A41BA}"/>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the 1992 UN Conference on Environment and Development (UNCED) in Rio de Janeiro, </a:t>
            </a:r>
            <a:r>
              <a:rPr sz="1400" b="1" u="none">
                <a:solidFill>
                  <a:srgbClr val="595959"/>
                </a:solidFill>
                <a:latin typeface="Calibri"/>
                <a:ea typeface="Calibri"/>
                <a:cs typeface="Calibri"/>
              </a:rPr>
              <a:t>Agenda 21</a:t>
            </a:r>
            <a:r>
              <a:rPr sz="1400" b="0" u="none">
                <a:solidFill>
                  <a:srgbClr val="595959"/>
                </a:solidFill>
                <a:latin typeface="Calibri"/>
                <a:ea typeface="Calibri"/>
                <a:cs typeface="Calibri"/>
              </a:rPr>
              <a:t>, a plan for action into the 21</a:t>
            </a:r>
            <a:r>
              <a:rPr sz="1400" b="0" u="none">
                <a:solidFill>
                  <a:srgbClr val="595959"/>
                </a:solidFill>
                <a:latin typeface="Calibri"/>
                <a:ea typeface="Calibri"/>
                <a:cs typeface="Calibri"/>
              </a:rPr>
              <a:t>st</a:t>
            </a:r>
            <a:r>
              <a:rPr sz="1400" b="0" u="none">
                <a:solidFill>
                  <a:srgbClr val="595959"/>
                </a:solidFill>
                <a:latin typeface="Calibri"/>
                <a:ea typeface="Calibri"/>
                <a:cs typeface="Calibri"/>
              </a:rPr>
              <a:t> century - a “blueprint for sustainable development” - was signed. Chapter 13, “Managing Fragile Ecosystems: Sustainable Mountain Development,” included two “programme areas”: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generating and strengthening knowledge about the ecology and sustainable development of mountain ecosystems</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promoting integrated watershed development and alternative livelihood opportunities.</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For the first time, mountains were accorded a priority in the global debate about environment and development comparable with issues such as global climate change, desertification, and deforestation.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After 1992, considerable progress was towards the goals of Chapter 13:</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1994, the UN Food and Agriculture Organization (FAO) convened the Inter-Agency Group on Mountains (IAGM), which included not only UN agencies but also bilateral donors, NGOs, and research institutions. It recommended that national governments should become directly involved in the implementation of Chapter 13.  As a result, regional intergovernmental consultations for Africa, Asia and the Pacific, Europe, and Latin America and the Caribbean took place from 1994–1996.</a:t>
            </a:r>
            <a:endParaRPr sz="1300" b="0" u="none">
              <a:solidFill>
                <a:srgbClr val="000000"/>
              </a:solidFill>
              <a:latin typeface="Calibri"/>
              <a:ea typeface="Calibri"/>
              <a:cs typeface="Calibri"/>
            </a:endParaRPr>
          </a:p>
          <a:p xmlns:a="http://schemas.openxmlformats.org/drawingml/2006/main">
            <a:pPr marL="743040" lvl="1" indent="-28584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IAGM also underlined the importance of nongovernmental involvement; thus, parallel to the intergovernmental process, a nongovernmental process developed, leading to the establishment of the Mountain Forum, a global network of nongovernmental, intergovernmental, scientific, and private-sector organizations and individuals, with the mission to promote “global action toward equitable and ecologically sustainable mountain development.”</a:t>
            </a: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1998, the UN General Assembly re-emphasized the importance of the world’s mountains by declaring 2002 the International Year of Mountains (IYM).</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But what exactly is </a:t>
            </a:r>
            <a:r>
              <a:rPr sz="1400" b="1" u="none">
                <a:solidFill>
                  <a:srgbClr val="595959"/>
                </a:solidFill>
                <a:latin typeface="Calibri"/>
                <a:ea typeface="Calibri"/>
                <a:cs typeface="Calibri"/>
              </a:rPr>
              <a:t>sustainable mountain development </a:t>
            </a:r>
            <a:r>
              <a:rPr sz="1400" b="0" u="none">
                <a:solidFill>
                  <a:srgbClr val="595959"/>
                </a:solidFill>
                <a:latin typeface="Calibri"/>
                <a:ea typeface="Calibri"/>
                <a:cs typeface="Calibri"/>
              </a:rPr>
              <a:t>(SMD), and what are the priorities and means for its implementation?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914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914400" lvl="2">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914400" lvl="2">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914400" lvl="2">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3080" indent="-3430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3080" indent="-34308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3080" indent="-34308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Accessible slide title: At the 1992 UN Conference on Environment and Development (UNCED) in Rio de Ja...">
            <a:extLst xmlns:a="http://schemas.openxmlformats.org/drawingml/2006/main">
              <a:ext uri="{FF2B5EF4-FFF2-40B4-BE49-F238E27FC236}">
                <a16:creationId xmlns:a16="http://schemas.microsoft.com/office/drawing/2014/main" id="{64064BA5-4A5B-4A7D-8E33-2B22A6CA0DB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At the 1992 UN Conference on Environment and Development (UNCED) in Rio de Ja...</a:t>
            </a:r>
          </a:p>
        </p:txBody>
      </p:sp>
    </p:spTree>
    <p:extLst>
      <p:ext uri="{BB962C8B-B14F-4D97-AF65-F5344CB8AC3E}">
        <p14:creationId xmlns:p14="http://schemas.microsoft.com/office/powerpoint/2010/main" val="514816299"/>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35" name="Slide title: Implementing Sustainable Mountain Development">
            <a:extLst xmlns:a="http://schemas.openxmlformats.org/drawingml/2006/main">
              <a:ext uri="{FF2B5EF4-FFF2-40B4-BE49-F238E27FC236}">
                <a16:creationId xmlns:a16="http://schemas.microsoft.com/office/drawing/2014/main" id="{79F105E4-E69E-4FDE-A475-AB3DF7872D8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8EB4E3"/>
                </a:solidFill>
                <a:latin typeface="Calibri"/>
                <a:ea typeface="Calibri"/>
                <a:cs typeface="Calibri"/>
              </a:rPr>
              <a:t>Implementing Sustainable Mountain Development</a:t>
            </a:r>
            <a:endParaRPr sz="2900" b="0" u="none">
              <a:solidFill>
                <a:srgbClr val="000000"/>
              </a:solidFill>
              <a:latin typeface="Calibri"/>
              <a:ea typeface="Calibri"/>
              <a:cs typeface="Calibri"/>
            </a:endParaRPr>
          </a:p>
        </p:txBody>
      </p:sp>
      <p:sp>
        <p:nvSpPr>
          <p:cNvPr id="36" name="Slide text on slide 20">
            <a:extLst xmlns:a="http://schemas.openxmlformats.org/drawingml/2006/main">
              <a:ext uri="{FF2B5EF4-FFF2-40B4-BE49-F238E27FC236}">
                <a16:creationId xmlns:a16="http://schemas.microsoft.com/office/drawing/2014/main" id="{5E0594DC-4EF9-46F7-8967-5F2CE02E14AC}"/>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Over the decade following UNCED, interest in SMD grew in the very different contexts of the world’s mountain regions, which include—in economic terms—some of the richest and some of the poorest communities in the world.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There is no global convention for mountain areas, but they are specifically mentioned in the three global conventions arising from UNCED: the Convention on Biological Diversity, the Convention to Combat Desertification, and the Framework Convention on Climate Change.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1995, the Global Environmental Facility (GEF) identified mountain ecosystems as the subject of one of its ten operational programs. By 2002, it had committed over $620 million and leveraged about $1.4 billion of additional funding for at least 107 mountain-related projects in 64 countries.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1996, the UN General Assembly, with support from 130 countries designated the year 2002 as the </a:t>
            </a:r>
            <a:r>
              <a:rPr sz="1400" b="1" u="none">
                <a:solidFill>
                  <a:srgbClr val="595959"/>
                </a:solidFill>
                <a:latin typeface="Calibri"/>
                <a:ea typeface="Calibri"/>
                <a:cs typeface="Calibri"/>
              </a:rPr>
              <a:t>International Year of Mountains</a:t>
            </a:r>
            <a:r>
              <a:rPr sz="1400" b="0" u="none">
                <a:solidFill>
                  <a:srgbClr val="595959"/>
                </a:solidFill>
                <a:latin typeface="Calibri"/>
                <a:ea typeface="Calibri"/>
                <a:cs typeface="Calibri"/>
              </a:rPr>
              <a:t> (IYM).  Its objective was to “promote the conservation and sustainable development of mountain regions, thereby ensuring the well-being of mountain and lowland communities,” explicitly recognizing the upland-lowland linkages embodied in the concept of SMD.</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2002 was also the year of “Rio + 10”: the World Summit of Sustainable Development (WSSD), held in Johannesburg, South Africa. This meeting’s final document also specifically referred to mountains.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05776514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37" name="Slide title: Regional and National Initiatives">
            <a:extLst xmlns:a="http://schemas.openxmlformats.org/drawingml/2006/main">
              <a:ext uri="{FF2B5EF4-FFF2-40B4-BE49-F238E27FC236}">
                <a16:creationId xmlns:a16="http://schemas.microsoft.com/office/drawing/2014/main" id="{42883305-E251-4700-9971-2A277BA22D4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Regional and National Initiatives</a:t>
            </a:r>
            <a:endParaRPr sz="2600" b="0" u="none">
              <a:solidFill>
                <a:srgbClr val="000000"/>
              </a:solidFill>
              <a:latin typeface="Calibri"/>
              <a:ea typeface="Calibri"/>
              <a:cs typeface="Calibri"/>
            </a:endParaRPr>
          </a:p>
        </p:txBody>
      </p:sp>
      <p:sp>
        <p:nvSpPr>
          <p:cNvPr id="38" name="Slide text on slide 21">
            <a:extLst xmlns:a="http://schemas.openxmlformats.org/drawingml/2006/main">
              <a:ext uri="{FF2B5EF4-FFF2-40B4-BE49-F238E27FC236}">
                <a16:creationId xmlns:a16="http://schemas.microsoft.com/office/drawing/2014/main" id="{F5DCD00A-9F37-4688-8DF5-2F82161E23E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Regional Initiatives</a:t>
            </a:r>
            <a:endParaRPr sz="16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Alpine Convention was signed in 1991, and the Carpathian Convention in 2003. Range-wide agreements have been discussed for the Altai, the mountains of southeastern Europe, and the Caucasus.</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New regional institutions and initiatives complement those existing before UNCED. These include the Andean Community of Nations (Communidad Andina), established in 1969 as the Andean Pact, and currently with four members (Bolivia, Colombia, Ecuador, Peru); “working communities” in the Alps and the Pyrenees; the International Centre for Integrated Mountain Development (ICIMOD), established in 1983 for the Himalaya-Hindu Kush; and the Consortium for the Sustainable Development of the Andean Ecoregion (CONDESAN), established shortly before UNCED in 1992.</a:t>
            </a:r>
            <a:endParaRPr sz="1300" b="0" u="none">
              <a:solidFill>
                <a:srgbClr val="000000"/>
              </a:solidFill>
              <a:latin typeface="Calibri"/>
              <a:ea typeface="Calibri"/>
              <a:cs typeface="Calibri"/>
            </a:endParaRPr>
          </a:p>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National Initiatives</a:t>
            </a:r>
            <a:endParaRPr sz="16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France, Greece, Italy, and Switzerland had mountain laws before UNCED. Subsequently, Cuba, Georgia, and Ukraine developed and passed laws;and Bulgaria, Kyrgyzstan, Morocco, Poland, Romania, and the Russian Federation have also begun this process. There is also substantial  legislation for mountain areas within states: for example, North Ossetia-Alania (Russian Federation), most of Italy’s mountain regions, and Catalonia (Spain).</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protection and sustainable development of mountain areas are the primary aims of most of these laws, as well as of the Alpine and Carpathian Conventions. Some also underline the importance of maintaining the cultural identity of mountain people.</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Other countries have implemented laws or policies that address specific economic sectors—particularly agriculture, tourism, and biological or landscape conservation—in mountain areas.</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 implement these laws and specific actions in mountain areas, various new institutions have been created.</a:t>
            </a:r>
            <a:endParaRPr sz="1300" b="0" u="none">
              <a:solidFill>
                <a:srgbClr val="000000"/>
              </a:solidFill>
              <a:latin typeface="Calibri"/>
              <a:ea typeface="Calibri"/>
              <a:cs typeface="Calibri"/>
            </a:endParaRPr>
          </a:p>
          <a:p xmlns:a="http://schemas.openxmlformats.org/drawingml/2006/main">
            <a:pPr marL="743040" lvl="1" indent="-285840">
              <a:lnSpc>
                <a:spcPct val="120000"/>
              </a:lnSpc>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marL="743040" lvl="1" indent="-285840">
              <a:lnSpc>
                <a:spcPct val="120000"/>
              </a:lnSpc>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140506637"/>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39" name="Slide title: Principles for Sustainable Mountain Development">
            <a:extLst xmlns:a="http://schemas.openxmlformats.org/drawingml/2006/main">
              <a:ext uri="{FF2B5EF4-FFF2-40B4-BE49-F238E27FC236}">
                <a16:creationId xmlns:a16="http://schemas.microsoft.com/office/drawing/2014/main" id="{3D52E0AD-2220-4B35-BB32-5435F016D4E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Principles for Sustainable Mountain Development</a:t>
            </a:r>
            <a:endParaRPr sz="2600" b="0" u="none">
              <a:solidFill>
                <a:srgbClr val="000000"/>
              </a:solidFill>
              <a:latin typeface="Calibri"/>
              <a:ea typeface="Calibri"/>
              <a:cs typeface="Calibri"/>
            </a:endParaRPr>
          </a:p>
        </p:txBody>
      </p:sp>
      <p:sp>
        <p:nvSpPr>
          <p:cNvPr id="40" name="Slide text on slide 22">
            <a:extLst xmlns:a="http://schemas.openxmlformats.org/drawingml/2006/main">
              <a:ext uri="{FF2B5EF4-FFF2-40B4-BE49-F238E27FC236}">
                <a16:creationId xmlns:a16="http://schemas.microsoft.com/office/drawing/2014/main" id="{A1CCA1FA-FF6C-4645-B6CB-9C64C42B1B1F}"/>
              </a:ext>
            </a:extLst>
          </p:cNvPr>
          <p:cNvSpPr>
            <a:spLocks xmlns:a="http://schemas.openxmlformats.org/drawingml/2006/main" noGrp="1"/>
          </p:cNvSpPr>
          <p:nvPr/>
        </p:nvSpPr>
        <p:spPr>
          <a:xfrm xmlns:a="http://schemas.openxmlformats.org/drawingml/2006/main">
            <a:off x="457200" y="897840"/>
            <a:ext cx="8229600" cy="5759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Two sets of principles for SMD have been developed.</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Ives et al. (1997) proposed an “agenda for sustainable mountain development,” with “seven prerequisites for a twenty-first century mountain agenda”:</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Perspective: The characteristics of mountain people and their environments must not be stereotyped, especially by outside/lowland experts of institutions; development processes must integrate mountain specificities, and mountain people must be respected as equal partners in development, with key cultural and physical resources;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Reciprocity: Lowland people have vital needs for mountain resources and should compensate and work with mountain people to ensure the long-term provision of these resources, with benefits to both lowland and mountain communities;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Devastation: International organizations and states must work together to bring an end to warfare, the greatest obstacle to SMD—a goal that the authors recognized as possibly utopian;</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Hazards: Mountain people are vulnerable to natural and human-induced hazards, as well as those deriving from welfare and associated risks to welfare. These vulnerabilities vary greatly with respect to “age, gender, ethnicity, affluence, and political influence.” Socioeconomic factors are at least as important root causes of these risks as geophysical factors. Therefore, inter- and transdisciplinary approaches are needed;</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Awareness: “United Nations and national governmental agencies, private foundations, universities, non-governmental organizations worldwide, are proclaiming the importance of mountains as vital to world security,” but will the benefits outweigh the costs, and how will the mountain perspective be included in institutional agendas?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Knowledge and Research: Basic, applied, and participatory research—particularly the dissemination of results, which often remain in the “gray” literature—are all needed. Inter- and transdisciplinary approaches are essential; perhaps a “policy-sensitive science of montology” is needed;</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 Policy: Workable policies informed by the best possible science are needed, sensitive to the trade-offs of sustainable development and open to innovations. Both “grassroots-focused” policy directions, complementing indigenous resources, and “macro-focused” policy directions, based on “equitably-oriented ecological economics” may be appropriate.</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742680" lvl="1" indent="-285480">
              <a:lnSpc>
                <a:spcPct val="11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299899354"/>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1" name="Slide text on slide 23">
            <a:extLst xmlns:a="http://schemas.openxmlformats.org/drawingml/2006/main">
              <a:ext uri="{FF2B5EF4-FFF2-40B4-BE49-F238E27FC236}">
                <a16:creationId xmlns:a16="http://schemas.microsoft.com/office/drawing/2014/main" id="{6F7208C9-1214-4972-81FD-316C269CB901}"/>
              </a:ext>
            </a:extLst>
          </p:cNvPr>
          <p:cNvSpPr>
            <a:spLocks xmlns:a="http://schemas.openxmlformats.org/drawingml/2006/main" noGrp="1"/>
          </p:cNvSpPr>
          <p:nvPr/>
        </p:nvSpPr>
        <p:spPr>
          <a:xfrm xmlns:a="http://schemas.openxmlformats.org/drawingml/2006/main">
            <a:off x="457200" y="274320"/>
            <a:ext cx="8229600" cy="639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100" b="0" u="none">
                <a:solidFill>
                  <a:srgbClr val="595959"/>
                </a:solidFill>
                <a:latin typeface="Calibri"/>
                <a:ea typeface="Calibri"/>
                <a:cs typeface="Calibri"/>
              </a:rPr>
              <a:t>In 2002, Mountain Agenda outlined seven key principles for policies to foster SMD:</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Recognition of mountains as important and specific areas of development: In contrast to the typical political marginalization of mountain areas, in which policies are largely externally driven, they need to be recognized as equal partners in development. This requires decentralization, the building of local institutions, recognition of local rights to natural resources, and platforms/networks to give a “voice” to mountain populations;</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Restitution for goods and serviced rendered to surrounding areas: Starting by defining the rights and obligations of mountain communities to natural resources, political discussion is needed to establish their rights to be compensated for the goods and services they contribute downstream—literally or figuratively—and compensatory mechanisms (e.g., investment and compensation funds, subsidies, royalties, taxes) need to be developed and implemented;</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Diversification and the benefit of complementarities: Multifunctionality has long been a key principle of mountain economies, providing stability in marginal environments. Modernization, leading to monofunctionality, is often not realistic,. Thus, policies should build on the strength of diversified systems with characteristics including the use of land at different altitudes over the year; the production, processing, and sale of quality products; decentralized infrastructure; complementary income from different sectors (e.g., agriculture, small industry, tourism; and seasonal migration;</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Taking full advantage of local potential for innovation: If employment and income opportunities are unavailable, younger and more innovative people leave. To foster innovation, both basic education and targeted education that is both based on the needs of mountain areas and takes into account developments in the wider world are needed. Curricula should be developed jointly by both local and external individuals and institutions, both public and private. To retain trained people, both basic and financial and business-related services must be available;</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Cultural change without loss of site-specific knowledge: Mountain cultures have always been changing; the challenge is how to allow exposure to new ideas while avoiding tension, conflict, and the loss of long-held values and practices relevant to SMD. Governments can officially recognize the value of cultural diversity and strengthen mountain societies through sectoral policies, opportunities for self-determination, and awareness raising;</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Conservation of mountain ecosystems and early warning function: The steep altitudinal gradients of mountain areas are reflected in their high biodiversity; but this also makes them vulnerable to global change, including climate change and changes resulting from local human activities. Conservation and development should be undertaken jointly. Mountain ecosystems are also unique because they occur in all of the Earth’s climatic zones, providing a global early warning system for global change;</a:t>
            </a: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100" b="0" u="none">
                <a:solidFill>
                  <a:srgbClr val="595959"/>
                </a:solidFill>
                <a:latin typeface="Calibri"/>
                <a:ea typeface="Calibri"/>
                <a:cs typeface="Calibri"/>
              </a:rPr>
              <a:t>Institutionalizing sustainable development of mountain areas: National-level institutions need to be established in order to develop and implement sectoral and/or integrated policies that support SMD through means including broad stakeholder involvement, exchange of information, and awareness-raising.</a:t>
            </a:r>
            <a:endParaRPr sz="1100" b="0" u="none">
              <a:solidFill>
                <a:srgbClr val="000000"/>
              </a:solidFill>
              <a:latin typeface="Calibri"/>
              <a:ea typeface="Calibri"/>
              <a:cs typeface="Calibri"/>
            </a:endParaRPr>
          </a:p>
          <a:p xmlns:a="http://schemas.openxmlformats.org/drawingml/2006/main">
            <a:pPr marL="914400" lvl="2">
              <a:lnSpc>
                <a:spcPct val="13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914400" lvl="2">
              <a:lnSpc>
                <a:spcPct val="13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3080" indent="-343080">
              <a:lnSpc>
                <a:spcPct val="13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914400" lvl="2">
              <a:lnSpc>
                <a:spcPct val="13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914400" lvl="2">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3080" indent="-34308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2" name="Accessible slide title: In 2002, Mountain Agenda outlined seven key principles for policies to foster...">
            <a:extLst xmlns:a="http://schemas.openxmlformats.org/drawingml/2006/main">
              <a:ext uri="{FF2B5EF4-FFF2-40B4-BE49-F238E27FC236}">
                <a16:creationId xmlns:a16="http://schemas.microsoft.com/office/drawing/2014/main" id="{CCA81655-A656-44DE-BBF3-CE65C0A9E50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2002, Mountain Agenda outlined seven key principles for policies to foster...</a:t>
            </a:r>
          </a:p>
        </p:txBody>
      </p:sp>
    </p:spTree>
    <p:extLst>
      <p:ext uri="{BB962C8B-B14F-4D97-AF65-F5344CB8AC3E}">
        <p14:creationId xmlns:p14="http://schemas.microsoft.com/office/powerpoint/2010/main" val="1663647841"/>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42" name="Slide text on slide 24">
            <a:extLst xmlns:a="http://schemas.openxmlformats.org/drawingml/2006/main">
              <a:ext uri="{FF2B5EF4-FFF2-40B4-BE49-F238E27FC236}">
                <a16:creationId xmlns:a16="http://schemas.microsoft.com/office/drawing/2014/main" id="{C1D68575-5934-482B-AA33-46D6969C1423}"/>
              </a:ext>
            </a:extLst>
          </p:cNvPr>
          <p:cNvSpPr>
            <a:spLocks xmlns:a="http://schemas.openxmlformats.org/drawingml/2006/main" noGrp="1"/>
          </p:cNvSpPr>
          <p:nvPr/>
        </p:nvSpPr>
        <p:spPr>
          <a:xfrm xmlns:a="http://schemas.openxmlformats.org/drawingml/2006/main">
            <a:off x="457200" y="274320"/>
            <a:ext cx="8229600" cy="623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two sets of principles overlap significantly, forming part of a larger debate on SMD that includes some of the background papers prepared for the 2002 Bishkek Global Mountain Summit, the culminating global event of the IYM, and more recent proposals for strategic action.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One key theme running through these documents is the need for mountain people to have a greater involvement in defining their futures, recognizing especially the many benefits they provide to wider societies and focusing on opportunities rather than constraints.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Thus, Parvez and Rasmussen (2004) propose a “sustainable livelihoods” approach that is people-centered, based on an understanding of how people and communities “make use of their existing human, social, natural, physical, and financial capital to adopt livelihood strategies to overcome vulnerability associated with exogenous and endogenous shocks.”</a:t>
            </a:r>
            <a:endParaRPr sz="14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3" name="Accessible slide title: These two sets of principles overlap significantly, forming part of a larger ...">
            <a:extLst xmlns:a="http://schemas.openxmlformats.org/drawingml/2006/main">
              <a:ext uri="{FF2B5EF4-FFF2-40B4-BE49-F238E27FC236}">
                <a16:creationId xmlns:a16="http://schemas.microsoft.com/office/drawing/2014/main" id="{31EEEF88-93CD-4FB6-AF7E-02592F9717F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These two sets of principles overlap significantly, forming part of a larger ...</a:t>
            </a:r>
          </a:p>
        </p:txBody>
      </p:sp>
    </p:spTree>
    <p:extLst>
      <p:ext uri="{BB962C8B-B14F-4D97-AF65-F5344CB8AC3E}">
        <p14:creationId xmlns:p14="http://schemas.microsoft.com/office/powerpoint/2010/main" val="442620369"/>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43" name="Slide title: Appropriate Development Approaches and Institutional Mechanisms">
            <a:extLst xmlns:a="http://schemas.openxmlformats.org/drawingml/2006/main">
              <a:ext uri="{FF2B5EF4-FFF2-40B4-BE49-F238E27FC236}">
                <a16:creationId xmlns:a16="http://schemas.microsoft.com/office/drawing/2014/main" id="{F2D9C93E-A6CC-4D04-83D8-B091FF66202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300" b="0" u="none">
                <a:solidFill>
                  <a:srgbClr val="558ED5"/>
                </a:solidFill>
                <a:latin typeface="Calibri"/>
                <a:ea typeface="Calibri"/>
                <a:cs typeface="Calibri"/>
              </a:rPr>
              <a:t>Appropriate Development Approaches and Institutional Mechanisms</a:t>
            </a:r>
            <a:endParaRPr sz="2300" b="0" u="none">
              <a:solidFill>
                <a:srgbClr val="000000"/>
              </a:solidFill>
              <a:latin typeface="Calibri"/>
              <a:ea typeface="Calibri"/>
              <a:cs typeface="Calibri"/>
            </a:endParaRPr>
          </a:p>
        </p:txBody>
      </p:sp>
      <p:sp>
        <p:nvSpPr>
          <p:cNvPr id="44" name="Slide text on slide 25">
            <a:extLst xmlns:a="http://schemas.openxmlformats.org/drawingml/2006/main">
              <a:ext uri="{FF2B5EF4-FFF2-40B4-BE49-F238E27FC236}">
                <a16:creationId xmlns:a16="http://schemas.microsoft.com/office/drawing/2014/main" id="{435419BC-F5F5-4CA7-B2A8-B33B94D703E3}"/>
              </a:ext>
            </a:extLst>
          </p:cNvPr>
          <p:cNvSpPr>
            <a:spLocks xmlns:a="http://schemas.openxmlformats.org/drawingml/2006/main" noGrp="1"/>
          </p:cNvSpPr>
          <p:nvPr/>
        </p:nvSpPr>
        <p:spPr>
          <a:xfrm xmlns:a="http://schemas.openxmlformats.org/drawingml/2006/main">
            <a:off x="457200" y="897840"/>
            <a:ext cx="8229600" cy="5705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Regions with a low value of environmental services and low linkages to downstream populations and markets are relatively rare. They tend to be characterized by high cultural richness and high economic poverty; e.g., parts of Tibet, the Ethiopian highlands. Appropriate institutional arrangements may include the development and/or strengthening of local institutions, and subsidies or other welfare payments to ensure access to basic social services. Improvements in local production to avoid dependence on external institutions and resources are essential.</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regions characterized by low values of environmental services and high linkages of exportable resources, such as the arid Andes, policies such as environmental and social impact assessment, avoidance, and mitigation should be appropriate. However, they often do not work, and need to be complemented by effective measures that give exploiting companies incentives for compliance and ensure that regulations are enforced, accompanied by participatory monitoring and evaluation, and local involvement in decision-making.</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regions that provide important environmental services but are not strongly linked to downstream populations and markets, sustainable livelihoods can be based on joint approaches to conservation and development, including ecotourism, which recognize the value of indigenous knowledge. Where institutions are sufficiently developed, compensatory mechanisms that provide financial and other resources to upland landowners and managers for biodiversity protection and watershed management can be invested in private businesses and communities; such </a:t>
            </a:r>
            <a:r>
              <a:rPr sz="1300" b="1" u="none">
                <a:solidFill>
                  <a:srgbClr val="595959"/>
                </a:solidFill>
                <a:latin typeface="Calibri"/>
                <a:ea typeface="Calibri"/>
                <a:cs typeface="Calibri"/>
              </a:rPr>
              <a:t>payments for ecosystem services </a:t>
            </a:r>
            <a:r>
              <a:rPr sz="1300" b="0" u="none">
                <a:solidFill>
                  <a:srgbClr val="595959"/>
                </a:solidFill>
                <a:latin typeface="Calibri"/>
                <a:ea typeface="Calibri"/>
                <a:cs typeface="Calibri"/>
              </a:rPr>
              <a:t>(PES) schemes have been developed in countries including Costa Rica, France, Mexico, and Nepal.</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Regions that both provide important environmental services and are strongly linked to downstream markets are those whose resources have tended to be most exploited, with little local involvement in decision-making. Clear definition of local rights to resources and the development of strong mountain institutions are necessary for mountain people to have the resources to negotiate the exploitation of their resources in ways that bring long-term sustainable benefits, following many of the principles presented above.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This typology is only one of many that could be applied to mountain areas. Typologies are useful in identifying options, but laws, policies, and institutions have to be adapted to the specific context—cultural, economic, environmental, and political—at appropriate scales.</a:t>
            </a:r>
            <a:endParaRPr sz="13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742680" lvl="1" indent="-285480">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marL="742680" lvl="1" indent="-285480">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33526525"/>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45" name="Slide title: Partnerships">
            <a:extLst xmlns:a="http://schemas.openxmlformats.org/drawingml/2006/main">
              <a:ext uri="{FF2B5EF4-FFF2-40B4-BE49-F238E27FC236}">
                <a16:creationId xmlns:a16="http://schemas.microsoft.com/office/drawing/2014/main" id="{F7B671B1-3FE3-40DE-937B-D3AF9981B4B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Partnerships</a:t>
            </a:r>
            <a:endParaRPr sz="2600" b="0" u="none">
              <a:solidFill>
                <a:srgbClr val="000000"/>
              </a:solidFill>
              <a:latin typeface="Calibri"/>
              <a:ea typeface="Calibri"/>
              <a:cs typeface="Calibri"/>
            </a:endParaRPr>
          </a:p>
        </p:txBody>
      </p:sp>
      <p:sp>
        <p:nvSpPr>
          <p:cNvPr id="46" name="Slide text on slide 26">
            <a:extLst xmlns:a="http://schemas.openxmlformats.org/drawingml/2006/main">
              <a:ext uri="{FF2B5EF4-FFF2-40B4-BE49-F238E27FC236}">
                <a16:creationId xmlns:a16="http://schemas.microsoft.com/office/drawing/2014/main" id="{58A0A13B-CE30-4FFF-9DA1-9F9326C8EC8E}"/>
              </a:ext>
            </a:extLst>
          </p:cNvPr>
          <p:cNvSpPr>
            <a:spLocks xmlns:a="http://schemas.openxmlformats.org/drawingml/2006/main" noGrp="1"/>
          </p:cNvSpPr>
          <p:nvPr/>
        </p:nvSpPr>
        <p:spPr>
          <a:xfrm xmlns:a="http://schemas.openxmlformats.org/drawingml/2006/main">
            <a:off x="457200" y="897840"/>
            <a:ext cx="8229600" cy="5715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success of the IYM can be measured in many ways. Perhaps its greatest success was in establishing and strengthening partnerships, creating social capital for mountain people and their environments not only within mountain areas but at wider scales. </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By the end of 2002, national committees had been created in 78 countries. While most were led by a government agency, many included a wide range of stakeholders, including representatives of mountain people, grassroots organizations, NGOs, civil society institutions, the private sector, research institutions, UN agencies, national governmental agencies, and decentralized authorities.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many countries, the national IYM committee was the first national mechanism addressing the sustainable development of mountain areas and the first opportunity to implement a holistic approach to mountains. All provided opportunities for dialogue; some have been transformed into more permanent structures.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national level will always be key for policies and institutions to implement SMD. Providing support for such national initiatives is anticipated to continue to be a major activity for FAO in its capacity as the UN lead agency for mountain issues. It has also taken on responsibility for hosting the Secretariat of the Mountain Partnership, which emerged from the WSSD. It is conceived as a mechanism to improve, strengthen, and promote cooperation among all mountain stakeholders through action on the ground through specific thematic or regional initiatives.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targeted generation of knowledge is critical for SMD. Yet this needs to be complemented by increasing financial investments in mountain areas, recognizing not only their relative disadvantages, but also their potential, and that mountain people, and the ecosystems they manage, provide vital services both at national levels and for a significant proportion of humankind. This global importance is reflected, for instance, in the GEF and World Bank funding for projects in mountain areas, focusing on integrated ecosystem management, partnerships, and innovative funding mechanisms.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1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742680" lvl="1" indent="-285480">
              <a:lnSpc>
                <a:spcPct val="11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573690495"/>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47" name="Slide title: From Rio 1992 to Rio 2012 and Beyond">
            <a:extLst xmlns:a="http://schemas.openxmlformats.org/drawingml/2006/main">
              <a:ext uri="{FF2B5EF4-FFF2-40B4-BE49-F238E27FC236}">
                <a16:creationId xmlns:a16="http://schemas.microsoft.com/office/drawing/2014/main" id="{F6D20F27-953F-4DED-A7CF-4D150601FBE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From Rio 1992 to Rio 2012 and Beyond</a:t>
            </a:r>
            <a:endParaRPr sz="3200" b="0" u="none">
              <a:solidFill>
                <a:srgbClr val="000000"/>
              </a:solidFill>
              <a:latin typeface="Calibri"/>
              <a:ea typeface="Calibri"/>
              <a:cs typeface="Calibri"/>
            </a:endParaRPr>
          </a:p>
        </p:txBody>
      </p:sp>
      <p:sp>
        <p:nvSpPr>
          <p:cNvPr id="48" name="Slide text on slide 27">
            <a:extLst xmlns:a="http://schemas.openxmlformats.org/drawingml/2006/main">
              <a:ext uri="{FF2B5EF4-FFF2-40B4-BE49-F238E27FC236}">
                <a16:creationId xmlns:a16="http://schemas.microsoft.com/office/drawing/2014/main" id="{20ACBF03-6F93-404E-9551-CB9D7DEB7D44}"/>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20 years after UNCED, the UN Conference on Sustainable Development took place, again in Rio de Janeiro.</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preparation for this “Rio + 20” conference, members of the Mountain Partnership prepared assessments of progress with regard to SMD, both for regions where there has been considerable attention to the concept and its implementation—such as the Alps, Andes, and Hindu Kush-Himalaya—and others where there has been less progress in this regard, such as Central America, Central Asia, Africa, and the Middle East.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 synthesis of these reports concludes that water supply, food security, and clean energy are likely to become the major challenges for humanity in the near future, and that SMD is key to addressing these global challenges. A second global synthesis report focuses on the two themes that dominated the Rio + 20 agenda: green economy (and green energy), and institutions for sustainable development.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last two decades, and particularly the IYM, have been a period of increasing momentum, enthusiasm, and attention for SMD, during which diverse organizations and governments have launched and realized many joint initiatives in favor of mountain regions, their inhabitants, and their resources.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many ways, mountain regions act to magnify the uncertainties of the modern world, of which the most profound worldwide manifestations are the globalization of economies, a looming multiple resource crisis, gloomy outlooks for energy and food supplies, and climate change.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 key indicator of the long-term success of the process toward SMD that began at Rio in 1992 will be the number of effective partnerships developed to avoid conflicts and to increase cooperation—both among mountain people themselves and between them and the great diversity of other stakeholders who are concerned with the long-term security of mountain environments and the billions who depend on them.</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671048443"/>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itle: Sustainable Development: Definitions and Indicators">
            <a:extLst xmlns:a="http://schemas.openxmlformats.org/drawingml/2006/main">
              <a:ext uri="{FF2B5EF4-FFF2-40B4-BE49-F238E27FC236}">
                <a16:creationId xmlns:a16="http://schemas.microsoft.com/office/drawing/2014/main" id="{96203AE2-DAED-4B4C-A9E5-24279ABEDC8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8EB4E3"/>
                </a:solidFill>
                <a:latin typeface="Calibri"/>
                <a:ea typeface="Calibri"/>
                <a:cs typeface="Calibri"/>
              </a:rPr>
              <a:t>Sustainable Development: Definitions and Indicators</a:t>
            </a:r>
            <a:endParaRPr sz="2900" b="0" u="none">
              <a:solidFill>
                <a:srgbClr val="000000"/>
              </a:solidFill>
              <a:latin typeface="Calibri"/>
              <a:ea typeface="Calibri"/>
              <a:cs typeface="Calibri"/>
            </a:endParaRPr>
          </a:p>
        </p:txBody>
      </p:sp>
      <p:sp>
        <p:nvSpPr>
          <p:cNvPr id="11" name="Slide text on slide 3">
            <a:extLst xmlns:a="http://schemas.openxmlformats.org/drawingml/2006/main">
              <a:ext uri="{FF2B5EF4-FFF2-40B4-BE49-F238E27FC236}">
                <a16:creationId xmlns:a16="http://schemas.microsoft.com/office/drawing/2014/main" id="{BA29FD67-F0A4-4746-A8FD-C0A2D3F0605D}"/>
              </a:ext>
            </a:extLst>
          </p:cNvPr>
          <p:cNvSpPr>
            <a:spLocks xmlns:a="http://schemas.openxmlformats.org/drawingml/2006/main" noGrp="1"/>
          </p:cNvSpPr>
          <p:nvPr/>
        </p:nvSpPr>
        <p:spPr>
          <a:xfrm xmlns:a="http://schemas.openxmlformats.org/drawingml/2006/main">
            <a:off x="457200" y="898200"/>
            <a:ext cx="8229600" cy="5848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concept of </a:t>
            </a:r>
            <a:r>
              <a:rPr sz="1400" b="1" u="none">
                <a:solidFill>
                  <a:srgbClr val="595959"/>
                </a:solidFill>
                <a:latin typeface="Calibri"/>
                <a:ea typeface="Calibri"/>
                <a:cs typeface="Calibri"/>
              </a:rPr>
              <a:t>sustainable development</a:t>
            </a:r>
            <a:r>
              <a:rPr sz="1400" b="0" u="none">
                <a:solidFill>
                  <a:srgbClr val="595959"/>
                </a:solidFill>
                <a:latin typeface="Calibri"/>
                <a:ea typeface="Calibri"/>
                <a:cs typeface="Calibri"/>
              </a:rPr>
              <a:t> was introduced in the 1980 </a:t>
            </a:r>
            <a:r>
              <a:rPr sz="1400" b="1" u="none">
                <a:solidFill>
                  <a:srgbClr val="595959"/>
                </a:solidFill>
                <a:latin typeface="Calibri"/>
                <a:ea typeface="Calibri"/>
                <a:cs typeface="Calibri"/>
              </a:rPr>
              <a:t>World Conservation Strategy</a:t>
            </a:r>
            <a:r>
              <a:rPr sz="1400" b="0" u="none">
                <a:solidFill>
                  <a:srgbClr val="595959"/>
                </a:solidFill>
                <a:latin typeface="Calibri"/>
                <a:ea typeface="Calibri"/>
                <a:cs typeface="Calibri"/>
              </a:rPr>
              <a:t> and became fashionable, particularly through the 1987 Brundtland Report, which defined it as “development that meets the needs of the present without compromising the ability of future generations to meet their own needs.”</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1991, IUCN, WWF and UNEP defined it as “development which improves the quality of life, within the carrying capacity of the earth’s life support system.”</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There is general agreement that sustainable development is a process aiming to ensure that current needs are satisfied while maintaining long-term perspectives regarding the use and availability of natural (and often other) resources into the long-term future, and equity concerns about the well-being of future generations. It is “necessarily defined differently by each culture”; and cultures may be defined not only in terms of location or ancestral lineage, but also of scientific discipline and worldview.  Debate continues about its meaning(s) and the contradictions that result from its use across many disciplines. </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Sustainable </a:t>
            </a:r>
            <a:r>
              <a:rPr sz="1400" b="0" i="1" u="none">
                <a:solidFill>
                  <a:srgbClr val="595959"/>
                </a:solidFill>
                <a:latin typeface="Calibri"/>
                <a:ea typeface="Calibri"/>
                <a:cs typeface="Calibri"/>
              </a:rPr>
              <a:t>mountain</a:t>
            </a:r>
            <a:r>
              <a:rPr sz="1400" b="0" u="none">
                <a:solidFill>
                  <a:srgbClr val="595959"/>
                </a:solidFill>
                <a:latin typeface="Calibri"/>
                <a:ea typeface="Calibri"/>
                <a:cs typeface="Calibri"/>
              </a:rPr>
              <a:t> development appeared first in the title of Chapter 13 of </a:t>
            </a:r>
            <a:r>
              <a:rPr sz="1400" b="1" u="none">
                <a:solidFill>
                  <a:srgbClr val="595959"/>
                </a:solidFill>
                <a:latin typeface="Calibri"/>
                <a:ea typeface="Calibri"/>
                <a:cs typeface="Calibri"/>
              </a:rPr>
              <a:t>Agenda 21</a:t>
            </a:r>
            <a:r>
              <a:rPr sz="1400" b="0" u="none">
                <a:solidFill>
                  <a:srgbClr val="595959"/>
                </a:solidFill>
                <a:latin typeface="Calibri"/>
                <a:ea typeface="Calibri"/>
                <a:cs typeface="Calibri"/>
              </a:rPr>
              <a:t>. Five years later, a multisectoral approach had taken hold, contrasting with past approaches to the problems and needs of mountain areas which had largely been implemented within a sectoral context.</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issues related to SMD are not prioritized—which is appropriate given the very different characteristics of the world’s diverse mountain regions, even on one continent—and transboundary cooperation is necessary, because a strategy that works in one village, local community or region may have unsustainable effects for neighboring or downstream communities.</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Thus, rather than proposing a precise definition of SMD, it is probably better to recognize it as “a regionally-specific process of sustainable development that concerns both mountain regions and populations living downstream or otherwise dependent on these regions in various ways.”</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19207797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Slide title: Defining Indicators">
            <a:extLst xmlns:a="http://schemas.openxmlformats.org/drawingml/2006/main">
              <a:ext uri="{FF2B5EF4-FFF2-40B4-BE49-F238E27FC236}">
                <a16:creationId xmlns:a16="http://schemas.microsoft.com/office/drawing/2014/main" id="{337EFB50-3CC8-4231-8474-CC3A6849925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Defining Indicators</a:t>
            </a:r>
            <a:endParaRPr sz="2600" b="0" u="none">
              <a:solidFill>
                <a:srgbClr val="000000"/>
              </a:solidFill>
              <a:latin typeface="Calibri"/>
              <a:ea typeface="Calibri"/>
              <a:cs typeface="Calibri"/>
            </a:endParaRPr>
          </a:p>
        </p:txBody>
      </p:sp>
      <p:sp>
        <p:nvSpPr>
          <p:cNvPr id="13" name="Slide text on slide 4">
            <a:extLst xmlns:a="http://schemas.openxmlformats.org/drawingml/2006/main">
              <a:ext uri="{FF2B5EF4-FFF2-40B4-BE49-F238E27FC236}">
                <a16:creationId xmlns:a16="http://schemas.microsoft.com/office/drawing/2014/main" id="{DA4587F0-7669-4A6B-9B24-08EE03FF33C2}"/>
              </a:ext>
            </a:extLst>
          </p:cNvPr>
          <p:cNvSpPr>
            <a:spLocks xmlns:a="http://schemas.openxmlformats.org/drawingml/2006/main" noGrp="1"/>
          </p:cNvSpPr>
          <p:nvPr/>
        </p:nvSpPr>
        <p:spPr>
          <a:xfrm xmlns:a="http://schemas.openxmlformats.org/drawingml/2006/main">
            <a:off x="457200" y="897840"/>
            <a:ext cx="8229600" cy="5821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 assist in project development and wider planning, and to evaluate success, requires </a:t>
            </a:r>
            <a:r>
              <a:rPr sz="1400" b="1" u="none">
                <a:solidFill>
                  <a:srgbClr val="595959"/>
                </a:solidFill>
                <a:latin typeface="Calibri"/>
                <a:ea typeface="Calibri"/>
                <a:cs typeface="Calibri"/>
              </a:rPr>
              <a:t>indicators:</a:t>
            </a:r>
            <a:r>
              <a:rPr sz="1400" b="0" u="none">
                <a:solidFill>
                  <a:srgbClr val="595959"/>
                </a:solidFill>
                <a:latin typeface="Calibri"/>
                <a:ea typeface="Calibri"/>
                <a:cs typeface="Calibri"/>
              </a:rPr>
              <a:t> units of information that measure changes in a specific condition over time. Indicators should be appropriate to the region of concern and based on data that are measurable, available, easily understood, and meaningful.</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a global level, FAO (1996) proposed a </a:t>
            </a:r>
            <a:r>
              <a:rPr sz="1400" b="1" u="none">
                <a:solidFill>
                  <a:srgbClr val="595959"/>
                </a:solidFill>
                <a:latin typeface="Calibri"/>
                <a:ea typeface="Calibri"/>
                <a:cs typeface="Calibri"/>
              </a:rPr>
              <a:t>pressure-state-response framework </a:t>
            </a:r>
            <a:r>
              <a:rPr sz="1400" b="0" u="none">
                <a:solidFill>
                  <a:srgbClr val="595959"/>
                </a:solidFill>
                <a:latin typeface="Calibri"/>
                <a:ea typeface="Calibri"/>
                <a:cs typeface="Calibri"/>
              </a:rPr>
              <a:t>and</a:t>
            </a:r>
            <a:r>
              <a:rPr sz="1400" b="1" u="none">
                <a:solidFill>
                  <a:srgbClr val="595959"/>
                </a:solidFill>
                <a:latin typeface="Calibri"/>
                <a:ea typeface="Calibri"/>
                <a:cs typeface="Calibri"/>
              </a:rPr>
              <a:t> </a:t>
            </a:r>
            <a:r>
              <a:rPr sz="1400" b="0" u="none">
                <a:solidFill>
                  <a:srgbClr val="595959"/>
                </a:solidFill>
                <a:latin typeface="Calibri"/>
                <a:ea typeface="Calibri"/>
                <a:cs typeface="Calibri"/>
              </a:rPr>
              <a:t>suggested that the key pressure indicator for SMD is the population of mountain areas, to be measured in terms of population density, growth, and migration, and proposed two key state indicators relating to:</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welfare of mountain populations;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Qualitative assessment of the condition and sustainable use of natural resources in mountain areas.</a:t>
            </a: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Other proposals were made by Rieder and Wyder (1997) who suggested that sustainability should be measured in terms of three sets of indicators: ecological, economic, and social (omitting the ethical dimension). </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Odermatt (2004) used the </a:t>
            </a:r>
            <a:r>
              <a:rPr sz="1400" b="1" u="none">
                <a:solidFill>
                  <a:srgbClr val="595959"/>
                </a:solidFill>
                <a:latin typeface="Calibri"/>
                <a:ea typeface="Calibri"/>
                <a:cs typeface="Calibri"/>
              </a:rPr>
              <a:t>driving force-pressure-state-impact-response (DPSIR)</a:t>
            </a:r>
            <a:r>
              <a:rPr sz="1400" b="0" u="none">
                <a:solidFill>
                  <a:srgbClr val="595959"/>
                </a:solidFill>
                <a:latin typeface="Calibri"/>
                <a:ea typeface="Calibri"/>
                <a:cs typeface="Calibri"/>
              </a:rPr>
              <a:t> model to evaluate 22 case studies of SMD from developing countries and 18 from industrialized countries, using key themes identified as being of specific importance in mountain regions around the world, including freshwater (upstream–downstream cooperation), mountain forests and forestry, mountain agriculture and land management, mountain tourism, and legislation on mountains. He found that, while the DPSIR model was an adequate tool for deriving sustainability variables, it was better suited to the mountains of developing countries—but there was a serious lack of baseline data for these regions.  He noted that such frameworks can be challenging to use, as certain variables such as out-migration may be seen as a pressure, an impact, or a response.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Even at a regional or continental scale, agreement on priorities for SMD, and how they should be measured, will not be simple.</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34210012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itle: Key Issues in Sustainable Mountain Development">
            <a:extLst xmlns:a="http://schemas.openxmlformats.org/drawingml/2006/main">
              <a:ext uri="{FF2B5EF4-FFF2-40B4-BE49-F238E27FC236}">
                <a16:creationId xmlns:a16="http://schemas.microsoft.com/office/drawing/2014/main" id="{651CE6F7-B4AB-482B-9B5E-4025DF977FA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8EB4E3"/>
                </a:solidFill>
                <a:latin typeface="Calibri"/>
                <a:ea typeface="Calibri"/>
                <a:cs typeface="Calibri"/>
              </a:rPr>
              <a:t>Key Issues in Sustainable Mountain Development</a:t>
            </a:r>
            <a:endParaRPr sz="2900" b="0" u="none">
              <a:solidFill>
                <a:srgbClr val="000000"/>
              </a:solidFill>
              <a:latin typeface="Calibri"/>
              <a:ea typeface="Calibri"/>
              <a:cs typeface="Calibri"/>
            </a:endParaRPr>
          </a:p>
        </p:txBody>
      </p:sp>
      <p:sp>
        <p:nvSpPr>
          <p:cNvPr id="15" name="Slide text on slide 5">
            <a:extLst xmlns:a="http://schemas.openxmlformats.org/drawingml/2006/main">
              <a:ext uri="{FF2B5EF4-FFF2-40B4-BE49-F238E27FC236}">
                <a16:creationId xmlns:a16="http://schemas.microsoft.com/office/drawing/2014/main" id="{3D8DC39D-5430-471F-85B3-D07090609CCD}"/>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SMD concerns both mountain people and those dependent, in various ways, on the environments they manage.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Consequently, issues ranging from concern for sustainable use of resources, to appropriate management of soils, geomorphic processes, vegetation, wildlife, and agricultural and forest resources, to spiritual and cultural issues, are relevant in moving toward this challenging goal.</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Price and Messerli (2002) focus on five “pillars” of SMD: environment, culture and gender, risk, economics, and policies and legislation.</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50761820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Slide title: Access and Communications">
            <a:extLst xmlns:a="http://schemas.openxmlformats.org/drawingml/2006/main">
              <a:ext uri="{FF2B5EF4-FFF2-40B4-BE49-F238E27FC236}">
                <a16:creationId xmlns:a16="http://schemas.microsoft.com/office/drawing/2014/main" id="{02661DFC-E912-4430-9D94-E55241828A6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Access and Communications</a:t>
            </a:r>
            <a:endParaRPr sz="2600" b="0" u="none">
              <a:solidFill>
                <a:srgbClr val="000000"/>
              </a:solidFill>
              <a:latin typeface="Calibri"/>
              <a:ea typeface="Calibri"/>
              <a:cs typeface="Calibri"/>
            </a:endParaRPr>
          </a:p>
        </p:txBody>
      </p:sp>
      <p:sp>
        <p:nvSpPr>
          <p:cNvPr id="17" name="Slide text on slide 6">
            <a:extLst xmlns:a="http://schemas.openxmlformats.org/drawingml/2006/main">
              <a:ext uri="{FF2B5EF4-FFF2-40B4-BE49-F238E27FC236}">
                <a16:creationId xmlns:a16="http://schemas.microsoft.com/office/drawing/2014/main" id="{A91934FA-FE4A-4C4F-A6CB-B372E3DCF7B7}"/>
              </a:ext>
            </a:extLst>
          </p:cNvPr>
          <p:cNvSpPr>
            <a:spLocks xmlns:a="http://schemas.openxmlformats.org/drawingml/2006/main" noGrp="1"/>
          </p:cNvSpPr>
          <p:nvPr/>
        </p:nvSpPr>
        <p:spPr>
          <a:xfrm xmlns:a="http://schemas.openxmlformats.org/drawingml/2006/main">
            <a:off x="457200" y="897840"/>
            <a:ext cx="8229600" cy="5892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Roads and Railroads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Increases in </a:t>
            </a:r>
            <a:r>
              <a:rPr sz="1400" b="1" u="none">
                <a:solidFill>
                  <a:srgbClr val="595959"/>
                </a:solidFill>
                <a:latin typeface="Calibri"/>
                <a:ea typeface="Calibri"/>
                <a:cs typeface="Calibri"/>
              </a:rPr>
              <a:t>accessibility</a:t>
            </a:r>
            <a:r>
              <a:rPr sz="1400" b="0" u="none">
                <a:solidFill>
                  <a:srgbClr val="595959"/>
                </a:solidFill>
                <a:latin typeface="Calibri"/>
                <a:ea typeface="Calibri"/>
                <a:cs typeface="Calibri"/>
              </a:rPr>
              <a:t> and the expansion of communication networks have been driven by industrialization, increasingly sophisticated technologies, and mass mobility at the global scale. In many mountain areas, access has been improved mainly by extensive road construction, but the degree of access still differs greatly between mountain regions in industrialized and developing countries.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Benefits of improved access to other parts of the mountains and to the lowlands include: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Increased opportunities for employment and income, particularly for weekly or seasonal migration to surrounding lowland areas;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development of local markets, small and large industries, and services such as tourism—all creating local employment and increased economic diversification and provision of basic goods;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Stabilization of population numbers and improved quality of life, through development of basic infrastructure such as clinics and schools, increased access to consumer goods, and exposure to the wider world, allowing the spread of new ideas; </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Regional cooperation and economic exchange within mountain areas.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Negative effects of increased access include:</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Brain drain and the overexploitation of resources, such as through logging and mining;</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Air pollution and fragmentation of mountain habitats;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Increased erosion and sediment loads in rivers.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25246681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8" name="Slide text on slide 7">
            <a:extLst xmlns:a="http://schemas.openxmlformats.org/drawingml/2006/main">
              <a:ext uri="{FF2B5EF4-FFF2-40B4-BE49-F238E27FC236}">
                <a16:creationId xmlns:a16="http://schemas.microsoft.com/office/drawing/2014/main" id="{78CE1C18-71C8-4D79-A67E-68B57FE44C0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Other Means of Access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Where railroads and roads are not economical, other technologies better adapted to dissected terrain and lower transport volume—e.g. ropeways, suspension bridges for footpaths (people and animal transport), or air transport—can provide links.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These installations are typically less expensive to construct and maintain, environmentally friendly, and less susceptible to hazards - and local communities have greater economic control over trade and transport than with roads.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many mountain areas, animals remain the most important means for moving goods and people, representing a natural, renewable, widely available, and affordable energy source.  But they are largely ignored by government officials and development experts.</a:t>
            </a:r>
            <a:endParaRPr sz="1300" b="0" u="none">
              <a:solidFill>
                <a:srgbClr val="000000"/>
              </a:solidFill>
              <a:latin typeface="Calibri"/>
              <a:ea typeface="Calibri"/>
              <a:cs typeface="Calibri"/>
            </a:endParaRPr>
          </a:p>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Information and Communication Technologies (ICTS)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Modern communications technologies, such as the Internet, are growing in importance and, especially in developing countries, have reversed the “traditional” progression of access: road access, followed by electricity supply, and finally telephone. Increasingly, mobile or satellite telephones reach an area first, followed by electricity and, finally, roads, which are most costly.</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Simple telephone access has the most impact, as users do not have to be literate and no specific language skills are required; however, linkage and exchange in the IT sector are still affected by the “digital divide.”  Many people and institutions in mountains in developing countries do not have access to these technologies, for reasons including lack of requisite infrastructure, compounded by problems of connection due to complex topography, and high initial costs for equipment such as computers.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both industrialized and developing countries, ICTS are often most effectively introduced to decentralized institutions such as schools, health facilities, local governments and NGOs, or post offices.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ICTS have proven their potential for economic development in mountain regions in such diverse applications as telemedicine, distance education, tourism promotion, and marketing of local products.  But no overall conclusion can yet be made relation to their effect on development in general, and mountain development in particular.</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518400" lvl="2">
              <a:lnSpc>
                <a:spcPct val="11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1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9" name="Accessible slide title: Other Means of Access">
            <a:extLst xmlns:a="http://schemas.openxmlformats.org/drawingml/2006/main">
              <a:ext uri="{FF2B5EF4-FFF2-40B4-BE49-F238E27FC236}">
                <a16:creationId xmlns:a16="http://schemas.microsoft.com/office/drawing/2014/main" id="{B3A46C63-2B72-40E4-AB3B-1F65760AE2E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Other Means of Access</a:t>
            </a:r>
          </a:p>
        </p:txBody>
      </p:sp>
    </p:spTree>
    <p:extLst>
      <p:ext uri="{BB962C8B-B14F-4D97-AF65-F5344CB8AC3E}">
        <p14:creationId xmlns:p14="http://schemas.microsoft.com/office/powerpoint/2010/main" val="181240356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9" name="Slide title: Poverty, Out-migration, and Conflict">
            <a:extLst xmlns:a="http://schemas.openxmlformats.org/drawingml/2006/main">
              <a:ext uri="{FF2B5EF4-FFF2-40B4-BE49-F238E27FC236}">
                <a16:creationId xmlns:a16="http://schemas.microsoft.com/office/drawing/2014/main" id="{55A02DCC-F5E6-4016-BFD6-93EDAB1728B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Poverty, Out-migration, and Conflict</a:t>
            </a:r>
            <a:endParaRPr sz="2600" b="0" u="none">
              <a:solidFill>
                <a:srgbClr val="000000"/>
              </a:solidFill>
              <a:latin typeface="Calibri"/>
              <a:ea typeface="Calibri"/>
              <a:cs typeface="Calibri"/>
            </a:endParaRPr>
          </a:p>
        </p:txBody>
      </p:sp>
      <p:sp>
        <p:nvSpPr>
          <p:cNvPr id="20" name="Slide text on slide 8">
            <a:extLst xmlns:a="http://schemas.openxmlformats.org/drawingml/2006/main">
              <a:ext uri="{FF2B5EF4-FFF2-40B4-BE49-F238E27FC236}">
                <a16:creationId xmlns:a16="http://schemas.microsoft.com/office/drawing/2014/main" id="{35BF6950-775D-42FE-B13E-D54B96B6CC3B}"/>
              </a:ext>
            </a:extLst>
          </p:cNvPr>
          <p:cNvSpPr>
            <a:spLocks xmlns:a="http://schemas.openxmlformats.org/drawingml/2006/main" noGrp="1"/>
          </p:cNvSpPr>
          <p:nvPr/>
        </p:nvSpPr>
        <p:spPr>
          <a:xfrm xmlns:a="http://schemas.openxmlformats.org/drawingml/2006/main">
            <a:off x="457200" y="898200"/>
            <a:ext cx="8229600" cy="5865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Poverty</a:t>
            </a:r>
            <a:endParaRPr sz="16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Many criteria used to measure </a:t>
            </a:r>
            <a:r>
              <a:rPr sz="1300" b="1" u="none">
                <a:solidFill>
                  <a:srgbClr val="595959"/>
                </a:solidFill>
                <a:latin typeface="Calibri"/>
                <a:ea typeface="Calibri"/>
                <a:cs typeface="Calibri"/>
              </a:rPr>
              <a:t>poverty</a:t>
            </a:r>
            <a:r>
              <a:rPr sz="1300" b="0" u="none">
                <a:solidFill>
                  <a:srgbClr val="595959"/>
                </a:solidFill>
                <a:latin typeface="Calibri"/>
                <a:ea typeface="Calibri"/>
                <a:cs typeface="Calibri"/>
              </a:rPr>
              <a:t> are economic (e.g., per capita income in US dollars).  Yet there is widespread recognition that it should refer more generally to quality of life and well-being, including basic needs (water, food, shelter, health, education) and capabilities (choice, empowerment, security). This is reflected in the UN Development Programme (UNDP)’s widely used </a:t>
            </a:r>
            <a:r>
              <a:rPr sz="1300" b="1" u="none">
                <a:solidFill>
                  <a:srgbClr val="595959"/>
                </a:solidFill>
                <a:latin typeface="Calibri"/>
                <a:ea typeface="Calibri"/>
                <a:cs typeface="Calibri"/>
              </a:rPr>
              <a:t>Human Development Index </a:t>
            </a:r>
            <a:r>
              <a:rPr sz="1300" b="0" u="none">
                <a:solidFill>
                  <a:srgbClr val="595959"/>
                </a:solidFill>
                <a:latin typeface="Calibri"/>
                <a:ea typeface="Calibri"/>
                <a:cs typeface="Calibri"/>
              </a:rPr>
              <a:t>(HDI) and </a:t>
            </a:r>
            <a:r>
              <a:rPr sz="1300" b="1" u="none">
                <a:solidFill>
                  <a:srgbClr val="595959"/>
                </a:solidFill>
                <a:latin typeface="Calibri"/>
                <a:ea typeface="Calibri"/>
                <a:cs typeface="Calibri"/>
              </a:rPr>
              <a:t>Human Poverty Index</a:t>
            </a:r>
            <a:r>
              <a:rPr sz="1300" b="0" u="none">
                <a:solidFill>
                  <a:srgbClr val="595959"/>
                </a:solidFill>
                <a:latin typeface="Calibri"/>
                <a:ea typeface="Calibri"/>
                <a:cs typeface="Calibri"/>
              </a:rPr>
              <a:t>.</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Most of the world’s mountain people (63% in 2000) derive their livelihoods from subsistence agriculture, which is limited by the physical geography of their environment, resulting in excessive poverty in mountain areas.</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Growth and development performance, and hence poverty, differ widely between mountain regions at the global level and within countries.  Mountain development and poverty levels appear to follow national development: while some countries with a high proportion of mountains are poor in economic terms (e.g., Afghanistan, Bhutan, Bolivia, Burundi, Ethiopia, Nepal, Rwanda, Tajikistan), with poor mountain regions, others are rich (e.g., Andorra, Austria, Japan, Norway, Switzerland), and so are their mountain regions. Thus, national and international political and economic contexts and history are key determinants of mountain development and levels of poverty.</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Another consideration is the difference between poverty rate and density of poverty. In many countries with large lowland populations, while the share of poor people is much higher in mountain areas, the total number of poor people is much higher in the lowlands, with their large urban areas.  This creates political dilemmas in terms of which areas should receive priority.</a:t>
            </a:r>
            <a:endParaRPr sz="1300" b="0" u="none">
              <a:solidFill>
                <a:srgbClr val="000000"/>
              </a:solidFill>
              <a:latin typeface="Calibri"/>
              <a:ea typeface="Calibri"/>
              <a:cs typeface="Calibri"/>
            </a:endParaRPr>
          </a:p>
          <a:p xmlns:a="http://schemas.openxmlformats.org/drawingml/2006/main">
            <a:pPr>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Linked to poverty are problems of hunger and malnutrition. A comparative global study has shown a significant gap in daily per capita calorie intake and food availability between mountain and non-mountain countries; and suggests that mountainous countries are especially vulnerable to external shocks e.g., surges in global food prices.</a:t>
            </a:r>
            <a:endParaRPr sz="1300" b="0" u="none">
              <a:solidFill>
                <a:srgbClr val="000000"/>
              </a:solidFill>
              <a:latin typeface="Calibri"/>
              <a:ea typeface="Calibri"/>
              <a:cs typeface="Calibri"/>
            </a:endParaRPr>
          </a:p>
          <a:p xmlns:a="http://schemas.openxmlformats.org/drawingml/2006/main">
            <a:pPr>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743040" lvl="1" indent="-285840">
              <a:lnSpc>
                <a:spcPct val="120000"/>
              </a:lnSpc>
              <a:spcBef>
                <a:spcPts val="1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7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43120038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1" name="Slide text on slide 9">
            <a:extLst xmlns:a="http://schemas.openxmlformats.org/drawingml/2006/main">
              <a:ext uri="{FF2B5EF4-FFF2-40B4-BE49-F238E27FC236}">
                <a16:creationId xmlns:a16="http://schemas.microsoft.com/office/drawing/2014/main" id="{0A167837-2017-4899-977B-FC0117295C0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Out-migration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Out-migration is a way to escape from poverty and hunger, and has been a typical of many mountain communities around the globe, increasing significantly in recent decades and becoming a major livelihood strategy for many mountain people.</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Opinions differ as to whether out-migration promotes or hinders mountain development. The economy of many developing countries, especially mountain countries, critically depends on remittances sent back by the migrants, but out-migration also leads to increasing workloads for women. One measure of such stresses is that maternal mortality rates in mountain states are among the highest in the world.</a:t>
            </a:r>
            <a:endParaRPr sz="1300" b="0" u="none">
              <a:solidFill>
                <a:srgbClr val="000000"/>
              </a:solidFill>
              <a:latin typeface="Calibri"/>
              <a:ea typeface="Calibri"/>
              <a:cs typeface="Calibri"/>
            </a:endParaRPr>
          </a:p>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Conflicts and Drugs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Whether mountain regions have a particularly high proportion of conflicts is much debated, but where conflicts do occur, they have devastating effects.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During the 1990s, most of the world’s wars and insurgencies were in mountain areas, including the Balkans, Burundi/Rwanda, the Caucasus, Colombia, Ethiopia/Eritrea, Nepal, and Peru.</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Longstanding ethnic and/or religious tensions are often among the causes of these wars. Many mountain communities have long traditions of providing mercenaries to fight other people’s wars.  The integration of mountain societies into the modern world is a critical causal factor, as poverty often arises from growing dependence on lowland centers.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 people often believe that they live in less attractive conditions than urban dwellers and may respond by partially or wholly abandoning traditional activities and taking up new ones that provide cash incomes, including the cultivation of drugs, which often leads to intensified local conflicts over land resources. Mountain people are thus doubly victimized: first, by local gangs and traffickers, who aim to maintain or increase their stake in the drugs business, and second, by national authorities and the international community at large, which aim to eradicate drug production at the source. As a result of this double pressure, the social, cultural, and economic fabric of local communities often breaks down.</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518400" lvl="2">
              <a:lnSpc>
                <a:spcPct val="120000"/>
              </a:lnSpc>
              <a:spcBef>
                <a:spcPts val="224"/>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2" name="Accessible slide title: Out-migration">
            <a:extLst xmlns:a="http://schemas.openxmlformats.org/drawingml/2006/main">
              <a:ext uri="{FF2B5EF4-FFF2-40B4-BE49-F238E27FC236}">
                <a16:creationId xmlns:a16="http://schemas.microsoft.com/office/drawing/2014/main" id="{6418F758-7E02-498F-8FE0-9B564422684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Out-migration</a:t>
            </a:r>
          </a:p>
        </p:txBody>
      </p:sp>
    </p:spTree>
    <p:extLst>
      <p:ext uri="{BB962C8B-B14F-4D97-AF65-F5344CB8AC3E}">
        <p14:creationId xmlns:p14="http://schemas.microsoft.com/office/powerpoint/2010/main" val="110260966"/>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2026-08-27T21:55:01.4770000Z</dcterms:created>
  <dcterms:modified xsi:type="dcterms:W3CDTF">2026-08-27T21:55:01.4770000Z</dcterms:modified>
</coreProperties>
</file>