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acf910222b904570" /><Relationship Type="http://schemas.openxmlformats.org/officeDocument/2006/relationships/extended-properties" Target="/docProps/app.xml" Id="R48bf5d117d924b28" /><Relationship Type="http://schemas.openxmlformats.org/officeDocument/2006/relationships/officeDocument" Target="/ppt/presentation.xml" Id="R30c2089a22de4982" /></Relationships>
</file>

<file path=ppt/presentation.xml><?xml version="1.0" encoding="utf-8"?>
<p:presentation xmlns:p="http://schemas.openxmlformats.org/presentationml/2006/main">
  <p:sldMasterIdLst>
    <p:sldMasterId xmlns:r="http://schemas.openxmlformats.org/officeDocument/2006/relationships" id="2147483648" r:id="R6ccc6f49a23448a8"/>
  </p:sldMasterIdLst>
  <p:notesMasterIdLst>
    <p:notesMasterId xmlns:r="http://schemas.openxmlformats.org/officeDocument/2006/relationships" r:id="R07f9070a07d44a61"/>
  </p:notesMasterIdLst>
  <p:sldIdLst>
    <p:sldId xmlns:r="http://schemas.openxmlformats.org/officeDocument/2006/relationships" id="256" r:id="R699f36dc4b2a4d4b"/>
    <p:sldId xmlns:r="http://schemas.openxmlformats.org/officeDocument/2006/relationships" id="257" r:id="Rcbfc4cfa7c604304"/>
    <p:sldId xmlns:r="http://schemas.openxmlformats.org/officeDocument/2006/relationships" id="258" r:id="Re6a7df281cca440a"/>
    <p:sldId xmlns:r="http://schemas.openxmlformats.org/officeDocument/2006/relationships" id="259" r:id="Rf3a8a463ca024c11"/>
    <p:sldId xmlns:r="http://schemas.openxmlformats.org/officeDocument/2006/relationships" id="260" r:id="Rec02c4f80ea646ae"/>
    <p:sldId xmlns:r="http://schemas.openxmlformats.org/officeDocument/2006/relationships" id="261" r:id="R944f9d8613ba4867"/>
    <p:sldId xmlns:r="http://schemas.openxmlformats.org/officeDocument/2006/relationships" id="262" r:id="R9528275eb41a47fc"/>
    <p:sldId xmlns:r="http://schemas.openxmlformats.org/officeDocument/2006/relationships" id="263" r:id="Rc725de10982e45c5"/>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2a166b0baba4974" /><Relationship Type="http://schemas.openxmlformats.org/officeDocument/2006/relationships/slideMaster" Target="/ppt/slideMasters/slideMaster1.xml" Id="R6ccc6f49a23448a8" /><Relationship Type="http://schemas.openxmlformats.org/officeDocument/2006/relationships/notesMaster" Target="/ppt/notesMasters/notesMaster1.xml" Id="R07f9070a07d44a61" /><Relationship Type="http://schemas.openxmlformats.org/officeDocument/2006/relationships/presProps" Target="/ppt/presProps.xml" Id="R0a4731e735fa48f7" /><Relationship Type="http://schemas.openxmlformats.org/officeDocument/2006/relationships/tableStyles" Target="/ppt/tableStyles.xml" Id="R7c527ed3be5741dd" /><Relationship Type="http://schemas.openxmlformats.org/officeDocument/2006/relationships/slide" Target="/ppt/slides/slide1.xml" Id="R699f36dc4b2a4d4b" /><Relationship Type="http://schemas.openxmlformats.org/officeDocument/2006/relationships/slide" Target="/ppt/slides/slide2.xml" Id="Rcbfc4cfa7c604304" /><Relationship Type="http://schemas.openxmlformats.org/officeDocument/2006/relationships/slide" Target="/ppt/slides/slide3.xml" Id="Re6a7df281cca440a" /><Relationship Type="http://schemas.openxmlformats.org/officeDocument/2006/relationships/slide" Target="/ppt/slides/slide4.xml" Id="Rf3a8a463ca024c11" /><Relationship Type="http://schemas.openxmlformats.org/officeDocument/2006/relationships/slide" Target="/ppt/slides/slide5.xml" Id="Rec02c4f80ea646ae" /><Relationship Type="http://schemas.openxmlformats.org/officeDocument/2006/relationships/slide" Target="/ppt/slides/slide6.xml" Id="R944f9d8613ba4867" /><Relationship Type="http://schemas.openxmlformats.org/officeDocument/2006/relationships/slide" Target="/ppt/slides/slide7.xml" Id="R9528275eb41a47fc" /><Relationship Type="http://schemas.openxmlformats.org/officeDocument/2006/relationships/slide" Target="/ppt/slides/slide8.xml" Id="Rc725de10982e45c5"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250c4fbb4d1f4889"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33a87320496f489e" /><Relationship Type="http://schemas.openxmlformats.org/officeDocument/2006/relationships/notesMaster" Target="/ppt/notesMasters/notesMaster1.xml" Id="R6e632f8e9d8540d9" /></Relationships>
</file>

<file path=ppt/notesSlides/_rels/notesSlide2.xml.rels>&#65279;<?xml version="1.0" encoding="utf-8"?><Relationships xmlns="http://schemas.openxmlformats.org/package/2006/relationships"><Relationship Type="http://schemas.openxmlformats.org/officeDocument/2006/relationships/slide" Target="/ppt/slides/slide2.xml" Id="Rcde6e17bc69c4419" /><Relationship Type="http://schemas.openxmlformats.org/officeDocument/2006/relationships/notesMaster" Target="/ppt/notesMasters/notesMaster1.xml" Id="Radf86eb0606f4178" /></Relationships>
</file>

<file path=ppt/notesSlides/_rels/notesSlide3.xml.rels>&#65279;<?xml version="1.0" encoding="utf-8"?><Relationships xmlns="http://schemas.openxmlformats.org/package/2006/relationships"><Relationship Type="http://schemas.openxmlformats.org/officeDocument/2006/relationships/slide" Target="/ppt/slides/slide3.xml" Id="Rc1dd4d82b40f4e17" /><Relationship Type="http://schemas.openxmlformats.org/officeDocument/2006/relationships/notesMaster" Target="/ppt/notesMasters/notesMaster1.xml" Id="R2b0ed7fee7db41a6" /></Relationships>
</file>

<file path=ppt/notesSlides/_rels/notesSlide4.xml.rels>&#65279;<?xml version="1.0" encoding="utf-8"?><Relationships xmlns="http://schemas.openxmlformats.org/package/2006/relationships"><Relationship Type="http://schemas.openxmlformats.org/officeDocument/2006/relationships/slide" Target="/ppt/slides/slide4.xml" Id="Raffb32313ae2404f" /><Relationship Type="http://schemas.openxmlformats.org/officeDocument/2006/relationships/notesMaster" Target="/ppt/notesMasters/notesMaster1.xml" Id="R9a736a6f348e44dd" /></Relationships>
</file>

<file path=ppt/notesSlides/_rels/notesSlide5.xml.rels>&#65279;<?xml version="1.0" encoding="utf-8"?><Relationships xmlns="http://schemas.openxmlformats.org/package/2006/relationships"><Relationship Type="http://schemas.openxmlformats.org/officeDocument/2006/relationships/slide" Target="/ppt/slides/slide5.xml" Id="Rcb534c1de8444501" /><Relationship Type="http://schemas.openxmlformats.org/officeDocument/2006/relationships/notesMaster" Target="/ppt/notesMasters/notesMaster1.xml" Id="Rd18bce1d894f4d22" /></Relationships>
</file>

<file path=ppt/notesSlides/_rels/notesSlide6.xml.rels>&#65279;<?xml version="1.0" encoding="utf-8"?><Relationships xmlns="http://schemas.openxmlformats.org/package/2006/relationships"><Relationship Type="http://schemas.openxmlformats.org/officeDocument/2006/relationships/slide" Target="/ppt/slides/slide6.xml" Id="R565ec20718d0439e" /><Relationship Type="http://schemas.openxmlformats.org/officeDocument/2006/relationships/notesMaster" Target="/ppt/notesMasters/notesMaster1.xml" Id="R67d4b2e78a9e4f31" /></Relationships>
</file>

<file path=ppt/notesSlides/_rels/notesSlide7.xml.rels>&#65279;<?xml version="1.0" encoding="utf-8"?><Relationships xmlns="http://schemas.openxmlformats.org/package/2006/relationships"><Relationship Type="http://schemas.openxmlformats.org/officeDocument/2006/relationships/slide" Target="/ppt/slides/slide7.xml" Id="R1c09ef79876b452b" /><Relationship Type="http://schemas.openxmlformats.org/officeDocument/2006/relationships/notesMaster" Target="/ppt/notesMasters/notesMaster1.xml" Id="R889e2b3a303d4102" /></Relationships>
</file>

<file path=ppt/notesSlides/_rels/notesSlide8.xml.rels>&#65279;<?xml version="1.0" encoding="utf-8"?><Relationships xmlns="http://schemas.openxmlformats.org/package/2006/relationships"><Relationship Type="http://schemas.openxmlformats.org/officeDocument/2006/relationships/slide" Target="/ppt/slides/slide8.xml" Id="Red50af40598c4ccf" /><Relationship Type="http://schemas.openxmlformats.org/officeDocument/2006/relationships/notesMaster" Target="/ppt/notesMasters/notesMaster1.xml" Id="R5a899f1dafc64d6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ATTITUDES TOWARD MOUNTAINS</a:t>
            </a:r>
          </a:p>
          <a:p xmlns:a="http://schemas.openxmlformats.org/drawingml/2006/main">
            <a:r>
              <a:t/>
            </a:r>
          </a:p>
          <a:p xmlns:a="http://schemas.openxmlformats.org/drawingml/2006/main">
            <a:r>
              <a:t>Slide text:</a:t>
            </a:r>
          </a:p>
          <a:p xmlns:a="http://schemas.openxmlformats.org/drawingml/2006/main">
            <a:r>
              <a:t>Chapter Nine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Prehistoric Era</a:t>
            </a:r>
          </a:p>
          <a:p xmlns:a="http://schemas.openxmlformats.org/drawingml/2006/main">
            <a:r>
              <a:t/>
            </a:r>
          </a:p>
          <a:p xmlns:a="http://schemas.openxmlformats.org/drawingml/2006/main">
            <a:r>
              <a:t>Slide text:</a:t>
            </a:r>
          </a:p>
          <a:p xmlns:a="http://schemas.openxmlformats.org/drawingml/2006/main">
            <a:r>
              <a:t>Much of the evidence about early views of mountains is based on the study of indigenous societies who still follow prehistoric ways of life, and who view mountains as the homes of powerful deities and demons that have to be treated with great care and respect.</a:t>
            </a:r>
          </a:p>
          <a:p xmlns:a="http://schemas.openxmlformats.org/drawingml/2006/main">
            <a:r>
              <a:t>Accordingly, we can surmise that various prehistoric cultures probably established elaborate taboos, ceremonies, and sacrifices to appease the wrath of the gods and invoke their blessings.</a:t>
            </a:r>
          </a:p>
          <a:p xmlns:a="http://schemas.openxmlformats.org/drawingml/2006/main">
            <a:r>
              <a:t>Early societies probably identified mountains with the weather, including storms, lightning, strong winds, cold, clouds, and snow.</a:t>
            </a:r>
          </a:p>
          <a:p xmlns:a="http://schemas.openxmlformats.org/drawingml/2006/main">
            <a:r>
              <a:t>Symptoms of high-altitude sickness may have led early people to conclude that they were transgressing on hallowed ground and should go no higher (an exception was the ancient Incas, who regularly ascended to heights of 6,800 m [21,760 ft] and more for worship and human sacrifice).</a:t>
            </a:r>
          </a:p>
          <a:p xmlns:a="http://schemas.openxmlformats.org/drawingml/2006/main">
            <a:r>
              <a:t>Mountains were probably also revered as sources of life and fertility, and as a major source of water through rainfall, clouds, streams, and rivers, as well as sanctuaries and refuges from enemy attacks and the hot weather of the plains and jungle areas below.</a:t>
            </a:r>
          </a:p>
          <a:p xmlns:a="http://schemas.openxmlformats.org/drawingml/2006/main">
            <a:r>
              <a:t>Mountains were often considered the home of strange and dangerous beasts, some of which were real (such as snow leopards and other large cats, bears, eagles, wolves, monkeys, and apes) and others of which were mythical, like the Yeti (Abominable Snowman) of the Himalaya and the Sasquatch (Bigfoot) in western North America.</a:t>
            </a:r>
          </a:p>
          <a:p xmlns:a="http://schemas.openxmlformats.org/drawingml/2006/main">
            <a:r>
              <a:t>We do not know just when human settlement of mountains began, but in the Alps and mountains of the Middle East, archaeological sites indicate the presence of humans since at least the Stone Age (100,000 years ago). These mountain groups were composed primarily of transient hunting parties but some also made permanent settlements in caves, manufacturing stone hunting tools and later tools of bone, ivory, and antlers, and eventually painting on cave walls and burying their dead. A steady cultural development continued in Eurasian mountains down through the Bronze and Iron Ages.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Americas</a:t>
            </a:r>
          </a:p>
          <a:p xmlns:a="http://schemas.openxmlformats.org/drawingml/2006/main">
            <a:r>
              <a:t/>
            </a:r>
          </a:p>
          <a:p xmlns:a="http://schemas.openxmlformats.org/drawingml/2006/main">
            <a:r>
              <a:t>Slide text:</a:t>
            </a:r>
          </a:p>
          <a:p xmlns:a="http://schemas.openxmlformats.org/drawingml/2006/main">
            <a:r>
              <a:t>Radiocarbon dating of bone, shells, and artifacts indicates human presence in the Rocky Mountains 10,000 to 11,000 years ago.</a:t>
            </a:r>
          </a:p>
          <a:p xmlns:a="http://schemas.openxmlformats.org/drawingml/2006/main">
            <a:r>
              <a:t>The alpine tundra zone was used primarily by summer hunting parties probably targeting mountain sheep.</a:t>
            </a:r>
          </a:p>
          <a:p xmlns:a="http://schemas.openxmlformats.org/drawingml/2006/main">
            <a:r>
              <a:t>In North America, migration to and from the mountains seems to have depended on favorable climatic conditions and availability of food, and some groups seem to have utilized the mountains and plants on an annual cycle according to the resources available.</a:t>
            </a:r>
          </a:p>
          <a:p xmlns:a="http://schemas.openxmlformats.org/drawingml/2006/main">
            <a:r>
              <a:t>Mountains played play an important role in the religion and culture of American Indians.</a:t>
            </a:r>
          </a:p>
          <a:p xmlns:a="http://schemas.openxmlformats.org/drawingml/2006/main">
            <a:r>
              <a:t>Perhaps the most spectacular display of human settlement in mountains is found in the Andes, where civilizations flourished at elevations up to 4,500 m (14,400 ft) thousand of years before the birth of Christ; the culmination of these cultures is reflected in the ruins of Tiahuanaco and Machu Picchu and the Inca capital of Cuzco. These civilizations were based on agriculture, and several plant species, including potatoes, corn, squash, and beans, were first domesticated here.</a:t>
            </a:r>
          </a:p>
          <a:p xmlns:a="http://schemas.openxmlformats.org/drawingml/2006/main">
            <a:r>
              <a:t>The Tiahuanaco and Inca cultures revered the mountains as deities, building stepped pyramids which were essentially man-made mountains with temples of deities on their summits.</a:t>
            </a:r>
          </a:p>
          <a:p xmlns:a="http://schemas.openxmlformats.org/drawingml/2006/main">
            <a:r>
              <a:t>Mountains were also frequently linked in legend with the origin of a tribe of people, and many cultures have viewed mountains as male and female or in other ways associated them with fertility and members of human families.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Western Tradition</a:t>
            </a:r>
          </a:p>
          <a:p xmlns:a="http://schemas.openxmlformats.org/drawingml/2006/main">
            <a:r>
              <a:t/>
            </a:r>
          </a:p>
          <a:p xmlns:a="http://schemas.openxmlformats.org/drawingml/2006/main">
            <a:r>
              <a:t>Slide text:</a:t>
            </a:r>
          </a:p>
          <a:p xmlns:a="http://schemas.openxmlformats.org/drawingml/2006/main">
            <a:r>
              <a:t>Mountains were objects of venerations and symbols of strength and peace to the people of the Old Testament.</a:t>
            </a:r>
          </a:p>
          <a:p xmlns:a="http://schemas.openxmlformats.org/drawingml/2006/main">
            <a:r>
              <a:t>The three most important events in the Torah are all associated with mountains, including the coming to rest of Noah’s Ark on Mt. Ararat and the story of Moses receiving the Ten Commandments on Mt. Sinai.</a:t>
            </a:r>
          </a:p>
          <a:p xmlns:a="http://schemas.openxmlformats.org/drawingml/2006/main">
            <a:r>
              <a:t>In later books of the Bible, David established his capital on Mt. Zion, in what is now Jerusalem.</a:t>
            </a:r>
          </a:p>
          <a:p xmlns:a="http://schemas.openxmlformats.org/drawingml/2006/main">
            <a:r>
              <a:t>Many of the most important events in the New Testament also take place on mountains: Jesus is transfigured with light on Mt. Tabor and is there revealed, for Christians, as the Son of God; the Sermon on the Mount is delivered on a hill above Galilee; and Jesus is crucified on the hill of Golgotha and ascends to heaven from the Mt. of Olives.</a:t>
            </a:r>
          </a:p>
          <a:p xmlns:a="http://schemas.openxmlformats.org/drawingml/2006/main">
            <a:r>
              <a:t/>
            </a:r>
          </a:p>
          <a:p xmlns:a="http://schemas.openxmlformats.org/drawingml/2006/main">
            <a:r>
              <a:t>The Biblical Period</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Classical Heritage</a:t>
            </a:r>
          </a:p>
          <a:p xmlns:a="http://schemas.openxmlformats.org/drawingml/2006/main">
            <a:r>
              <a:t/>
            </a:r>
          </a:p>
          <a:p xmlns:a="http://schemas.openxmlformats.org/drawingml/2006/main">
            <a:r>
              <a:t>Slide text:</a:t>
            </a:r>
          </a:p>
          <a:p xmlns:a="http://schemas.openxmlformats.org/drawingml/2006/main">
            <a:r>
              <a:t>Greeks</a:t>
            </a:r>
          </a:p>
          <a:p xmlns:a="http://schemas.openxmlformats.org/drawingml/2006/main">
            <a:r>
              <a:t>For the Greeks, high peaks were primarily the abodes of gods and other deities, including the 12 major gods and goddesses, who resided in a fortress paradise on top of Mt. Olympus, and they placed many of their shrines and temples on the slopes and summits of mountains; mountains were also home to the Muses and haunts of nymphs, wild beasts, and centaurs.</a:t>
            </a:r>
          </a:p>
          <a:p xmlns:a="http://schemas.openxmlformats.org/drawingml/2006/main">
            <a:r>
              <a:t>The Greeks recognized the wild, rugged, and untamed nature of mountain scenery, but they preferred the more harmonious aspects of nature; they felt that what was good in nature was that which provided comfort and harmony for man.</a:t>
            </a:r>
          </a:p>
          <a:p xmlns:a="http://schemas.openxmlformats.org/drawingml/2006/main">
            <a:r>
              <a:t>The wildness and isolation of mountains also impressed the ancient Greeks, including Homer, who described the force of mountain weather vividly; later Greeks, including Herodotus and Aristotle, began to speculate about the origins of mountains and the causes of phenomena associated with them.</a:t>
            </a:r>
          </a:p>
          <a:p xmlns:a="http://schemas.openxmlformats.org/drawingml/2006/main">
            <a:r>
              <a:t>Romans</a:t>
            </a:r>
          </a:p>
          <a:p xmlns:a="http://schemas.openxmlformats.org/drawingml/2006/main">
            <a:r>
              <a:t>On the whole the Romans did not share the Greeks’ appreciation of mountains, viewing mountains primarily as wastelands and as obstacles to commerce and conquest.</a:t>
            </a:r>
          </a:p>
          <a:p xmlns:a="http://schemas.openxmlformats.org/drawingml/2006/main">
            <a:r>
              <a:t>Only a few Romans—notably the philosopher Seneca and the encyclopedist Pliny—made important observations concerning mountains, and among the Latin poets, only Lucretius discerned a sublime beauty in the Alps.</a:t>
            </a:r>
          </a:p>
          <a:p xmlns:a="http://schemas.openxmlformats.org/drawingml/2006/main">
            <a:r>
              <a:t>The dualism in the attitudes toward mountains of the Greeks vs. the Romans became part of the legacy for western Europe. Ultimately, the spirit of the Greeks, who worshipped their gods on Mt. Olympus, and the Children of Israel, who lifted up their eyes to the everlasting hills, would triumph, but not before several centuries of antipathy toward mountains had passed.</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From Medieval Fears to Romantic Enthusiasm</a:t>
            </a:r>
          </a:p>
          <a:p xmlns:a="http://schemas.openxmlformats.org/drawingml/2006/main">
            <a:r>
              <a:t/>
            </a:r>
          </a:p>
          <a:p xmlns:a="http://schemas.openxmlformats.org/drawingml/2006/main">
            <a:r>
              <a:t>Slide text:</a:t>
            </a:r>
          </a:p>
          <a:p xmlns:a="http://schemas.openxmlformats.org/drawingml/2006/main">
            <a:r>
              <a:t>Records suggests that, before Christianity took over Europe, the Celts viewed the Alps and other European mountains in a positive, divine sense as the palaces and abodes of their gods.</a:t>
            </a:r>
          </a:p>
          <a:p xmlns:a="http://schemas.openxmlformats.org/drawingml/2006/main">
            <a:r>
              <a:t>Following conversion to Christianity, Europeans tended to regard mountains as dangerous places, sacred in a predominantly negative, demonic sense, but since medieval travelers had to traverse mountains regularly, Alpine villages provided inns and supplied guides, and churches and hospices were constructed along the most popular routes.</a:t>
            </a:r>
          </a:p>
          <a:p xmlns:a="http://schemas.openxmlformats.org/drawingml/2006/main">
            <a:r>
              <a:t>Tales of monsters and supernatural perils, such as dragons and tempests, added to the fears of travelers and mountain dwellers, which persisted until around the 16th century.</a:t>
            </a:r>
          </a:p>
          <a:p xmlns:a="http://schemas.openxmlformats.org/drawingml/2006/main">
            <a:r>
              <a:t>Petrarch’s climb of Mt. Ventous in Provence in 1336 is often cited as the first evidence of Renaissance appreciation of natural beauty, but his account may have been apocryphal; more clear-cut evidence of a new interest in natural beauty and natural phenomena is Leonardo da Vinci’s observations of mountains, both in his art and in his scientific notebooks, at the end of the 15th century.</a:t>
            </a:r>
          </a:p>
          <a:p xmlns:a="http://schemas.openxmlformats.org/drawingml/2006/main">
            <a:r>
              <a:t>The person usually credited as being the first European to appreciate and love mountains for their own sake is the 16th-century Swiss naturalist Conrad Gesner, who also took other Renaissance naturalists along on his Alpine excursions, awakening their interest in mountain plants and opening their eyes to the glories of mountains.</a:t>
            </a:r>
          </a:p>
          <a:p xmlns:a="http://schemas.openxmlformats.org/drawingml/2006/main">
            <a:r>
              <a:t>By the end of the 17th century, on the verge of the Enlightenment, publications began to appear recognizing mountains as wildlife preserves, sources of minerals, and a means of converting salt water to fresh, but the wild disarray of mountains and their lack of symmetry and proportions were still difficult for the early modern mind to accept.</a:t>
            </a:r>
          </a:p>
          <a:p xmlns:a="http://schemas.openxmlformats.org/drawingml/2006/main">
            <a:r>
              <a:t>Starting in the 18th century, a romantic enthusiasm began to typify European attitudes toward mountains, exemplified in writings by Albrecht Haller, Thomas Gray, and esp. Jean-Jacques Rousseau. Among those who came under Rousseau’s spell were the famous German philosopher and poet Goethe and the English poet Wordsworth, who was perhaps the greatest interpreter of nature in all of literature.</a:t>
            </a:r>
          </a:p>
          <a:p xmlns:a="http://schemas.openxmlformats.org/drawingml/2006/main">
            <a:r>
              <a:t>At the same time, modern mountaineering was born, with Horace Benedict de Saussure’s ascent of Mt. Blanc, initiating a great boom in scientific interest in mountains, and by the middle of the 19th century, the scientific focus had given way to the English sense of sport, with English climbers and tourists swarming into the remote regions of the Alps.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East</a:t>
            </a:r>
          </a:p>
          <a:p xmlns:a="http://schemas.openxmlformats.org/drawingml/2006/main">
            <a:r>
              <a:t/>
            </a:r>
          </a:p>
          <a:p xmlns:a="http://schemas.openxmlformats.org/drawingml/2006/main">
            <a:r>
              <a:t>Slide text:</a:t>
            </a:r>
          </a:p>
          <a:p xmlns:a="http://schemas.openxmlformats.org/drawingml/2006/main">
            <a:r>
              <a:t>In the East, the appreciation of mountains began very early: in China, mountains were considered sacred at least 2000 years before the birth of Christ; the Korean origin myth holds that Korean people are descended from the union or a sky god and a bear woman on the sacred mountain of Paekdu; and in Japan, Tibet, and India, mountains have long been adored and worshipped.</a:t>
            </a:r>
          </a:p>
          <a:p xmlns:a="http://schemas.openxmlformats.org/drawingml/2006/main">
            <a:r>
              <a:t>There were four (and eventually five) sacred mountains in China connected with the Imperial cult and Taoism, as well as four mountains of sacred significance to Buddhism, and Buddhism, Taoism, Confucianism, Shintoism, and Hinduism all incorporated mountain reverence into their beliefs.</a:t>
            </a:r>
          </a:p>
          <a:p xmlns:a="http://schemas.openxmlformats.org/drawingml/2006/main">
            <a:r>
              <a:t>Around the 4th century, Chinese literati began going to the mountains for recreation, pursuing painting and poetry as they walked and sought inspiration in beautiful mountain landscapes, and mountains occupy a dominant position in their art.</a:t>
            </a:r>
          </a:p>
          <a:p xmlns:a="http://schemas.openxmlformats.org/drawingml/2006/main">
            <a:r>
              <a:t>The mountain as a source of water is a religious motif found in many cultures; clouds have a special fascination for the Chinese, and appear in their earliest art, sometimes as dragons (though to the Asian mind dragons are not evil, but rather benevolent creatures controlling the elements and guarding sources of wisdom).</a:t>
            </a:r>
          </a:p>
          <a:p xmlns:a="http://schemas.openxmlformats.org/drawingml/2006/main">
            <a:r>
              <a:t>The Japanese also view mountains as symbols of divine beauty and power, and Japan has many sacred mountains, of which Fuji is perhaps the most famous.</a:t>
            </a:r>
          </a:p>
          <a:p xmlns:a="http://schemas.openxmlformats.org/drawingml/2006/main">
            <a:r>
              <a:t>The people of Cambodia, Thailand, Bali, Java, and the Philippines also practice mountain worship.</a:t>
            </a:r>
          </a:p>
          <a:p xmlns:a="http://schemas.openxmlformats.org/drawingml/2006/main">
            <a:r>
              <a:t>Mountains have a particular significance in India, where the Himalaya have many religious and mythical associations as the source of major sacred rivers, the home of many Hindu deities, and a favored place for meditation.</a:t>
            </a:r>
          </a:p>
          <a:p xmlns:a="http://schemas.openxmlformats.org/drawingml/2006/main">
            <a:r>
              <a:t>In Tibet, as well as in the smaller Himalayan states of Kashmir, Nepal, Sikkim, and Bhutan, mountains have been natural shrines since very ancient times, even before the advent of Buddhism and Hinduism.</a:t>
            </a:r>
          </a:p>
          <a:p xmlns:a="http://schemas.openxmlformats.org/drawingml/2006/main">
            <a:r>
              <a:t>Circumambulation of mountains is widely practiced by Buddhists, particularly in Tibet, where Mount Kailas is regarded as the most sacred mountain in the world by Hindus, Tibetan Buddhists, and Jains.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Modern Period</a:t>
            </a:r>
          </a:p>
          <a:p xmlns:a="http://schemas.openxmlformats.org/drawingml/2006/main">
            <a:r>
              <a:t/>
            </a:r>
          </a:p>
          <a:p xmlns:a="http://schemas.openxmlformats.org/drawingml/2006/main">
            <a:r>
              <a:t>Slide text:</a:t>
            </a:r>
          </a:p>
          <a:p xmlns:a="http://schemas.openxmlformats.org/drawingml/2006/main">
            <a:r>
              <a:t>By the 19th century, the beauty of mountains was a common theme for poets and philosophers; scientists began to take a serious interest in the origins of mountains and alpine phenomena; and mountains became a favorite subject of landscape painters.</a:t>
            </a:r>
          </a:p>
          <a:p xmlns:a="http://schemas.openxmlformats.org/drawingml/2006/main">
            <a:r>
              <a:t>By the 1860s, railways provided relatively easy access to the Alps, and tourists resorts and sanitariums sprang up;</a:t>
            </a:r>
          </a:p>
          <a:p xmlns:a="http://schemas.openxmlformats.org/drawingml/2006/main">
            <a:r>
              <a:t>the popular image of mountains was no longer that of a cold, inhospitable land of horrors, but that of an attractive, healthy environment.</a:t>
            </a:r>
          </a:p>
          <a:p xmlns:a="http://schemas.openxmlformats.org/drawingml/2006/main">
            <a:r>
              <a:t>By the mid-19th century, mountaineering clubs were being established, with Brits esp. inundating the Alps, and alpine clubs gradually spread around the world; mountaineering became a consuming passion, almost a religion.</a:t>
            </a:r>
          </a:p>
          <a:p xmlns:a="http://schemas.openxmlformats.org/drawingml/2006/main">
            <a:r>
              <a:t>Some of the alpine clubs became very powerful financially, and it has been argued that expeditions in Africa, Asia, and South America were part of the era of neocolonialism in the early 20th century.</a:t>
            </a:r>
          </a:p>
          <a:p xmlns:a="http://schemas.openxmlformats.org/drawingml/2006/main">
            <a:r>
              <a:t>Mountaineering is now a major sport and a source of income for a growing number of guiding services who take clients to the summits of the world’s highest peaks, including Mt. Everest, sometimes with devastating results.</a:t>
            </a:r>
          </a:p>
          <a:p xmlns:a="http://schemas.openxmlformats.org/drawingml/2006/main">
            <a:r>
              <a:t>UNESCO’s designation of “associative cultural landscapes” has raised to prominence the cultural and spiritual significance that people and traditions place on natural sites, and in some cases, such as the sacred mountains of Tongariro and Uluru, this designation has strengthened the role of indigenous peoples in managing places that have special value for them in their natural states.</a:t>
            </a:r>
          </a:p>
          <a:p xmlns:a="http://schemas.openxmlformats.org/drawingml/2006/main">
            <a:r>
              <a:t>The growing impact of global cultural, political, economic, and environmental change, and particularly climate change, has also focused attention on the cultural and spiritual importance of mountains and the responses by mountain communities to those changes.</a:t>
            </a:r>
          </a:p>
          <a:p xmlns:a="http://schemas.openxmlformats.org/drawingml/2006/main">
            <a:r>
              <a:t>Mountains are now almost universally viewed as havens of retreat and symbols of freedom, and mountain tourism is one of the fastest-growing industries in the world; moreover, many people are taking advantage of technology and communications to move to and live in remote mountain communities.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675f41824ce4371"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1c3015840d342f6" /><Relationship Type="http://schemas.openxmlformats.org/officeDocument/2006/relationships/slideLayout" Target="/ppt/slideLayouts/slideLayout1.xml" Id="R43fbc0cdb8c34617"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09711D5A-2741-41C2-A4B9-1908480FE318}"/>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85BE0C0C-BF91-49DF-8833-D352EF93A6F6}"/>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43fbc0cdb8c34617"/>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8487d85911b24d80" /><Relationship Type="http://schemas.openxmlformats.org/officeDocument/2006/relationships/notesSlide" Target="/ppt/notesSlides/notesSlide1.xml" Id="Rd1d8404d15384111"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56dba5c7d0f74960" /><Relationship Type="http://schemas.openxmlformats.org/officeDocument/2006/relationships/notesSlide" Target="/ppt/notesSlides/notesSlide2.xml" Id="R218cd19baf36472d"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0ca4f2f53a9447cd" /><Relationship Type="http://schemas.openxmlformats.org/officeDocument/2006/relationships/notesSlide" Target="/ppt/notesSlides/notesSlide3.xml" Id="R583bfd20882a42d2"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f53100fff61469b" /><Relationship Type="http://schemas.openxmlformats.org/officeDocument/2006/relationships/notesSlide" Target="/ppt/notesSlides/notesSlide4.xml" Id="R4781833faa404606"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134511bca07c4cfc" /><Relationship Type="http://schemas.openxmlformats.org/officeDocument/2006/relationships/notesSlide" Target="/ppt/notesSlides/notesSlide5.xml" Id="R925fd3125ebb49c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51a4c149819042ce" /><Relationship Type="http://schemas.openxmlformats.org/officeDocument/2006/relationships/notesSlide" Target="/ppt/notesSlides/notesSlide6.xml" Id="Rf0b752625380464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e5bbea3018b34516" /><Relationship Type="http://schemas.openxmlformats.org/officeDocument/2006/relationships/notesSlide" Target="/ppt/notesSlides/notesSlide7.xml" Id="R5ae90ec34d814049"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e5ece049862a47a0" /><Relationship Type="http://schemas.openxmlformats.org/officeDocument/2006/relationships/notesSlide" Target="/ppt/notesSlides/notesSlide8.xml" Id="Rc4ec040c26644506"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ATTITUDES TOWARD MOUNTAINS">
            <a:extLst xmlns:a="http://schemas.openxmlformats.org/drawingml/2006/main">
              <a:ext uri="{FF2B5EF4-FFF2-40B4-BE49-F238E27FC236}">
                <a16:creationId xmlns:a16="http://schemas.microsoft.com/office/drawing/2014/main" id="{145A0435-ACE1-43C0-BD6B-C2F488679EA1}"/>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ATTITUDES TOWARD MOUNTAINS</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31934651-87E4-4AB6-9582-B36AAB5ABDFC}"/>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Nine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932431723"/>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itle: The Prehistoric Era">
            <a:extLst xmlns:a="http://schemas.openxmlformats.org/drawingml/2006/main">
              <a:ext uri="{FF2B5EF4-FFF2-40B4-BE49-F238E27FC236}">
                <a16:creationId xmlns:a16="http://schemas.microsoft.com/office/drawing/2014/main" id="{3CBE1F79-182C-464A-855B-98365102556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The Prehistoric Era</a:t>
            </a:r>
            <a:endParaRPr sz="3200" b="0" u="none">
              <a:solidFill>
                <a:srgbClr val="000000"/>
              </a:solidFill>
              <a:latin typeface="Calibri"/>
              <a:ea typeface="Calibri"/>
              <a:cs typeface="Calibri"/>
            </a:endParaRPr>
          </a:p>
        </p:txBody>
      </p:sp>
      <p:sp>
        <p:nvSpPr>
          <p:cNvPr id="10" name="Slide text on slide 2">
            <a:extLst xmlns:a="http://schemas.openxmlformats.org/drawingml/2006/main">
              <a:ext uri="{FF2B5EF4-FFF2-40B4-BE49-F238E27FC236}">
                <a16:creationId xmlns:a16="http://schemas.microsoft.com/office/drawing/2014/main" id="{2F2E80F9-D62D-48A5-B0CF-9B8543DBF783}"/>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Much of the evidence about early views of mountains is based on the study of indigenous societies who still follow prehistoric ways of life, and who view mountains as the homes of powerful deities and demons that have to be treated with great care and respect.</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Accordingly, we can surmise that various prehistoric cultures probably established elaborate taboos, ceremonies, and sacrifices to appease the wrath of the gods and invoke their blessings.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Early societies probably identified mountains with the weather, including storms, lightning, strong winds, cold, clouds, and snow.</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Symptoms of high-altitude sickness may have led early people to conclude that they were transgressing on hallowed ground and should go no higher (an exception was the ancient Incas, who regularly ascended to heights of 6,800 m [21,760 ft] and more for worship and human sacrifice).</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were probably also revered as sources of life and fertility, and as a major source of water through rainfall, clouds, streams, and rivers, as well as sanctuaries and refuges from enemy attacks and the hot weather of the plains and jungle areas below.</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were often considered the home of strange and dangerous beasts, some of which were real (such as snow leopards and other large cats, bears, eagles, wolves, monkeys, and apes) and others of which were mythical, like the Yeti (Abominable Snowman) of the Himalaya and the Sasquatch (Bigfoot) in western North America.</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We do not know just when human settlement of mountains began, but in the Alps and mountains of the Middle East, archaeological sites indicate the presence of humans since at least the Stone Age (100,000 years ago). These mountain groups were composed primarily of transient hunting parties but some also made permanent settlements in caves, manufacturing stone hunting tools and later tools of bone, ivory, and antlers, and eventually painting on cave walls and burying their dead. A steady cultural development continued in Eurasian mountains down through the Bronze and Iron Ages.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804267474"/>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Slide title: The Americas">
            <a:extLst xmlns:a="http://schemas.openxmlformats.org/drawingml/2006/main">
              <a:ext uri="{FF2B5EF4-FFF2-40B4-BE49-F238E27FC236}">
                <a16:creationId xmlns:a16="http://schemas.microsoft.com/office/drawing/2014/main" id="{06D9340C-06A4-4371-8DDA-00FEE6BED1A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The Americas</a:t>
            </a:r>
            <a:endParaRPr sz="3200" b="0" u="none">
              <a:solidFill>
                <a:srgbClr val="000000"/>
              </a:solidFill>
              <a:latin typeface="Calibri"/>
              <a:ea typeface="Calibri"/>
              <a:cs typeface="Calibri"/>
            </a:endParaRPr>
          </a:p>
        </p:txBody>
      </p:sp>
      <p:sp>
        <p:nvSpPr>
          <p:cNvPr id="12" name="Slide text on slide 3">
            <a:extLst xmlns:a="http://schemas.openxmlformats.org/drawingml/2006/main">
              <a:ext uri="{FF2B5EF4-FFF2-40B4-BE49-F238E27FC236}">
                <a16:creationId xmlns:a16="http://schemas.microsoft.com/office/drawing/2014/main" id="{52647CF4-EF16-4B7B-BD63-4DCAFC2D9FBF}"/>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Radiocarbon dating of bone, shells, and artifacts indicates human presence in the Rocky Mountains 10,000 to 11,000 years ago.</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alpine tundra zone was used primarily by summer hunting parties probably targeting mountain sheep.</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North America, migration to and from the mountains seems to have depended on favorable climatic conditions and availability of food, and some groups seem to have utilized the mountains and plants on an annual cycle according to the resources available.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Mountains played play an important role in the religion and culture of American Indians.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Perhaps the most spectacular display of human settlement in mountains is found in the Andes, where civilizations flourished at elevations up to 4,500 m (14,400 ft) thousand of years before the birth of Christ; the culmination of these cultures is reflected in the ruins of Tiahuanaco and Machu Picchu and the Inca capital of Cuzco. These civilizations were based on agriculture, and several plant species, including potatoes, corn, squash, and beans, were first domesticated here.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Tiahuanaco and Inca cultures revered the mountains as deities, building stepped pyramids which were essentially man-made mountains with temples of deities on their summits.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Mountains were also frequently linked in legend with the origin of a tribe of people, and many cultures have viewed mountains as male and female or in other ways associated them with fertility and members of human families.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936771029"/>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Slide title: The Western Tradition">
            <a:extLst xmlns:a="http://schemas.openxmlformats.org/drawingml/2006/main">
              <a:ext uri="{FF2B5EF4-FFF2-40B4-BE49-F238E27FC236}">
                <a16:creationId xmlns:a16="http://schemas.microsoft.com/office/drawing/2014/main" id="{F601C6D8-424C-4582-9476-A7710F01854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The Western Tradition</a:t>
            </a:r>
            <a:endParaRPr sz="3200" b="0" u="none">
              <a:solidFill>
                <a:srgbClr val="000000"/>
              </a:solidFill>
              <a:latin typeface="Calibri"/>
              <a:ea typeface="Calibri"/>
              <a:cs typeface="Calibri"/>
            </a:endParaRPr>
          </a:p>
        </p:txBody>
      </p:sp>
      <p:sp>
        <p:nvSpPr>
          <p:cNvPr id="14" name="Slide text on slide 4">
            <a:extLst xmlns:a="http://schemas.openxmlformats.org/drawingml/2006/main">
              <a:ext uri="{FF2B5EF4-FFF2-40B4-BE49-F238E27FC236}">
                <a16:creationId xmlns:a16="http://schemas.microsoft.com/office/drawing/2014/main" id="{313A99EF-A462-4FA7-A303-BA84774D0601}"/>
              </a:ext>
            </a:extLst>
          </p:cNvPr>
          <p:cNvSpPr>
            <a:spLocks xmlns:a="http://schemas.openxmlformats.org/drawingml/2006/main" noGrp="1"/>
          </p:cNvSpPr>
          <p:nvPr/>
        </p:nvSpPr>
        <p:spPr>
          <a:xfrm xmlns:a="http://schemas.openxmlformats.org/drawingml/2006/main">
            <a:off x="457200" y="1581120"/>
            <a:ext cx="8229600" cy="4713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Mountains were objects of venerations and symbols of strength and peace to the people of the Old Testament.</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three most important events in the Torah are all associated with mountains, including the coming to rest of Noah’s Ark on Mt. Ararat and the story of Moses receiving the Ten Commandments on Mt. Sinai.</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later books of the Bible, David established his capital on Mt. Zion, in what is now Jerusalem.</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Many of the most important events in the New Testament also take place on mountains: Jesus is transfigured with light on Mt. Tabor and is there revealed, for Christians, as the Son of God; the Sermon on the Mount is delivered on a hill above Galilee; and Jesus is crucified on the hill of Golgotha and ascends to heaven from the Mt. of Olives.</a:t>
            </a:r>
            <a:endParaRPr sz="1600" b="0" u="none">
              <a:solidFill>
                <a:srgbClr val="000000"/>
              </a:solidFill>
              <a:latin typeface="Calibri"/>
              <a:ea typeface="Calibri"/>
              <a:cs typeface="Calibri"/>
            </a:endParaRPr>
          </a:p>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
        <p:nvSpPr>
          <p:cNvPr id="15" name="Slide text on slide 4">
            <a:extLst xmlns:a="http://schemas.openxmlformats.org/drawingml/2006/main">
              <a:ext uri="{FF2B5EF4-FFF2-40B4-BE49-F238E27FC236}">
                <a16:creationId xmlns:a16="http://schemas.microsoft.com/office/drawing/2014/main" id="{52783D9C-0115-49EB-923E-61FAD6B66633}"/>
              </a:ext>
            </a:extLst>
          </p:cNvPr>
          <p:cNvSpPr>
            <a:spLocks xmlns:a="http://schemas.openxmlformats.org/drawingml/2006/main" noGrp="1"/>
          </p:cNvSpPr>
          <p:nvPr/>
        </p:nvSpPr>
        <p:spPr>
          <a:xfrm xmlns:a="http://schemas.openxmlformats.org/drawingml/2006/main">
            <a:off x="457200" y="987120"/>
            <a:ext cx="8229600" cy="5940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400" b="0" u="none">
                <a:solidFill>
                  <a:srgbClr val="558ED5"/>
                </a:solidFill>
                <a:latin typeface="Calibri"/>
                <a:ea typeface="Calibri"/>
                <a:cs typeface="Calibri"/>
              </a:rPr>
              <a:t>The Biblical Period</a:t>
            </a: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51969779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6" name="Slide title: Classical Heritage">
            <a:extLst xmlns:a="http://schemas.openxmlformats.org/drawingml/2006/main">
              <a:ext uri="{FF2B5EF4-FFF2-40B4-BE49-F238E27FC236}">
                <a16:creationId xmlns:a16="http://schemas.microsoft.com/office/drawing/2014/main" id="{14853C66-9B2C-43CB-AF93-EA20037D6C9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Classical Heritage</a:t>
            </a:r>
            <a:endParaRPr sz="2600" b="0" u="none">
              <a:solidFill>
                <a:srgbClr val="000000"/>
              </a:solidFill>
              <a:latin typeface="Calibri"/>
              <a:ea typeface="Calibri"/>
              <a:cs typeface="Calibri"/>
            </a:endParaRPr>
          </a:p>
        </p:txBody>
      </p:sp>
      <p:sp>
        <p:nvSpPr>
          <p:cNvPr id="17" name="Slide text on slide 5">
            <a:extLst xmlns:a="http://schemas.openxmlformats.org/drawingml/2006/main">
              <a:ext uri="{FF2B5EF4-FFF2-40B4-BE49-F238E27FC236}">
                <a16:creationId xmlns:a16="http://schemas.microsoft.com/office/drawing/2014/main" id="{E5902A64-58B9-466A-8A45-25C4CC95BDCF}"/>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Greeks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For the Greeks, high peaks were primarily the abodes of gods and other deities, including the 12 major gods and goddesses, who resided in a fortress paradise on top of Mt. Olympus, and they placed many of their shrines and temples on the slopes and summits of mountains; mountains were also home to the Muses and haunts of nymphs, wild beasts, and centaurs.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Greeks recognized the wild, rugged, and untamed nature of mountain scenery, but they preferred the more harmonious aspects of nature; they felt that what was good in nature was that which provided comfort and harmony for man.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wildness and isolation of mountains also impressed the ancient Greeks, including Homer, who described the force of mountain weather vividly; later Greeks, including Herodotus and Aristotle, began to speculate about the origins of mountains and the causes of phenomena associated with them.</a:t>
            </a:r>
            <a:endParaRPr sz="1400" b="0" u="none">
              <a:solidFill>
                <a:srgbClr val="000000"/>
              </a:solidFill>
              <a:latin typeface="Calibri"/>
              <a:ea typeface="Calibri"/>
              <a:cs typeface="Calibri"/>
            </a:endParaRPr>
          </a:p>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Romans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On the whole the Romans did not share the Greeks’ appreciation of mountains, viewing mountains primarily as wastelands and as obstacles to commerce and conquest.</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Only a few Romans—notably the philosopher Seneca and the encyclopedist Pliny—made important observations concerning mountains, and among the Latin poets, only Lucretius discerned a sublime beauty in the Alps.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dualism in the attitudes toward mountains of the Greeks vs. the Romans became part of the legacy for western Europe. Ultimately, the spirit of the Greeks, who worshipped their gods on Mt. Olympus, and the Children of Israel, who lifted up their eyes to the everlasting hills, would triumph, but not before several centuries of antipathy toward mountains had passed.</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5732058"/>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8" name="Slide title: From Medieval Fears to Romantic Enthusiasm">
            <a:extLst xmlns:a="http://schemas.openxmlformats.org/drawingml/2006/main">
              <a:ext uri="{FF2B5EF4-FFF2-40B4-BE49-F238E27FC236}">
                <a16:creationId xmlns:a16="http://schemas.microsoft.com/office/drawing/2014/main" id="{D2E306E5-0676-4AEA-A866-9B323BF5F09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From Medieval Fears to Romantic Enthusiasm</a:t>
            </a:r>
            <a:endParaRPr sz="2600" b="0" u="none">
              <a:solidFill>
                <a:srgbClr val="000000"/>
              </a:solidFill>
              <a:latin typeface="Calibri"/>
              <a:ea typeface="Calibri"/>
              <a:cs typeface="Calibri"/>
            </a:endParaRPr>
          </a:p>
        </p:txBody>
      </p:sp>
      <p:sp>
        <p:nvSpPr>
          <p:cNvPr id="19" name="Slide text on slide 6">
            <a:extLst xmlns:a="http://schemas.openxmlformats.org/drawingml/2006/main">
              <a:ext uri="{FF2B5EF4-FFF2-40B4-BE49-F238E27FC236}">
                <a16:creationId xmlns:a16="http://schemas.microsoft.com/office/drawing/2014/main" id="{34105799-679A-4F1C-BF57-57AD20B9F5A8}"/>
              </a:ext>
            </a:extLst>
          </p:cNvPr>
          <p:cNvSpPr>
            <a:spLocks xmlns:a="http://schemas.openxmlformats.org/drawingml/2006/main" noGrp="1"/>
          </p:cNvSpPr>
          <p:nvPr/>
        </p:nvSpPr>
        <p:spPr>
          <a:xfrm xmlns:a="http://schemas.openxmlformats.org/drawingml/2006/main">
            <a:off x="457200" y="898200"/>
            <a:ext cx="8229600" cy="5780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Records suggests that, before Christianity took over Europe, the Celts viewed the Alps and other European mountains in a positive, divine sense as the palaces and abodes of their gods.</a:t>
            </a: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Following conversion to Christianity, Europeans tended to regard mountains as dangerous places, sacred in a predominantly negative, demonic sense, but since medieval travelers had to traverse mountains regularly, Alpine villages provided inns and supplied guides, and churches and hospices were constructed along the most popular routes.</a:t>
            </a: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Tales of monsters and supernatural perils, such as dragons and tempests, added to the fears of travelers and mountain dwellers, which persisted until around the 16</a:t>
            </a:r>
            <a:r>
              <a:rPr sz="1200" b="0" u="none">
                <a:solidFill>
                  <a:srgbClr val="595959"/>
                </a:solidFill>
                <a:latin typeface="Calibri"/>
                <a:ea typeface="Calibri"/>
                <a:cs typeface="Calibri"/>
              </a:rPr>
              <a:t>th</a:t>
            </a:r>
            <a:r>
              <a:rPr sz="1200" b="0" u="none">
                <a:solidFill>
                  <a:srgbClr val="595959"/>
                </a:solidFill>
                <a:latin typeface="Calibri"/>
                <a:ea typeface="Calibri"/>
                <a:cs typeface="Calibri"/>
              </a:rPr>
              <a:t> century.</a:t>
            </a: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Petrarch’s climb of Mt. Ventous in Provence in 1336 is often cited as the first evidence of Renaissance appreciation of natural beauty, but his account may have been apocryphal; more clear-cut evidence of a new interest in natural beauty and natural phenomena is Leonardo da Vinci’s observations of mountains, both in his art and in his scientific notebooks, at the end of the 15</a:t>
            </a:r>
            <a:r>
              <a:rPr sz="1200" b="0" u="none">
                <a:solidFill>
                  <a:srgbClr val="595959"/>
                </a:solidFill>
                <a:latin typeface="Calibri"/>
                <a:ea typeface="Calibri"/>
                <a:cs typeface="Calibri"/>
              </a:rPr>
              <a:t>th</a:t>
            </a:r>
            <a:r>
              <a:rPr sz="1200" b="0" u="none">
                <a:solidFill>
                  <a:srgbClr val="595959"/>
                </a:solidFill>
                <a:latin typeface="Calibri"/>
                <a:ea typeface="Calibri"/>
                <a:cs typeface="Calibri"/>
              </a:rPr>
              <a:t> century.</a:t>
            </a: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The person usually credited as being the first European to appreciate and love mountains for their own sake is the 16</a:t>
            </a:r>
            <a:r>
              <a:rPr sz="1200" b="0" u="none">
                <a:solidFill>
                  <a:srgbClr val="595959"/>
                </a:solidFill>
                <a:latin typeface="Calibri"/>
                <a:ea typeface="Calibri"/>
                <a:cs typeface="Calibri"/>
              </a:rPr>
              <a:t>th</a:t>
            </a:r>
            <a:r>
              <a:rPr sz="1200" b="0" u="none">
                <a:solidFill>
                  <a:srgbClr val="595959"/>
                </a:solidFill>
                <a:latin typeface="Calibri"/>
                <a:ea typeface="Calibri"/>
                <a:cs typeface="Calibri"/>
              </a:rPr>
              <a:t>-century Swiss naturalist Conrad Gesner, who also took other Renaissance naturalists along on his Alpine excursions, awakening their interest in mountain plants and opening their eyes to the glories of mountains.</a:t>
            </a: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By the end of the 17</a:t>
            </a:r>
            <a:r>
              <a:rPr sz="1200" b="0" u="none">
                <a:solidFill>
                  <a:srgbClr val="595959"/>
                </a:solidFill>
                <a:latin typeface="Calibri"/>
                <a:ea typeface="Calibri"/>
                <a:cs typeface="Calibri"/>
              </a:rPr>
              <a:t>th</a:t>
            </a:r>
            <a:r>
              <a:rPr sz="1200" b="0" u="none">
                <a:solidFill>
                  <a:srgbClr val="595959"/>
                </a:solidFill>
                <a:latin typeface="Calibri"/>
                <a:ea typeface="Calibri"/>
                <a:cs typeface="Calibri"/>
              </a:rPr>
              <a:t> century, on the verge of the Enlightenment, publications began to appear recognizing mountains as wildlife preserves, sources of minerals, and a means of converting salt water to fresh, but the wild disarray of mountains and their lack of symmetry and proportions were still difficult for the early modern mind to accept.</a:t>
            </a: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Starting in the 18</a:t>
            </a:r>
            <a:r>
              <a:rPr sz="1200" b="0" u="none">
                <a:solidFill>
                  <a:srgbClr val="595959"/>
                </a:solidFill>
                <a:latin typeface="Calibri"/>
                <a:ea typeface="Calibri"/>
                <a:cs typeface="Calibri"/>
              </a:rPr>
              <a:t>th</a:t>
            </a:r>
            <a:r>
              <a:rPr sz="1200" b="0" u="none">
                <a:solidFill>
                  <a:srgbClr val="595959"/>
                </a:solidFill>
                <a:latin typeface="Calibri"/>
                <a:ea typeface="Calibri"/>
                <a:cs typeface="Calibri"/>
              </a:rPr>
              <a:t> century, a romantic enthusiasm began to typify European attitudes toward mountains, exemplified in writings by Albrecht Haller, Thomas Gray, and esp. Jean-Jacques Rousseau. Among those who came under Rousseau’s spell were the famous German philosopher and poet Goethe and the English poet Wordsworth, who was perhaps the greatest interpreter of nature in all of literature.</a:t>
            </a: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At the same time, modern mountaineering was born, with Horace Benedict de Saussure’s ascent of Mt. Blanc, initiating a great boom in scientific interest in mountains, and by the middle of the 19</a:t>
            </a:r>
            <a:r>
              <a:rPr sz="1200" b="0" u="none">
                <a:solidFill>
                  <a:srgbClr val="595959"/>
                </a:solidFill>
                <a:latin typeface="Calibri"/>
                <a:ea typeface="Calibri"/>
                <a:cs typeface="Calibri"/>
              </a:rPr>
              <a:t>th</a:t>
            </a:r>
            <a:r>
              <a:rPr sz="1200" b="0" u="none">
                <a:solidFill>
                  <a:srgbClr val="595959"/>
                </a:solidFill>
                <a:latin typeface="Calibri"/>
                <a:ea typeface="Calibri"/>
                <a:cs typeface="Calibri"/>
              </a:rPr>
              <a:t> century, the scientific focus had given way to the English sense of sport, with English climbers and tourists swarming into the remote regions of the Alps.</a:t>
            </a:r>
            <a:endParaRPr sz="1200" b="0" u="none">
              <a:solidFill>
                <a:srgbClr val="000000"/>
              </a:solidFill>
              <a:latin typeface="Calibri"/>
              <a:ea typeface="Calibri"/>
              <a:cs typeface="Calibri"/>
            </a:endParaRPr>
          </a:p>
          <a:p xmlns:a="http://schemas.openxmlformats.org/drawingml/2006/main">
            <a:pPr marL="743040" lvl="1" indent="-28584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770788590"/>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0" name="Slide title: The East">
            <a:extLst xmlns:a="http://schemas.openxmlformats.org/drawingml/2006/main">
              <a:ext uri="{FF2B5EF4-FFF2-40B4-BE49-F238E27FC236}">
                <a16:creationId xmlns:a16="http://schemas.microsoft.com/office/drawing/2014/main" id="{DD6D3FAB-76EB-4785-BC57-46856A7C4B4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The East</a:t>
            </a:r>
            <a:endParaRPr sz="3200" b="0" u="none">
              <a:solidFill>
                <a:srgbClr val="000000"/>
              </a:solidFill>
              <a:latin typeface="Calibri"/>
              <a:ea typeface="Calibri"/>
              <a:cs typeface="Calibri"/>
            </a:endParaRPr>
          </a:p>
        </p:txBody>
      </p:sp>
      <p:sp>
        <p:nvSpPr>
          <p:cNvPr id="21" name="Slide text on slide 7">
            <a:extLst xmlns:a="http://schemas.openxmlformats.org/drawingml/2006/main">
              <a:ext uri="{FF2B5EF4-FFF2-40B4-BE49-F238E27FC236}">
                <a16:creationId xmlns:a16="http://schemas.microsoft.com/office/drawing/2014/main" id="{A62EEDFD-6D0E-46FC-B15A-08FB51D1CE30}"/>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East, the appreciation of mountains began very early: in China, mountains were considered sacred at least 2000 years before the birth of Christ; the Korean origin myth holds that Korean people are descended from the union or a sky god and a bear woman on the sacred mountain of Paekdu; and in Japan, Tibet, and India, mountains have long been adored and worshipped.</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There were four (and eventually five) sacred mountains in China connected with the Imperial cult and Taoism, as well as four mountains of sacred significance to Buddhism, and Buddhism, Taoism, Confucianism, Shintoism, and Hinduism all incorporated mountain reverence into their beliefs.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Around the 4</a:t>
            </a:r>
            <a:r>
              <a:rPr sz="1400" b="0" u="none">
                <a:solidFill>
                  <a:srgbClr val="595959"/>
                </a:solidFill>
                <a:latin typeface="Calibri"/>
                <a:ea typeface="Calibri"/>
                <a:cs typeface="Calibri"/>
              </a:rPr>
              <a:t>th</a:t>
            </a:r>
            <a:r>
              <a:rPr sz="1400" b="0" u="none">
                <a:solidFill>
                  <a:srgbClr val="595959"/>
                </a:solidFill>
                <a:latin typeface="Calibri"/>
                <a:ea typeface="Calibri"/>
                <a:cs typeface="Calibri"/>
              </a:rPr>
              <a:t> century, Chinese literati began going to the mountains for recreation, pursuing painting and poetry as they walked and sought inspiration in beautiful mountain landscapes, and mountains occupy a dominant position in their art.</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mountain as a source of water is a religious motif found in many cultures; clouds have a special fascination for the Chinese, and appear in their earliest art, sometimes as dragons (though to the Asian mind dragons are not evil, but rather benevolent creatures controlling the elements and guarding sources of wisdom).</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Japanese also view mountains as symbols of divine beauty and power, and Japan has many sacred mountains, of which Fuji is perhaps the most famous.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people of Cambodia, Thailand, Bali, Java, and the Philippines also practice mountain worship. </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have a particular significance in India, where the Himalaya have many religious and mythical associations as the source of major sacred rivers, the home of many Hindu deities, and a favored place for meditation.</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Tibet, as well as in the smaller Himalayan states of Kashmir, Nepal, Sikkim, and Bhutan, mountains have been natural shrines since very ancient times, even before the advent of Buddhism and Hinduism.</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Circumambulation of mountains is widely practiced by Buddhists, particularly in Tibet, where Mount Kailas is regarded as the most sacred mountain in the world by Hindus, Tibetan Buddhists, and Jains.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p:txBody>
      </p:sp>
    </p:spTree>
    <p:extLst>
      <p:ext uri="{BB962C8B-B14F-4D97-AF65-F5344CB8AC3E}">
        <p14:creationId xmlns:p14="http://schemas.microsoft.com/office/powerpoint/2010/main" val="1727681685"/>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2" name="Slide title: The Modern Period">
            <a:extLst xmlns:a="http://schemas.openxmlformats.org/drawingml/2006/main">
              <a:ext uri="{FF2B5EF4-FFF2-40B4-BE49-F238E27FC236}">
                <a16:creationId xmlns:a16="http://schemas.microsoft.com/office/drawing/2014/main" id="{ED69A07B-00BC-4A74-9C58-9577EBC6698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The Modern Period</a:t>
            </a:r>
            <a:endParaRPr sz="3200" b="0" u="none">
              <a:solidFill>
                <a:srgbClr val="000000"/>
              </a:solidFill>
              <a:latin typeface="Calibri"/>
              <a:ea typeface="Calibri"/>
              <a:cs typeface="Calibri"/>
            </a:endParaRPr>
          </a:p>
        </p:txBody>
      </p:sp>
      <p:sp>
        <p:nvSpPr>
          <p:cNvPr id="23" name="Slide text on slide 8">
            <a:extLst xmlns:a="http://schemas.openxmlformats.org/drawingml/2006/main">
              <a:ext uri="{FF2B5EF4-FFF2-40B4-BE49-F238E27FC236}">
                <a16:creationId xmlns:a16="http://schemas.microsoft.com/office/drawing/2014/main" id="{2A746B5E-0155-45A1-B229-00D6FDF2B2ED}"/>
              </a:ext>
            </a:extLst>
          </p:cNvPr>
          <p:cNvSpPr>
            <a:spLocks xmlns:a="http://schemas.openxmlformats.org/drawingml/2006/main" noGrp="1"/>
          </p:cNvSpPr>
          <p:nvPr/>
        </p:nvSpPr>
        <p:spPr>
          <a:xfrm xmlns:a="http://schemas.openxmlformats.org/drawingml/2006/main">
            <a:off x="457200" y="898200"/>
            <a:ext cx="8229600" cy="571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By the 19</a:t>
            </a:r>
            <a:r>
              <a:rPr sz="1300" b="0" u="none">
                <a:solidFill>
                  <a:srgbClr val="595959"/>
                </a:solidFill>
                <a:latin typeface="Calibri"/>
                <a:ea typeface="Calibri"/>
                <a:cs typeface="Calibri"/>
              </a:rPr>
              <a:t>th</a:t>
            </a:r>
            <a:r>
              <a:rPr sz="1300" b="0" u="none">
                <a:solidFill>
                  <a:srgbClr val="595959"/>
                </a:solidFill>
                <a:latin typeface="Calibri"/>
                <a:ea typeface="Calibri"/>
                <a:cs typeface="Calibri"/>
              </a:rPr>
              <a:t> century, the beauty of mountains was a common theme for poets and philosophers; scientists began to take a serious interest in the origins of mountains and alpine phenomena; and mountains became a favorite subject of landscape painters.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By the 1860s, railways provided relatively easy access to the Alps, and tourists resorts and sanitariums sprang up; </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popular image of mountains was no longer that of a cold, inhospitable land of horrors, but that of an attractive, healthy environment.</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By the mid-19</a:t>
            </a:r>
            <a:r>
              <a:rPr sz="1300" b="0" u="none">
                <a:solidFill>
                  <a:srgbClr val="595959"/>
                </a:solidFill>
                <a:latin typeface="Calibri"/>
                <a:ea typeface="Calibri"/>
                <a:cs typeface="Calibri"/>
              </a:rPr>
              <a:t>th</a:t>
            </a:r>
            <a:r>
              <a:rPr sz="1300" b="0" u="none">
                <a:solidFill>
                  <a:srgbClr val="595959"/>
                </a:solidFill>
                <a:latin typeface="Calibri"/>
                <a:ea typeface="Calibri"/>
                <a:cs typeface="Calibri"/>
              </a:rPr>
              <a:t> century, mountaineering clubs were being established, with Brits esp. inundating the Alps, and alpine clubs gradually spread around the world; mountaineering became a consuming passion, almost a religion.</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Some of the alpine clubs became very powerful financially, and it has been argued that expeditions in Africa, Asia, and South America were part of the era of neocolonialism in the early 20</a:t>
            </a:r>
            <a:r>
              <a:rPr sz="1300" b="0" u="none">
                <a:solidFill>
                  <a:srgbClr val="595959"/>
                </a:solidFill>
                <a:latin typeface="Calibri"/>
                <a:ea typeface="Calibri"/>
                <a:cs typeface="Calibri"/>
              </a:rPr>
              <a:t>th</a:t>
            </a:r>
            <a:r>
              <a:rPr sz="1300" b="0" u="none">
                <a:solidFill>
                  <a:srgbClr val="595959"/>
                </a:solidFill>
                <a:latin typeface="Calibri"/>
                <a:ea typeface="Calibri"/>
                <a:cs typeface="Calibri"/>
              </a:rPr>
              <a:t> century.</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Mountaineering is now a major sport and a source of income for a growing number of guiding services who take clients to the summits of the world’s highest peaks, including Mt. Everest, sometimes with devastating results.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UNESCO’s designation of “associative cultural landscapes” has raised to prominence the cultural and spiritual significance that people and traditions place on natural sites, and in some cases, such as the sacred mountains of Tongariro and Uluru, this designation has strengthened the role of indigenous peoples in managing places that have special value for them in their natural states.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growing impact of global cultural, political, economic, and environmental change, and particularly climate change, has also focused attention on the cultural and spiritual importance of mountains and the responses by mountain communities to those changes.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Mountains are now almost universally viewed as havens of retreat and symbols of freedom, and mountain tourism is one of the fastest-growing industries in the world; moreover, many people are taking advantage of technology and communications to move to and live in remote mountain communities.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spcBef>
                <a:spcPts val="20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800" b="0" u="none">
              <a:solidFill>
                <a:srgbClr val="000000"/>
              </a:solidFill>
              <a:latin typeface="Calibri"/>
              <a:ea typeface="Calibri"/>
              <a:cs typeface="Calibri"/>
            </a:endParaRPr>
          </a:p>
          <a:p xmlns:a="http://schemas.openxmlformats.org/drawingml/2006/main">
            <a:pPr marL="342720" indent="-342720">
              <a:spcBef>
                <a:spcPts val="20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800" b="0" u="none">
              <a:solidFill>
                <a:srgbClr val="000000"/>
              </a:solidFill>
              <a:latin typeface="Calibri"/>
              <a:ea typeface="Calibri"/>
              <a:cs typeface="Calibri"/>
            </a:endParaRPr>
          </a:p>
        </p:txBody>
      </p:sp>
    </p:spTree>
    <p:extLst>
      <p:ext uri="{BB962C8B-B14F-4D97-AF65-F5344CB8AC3E}">
        <p14:creationId xmlns:p14="http://schemas.microsoft.com/office/powerpoint/2010/main" val="982351586"/>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2026-08-27T21:54:58.7320000Z</dcterms:created>
  <dcterms:modified xsi:type="dcterms:W3CDTF">2026-08-27T21:54:58.7320000Z</dcterms:modified>
</coreProperties>
</file>