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5c7616783a7c478c" /><Relationship Type="http://schemas.openxmlformats.org/officeDocument/2006/relationships/extended-properties" Target="/docProps/app.xml" Id="R18ed8a4c7c304077" /><Relationship Type="http://schemas.openxmlformats.org/officeDocument/2006/relationships/officeDocument" Target="/ppt/presentation.xml" Id="Refc66d1f314e46bb" /></Relationships>
</file>

<file path=ppt/presentation.xml><?xml version="1.0" encoding="utf-8"?>
<p:presentation xmlns:p="http://schemas.openxmlformats.org/presentationml/2006/main">
  <p:sldMasterIdLst>
    <p:sldMasterId xmlns:r="http://schemas.openxmlformats.org/officeDocument/2006/relationships" id="2147483648" r:id="R4250de675e9045b5"/>
  </p:sldMasterIdLst>
  <p:notesMasterIdLst>
    <p:notesMasterId xmlns:r="http://schemas.openxmlformats.org/officeDocument/2006/relationships" r:id="R6cb2d4f320aa4641"/>
  </p:notesMasterIdLst>
  <p:sldIdLst>
    <p:sldId xmlns:r="http://schemas.openxmlformats.org/officeDocument/2006/relationships" id="256" r:id="R93228c5c7d464237"/>
    <p:sldId xmlns:r="http://schemas.openxmlformats.org/officeDocument/2006/relationships" id="257" r:id="R4d61358b8e724cf6"/>
    <p:sldId xmlns:r="http://schemas.openxmlformats.org/officeDocument/2006/relationships" id="258" r:id="R24c326b5b95e4cca"/>
    <p:sldId xmlns:r="http://schemas.openxmlformats.org/officeDocument/2006/relationships" id="259" r:id="R64731d77769245f7"/>
    <p:sldId xmlns:r="http://schemas.openxmlformats.org/officeDocument/2006/relationships" id="260" r:id="R7fc122e5ab0446cf"/>
    <p:sldId xmlns:r="http://schemas.openxmlformats.org/officeDocument/2006/relationships" id="261" r:id="R9a0fee72e39f4584"/>
    <p:sldId xmlns:r="http://schemas.openxmlformats.org/officeDocument/2006/relationships" id="262" r:id="Re793a3b38dd54ed0"/>
    <p:sldId xmlns:r="http://schemas.openxmlformats.org/officeDocument/2006/relationships" id="263" r:id="R46ac202ff5e14d73"/>
    <p:sldId xmlns:r="http://schemas.openxmlformats.org/officeDocument/2006/relationships" id="264" r:id="R491ef86234fc4c48"/>
    <p:sldId xmlns:r="http://schemas.openxmlformats.org/officeDocument/2006/relationships" id="265" r:id="R3967318d2a4a44e5"/>
    <p:sldId xmlns:r="http://schemas.openxmlformats.org/officeDocument/2006/relationships" id="266" r:id="R00343c12d59c4e70"/>
    <p:sldId xmlns:r="http://schemas.openxmlformats.org/officeDocument/2006/relationships" id="267" r:id="R55204d6bb04a42c2"/>
    <p:sldId xmlns:r="http://schemas.openxmlformats.org/officeDocument/2006/relationships" id="268" r:id="R9150418ef97c4ef1"/>
    <p:sldId xmlns:r="http://schemas.openxmlformats.org/officeDocument/2006/relationships" id="269" r:id="Re9df98bf0b98407e"/>
    <p:sldId xmlns:r="http://schemas.openxmlformats.org/officeDocument/2006/relationships" id="270" r:id="R49a10fe9edf547fe"/>
    <p:sldId xmlns:r="http://schemas.openxmlformats.org/officeDocument/2006/relationships" id="271" r:id="Re4c93d594bf041fc"/>
    <p:sldId xmlns:r="http://schemas.openxmlformats.org/officeDocument/2006/relationships" id="272" r:id="R835b41278ff148b4"/>
    <p:sldId xmlns:r="http://schemas.openxmlformats.org/officeDocument/2006/relationships" id="273" r:id="Rd91cde0abaa8471d"/>
    <p:sldId xmlns:r="http://schemas.openxmlformats.org/officeDocument/2006/relationships" id="274" r:id="R4d3dc40a84f14c55"/>
    <p:sldId xmlns:r="http://schemas.openxmlformats.org/officeDocument/2006/relationships" id="275" r:id="R0d14abf2a8d94476"/>
    <p:sldId xmlns:r="http://schemas.openxmlformats.org/officeDocument/2006/relationships" id="276" r:id="R741f13dbcaff4713"/>
    <p:sldId xmlns:r="http://schemas.openxmlformats.org/officeDocument/2006/relationships" id="277" r:id="R0d614b4d30344496"/>
    <p:sldId xmlns:r="http://schemas.openxmlformats.org/officeDocument/2006/relationships" id="278" r:id="Re9ad2c25d6c4403c"/>
    <p:sldId xmlns:r="http://schemas.openxmlformats.org/officeDocument/2006/relationships" id="279" r:id="R20867f88ebc7405a"/>
    <p:sldId xmlns:r="http://schemas.openxmlformats.org/officeDocument/2006/relationships" id="280" r:id="R0e1c3327a2794604"/>
    <p:sldId xmlns:r="http://schemas.openxmlformats.org/officeDocument/2006/relationships" id="281" r:id="R99276741d2da4188"/>
    <p:sldId xmlns:r="http://schemas.openxmlformats.org/officeDocument/2006/relationships" id="282" r:id="R28f220e7e605423a"/>
    <p:sldId xmlns:r="http://schemas.openxmlformats.org/officeDocument/2006/relationships" id="283" r:id="R189611a8f7e34864"/>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f4687601c73e43e2" /><Relationship Type="http://schemas.openxmlformats.org/officeDocument/2006/relationships/slideMaster" Target="/ppt/slideMasters/slideMaster1.xml" Id="R4250de675e9045b5" /><Relationship Type="http://schemas.openxmlformats.org/officeDocument/2006/relationships/notesMaster" Target="/ppt/notesMasters/notesMaster1.xml" Id="R6cb2d4f320aa4641" /><Relationship Type="http://schemas.openxmlformats.org/officeDocument/2006/relationships/presProps" Target="/ppt/presProps.xml" Id="R378d927c9810410d" /><Relationship Type="http://schemas.openxmlformats.org/officeDocument/2006/relationships/tableStyles" Target="/ppt/tableStyles.xml" Id="Rdb79eef1eef94511" /><Relationship Type="http://schemas.openxmlformats.org/officeDocument/2006/relationships/slide" Target="/ppt/slides/slide1.xml" Id="R93228c5c7d464237" /><Relationship Type="http://schemas.openxmlformats.org/officeDocument/2006/relationships/slide" Target="/ppt/slides/slide2.xml" Id="R4d61358b8e724cf6" /><Relationship Type="http://schemas.openxmlformats.org/officeDocument/2006/relationships/slide" Target="/ppt/slides/slide3.xml" Id="R24c326b5b95e4cca" /><Relationship Type="http://schemas.openxmlformats.org/officeDocument/2006/relationships/slide" Target="/ppt/slides/slide4.xml" Id="R64731d77769245f7" /><Relationship Type="http://schemas.openxmlformats.org/officeDocument/2006/relationships/slide" Target="/ppt/slides/slide5.xml" Id="R7fc122e5ab0446cf" /><Relationship Type="http://schemas.openxmlformats.org/officeDocument/2006/relationships/slide" Target="/ppt/slides/slide6.xml" Id="R9a0fee72e39f4584" /><Relationship Type="http://schemas.openxmlformats.org/officeDocument/2006/relationships/slide" Target="/ppt/slides/slide7.xml" Id="Re793a3b38dd54ed0" /><Relationship Type="http://schemas.openxmlformats.org/officeDocument/2006/relationships/slide" Target="/ppt/slides/slide8.xml" Id="R46ac202ff5e14d73" /><Relationship Type="http://schemas.openxmlformats.org/officeDocument/2006/relationships/slide" Target="/ppt/slides/slide9.xml" Id="R491ef86234fc4c48" /><Relationship Type="http://schemas.openxmlformats.org/officeDocument/2006/relationships/slide" Target="/ppt/slides/slide10.xml" Id="R3967318d2a4a44e5" /><Relationship Type="http://schemas.openxmlformats.org/officeDocument/2006/relationships/slide" Target="/ppt/slides/slide11.xml" Id="R00343c12d59c4e70" /><Relationship Type="http://schemas.openxmlformats.org/officeDocument/2006/relationships/slide" Target="/ppt/slides/slide12.xml" Id="R55204d6bb04a42c2" /><Relationship Type="http://schemas.openxmlformats.org/officeDocument/2006/relationships/slide" Target="/ppt/slides/slide13.xml" Id="R9150418ef97c4ef1" /><Relationship Type="http://schemas.openxmlformats.org/officeDocument/2006/relationships/slide" Target="/ppt/slides/slide14.xml" Id="Re9df98bf0b98407e" /><Relationship Type="http://schemas.openxmlformats.org/officeDocument/2006/relationships/slide" Target="/ppt/slides/slide15.xml" Id="R49a10fe9edf547fe" /><Relationship Type="http://schemas.openxmlformats.org/officeDocument/2006/relationships/slide" Target="/ppt/slides/slide16.xml" Id="Re4c93d594bf041fc" /><Relationship Type="http://schemas.openxmlformats.org/officeDocument/2006/relationships/slide" Target="/ppt/slides/slide17.xml" Id="R835b41278ff148b4" /><Relationship Type="http://schemas.openxmlformats.org/officeDocument/2006/relationships/slide" Target="/ppt/slides/slide18.xml" Id="Rd91cde0abaa8471d" /><Relationship Type="http://schemas.openxmlformats.org/officeDocument/2006/relationships/slide" Target="/ppt/slides/slide19.xml" Id="R4d3dc40a84f14c55" /><Relationship Type="http://schemas.openxmlformats.org/officeDocument/2006/relationships/slide" Target="/ppt/slides/slide20.xml" Id="R0d14abf2a8d94476" /><Relationship Type="http://schemas.openxmlformats.org/officeDocument/2006/relationships/slide" Target="/ppt/slides/slide21.xml" Id="R741f13dbcaff4713" /><Relationship Type="http://schemas.openxmlformats.org/officeDocument/2006/relationships/slide" Target="/ppt/slides/slide22.xml" Id="R0d614b4d30344496" /><Relationship Type="http://schemas.openxmlformats.org/officeDocument/2006/relationships/slide" Target="/ppt/slides/slide23.xml" Id="Re9ad2c25d6c4403c" /><Relationship Type="http://schemas.openxmlformats.org/officeDocument/2006/relationships/slide" Target="/ppt/slides/slide24.xml" Id="R20867f88ebc7405a" /><Relationship Type="http://schemas.openxmlformats.org/officeDocument/2006/relationships/slide" Target="/ppt/slides/slide25.xml" Id="R0e1c3327a2794604" /><Relationship Type="http://schemas.openxmlformats.org/officeDocument/2006/relationships/slide" Target="/ppt/slides/slide26.xml" Id="R99276741d2da4188" /><Relationship Type="http://schemas.openxmlformats.org/officeDocument/2006/relationships/slide" Target="/ppt/slides/slide27.xml" Id="R28f220e7e605423a" /><Relationship Type="http://schemas.openxmlformats.org/officeDocument/2006/relationships/slide" Target="/ppt/slides/slide28.xml" Id="R189611a8f7e34864"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a9604d2fcb2f46cd"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aa680deedc5f439a" /><Relationship Type="http://schemas.openxmlformats.org/officeDocument/2006/relationships/notesMaster" Target="/ppt/notesMasters/notesMaster1.xml" Id="Ra075dca426404111"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f9043918b4045dc" /><Relationship Type="http://schemas.openxmlformats.org/officeDocument/2006/relationships/notesMaster" Target="/ppt/notesMasters/notesMaster1.xml" Id="Rf19abedba8274f77"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075284d6aab408b" /><Relationship Type="http://schemas.openxmlformats.org/officeDocument/2006/relationships/notesMaster" Target="/ppt/notesMasters/notesMaster1.xml" Id="R4d790f16e6124737"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16245ef76f784f6c" /><Relationship Type="http://schemas.openxmlformats.org/officeDocument/2006/relationships/notesMaster" Target="/ppt/notesMasters/notesMaster1.xml" Id="Red65e7ac5f0747b7"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00764e1d3dc144f2" /><Relationship Type="http://schemas.openxmlformats.org/officeDocument/2006/relationships/notesMaster" Target="/ppt/notesMasters/notesMaster1.xml" Id="R7de083c0354247f3"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18a96ccf4cc1437c" /><Relationship Type="http://schemas.openxmlformats.org/officeDocument/2006/relationships/notesMaster" Target="/ppt/notesMasters/notesMaster1.xml" Id="R0f7f67143a244c4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d87442099cb549cf" /><Relationship Type="http://schemas.openxmlformats.org/officeDocument/2006/relationships/notesMaster" Target="/ppt/notesMasters/notesMaster1.xml" Id="Rd854c97984f044a8"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ee33029e711d4de8" /><Relationship Type="http://schemas.openxmlformats.org/officeDocument/2006/relationships/notesMaster" Target="/ppt/notesMasters/notesMaster1.xml" Id="Rb175bad0e7d24a0c"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842c9e391f644229" /><Relationship Type="http://schemas.openxmlformats.org/officeDocument/2006/relationships/notesMaster" Target="/ppt/notesMasters/notesMaster1.xml" Id="Rcc50e4676eff4e4f"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c93d917b5a1b4f0f" /><Relationship Type="http://schemas.openxmlformats.org/officeDocument/2006/relationships/notesMaster" Target="/ppt/notesMasters/notesMaster1.xml" Id="R2d312c177cd94abe"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91301de7a3e441e7" /><Relationship Type="http://schemas.openxmlformats.org/officeDocument/2006/relationships/notesMaster" Target="/ppt/notesMasters/notesMaster1.xml" Id="R1b9c3600c46f4753" /></Relationships>
</file>

<file path=ppt/notesSlides/_rels/notesSlide2.xml.rels>&#65279;<?xml version="1.0" encoding="utf-8"?><Relationships xmlns="http://schemas.openxmlformats.org/package/2006/relationships"><Relationship Type="http://schemas.openxmlformats.org/officeDocument/2006/relationships/slide" Target="/ppt/slides/slide2.xml" Id="Ra30cce078f48473f" /><Relationship Type="http://schemas.openxmlformats.org/officeDocument/2006/relationships/notesMaster" Target="/ppt/notesMasters/notesMaster1.xml" Id="R2c381c20d3e84957"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c5aa7b5bc43b4b69" /><Relationship Type="http://schemas.openxmlformats.org/officeDocument/2006/relationships/notesMaster" Target="/ppt/notesMasters/notesMaster1.xml" Id="Rc5847bdda7e54c92"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7838ccf4c0ef47f5" /><Relationship Type="http://schemas.openxmlformats.org/officeDocument/2006/relationships/notesMaster" Target="/ppt/notesMasters/notesMaster1.xml" Id="Rf108fff8eb1540fc"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9bee734d75324139" /><Relationship Type="http://schemas.openxmlformats.org/officeDocument/2006/relationships/notesMaster" Target="/ppt/notesMasters/notesMaster1.xml" Id="Rc2d3c32d2fbd449f"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721897a012474a23" /><Relationship Type="http://schemas.openxmlformats.org/officeDocument/2006/relationships/notesMaster" Target="/ppt/notesMasters/notesMaster1.xml" Id="R28c9a6d6cdf34c1c"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68cf148448384a9e" /><Relationship Type="http://schemas.openxmlformats.org/officeDocument/2006/relationships/notesMaster" Target="/ppt/notesMasters/notesMaster1.xml" Id="Ra3b43a92f9994447"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06f6049c00964624" /><Relationship Type="http://schemas.openxmlformats.org/officeDocument/2006/relationships/notesMaster" Target="/ppt/notesMasters/notesMaster1.xml" Id="R9645f814e48046a7"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ee3166db41fc472d" /><Relationship Type="http://schemas.openxmlformats.org/officeDocument/2006/relationships/notesMaster" Target="/ppt/notesMasters/notesMaster1.xml" Id="R3fae75f2085c4ec0"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6ff948f0005c438e" /><Relationship Type="http://schemas.openxmlformats.org/officeDocument/2006/relationships/notesMaster" Target="/ppt/notesMasters/notesMaster1.xml" Id="R876bdb4e4d4a4a01"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e1b642c8dd8f4f50" /><Relationship Type="http://schemas.openxmlformats.org/officeDocument/2006/relationships/notesMaster" Target="/ppt/notesMasters/notesMaster1.xml" Id="R10749a33652d4ea6" /></Relationships>
</file>

<file path=ppt/notesSlides/_rels/notesSlide3.xml.rels>&#65279;<?xml version="1.0" encoding="utf-8"?><Relationships xmlns="http://schemas.openxmlformats.org/package/2006/relationships"><Relationship Type="http://schemas.openxmlformats.org/officeDocument/2006/relationships/slide" Target="/ppt/slides/slide3.xml" Id="R3cf6507aed924b73" /><Relationship Type="http://schemas.openxmlformats.org/officeDocument/2006/relationships/notesMaster" Target="/ppt/notesMasters/notesMaster1.xml" Id="R9d4e2498c40f40fb" /></Relationships>
</file>

<file path=ppt/notesSlides/_rels/notesSlide4.xml.rels>&#65279;<?xml version="1.0" encoding="utf-8"?><Relationships xmlns="http://schemas.openxmlformats.org/package/2006/relationships"><Relationship Type="http://schemas.openxmlformats.org/officeDocument/2006/relationships/slide" Target="/ppt/slides/slide4.xml" Id="Red9472d9dcde48cf" /><Relationship Type="http://schemas.openxmlformats.org/officeDocument/2006/relationships/notesMaster" Target="/ppt/notesMasters/notesMaster1.xml" Id="R2bb62bc1a9df4097" /></Relationships>
</file>

<file path=ppt/notesSlides/_rels/notesSlide5.xml.rels>&#65279;<?xml version="1.0" encoding="utf-8"?><Relationships xmlns="http://schemas.openxmlformats.org/package/2006/relationships"><Relationship Type="http://schemas.openxmlformats.org/officeDocument/2006/relationships/slide" Target="/ppt/slides/slide5.xml" Id="R1c278cab75f241af" /><Relationship Type="http://schemas.openxmlformats.org/officeDocument/2006/relationships/notesMaster" Target="/ppt/notesMasters/notesMaster1.xml" Id="R23ebca2e915c4190" /></Relationships>
</file>

<file path=ppt/notesSlides/_rels/notesSlide6.xml.rels>&#65279;<?xml version="1.0" encoding="utf-8"?><Relationships xmlns="http://schemas.openxmlformats.org/package/2006/relationships"><Relationship Type="http://schemas.openxmlformats.org/officeDocument/2006/relationships/slide" Target="/ppt/slides/slide6.xml" Id="Rfe7892910bea4d78" /><Relationship Type="http://schemas.openxmlformats.org/officeDocument/2006/relationships/notesMaster" Target="/ppt/notesMasters/notesMaster1.xml" Id="R3ce336e6adf8408d" /></Relationships>
</file>

<file path=ppt/notesSlides/_rels/notesSlide7.xml.rels>&#65279;<?xml version="1.0" encoding="utf-8"?><Relationships xmlns="http://schemas.openxmlformats.org/package/2006/relationships"><Relationship Type="http://schemas.openxmlformats.org/officeDocument/2006/relationships/slide" Target="/ppt/slides/slide7.xml" Id="Rd8b1a3d06d0c4177" /><Relationship Type="http://schemas.openxmlformats.org/officeDocument/2006/relationships/notesMaster" Target="/ppt/notesMasters/notesMaster1.xml" Id="Ra6df0be8917d4d4b" /></Relationships>
</file>

<file path=ppt/notesSlides/_rels/notesSlide8.xml.rels>&#65279;<?xml version="1.0" encoding="utf-8"?><Relationships xmlns="http://schemas.openxmlformats.org/package/2006/relationships"><Relationship Type="http://schemas.openxmlformats.org/officeDocument/2006/relationships/slide" Target="/ppt/slides/slide8.xml" Id="R10f98e16b3584f90" /><Relationship Type="http://schemas.openxmlformats.org/officeDocument/2006/relationships/notesMaster" Target="/ppt/notesMasters/notesMaster1.xml" Id="R9fa6c909e98a4dbc" /></Relationships>
</file>

<file path=ppt/notesSlides/_rels/notesSlide9.xml.rels>&#65279;<?xml version="1.0" encoding="utf-8"?><Relationships xmlns="http://schemas.openxmlformats.org/package/2006/relationships"><Relationship Type="http://schemas.openxmlformats.org/officeDocument/2006/relationships/slide" Target="/ppt/slides/slide9.xml" Id="R6bf05de68d174cb5" /><Relationship Type="http://schemas.openxmlformats.org/officeDocument/2006/relationships/notesMaster" Target="/ppt/notesMasters/notesMaster1.xml" Id="R138162169bdd48aa"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CLIMATE</a:t>
            </a:r>
          </a:p>
          <a:p xmlns:a="http://schemas.openxmlformats.org/drawingml/2006/main">
            <a:r>
              <a:t/>
            </a:r>
          </a:p>
          <a:p xmlns:a="http://schemas.openxmlformats.org/drawingml/2006/main">
            <a:r>
              <a:t>Slide text and labels:</a:t>
            </a:r>
          </a:p>
          <a:p xmlns:a="http://schemas.openxmlformats.org/drawingml/2006/main">
            <a:r>
              <a:t>Chapter Three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Effect of Slopes on Solar Radiation</a:t>
            </a:r>
          </a:p>
          <a:p xmlns:a="http://schemas.openxmlformats.org/drawingml/2006/main">
            <a:r>
              <a:t/>
            </a:r>
          </a:p>
          <a:p xmlns:a="http://schemas.openxmlformats.org/drawingml/2006/main">
            <a:r>
              <a:t>Slide text and labels:</a:t>
            </a:r>
          </a:p>
          <a:p xmlns:a="http://schemas.openxmlformats.org/drawingml/2006/main">
            <a:r>
              <a:t>Effect of Slopes on Solar Radiation</a:t>
            </a:r>
          </a:p>
          <a:p xmlns:a="http://schemas.openxmlformats.org/drawingml/2006/main">
            <a:r>
              <a:t>The closer to perpendicular the sun’s rays strike a surface, the greater their intensity, and the longer the sun shines on a surface, the greater the heating that takes place.</a:t>
            </a:r>
          </a:p>
          <a:p xmlns:a="http://schemas.openxmlformats.org/drawingml/2006/main">
            <a:r>
              <a:t>The potential for mountain slopes to receive radiation depends on latitude, time of year (height of sun), time of day, elevation, slope angle, and slope orientation.</a:t>
            </a:r>
          </a:p>
          <a:p xmlns:a="http://schemas.openxmlformats.org/drawingml/2006/main">
            <a:r>
              <a:t>Most mountain slopes receive fewer hours of sunshine than a level surface, although slopes facing the sun may receive more energy than a level surface (esp. at higher latitudes):</a:t>
            </a:r>
          </a:p>
          <a:p xmlns:a="http://schemas.openxmlformats.org/drawingml/2006/main">
            <a:r>
              <a:t>In the northern hemisphere, south-facing slopes are warmer and drier than north-facing slopes and, under humid conditions, are more favorable for life.</a:t>
            </a:r>
          </a:p>
          <a:p xmlns:a="http://schemas.openxmlformats.org/drawingml/2006/main">
            <a:r>
              <a:t>On east-facing slopes, the sun’s energy has to evaporate morning dew or frost before the slope can heat appreciably, but by the time the sun reaches the west-facing slope, the moisture has already evaporated, so the sun’s energy more effectively heats the slope.</a:t>
            </a:r>
          </a:p>
          <a:p xmlns:a="http://schemas.openxmlformats.org/drawingml/2006/main">
            <a:r>
              <a:t>Cloud cover, which varies latitudinally, seasonally, and according to time of day, can greatly influence the amount of solar energy received on slopes; convection clouds result in east-facing slopes receiving greater sunlight while stratus clouds allow more sun on west-facing slopes.</a:t>
            </a:r>
          </a:p>
          <a:p xmlns:a="http://schemas.openxmlformats.org/drawingml/2006/main">
            <a:r>
              <a:t>The variety of surface characteristics of mountains affect the absorption of incoming solar radiation; dark-colored features, including vegetation, absorb radiation, while snowfields, glaciers, and light-colored rocks have a high reflectivity (albedo) and reflect much of the incoming short-wave energy back into the atmosphere.</a:t>
            </a:r>
          </a:p>
          <a:p xmlns:a="http://schemas.openxmlformats.org/drawingml/2006/main">
            <a:r>
              <a:t>Valleys and depressions are areas of heat build-up and generally experience greater temperature extremes than do ridges and convex slopes.</a:t>
            </a:r>
          </a:p>
          <a:p xmlns:a="http://schemas.openxmlformats.org/drawingml/2006/main">
            <a:r>
              <a:t>Reflected energy can be an important source of heat for trees in mountains.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Temperature</a:t>
            </a:r>
          </a:p>
          <a:p xmlns:a="http://schemas.openxmlformats.org/drawingml/2006/main">
            <a:r>
              <a:t/>
            </a:r>
          </a:p>
          <a:p xmlns:a="http://schemas.openxmlformats.org/drawingml/2006/main">
            <a:r>
              <a:t>Slide text and labels:</a:t>
            </a:r>
          </a:p>
          <a:p xmlns:a="http://schemas.openxmlformats.org/drawingml/2006/main">
            <a:r>
              <a:t>The decrease of temperature with elevation is one of the most striking and fundamental features of mountain climates, but many characteristics of the nature of temperature in mountains are subtle and poorly understood.</a:t>
            </a:r>
          </a:p>
          <a:p xmlns:a="http://schemas.openxmlformats.org/drawingml/2006/main">
            <a:r>
              <a:t>Vertical Temperature Gradient</a:t>
            </a:r>
          </a:p>
          <a:p xmlns:a="http://schemas.openxmlformats.org/drawingml/2006/main">
            <a:r>
              <a:t>Change of temperature with elevation is called the environmental or normal lapse rate. This rate varies spatially according to many factors, but average lapse rates have been established, ranging from 1°C to 2°C (1.8°F to 3.6°F) per 300 m (1,000 ft).</a:t>
            </a:r>
          </a:p>
          <a:p xmlns:a="http://schemas.openxmlformats.org/drawingml/2006/main">
            <a:r>
              <a:t>Mountain Mass (Massenerhebung) Effect</a:t>
            </a:r>
          </a:p>
          <a:p xmlns:a="http://schemas.openxmlformats.org/drawingml/2006/main">
            <a:r>
              <a:t>Large mountain systems create their own surrounding climate; the greater the surface area or landmass at any given elevation, the greater the effect on its own environment and the more its climate will vary from the free atmosphere at any given altitude (e.g., on the broad general level of the Himalaya, at 4,000 m (13,100 ft) it seldom freezes during summer, while on the isolated peaks at 5,000 m (16,400 ft) it seldom thaws).</a:t>
            </a:r>
          </a:p>
          <a:p xmlns:a="http://schemas.openxmlformats.org/drawingml/2006/main">
            <a:r>
              <a:t>The effective growing climate is more favorable at the soil surface than in the free air, and the larger the mountain mass, the higher the elevation at which vegetation grows (e.g., in the Oregon Cascades, timberline is highest and alpine vegetation reaches its best development in the Three Sisters Wilderness area, where three peaks join to form a relatively large landmass above 1,800 m (6,000 ft); on the higher but less massive peaks of Mt. Hood and Mt. Washington, the timberline is 150–300 m (500–1,000 ft) lower and the alpine vegetation is more impoverished).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Temperature Inversion</a:t>
            </a:r>
          </a:p>
          <a:p xmlns:a="http://schemas.openxmlformats.org/drawingml/2006/main">
            <a:r>
              <a:t/>
            </a:r>
          </a:p>
          <a:p xmlns:a="http://schemas.openxmlformats.org/drawingml/2006/main">
            <a:r>
              <a:t>Slide text and labels:</a:t>
            </a:r>
          </a:p>
          <a:p xmlns:a="http://schemas.openxmlformats.org/drawingml/2006/main">
            <a:r>
              <a:t>Temperature Inversion</a:t>
            </a:r>
          </a:p>
          <a:p xmlns:a="http://schemas.openxmlformats.org/drawingml/2006/main">
            <a:r>
              <a:t>Inversions are the exception to the general rule of decrease in temperature with elevation: in a temperature inversion, temperatures are lowest in the valley and increase upward along the mountain slope, but eventually decrease again, so that an intermediate zone, the thermal belt, will experience higher night temperatures than either the valley bottom or the upper slopes.</a:t>
            </a:r>
          </a:p>
          <a:p xmlns:a="http://schemas.openxmlformats.org/drawingml/2006/main">
            <a:r>
              <a:t>Temperature inversions occur because denser cold air begins to slide downslope at night, flowing underneath and displacing warm air in the valley until equilibrium has been established.</a:t>
            </a:r>
          </a:p>
          <a:p xmlns:a="http://schemas.openxmlformats.org/drawingml/2006/main">
            <a:r>
              <a:t>If the valley is enclosed, a pool of relatively stagnant colder air may collect, but if the valley is open, there may be continuous movement of air to lower levels, leading to air pollution.</a:t>
            </a:r>
          </a:p>
          <a:p xmlns:a="http://schemas.openxmlformats.org/drawingml/2006/main">
            <a:r>
              <a:t>An inversion of vegetation matches temperature inversion; human populations have taken advantage of thermal belts for centuries, particularly to cultivate frost-susceptible crops such as vineyards and orchards.</a:t>
            </a:r>
          </a:p>
          <a:p xmlns:a="http://schemas.openxmlformats.org/drawingml/2006/main">
            <a:r>
              <a:t>Temperature Range</a:t>
            </a:r>
          </a:p>
          <a:p xmlns:a="http://schemas.openxmlformats.org/drawingml/2006/main">
            <a:r>
              <a:t>The temperature difference between day and night and between winter and summer generally decreases with elevation, because of the relatively greater distance from the heat source (the Earth).</a:t>
            </a:r>
          </a:p>
          <a:p xmlns:a="http://schemas.openxmlformats.org/drawingml/2006/main">
            <a:r>
              <a:t>Mountains are heated at the surface by solar radiation, but only a thin boundary layer or thermal shell surrounds the mountain, so there is a rapid temperature gradient in the surrounding air.</a:t>
            </a:r>
          </a:p>
          <a:p xmlns:a="http://schemas.openxmlformats.org/drawingml/2006/main">
            <a:r>
              <a:t>Paradoxically, soil surface in alpine areas may experience higher temperature (and therefore a greater temperature range) than at low elevations, due to the greater intensity of the sun at high elevations; the low growth of most alpine vegetation may be viewed as an adaptation to take advantage of this.</a:t>
            </a:r>
          </a:p>
          <a:p xmlns:a="http://schemas.openxmlformats.org/drawingml/2006/main">
            <a:r>
              <a:t>Temperature ranges also vary latitudinally: tropical mountains experience a temperature range between day and night that is relatively greater than other mountain areas, but seasonal changes are minimal, whereas midaltitude and polar mountains experience lower daily temperature ranges but are increasingly dominated by strong seasonal gradients.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Humidity and Evaporation</a:t>
            </a:r>
          </a:p>
          <a:p xmlns:a="http://schemas.openxmlformats.org/drawingml/2006/main">
            <a:r>
              <a:t/>
            </a:r>
          </a:p>
          <a:p xmlns:a="http://schemas.openxmlformats.org/drawingml/2006/main">
            <a:r>
              <a:t>Slide text and labels:</a:t>
            </a:r>
          </a:p>
          <a:p xmlns:a="http://schemas.openxmlformats.org/drawingml/2006/main">
            <a:r>
              <a:t>Water vapor constitutes less than 5% of the atmosphere but is by far the single most important component with regard to weather and climate: it provides energy for storms, is an index of the potential for precipitation, absorbs infrared energy from the sun, serves as a buffer from temperature extremes, and controls the rate of chemical reactions and the drying power of the air.</a:t>
            </a:r>
          </a:p>
          <a:p xmlns:a="http://schemas.openxmlformats.org/drawingml/2006/main">
            <a:r>
              <a:t>The moisture content of the atmosphere decreases rapidly with increasing altitude, but within this framework, the presence of moisture is highly variable, on both a temporal and spatial basis.</a:t>
            </a:r>
          </a:p>
          <a:p xmlns:a="http://schemas.openxmlformats.org/drawingml/2006/main">
            <a:r>
              <a:t>The decrease in water vapor with altitude seems to contradict the increase in precipitation with elevation, but the two phenomena are not directly related: precipitation results from the lifting of moist air from lower elevations upward into an area of lower temperature, which creates a more humid environment for part of the year and up to certain elevations; but eventually, signs of aridity increase, as a result of lower barometric pressure, stronger winds, porous well-drained soils, and intense sunlight.</a:t>
            </a:r>
          </a:p>
          <a:p xmlns:a="http://schemas.openxmlformats.org/drawingml/2006/main">
            <a:r>
              <a:t>In high-elevation environments, plants (characterized by thick, corky bark and waxy leaves) and animals (mountain sheep and goats) are adapted to a dry environment.</a:t>
            </a:r>
          </a:p>
          <a:p xmlns:a="http://schemas.openxmlformats.org/drawingml/2006/main">
            <a:r>
              <a:t>The lower absolute humidity and the tendency toward aridity at higher altitudes suggest greater evaporation rates with elevation, but this may not be true, since the few studies of alpine evaporation have conflicting results.</a:t>
            </a:r>
          </a:p>
          <a:p xmlns:a="http://schemas.openxmlformats.org/drawingml/2006/main">
            <a:r>
              <a:t>In high mountains, there is frequently little surface moisture available for evaporation, so the determination of evapotranspiration (the loss of water to the air from both plant and soil surfaces), has become increasingly attractive.</a:t>
            </a:r>
          </a:p>
          <a:p xmlns:a="http://schemas.openxmlformats.org/drawingml/2006/main">
            <a:r>
              <a:t>Temperature is the most important factor controlling the decrease of evaporation with elevation.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Precipitation</a:t>
            </a:r>
          </a:p>
          <a:p xmlns:a="http://schemas.openxmlformats.org/drawingml/2006/main">
            <a:r>
              <a:t/>
            </a:r>
          </a:p>
          <a:p xmlns:a="http://schemas.openxmlformats.org/drawingml/2006/main">
            <a:r>
              <a:t>Slide text and labels:</a:t>
            </a:r>
          </a:p>
          <a:p xmlns:a="http://schemas.openxmlformats.org/drawingml/2006/main">
            <a:r>
              <a:t>Precipitation generally increases with elevation.</a:t>
            </a:r>
          </a:p>
          <a:p xmlns:a="http://schemas.openxmlformats.org/drawingml/2006/main">
            <a:r>
              <a:t>Precipitation does not always correspond to landforms; in some cases, maximum precipitation may occur at the foot or in advance of mountain slopes, and in some regions and under certain conditions, valleys may receive more rainfall than nearby mountains.</a:t>
            </a:r>
          </a:p>
          <a:p xmlns:a="http://schemas.openxmlformats.org/drawingml/2006/main">
            <a:r>
              <a:t>In many higher alpine areas, precipitation decreases above a certain elevation, with the peaks receiving less than the lower slopes.</a:t>
            </a:r>
          </a:p>
          <a:p xmlns:a="http://schemas.openxmlformats.org/drawingml/2006/main">
            <a:r>
              <a:t>The complex topographic arrangements and often high relief of mountains create complex circulation and cloud formations, leading to complex spatial patterns of precipitation and great variations within short distances (“wet holes” and “dry holes”).</a:t>
            </a:r>
          </a:p>
          <a:p xmlns:a="http://schemas.openxmlformats.org/drawingml/2006/main">
            <a:r>
              <a:t>The most fundamental reason for increased precipitation with elevation is that landforms obstruct the movement of air and force it to rise, due to the orographic effect.</a:t>
            </a:r>
          </a:p>
          <a:p xmlns:a="http://schemas.openxmlformats.org/drawingml/2006/main">
            <a:r>
              <a:t>Warm air can hold much more moisture than cold air, so water vapor tends to concentrate in the lower reaches; clouds above 9,000 m (30,000 ft) are usually thin and composed of ice particles, yielding little or no precipitation.</a:t>
            </a:r>
          </a:p>
          <a:p xmlns:a="http://schemas.openxmlformats.org/drawingml/2006/main">
            <a:r>
              <a:t>When air holds as much moisture as it can, it is considered saturated, and the temperature at which condensation takes place is the dew point.</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Ground forms of condensation (fog, frost, and dew) are caused by cooling of t...</a:t>
            </a:r>
          </a:p>
          <a:p xmlns:a="http://schemas.openxmlformats.org/drawingml/2006/main">
            <a:r>
              <a:t/>
            </a:r>
          </a:p>
          <a:p xmlns:a="http://schemas.openxmlformats.org/drawingml/2006/main">
            <a:r>
              <a:t>Slide text and labels:</a:t>
            </a:r>
          </a:p>
          <a:p xmlns:a="http://schemas.openxmlformats.org/drawingml/2006/main">
            <a:r>
              <a:t>Ground forms of condensation (fog, frost, and dew) are caused by cooling of the air in contact with the ground surface, but condensation in the free atmosphere (clouds) only results from rising air:</a:t>
            </a:r>
          </a:p>
          <a:p xmlns:a="http://schemas.openxmlformats.org/drawingml/2006/main">
            <a:r>
              <a:t>Convection (thermal heating) takes place when the sun warms the Earth’s surface and warm air rises until clouds begin to form; convection rainfall occurs in all climates but is most associated with the humid tropics, where water vapor is abundant.</a:t>
            </a:r>
          </a:p>
          <a:p xmlns:a="http://schemas.openxmlformats.org/drawingml/2006/main">
            <a:r>
              <a:t>Air may be forced to rise by the passage of cyclonic storms, where warm and cold fronts lift moist, warm air over cooler denser air, primarily in the middle latitudes in association with the polar fronts.</a:t>
            </a:r>
          </a:p>
          <a:p xmlns:a="http://schemas.openxmlformats.org/drawingml/2006/main">
            <a:r>
              <a:t>Mountains have a profound influence on world precipitation; almost every area of heavy rainfall is associated with mountains (and the reverse is also true, for in the lee of mountains is a rainshadow in which precipitation decreases drastically).</a:t>
            </a:r>
          </a:p>
          <a:p xmlns:a="http://schemas.openxmlformats.org/drawingml/2006/main">
            <a:r>
              <a:t>Many local and regional variations also occur within mountains:</a:t>
            </a:r>
          </a:p>
          <a:p xmlns:a="http://schemas.openxmlformats.org/drawingml/2006/main">
            <a:r>
              <a:t>The complex local topography creates funneling effects that can increase atmospheric moisture content and precipitation.</a:t>
            </a:r>
          </a:p>
          <a:p xmlns:a="http://schemas.openxmlformats.org/drawingml/2006/main">
            <a:r>
              <a:t>High peaks or ridges can create “mini-rainshadow” zones.</a:t>
            </a:r>
          </a:p>
          <a:p xmlns:a="http://schemas.openxmlformats.org/drawingml/2006/main">
            <a:r>
              <a:t>Significant quantities of precipitation can fall on the lee side of mountains because of spillover effects.</a:t>
            </a:r>
          </a:p>
          <a:p xmlns:a="http://schemas.openxmlformats.org/drawingml/2006/main">
            <a:r>
              <a:t>Seasonal and interannual variability of storm tracks and storm intensities can create nonelevational precipitation patterns.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Forced Ascent</a:t>
            </a:r>
          </a:p>
          <a:p xmlns:a="http://schemas.openxmlformats.org/drawingml/2006/main">
            <a:r>
              <a:t/>
            </a:r>
          </a:p>
          <a:p xmlns:a="http://schemas.openxmlformats.org/drawingml/2006/main">
            <a:r>
              <a:t>Slide text and labels:</a:t>
            </a:r>
          </a:p>
          <a:p xmlns:a="http://schemas.openxmlformats.org/drawingml/2006/main">
            <a:r>
              <a:t>Forced Ascent</a:t>
            </a:r>
          </a:p>
          <a:p xmlns:a="http://schemas.openxmlformats.org/drawingml/2006/main">
            <a:r>
              <a:t>Forced ascent is the most important precipitation process in mountains.</a:t>
            </a:r>
          </a:p>
          <a:p xmlns:a="http://schemas.openxmlformats.org/drawingml/2006/main">
            <a:r>
              <a:t>Steeper slopes produce more precipitation than gentle slopes, a process seen most clearly in coastal mountains (e.g., the Olympics), that lie athwart moisture-laden winds.</a:t>
            </a:r>
          </a:p>
          <a:p xmlns:a="http://schemas.openxmlformats.org/drawingml/2006/main">
            <a:r>
              <a:t>To explain the amount and distribution of rainfall caused strictly by forced ascent, it is necessary to consider the atmospheric conditions from 3 different perspectives:</a:t>
            </a:r>
          </a:p>
          <a:p xmlns:a="http://schemas.openxmlformats.org/drawingml/2006/main">
            <a:r>
              <a:t>The large-scale synoptic pattern that determines the characteristics of the air mass crossing the mountains: its depth, stability, moisture content, wind speed, and direction.</a:t>
            </a:r>
          </a:p>
          <a:p xmlns:a="http://schemas.openxmlformats.org/drawingml/2006/main">
            <a:r>
              <a:t>The microphysics of the clouds, the presence of hydroscopic nuclei, the size of the water droplets, and their temperature, which determine whether the precipitation will fall as rain or as snow or evaporate before reaching the ground.</a:t>
            </a:r>
          </a:p>
          <a:p xmlns:a="http://schemas.openxmlformats.org/drawingml/2006/main">
            <a:r>
              <a:t>The motion of the air with respect to the mountain—will it blow over the mountain or around it?—which determines to what depth and extent the air mass at each level is lifted.</a:t>
            </a:r>
          </a:p>
          <a:p xmlns:a="http://schemas.openxmlformats.org/drawingml/2006/main">
            <a:r>
              <a:t>In coastal mountains with moisture-laden winds approaching from the ocean, as the air is lifted from sea level, the resulting precipitation is due to the landforms (except where the mountains are oriented parallel to the prevailing winds and/or where the frontal systems resist lifting).</a:t>
            </a:r>
          </a:p>
          <a:p xmlns:a="http://schemas.openxmlformats.org/drawingml/2006/main">
            <a:r>
              <a:t>In interior high-elevation areas, there is more than one source region and storms enter the area at various levels in the atmosphere (e.g., in the Wasatch Mountains of Utah, where precipitation is highly variable, but the average over a period of years shows an increase with elevation).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Blocking of Storms</a:t>
            </a:r>
          </a:p>
          <a:p xmlns:a="http://schemas.openxmlformats.org/drawingml/2006/main">
            <a:r>
              <a:t/>
            </a:r>
          </a:p>
          <a:p xmlns:a="http://schemas.openxmlformats.org/drawingml/2006/main">
            <a:r>
              <a:t>Slide text and labels:</a:t>
            </a:r>
          </a:p>
          <a:p xmlns:a="http://schemas.openxmlformats.org/drawingml/2006/main">
            <a:r>
              <a:t>Blocking of Storms</a:t>
            </a:r>
          </a:p>
          <a:p xmlns:a="http://schemas.openxmlformats.org/drawingml/2006/main">
            <a:r>
              <a:t>By hindering the free movement of storm systems, mountains can cause increased precipitation; storms often linger for several days or weeks as they slowly move up and over mountains, producing a steady downpour.</a:t>
            </a:r>
          </a:p>
          <a:p xmlns:a="http://schemas.openxmlformats.org/drawingml/2006/main">
            <a:r>
              <a:t>The Triggering Effect</a:t>
            </a:r>
          </a:p>
          <a:p xmlns:a="http://schemas.openxmlformats.org/drawingml/2006/main">
            <a:r>
              <a:t>The amount of precipitation is also influenced by the stability of the air, that is, its resistance to vertical displacement, which is controlled primarily by temperature; when there is a low environmental lapse rate (as there often is at night in mountains), the air is stable, but during the day, the lapse rate increases and the air will tend to rise, frequently producing afternoon clouds.</a:t>
            </a:r>
          </a:p>
          <a:p xmlns:a="http://schemas.openxmlformats.org/drawingml/2006/main">
            <a:r>
              <a:t>When the lapse rate exceeds the dry adiabatic rate, a condition of absolute instability prevails, under which even a slight lifting of the air by a landform is enough to “trigger” it into continued lifting of its own accord, which can then yield considerable precipitation.</a:t>
            </a:r>
          </a:p>
          <a:p xmlns:a="http://schemas.openxmlformats.org/drawingml/2006/main">
            <a:r>
              <a:t>Local Convection</a:t>
            </a:r>
          </a:p>
          <a:p xmlns:a="http://schemas.openxmlformats.org/drawingml/2006/main">
            <a:r>
              <a:t>Clouds commonly form over mountains during the day, esp. in summer, when nights and early mornings are clear but clouds build in midmorning, often culminating in thunderstorms with hail and heavy rains.</a:t>
            </a:r>
          </a:p>
          <a:p xmlns:a="http://schemas.openxmlformats.org/drawingml/2006/main">
            <a:r>
              <a:t>Mountains serve as elevated heat islands during the day, so the air at a given altitude is much warmer over the mountains than over the valleys, and the lapse rate above the peaks is considerably greater than in the surrounding free air, resulting in actively rising air. Local convection sometimes spawns strong, self-reinforcing storms.</a:t>
            </a:r>
          </a:p>
          <a:p xmlns:a="http://schemas.openxmlformats.org/drawingml/2006/main">
            <a:r>
              <a:t>The height of the cloud base is important to the development of convection in mountains since, once the sun is blocked, the positive effect of solar heating is eliminated; moreover, if the cloud base is below the level of the peaks, as it usually is in winter, cloud growth and precipitation will take place mainly on the windward side.</a:t>
            </a:r>
          </a:p>
          <a:p xmlns:a="http://schemas.openxmlformats.org/drawingml/2006/main">
            <a:r>
              <a:t>Mountains, as sites of natural atmospheric instability, are ideal areas for artificial stimulation of precipitation.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Condensation Processes</a:t>
            </a:r>
          </a:p>
          <a:p xmlns:a="http://schemas.openxmlformats.org/drawingml/2006/main">
            <a:r>
              <a:t/>
            </a:r>
          </a:p>
          <a:p xmlns:a="http://schemas.openxmlformats.org/drawingml/2006/main">
            <a:r>
              <a:t>Slide text and labels:</a:t>
            </a:r>
          </a:p>
          <a:p xmlns:a="http://schemas.openxmlformats.org/drawingml/2006/main">
            <a:r>
              <a:t>Condensation Processes</a:t>
            </a:r>
          </a:p>
          <a:p xmlns:a="http://schemas.openxmlformats.org/drawingml/2006/main">
            <a:r>
              <a:t>CLOUDS</a:t>
            </a:r>
          </a:p>
          <a:p xmlns:a="http://schemas.openxmlformats.org/drawingml/2006/main">
            <a:r>
              <a:t>Cloud cover is generally more frequent and thicker over mountains than over surrounding lowlands, primarily as a result of forced lifting of a moist air mass over the topographic barrier, though this may be augmented by convective processes.</a:t>
            </a:r>
          </a:p>
          <a:p xmlns:a="http://schemas.openxmlformats.org/drawingml/2006/main">
            <a:r>
              <a:t>Cloud type in mountain areas is primarily determined by synoptic characteristics: stratiform clouds are common in middle and high latitudes, especially during winter in the absence of convection; cumulus clouds are associated with convection in continental, subtropical, and tropical areas, and during the summer in midlatitudes.</a:t>
            </a:r>
          </a:p>
          <a:p xmlns:a="http://schemas.openxmlformats.org/drawingml/2006/main">
            <a:r>
              <a:t>A number of cloud forms are unique to mountain environments: caps or crest clouds, banner clouds, lenticular clouds.</a:t>
            </a:r>
          </a:p>
          <a:p xmlns:a="http://schemas.openxmlformats.org/drawingml/2006/main">
            <a:r>
              <a:t>FOG (CLOUD) DRIP</a:t>
            </a:r>
          </a:p>
          <a:p xmlns:a="http://schemas.openxmlformats.org/drawingml/2006/main">
            <a:r>
              <a:t>Fog drip is most significant in areas adjacent to oceans with relatively warm, moist air moving across the windward slopes, where it can yield up to 462% of the moisture as that from mean rainfall.</a:t>
            </a:r>
          </a:p>
          <a:p xmlns:a="http://schemas.openxmlformats.org/drawingml/2006/main">
            <a:r>
              <a:t>Tiny fog droplets are intercepted by the leaves and branches of trees and grow by coalescence until they become heavy enough to fall to the ground, thereby increasing soil moisture and feeding the groundwater table.</a:t>
            </a:r>
          </a:p>
          <a:p xmlns:a="http://schemas.openxmlformats.org/drawingml/2006/main">
            <a:r>
              <a:t>Many tropical and subtropical mountains sustain “cloud forests,” which are largely controlled by the abundance of fog drip (e.g., the Sierra Madre Oriental along the east coast of Mexico); these forests have been severely disturbed by people and are now in danger of being eliminated.</a:t>
            </a:r>
          </a:p>
          <a:p xmlns:a="http://schemas.openxmlformats.org/drawingml/2006/main">
            <a:r>
              <a:t>At low latitudes, the relationship between the cloud forest and fog drip is reciprocal: the trees cause additional moisture in the area, and they need that moisture in order to survive; in middle latitudes, fog drip is less critical but still important.</a:t>
            </a:r>
          </a:p>
          <a:p xmlns:a="http://schemas.openxmlformats.org/drawingml/2006/main">
            <a:r>
              <a:t>RIME DEPOSITS</a:t>
            </a:r>
          </a:p>
          <a:p xmlns:a="http://schemas.openxmlformats.org/drawingml/2006/main">
            <a:r>
              <a:t>Rime is formed at subfreezing temperatures when supercooled cloud droplets are blown against solid obstacles, freezing on contact.</a:t>
            </a:r>
          </a:p>
          <a:p xmlns:a="http://schemas.openxmlformats.org/drawingml/2006/main">
            <a:r>
              <a:t>Rime deposits tend to accumulate on the windward side of objects and can reach spectacular dimensions, causing considerable damage to tree branches.</a:t>
            </a:r>
          </a:p>
          <a:p xmlns:a="http://schemas.openxmlformats.org/drawingml/2006/main">
            <a:r>
              <a:t>Rime is primarily found in midlatitude and polar mounts, but also occurs at the highest elevations in the tropics.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Zones of Maximum Precipitation</a:t>
            </a:r>
          </a:p>
          <a:p xmlns:a="http://schemas.openxmlformats.org/drawingml/2006/main">
            <a:r>
              <a:t/>
            </a:r>
          </a:p>
          <a:p xmlns:a="http://schemas.openxmlformats.org/drawingml/2006/main">
            <a:r>
              <a:t>Slide text and labels:</a:t>
            </a:r>
          </a:p>
          <a:p xmlns:a="http://schemas.openxmlformats.org/drawingml/2006/main">
            <a:r>
              <a:t>Zones of Maximum Precipitation</a:t>
            </a:r>
          </a:p>
          <a:p xmlns:a="http://schemas.openxmlformats.org/drawingml/2006/main">
            <a:r>
              <a:t>Precipitation is generally thought to increase only up to a certain elevation, beyond which it decreases.</a:t>
            </a:r>
          </a:p>
          <a:p xmlns:a="http://schemas.openxmlformats.org/drawingml/2006/main">
            <a:r>
              <a:t>The elevation of maximum precipitation varies geographically: tropical mountains tend to have precipitation maxima at lower elevations, while in middle latitudes precipitation tends to increase with elevation, often to the highest observation station.</a:t>
            </a:r>
          </a:p>
          <a:p xmlns:a="http://schemas.openxmlformats.org/drawingml/2006/main">
            <a:r>
              <a:t>Runoff</a:t>
            </a:r>
          </a:p>
          <a:p xmlns:a="http://schemas.openxmlformats.org/drawingml/2006/main">
            <a:r>
              <a:t>Mountain surface runoff is related to the topographic, biotic, pedologic, and climatic characteristics of a watershed.</a:t>
            </a:r>
          </a:p>
          <a:p xmlns:a="http://schemas.openxmlformats.org/drawingml/2006/main">
            <a:r>
              <a:t>Globally, mountain runoff displays significant temporal and spatial variation.</a:t>
            </a:r>
          </a:p>
          <a:p xmlns:a="http://schemas.openxmlformats.org/drawingml/2006/main">
            <a:r>
              <a:t>Snow meltwater has four principal impacts on watershed hydrology:</a:t>
            </a:r>
          </a:p>
          <a:p xmlns:a="http://schemas.openxmlformats.org/drawingml/2006/main">
            <a:r>
              <a:t>Lowering of stream temperature</a:t>
            </a:r>
          </a:p>
          <a:p xmlns:a="http://schemas.openxmlformats.org/drawingml/2006/main">
            <a:r>
              <a:t>Sudden contributions to discharge resulting from rapid melting (rain on snow events)</a:t>
            </a:r>
          </a:p>
          <a:p xmlns:a="http://schemas.openxmlformats.org/drawingml/2006/main">
            <a:r>
              <a:t>An increase in melt-season discharge and decrease in snow-accumulation season discharge</a:t>
            </a:r>
          </a:p>
          <a:p xmlns:a="http://schemas.openxmlformats.org/drawingml/2006/main">
            <a:r>
              <a:t>A decrease in annual and especially seasonal variations in runoff</a:t>
            </a:r>
          </a:p>
          <a:p xmlns:a="http://schemas.openxmlformats.org/drawingml/2006/main">
            <a:r>
              <a:t>Streamflow regimes in mountains are also affected by large-scale patterns of climate variations, which vary around the globe but generally result in extreme weather and climate conditions such as flooding, droughts, different storm frequency and precipitation, or changes in snowmelt season.</a:t>
            </a:r>
          </a:p>
          <a:p xmlns:a="http://schemas.openxmlformats.org/drawingml/2006/main">
            <a:r>
              <a:t>High-elevation snowsheds are important to regional water supplies, as they provide water for domestic, industrial, and agricultural users, as well as for recreation, hydroelectric power, and habitat; they also produce flood hazards.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Climate is the fundamental factor in establishing a natural environment, sett...</a:t>
            </a:r>
          </a:p>
          <a:p xmlns:a="http://schemas.openxmlformats.org/drawingml/2006/main">
            <a:r>
              <a:t/>
            </a:r>
          </a:p>
          <a:p xmlns:a="http://schemas.openxmlformats.org/drawingml/2006/main">
            <a:r>
              <a:t>Slide text and labels:</a:t>
            </a:r>
          </a:p>
          <a:p xmlns:a="http://schemas.openxmlformats.org/drawingml/2006/main">
            <a:r>
              <a:t>Climate is the fundamental factor in establishing a natural environment, setting the stage on which all physical, chemical, and biological processes operate.</a:t>
            </a:r>
          </a:p>
          <a:p xmlns:a="http://schemas.openxmlformats.org/drawingml/2006/main">
            <a:r>
              <a:t>Under extreme conditions, which are the norm in many areas within high mountains, relationships between climate stimuli and reactions become more evident.</a:t>
            </a:r>
          </a:p>
          <a:p xmlns:a="http://schemas.openxmlformats.org/drawingml/2006/main">
            <a:r>
              <a:t>In mountain areas, great environmental contrasts occur within short distances, as a result of the diverse topography and highly variable nature of energy and moisture fluxes, because the thin alpine air does not hold heat well and allows more solar radiation to reach the surface.</a:t>
            </a:r>
          </a:p>
          <a:p xmlns:a="http://schemas.openxmlformats.org/drawingml/2006/main">
            <a:r>
              <a:t>Some predictable patterns and characteristics are found within this heterogeneous system:</a:t>
            </a:r>
          </a:p>
          <a:p xmlns:a="http://schemas.openxmlformats.org/drawingml/2006/main">
            <a:r>
              <a:t>Temperatures normally decrease with elevation while cloudiness and precipitation increase.</a:t>
            </a:r>
          </a:p>
          <a:p xmlns:a="http://schemas.openxmlformats.org/drawingml/2006/main">
            <a:r>
              <a:t>It is usually windier in mountains, the air is thinner and clearer, and the sun’s rays are more intense.</a:t>
            </a:r>
          </a:p>
          <a:p xmlns:a="http://schemas.openxmlformats.org/drawingml/2006/main">
            <a:r>
              <a:t>Mountains also affect regional climates, making surrounding areas warmer or cooler, or wetter or drier, than they would otherwise be; these effects depend upon their location, size, and orientation with respect to the moisture source and direction of prevailing winds.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Winds</a:t>
            </a:r>
          </a:p>
          <a:p xmlns:a="http://schemas.openxmlformats.org/drawingml/2006/main">
            <a:r>
              <a:t/>
            </a:r>
          </a:p>
          <a:p xmlns:a="http://schemas.openxmlformats.org/drawingml/2006/main">
            <a:r>
              <a:t>Slide text and labels:</a:t>
            </a:r>
          </a:p>
          <a:p xmlns:a="http://schemas.openxmlformats.org/drawingml/2006/main">
            <a:r>
              <a:t>Mountains are among the windiest places on Earth, because they protrude into the high atmosphere, where there is less friction to retard air movement.</a:t>
            </a:r>
          </a:p>
          <a:p xmlns:a="http://schemas.openxmlformats.org/drawingml/2006/main">
            <a:r>
              <a:t>While there is not a constant increase in wind speed with altitude, there seems to be a persistent increase at least up to the tropopause, where, in middle latitudes, the wind culminates in the jet stream.</a:t>
            </a:r>
          </a:p>
          <a:p xmlns:a="http://schemas.openxmlformats.org/drawingml/2006/main">
            <a:r>
              <a:t>Wind speeds are greater in middle latitudes than in tropical or polar areas, in marine than in continental locations, in winter than in summer, and during the day than at night, and the velocity of the wind is dependent on the local topographic setting and the overall synoptic conditions.</a:t>
            </a:r>
          </a:p>
          <a:p xmlns:a="http://schemas.openxmlformats.org/drawingml/2006/main">
            <a:r>
              <a:t>The wind is usually greatest in mountains oriented perpendicular to the prevailing wind, on the windward rather than the leeward side, and on isolated, unobstructed peaks rather than those surrounded by other peaks; the reverse situation may exist in valleys.</a:t>
            </a:r>
          </a:p>
          <a:p xmlns:a="http://schemas.openxmlformats.org/drawingml/2006/main">
            <a:r>
              <a:t>The two basic factors that affect wind speeds over mountains operate in opposition to one another: the vertical compression of airflow over a mountain causes acceleration of the air, while frictional effects slow it down.</a:t>
            </a:r>
          </a:p>
          <a:p xmlns:a="http://schemas.openxmlformats.org/drawingml/2006/main">
            <a:r>
              <a:t>The sharpest gradient in wind speed usually occurs immediately above the surface, so most alpine plants escape much of the wind.</a:t>
            </a:r>
          </a:p>
          <a:p xmlns:a="http://schemas.openxmlformats.org/drawingml/2006/main">
            <a:r>
              <a:t>Wind is an extreme environmental stress, causing the two most extreme environments in mountains: late-lying snowbanks, where the growing season is extremely short, and windswept, dry ridges.</a:t>
            </a:r>
          </a:p>
          <a:p xmlns:a="http://schemas.openxmlformats.org/drawingml/2006/main">
            <a:r>
              <a:t>Wind redistributes snow in the alpine environment, depositing it into dune-like drifts.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Local Wind Systems in Mountains</a:t>
            </a:r>
          </a:p>
          <a:p xmlns:a="http://schemas.openxmlformats.org/drawingml/2006/main">
            <a:r>
              <a:t/>
            </a:r>
          </a:p>
          <a:p xmlns:a="http://schemas.openxmlformats.org/drawingml/2006/main">
            <a:r>
              <a:t>Slide text and labels:</a:t>
            </a:r>
          </a:p>
          <a:p xmlns:a="http://schemas.openxmlformats.org/drawingml/2006/main">
            <a:r>
              <a:t>Local Wind Systems in Mountains</a:t>
            </a:r>
          </a:p>
          <a:p xmlns:a="http://schemas.openxmlformats.org/drawingml/2006/main">
            <a:r>
              <a:t>Differential heating and cooling produces air density differences between slopes and valleys, and between mountains and adjacent lowlands, resulting in thermally induced winds.</a:t>
            </a:r>
          </a:p>
          <a:p xmlns:a="http://schemas.openxmlformats.org/drawingml/2006/main">
            <a:r>
              <a:t>Slope Winds</a:t>
            </a:r>
          </a:p>
          <a:p xmlns:a="http://schemas.openxmlformats.org/drawingml/2006/main">
            <a:r>
              <a:t>Slope winds consist of thin layers of air, usually less than 100 m (330 ft) thick.</a:t>
            </a:r>
          </a:p>
          <a:p xmlns:a="http://schemas.openxmlformats.org/drawingml/2006/main">
            <a:r>
              <a:t>The upslope movement of warm air during the day is termed anabatic flow, and the downslope movement of cold air during the night is referred to as katabatic flow, or a gravity or drainage wind.</a:t>
            </a:r>
          </a:p>
          <a:p xmlns:a="http://schemas.openxmlformats.org/drawingml/2006/main">
            <a:r>
              <a:t>The wind typically begins to blow about half an hour after sunrise and reaches its greatest intensity shortly after noon; by late afternoon, the wind abates, and within half an hour after sunset reverses to blow downslope.</a:t>
            </a:r>
          </a:p>
          <a:p xmlns:a="http://schemas.openxmlformats.org/drawingml/2006/main">
            <a:r>
              <a:t>Since slope winds are thermally induced, they are better developed in clear weather than in clouds, on sun-exposed rather than on shaded slopes, and in the absence of overwhelming synoptic winds.</a:t>
            </a:r>
          </a:p>
          <a:p xmlns:a="http://schemas.openxmlformats.org/drawingml/2006/main">
            <a:r>
              <a:t>Downslope winds form better at night and during the winter, when radiative cooling dominates the surface energy system, and upslope winds form best during the day and during the summer, when surfaces are radiatively warmed.</a:t>
            </a:r>
          </a:p>
          <a:p xmlns:a="http://schemas.openxmlformats.org/drawingml/2006/main">
            <a:r>
              <a:t>Surges of cold air (“air avalanches”) are commonly observed on slopes greater than 10°.</a:t>
            </a:r>
          </a:p>
          <a:p xmlns:a="http://schemas.openxmlformats.org/drawingml/2006/main">
            <a:r>
              <a:t>Closed basins, even those created by dense forest cover, can trap the cold air, creating cold pockets or “frost hollows.”</a:t>
            </a:r>
          </a:p>
          <a:p xmlns:a="http://schemas.openxmlformats.org/drawingml/2006/main">
            <a:r>
              <a:t>The upward movement of two slope winds establishes a small convection system in which a return flow from aloft descends in the center of the valley, bringing drier air and causing clouds and fog to dissipate.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and Valley Winds</a:t>
            </a:r>
          </a:p>
          <a:p xmlns:a="http://schemas.openxmlformats.org/drawingml/2006/main">
            <a:r>
              <a:t/>
            </a:r>
          </a:p>
          <a:p xmlns:a="http://schemas.openxmlformats.org/drawingml/2006/main">
            <a:r>
              <a:t>Slide text and labels:</a:t>
            </a:r>
          </a:p>
          <a:p xmlns:a="http://schemas.openxmlformats.org/drawingml/2006/main">
            <a:r>
              <a:t>Mountain and Valley Winds</a:t>
            </a:r>
          </a:p>
          <a:p xmlns:a="http://schemas.openxmlformats.org/drawingml/2006/main">
            <a:r>
              <a:t>The integrated effects of slope-generated flows produce mountain and valley winds, blowing longitudinally up and down the main valleys, essentially at right angles to the slope winds.</a:t>
            </a:r>
          </a:p>
          <a:p xmlns:a="http://schemas.openxmlformats.org/drawingml/2006/main">
            <a:r>
              <a:t>Valley winds (blowing from the valley toward the mountain) are interlocked with the upslope winds and begin after sunrise, but involve greater thermal contrast and a larger air mass, so attain greater speed.</a:t>
            </a:r>
          </a:p>
          <a:p xmlns:a="http://schemas.openxmlformats.org/drawingml/2006/main">
            <a:r>
              <a:t>Mountain winds (blowing from the mountains downvalley) are associated with the nocturnal downslope winds and can be very strong and cold in the winter.</a:t>
            </a:r>
          </a:p>
          <a:p xmlns:a="http://schemas.openxmlformats.org/drawingml/2006/main">
            <a:r>
              <a:t>Other Local Mountains Winds</a:t>
            </a:r>
          </a:p>
          <a:p xmlns:a="http://schemas.openxmlformats.org/drawingml/2006/main">
            <a:r>
              <a:t>GLACIER WIND</a:t>
            </a:r>
          </a:p>
          <a:p xmlns:a="http://schemas.openxmlformats.org/drawingml/2006/main">
            <a:r>
              <a:t>This is an important variant of the thermal slope wind which arises as the air adjacent to the icy surface is cooled and moves downslope due to gravity.</a:t>
            </a:r>
          </a:p>
          <a:p xmlns:a="http://schemas.openxmlformats.org/drawingml/2006/main">
            <a:r>
              <a:t>It blows continuously but reaches its greatest depth and intensity at midafternoon, when thermal contrast is greatest.</a:t>
            </a:r>
          </a:p>
          <a:p xmlns:a="http://schemas.openxmlformats.org/drawingml/2006/main">
            <a:r>
              <a:t>It can have a strong ecological effect, since frigid temperatures are transported downslope and the combined effect of wind and low temperatures can be quite inhospitable.</a:t>
            </a:r>
          </a:p>
          <a:p xmlns:a="http://schemas.openxmlformats.org/drawingml/2006/main">
            <a:r>
              <a:t>MALOJA WIND</a:t>
            </a:r>
          </a:p>
          <a:p xmlns:a="http://schemas.openxmlformats.org/drawingml/2006/main">
            <a:r>
              <a:t>Named after the Maloja Pass in Switzerland, this wind blows downvalley both day and night as the mountain wind of one valley reaches over a low pass into another valley, where it overcomes and reverses the normal upvalley windflow.</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Winds Caused by Barrier Effects</a:t>
            </a:r>
          </a:p>
          <a:p xmlns:a="http://schemas.openxmlformats.org/drawingml/2006/main">
            <a:r>
              <a:t/>
            </a:r>
          </a:p>
          <a:p xmlns:a="http://schemas.openxmlformats.org/drawingml/2006/main">
            <a:r>
              <a:t>Slide text and labels:</a:t>
            </a:r>
          </a:p>
          <a:p xmlns:a="http://schemas.openxmlformats.org/drawingml/2006/main">
            <a:r>
              <a:t>Mountain Winds Caused by Barrier Effects</a:t>
            </a:r>
          </a:p>
          <a:p xmlns:a="http://schemas.openxmlformats.org/drawingml/2006/main">
            <a:r>
              <a:t>The mountain barrier effect introduces turbulence to winds, increases and decreases speeds, changes the direction of winds, and modifies storms.</a:t>
            </a:r>
          </a:p>
          <a:p xmlns:a="http://schemas.openxmlformats.org/drawingml/2006/main">
            <a:r>
              <a:t>Once the wind passes over the mountain crest, however, it will either flow down the lee side (in surface winds sometimes termed fall winds) or stay lifted in the atmosphere.</a:t>
            </a:r>
          </a:p>
          <a:p xmlns:a="http://schemas.openxmlformats.org/drawingml/2006/main">
            <a:r>
              <a:t>Foehn Wind</a:t>
            </a:r>
          </a:p>
          <a:p xmlns:a="http://schemas.openxmlformats.org/drawingml/2006/main">
            <a:r>
              <a:t>The foehn wind is formed as synoptic winds blow over a mountain crest and down the lee side.</a:t>
            </a:r>
          </a:p>
          <a:p xmlns:a="http://schemas.openxmlformats.org/drawingml/2006/main">
            <a:r>
              <a:t>It is common to all major mountain regions, and known locally by many different names (including the Chinook and the Santa Ana, among others).</a:t>
            </a:r>
          </a:p>
          <a:p xmlns:a="http://schemas.openxmlformats.org/drawingml/2006/main">
            <a:r>
              <a:t>A bank of clouds known as the foehn wall typically forms along the crest line, associated with the precipitation falling on the windward side, and remains stationary in spite of strong winds.</a:t>
            </a:r>
          </a:p>
          <a:p xmlns:a="http://schemas.openxmlformats.org/drawingml/2006/main">
            <a:r>
              <a:t>The foehn produces gusts of wind, high temperatures, low humidity, transparent/limpid air, and extreme dryness that stresses plants and animals and creates a fire hazard.</a:t>
            </a:r>
          </a:p>
          <a:p xmlns:a="http://schemas.openxmlformats.org/drawingml/2006/main">
            <a:r>
              <a:t>In spite of these hazards, the foehn is generally viewed favorably, since it provides respite from the winter’s cold and is very effective at melting snow.</a:t>
            </a:r>
          </a:p>
          <a:p xmlns:a="http://schemas.openxmlformats.org/drawingml/2006/main">
            <a:r>
              <a:t>The foehn occurs when the air arrives at the valley floor on the leeward side warmer than its original temperature at the same elevation on the windward side, and develops only under specific pressure conditions—typically a ridge of high pressure on the windward side and a trough of low pressure on the leeward, creating a steep pressure gradient across the mountain range.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Bora, Mistral, and Similar Winds</a:t>
            </a:r>
          </a:p>
          <a:p xmlns:a="http://schemas.openxmlformats.org/drawingml/2006/main">
            <a:r>
              <a:t/>
            </a:r>
          </a:p>
          <a:p xmlns:a="http://schemas.openxmlformats.org/drawingml/2006/main">
            <a:r>
              <a:t>Slide text and labels:</a:t>
            </a:r>
          </a:p>
          <a:p xmlns:a="http://schemas.openxmlformats.org/drawingml/2006/main">
            <a:r>
              <a:t>Bora, Mistral, and Similar Winds</a:t>
            </a:r>
          </a:p>
          <a:p xmlns:a="http://schemas.openxmlformats.org/drawingml/2006/main">
            <a:r>
              <a:t>Like the foehn, these winds descend from mountains onto adjacent valleys and plains but, unlike the foehn, they are cold.</a:t>
            </a:r>
          </a:p>
          <a:p xmlns:a="http://schemas.openxmlformats.org/drawingml/2006/main">
            <a:r>
              <a:t>These winds are basically caused by the exchange of unlike air across a mountain barrier.</a:t>
            </a:r>
          </a:p>
          <a:p xmlns:a="http://schemas.openxmlformats.org/drawingml/2006/main">
            <a:r>
              <a:t>The “bora” is a cold, dry north wind on the Adriatic coast of Dalmatia that reaches its greatest intensity in winter and can reach gale force, especially when channeled through narrow valleys and passes.</a:t>
            </a:r>
          </a:p>
          <a:p xmlns:a="http://schemas.openxmlformats.org/drawingml/2006/main">
            <a:r>
              <a:t>The “mistral” occurs in Provence and on the French Mediterranean coast, as a result of cold air moving from high-pressure areas to low-pressure areas; it can become very violent, since it must pass through the natural constriction between the Pyrenees and the western Alps.</a:t>
            </a:r>
          </a:p>
          <a:p xmlns:a="http://schemas.openxmlformats.org/drawingml/2006/main">
            <a:r>
              <a:t>Other similar cold, dry winds include the “bise” at Lake Geneva, “helm winds” in north-central England, “sno winds” in the fjords of Scandinavia, and the “oroshi” near Tokyo.</a:t>
            </a:r>
          </a:p>
          <a:p xmlns:a="http://schemas.openxmlformats.org/drawingml/2006/main">
            <a:r>
              <a:t>Lee Waves</a:t>
            </a:r>
          </a:p>
          <a:p xmlns:a="http://schemas.openxmlformats.org/drawingml/2006/main">
            <a:r>
              <a:t>When wind passes over an obstacle, its normal flow is disrupted and a train of lee waves may be created that extends downwind for considerable distances, causing strong turbulence.</a:t>
            </a:r>
          </a:p>
          <a:p xmlns:a="http://schemas.openxmlformats.org/drawingml/2006/main">
            <a:r>
              <a:t>The amplitude and spacing of these waves depends on the wind speed and shape and height of the mountains, among other factors, but wind speeds within lee waves are quite strong.</a:t>
            </a:r>
          </a:p>
          <a:p xmlns:a="http://schemas.openxmlformats.org/drawingml/2006/main">
            <a:r>
              <a:t>Lenticular (lens-shaped) or lee-wave clouds form at the crests of waves, created when the air reaches dew point and condensation occurs as the air moves upward in the waves; these are relatively stationary and frequently develop above one another, as well as in horizontal rows.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Microclimates</a:t>
            </a:r>
          </a:p>
          <a:p xmlns:a="http://schemas.openxmlformats.org/drawingml/2006/main">
            <a:r>
              <a:t/>
            </a:r>
          </a:p>
          <a:p xmlns:a="http://schemas.openxmlformats.org/drawingml/2006/main">
            <a:r>
              <a:t>Slide text and labels:</a:t>
            </a:r>
          </a:p>
          <a:p xmlns:a="http://schemas.openxmlformats.org/drawingml/2006/main">
            <a:r>
              <a:t>Microclimates are substantial variations in climates over very short distances within mountains.</a:t>
            </a:r>
          </a:p>
          <a:p xmlns:a="http://schemas.openxmlformats.org/drawingml/2006/main">
            <a:r>
              <a:t>Microclimates can differ significantly because of variations in net radiation, soil and air temperature, humidity, precipitation accumulation, soil moisture, and wind.</a:t>
            </a:r>
          </a:p>
          <a:p xmlns:a="http://schemas.openxmlformats.org/drawingml/2006/main">
            <a:r>
              <a:t>The mosaic of microclimates determines local variability in ecosystem processes, forcing plants and animals to a high degree of specialization and adaptation; the distributions of vegetation zones and individual species often follow the distribution of microclimates.</a:t>
            </a:r>
          </a:p>
          <a:p xmlns:a="http://schemas.openxmlformats.org/drawingml/2006/main">
            <a:r>
              <a:t>The distributions of snow and vegetation are closely linked, as vegetation creates shade and windbreaks and snowdrifts add to soil moisture during the melt season and protect trees from freezing in winter.</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Climate Change and Variability</a:t>
            </a:r>
          </a:p>
          <a:p xmlns:a="http://schemas.openxmlformats.org/drawingml/2006/main">
            <a:r>
              <a:t/>
            </a:r>
          </a:p>
          <a:p xmlns:a="http://schemas.openxmlformats.org/drawingml/2006/main">
            <a:r>
              <a:t>Slide text and labels:</a:t>
            </a:r>
          </a:p>
          <a:p xmlns:a="http://schemas.openxmlformats.org/drawingml/2006/main">
            <a:r>
              <a:t>Climatic variability (i.e., occurrence of certain climatic events) is different than climate change, which is a permanent change in climatic conditions, but changes in variability are likely a result of climatic change.</a:t>
            </a:r>
          </a:p>
          <a:p xmlns:a="http://schemas.openxmlformats.org/drawingml/2006/main">
            <a:r>
              <a:t>Middle and high latitudes have especially variable climates since they are influenced by large seasonal changes in energy, whereas the equatorial region experience little variability.</a:t>
            </a:r>
          </a:p>
          <a:p xmlns:a="http://schemas.openxmlformats.org/drawingml/2006/main">
            <a:r>
              <a:t>All temporal climate records demonstrate some degree of interannual variability, but extreme events occur with a greater frequency, and with more extreme magnitudes, in mountainous regions:</a:t>
            </a:r>
          </a:p>
          <a:p xmlns:a="http://schemas.openxmlformats.org/drawingml/2006/main">
            <a:r>
              <a:t>Extreme storm events are exacerbated by the topographic setting of mountains, producing even higher precipitation totals, lower temperatures, and higher wind velocities.</a:t>
            </a:r>
          </a:p>
          <a:p xmlns:a="http://schemas.openxmlformats.org/drawingml/2006/main">
            <a:r>
              <a:t>Extreme precipitation events in mountains are significant because they lead to hazards such as downstream flooding, soil erosion, and mass movements on slopes.</a:t>
            </a:r>
          </a:p>
          <a:p xmlns:a="http://schemas.openxmlformats.org/drawingml/2006/main">
            <a:r>
              <a:t>The following consistent temporal trends have emerged in data sets over the last century:</a:t>
            </a:r>
          </a:p>
          <a:p xmlns:a="http://schemas.openxmlformats.org/drawingml/2006/main">
            <a:r>
              <a:t>The number of extremely warm summer temperatures has increased.</a:t>
            </a:r>
          </a:p>
          <a:p xmlns:a="http://schemas.openxmlformats.org/drawingml/2006/main">
            <a:r>
              <a:t>The number of extremely cold winter temperatures has decreased (with fewer frost days).</a:t>
            </a:r>
          </a:p>
          <a:p xmlns:a="http://schemas.openxmlformats.org/drawingml/2006/main">
            <a:r>
              <a:t>Mean summer season precipitation (esp. heavy precipitation events) has increased.</a:t>
            </a:r>
          </a:p>
          <a:p xmlns:a="http://schemas.openxmlformats.org/drawingml/2006/main">
            <a:r>
              <a:t>These trends have temporally reversed during the period of record, so that while variability is expected, changes in the frequency of extreme events are recognized as a signal of ongoing climate change.</a:t>
            </a:r>
          </a:p>
          <a:p xmlns:a="http://schemas.openxmlformats.org/drawingml/2006/main">
            <a:r>
              <a:t>Mountain and glacier environments are especially sensitive to climate changes and variability.</a:t>
            </a:r>
          </a:p>
          <a:p xmlns:a="http://schemas.openxmlformats.org/drawingml/2006/main">
            <a:r>
              <a:t>Climate changes are well documented to have occurred in the geologic past, as illustrated by the glacial and interglacial climates of the Pleistocene, but current scientific consensus holds that the climate is in the process of changing, primarily warming, because of anthropogenic inputs of greenhouse gases to the atmosphere.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Different magnitudes of warming, and even cooling, are predicted for differen...</a:t>
            </a:r>
          </a:p>
          <a:p xmlns:a="http://schemas.openxmlformats.org/drawingml/2006/main">
            <a:r>
              <a:t/>
            </a:r>
          </a:p>
          <a:p xmlns:a="http://schemas.openxmlformats.org/drawingml/2006/main">
            <a:r>
              <a:t>Slide text and labels:</a:t>
            </a:r>
          </a:p>
          <a:p xmlns:a="http://schemas.openxmlformats.org/drawingml/2006/main">
            <a:r>
              <a:t>Different magnitudes of warming, and even cooling, are predicted for different mountainous regions of the world.</a:t>
            </a:r>
          </a:p>
          <a:p xmlns:a="http://schemas.openxmlformats.org/drawingml/2006/main">
            <a:r>
              <a:t>Landmasses are expected to warm more than the oceans, and northern, middle, and high latitudes more than the tropics.</a:t>
            </a:r>
          </a:p>
          <a:p xmlns:a="http://schemas.openxmlformats.org/drawingml/2006/main">
            <a:r>
              <a:t>Precipitation is predicted to both increase and decrease depending on region because of changes in general circulation.</a:t>
            </a:r>
          </a:p>
          <a:p xmlns:a="http://schemas.openxmlformats.org/drawingml/2006/main">
            <a:r>
              <a:t>In mountains, higher temperatures would cause both a higher percentage of annual precipitation to fall as rain (i.e., higher snowlines) and an acceleration of summer ablation.</a:t>
            </a:r>
          </a:p>
          <a:p xmlns:a="http://schemas.openxmlformats.org/drawingml/2006/main">
            <a:r>
              <a:t>Climate change will affect the availability of mountain freshwater, because of changing temperatures, decline of seasonal snowpacks, and glacier recession; such changes will have significant consequences not only in the mountains themselves, but also in the populated lowland regions that depend on runoff for domestic, agricultural, energy, and industrial uses.</a:t>
            </a:r>
          </a:p>
          <a:p xmlns:a="http://schemas.openxmlformats.org/drawingml/2006/main">
            <a:r>
              <a:t>Climate change is considered a major threat to mountain ecosystems:</a:t>
            </a:r>
          </a:p>
          <a:p xmlns:a="http://schemas.openxmlformats.org/drawingml/2006/main">
            <a:r>
              <a:t>Vegetation zones will migrate altitudinally and latitudinally in response to warming temperatures, possibly eliminating some biomes.</a:t>
            </a:r>
          </a:p>
          <a:p xmlns:a="http://schemas.openxmlformats.org/drawingml/2006/main">
            <a:r>
              <a:t>Habitat fragmentation and the creation of barriers to migration will make it difficult for some species to adapt and allow others, often invasive species, to expand their range.</a:t>
            </a:r>
          </a:p>
          <a:p xmlns:a="http://schemas.openxmlformats.org/drawingml/2006/main">
            <a:r>
              <a:t>The quaking Aspen, Engleman spruce, and lodgepole of the western North American mountains might not survive under projected climate changes.</a:t>
            </a:r>
          </a:p>
          <a:p xmlns:a="http://schemas.openxmlformats.org/drawingml/2006/main">
            <a:r>
              <a:t>With warmer temperatures and elevated CO2 concentrations, forests may begin growing earlier in the spring and throughout the growing season; however, changes in moisture could slow growth.</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Treelines in many mountainous regions have been responding to recent temperat...</a:t>
            </a:r>
          </a:p>
          <a:p xmlns:a="http://schemas.openxmlformats.org/drawingml/2006/main">
            <a:r>
              <a:t/>
            </a:r>
          </a:p>
          <a:p xmlns:a="http://schemas.openxmlformats.org/drawingml/2006/main">
            <a:r>
              <a:t>Slide text and labels:</a:t>
            </a:r>
          </a:p>
          <a:p xmlns:a="http://schemas.openxmlformats.org/drawingml/2006/main">
            <a:r>
              <a:t>Treelines in many mountainous regions have been responding to recent temperature changes by migrating upslope, though in some topographic settings cold air drainage will equal or exceed the warming rate, potentially providing refuges for some species.</a:t>
            </a:r>
          </a:p>
          <a:p xmlns:a="http://schemas.openxmlformats.org/drawingml/2006/main">
            <a:r>
              <a:t>Some mountain forests will experience changes to disturbance regimes, such as fire frequency and intensity, blowdown (winds), droughts, insects, and disease, caused by climate change and variability.</a:t>
            </a:r>
          </a:p>
          <a:p xmlns:a="http://schemas.openxmlformats.org/drawingml/2006/main">
            <a:r>
              <a:t>In response to habitat changes, wildlife will migrate to find appropriate climate niches, and populations or single species could readily be isolated on individual slopes or peaks as the mountain environment increases in fragmentation.</a:t>
            </a:r>
          </a:p>
          <a:p xmlns:a="http://schemas.openxmlformats.org/drawingml/2006/main">
            <a:r>
              <a:t>Some species may not be able to adapt or migrate quickly enough to rapid climate shifts.</a:t>
            </a:r>
          </a:p>
          <a:p xmlns:a="http://schemas.openxmlformats.org/drawingml/2006/main">
            <a:r>
              <a:t>Prey species will have to adapt to new environmental conditions, and behaviors will need to change as new predators migrate in or out of range.</a:t>
            </a:r>
          </a:p>
          <a:p xmlns:a="http://schemas.openxmlformats.org/drawingml/2006/main">
            <a:r>
              <a:t>Some alpine and cold-water fish species will not survive climatic changes, and new water temperatures will allow for the invasion of nonnative fish species.</a:t>
            </a:r>
          </a:p>
          <a:p xmlns:a="http://schemas.openxmlformats.org/drawingml/2006/main">
            <a:r>
              <a:t>Land-use changes in mountains, especially urbanization, logging, and hydrolake development can also have significant impacts on regional and microclimates in mountains.</a:t>
            </a:r>
          </a:p>
          <a:p xmlns:a="http://schemas.openxmlformats.org/drawingml/2006/main">
            <a:r>
              <a:t>Finally, changes resulting from climate change may increase the potential for high-magnitude events such as catastrophic floods, debris flows and landslides, accelerated erosion, changes in agricultural patterns, depletion of glacier-fed rivers for power, agriculture, and drinking water, increases in conflicts over diminishing water supplies for irrigation, negative impacts on mountain tourism, and even an increase in infectious diseases previously confined to the lowlands.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External Climatic Controls</a:t>
            </a:r>
          </a:p>
          <a:p xmlns:a="http://schemas.openxmlformats.org/drawingml/2006/main">
            <a:r>
              <a:t/>
            </a:r>
          </a:p>
          <a:p xmlns:a="http://schemas.openxmlformats.org/drawingml/2006/main">
            <a:r>
              <a:t>Slide text and labels:</a:t>
            </a:r>
          </a:p>
          <a:p xmlns:a="http://schemas.openxmlformats.org/drawingml/2006/main">
            <a:r>
              <a:t>Distance from the equator governs the angle at which the sun’s rays strike the Earth, day length, and thus the amount of solar radiation arriving at the surface; whereas in the tropics, the sun is always high overhead at midday and days and nights are of nearly length throughout the year, at higher latitudes, the height of the sun changes throughout the year and days and nights become longer or shorter depending on the season.</a:t>
            </a:r>
          </a:p>
          <a:p xmlns:a="http://schemas.openxmlformats.org/drawingml/2006/main">
            <a:r>
              <a:t>Slope angle and orientation with respect to the sun may partially compensate for latitude, such that mountains at middle latitudes may experience even greater solar intensity than lowlands.</a:t>
            </a:r>
          </a:p>
          <a:p xmlns:a="http://schemas.openxmlformats.org/drawingml/2006/main">
            <a:r>
              <a:t>The equatorial and subpolar lows are zones of relatively high precipitation, whereas the subtropical and polar highs are areas of low precipitation.</a:t>
            </a:r>
          </a:p>
          <a:p xmlns:a="http://schemas.openxmlformats.org/drawingml/2006/main">
            <a:r>
              <a:t>These pressure zones create the global circulation system, which dictates the prevailing wind directions and types of storms that occur latitudinally:</a:t>
            </a:r>
          </a:p>
          <a:p xmlns:a="http://schemas.openxmlformats.org/drawingml/2006/main">
            <a:r>
              <a:t>Easterly trade winds produce warm, moist, convective (tropical) storms.</a:t>
            </a:r>
          </a:p>
          <a:p xmlns:a="http://schemas.openxmlformats.org/drawingml/2006/main">
            <a:r>
              <a:t>Subtropical highs have slack winds and clear skies year round.</a:t>
            </a:r>
          </a:p>
          <a:p xmlns:a="http://schemas.openxmlformats.org/drawingml/2006/main">
            <a:r>
              <a:t>Subpolar lows and polar front are embedded in the westerlies, bringing cool, wet cyclonic storms and large seasonal temperature fluctuations.</a:t>
            </a:r>
          </a:p>
          <a:p xmlns:a="http://schemas.openxmlformats.org/drawingml/2006/main">
            <a:r>
              <a:t>The cold and dry polar easterlies develop seasonally, dissipating in summer.</a:t>
            </a:r>
          </a:p>
          <a:p xmlns:a="http://schemas.openxmlformats.org/drawingml/2006/main">
            <a:r>
              <a:t/>
            </a:r>
          </a:p>
          <a:p xmlns:a="http://schemas.openxmlformats.org/drawingml/2006/main">
            <a:r>
              <a:t>Latitude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Jet streams are high-velocity, relatively narrow air currents found at ~11 km...</a:t>
            </a:r>
          </a:p>
          <a:p xmlns:a="http://schemas.openxmlformats.org/drawingml/2006/main">
            <a:r>
              <a:t/>
            </a:r>
          </a:p>
          <a:p xmlns:a="http://schemas.openxmlformats.org/drawingml/2006/main">
            <a:r>
              <a:t>Slide text and labels:</a:t>
            </a:r>
          </a:p>
          <a:p xmlns:a="http://schemas.openxmlformats.org/drawingml/2006/main">
            <a:r>
              <a:t>Jet streams are high-velocity, relatively narrow air currents found at ~11 km (36,000 ft) above the surface; they form at the boundaries of air masses with significant differences in temperature, such as at the polar front.</a:t>
            </a:r>
          </a:p>
          <a:p xmlns:a="http://schemas.openxmlformats.org/drawingml/2006/main">
            <a:r>
              <a:t>The location of mountains within the global circulation system greatly influences their climate:</a:t>
            </a:r>
          </a:p>
          <a:p xmlns:a="http://schemas.openxmlformats.org/drawingml/2006/main">
            <a:r>
              <a:t>Mountains near the equator (e.g., Kilimanjaro in East Africa, Kinabalu in Borneo, Cotopaxi in Ecuador) are under the influence of the equatorial low and receive precipitation almost daily on their east-facing windward slopes.</a:t>
            </a:r>
          </a:p>
          <a:p xmlns:a="http://schemas.openxmlformats.org/drawingml/2006/main">
            <a:r>
              <a:t>Mountains located around 30° latitude (e.g., northern Himalayas, Tibetan highlands, Puna de Atacama in the Andes, Atlas Mountains of North Africa, and mountains of the southwestern United States and northern Mexico) may experience considerable aridity.</a:t>
            </a:r>
          </a:p>
          <a:p xmlns:a="http://schemas.openxmlformats.org/drawingml/2006/main">
            <a:r>
              <a:t>Mountains located farther poleward (e.g., the Alps, Rockies, Cascades, southern Andes, and southern Alps of New Zealand) receive heavy precipitation on westward slopes, while leeward slopes and lands downwind are arid.</a:t>
            </a:r>
          </a:p>
          <a:p xmlns:a="http://schemas.openxmlformats.org/drawingml/2006/main">
            <a:r>
              <a:t>Polar mountains are cold and dry year round.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Altitude</a:t>
            </a:r>
          </a:p>
          <a:p xmlns:a="http://schemas.openxmlformats.org/drawingml/2006/main">
            <a:r>
              <a:t/>
            </a:r>
          </a:p>
          <a:p xmlns:a="http://schemas.openxmlformats.org/drawingml/2006/main">
            <a:r>
              <a:t>Slide text and labels:</a:t>
            </a:r>
          </a:p>
          <a:p xmlns:a="http://schemas.openxmlformats.org/drawingml/2006/main">
            <a:r>
              <a:t>Fundamental to mountain climatology are the changes that occur in the atmosphere with increasing altitude, especially decreases in temperature, air density, water vapor, carbon dioxide, and impurities.</a:t>
            </a:r>
          </a:p>
          <a:p xmlns:a="http://schemas.openxmlformats.org/drawingml/2006/main">
            <a:r>
              <a:t>Because the atmosphere is heated directly by solar radiation that passes through the atmosphere and is absorbed by the Earth’s surface, temperatures are usually highest near the Earth’s surface and decrease with altitude.</a:t>
            </a:r>
          </a:p>
          <a:p xmlns:a="http://schemas.openxmlformats.org/drawingml/2006/main">
            <a:r>
              <a:t>Mountain mass effect means that large mountain areas are like islands that modify their own climate, while the climate of small mountains tends to equalize with the surrounding climate.</a:t>
            </a:r>
          </a:p>
          <a:p xmlns:a="http://schemas.openxmlformats.org/drawingml/2006/main">
            <a:r>
              <a:t>The density and composition of the air, which is much lower at increased altitude, control its ability to absorb and hold heat; as the thin, pure air of high altitudes does not effectively intercept radiation, that radiation is lost to space.</a:t>
            </a:r>
          </a:p>
          <a:p xmlns:a="http://schemas.openxmlformats.org/drawingml/2006/main">
            <a:r>
              <a:t>Cloudiness, controlled by distance from the ocean, direction of prevailing winds, dominance of pressure systems, and altitude, interferes with the amount of sunshine received at a given latitude; precipitation normally increases with elevation, reaching its highest point on middle slopes, and then decreases at higher elevation.</a:t>
            </a:r>
          </a:p>
          <a:p xmlns:a="http://schemas.openxmlformats.org/drawingml/2006/main">
            <a:r>
              <a:t>Finally, high mountains effectively lower their own horizons, while raising the horizon for adjacent lands, thus delaying sunrise or creating early sunsets.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Continentality</a:t>
            </a:r>
          </a:p>
          <a:p xmlns:a="http://schemas.openxmlformats.org/drawingml/2006/main">
            <a:r>
              <a:t/>
            </a:r>
          </a:p>
          <a:p xmlns:a="http://schemas.openxmlformats.org/drawingml/2006/main">
            <a:r>
              <a:t>Slide text and labels:</a:t>
            </a:r>
          </a:p>
          <a:p xmlns:a="http://schemas.openxmlformats.org/drawingml/2006/main">
            <a:r>
              <a:t>The relationship between land and water strongly influences the climate of a region: generally, the more water-dominated an area is, the more moderate its climate, because water heats and cools more slowly than land.</a:t>
            </a:r>
          </a:p>
          <a:p xmlns:a="http://schemas.openxmlformats.org/drawingml/2006/main">
            <a:r>
              <a:t>This principle also applies to alpine landscapes, but is intensified by the barrier effect of mountains: while the western side of the Cascades in Oregon and Washington have a marine-dominated climate with moderate temperatures, cloudiness, and persistent winter precipitation, the eastern side experiences a continental climate with hot summers, cold winters, and low precipitation. The significance of mountains in accentuating continentality depends on their orientation with respect to the ocean and prevailing winds: in the case of the Cascades, the range extends north–south at right angles to the prevailing westerly wind off the Pacific Ocean.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Barrier Effects</a:t>
            </a:r>
          </a:p>
          <a:p xmlns:a="http://schemas.openxmlformats.org/drawingml/2006/main">
            <a:r>
              <a:t/>
            </a:r>
          </a:p>
          <a:p xmlns:a="http://schemas.openxmlformats.org/drawingml/2006/main">
            <a:r>
              <a:t>Slide text and labels:</a:t>
            </a:r>
          </a:p>
          <a:p xmlns:a="http://schemas.openxmlformats.org/drawingml/2006/main">
            <a:r>
              <a:t>Damming</a:t>
            </a:r>
          </a:p>
          <a:p xmlns:a="http://schemas.openxmlformats.org/drawingml/2006/main">
            <a:r>
              <a:t>Damming of stable air occurs when mountains are high enough to prevent the passage of an air mass across them, resulting in the development of a steep pressure gradient between the windward and leeward sides of the range.</a:t>
            </a:r>
          </a:p>
          <a:p xmlns:a="http://schemas.openxmlformats.org/drawingml/2006/main">
            <a:r>
              <a:t>The effectiveness of the damming depends on the depth of the air mass and the elevation of the lowest valleys or passes: a shallow, ground-hugging air mass may be effectively dammed, but a deep one is likely to flow through higher gaps and transverse valleys to the other side.</a:t>
            </a:r>
          </a:p>
          <a:p xmlns:a="http://schemas.openxmlformats.org/drawingml/2006/main">
            <a:r>
              <a:t>For example, the mountains that surround the Los Angeles Basin of southern California act as dams for marine air from the Pacific, trapping automobile pollution which can build up to dangerous levels as the air stagnates at the mountain barrier.</a:t>
            </a:r>
          </a:p>
          <a:p xmlns:a="http://schemas.openxmlformats.org/drawingml/2006/main">
            <a:r>
              <a:t>Deflection and Funneling</a:t>
            </a:r>
          </a:p>
          <a:p xmlns:a="http://schemas.openxmlformats.org/drawingml/2006/main">
            <a:r>
              <a:t>When a mountain range dams an air mass, the winds can be deflected around the mountains if topographic gaps exist.</a:t>
            </a:r>
          </a:p>
          <a:p xmlns:a="http://schemas.openxmlformats.org/drawingml/2006/main">
            <a:r>
              <a:t>These winds can have higher velocities as their streamlines are compressed (the “Bernoulli effect”).</a:t>
            </a:r>
          </a:p>
          <a:p xmlns:a="http://schemas.openxmlformats.org/drawingml/2006/main">
            <a:r>
              <a:t>For example, in winter, polar continental air coming from Canada across the central United States is channeled to the south and east by the Rocky Mountains.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Blocking and Disturbance of the Upper Air</a:t>
            </a:r>
          </a:p>
          <a:p xmlns:a="http://schemas.openxmlformats.org/drawingml/2006/main">
            <a:r>
              <a:t/>
            </a:r>
          </a:p>
          <a:p xmlns:a="http://schemas.openxmlformats.org/drawingml/2006/main">
            <a:r>
              <a:t>Slide text and labels:</a:t>
            </a:r>
          </a:p>
          <a:p xmlns:a="http://schemas.openxmlformats.org/drawingml/2006/main">
            <a:r>
              <a:t>Blocking and Disturbance of the Upper Air</a:t>
            </a:r>
          </a:p>
          <a:p xmlns:a="http://schemas.openxmlformats.org/drawingml/2006/main">
            <a:r>
              <a:t>High-pressure areas prevent the passage of storms. Large mountain ranges such as the Rockies, Southern Alps, Andes, and Himalayas are especially efficient at blocking storms, since they are often the foci of anticyclonic systems (because the mountains are a center of cold air), and thus storms detour around them.</a:t>
            </a:r>
          </a:p>
          <a:p xmlns:a="http://schemas.openxmlformats.org/drawingml/2006/main">
            <a:r>
              <a:t>Mountains also cause other perturbations to the upper-air circulation, with consequent effects on clouds and precipitation on local, intermediate, and global scales; these perturbations generally create a wave pattern like that found in the wake of a ship.</a:t>
            </a:r>
          </a:p>
          <a:p xmlns:a="http://schemas.openxmlformats.org/drawingml/2006/main">
            <a:r>
              <a:t>Mountains also influence the location and intensity of jet streams, which may split to flow around the mountains, rejoining to the lee of the range, where they often intensify and produce storms (“Colorado Lows” or “Alberta Lows”).</a:t>
            </a:r>
          </a:p>
          <a:p xmlns:a="http://schemas.openxmlformats.org/drawingml/2006/main">
            <a:r>
              <a:t>Forced Ascent</a:t>
            </a:r>
          </a:p>
          <a:p xmlns:a="http://schemas.openxmlformats.org/drawingml/2006/main">
            <a:r>
              <a:t>Air that blows perpendicular to a mountain range is forced to rise, causing increased cloudiness and precipitation on the windward slope (the orographic effect).</a:t>
            </a:r>
          </a:p>
          <a:p xmlns:a="http://schemas.openxmlformats.org/drawingml/2006/main">
            <a:r>
              <a:t>The rainiest places in the world are mountain slopes in the path of winds blowing off relatively warm oceans (e.g., the Hawaiian Islands, the Hoh Rain Forest).</a:t>
            </a:r>
          </a:p>
          <a:p xmlns:a="http://schemas.openxmlformats.org/drawingml/2006/main">
            <a:r>
              <a:t>Forced Descent</a:t>
            </a:r>
          </a:p>
          <a:p xmlns:a="http://schemas.openxmlformats.org/drawingml/2006/main">
            <a:r>
              <a:t>Depending on atmospheric pressure conditions, air, after passing over a mountain barrier, may be forced to descend, where it is then heated by compression, resulting in clear, dry conditions (foehn or Chinook winds). This can produce “climatic oases” in the lee of mountain ranges (e.g., the Po Valley of Italy).</a:t>
            </a:r>
          </a:p>
          <a:p xmlns:a="http://schemas.openxmlformats.org/drawingml/2006/main">
            <a:r>
              <a:t>The leeward side of mountains may receive considerably less precipitation because the air is descending and much of the moisture has been removed, creating an arid area on the leeward or downwind side of mountains (the rainshadow effect)</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Major Climatic Elements</a:t>
            </a:r>
          </a:p>
          <a:p xmlns:a="http://schemas.openxmlformats.org/drawingml/2006/main">
            <a:r>
              <a:t/>
            </a:r>
          </a:p>
          <a:p xmlns:a="http://schemas.openxmlformats.org/drawingml/2006/main">
            <a:r>
              <a:t>Slide text and labels:</a:t>
            </a:r>
          </a:p>
          <a:p xmlns:a="http://schemas.openxmlformats.org/drawingml/2006/main">
            <a:r>
              <a:t>The effect of the sun becomes more exaggerated and distinct with elevation, and the alpine environment has perhaps the most extreme and variable radiation climate on Earth.</a:t>
            </a:r>
          </a:p>
          <a:p xmlns:a="http://schemas.openxmlformats.org/drawingml/2006/main">
            <a:r>
              <a:t>Amount of Solar Radiation</a:t>
            </a:r>
          </a:p>
          <a:p xmlns:a="http://schemas.openxmlformats.org/drawingml/2006/main">
            <a:r>
              <a:t>There is a rapid depletion, or attenuation, of short-wavelength energy at lower elevations, because the increased density of the atmosphere there acts as a filter.</a:t>
            </a:r>
          </a:p>
          <a:p xmlns:a="http://schemas.openxmlformats.org/drawingml/2006/main">
            <a:r>
              <a:t>Higher mountains protrude through the lower atmosphere blanket and thus have the potential to receive much higher levels of solar radiation, as well as cosmic-ray and ultraviolet (UV) radiation.</a:t>
            </a:r>
          </a:p>
          <a:p xmlns:a="http://schemas.openxmlformats.org/drawingml/2006/main">
            <a:r>
              <a:t>Quality of Solar Radiation</a:t>
            </a:r>
          </a:p>
          <a:p xmlns:a="http://schemas.openxmlformats.org/drawingml/2006/main">
            <a:r>
              <a:t>The alpine environment receives considerably more UV than  do low elevations.</a:t>
            </a:r>
          </a:p>
          <a:p xmlns:a="http://schemas.openxmlformats.org/drawingml/2006/main">
            <a:r>
              <a:t>UV has been cited for a number of harmful effects, ranging from the retardation of growth in tundra plants to cancer and eye damage in humans.</a:t>
            </a:r>
          </a:p>
          <a:p xmlns:a="http://schemas.openxmlformats.org/drawingml/2006/main">
            <a:r>
              <a:t/>
            </a:r>
          </a:p>
          <a:p xmlns:a="http://schemas.openxmlformats.org/drawingml/2006/main">
            <a:r>
              <a:t>Solar Radiation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95fb091f8ab42ed"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8a2ae9792ee0403e" /><Relationship Type="http://schemas.openxmlformats.org/officeDocument/2006/relationships/slideLayout" Target="/ppt/slideLayouts/slideLayout1.xml" Id="Re82c1ddd37a94fc5"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94517FB7-CFBF-4A16-A889-E1CFB440E6B1}"/>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609B7A0A-6BAB-45A8-9DC1-14B315B7AFD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e82c1ddd37a94fc5"/>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83c2cd3e935745fa" /><Relationship Type="http://schemas.openxmlformats.org/officeDocument/2006/relationships/notesSlide" Target="/ppt/notesSlides/notesSlide1.xml" Id="R060bd6174e2b49f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d17234e6a0cd4a8e" /><Relationship Type="http://schemas.openxmlformats.org/officeDocument/2006/relationships/notesSlide" Target="/ppt/notesSlides/notesSlide10.xml" Id="R52189532e4264191"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73620fce14c54037" /><Relationship Type="http://schemas.openxmlformats.org/officeDocument/2006/relationships/notesSlide" Target="/ppt/notesSlides/notesSlide11.xml" Id="R27b1dad8773d4991"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9d89cd3ae0c74c4e" /><Relationship Type="http://schemas.openxmlformats.org/officeDocument/2006/relationships/notesSlide" Target="/ppt/notesSlides/notesSlide12.xml" Id="R4fe4508dd19548c2"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75836a8473974b1e" /><Relationship Type="http://schemas.openxmlformats.org/officeDocument/2006/relationships/notesSlide" Target="/ppt/notesSlides/notesSlide13.xml" Id="Rfafc21dd711e427c"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742352fb8526401c" /><Relationship Type="http://schemas.openxmlformats.org/officeDocument/2006/relationships/notesSlide" Target="/ppt/notesSlides/notesSlide14.xml" Id="R18dbc5369f484e05"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93a8ab5d22794832" /><Relationship Type="http://schemas.openxmlformats.org/officeDocument/2006/relationships/notesSlide" Target="/ppt/notesSlides/notesSlide15.xml" Id="R9fe8e6b76c6947ab"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039a0b2c61c14a77" /><Relationship Type="http://schemas.openxmlformats.org/officeDocument/2006/relationships/notesSlide" Target="/ppt/notesSlides/notesSlide16.xml" Id="R2a496e7f889946b8"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1d49a0211e344716" /><Relationship Type="http://schemas.openxmlformats.org/officeDocument/2006/relationships/notesSlide" Target="/ppt/notesSlides/notesSlide17.xml" Id="Rc887dfdfc57d436e"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d02bfa37ab174916" /><Relationship Type="http://schemas.openxmlformats.org/officeDocument/2006/relationships/notesSlide" Target="/ppt/notesSlides/notesSlide18.xml" Id="Rd2ea9e3af06c4372"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ff7874d9ebaa4c6d" /><Relationship Type="http://schemas.openxmlformats.org/officeDocument/2006/relationships/notesSlide" Target="/ppt/notesSlides/notesSlide19.xml" Id="Rb46852dcf0e14e73"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a50509f5878944ac" /><Relationship Type="http://schemas.openxmlformats.org/officeDocument/2006/relationships/notesSlide" Target="/ppt/notesSlides/notesSlide2.xml" Id="Rd324b64e66b04aa2"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5dac001381e0487f" /><Relationship Type="http://schemas.openxmlformats.org/officeDocument/2006/relationships/notesSlide" Target="/ppt/notesSlides/notesSlide20.xml" Id="R8b93a5b03a5249c0"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9af41344c7cc489c" /><Relationship Type="http://schemas.openxmlformats.org/officeDocument/2006/relationships/notesSlide" Target="/ppt/notesSlides/notesSlide21.xml" Id="R06d5d1b33e454dc6"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6cb734de3db74783" /><Relationship Type="http://schemas.openxmlformats.org/officeDocument/2006/relationships/notesSlide" Target="/ppt/notesSlides/notesSlide22.xml" Id="R049363462dbd4020"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e113e3159f3e421c" /><Relationship Type="http://schemas.openxmlformats.org/officeDocument/2006/relationships/notesSlide" Target="/ppt/notesSlides/notesSlide23.xml" Id="R11bb3b28e33240fb"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6ad657636a42410c" /><Relationship Type="http://schemas.openxmlformats.org/officeDocument/2006/relationships/notesSlide" Target="/ppt/notesSlides/notesSlide24.xml" Id="R329c8ada1a204fc6"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85adfc491d084edf" /><Relationship Type="http://schemas.openxmlformats.org/officeDocument/2006/relationships/notesSlide" Target="/ppt/notesSlides/notesSlide25.xml" Id="R99158bfbd1ad4470"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09c2b7b92a4740ae" /><Relationship Type="http://schemas.openxmlformats.org/officeDocument/2006/relationships/notesSlide" Target="/ppt/notesSlides/notesSlide26.xml" Id="R3445eb488d3444e5"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a779162257b145e9" /><Relationship Type="http://schemas.openxmlformats.org/officeDocument/2006/relationships/notesSlide" Target="/ppt/notesSlides/notesSlide27.xml" Id="R62486e47250e475d"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018be9f2af0c49c8" /><Relationship Type="http://schemas.openxmlformats.org/officeDocument/2006/relationships/notesSlide" Target="/ppt/notesSlides/notesSlide28.xml" Id="R03a746536e8448c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9396658470247b1" /><Relationship Type="http://schemas.openxmlformats.org/officeDocument/2006/relationships/notesSlide" Target="/ppt/notesSlides/notesSlide3.xml" Id="Rc0532a48164d4890"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93cbe00f581b489a" /><Relationship Type="http://schemas.openxmlformats.org/officeDocument/2006/relationships/notesSlide" Target="/ppt/notesSlides/notesSlide4.xml" Id="Ra8578ea7e8b8459b"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40a30e4ad3aa413e" /><Relationship Type="http://schemas.openxmlformats.org/officeDocument/2006/relationships/notesSlide" Target="/ppt/notesSlides/notesSlide5.xml" Id="Rda69f3ae064b4ebf"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5382b714c37248aa" /><Relationship Type="http://schemas.openxmlformats.org/officeDocument/2006/relationships/notesSlide" Target="/ppt/notesSlides/notesSlide6.xml" Id="R24459971192648ba"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d8fbb4b601b04c0a" /><Relationship Type="http://schemas.openxmlformats.org/officeDocument/2006/relationships/notesSlide" Target="/ppt/notesSlides/notesSlide7.xml" Id="R9f0fe95ddf3848d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d6c6124a27f34f90" /><Relationship Type="http://schemas.openxmlformats.org/officeDocument/2006/relationships/notesSlide" Target="/ppt/notesSlides/notesSlide8.xml" Id="R565427f304eb48b4"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1bd083e5e9de45a3" /><Relationship Type="http://schemas.openxmlformats.org/officeDocument/2006/relationships/notesSlide" Target="/ppt/notesSlides/notesSlide9.xml" Id="R1e6ec2ca41af47d8"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MOUNTAIN CLIMATE">
            <a:extLst xmlns:a="http://schemas.openxmlformats.org/drawingml/2006/main">
              <a:ext uri="{FF2B5EF4-FFF2-40B4-BE49-F238E27FC236}">
                <a16:creationId xmlns:a16="http://schemas.microsoft.com/office/drawing/2014/main" id="{A71A3FA0-8F53-47F3-94A8-4D93B2DF7C49}"/>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MOUNTAIN CLIMATE</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AC7247D7-477B-4E32-AF89-3A82B729C90A}"/>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Three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64013101"/>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6" name="Slide text on slide 10">
            <a:extLst xmlns:a="http://schemas.openxmlformats.org/drawingml/2006/main">
              <a:ext uri="{FF2B5EF4-FFF2-40B4-BE49-F238E27FC236}">
                <a16:creationId xmlns:a16="http://schemas.microsoft.com/office/drawing/2014/main" id="{7B2C6AFA-D2A4-4D3D-AF4A-37AA0DD8E785}"/>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Effect of Slopes on Solar Radiation</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closer to perpendicular the sun’s rays strike a surface, the greater their intensity, and the longer the sun shines on a surface, the greater the heating that takes place.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potential for mountain slopes to receive radiation depends on latitude, time of year (height of sun), time of day, elevation, slope angle, and slope orientation.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Most mountain slopes receive fewer hours of sunshine than a level surface, although slopes facing the sun may receive more energy than a level surface (esp. at higher latitudes):</a:t>
            </a: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In the northern hemisphere, south-facing slopes are warmer and drier than north-facing slopes and, under humid conditions, are more favorable for life.</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On east-facing slopes, the sun’s energy has to evaporate morning dew or frost before the slope can heat appreciably, but by the time the sun reaches the west-facing slope, the moisture has already evaporated, so the sun’s energy more effectively heats the slope.</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Cloud cover, which varies latitudinally, seasonally, and according to time of day, can greatly influence the amount of solar energy received on slopes; convection clouds result in east-facing slopes receiving greater sunlight while stratus clouds allow more sun on west-facing slopes.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variety of surface characteristics of mountains affect the absorption of incoming solar radiation; dark-colored features, including vegetation, absorb radiation, while snowfields, glaciers, and light-colored rocks have a high reflectivity (</a:t>
            </a:r>
            <a:r>
              <a:rPr sz="1400" b="1" u="none">
                <a:solidFill>
                  <a:srgbClr val="595959"/>
                </a:solidFill>
                <a:latin typeface="Calibri"/>
                <a:ea typeface="Calibri"/>
                <a:cs typeface="Calibri"/>
              </a:rPr>
              <a:t>albedo</a:t>
            </a:r>
            <a:r>
              <a:rPr sz="1400" b="0" u="none">
                <a:solidFill>
                  <a:srgbClr val="595959"/>
                </a:solidFill>
                <a:latin typeface="Calibri"/>
                <a:ea typeface="Calibri"/>
                <a:cs typeface="Calibri"/>
              </a:rPr>
              <a:t>) and reflect much of the incoming short-wave energy back into the atmosphere.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Valleys and depressions are areas of heat build-up and generally experience greater temperature extremes than do ridges and convex slopes.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Reflected energy can be an important source of heat for trees in mountains.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7" name="Accessible slide title: Effect of Slopes on Solar Radiation">
            <a:extLst xmlns:a="http://schemas.openxmlformats.org/drawingml/2006/main">
              <a:ext uri="{FF2B5EF4-FFF2-40B4-BE49-F238E27FC236}">
                <a16:creationId xmlns:a16="http://schemas.microsoft.com/office/drawing/2014/main" id="{FC1B9C9C-49D2-42DD-9B0D-AD61372CABE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Effect of Slopes on Solar Radiation</a:t>
            </a:r>
          </a:p>
        </p:txBody>
      </p:sp>
    </p:spTree>
    <p:extLst>
      <p:ext uri="{BB962C8B-B14F-4D97-AF65-F5344CB8AC3E}">
        <p14:creationId xmlns:p14="http://schemas.microsoft.com/office/powerpoint/2010/main" val="1940753035"/>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7" name="Slide title: Temperature">
            <a:extLst xmlns:a="http://schemas.openxmlformats.org/drawingml/2006/main">
              <a:ext uri="{FF2B5EF4-FFF2-40B4-BE49-F238E27FC236}">
                <a16:creationId xmlns:a16="http://schemas.microsoft.com/office/drawing/2014/main" id="{E3A8187C-C6FA-410A-AA2A-0B36EED9C8C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Temperature</a:t>
            </a:r>
            <a:endParaRPr sz="2800" b="0" u="none">
              <a:solidFill>
                <a:srgbClr val="000000"/>
              </a:solidFill>
              <a:latin typeface="Calibri"/>
              <a:ea typeface="Calibri"/>
              <a:cs typeface="Calibri"/>
            </a:endParaRPr>
          </a:p>
        </p:txBody>
      </p:sp>
      <p:sp>
        <p:nvSpPr>
          <p:cNvPr id="28" name="Slide text on slide 11">
            <a:extLst xmlns:a="http://schemas.openxmlformats.org/drawingml/2006/main">
              <a:ext uri="{FF2B5EF4-FFF2-40B4-BE49-F238E27FC236}">
                <a16:creationId xmlns:a16="http://schemas.microsoft.com/office/drawing/2014/main" id="{1B44D94C-EEC6-4E77-9A84-35D115F6CDB3}"/>
              </a:ext>
            </a:extLst>
          </p:cNvPr>
          <p:cNvSpPr>
            <a:spLocks xmlns:a="http://schemas.openxmlformats.org/drawingml/2006/main" noGrp="1"/>
          </p:cNvSpPr>
          <p:nvPr/>
        </p:nvSpPr>
        <p:spPr>
          <a:xfrm xmlns:a="http://schemas.openxmlformats.org/drawingml/2006/main">
            <a:off x="457200" y="898200"/>
            <a:ext cx="8229600" cy="5499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decrease of temperature with elevation is one of the most striking and fundamental features of mountain climates, but many characteristics of the nature of temperature in mountains are subtle and poorly understood.</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Vertical Temperature Gradient</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Change of temperature with elevation is called the </a:t>
            </a:r>
            <a:r>
              <a:rPr sz="1400" b="1" u="none">
                <a:solidFill>
                  <a:srgbClr val="595959"/>
                </a:solidFill>
                <a:latin typeface="Calibri"/>
                <a:ea typeface="Calibri"/>
                <a:cs typeface="Calibri"/>
              </a:rPr>
              <a:t>environmental </a:t>
            </a:r>
            <a:r>
              <a:rPr sz="1400" b="0" u="none">
                <a:solidFill>
                  <a:srgbClr val="595959"/>
                </a:solidFill>
                <a:latin typeface="Calibri"/>
                <a:ea typeface="Calibri"/>
                <a:cs typeface="Calibri"/>
              </a:rPr>
              <a:t>or </a:t>
            </a:r>
            <a:r>
              <a:rPr sz="1400" b="1" u="none">
                <a:solidFill>
                  <a:srgbClr val="595959"/>
                </a:solidFill>
                <a:latin typeface="Calibri"/>
                <a:ea typeface="Calibri"/>
                <a:cs typeface="Calibri"/>
              </a:rPr>
              <a:t>normal lapse rate. </a:t>
            </a:r>
            <a:r>
              <a:rPr sz="1400" b="0" u="none">
                <a:solidFill>
                  <a:srgbClr val="595959"/>
                </a:solidFill>
                <a:latin typeface="Calibri"/>
                <a:ea typeface="Calibri"/>
                <a:cs typeface="Calibri"/>
              </a:rPr>
              <a:t>This rate varies spatially according to many factors, but average lapse rates have been established, ranging from 1°C to 2°C (1.8°F to 3.6°F) per 300 m (1,000 ft).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Mountain Mass (</a:t>
            </a:r>
            <a:r>
              <a:rPr sz="1800" b="1" i="1" u="none">
                <a:solidFill>
                  <a:srgbClr val="595959"/>
                </a:solidFill>
                <a:latin typeface="Calibri"/>
                <a:ea typeface="Calibri"/>
                <a:cs typeface="Calibri"/>
              </a:rPr>
              <a:t>Massenerhebung</a:t>
            </a:r>
            <a:r>
              <a:rPr sz="1800" b="1" u="none">
                <a:solidFill>
                  <a:srgbClr val="595959"/>
                </a:solidFill>
                <a:latin typeface="Calibri"/>
                <a:ea typeface="Calibri"/>
                <a:cs typeface="Calibri"/>
              </a:rPr>
              <a:t>) Effect</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Large mountain systems create their own surrounding climate; the greater the surface area or landmass at any given elevation, the greater the effect on its own environment and the more its climate will vary from the free atmosphere at any given altitude (e.g., on the broad general level of the Himalaya, at 4,000 m (13,100 ft) it seldom freezes during summer, while on the isolated peaks at 5,000 m (16,400 ft) it seldom thaws).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effective growing climate is more favorable at the soil surface than in the free air, and the larger the mountain mass, the higher the elevation at which vegetation grows (e.g., in the Oregon Cascades, timberline is highest and alpine vegetation reaches its best development in the Three Sisters Wilderness area, where three peaks join to form a relatively large landmass above 1,800 m (6,000 ft); on the higher but less massive peaks of Mt. Hood and Mt. Washington, the timberline is 150–300 m (500–1,000 ft) lower and the alpine vegetation is more impoverished).</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29" name="TextBox 3">
            <a:extLst xmlns:a="http://schemas.openxmlformats.org/drawingml/2006/main">
              <a:ext uri="{FF2B5EF4-FFF2-40B4-BE49-F238E27FC236}">
                <a16:creationId xmlns:a16="http://schemas.microsoft.com/office/drawing/2014/main" id="{8011E539-2C15-488F-90A2-A31F515C196D}"/>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583809993"/>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30" name="Slide text on slide 12">
            <a:extLst xmlns:a="http://schemas.openxmlformats.org/drawingml/2006/main">
              <a:ext uri="{FF2B5EF4-FFF2-40B4-BE49-F238E27FC236}">
                <a16:creationId xmlns:a16="http://schemas.microsoft.com/office/drawing/2014/main" id="{CD89E680-13D5-4B00-BE80-A5A6DAC2C175}"/>
              </a:ext>
            </a:extLst>
          </p:cNvPr>
          <p:cNvSpPr>
            <a:spLocks xmlns:a="http://schemas.openxmlformats.org/drawingml/2006/main" noGrp="1"/>
          </p:cNvSpPr>
          <p:nvPr/>
        </p:nvSpPr>
        <p:spPr>
          <a:xfrm xmlns:a="http://schemas.openxmlformats.org/drawingml/2006/main">
            <a:off x="457200" y="274320"/>
            <a:ext cx="8229600" cy="6159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Temperature Inversion</a:t>
            </a:r>
            <a:endParaRPr sz="17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Inversions are the exception to the general rule of decrease in temperature with elevation: in a temperature inversion, temperatures are lowest in the valley and increase upward along the mountain slope, but eventually decrease again, so that an intermediate zone, the </a:t>
            </a:r>
            <a:r>
              <a:rPr sz="1300" b="1" u="none">
                <a:solidFill>
                  <a:srgbClr val="595959"/>
                </a:solidFill>
                <a:latin typeface="Calibri"/>
                <a:ea typeface="Calibri"/>
                <a:cs typeface="Calibri"/>
              </a:rPr>
              <a:t>thermal belt</a:t>
            </a:r>
            <a:r>
              <a:rPr sz="1300" b="0" u="none">
                <a:solidFill>
                  <a:srgbClr val="595959"/>
                </a:solidFill>
                <a:latin typeface="Calibri"/>
                <a:ea typeface="Calibri"/>
                <a:cs typeface="Calibri"/>
              </a:rPr>
              <a:t>, will experience higher night temperatures than either the valley bottom or the upper slopes.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Temperature inversions occur because denser cold air begins to slide downslope at night, flowing underneath and displacing warm air in the valley until equilibrium has been established.</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If the valley is enclosed, a pool of relatively stagnant colder air may collect, but if the valley is open, there may be continuous movement of air to lower levels, leading to air pollution.</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An inversion of vegetation matches temperature inversion; human populations have taken advantage of thermal belts for centuries, particularly to cultivate frost-susceptible crops such as vineyards and orchards.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Temperature Range</a:t>
            </a:r>
            <a:endParaRPr sz="17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temperature difference between day and night and between winter and summer generally decreases with elevation, because of the relatively greater distance from the heat source (the Earth).</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Mountains are heated at the surface by solar radiation, but only a thin boundary layer or thermal shell surrounds the mountain, so there is a rapid temperature gradient in the surrounding air.</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Paradoxically, soil surface in alpine areas may experience higher temperature (and therefore a greater temperature range) than at low elevations, due to the greater intensity of the sun at high elevations; the low growth of most alpine vegetation may be viewed as an adaptation to take advantage of this.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Temperature ranges also vary latitudinally: tropical mountains experience a temperature range between day and night that is relatively greater than other mountain areas, but seasonal changes are minimal, whereas midaltitude and polar mountains experience lower daily temperature ranges but are increasingly dominated by strong seasonal gradients.</a:t>
            </a: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31" name="Accessible slide title: Temperature Inversion">
            <a:extLst xmlns:a="http://schemas.openxmlformats.org/drawingml/2006/main">
              <a:ext uri="{FF2B5EF4-FFF2-40B4-BE49-F238E27FC236}">
                <a16:creationId xmlns:a16="http://schemas.microsoft.com/office/drawing/2014/main" id="{412BD560-98B8-45B8-90EF-1DFFEC7DB1F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Temperature Inversion</a:t>
            </a:r>
          </a:p>
        </p:txBody>
      </p:sp>
    </p:spTree>
    <p:extLst>
      <p:ext uri="{BB962C8B-B14F-4D97-AF65-F5344CB8AC3E}">
        <p14:creationId xmlns:p14="http://schemas.microsoft.com/office/powerpoint/2010/main" val="670342676"/>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1" name="Slide title: Humidity and Evaporation">
            <a:extLst xmlns:a="http://schemas.openxmlformats.org/drawingml/2006/main">
              <a:ext uri="{FF2B5EF4-FFF2-40B4-BE49-F238E27FC236}">
                <a16:creationId xmlns:a16="http://schemas.microsoft.com/office/drawing/2014/main" id="{71FC2A19-B101-4670-B4B9-3AA7AB20114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Humidity and Evaporation</a:t>
            </a:r>
            <a:endParaRPr sz="2800" b="0" u="none">
              <a:solidFill>
                <a:srgbClr val="000000"/>
              </a:solidFill>
              <a:latin typeface="Calibri"/>
              <a:ea typeface="Calibri"/>
              <a:cs typeface="Calibri"/>
            </a:endParaRPr>
          </a:p>
        </p:txBody>
      </p:sp>
      <p:sp>
        <p:nvSpPr>
          <p:cNvPr id="32" name="Slide text on slide 13">
            <a:extLst xmlns:a="http://schemas.openxmlformats.org/drawingml/2006/main">
              <a:ext uri="{FF2B5EF4-FFF2-40B4-BE49-F238E27FC236}">
                <a16:creationId xmlns:a16="http://schemas.microsoft.com/office/drawing/2014/main" id="{3BF229C1-B677-40AD-B7C1-C39F762736BE}"/>
              </a:ext>
            </a:extLst>
          </p:cNvPr>
          <p:cNvSpPr>
            <a:spLocks xmlns:a="http://schemas.openxmlformats.org/drawingml/2006/main" noGrp="1"/>
          </p:cNvSpPr>
          <p:nvPr/>
        </p:nvSpPr>
        <p:spPr>
          <a:xfrm xmlns:a="http://schemas.openxmlformats.org/drawingml/2006/main">
            <a:off x="457200" y="898200"/>
            <a:ext cx="8229600" cy="5592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Water vapor constitutes less than 5% of the atmosphere but is by far the single most important component with regard to weather and climate: it provides energy for storms, is an index of the potential for precipitation, absorbs infrared energy from the sun, serves as a buffer from temperature extremes, and controls the rate of chemical reactions and the drying power of the air.</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moisture content of the atmosphere decreases rapidly with increasing altitude, but within this framework, the presence of moisture is highly variable, on both a temporal and spatial basis.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decrease in water vapor with altitude seems to contradict the increase in precipitation with elevation, but the two phenomena are not directly related: precipitation results from the lifting of moist air from lower elevations upward into an area of lower temperature, which creates a more humid environment for part of the year and up to certain elevations; but eventually, signs of aridity increase, as a result of lower barometric pressure, stronger winds, porous well-drained soils, and intense sunlight.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high-elevation environments, plants (characterized by thick, corky bark and waxy leaves) and animals (mountain sheep and goats) are adapted to a dry environment.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lower absolute humidity and the tendency toward aridity at higher altitudes suggest greater evaporation rates with elevation, but this may not be true, since the few studies of alpine evaporation have conflicting results.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high mountains, there is frequently little surface moisture available for evaporation, so the determination of </a:t>
            </a:r>
            <a:r>
              <a:rPr sz="1400" b="1" u="none">
                <a:solidFill>
                  <a:srgbClr val="595959"/>
                </a:solidFill>
                <a:latin typeface="Calibri"/>
                <a:ea typeface="Calibri"/>
                <a:cs typeface="Calibri"/>
              </a:rPr>
              <a:t>evapotranspiration</a:t>
            </a:r>
            <a:r>
              <a:rPr sz="1400" b="0" u="none">
                <a:solidFill>
                  <a:srgbClr val="595959"/>
                </a:solidFill>
                <a:latin typeface="Calibri"/>
                <a:ea typeface="Calibri"/>
                <a:cs typeface="Calibri"/>
              </a:rPr>
              <a:t> (the loss of water to the air from both plant and soil surfaces), has become increasingly attractive.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Temperature is the most important factor controlling the decrease of evaporation with elevation.</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33" name="TextBox 3">
            <a:extLst xmlns:a="http://schemas.openxmlformats.org/drawingml/2006/main">
              <a:ext uri="{FF2B5EF4-FFF2-40B4-BE49-F238E27FC236}">
                <a16:creationId xmlns:a16="http://schemas.microsoft.com/office/drawing/2014/main" id="{0FD4B6ED-4039-4949-8BF2-2EC30748F428}"/>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43702317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4" name="Slide title: Precipitation">
            <a:extLst xmlns:a="http://schemas.openxmlformats.org/drawingml/2006/main">
              <a:ext uri="{FF2B5EF4-FFF2-40B4-BE49-F238E27FC236}">
                <a16:creationId xmlns:a16="http://schemas.microsoft.com/office/drawing/2014/main" id="{C2580B57-8179-43B6-A70C-20516435A36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Precipitation</a:t>
            </a:r>
            <a:endParaRPr sz="2800" b="0" u="none">
              <a:solidFill>
                <a:srgbClr val="000000"/>
              </a:solidFill>
              <a:latin typeface="Calibri"/>
              <a:ea typeface="Calibri"/>
              <a:cs typeface="Calibri"/>
            </a:endParaRPr>
          </a:p>
        </p:txBody>
      </p:sp>
      <p:sp>
        <p:nvSpPr>
          <p:cNvPr id="35" name="Slide text on slide 14">
            <a:extLst xmlns:a="http://schemas.openxmlformats.org/drawingml/2006/main">
              <a:ext uri="{FF2B5EF4-FFF2-40B4-BE49-F238E27FC236}">
                <a16:creationId xmlns:a16="http://schemas.microsoft.com/office/drawing/2014/main" id="{DC309277-7CDE-49A7-A5DB-E141B0FB6F90}"/>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Precipitation generally increases with elevation.</a:t>
            </a: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Precipitation does not always correspond to landforms; in some cases, maximum precipitation may occur at the foot or in advance of mountain slopes, and in some regions and under certain conditions, valleys may receive more rainfall than nearby mountains.</a:t>
            </a: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many higher alpine areas, precipitation decreases above a certain elevation, with the peaks receiving less than the lower slopes.</a:t>
            </a: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complex topographic arrangements and often high relief of mountains create complex circulation and cloud formations, leading to complex spatial patterns of precipitation and great variations within short distances (“wet holes” and “dry holes”).</a:t>
            </a: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most fundamental reason for increased precipitation with elevation is that landforms obstruct the movement of air and force it to rise, due to the </a:t>
            </a:r>
            <a:r>
              <a:rPr sz="1500" b="1" u="none">
                <a:solidFill>
                  <a:srgbClr val="595959"/>
                </a:solidFill>
                <a:latin typeface="Calibri"/>
                <a:ea typeface="Calibri"/>
                <a:cs typeface="Calibri"/>
              </a:rPr>
              <a:t>orographic effect.</a:t>
            </a: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Warm air can hold much more moisture than cold air, so water vapor tends to concentrate in the lower reaches; clouds above 9,000 m (30,000 ft) are usually thin and composed of ice particles, yielding little or no precipitation.</a:t>
            </a: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When air holds as much moisture as it can, it is considered saturated, and the temperature at which condensation takes place is the </a:t>
            </a:r>
            <a:r>
              <a:rPr sz="1500" b="1" u="none">
                <a:solidFill>
                  <a:srgbClr val="595959"/>
                </a:solidFill>
                <a:latin typeface="Calibri"/>
                <a:ea typeface="Calibri"/>
                <a:cs typeface="Calibri"/>
              </a:rPr>
              <a:t>dew point</a:t>
            </a:r>
            <a:r>
              <a:rPr sz="1500" b="0" u="none">
                <a:solidFill>
                  <a:srgbClr val="595959"/>
                </a:solidFill>
                <a:latin typeface="Calibri"/>
                <a:ea typeface="Calibri"/>
                <a:cs typeface="Calibri"/>
              </a:rPr>
              <a:t>.</a:t>
            </a: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
        <p:nvSpPr>
          <p:cNvPr id="36" name="TextBox 3">
            <a:extLst xmlns:a="http://schemas.openxmlformats.org/drawingml/2006/main">
              <a:ext uri="{FF2B5EF4-FFF2-40B4-BE49-F238E27FC236}">
                <a16:creationId xmlns:a16="http://schemas.microsoft.com/office/drawing/2014/main" id="{3C246F4E-33C9-412F-AC06-A9CBE860CF49}"/>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049502726"/>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7" name="Slide text on slide 15">
            <a:extLst xmlns:a="http://schemas.openxmlformats.org/drawingml/2006/main">
              <a:ext uri="{FF2B5EF4-FFF2-40B4-BE49-F238E27FC236}">
                <a16:creationId xmlns:a16="http://schemas.microsoft.com/office/drawing/2014/main" id="{DD0A0A8F-6B26-4B64-AF1A-D898617D8F38}"/>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Ground forms of condensation (fog, frost, and dew) are caused by cooling of the air in contact with the ground surface, but condensation in the free atmosphere (clouds) only results from rising air:</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Convection (thermal heating) takes place when the sun warms the Earth’s surface and warm air rises until clouds begin to form; convection rainfall occurs in all climates but is most associated with the humid tropics, where water vapor is abundant.</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Air may be forced to rise by the passage of cyclonic storms, where warm and cold fronts lift moist, warm air over cooler denser air, primarily in the middle latitudes in association with the polar fronts.</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Mountains have a profound influence on world precipitation; almost every area of heavy rainfall is associated with mountains (and the reverse is also true, for in the lee of mountains is a rainshadow in which precipitation decreases drastically).</a:t>
            </a: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local and regional variations also occur within mountains:</a:t>
            </a:r>
            <a:endParaRPr sz="16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complex local topography creates funneling effects that can increase atmospheric moisture content and precipitation.</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High peaks or ridges can create “mini-rainshadow” zones.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Significant quantities of precipitation can fall on the lee side of mountains because of spillover effects.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Seasonal and interannual variability of storm tracks and storm intensities can create nonelevational precipitation patterns.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8" name="Accessible slide title: Ground forms of condensation (fog, frost, and dew) are caused by cooling of t...">
            <a:extLst xmlns:a="http://schemas.openxmlformats.org/drawingml/2006/main">
              <a:ext uri="{FF2B5EF4-FFF2-40B4-BE49-F238E27FC236}">
                <a16:creationId xmlns:a16="http://schemas.microsoft.com/office/drawing/2014/main" id="{8A9FB585-16A3-490F-AC8E-5887CE0325E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Ground forms of condensation (fog, frost, and dew) are caused by cooling of t...</a:t>
            </a:r>
          </a:p>
        </p:txBody>
      </p:sp>
    </p:spTree>
    <p:extLst>
      <p:ext uri="{BB962C8B-B14F-4D97-AF65-F5344CB8AC3E}">
        <p14:creationId xmlns:p14="http://schemas.microsoft.com/office/powerpoint/2010/main" val="84484177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8" name="Slide text on slide 16">
            <a:extLst xmlns:a="http://schemas.openxmlformats.org/drawingml/2006/main">
              <a:ext uri="{FF2B5EF4-FFF2-40B4-BE49-F238E27FC236}">
                <a16:creationId xmlns:a16="http://schemas.microsoft.com/office/drawing/2014/main" id="{43F3C469-AD75-4C9F-8C51-B35E0A0974A6}"/>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Forced Ascent</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Forced ascent is the most important precipitation process in mountains.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Steeper slopes produce more precipitation than gentle slopes, a process seen most clearly in coastal mountains (e.g., the Olympics), that lie athwart moisture-laden winds.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To explain the amount and distribution of rainfall caused strictly by forced ascent, it is necessary to consider the atmospheric conditions from 3 different perspectives:</a:t>
            </a: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The large-scale synoptic pattern that determines the characteristics of the air mass crossing the mountains: its depth, stability, moisture content, wind speed, and direction.</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The microphysics of the clouds, the presence of hydroscopic nuclei, the size of the water droplets, and their temperature, which determine whether the precipitation will fall as rain or as snow or evaporate before reaching the ground.</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The motion of the air with respect to the mountain—will it blow over the mountain or around it?—which determines to what depth and extent the air mass at each level is lifted.</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coastal mountains with moisture-laden winds approaching from the ocean, as the air is lifted from sea level, the resulting precipitation is due to the landforms (except where the mountains are oriented parallel to the prevailing winds and/or where the frontal systems resist lifting).</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interior high-elevation areas, there is more than one source region and storms enter the area at various levels in the atmosphere (e.g., in the Wasatch Mountains of Utah, where precipitation is highly variable, but the average over a period of years shows an increase with elevation).</a:t>
            </a:r>
            <a:endParaRPr sz="16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9" name="Accessible slide title: Forced Ascent">
            <a:extLst xmlns:a="http://schemas.openxmlformats.org/drawingml/2006/main">
              <a:ext uri="{FF2B5EF4-FFF2-40B4-BE49-F238E27FC236}">
                <a16:creationId xmlns:a16="http://schemas.microsoft.com/office/drawing/2014/main" id="{EB3494A3-95DB-4FA3-8134-58665A8F57F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Forced Ascent</a:t>
            </a:r>
          </a:p>
        </p:txBody>
      </p:sp>
    </p:spTree>
    <p:extLst>
      <p:ext uri="{BB962C8B-B14F-4D97-AF65-F5344CB8AC3E}">
        <p14:creationId xmlns:p14="http://schemas.microsoft.com/office/powerpoint/2010/main" val="513118189"/>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9" name="Slide text on slide 17">
            <a:extLst xmlns:a="http://schemas.openxmlformats.org/drawingml/2006/main">
              <a:ext uri="{FF2B5EF4-FFF2-40B4-BE49-F238E27FC236}">
                <a16:creationId xmlns:a16="http://schemas.microsoft.com/office/drawing/2014/main" id="{17259CA8-9664-4BD9-9085-87B6AABF383B}"/>
              </a:ext>
            </a:extLst>
          </p:cNvPr>
          <p:cNvSpPr>
            <a:spLocks xmlns:a="http://schemas.openxmlformats.org/drawingml/2006/main" noGrp="1"/>
          </p:cNvSpPr>
          <p:nvPr/>
        </p:nvSpPr>
        <p:spPr>
          <a:xfrm xmlns:a="http://schemas.openxmlformats.org/drawingml/2006/main">
            <a:off x="457200" y="273960"/>
            <a:ext cx="8229600" cy="6188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Blocking of Storms</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By hindering the free movement of storm systems, mountains can cause increased precipitation; storms often linger for several days or weeks as they slowly move up and over mountains, producing a steady downpour.</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The Triggering Effect</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amount of precipitation is also influenced by the stability of the air, that is, its resistance to vertical displacement, which is controlled primarily by temperature; when there is a low environmental lapse rate (as there often is at night in mountains), the air is stable, but during the day, the lapse rate increases and the air will tend to rise, frequently producing afternoon clouds. </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When the lapse rate exceeds the dry adiabatic rate, a condition of absolute instability prevails, under which even a slight lifting of the air by a landform is enough to “trigger” it into continued lifting of its own accord, which can then yield considerable precipitation.</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Local Convection</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Clouds commonly form over mountains during the day, esp. in summer, when nights and early mornings are clear but clouds build in midmorning, often culminating in thunderstorms with hail and heavy rains.</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Mountains serve as elevated heat islands during the day, so the air at a given altitude is much warmer over the mountains than over the valleys, and the lapse rate above the peaks is considerably greater than in the surrounding free air, resulting in actively rising air. Local convection sometimes spawns strong, self-reinforcing storms.</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height of the cloud base is important to the development of convection in mountains since, once the sun is blocked, the positive effect of solar heating is eliminated; moreover, if the cloud base is below the level of the peaks, as it usually is in winter, cloud growth and precipitation will take place mainly on the windward side.</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Mountains, as sites of natural atmospheric instability, are ideal areas for artificial stimulation of precipitation.</a:t>
            </a: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40" name="Accessible slide title: Blocking of Storms">
            <a:extLst xmlns:a="http://schemas.openxmlformats.org/drawingml/2006/main">
              <a:ext uri="{FF2B5EF4-FFF2-40B4-BE49-F238E27FC236}">
                <a16:creationId xmlns:a16="http://schemas.microsoft.com/office/drawing/2014/main" id="{78D08C99-E917-4B96-B05A-8FD681306DE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Blocking of Storms</a:t>
            </a:r>
          </a:p>
        </p:txBody>
      </p:sp>
    </p:spTree>
    <p:extLst>
      <p:ext uri="{BB962C8B-B14F-4D97-AF65-F5344CB8AC3E}">
        <p14:creationId xmlns:p14="http://schemas.microsoft.com/office/powerpoint/2010/main" val="1078312626"/>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40" name="Slide text on slide 18">
            <a:extLst xmlns:a="http://schemas.openxmlformats.org/drawingml/2006/main">
              <a:ext uri="{FF2B5EF4-FFF2-40B4-BE49-F238E27FC236}">
                <a16:creationId xmlns:a16="http://schemas.microsoft.com/office/drawing/2014/main" id="{7584AEB2-BE8C-4815-80FE-CE9CD6FF05F0}"/>
              </a:ext>
            </a:extLst>
          </p:cNvPr>
          <p:cNvSpPr>
            <a:spLocks xmlns:a="http://schemas.openxmlformats.org/drawingml/2006/main" noGrp="1"/>
          </p:cNvSpPr>
          <p:nvPr/>
        </p:nvSpPr>
        <p:spPr>
          <a:xfrm xmlns:a="http://schemas.openxmlformats.org/drawingml/2006/main">
            <a:off x="457200" y="273960"/>
            <a:ext cx="8229600" cy="6255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Condensation Processes</a:t>
            </a:r>
            <a:endParaRPr sz="19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CLOUDS</a:t>
            </a:r>
            <a:endParaRPr sz="15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Cloud cover is generally more frequent and thicker over mountains than over surrounding lowlands, primarily as a result of forced lifting of a moist air mass over the topographic barrier, though this may be augmented by convective processes.</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Cloud type in mountain areas is primarily determined by synoptic characteristics: stratiform clouds are common in middle and high latitudes, especially during winter in the absence of convection; cumulus clouds are associated with convection in continental, subtropical, and tropical areas, and during the summer in midlatitudes.</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A number of cloud forms are unique to mountain environments: caps or crest clouds, banner clouds, lenticular clouds.</a:t>
            </a:r>
            <a:endParaRPr sz="11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FOG (CLOUD) DRIP</a:t>
            </a:r>
            <a:endParaRPr sz="15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Fog drip is most significant in areas adjacent to oceans with relatively warm, moist air moving across the windward slopes, where it can yield up to 462% of the moisture as that from mean rainfall.</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Tiny fog droplets are intercepted by the leaves and branches of trees and grow by coalescence until they become heavy enough to fall to the ground, thereby increasing soil moisture and feeding the groundwater table.</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Many tropical and subtropical mountains sustain “cloud forests,” which are largely controlled by the abundance of fog drip (e.g., the Sierra Madre Oriental along the east coast of Mexico); these forests have been severely disturbed by people and are now in danger of being eliminated.</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At low latitudes, the relationship between the cloud forest and fog drip is reciprocal: the trees cause additional moisture in the area, and they need that moisture in order to survive; in middle latitudes, fog drip is less critical but still important.</a:t>
            </a:r>
            <a:endParaRPr sz="1100" b="0" u="none">
              <a:solidFill>
                <a:srgbClr val="000000"/>
              </a:solidFill>
              <a:latin typeface="Calibri"/>
              <a:ea typeface="Calibri"/>
              <a:cs typeface="Calibri"/>
            </a:endParaRPr>
          </a:p>
          <a:p xmlns:a="http://schemas.openxmlformats.org/drawingml/2006/main">
            <a:pPr marL="742680" lvl="1" indent="-285480">
              <a:lnSpc>
                <a:spcPct val="13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RIME DEPOSITS</a:t>
            </a:r>
            <a:endParaRPr sz="15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Rime is formed at subfreezing temperatures when supercooled cloud droplets are blown against solid obstacles, freezing on contact. </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Rime deposits tend to accumulate on the windward side of objects and can reach spectacular dimensions, causing considerable damage to tree branches.</a:t>
            </a:r>
            <a:endParaRPr sz="11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100" b="0" u="none">
                <a:solidFill>
                  <a:srgbClr val="595959"/>
                </a:solidFill>
                <a:latin typeface="Calibri"/>
                <a:ea typeface="Calibri"/>
                <a:cs typeface="Calibri"/>
              </a:rPr>
              <a:t>Rime is primarily found in midlatitude and polar mounts, but also occurs at the highest elevations in the tropics.</a:t>
            </a:r>
            <a:endParaRPr sz="1100" b="0" u="none">
              <a:solidFill>
                <a:srgbClr val="000000"/>
              </a:solidFill>
              <a:latin typeface="Calibri"/>
              <a:ea typeface="Calibri"/>
              <a:cs typeface="Calibri"/>
            </a:endParaRPr>
          </a:p>
          <a:p xmlns:a="http://schemas.openxmlformats.org/drawingml/2006/main">
            <a:pPr marL="742680" lvl="1" indent="-285480">
              <a:lnSpc>
                <a:spcPct val="130000"/>
              </a:lnSpc>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1" name="Accessible slide title: Condensation Processes">
            <a:extLst xmlns:a="http://schemas.openxmlformats.org/drawingml/2006/main">
              <a:ext uri="{FF2B5EF4-FFF2-40B4-BE49-F238E27FC236}">
                <a16:creationId xmlns:a16="http://schemas.microsoft.com/office/drawing/2014/main" id="{666DFC90-34CB-42EA-B569-F1618BEF1ED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Condensation Processes</a:t>
            </a:r>
          </a:p>
        </p:txBody>
      </p:sp>
    </p:spTree>
    <p:extLst>
      <p:ext uri="{BB962C8B-B14F-4D97-AF65-F5344CB8AC3E}">
        <p14:creationId xmlns:p14="http://schemas.microsoft.com/office/powerpoint/2010/main" val="1718009968"/>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1" name="Slide text on slide 19">
            <a:extLst xmlns:a="http://schemas.openxmlformats.org/drawingml/2006/main">
              <a:ext uri="{FF2B5EF4-FFF2-40B4-BE49-F238E27FC236}">
                <a16:creationId xmlns:a16="http://schemas.microsoft.com/office/drawing/2014/main" id="{0A86BFD6-C7B8-487E-816A-5CEB4B265866}"/>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Zones of Maximum Precipitation</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Precipitation is generally thought to increase only up to a certain elevation, beyond which it decreases.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elevation of maximum precipitation varies geographically: tropical mountains tend to have precipitation maxima at lower elevations, while in middle latitudes precipitation tends to increase with elevation, often to the highest observation station.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Runoff</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Mountain surface runoff is related to the topographic, biotic, pedologic, and climatic characteristics of a watershed.</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Globally, mountain runoff displays significant temporal and spatial variation.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Snow meltwater has four principal impacts on watershed hydrology:</a:t>
            </a: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Lowering of stream temperature</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Sudden contributions to discharge resulting from rapid melting (rain on snow events)</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An increase in melt-season discharge and decrease in snow-accumulation season discharge</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A decrease in annual and especially seasonal variations in runoff</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Streamflow regimes in mountains are also affected by large-scale patterns of climate variations, which vary around the globe but generally result in extreme weather and climate conditions such as flooding, droughts, different storm frequency and precipitation, or changes in snowmelt season. </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High-elevation snowsheds are important to regional water supplies, as they provide water for domestic, industrial, and agricultural users, as well as for recreation, hydroelectric power, and habitat; they also produce flood hazards.</a:t>
            </a: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2" name="Accessible slide title: Zones of Maximum Precipitation">
            <a:extLst xmlns:a="http://schemas.openxmlformats.org/drawingml/2006/main">
              <a:ext uri="{FF2B5EF4-FFF2-40B4-BE49-F238E27FC236}">
                <a16:creationId xmlns:a16="http://schemas.microsoft.com/office/drawing/2014/main" id="{05786236-738B-4C61-907C-E245B024E4E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Zones of Maximum Precipitation</a:t>
            </a:r>
          </a:p>
        </p:txBody>
      </p:sp>
    </p:spTree>
    <p:extLst>
      <p:ext uri="{BB962C8B-B14F-4D97-AF65-F5344CB8AC3E}">
        <p14:creationId xmlns:p14="http://schemas.microsoft.com/office/powerpoint/2010/main" val="1162881478"/>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on slide 2">
            <a:extLst xmlns:a="http://schemas.openxmlformats.org/drawingml/2006/main">
              <a:ext uri="{FF2B5EF4-FFF2-40B4-BE49-F238E27FC236}">
                <a16:creationId xmlns:a16="http://schemas.microsoft.com/office/drawing/2014/main" id="{29216483-6563-4B7B-AB3B-E27F9682C7F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Climate is the fundamental factor in establishing a natural environment, setting the stage on which all physical, chemical, and biological processes operate.</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Under extreme conditions, which are the norm in many areas within high mountains, relationships between climate stimuli and reactions become more evident.</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mountain areas, great environmental contrasts occur within short distances, as a result of the diverse topography and highly variable nature of energy and moisture fluxes, because the thin alpine air does not hold heat well and allows more solar radiation to reach the surface.</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Some predictable patterns and characteristics are found within this heterogeneous system:</a:t>
            </a: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Temperatures normally decrease with elevation while cloudiness and precipitation increase.</a:t>
            </a: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It is usually windier in mountains, the air is thinner and clearer, and the sun’s rays are more intense.</a:t>
            </a: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Mountains also affect regional climates, making surrounding areas warmer or cooler, or wetter or drier, than they would otherwise be; these effects depend upon their location, size, and orientation with respect to the moisture source and direction of prevailing winds.</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0" name="Accessible slide title: Climate is the fundamental factor in establishing a natural environment, sett...">
            <a:extLst xmlns:a="http://schemas.openxmlformats.org/drawingml/2006/main">
              <a:ext uri="{FF2B5EF4-FFF2-40B4-BE49-F238E27FC236}">
                <a16:creationId xmlns:a16="http://schemas.microsoft.com/office/drawing/2014/main" id="{45B80B00-70E7-4D94-9992-6F727D76710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Climate is the fundamental factor in establishing a natural environment, sett...</a:t>
            </a:r>
          </a:p>
        </p:txBody>
      </p:sp>
    </p:spTree>
    <p:extLst>
      <p:ext uri="{BB962C8B-B14F-4D97-AF65-F5344CB8AC3E}">
        <p14:creationId xmlns:p14="http://schemas.microsoft.com/office/powerpoint/2010/main" val="1807925414"/>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2" name="Slide title: Winds">
            <a:extLst xmlns:a="http://schemas.openxmlformats.org/drawingml/2006/main">
              <a:ext uri="{FF2B5EF4-FFF2-40B4-BE49-F238E27FC236}">
                <a16:creationId xmlns:a16="http://schemas.microsoft.com/office/drawing/2014/main" id="{FB6F4D9A-99CC-42FA-B267-8EA5895AB25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Winds</a:t>
            </a:r>
            <a:endParaRPr sz="2800" b="0" u="none">
              <a:solidFill>
                <a:srgbClr val="000000"/>
              </a:solidFill>
              <a:latin typeface="Calibri"/>
              <a:ea typeface="Calibri"/>
              <a:cs typeface="Calibri"/>
            </a:endParaRPr>
          </a:p>
        </p:txBody>
      </p:sp>
      <p:sp>
        <p:nvSpPr>
          <p:cNvPr id="43" name="Slide text on slide 20">
            <a:extLst xmlns:a="http://schemas.openxmlformats.org/drawingml/2006/main">
              <a:ext uri="{FF2B5EF4-FFF2-40B4-BE49-F238E27FC236}">
                <a16:creationId xmlns:a16="http://schemas.microsoft.com/office/drawing/2014/main" id="{A4FBAF26-22C9-4702-AE54-7E5B89AB8E63}"/>
              </a:ext>
            </a:extLst>
          </p:cNvPr>
          <p:cNvSpPr>
            <a:spLocks xmlns:a="http://schemas.openxmlformats.org/drawingml/2006/main" noGrp="1"/>
          </p:cNvSpPr>
          <p:nvPr/>
        </p:nvSpPr>
        <p:spPr>
          <a:xfrm xmlns:a="http://schemas.openxmlformats.org/drawingml/2006/main">
            <a:off x="457200" y="898200"/>
            <a:ext cx="8229600" cy="5508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are among the windiest places on Earth, because they protrude into the high atmosphere, where there is less friction to retard air movement.</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there is not a constant increase in wind speed with altitude, there seems to be a persistent increase at least up to the tropopause, where, in middle latitudes, the wind culminates in the jet stream.</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Wind speeds are greater in middle latitudes than in tropical or polar areas, in marine than in continental locations, in winter than in summer, and during the day than at night, and the velocity of the wind is dependent on the local topographic setting and the overall synoptic conditions.</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wind is usually greatest in mountains oriented perpendicular to the prevailing wind, on the windward rather than the leeward side, and on isolated, unobstructed peaks rather than those surrounded by other peaks; the reverse situation may exist in valleys.</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two basic factors that affect wind speeds over mountains operate in opposition to one another: the vertical compression of airflow over a mountain causes acceleration of the air, while frictional effects slow it down.</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sharpest gradient in wind speed usually occurs immediately above the surface, so most alpine plants escape much of the wind.</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Wind is an extreme environmental stress, causing the two most extreme environments in mountains: late-lying snowbanks, where the growing season is extremely short, and windswept, dry ridges.</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Wind redistributes snow in the alpine environment, depositing it into dune-like </a:t>
            </a:r>
            <a:r>
              <a:rPr sz="1400" b="1" u="none">
                <a:solidFill>
                  <a:srgbClr val="595959"/>
                </a:solidFill>
                <a:latin typeface="Calibri"/>
                <a:ea typeface="Calibri"/>
                <a:cs typeface="Calibri"/>
              </a:rPr>
              <a:t>drifts.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44" name="TextBox 3">
            <a:extLst xmlns:a="http://schemas.openxmlformats.org/drawingml/2006/main">
              <a:ext uri="{FF2B5EF4-FFF2-40B4-BE49-F238E27FC236}">
                <a16:creationId xmlns:a16="http://schemas.microsoft.com/office/drawing/2014/main" id="{CB1D0FEB-6C98-4A37-A07C-51750D1B998A}"/>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941221941"/>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5" name="Slide text on slide 21">
            <a:extLst xmlns:a="http://schemas.openxmlformats.org/drawingml/2006/main">
              <a:ext uri="{FF2B5EF4-FFF2-40B4-BE49-F238E27FC236}">
                <a16:creationId xmlns:a16="http://schemas.microsoft.com/office/drawing/2014/main" id="{7223BD06-EF98-4746-9CF0-4B5ED6AFB84F}"/>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Local Wind Systems in Mountains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Differential heating and cooling produces air density differences between slopes and valleys, and between mountains and adjacent lowlands, resulting in thermally induced winds.</a:t>
            </a: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Slope Winds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Slope winds consist of thin layers of air, usually less than 100 m (330 ft) thick.</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upslope movement of warm air during the day is termed </a:t>
            </a:r>
            <a:r>
              <a:rPr sz="1300" b="1" u="none">
                <a:solidFill>
                  <a:srgbClr val="595959"/>
                </a:solidFill>
                <a:latin typeface="Calibri"/>
                <a:ea typeface="Calibri"/>
                <a:cs typeface="Calibri"/>
              </a:rPr>
              <a:t>anabatic</a:t>
            </a:r>
            <a:r>
              <a:rPr sz="1300" b="0" u="none">
                <a:solidFill>
                  <a:srgbClr val="595959"/>
                </a:solidFill>
                <a:latin typeface="Calibri"/>
                <a:ea typeface="Calibri"/>
                <a:cs typeface="Calibri"/>
              </a:rPr>
              <a:t> flow, and the downslope movement of cold air during the night is referred to as </a:t>
            </a:r>
            <a:r>
              <a:rPr sz="1300" b="1" u="none">
                <a:solidFill>
                  <a:srgbClr val="595959"/>
                </a:solidFill>
                <a:latin typeface="Calibri"/>
                <a:ea typeface="Calibri"/>
                <a:cs typeface="Calibri"/>
              </a:rPr>
              <a:t>katabatic </a:t>
            </a:r>
            <a:r>
              <a:rPr sz="1300" b="0" u="none">
                <a:solidFill>
                  <a:srgbClr val="595959"/>
                </a:solidFill>
                <a:latin typeface="Calibri"/>
                <a:ea typeface="Calibri"/>
                <a:cs typeface="Calibri"/>
              </a:rPr>
              <a:t>flow, or a gravity or drainage wind.</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wind typically begins to blow about half an hour after sunrise and reaches its greatest intensity shortly after noon; by late afternoon, the wind abates, and within half an hour after sunset reverses to blow downslope.</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Since slope winds are thermally induced, they are better developed in clear weather than in clouds, on sun-exposed rather than on shaded slopes, and in the absence of overwhelming synoptic winds.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Downslope winds form better at night and during the winter, when radiative cooling dominates the surface energy system, and upslope winds form best during the day and during the summer, when surfaces are radiatively warmed.</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Surges of cold air (“air avalanches”) are commonly observed on slopes greater than 10°.</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Closed basins, even those created by dense forest cover, can trap the cold air, creating cold pockets or “frost hollows.”</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upward movement of two slope winds establishes a small convection system in which a return flow from aloft descends in the center of the valley, bringing drier air and causing clouds and fog to dissipate.</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46" name="Accessible slide title: Local Wind Systems in Mountains">
            <a:extLst xmlns:a="http://schemas.openxmlformats.org/drawingml/2006/main">
              <a:ext uri="{FF2B5EF4-FFF2-40B4-BE49-F238E27FC236}">
                <a16:creationId xmlns:a16="http://schemas.microsoft.com/office/drawing/2014/main" id="{4A2E9DB6-732D-4A61-B275-7F44A08E3BD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Local Wind Systems in Mountains</a:t>
            </a:r>
          </a:p>
        </p:txBody>
      </p:sp>
    </p:spTree>
    <p:extLst>
      <p:ext uri="{BB962C8B-B14F-4D97-AF65-F5344CB8AC3E}">
        <p14:creationId xmlns:p14="http://schemas.microsoft.com/office/powerpoint/2010/main" val="407331017"/>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46" name="Slide text on slide 22">
            <a:extLst xmlns:a="http://schemas.openxmlformats.org/drawingml/2006/main">
              <a:ext uri="{FF2B5EF4-FFF2-40B4-BE49-F238E27FC236}">
                <a16:creationId xmlns:a16="http://schemas.microsoft.com/office/drawing/2014/main" id="{44330F03-0D47-46E4-A7FC-A514A39001DA}"/>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Mountain and Valley Winds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integrated effects of slope-generated flows produce mountain and valley winds, blowing longitudinally up and down the main valleys, essentially at right angles to the slope winds.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Valley winds (blowing from the valley toward the mountain) are interlocked with the upslope winds and begin after sunrise, but involve greater thermal contrast and a larger air mass, so attain greater speed.</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Mountain winds (blowing from the mountains downvalley) are associated with the nocturnal downslope winds and can be very strong and cold in the winter.</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Other Local Mountains Winds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GLACIER WIND</a:t>
            </a: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This is an important variant of the thermal slope wind which arises as the air adjacent to the icy surface is cooled and moves downslope due to gravity.</a:t>
            </a: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It blows continuously but reaches its greatest depth and intensity at midafternoon, when thermal contrast is greatest.</a:t>
            </a: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It can have a strong ecological effect, since frigid temperatures are transported downslope and the combined effect of wind and low temperatures can be quite inhospitable.</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MALOJA WIND</a:t>
            </a: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Named after the Maloja Pass in Switzerland, this wind blows downvalley both day and night as the mountain wind of one valley reaches over a low pass into another valley, where it overcomes and reverses the normal upvalley windflow.</a:t>
            </a: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7" name="Accessible slide title: Mountain and Valley Winds">
            <a:extLst xmlns:a="http://schemas.openxmlformats.org/drawingml/2006/main">
              <a:ext uri="{FF2B5EF4-FFF2-40B4-BE49-F238E27FC236}">
                <a16:creationId xmlns:a16="http://schemas.microsoft.com/office/drawing/2014/main" id="{F5B49B3A-5862-419C-8599-66717B064DE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Mountain and Valley Winds</a:t>
            </a:r>
          </a:p>
        </p:txBody>
      </p:sp>
    </p:spTree>
    <p:extLst>
      <p:ext uri="{BB962C8B-B14F-4D97-AF65-F5344CB8AC3E}">
        <p14:creationId xmlns:p14="http://schemas.microsoft.com/office/powerpoint/2010/main" val="678759952"/>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7" name="Slide text on slide 23">
            <a:extLst xmlns:a="http://schemas.openxmlformats.org/drawingml/2006/main">
              <a:ext uri="{FF2B5EF4-FFF2-40B4-BE49-F238E27FC236}">
                <a16:creationId xmlns:a16="http://schemas.microsoft.com/office/drawing/2014/main" id="{C5CB2BE7-BA3F-4D5F-BE89-91494EFF1AE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Mountain Winds Caused by Barrier Effects</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mountain barrier effect introduces turbulence to winds, increases and decreases speeds, changes the direction of winds, and modifies storms.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Once the wind passes over the mountain crest, however, it will either flow down the lee side (in surface winds sometimes termed </a:t>
            </a:r>
            <a:r>
              <a:rPr sz="1400" b="1" u="none">
                <a:solidFill>
                  <a:srgbClr val="595959"/>
                </a:solidFill>
                <a:latin typeface="Calibri"/>
                <a:ea typeface="Calibri"/>
                <a:cs typeface="Calibri"/>
              </a:rPr>
              <a:t>fall </a:t>
            </a:r>
            <a:r>
              <a:rPr sz="1400" b="0" u="none">
                <a:solidFill>
                  <a:srgbClr val="595959"/>
                </a:solidFill>
                <a:latin typeface="Calibri"/>
                <a:ea typeface="Calibri"/>
                <a:cs typeface="Calibri"/>
              </a:rPr>
              <a:t>winds) or stay lifted in the atmosphere.</a:t>
            </a: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Foehn Wind</a:t>
            </a:r>
            <a:endParaRPr sz="18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foehn wind is formed as synoptic winds blow over a mountain crest and down the lee side.</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It is common to all major mountain regions, and known locally by many different names (including the Chinook and the Santa Ana, among others). </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bank of clouds known as the </a:t>
            </a:r>
            <a:r>
              <a:rPr sz="1400" b="1" u="none">
                <a:solidFill>
                  <a:srgbClr val="595959"/>
                </a:solidFill>
                <a:latin typeface="Calibri"/>
                <a:ea typeface="Calibri"/>
                <a:cs typeface="Calibri"/>
              </a:rPr>
              <a:t>foehn wall </a:t>
            </a:r>
            <a:r>
              <a:rPr sz="1400" b="0" u="none">
                <a:solidFill>
                  <a:srgbClr val="595959"/>
                </a:solidFill>
                <a:latin typeface="Calibri"/>
                <a:ea typeface="Calibri"/>
                <a:cs typeface="Calibri"/>
              </a:rPr>
              <a:t>typically forms along the crest line, associated with the precipitation falling on the windward side, and remains stationary in spite of strong winds.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foehn produces gusts of wind, high temperatures, low humidity, transparent/limpid air, and extreme dryness that stresses plants and animals and creates a fire hazard.</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spite of these hazards, the foehn is generally viewed favorably, since it provides respite from the winter’s cold and is very effective at melting snow.</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foehn occurs when the air arrives at the valley floor on the leeward side warmer than its original temperature at the same elevation on the windward side, and develops only under specific pressure conditions—typically a ridge of high pressure on the windward side and a trough of low pressure on the leeward, creating a steep pressure gradient across the mountain range.</a:t>
            </a: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8" name="Accessible slide title: Mountain Winds Caused by Barrier Effects">
            <a:extLst xmlns:a="http://schemas.openxmlformats.org/drawingml/2006/main">
              <a:ext uri="{FF2B5EF4-FFF2-40B4-BE49-F238E27FC236}">
                <a16:creationId xmlns:a16="http://schemas.microsoft.com/office/drawing/2014/main" id="{16E9715F-9FAA-4470-92A9-5D1CAC4EAE1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Mountain Winds Caused by Barrier Effects</a:t>
            </a:r>
          </a:p>
        </p:txBody>
      </p:sp>
    </p:spTree>
    <p:extLst>
      <p:ext uri="{BB962C8B-B14F-4D97-AF65-F5344CB8AC3E}">
        <p14:creationId xmlns:p14="http://schemas.microsoft.com/office/powerpoint/2010/main" val="848120837"/>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48" name="Slide text on slide 24">
            <a:extLst xmlns:a="http://schemas.openxmlformats.org/drawingml/2006/main">
              <a:ext uri="{FF2B5EF4-FFF2-40B4-BE49-F238E27FC236}">
                <a16:creationId xmlns:a16="http://schemas.microsoft.com/office/drawing/2014/main" id="{678098DA-5978-4C38-AFBE-D9EAE41AF1A9}"/>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Bora, Mistral, and Similar Winds</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Like the foehn, these winds descend from mountains onto adjacent valleys and plains but, unlike the foehn, they are cold.</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These winds are basically caused by the exchange of unlike air across a mountain barrier.</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“bora” is a cold, dry north wind on the Adriatic coast of Dalmatia that reaches its greatest intensity in winter and can reach gale force, especially when channeled through narrow valleys and passes.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“mistral” occurs in Provence and on the French Mediterranean coast, as a result of cold air moving from high-pressure areas to low-pressure areas; it can become very violent, since it must pass through the natural constriction between the Pyrenees and the western Alps.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Other similar cold, dry winds include the “bise” at Lake Geneva, “helm winds” in north-central England, “sno winds” in the fjords of Scandinavia, and the “oroshi” near Tokyo.</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Lee Waves</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When wind passes over an obstacle, its normal flow is disrupted and a train of lee waves may be created that extends downwind for considerable distances, causing strong turbulence.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amplitude and spacing of these waves depends on the wind speed and shape and height of the mountains, among other factors, but wind speeds within lee waves are quite strong.</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Lenticular</a:t>
            </a:r>
            <a:r>
              <a:rPr sz="1400" b="0" u="none">
                <a:solidFill>
                  <a:srgbClr val="595959"/>
                </a:solidFill>
                <a:latin typeface="Calibri"/>
                <a:ea typeface="Calibri"/>
                <a:cs typeface="Calibri"/>
              </a:rPr>
              <a:t> (lens-shaped) or </a:t>
            </a:r>
            <a:r>
              <a:rPr sz="1400" b="1" u="none">
                <a:solidFill>
                  <a:srgbClr val="595959"/>
                </a:solidFill>
                <a:latin typeface="Calibri"/>
                <a:ea typeface="Calibri"/>
                <a:cs typeface="Calibri"/>
              </a:rPr>
              <a:t>lee-wave</a:t>
            </a:r>
            <a:r>
              <a:rPr sz="1400" b="0" u="none">
                <a:solidFill>
                  <a:srgbClr val="595959"/>
                </a:solidFill>
                <a:latin typeface="Calibri"/>
                <a:ea typeface="Calibri"/>
                <a:cs typeface="Calibri"/>
              </a:rPr>
              <a:t> clouds form at the crests of waves, created when the air reaches dew point and condensation occurs as the air moves upward in the waves; these are relatively stationary and frequently develop above one another, as well as in horizontal rows.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9" name="Accessible slide title: Bora, Mistral, and Similar Winds">
            <a:extLst xmlns:a="http://schemas.openxmlformats.org/drawingml/2006/main">
              <a:ext uri="{FF2B5EF4-FFF2-40B4-BE49-F238E27FC236}">
                <a16:creationId xmlns:a16="http://schemas.microsoft.com/office/drawing/2014/main" id="{5B12B807-965D-4364-93D3-33480030F2C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Bora, Mistral, and Similar Winds</a:t>
            </a:r>
          </a:p>
        </p:txBody>
      </p:sp>
    </p:spTree>
    <p:extLst>
      <p:ext uri="{BB962C8B-B14F-4D97-AF65-F5344CB8AC3E}">
        <p14:creationId xmlns:p14="http://schemas.microsoft.com/office/powerpoint/2010/main" val="1499706246"/>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49" name="Slide title: Microclimates">
            <a:extLst xmlns:a="http://schemas.openxmlformats.org/drawingml/2006/main">
              <a:ext uri="{FF2B5EF4-FFF2-40B4-BE49-F238E27FC236}">
                <a16:creationId xmlns:a16="http://schemas.microsoft.com/office/drawing/2014/main" id="{2ED188C5-6B8B-4B6F-80A2-B18BD375A87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Microclimates</a:t>
            </a:r>
            <a:endParaRPr sz="2800" b="0" u="none">
              <a:solidFill>
                <a:srgbClr val="000000"/>
              </a:solidFill>
              <a:latin typeface="Calibri"/>
              <a:ea typeface="Calibri"/>
              <a:cs typeface="Calibri"/>
            </a:endParaRPr>
          </a:p>
        </p:txBody>
      </p:sp>
      <p:sp>
        <p:nvSpPr>
          <p:cNvPr id="50" name="Slide text on slide 25">
            <a:extLst xmlns:a="http://schemas.openxmlformats.org/drawingml/2006/main">
              <a:ext uri="{FF2B5EF4-FFF2-40B4-BE49-F238E27FC236}">
                <a16:creationId xmlns:a16="http://schemas.microsoft.com/office/drawing/2014/main" id="{2C328C9D-FB4D-461D-98BA-E2A108305B9B}"/>
              </a:ext>
            </a:extLst>
          </p:cNvPr>
          <p:cNvSpPr>
            <a:spLocks xmlns:a="http://schemas.openxmlformats.org/drawingml/2006/main" noGrp="1"/>
          </p:cNvSpPr>
          <p:nvPr/>
        </p:nvSpPr>
        <p:spPr>
          <a:xfrm xmlns:a="http://schemas.openxmlformats.org/drawingml/2006/main">
            <a:off x="456840" y="897840"/>
            <a:ext cx="8140680" cy="5140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Microclimates </a:t>
            </a:r>
            <a:r>
              <a:rPr sz="1800" b="0" u="none">
                <a:solidFill>
                  <a:srgbClr val="595959"/>
                </a:solidFill>
                <a:latin typeface="Calibri"/>
                <a:ea typeface="Calibri"/>
                <a:cs typeface="Calibri"/>
              </a:rPr>
              <a:t>are substantial variations in climates over very short distances within mountains.</a:t>
            </a:r>
            <a:endParaRPr sz="1800" b="0" u="none">
              <a:solidFill>
                <a:srgbClr val="000000"/>
              </a:solidFill>
              <a:latin typeface="Calibri"/>
              <a:ea typeface="Calibri"/>
              <a:cs typeface="Calibri"/>
            </a:endParaRPr>
          </a:p>
          <a:p xmlns:a="http://schemas.openxmlformats.org/drawingml/2006/main">
            <a:pPr marL="343080" indent="-34308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Microclimates can differ significantly because of variations in net radiation, soil and air temperature, humidity, precipitation accumulation, soil moisture, and wind.</a:t>
            </a:r>
            <a:endParaRPr sz="1800" b="0" u="none">
              <a:solidFill>
                <a:srgbClr val="000000"/>
              </a:solidFill>
              <a:latin typeface="Calibri"/>
              <a:ea typeface="Calibri"/>
              <a:cs typeface="Calibri"/>
            </a:endParaRPr>
          </a:p>
          <a:p xmlns:a="http://schemas.openxmlformats.org/drawingml/2006/main">
            <a:pPr marL="343080" indent="-34308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mosaic of microclimates determines local variability in ecosystem processes, forcing plants and animals to a high degree of specialization and adaptation; the distributions of vegetation zones and individual species often follow the distribution of microclimates.</a:t>
            </a:r>
            <a:endParaRPr sz="1800" b="0" u="none">
              <a:solidFill>
                <a:srgbClr val="000000"/>
              </a:solidFill>
              <a:latin typeface="Calibri"/>
              <a:ea typeface="Calibri"/>
              <a:cs typeface="Calibri"/>
            </a:endParaRPr>
          </a:p>
          <a:p xmlns:a="http://schemas.openxmlformats.org/drawingml/2006/main">
            <a:pPr marL="343080" indent="-34308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distributions of snow and vegetation are closely linked, as vegetation creates shade and windbreaks and snowdrifts add to soil moisture during the melt season and protect trees from freezing in winter.</a:t>
            </a:r>
            <a:endParaRPr sz="18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
        <p:nvSpPr>
          <p:cNvPr id="51" name="TextBox 3">
            <a:extLst xmlns:a="http://schemas.openxmlformats.org/drawingml/2006/main">
              <a:ext uri="{FF2B5EF4-FFF2-40B4-BE49-F238E27FC236}">
                <a16:creationId xmlns:a16="http://schemas.microsoft.com/office/drawing/2014/main" id="{F9FD5477-4C12-4485-B123-07EF0D34CD39}"/>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468296415"/>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52" name="Slide title: Climate Change and Variability">
            <a:extLst xmlns:a="http://schemas.openxmlformats.org/drawingml/2006/main">
              <a:ext uri="{FF2B5EF4-FFF2-40B4-BE49-F238E27FC236}">
                <a16:creationId xmlns:a16="http://schemas.microsoft.com/office/drawing/2014/main" id="{AF530719-4464-43EA-B3E2-A9949FF87B5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Climate Change and Variability</a:t>
            </a:r>
            <a:endParaRPr sz="2800" b="0" u="none">
              <a:solidFill>
                <a:srgbClr val="000000"/>
              </a:solidFill>
              <a:latin typeface="Calibri"/>
              <a:ea typeface="Calibri"/>
              <a:cs typeface="Calibri"/>
            </a:endParaRPr>
          </a:p>
        </p:txBody>
      </p:sp>
      <p:sp>
        <p:nvSpPr>
          <p:cNvPr id="53" name="Slide text on slide 26">
            <a:extLst xmlns:a="http://schemas.openxmlformats.org/drawingml/2006/main">
              <a:ext uri="{FF2B5EF4-FFF2-40B4-BE49-F238E27FC236}">
                <a16:creationId xmlns:a16="http://schemas.microsoft.com/office/drawing/2014/main" id="{776FC48C-3EAA-4C5C-B745-ED261F881366}"/>
              </a:ext>
            </a:extLst>
          </p:cNvPr>
          <p:cNvSpPr>
            <a:spLocks xmlns:a="http://schemas.openxmlformats.org/drawingml/2006/main" noGrp="1"/>
          </p:cNvSpPr>
          <p:nvPr/>
        </p:nvSpPr>
        <p:spPr>
          <a:xfrm xmlns:a="http://schemas.openxmlformats.org/drawingml/2006/main">
            <a:off x="457200" y="897840"/>
            <a:ext cx="8229600" cy="5442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Climatic variability (i.e., occurrence of certain climatic events) is different than climate change, which is a permanent change in climatic conditions, but changes in variability are likely a result of climatic change.</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Middle and high latitudes have especially variable climates since they are influenced by large seasonal changes in energy, whereas the equatorial region experience little variability.</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All temporal climate records demonstrate some degree of interannual variability, but extreme events occur with a greater frequency, and with more extreme magnitudes, in mountainous regions: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Extreme storm events are exacerbated by the topographic setting of mountains, producing even higher precipitation totals, lower temperatures, and higher wind velocities.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Extreme precipitation events in mountains are significant because they lead to hazards such as downstream flooding, soil erosion, and mass movements on slopes.</a:t>
            </a: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following consistent temporal trends have emerged in data sets over the last century:</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number of extremely warm summer temperatures has increased.</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number of extremely cold winter temperatures has decreased (with fewer frost days).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Mean summer season precipitation (esp. heavy precipitation events) has increased.</a:t>
            </a: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trends have temporally reversed during the period of record, so that while variability is expected, changes in the frequency of extreme events are recognized as a signal of ongoing climate change.</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and glacier environments are especially sensitive to climate changes and variability.</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Climate changes are well documented to have occurred in the geologic past, as illustrated by the glacial and interglacial climates of the Pleistocene, but current scientific consensus holds that the climate is in the process of changing, primarily warming, because of anthropogenic inputs of greenhouse gases to the atmosphere.</a:t>
            </a:r>
            <a:endParaRPr sz="14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54" name="TextBox 3">
            <a:extLst xmlns:a="http://schemas.openxmlformats.org/drawingml/2006/main">
              <a:ext uri="{FF2B5EF4-FFF2-40B4-BE49-F238E27FC236}">
                <a16:creationId xmlns:a16="http://schemas.microsoft.com/office/drawing/2014/main" id="{D84C3222-2FAA-4DBE-8262-63314BBE5016}"/>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434278191"/>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55" name="Slide text on slide 27">
            <a:extLst xmlns:a="http://schemas.openxmlformats.org/drawingml/2006/main">
              <a:ext uri="{FF2B5EF4-FFF2-40B4-BE49-F238E27FC236}">
                <a16:creationId xmlns:a16="http://schemas.microsoft.com/office/drawing/2014/main" id="{E84F6962-6AD1-48D6-B5EF-99FE50378BB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Different magnitudes of warming, and even cooling, are predicted for different mountainous regions of the world.</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Landmasses are expected to warm more than the oceans, and northern, middle, and high latitudes more than the tropics.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Precipitation is predicted to both increase and decrease depending on region because of changes in general circulation.</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mountains, higher temperatures would cause both a higher percentage of annual precipitation to fall as rain (i.e., higher snowlines) and an acceleration of summer ablation.</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Climate change will affect the availability of mountain freshwater, because of changing temperatures, decline of seasonal snowpacks, and glacier recession; such changes will have significant consequences not only in the mountains themselves, but also in the populated lowland regions that depend on runoff for domestic, agricultural, energy, and industrial uses.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Climate change is considered a major threat to mountain ecosystems: </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Vegetation zones will migrate altitudinally and latitudinally in response to warming temperatures, possibly eliminating some biomes.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Habitat fragmentation and the creation of barriers to migration will make it difficult for some species to adapt and allow others, often invasive species, to expand their range.</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quaking Aspen, Engleman spruce, and lodgepole of the western North American mountains might not survive under projected climate changes.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With warmer temperatures and elevated CO</a:t>
            </a:r>
            <a:r>
              <a:rPr sz="1500" b="0" u="none">
                <a:solidFill>
                  <a:srgbClr val="595959"/>
                </a:solidFill>
                <a:latin typeface="Calibri"/>
                <a:ea typeface="Calibri"/>
                <a:cs typeface="Calibri"/>
              </a:rPr>
              <a:t>2 </a:t>
            </a:r>
            <a:r>
              <a:rPr sz="1500" b="0" u="none">
                <a:solidFill>
                  <a:srgbClr val="595959"/>
                </a:solidFill>
                <a:latin typeface="Calibri"/>
                <a:ea typeface="Calibri"/>
                <a:cs typeface="Calibri"/>
              </a:rPr>
              <a:t>concentrations, forests may begin growing earlier in the spring and throughout the growing season; however, changes in moisture could slow growth.</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1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56" name="Accessible slide title: Different magnitudes of warming, and even cooling, are predicted for differen...">
            <a:extLst xmlns:a="http://schemas.openxmlformats.org/drawingml/2006/main">
              <a:ext uri="{FF2B5EF4-FFF2-40B4-BE49-F238E27FC236}">
                <a16:creationId xmlns:a16="http://schemas.microsoft.com/office/drawing/2014/main" id="{8A5FE462-FDB5-4100-ADCA-596DAE16A90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Different magnitudes of warming, and even cooling, are predicted for differen...</a:t>
            </a:r>
          </a:p>
        </p:txBody>
      </p:sp>
    </p:spTree>
    <p:extLst>
      <p:ext uri="{BB962C8B-B14F-4D97-AF65-F5344CB8AC3E}">
        <p14:creationId xmlns:p14="http://schemas.microsoft.com/office/powerpoint/2010/main" val="1241944584"/>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56" name="Slide text on slide 28">
            <a:extLst xmlns:a="http://schemas.openxmlformats.org/drawingml/2006/main">
              <a:ext uri="{FF2B5EF4-FFF2-40B4-BE49-F238E27FC236}">
                <a16:creationId xmlns:a16="http://schemas.microsoft.com/office/drawing/2014/main" id="{F083EEBE-D7B5-48DC-93B1-02D8EC2B0317}"/>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Treelines in many mountainous regions have been responding to recent temperature changes by migrating upslope, though in some topographic settings cold air drainage will equal or exceed the warming rate, potentially providing refuges for some species.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mountain forests will experience changes to disturbance regimes, such as fire frequency and intensity, blowdown (winds), droughts, insects, and disease, caused by climate change and variability.</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response to habitat changes, wildlife will migrate to find appropriate climate niches, and populations or single species could readily be isolated on individual slopes or peaks as the mountain environment increases in fragmentation.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species may not be able to adapt or migrate quickly enough to rapid climate shifts.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Prey species will have to adapt to new environmental conditions, and behaviors will need to change as new predators migrate in or out of range. </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alpine and cold-water fish species will not survive climatic changes, and new water temperatures will allow for the invasion of nonnative fish species.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Land-use changes in mountains, especially urbanization, logging, and hydrolake development can also have significant impacts on regional and microclimates in mountains.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Finally, changes resulting from climate change may increase the potential for high-magnitude events such as catastrophic floods, debris flows and landslides, accelerated erosion, changes in agricultural patterns, depletion of glacier-fed rivers for power, agriculture, and drinking water, increases in conflicts over diminishing water supplies for irrigation, negative impacts on mountain tourism, and even an increase in infectious diseases previously confined to the lowlands.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57" name="Accessible slide title: Treelines in many mountainous regions have been responding to recent temperat...">
            <a:extLst xmlns:a="http://schemas.openxmlformats.org/drawingml/2006/main">
              <a:ext uri="{FF2B5EF4-FFF2-40B4-BE49-F238E27FC236}">
                <a16:creationId xmlns:a16="http://schemas.microsoft.com/office/drawing/2014/main" id="{31B70321-367C-418F-AE88-F5E22291C5C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Treelines in many mountainous regions have been responding to recent temperat...</a:t>
            </a:r>
          </a:p>
        </p:txBody>
      </p:sp>
    </p:spTree>
    <p:extLst>
      <p:ext uri="{BB962C8B-B14F-4D97-AF65-F5344CB8AC3E}">
        <p14:creationId xmlns:p14="http://schemas.microsoft.com/office/powerpoint/2010/main" val="124302128"/>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Slide title: External Climatic Controls">
            <a:extLst xmlns:a="http://schemas.openxmlformats.org/drawingml/2006/main">
              <a:ext uri="{FF2B5EF4-FFF2-40B4-BE49-F238E27FC236}">
                <a16:creationId xmlns:a16="http://schemas.microsoft.com/office/drawing/2014/main" id="{B44C92ED-1EC5-4691-A49B-727311A4570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External Climatic Controls</a:t>
            </a:r>
            <a:endParaRPr sz="3200" b="0" u="none">
              <a:solidFill>
                <a:srgbClr val="000000"/>
              </a:solidFill>
              <a:latin typeface="Calibri"/>
              <a:ea typeface="Calibri"/>
              <a:cs typeface="Calibri"/>
            </a:endParaRPr>
          </a:p>
        </p:txBody>
      </p:sp>
      <p:sp>
        <p:nvSpPr>
          <p:cNvPr id="11" name="Slide text on slide 3">
            <a:extLst xmlns:a="http://schemas.openxmlformats.org/drawingml/2006/main">
              <a:ext uri="{FF2B5EF4-FFF2-40B4-BE49-F238E27FC236}">
                <a16:creationId xmlns:a16="http://schemas.microsoft.com/office/drawing/2014/main" id="{635FE8DF-311C-44D9-9A1C-653DB9C76F19}"/>
              </a:ext>
            </a:extLst>
          </p:cNvPr>
          <p:cNvSpPr>
            <a:spLocks xmlns:a="http://schemas.openxmlformats.org/drawingml/2006/main" noGrp="1"/>
          </p:cNvSpPr>
          <p:nvPr/>
        </p:nvSpPr>
        <p:spPr>
          <a:xfrm xmlns:a="http://schemas.openxmlformats.org/drawingml/2006/main">
            <a:off x="457200" y="1466640"/>
            <a:ext cx="8229600" cy="4873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Distance from the equator governs the angle at which the sun’s rays strike the Earth, day length, and thus the amount of solar radiation arriving at the surface; whereas in the tropics, the sun is always high overhead at midday and days and nights are of nearly length throughout the year, at higher latitudes, the height of the sun changes throughout the year and days and nights become longer or shorter depending on the season.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Slope angle and orientation with respect to the sun may partially compensate for latitude, such that mountains at middle latitudes may experience even greater solar intensity than lowlands.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equatorial and subpolar lows are zones of relatively high precipitation, whereas the subtropical and polar highs are areas of low precipitation.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These pressure zones create the global circulation system, which dictates the prevailing wind directions and types of storms that occur latitudinally:</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Easterly </a:t>
            </a:r>
            <a:r>
              <a:rPr sz="1400" b="1" u="none">
                <a:solidFill>
                  <a:srgbClr val="595959"/>
                </a:solidFill>
                <a:latin typeface="Calibri"/>
                <a:ea typeface="Calibri"/>
                <a:cs typeface="Calibri"/>
              </a:rPr>
              <a:t>trade winds</a:t>
            </a:r>
            <a:r>
              <a:rPr sz="1400" b="0" u="none">
                <a:solidFill>
                  <a:srgbClr val="595959"/>
                </a:solidFill>
                <a:latin typeface="Calibri"/>
                <a:ea typeface="Calibri"/>
                <a:cs typeface="Calibri"/>
              </a:rPr>
              <a:t> produce warm, moist, convective (tropical) storms.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Subtropical highs have slack winds and clear skies year round.</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Subpolar lows and polar front are embedded in the </a:t>
            </a:r>
            <a:r>
              <a:rPr sz="1400" b="1" u="none">
                <a:solidFill>
                  <a:srgbClr val="595959"/>
                </a:solidFill>
                <a:latin typeface="Calibri"/>
                <a:ea typeface="Calibri"/>
                <a:cs typeface="Calibri"/>
              </a:rPr>
              <a:t>westerlies</a:t>
            </a:r>
            <a:r>
              <a:rPr sz="1400" b="0" u="none">
                <a:solidFill>
                  <a:srgbClr val="595959"/>
                </a:solidFill>
                <a:latin typeface="Calibri"/>
                <a:ea typeface="Calibri"/>
                <a:cs typeface="Calibri"/>
              </a:rPr>
              <a:t>, bringing cool, wet cyclonic storms and large seasonal temperature fluctuations.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cold and dry </a:t>
            </a:r>
            <a:r>
              <a:rPr sz="1400" b="1" u="none">
                <a:solidFill>
                  <a:srgbClr val="595959"/>
                </a:solidFill>
                <a:latin typeface="Calibri"/>
                <a:ea typeface="Calibri"/>
                <a:cs typeface="Calibri"/>
              </a:rPr>
              <a:t>polar easterlies</a:t>
            </a:r>
            <a:r>
              <a:rPr sz="1400" b="0" u="none">
                <a:solidFill>
                  <a:srgbClr val="595959"/>
                </a:solidFill>
                <a:latin typeface="Calibri"/>
                <a:ea typeface="Calibri"/>
                <a:cs typeface="Calibri"/>
              </a:rPr>
              <a:t> develop seasonally, dissipating in summer. </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22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900" b="0" u="none">
              <a:solidFill>
                <a:srgbClr val="000000"/>
              </a:solidFill>
              <a:latin typeface="Calibri"/>
              <a:ea typeface="Calibri"/>
              <a:cs typeface="Calibri"/>
            </a:endParaRPr>
          </a:p>
          <a:p xmlns:a="http://schemas.openxmlformats.org/drawingml/2006/main">
            <a:pPr marL="228600" indent="-228600">
              <a:lnSpc>
                <a:spcPct val="110000"/>
              </a:lnSpc>
              <a:spcBef>
                <a:spcPts val="224"/>
              </a:spcBef>
              <a:buClr>
                <a:srgbClr val="595959"/>
              </a:buClr>
              <a:buFont typeface="Calibri"/>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p:txBody>
      </p:sp>
      <p:sp>
        <p:nvSpPr>
          <p:cNvPr id="12" name="Slide text on slide 3">
            <a:extLst xmlns:a="http://schemas.openxmlformats.org/drawingml/2006/main">
              <a:ext uri="{FF2B5EF4-FFF2-40B4-BE49-F238E27FC236}">
                <a16:creationId xmlns:a16="http://schemas.microsoft.com/office/drawing/2014/main" id="{37ED12B6-1FF6-4EE7-AE57-A37FBFBBC562}"/>
              </a:ext>
            </a:extLst>
          </p:cNvPr>
          <p:cNvSpPr>
            <a:spLocks xmlns:a="http://schemas.openxmlformats.org/drawingml/2006/main" noGrp="1"/>
          </p:cNvSpPr>
          <p:nvPr/>
        </p:nvSpPr>
        <p:spPr>
          <a:xfrm xmlns:a="http://schemas.openxmlformats.org/drawingml/2006/main">
            <a:off x="457200" y="898200"/>
            <a:ext cx="8229600" cy="690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Latitude</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75451110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ext on slide 4">
            <a:extLst xmlns:a="http://schemas.openxmlformats.org/drawingml/2006/main">
              <a:ext uri="{FF2B5EF4-FFF2-40B4-BE49-F238E27FC236}">
                <a16:creationId xmlns:a16="http://schemas.microsoft.com/office/drawing/2014/main" id="{1239DE32-2CEC-4226-8AC0-8A31F02C60C4}"/>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Jet streams </a:t>
            </a:r>
            <a:r>
              <a:rPr sz="1900" b="0" u="none">
                <a:solidFill>
                  <a:srgbClr val="595959"/>
                </a:solidFill>
                <a:latin typeface="Calibri"/>
                <a:ea typeface="Calibri"/>
                <a:cs typeface="Calibri"/>
              </a:rPr>
              <a:t>are high-velocity, relatively narrow air currents found at ~11 km (36,000 ft) above the surface; they form at the boundaries of air masses with significant differences in temperature, such as at the polar front.</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location of mountains within the global circulation system greatly influences their climate:</a:t>
            </a: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Mountains near the equator (e.g., Kilimanjaro in East Africa, Kinabalu in Borneo, Cotopaxi in Ecuador) are under the influence of the equatorial low and receive precipitation almost daily on their east-facing windward slopes.</a:t>
            </a:r>
            <a:endParaRPr sz="15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Mountains located around 30° latitude (e.g., northern Himalayas, Tibetan highlands, Puna de Atacama in the Andes, Atlas Mountains of North Africa, and mountains of the southwestern United States and northern Mexico) may experience considerable aridity.</a:t>
            </a:r>
            <a:endParaRPr sz="15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Mountains located farther poleward (e.g., the Alps, Rockies, Cascades, southern Andes, and southern Alps of New Zealand) receive heavy precipitation on westward slopes, while leeward slopes and lands downwind are arid.</a:t>
            </a:r>
            <a:endParaRPr sz="15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Polar mountains are cold and dry year round.</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4" name="Accessible slide title: Jet streams are high-velocity, relatively narrow air currents found at ~11 km...">
            <a:extLst xmlns:a="http://schemas.openxmlformats.org/drawingml/2006/main">
              <a:ext uri="{FF2B5EF4-FFF2-40B4-BE49-F238E27FC236}">
                <a16:creationId xmlns:a16="http://schemas.microsoft.com/office/drawing/2014/main" id="{FB5BB128-13A3-464E-BF5C-3E58F981B9A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Jet streams are high-velocity, relatively narrow air currents found at ~11 km...</a:t>
            </a:r>
          </a:p>
        </p:txBody>
      </p:sp>
    </p:spTree>
    <p:extLst>
      <p:ext uri="{BB962C8B-B14F-4D97-AF65-F5344CB8AC3E}">
        <p14:creationId xmlns:p14="http://schemas.microsoft.com/office/powerpoint/2010/main" val="795917655"/>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itle: Altitude">
            <a:extLst xmlns:a="http://schemas.openxmlformats.org/drawingml/2006/main">
              <a:ext uri="{FF2B5EF4-FFF2-40B4-BE49-F238E27FC236}">
                <a16:creationId xmlns:a16="http://schemas.microsoft.com/office/drawing/2014/main" id="{3EB9FF67-30B8-40EC-A493-DB5350221F0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Altitude</a:t>
            </a:r>
            <a:endParaRPr sz="2800" b="0" u="none">
              <a:solidFill>
                <a:srgbClr val="000000"/>
              </a:solidFill>
              <a:latin typeface="Calibri"/>
              <a:ea typeface="Calibri"/>
              <a:cs typeface="Calibri"/>
            </a:endParaRPr>
          </a:p>
        </p:txBody>
      </p:sp>
      <p:sp>
        <p:nvSpPr>
          <p:cNvPr id="15" name="Slide text on slide 5">
            <a:extLst xmlns:a="http://schemas.openxmlformats.org/drawingml/2006/main">
              <a:ext uri="{FF2B5EF4-FFF2-40B4-BE49-F238E27FC236}">
                <a16:creationId xmlns:a16="http://schemas.microsoft.com/office/drawing/2014/main" id="{30533873-9721-489A-A552-A9423DB19E3A}"/>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Fundamental to mountain climatology are the changes that occur in the atmosphere with increasing altitude, especially decreases in temperature, air density, water vapor, carbon dioxide, and impurities.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Because the atmosphere is heated directly by solar radiation that passes through the atmosphere and is absorbed by the Earth’s surface, temperatures are usually highest near the Earth’s surface and decrease with altitude.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Mountain mass effect</a:t>
            </a:r>
            <a:r>
              <a:rPr sz="1600" b="0" u="none">
                <a:solidFill>
                  <a:srgbClr val="595959"/>
                </a:solidFill>
                <a:latin typeface="Calibri"/>
                <a:ea typeface="Calibri"/>
                <a:cs typeface="Calibri"/>
              </a:rPr>
              <a:t> means that large mountain areas are like islands that modify their own climate, while the climate of small mountains tends to equalize with the surrounding climate.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density and composition of the air, which is much lower at increased altitude, control its ability to absorb and hold heat; as the thin, pure air of high altitudes does not effectively intercept radiation, that radiation is lost to space.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Cloudiness, controlled by distance from the ocean, direction of prevailing winds, dominance of pressure systems, and altitude, interferes with the amount of sunshine received at a given latitude; precipitation normally increases with elevation, reaching its highest point on middle slopes, and then decreases at higher elevation.</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Finally, high mountains effectively lower their own horizons, while raising the horizon for adjacent lands, thus delaying sunrise or creating early sunsets.</a:t>
            </a:r>
            <a:endParaRPr sz="1600" b="0" u="none">
              <a:solidFill>
                <a:srgbClr val="000000"/>
              </a:solidFill>
              <a:latin typeface="Calibri"/>
              <a:ea typeface="Calibri"/>
              <a:cs typeface="Calibri"/>
            </a:endParaRPr>
          </a:p>
          <a:p xmlns:a="http://schemas.openxmlformats.org/drawingml/2006/main">
            <a:pPr>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a:p xmlns:a="http://schemas.openxmlformats.org/drawingml/2006/main">
            <a:pPr>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121783017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6" name="Slide title: Continentality">
            <a:extLst xmlns:a="http://schemas.openxmlformats.org/drawingml/2006/main">
              <a:ext uri="{FF2B5EF4-FFF2-40B4-BE49-F238E27FC236}">
                <a16:creationId xmlns:a16="http://schemas.microsoft.com/office/drawing/2014/main" id="{4CD5E2C4-771B-416D-949A-9B51AE7B7E2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Continentality</a:t>
            </a:r>
            <a:endParaRPr sz="2800" b="0" u="none">
              <a:solidFill>
                <a:srgbClr val="000000"/>
              </a:solidFill>
              <a:latin typeface="Calibri"/>
              <a:ea typeface="Calibri"/>
              <a:cs typeface="Calibri"/>
            </a:endParaRPr>
          </a:p>
        </p:txBody>
      </p:sp>
      <p:sp>
        <p:nvSpPr>
          <p:cNvPr id="17" name="Slide text on slide 6">
            <a:extLst xmlns:a="http://schemas.openxmlformats.org/drawingml/2006/main">
              <a:ext uri="{FF2B5EF4-FFF2-40B4-BE49-F238E27FC236}">
                <a16:creationId xmlns:a16="http://schemas.microsoft.com/office/drawing/2014/main" id="{F022C1BC-C29F-4ABE-B07D-8611F2646918}"/>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relationship between land and water strongly influences the climate of a region: generally, the more water-dominated an area is, the more moderate its climate, because water heats and cools more slowly than land.</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This principle also applies to alpine landscapes, but is intensified by the barrier effect of mountains: while the western side of the Cascades in Oregon and Washington have a marine-dominated climate with moderate temperatures, cloudiness, and persistent winter precipitation, the eastern side experiences a continental climate with hot summers, cold winters, and low precipitation. The significance of mountains in accentuating continentality depends on their orientation with respect to the ocean and prevailing winds: in the case of the Cascades, the range extends north–south at right angles to the prevailing westerly wind off the Pacific Ocean.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6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a:p xmlns:a="http://schemas.openxmlformats.org/drawingml/2006/main">
            <a:pPr>
              <a:lnSpc>
                <a:spcPct val="12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p:txBody>
      </p:sp>
      <p:sp>
        <p:nvSpPr>
          <p:cNvPr id="18" name="TextBox 3">
            <a:extLst xmlns:a="http://schemas.openxmlformats.org/drawingml/2006/main">
              <a:ext uri="{FF2B5EF4-FFF2-40B4-BE49-F238E27FC236}">
                <a16:creationId xmlns:a16="http://schemas.microsoft.com/office/drawing/2014/main" id="{7A608E00-FD00-4AE5-A5CB-69B4E8A0C4BC}"/>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831458324"/>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9" name="Slide title: Barrier Effects">
            <a:extLst xmlns:a="http://schemas.openxmlformats.org/drawingml/2006/main">
              <a:ext uri="{FF2B5EF4-FFF2-40B4-BE49-F238E27FC236}">
                <a16:creationId xmlns:a16="http://schemas.microsoft.com/office/drawing/2014/main" id="{2A56139A-FE27-4076-A685-E9C6749BBD6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Barrier Effects</a:t>
            </a:r>
            <a:endParaRPr sz="2800" b="0" u="none">
              <a:solidFill>
                <a:srgbClr val="000000"/>
              </a:solidFill>
              <a:latin typeface="Calibri"/>
              <a:ea typeface="Calibri"/>
              <a:cs typeface="Calibri"/>
            </a:endParaRPr>
          </a:p>
        </p:txBody>
      </p:sp>
      <p:sp>
        <p:nvSpPr>
          <p:cNvPr id="20" name="Slide text on slide 7">
            <a:extLst xmlns:a="http://schemas.openxmlformats.org/drawingml/2006/main">
              <a:ext uri="{FF2B5EF4-FFF2-40B4-BE49-F238E27FC236}">
                <a16:creationId xmlns:a16="http://schemas.microsoft.com/office/drawing/2014/main" id="{2B0F6FC2-AA05-40B1-A8F5-15FA00D021F0}"/>
              </a:ext>
            </a:extLst>
          </p:cNvPr>
          <p:cNvSpPr>
            <a:spLocks xmlns:a="http://schemas.openxmlformats.org/drawingml/2006/main" noGrp="1"/>
          </p:cNvSpPr>
          <p:nvPr/>
        </p:nvSpPr>
        <p:spPr>
          <a:xfrm xmlns:a="http://schemas.openxmlformats.org/drawingml/2006/main">
            <a:off x="457200" y="897840"/>
            <a:ext cx="8229600" cy="5357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Damming</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Damming of stable air occurs when mountains are high enough to prevent the passage of an air mass across them, resulting in the development of a steep pressure gradient between the windward and leeward sides of the range.</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effectiveness of the damming depends on the depth of the air mass and the elevation of the lowest valleys or passes: a shallow, ground-hugging air mass may be effectively dammed, but a deep one is likely to flow through higher gaps and transverse valleys to the other side.</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For example, the mountains that surround the Los Angeles Basin of southern California act as dams for marine air from the Pacific, trapping automobile pollution which can build up to dangerous levels as the air stagnates at the mountain barrier.</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Deflection and Funneling</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When a mountain range dams an air mass, the winds can be deflected around the mountains if topographic gaps exist.</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These winds can have higher velocities as their streamlines are compressed (the “Bernoulli effect”).</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For example, in winter, polar continental air coming from Canada across the central United States is channeled to the south and east by the Rocky Mountains.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6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a:p xmlns:a="http://schemas.openxmlformats.org/drawingml/2006/main">
            <a:pPr>
              <a:lnSpc>
                <a:spcPct val="12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p:txBody>
      </p:sp>
      <p:sp>
        <p:nvSpPr>
          <p:cNvPr id="21" name="TextBox 3">
            <a:extLst xmlns:a="http://schemas.openxmlformats.org/drawingml/2006/main">
              <a:ext uri="{FF2B5EF4-FFF2-40B4-BE49-F238E27FC236}">
                <a16:creationId xmlns:a16="http://schemas.microsoft.com/office/drawing/2014/main" id="{1B81711E-0E79-4165-B4FC-F90AE9045166}"/>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453162981"/>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2" name="Slide text on slide 8">
            <a:extLst xmlns:a="http://schemas.openxmlformats.org/drawingml/2006/main">
              <a:ext uri="{FF2B5EF4-FFF2-40B4-BE49-F238E27FC236}">
                <a16:creationId xmlns:a16="http://schemas.microsoft.com/office/drawing/2014/main" id="{97B9C7D8-741F-4C48-85A8-A78DD549992A}"/>
              </a:ext>
            </a:extLst>
          </p:cNvPr>
          <p:cNvSpPr>
            <a:spLocks xmlns:a="http://schemas.openxmlformats.org/drawingml/2006/main" noGrp="1"/>
          </p:cNvSpPr>
          <p:nvPr/>
        </p:nvSpPr>
        <p:spPr>
          <a:xfrm xmlns:a="http://schemas.openxmlformats.org/drawingml/2006/main">
            <a:off x="457200" y="274320"/>
            <a:ext cx="8229600" cy="6197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Blocking and Disturbance of the Upper Air</a:t>
            </a:r>
            <a:endParaRPr sz="18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High-pressure areas prevent the passage of storms. Large mountain ranges such as the Rockies, Southern Alps, Andes, and Himalayas are especially efficient at blocking storms, since they are often the foci of anticyclonic systems (because the mountains are a center of cold air), and thus storms detour around them.</a:t>
            </a:r>
            <a:endParaRPr sz="14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Mountains also cause other perturbations to the upper-air circulation, with consequent effects on clouds and precipitation on local, intermediate, and global scales; these perturbations generally create a wave pattern like that found in the wake of a ship.</a:t>
            </a:r>
            <a:endParaRPr sz="14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Mountains also influence the location and intensity of jet streams, which may split to flow around the mountains, rejoining to the lee of the range, where they often intensify and produce storms (“Colorado Lows” or “Alberta Lows”).</a:t>
            </a: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Forced Ascent</a:t>
            </a: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Air that blows perpendicular to a mountain range is forced to rise, causing increased cloudiness and precipitation on the windward slope (the </a:t>
            </a:r>
            <a:r>
              <a:rPr sz="1400" b="1" u="none">
                <a:solidFill>
                  <a:srgbClr val="595959"/>
                </a:solidFill>
                <a:latin typeface="Calibri"/>
                <a:ea typeface="Calibri"/>
                <a:cs typeface="Calibri"/>
              </a:rPr>
              <a:t>orographic effect</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rainiest places in the world are mountain slopes in the path of winds blowing off relatively warm oceans (e.g., the Hawaiian Islands, the Hoh Rain Forest).</a:t>
            </a: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Forced Descent</a:t>
            </a: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Depending on atmospheric pressure conditions, air, after passing over a mountain barrier, may be forced to descend, where it is then heated by compression, resulting in clear, dry conditions (foehn or Chinook winds). This can produce “climatic oases” in the lee of mountain ranges (e.g., the Po Valley of Italy).</a:t>
            </a:r>
            <a:endParaRPr sz="14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leeward side of mountains may receive considerably less precipitation because the air is descending and much of the moisture has been removed, creating an arid area on the leeward or downwind side of mountains (the </a:t>
            </a:r>
            <a:r>
              <a:rPr sz="1400" b="1" u="none">
                <a:solidFill>
                  <a:srgbClr val="595959"/>
                </a:solidFill>
                <a:latin typeface="Calibri"/>
                <a:ea typeface="Calibri"/>
                <a:cs typeface="Calibri"/>
              </a:rPr>
              <a:t>rainshadow effect</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291600" lvl="1">
              <a:spcBef>
                <a:spcPts val="15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600" b="0" u="none">
              <a:solidFill>
                <a:srgbClr val="000000"/>
              </a:solidFill>
              <a:latin typeface="Calibri"/>
              <a:ea typeface="Calibri"/>
              <a:cs typeface="Calibri"/>
            </a:endParaRPr>
          </a:p>
          <a:p xmlns:a="http://schemas.openxmlformats.org/drawingml/2006/main">
            <a:pPr marL="32400">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3" name="Accessible slide title: Blocking and Disturbance of the Upper Air">
            <a:extLst xmlns:a="http://schemas.openxmlformats.org/drawingml/2006/main">
              <a:ext uri="{FF2B5EF4-FFF2-40B4-BE49-F238E27FC236}">
                <a16:creationId xmlns:a16="http://schemas.microsoft.com/office/drawing/2014/main" id="{05EC2875-357C-474A-B8F0-0C8E265744F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Blocking and Disturbance of the Upper Air</a:t>
            </a:r>
          </a:p>
        </p:txBody>
      </p:sp>
    </p:spTree>
    <p:extLst>
      <p:ext uri="{BB962C8B-B14F-4D97-AF65-F5344CB8AC3E}">
        <p14:creationId xmlns:p14="http://schemas.microsoft.com/office/powerpoint/2010/main" val="2098391180"/>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3" name="Slide title: Major Climatic Elements">
            <a:extLst xmlns:a="http://schemas.openxmlformats.org/drawingml/2006/main">
              <a:ext uri="{FF2B5EF4-FFF2-40B4-BE49-F238E27FC236}">
                <a16:creationId xmlns:a16="http://schemas.microsoft.com/office/drawing/2014/main" id="{87824827-EF6B-419C-BF80-2EB5626BC0F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Major Climatic Elements</a:t>
            </a:r>
            <a:endParaRPr sz="3200" b="0" u="none">
              <a:solidFill>
                <a:srgbClr val="000000"/>
              </a:solidFill>
              <a:latin typeface="Calibri"/>
              <a:ea typeface="Calibri"/>
              <a:cs typeface="Calibri"/>
            </a:endParaRPr>
          </a:p>
        </p:txBody>
      </p:sp>
      <p:sp>
        <p:nvSpPr>
          <p:cNvPr id="24" name="Slide text on slide 9">
            <a:extLst xmlns:a="http://schemas.openxmlformats.org/drawingml/2006/main">
              <a:ext uri="{FF2B5EF4-FFF2-40B4-BE49-F238E27FC236}">
                <a16:creationId xmlns:a16="http://schemas.microsoft.com/office/drawing/2014/main" id="{9A20901D-D31D-4863-A7E7-D2E88508B9EA}"/>
              </a:ext>
            </a:extLst>
          </p:cNvPr>
          <p:cNvSpPr>
            <a:spLocks xmlns:a="http://schemas.openxmlformats.org/drawingml/2006/main" noGrp="1"/>
          </p:cNvSpPr>
          <p:nvPr/>
        </p:nvSpPr>
        <p:spPr>
          <a:xfrm xmlns:a="http://schemas.openxmlformats.org/drawingml/2006/main">
            <a:off x="457200" y="1711080"/>
            <a:ext cx="8229600" cy="4415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effect of the sun becomes more exaggerated and distinct with elevation, and the alpine environment has perhaps the most extreme and variable radiation climate on Earth.</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Amount of Solar Radiation</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There is a rapid depletion, or </a:t>
            </a:r>
            <a:r>
              <a:rPr sz="1400" b="1" u="none">
                <a:solidFill>
                  <a:srgbClr val="595959"/>
                </a:solidFill>
                <a:latin typeface="Calibri"/>
                <a:ea typeface="Calibri"/>
                <a:cs typeface="Calibri"/>
              </a:rPr>
              <a:t>attenuation</a:t>
            </a:r>
            <a:r>
              <a:rPr sz="1400" b="0" u="none">
                <a:solidFill>
                  <a:srgbClr val="595959"/>
                </a:solidFill>
                <a:latin typeface="Calibri"/>
                <a:ea typeface="Calibri"/>
                <a:cs typeface="Calibri"/>
              </a:rPr>
              <a:t>, of short-wavelength energy at lower elevations, because the increased density of the atmosphere there acts as a filter.</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Higher mountains protrude through the lower atmosphere blanket and thus have the potential to receive much higher levels of solar radiation, as well as cosmic-ray and ultraviolet (UV) radiation.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Quality of Solar Radiation</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alpine environment receives considerably more UV than  do low elevations.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UV has been cited for a number of harmful effects, ranging from the retardation of growth in tundra plants to cancer and eye damage in humans.</a:t>
            </a:r>
            <a:endParaRPr sz="1400" b="0" u="none">
              <a:solidFill>
                <a:srgbClr val="000000"/>
              </a:solidFill>
              <a:latin typeface="Calibri"/>
              <a:ea typeface="Calibri"/>
              <a:cs typeface="Calibri"/>
            </a:endParaRPr>
          </a:p>
          <a:p xmlns:a="http://schemas.openxmlformats.org/drawingml/2006/main">
            <a:pPr marL="228600" indent="-228600">
              <a:lnSpc>
                <a:spcPct val="120000"/>
              </a:lnSpc>
              <a:spcBef>
                <a:spcPts val="349"/>
              </a:spcBef>
              <a:buClr>
                <a:srgbClr val="595959"/>
              </a:buClr>
              <a:buFont typeface="Calibri"/>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
        <p:nvSpPr>
          <p:cNvPr id="25" name="Slide text on slide 9">
            <a:extLst xmlns:a="http://schemas.openxmlformats.org/drawingml/2006/main">
              <a:ext uri="{FF2B5EF4-FFF2-40B4-BE49-F238E27FC236}">
                <a16:creationId xmlns:a16="http://schemas.microsoft.com/office/drawing/2014/main" id="{970EF0AD-D2AF-4B2C-A8BA-6172A0F0D628}"/>
              </a:ext>
            </a:extLst>
          </p:cNvPr>
          <p:cNvSpPr>
            <a:spLocks xmlns:a="http://schemas.openxmlformats.org/drawingml/2006/main" noGrp="1"/>
          </p:cNvSpPr>
          <p:nvPr/>
        </p:nvSpPr>
        <p:spPr>
          <a:xfrm xmlns:a="http://schemas.openxmlformats.org/drawingml/2006/main">
            <a:off x="457200" y="1085760"/>
            <a:ext cx="8229600" cy="6253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Solar Radiation</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216419781"/>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2026-08-27T21:46:19.1280000Z</dcterms:created>
  <dcterms:modified xsi:type="dcterms:W3CDTF">2026-08-27T21:46:19.1280000Z</dcterms:modified>
</coreProperties>
</file>