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631ed36b67234a4d" /><Relationship Type="http://schemas.openxmlformats.org/officeDocument/2006/relationships/extended-properties" Target="/docProps/app.xml" Id="Ra6d405c6f49045ca" /><Relationship Type="http://schemas.openxmlformats.org/officeDocument/2006/relationships/officeDocument" Target="/ppt/presentation.xml" Id="R1bd8f47481154674" /></Relationships>
</file>

<file path=ppt/presentation.xml><?xml version="1.0" encoding="utf-8"?>
<p:presentation xmlns:p="http://schemas.openxmlformats.org/presentationml/2006/main">
  <p:sldMasterIdLst>
    <p:sldMasterId xmlns:r="http://schemas.openxmlformats.org/officeDocument/2006/relationships" id="2147483648" r:id="Re2d254cfa0174d56"/>
  </p:sldMasterIdLst>
  <p:notesMasterIdLst>
    <p:notesMasterId xmlns:r="http://schemas.openxmlformats.org/officeDocument/2006/relationships" r:id="Rfd79471f2beb4825"/>
  </p:notesMasterIdLst>
  <p:sldIdLst>
    <p:sldId xmlns:r="http://schemas.openxmlformats.org/officeDocument/2006/relationships" id="256" r:id="R6588b634027a49f4"/>
    <p:sldId xmlns:r="http://schemas.openxmlformats.org/officeDocument/2006/relationships" id="257" r:id="R624fabb5c3c2417c"/>
    <p:sldId xmlns:r="http://schemas.openxmlformats.org/officeDocument/2006/relationships" id="258" r:id="Rea71d1862de142a0"/>
    <p:sldId xmlns:r="http://schemas.openxmlformats.org/officeDocument/2006/relationships" id="259" r:id="Re30fe2de9b2f428d"/>
    <p:sldId xmlns:r="http://schemas.openxmlformats.org/officeDocument/2006/relationships" id="260" r:id="R81cb3c0fff5b4506"/>
    <p:sldId xmlns:r="http://schemas.openxmlformats.org/officeDocument/2006/relationships" id="261" r:id="R27741ab8e3a3457e"/>
    <p:sldId xmlns:r="http://schemas.openxmlformats.org/officeDocument/2006/relationships" id="262" r:id="Rc93a62c1d91048dd"/>
    <p:sldId xmlns:r="http://schemas.openxmlformats.org/officeDocument/2006/relationships" id="263" r:id="R4bddc0b1846141bd"/>
    <p:sldId xmlns:r="http://schemas.openxmlformats.org/officeDocument/2006/relationships" id="264" r:id="R0d3e3dfe18da40aa"/>
    <p:sldId xmlns:r="http://schemas.openxmlformats.org/officeDocument/2006/relationships" id="265" r:id="Re2e14bd3559f4621"/>
    <p:sldId xmlns:r="http://schemas.openxmlformats.org/officeDocument/2006/relationships" id="266" r:id="R665838302b7f443f"/>
    <p:sldId xmlns:r="http://schemas.openxmlformats.org/officeDocument/2006/relationships" id="267" r:id="R1dbc86d386034e6d"/>
    <p:sldId xmlns:r="http://schemas.openxmlformats.org/officeDocument/2006/relationships" id="268" r:id="R595a7be545ea4cb1"/>
    <p:sldId xmlns:r="http://schemas.openxmlformats.org/officeDocument/2006/relationships" id="269" r:id="Rc768557c66034818"/>
    <p:sldId xmlns:r="http://schemas.openxmlformats.org/officeDocument/2006/relationships" id="270" r:id="R27dec125568946de"/>
    <p:sldId xmlns:r="http://schemas.openxmlformats.org/officeDocument/2006/relationships" id="271" r:id="R58f1062960a349e4"/>
    <p:sldId xmlns:r="http://schemas.openxmlformats.org/officeDocument/2006/relationships" id="272" r:id="Raf947274008447c7"/>
    <p:sldId xmlns:r="http://schemas.openxmlformats.org/officeDocument/2006/relationships" id="273" r:id="R8d5129fa9d2c427d"/>
    <p:sldId xmlns:r="http://schemas.openxmlformats.org/officeDocument/2006/relationships" id="274" r:id="R6ced6979bd8c4900"/>
    <p:sldId xmlns:r="http://schemas.openxmlformats.org/officeDocument/2006/relationships" id="275" r:id="R9922dd07deef41f5"/>
    <p:sldId xmlns:r="http://schemas.openxmlformats.org/officeDocument/2006/relationships" id="276" r:id="Rcfa58486d0e94a43"/>
    <p:sldId xmlns:r="http://schemas.openxmlformats.org/officeDocument/2006/relationships" id="277" r:id="R68112c5efec04e2c"/>
    <p:sldId xmlns:r="http://schemas.openxmlformats.org/officeDocument/2006/relationships" id="278" r:id="R39e8781d8adb4aa9"/>
    <p:sldId xmlns:r="http://schemas.openxmlformats.org/officeDocument/2006/relationships" id="279" r:id="R54bbd36d05ca4ff3"/>
    <p:sldId xmlns:r="http://schemas.openxmlformats.org/officeDocument/2006/relationships" id="280" r:id="R103be0fa405e4bf8"/>
    <p:sldId xmlns:r="http://schemas.openxmlformats.org/officeDocument/2006/relationships" id="281" r:id="Rd359d9337d4348ce"/>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ffcc49b2e2ff4a28" /><Relationship Type="http://schemas.openxmlformats.org/officeDocument/2006/relationships/slideMaster" Target="/ppt/slideMasters/slideMaster1.xml" Id="Re2d254cfa0174d56" /><Relationship Type="http://schemas.openxmlformats.org/officeDocument/2006/relationships/notesMaster" Target="/ppt/notesMasters/notesMaster1.xml" Id="Rfd79471f2beb4825" /><Relationship Type="http://schemas.openxmlformats.org/officeDocument/2006/relationships/presProps" Target="/ppt/presProps.xml" Id="Rdec874e2e7814c42" /><Relationship Type="http://schemas.openxmlformats.org/officeDocument/2006/relationships/tableStyles" Target="/ppt/tableStyles.xml" Id="R1ee914e3457649f3" /><Relationship Type="http://schemas.openxmlformats.org/officeDocument/2006/relationships/slide" Target="/ppt/slides/slide1.xml" Id="R6588b634027a49f4" /><Relationship Type="http://schemas.openxmlformats.org/officeDocument/2006/relationships/slide" Target="/ppt/slides/slide2.xml" Id="R624fabb5c3c2417c" /><Relationship Type="http://schemas.openxmlformats.org/officeDocument/2006/relationships/slide" Target="/ppt/slides/slide3.xml" Id="Rea71d1862de142a0" /><Relationship Type="http://schemas.openxmlformats.org/officeDocument/2006/relationships/slide" Target="/ppt/slides/slide4.xml" Id="Re30fe2de9b2f428d" /><Relationship Type="http://schemas.openxmlformats.org/officeDocument/2006/relationships/slide" Target="/ppt/slides/slide5.xml" Id="R81cb3c0fff5b4506" /><Relationship Type="http://schemas.openxmlformats.org/officeDocument/2006/relationships/slide" Target="/ppt/slides/slide6.xml" Id="R27741ab8e3a3457e" /><Relationship Type="http://schemas.openxmlformats.org/officeDocument/2006/relationships/slide" Target="/ppt/slides/slide7.xml" Id="Rc93a62c1d91048dd" /><Relationship Type="http://schemas.openxmlformats.org/officeDocument/2006/relationships/slide" Target="/ppt/slides/slide8.xml" Id="R4bddc0b1846141bd" /><Relationship Type="http://schemas.openxmlformats.org/officeDocument/2006/relationships/slide" Target="/ppt/slides/slide9.xml" Id="R0d3e3dfe18da40aa" /><Relationship Type="http://schemas.openxmlformats.org/officeDocument/2006/relationships/slide" Target="/ppt/slides/slide10.xml" Id="Re2e14bd3559f4621" /><Relationship Type="http://schemas.openxmlformats.org/officeDocument/2006/relationships/slide" Target="/ppt/slides/slide11.xml" Id="R665838302b7f443f" /><Relationship Type="http://schemas.openxmlformats.org/officeDocument/2006/relationships/slide" Target="/ppt/slides/slide12.xml" Id="R1dbc86d386034e6d" /><Relationship Type="http://schemas.openxmlformats.org/officeDocument/2006/relationships/slide" Target="/ppt/slides/slide13.xml" Id="R595a7be545ea4cb1" /><Relationship Type="http://schemas.openxmlformats.org/officeDocument/2006/relationships/slide" Target="/ppt/slides/slide14.xml" Id="Rc768557c66034818" /><Relationship Type="http://schemas.openxmlformats.org/officeDocument/2006/relationships/slide" Target="/ppt/slides/slide15.xml" Id="R27dec125568946de" /><Relationship Type="http://schemas.openxmlformats.org/officeDocument/2006/relationships/slide" Target="/ppt/slides/slide16.xml" Id="R58f1062960a349e4" /><Relationship Type="http://schemas.openxmlformats.org/officeDocument/2006/relationships/slide" Target="/ppt/slides/slide17.xml" Id="Raf947274008447c7" /><Relationship Type="http://schemas.openxmlformats.org/officeDocument/2006/relationships/slide" Target="/ppt/slides/slide18.xml" Id="R8d5129fa9d2c427d" /><Relationship Type="http://schemas.openxmlformats.org/officeDocument/2006/relationships/slide" Target="/ppt/slides/slide19.xml" Id="R6ced6979bd8c4900" /><Relationship Type="http://schemas.openxmlformats.org/officeDocument/2006/relationships/slide" Target="/ppt/slides/slide20.xml" Id="R9922dd07deef41f5" /><Relationship Type="http://schemas.openxmlformats.org/officeDocument/2006/relationships/slide" Target="/ppt/slides/slide21.xml" Id="Rcfa58486d0e94a43" /><Relationship Type="http://schemas.openxmlformats.org/officeDocument/2006/relationships/slide" Target="/ppt/slides/slide22.xml" Id="R68112c5efec04e2c" /><Relationship Type="http://schemas.openxmlformats.org/officeDocument/2006/relationships/slide" Target="/ppt/slides/slide23.xml" Id="R39e8781d8adb4aa9" /><Relationship Type="http://schemas.openxmlformats.org/officeDocument/2006/relationships/slide" Target="/ppt/slides/slide24.xml" Id="R54bbd36d05ca4ff3" /><Relationship Type="http://schemas.openxmlformats.org/officeDocument/2006/relationships/slide" Target="/ppt/slides/slide25.xml" Id="R103be0fa405e4bf8" /><Relationship Type="http://schemas.openxmlformats.org/officeDocument/2006/relationships/slide" Target="/ppt/slides/slide26.xml" Id="Rd359d9337d4348c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55b7d61697b424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6f76f8c0ea94da1" /><Relationship Type="http://schemas.openxmlformats.org/officeDocument/2006/relationships/notesMaster" Target="/ppt/notesMasters/notesMaster1.xml" Id="Ra8a1277d2ca44b50"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0896811d6a5747cf" /><Relationship Type="http://schemas.openxmlformats.org/officeDocument/2006/relationships/notesMaster" Target="/ppt/notesMasters/notesMaster1.xml" Id="R1048bad6188d485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1c1a38b1fc5d4a18" /><Relationship Type="http://schemas.openxmlformats.org/officeDocument/2006/relationships/notesMaster" Target="/ppt/notesMasters/notesMaster1.xml" Id="R9a7eb578cae8492f"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f52bf0b0c89e4eeb" /><Relationship Type="http://schemas.openxmlformats.org/officeDocument/2006/relationships/notesMaster" Target="/ppt/notesMasters/notesMaster1.xml" Id="Rbedd7df215ad4ad8"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1d89c2b6eaf4cd0" /><Relationship Type="http://schemas.openxmlformats.org/officeDocument/2006/relationships/notesMaster" Target="/ppt/notesMasters/notesMaster1.xml" Id="R86d3692ff19d42b3"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13221d810f8a4817" /><Relationship Type="http://schemas.openxmlformats.org/officeDocument/2006/relationships/notesMaster" Target="/ppt/notesMasters/notesMaster1.xml" Id="R9ea2078ba8954b00"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940d781a2e2348d5" /><Relationship Type="http://schemas.openxmlformats.org/officeDocument/2006/relationships/notesMaster" Target="/ppt/notesMasters/notesMaster1.xml" Id="R99b7ab0eddcb437d"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b3454cc51b824764" /><Relationship Type="http://schemas.openxmlformats.org/officeDocument/2006/relationships/notesMaster" Target="/ppt/notesMasters/notesMaster1.xml" Id="Rd542febc71db4967"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08117cb3fa474025" /><Relationship Type="http://schemas.openxmlformats.org/officeDocument/2006/relationships/notesMaster" Target="/ppt/notesMasters/notesMaster1.xml" Id="Rfb6ff563fc42422f"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b339507ceb6f467b" /><Relationship Type="http://schemas.openxmlformats.org/officeDocument/2006/relationships/notesMaster" Target="/ppt/notesMasters/notesMaster1.xml" Id="R475fe02f07c5401a"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3308a302077b4596" /><Relationship Type="http://schemas.openxmlformats.org/officeDocument/2006/relationships/notesMaster" Target="/ppt/notesMasters/notesMaster1.xml" Id="R33973e3c19224322" /></Relationships>
</file>

<file path=ppt/notesSlides/_rels/notesSlide2.xml.rels>&#65279;<?xml version="1.0" encoding="utf-8"?><Relationships xmlns="http://schemas.openxmlformats.org/package/2006/relationships"><Relationship Type="http://schemas.openxmlformats.org/officeDocument/2006/relationships/slide" Target="/ppt/slides/slide2.xml" Id="R94a9cc1074784493" /><Relationship Type="http://schemas.openxmlformats.org/officeDocument/2006/relationships/notesMaster" Target="/ppt/notesMasters/notesMaster1.xml" Id="R097f3d674a5e4588"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a516fdc59dbc44cb" /><Relationship Type="http://schemas.openxmlformats.org/officeDocument/2006/relationships/notesMaster" Target="/ppt/notesMasters/notesMaster1.xml" Id="Rfddeb642e7334c42"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b1d0f35f87984f67" /><Relationship Type="http://schemas.openxmlformats.org/officeDocument/2006/relationships/notesMaster" Target="/ppt/notesMasters/notesMaster1.xml" Id="R9fa78d6c6e9b4639"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d7a8d2f537db4501" /><Relationship Type="http://schemas.openxmlformats.org/officeDocument/2006/relationships/notesMaster" Target="/ppt/notesMasters/notesMaster1.xml" Id="R54929fe3a6e14b23"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f976bed450994443" /><Relationship Type="http://schemas.openxmlformats.org/officeDocument/2006/relationships/notesMaster" Target="/ppt/notesMasters/notesMaster1.xml" Id="R9a4c73e542eb4700"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9e7a475721b347f4" /><Relationship Type="http://schemas.openxmlformats.org/officeDocument/2006/relationships/notesMaster" Target="/ppt/notesMasters/notesMaster1.xml" Id="R425e5ce22fa4476e"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de80b6894c2c4e1e" /><Relationship Type="http://schemas.openxmlformats.org/officeDocument/2006/relationships/notesMaster" Target="/ppt/notesMasters/notesMaster1.xml" Id="R02bf533348b0406c"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9338e16f378d4e3d" /><Relationship Type="http://schemas.openxmlformats.org/officeDocument/2006/relationships/notesMaster" Target="/ppt/notesMasters/notesMaster1.xml" Id="Rcd06320073a34bf4" /></Relationships>
</file>

<file path=ppt/notesSlides/_rels/notesSlide3.xml.rels>&#65279;<?xml version="1.0" encoding="utf-8"?><Relationships xmlns="http://schemas.openxmlformats.org/package/2006/relationships"><Relationship Type="http://schemas.openxmlformats.org/officeDocument/2006/relationships/slide" Target="/ppt/slides/slide3.xml" Id="R1c04888f30174861" /><Relationship Type="http://schemas.openxmlformats.org/officeDocument/2006/relationships/notesMaster" Target="/ppt/notesMasters/notesMaster1.xml" Id="R2c632e08c5514a5d" /></Relationships>
</file>

<file path=ppt/notesSlides/_rels/notesSlide4.xml.rels>&#65279;<?xml version="1.0" encoding="utf-8"?><Relationships xmlns="http://schemas.openxmlformats.org/package/2006/relationships"><Relationship Type="http://schemas.openxmlformats.org/officeDocument/2006/relationships/slide" Target="/ppt/slides/slide4.xml" Id="R84f1a7914c18460f" /><Relationship Type="http://schemas.openxmlformats.org/officeDocument/2006/relationships/notesMaster" Target="/ppt/notesMasters/notesMaster1.xml" Id="R92b11c569ae84f6f" /></Relationships>
</file>

<file path=ppt/notesSlides/_rels/notesSlide5.xml.rels>&#65279;<?xml version="1.0" encoding="utf-8"?><Relationships xmlns="http://schemas.openxmlformats.org/package/2006/relationships"><Relationship Type="http://schemas.openxmlformats.org/officeDocument/2006/relationships/slide" Target="/ppt/slides/slide5.xml" Id="Rac6fd803a88a4abc" /><Relationship Type="http://schemas.openxmlformats.org/officeDocument/2006/relationships/notesMaster" Target="/ppt/notesMasters/notesMaster1.xml" Id="R0bbf08cb1edf4a82" /></Relationships>
</file>

<file path=ppt/notesSlides/_rels/notesSlide6.xml.rels>&#65279;<?xml version="1.0" encoding="utf-8"?><Relationships xmlns="http://schemas.openxmlformats.org/package/2006/relationships"><Relationship Type="http://schemas.openxmlformats.org/officeDocument/2006/relationships/slide" Target="/ppt/slides/slide6.xml" Id="Re1ad7f5254164f6f" /><Relationship Type="http://schemas.openxmlformats.org/officeDocument/2006/relationships/notesMaster" Target="/ppt/notesMasters/notesMaster1.xml" Id="R52d6d63f88f94727" /></Relationships>
</file>

<file path=ppt/notesSlides/_rels/notesSlide7.xml.rels>&#65279;<?xml version="1.0" encoding="utf-8"?><Relationships xmlns="http://schemas.openxmlformats.org/package/2006/relationships"><Relationship Type="http://schemas.openxmlformats.org/officeDocument/2006/relationships/slide" Target="/ppt/slides/slide7.xml" Id="Rb87345a725f64ab3" /><Relationship Type="http://schemas.openxmlformats.org/officeDocument/2006/relationships/notesMaster" Target="/ppt/notesMasters/notesMaster1.xml" Id="R9447fd959ec544c6" /></Relationships>
</file>

<file path=ppt/notesSlides/_rels/notesSlide8.xml.rels>&#65279;<?xml version="1.0" encoding="utf-8"?><Relationships xmlns="http://schemas.openxmlformats.org/package/2006/relationships"><Relationship Type="http://schemas.openxmlformats.org/officeDocument/2006/relationships/slide" Target="/ppt/slides/slide8.xml" Id="R11f57da40c564e4c" /><Relationship Type="http://schemas.openxmlformats.org/officeDocument/2006/relationships/notesMaster" Target="/ppt/notesMasters/notesMaster1.xml" Id="Rbc9ab009d02442c9" /></Relationships>
</file>

<file path=ppt/notesSlides/_rels/notesSlide9.xml.rels>&#65279;<?xml version="1.0" encoding="utf-8"?><Relationships xmlns="http://schemas.openxmlformats.org/package/2006/relationships"><Relationship Type="http://schemas.openxmlformats.org/officeDocument/2006/relationships/slide" Target="/ppt/slides/slide9.xml" Id="R20ceab4c42384da7" /><Relationship Type="http://schemas.openxmlformats.org/officeDocument/2006/relationships/notesMaster" Target="/ppt/notesMasters/notesMaster1.xml" Id="R62e5c691c63549e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ICE, AVALANCHES, AND GLACIERS</a:t>
            </a:r>
          </a:p>
          <a:p xmlns:a="http://schemas.openxmlformats.org/drawingml/2006/main">
            <a:r>
              <a:t/>
            </a:r>
          </a:p>
          <a:p xmlns:a="http://schemas.openxmlformats.org/drawingml/2006/main">
            <a:r>
              <a:t>Slide text and labels:</a:t>
            </a:r>
          </a:p>
          <a:p xmlns:a="http://schemas.openxmlformats.org/drawingml/2006/main">
            <a:r>
              <a:t>Chapter Four</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Avalanches</a:t>
            </a:r>
          </a:p>
          <a:p xmlns:a="http://schemas.openxmlformats.org/drawingml/2006/main">
            <a:r>
              <a:t/>
            </a:r>
          </a:p>
          <a:p xmlns:a="http://schemas.openxmlformats.org/drawingml/2006/main">
            <a:r>
              <a:t>Slide text and labels:</a:t>
            </a:r>
          </a:p>
          <a:p xmlns:a="http://schemas.openxmlformats.org/drawingml/2006/main">
            <a:r>
              <a:t>Snow avalanches are the sudden release and movement of vast amounts of snow down a mountainside under the influence of gravity.</a:t>
            </a:r>
          </a:p>
          <a:p xmlns:a="http://schemas.openxmlformats.org/drawingml/2006/main">
            <a:r>
              <a:t>They are one of the greatest destructive forces in nature and have caused thousands of deaths over the centuries, though only a few of the untold numbers of avalanches that occur every year are observed or recorded.</a:t>
            </a:r>
          </a:p>
          <a:p xmlns:a="http://schemas.openxmlformats.org/drawingml/2006/main">
            <a:r>
              <a:t>Avalanches became a sizable problem during the 16th and 18th centuries, when increased population and widespread cutting of mountain forests coincided with increasing snowfall and glacial advance associated with the Little Ice Age.</a:t>
            </a:r>
          </a:p>
          <a:p xmlns:a="http://schemas.openxmlformats.org/drawingml/2006/main">
            <a:r>
              <a:t>The greatest disaster occurred during World War I, when a series of huge snow slides on the Austrian–Italian Front annihilated 10,000 soldiers in a single day.</a:t>
            </a:r>
          </a:p>
          <a:p xmlns:a="http://schemas.openxmlformats.org/drawingml/2006/main">
            <a:r>
              <a:t>In North America, the first major avalanche-related problems arose during the Gold Rush, when prospectors swarmed into the mountains of the West and numerous mining towns were established; later, as mining decreased in importance, expansion of railroads and highways across the mountains raised the avalanche danger at other sites.</a:t>
            </a:r>
          </a:p>
          <a:p xmlns:a="http://schemas.openxmlformats.org/drawingml/2006/main">
            <a:r>
              <a:t>More recently, as more recreation and development come to the mountains, avalanche fatalities continue to rise.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Types of Avalanches</a:t>
            </a:r>
          </a:p>
          <a:p xmlns:a="http://schemas.openxmlformats.org/drawingml/2006/main">
            <a:r>
              <a:t/>
            </a:r>
          </a:p>
          <a:p xmlns:a="http://schemas.openxmlformats.org/drawingml/2006/main">
            <a:r>
              <a:t>Slide text and labels:</a:t>
            </a:r>
          </a:p>
          <a:p xmlns:a="http://schemas.openxmlformats.org/drawingml/2006/main">
            <a:r>
              <a:t>Loose-snow avalanches</a:t>
            </a:r>
          </a:p>
          <a:p xmlns:a="http://schemas.openxmlformats.org/drawingml/2006/main">
            <a:r>
              <a:t>Loose-snow avalanches have little internal cohesion and tend to initiate at a point, growing wider as they move downhill and more snow becomes entrained in the slides.</a:t>
            </a:r>
          </a:p>
          <a:p xmlns:a="http://schemas.openxmlformats.org/drawingml/2006/main">
            <a:r>
              <a:t>These avalanches occur most frequently in newly fallen snow on steep slopes, where the snow cannot maintain itself through internal strength.</a:t>
            </a:r>
          </a:p>
          <a:p xmlns:a="http://schemas.openxmlformats.org/drawingml/2006/main">
            <a:r>
              <a:t>They are the most common kind of avalanche, but they are usually shallow and small and cause little damage; in fact, their occurrence may be a stabilizing factor, since frequent small slides provide a continual adjustment in the snow and can prevent major slides.</a:t>
            </a:r>
          </a:p>
          <a:p xmlns:a="http://schemas.openxmlformats.org/drawingml/2006/main">
            <a:r>
              <a:t>The most dangerous kind of loose-snow avalanche happens in the spring when snow is wet; as the avalanche moves downward, it may gather enough momentum and mass to cause considerable damage.</a:t>
            </a:r>
          </a:p>
          <a:p xmlns:a="http://schemas.openxmlformats.org/drawingml/2006/main">
            <a:r>
              <a:t>Slab avalanches</a:t>
            </a:r>
          </a:p>
          <a:p xmlns:a="http://schemas.openxmlformats.org/drawingml/2006/main">
            <a:r>
              <a:t>Slab avalanches consist of a more cohesive snow slab overlying a weak layer or interface; they tend to fracture along a broad front and begin sliding downward as a single unit, until they break into smaller chunks.</a:t>
            </a:r>
          </a:p>
          <a:p xmlns:a="http://schemas.openxmlformats.org/drawingml/2006/main">
            <a:r>
              <a:t>They occur less frequently than loose-snow avalanches but may involve large amounts of snow and cause considerable destruction.</a:t>
            </a:r>
          </a:p>
          <a:p xmlns:a="http://schemas.openxmlformats.org/drawingml/2006/main">
            <a:r>
              <a:t>They originate in all types of snow and the chief distinguishing characteristic is that the snow breaks away with enough internal cohesion to act as a single unit until it disaggregates during its journey downslope.</a:t>
            </a:r>
          </a:p>
          <a:p xmlns:a="http://schemas.openxmlformats.org/drawingml/2006/main">
            <a:r>
              <a:t>Slab avalanches are often confined to a specific area on the slope but, during time of extreme instability, whole mountainsides may become involved.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Factors Influencing Avalanche Occurrence</a:t>
            </a:r>
          </a:p>
          <a:p xmlns:a="http://schemas.openxmlformats.org/drawingml/2006/main">
            <a:r>
              <a:t/>
            </a:r>
          </a:p>
          <a:p xmlns:a="http://schemas.openxmlformats.org/drawingml/2006/main">
            <a:r>
              <a:t>Slide text and labels:</a:t>
            </a:r>
          </a:p>
          <a:p xmlns:a="http://schemas.openxmlformats.org/drawingml/2006/main">
            <a:r>
              <a:t>Terrain</a:t>
            </a:r>
          </a:p>
          <a:p xmlns:a="http://schemas.openxmlformats.org/drawingml/2006/main">
            <a:r>
              <a:t>Avalanches usually occur repeatedly in the same places (known as avalanche paths) because of weather and terrain relationships.</a:t>
            </a:r>
          </a:p>
          <a:p xmlns:a="http://schemas.openxmlformats.org/drawingml/2006/main">
            <a:r>
              <a:t>The area where an avalanche initiates is the starting zone, the area through which it runs is the track, and the area where deceleration and deposition takes place in the runout zone.</a:t>
            </a:r>
          </a:p>
          <a:p xmlns:a="http://schemas.openxmlformats.org/drawingml/2006/main">
            <a:r>
              <a:t>The most important terrain factor for avalanches is the slope angle of the starting zone, with favored angles between 30° and 45°.</a:t>
            </a:r>
          </a:p>
          <a:p xmlns:a="http://schemas.openxmlformats.org/drawingml/2006/main">
            <a:r>
              <a:t>Other terrain features also favor or inhibit avalanches:</a:t>
            </a:r>
          </a:p>
          <a:p xmlns:a="http://schemas.openxmlformats.org/drawingml/2006/main">
            <a:r>
              <a:t>A convex slope will be slightly more prone to avalanches that a concave slope, as the outward bend puts tensional stress on snowcover whereas concavity slight strengthens snow cohesion through compression.</a:t>
            </a:r>
          </a:p>
          <a:p xmlns:a="http://schemas.openxmlformats.org/drawingml/2006/main">
            <a:r>
              <a:t>Leeward slopes are typically more dangerous, since the wind can quickly load large quantities of wind onto the slope; they are also often overhung by cornices, which can fall on the slope and act as triggers.</a:t>
            </a:r>
          </a:p>
          <a:p xmlns:a="http://schemas.openxmlformats.org/drawingml/2006/main">
            <a:r>
              <a:t>Other variables include exposure to the sun, surface roughness, and groundcover.</a:t>
            </a:r>
          </a:p>
          <a:p xmlns:a="http://schemas.openxmlformats.org/drawingml/2006/main">
            <a:r>
              <a:t>Weather</a:t>
            </a:r>
          </a:p>
          <a:p xmlns:a="http://schemas.openxmlformats.org/drawingml/2006/main">
            <a:r>
              <a:t>The rate of snowfall (or snowfall intensity) is critically important, as rapid snowfall may quickly overload weak layers before they can adjust, thereby causing avalanches.</a:t>
            </a:r>
          </a:p>
          <a:p xmlns:a="http://schemas.openxmlformats.org/drawingml/2006/main">
            <a:r>
              <a:t>Rain can also be an important factor, since it adds weight to the snowpack without any addition in strength.</a:t>
            </a:r>
          </a:p>
          <a:p xmlns:a="http://schemas.openxmlformats.org/drawingml/2006/main">
            <a:r>
              <a:t>Wind redistributes snow onto the lee sides of ridges, gullies, and other terrain features, where it may pile into thick wind drifts; wind deposition adds stress to the snowpack, creating more unstable conditions.</a:t>
            </a:r>
          </a:p>
          <a:p xmlns:a="http://schemas.openxmlformats.org/drawingml/2006/main">
            <a:r>
              <a:t>Temperature affects the mechanical strength of both falling and accumulated snow; in general, instabilities tend to persist longer when temperatures are cold and stabilize more quickly when temperatures are moderate, but high temperatures can also result in wet-snow avalanches.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Snowpack</a:t>
            </a:r>
          </a:p>
          <a:p xmlns:a="http://schemas.openxmlformats.org/drawingml/2006/main">
            <a:r>
              <a:t/>
            </a:r>
          </a:p>
          <a:p xmlns:a="http://schemas.openxmlformats.org/drawingml/2006/main">
            <a:r>
              <a:t>Slide text and labels:</a:t>
            </a:r>
          </a:p>
          <a:p xmlns:a="http://schemas.openxmlformats.org/drawingml/2006/main">
            <a:r>
              <a:t>Snowpack</a:t>
            </a:r>
          </a:p>
          <a:p xmlns:a="http://schemas.openxmlformats.org/drawingml/2006/main">
            <a:r>
              <a:t>How the weather interacts with the existing snowpack determines whether the snow is capable of producing avalanches.</a:t>
            </a:r>
          </a:p>
          <a:p xmlns:a="http://schemas.openxmlformats.org/drawingml/2006/main">
            <a:r>
              <a:t>Slab avalanches require three basic snowpack ingredients:</a:t>
            </a:r>
          </a:p>
          <a:p xmlns:a="http://schemas.openxmlformats.org/drawingml/2006/main">
            <a:r>
              <a:t>A slab, or relatively cohesive layer of snow; new snow, equilibrium metamorphosed snow, and wind slabs form the most common slab layers.</a:t>
            </a:r>
          </a:p>
          <a:p xmlns:a="http://schemas.openxmlformats.org/drawingml/2006/main">
            <a:r>
              <a:t>A weak layer, which is a less cohesive layer underlying the slab, commonly composed of faceted crystals formed by kinetic-growth metamorphism like depth hoar, surface hoar, or near-surface hoar.</a:t>
            </a:r>
          </a:p>
          <a:p xmlns:a="http://schemas.openxmlformats.org/drawingml/2006/main">
            <a:r>
              <a:t>A bed surface (such as a frozen rain crust), while not critical for slab avalanches, may create particularly unstable conditions when a weak layer and a slab are deposited on top of it.</a:t>
            </a:r>
          </a:p>
          <a:p xmlns:a="http://schemas.openxmlformats.org/drawingml/2006/main">
            <a:r>
              <a:t>For unstable conditions, the stress on the weak layer must exceed its strength at some location, causing cracks to initiate within the weak layer; after the cracks grow to a critical size, they rapidly propagate around the slope and, if the slope it steep enough, an avalanche will release.</a:t>
            </a:r>
          </a:p>
          <a:p xmlns:a="http://schemas.openxmlformats.org/drawingml/2006/main">
            <a:r>
              <a:t>Triggers</a:t>
            </a:r>
          </a:p>
          <a:p xmlns:a="http://schemas.openxmlformats.org/drawingml/2006/main">
            <a:r>
              <a:t>Snow on a slope that is unstable enough to be triggered is called conditionally stable, and is esp. dangerous since adding a person on skis, a snowboard, or a snowmobile may result in an avalanche.</a:t>
            </a:r>
          </a:p>
          <a:p xmlns:a="http://schemas.openxmlformats.org/drawingml/2006/main">
            <a:r>
              <a:t>The most common triggers for natural avalanches include new or windblown snow, though falling cornices are also important in some areas.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Avalanche Forecasting and Mitigation</a:t>
            </a:r>
          </a:p>
          <a:p xmlns:a="http://schemas.openxmlformats.org/drawingml/2006/main">
            <a:r>
              <a:t/>
            </a:r>
          </a:p>
          <a:p xmlns:a="http://schemas.openxmlformats.org/drawingml/2006/main">
            <a:r>
              <a:t>Slide text and labels:</a:t>
            </a:r>
          </a:p>
          <a:p xmlns:a="http://schemas.openxmlformats.org/drawingml/2006/main">
            <a:r>
              <a:t>Forecasting Avalanches</a:t>
            </a:r>
          </a:p>
          <a:p xmlns:a="http://schemas.openxmlformats.org/drawingml/2006/main">
            <a:r>
              <a:t>Scientifically based avalanche forecasting originate in Europe in the early 1900s and has been practiced in the US since the late 1940s, relying on mountain meteorology, snow mechanics, and terrain analysis.</a:t>
            </a:r>
          </a:p>
          <a:p xmlns:a="http://schemas.openxmlformats.org/drawingml/2006/main">
            <a:r>
              <a:t>The avalanche danger scale used by Canada, the US, and New Zealand categorizes avalanche risk as extreme (black), high (red), considerable (orange), moderate (yellow), or low (green).</a:t>
            </a:r>
          </a:p>
          <a:p xmlns:a="http://schemas.openxmlformats.org/drawingml/2006/main">
            <a:r>
              <a:t>Mitigating Avalanches</a:t>
            </a:r>
          </a:p>
          <a:p xmlns:a="http://schemas.openxmlformats.org/drawingml/2006/main">
            <a:r>
              <a:t>Attempts to directly mitigate avalanches have been practiced in the Alps for centuries but emerged as a relatively new endeavor in North American following World War II.</a:t>
            </a:r>
          </a:p>
          <a:p xmlns:a="http://schemas.openxmlformats.org/drawingml/2006/main">
            <a:r>
              <a:t>Passive mitigation measures (such as placing walls, dams or other structures in the snow accumulation zone or immediately above the area to be protected) are relatively effective, but they can be expensive and require continual maintenance, so they are most appropriate in areas where permanent structures are threatened by avalanches.</a:t>
            </a:r>
          </a:p>
          <a:p xmlns:a="http://schemas.openxmlformats.org/drawingml/2006/main">
            <a:r>
              <a:t>Active mitigation measures (such as triggering avalanches) are much less expensive but must be applied repeatedly, so they are appropriate for areas where avalanches can be triggered when people are not in the area, such as ski runs and mountain highways.</a:t>
            </a:r>
          </a:p>
          <a:p xmlns:a="http://schemas.openxmlformats.org/drawingml/2006/main">
            <a:r>
              <a:t>Another method of snow stabilization is simply to pack the snow down, often referred to as boot packing; this is used at some ski resorts, where skiers and tracked vehicles are constantly packing the newly fallen snow, which increases its strength and may help to inhibit weak-layer formation.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Glaciers</a:t>
            </a:r>
          </a:p>
          <a:p xmlns:a="http://schemas.openxmlformats.org/drawingml/2006/main">
            <a:r>
              <a:t/>
            </a:r>
          </a:p>
          <a:p xmlns:a="http://schemas.openxmlformats.org/drawingml/2006/main">
            <a:r>
              <a:t>Slide text and labels:</a:t>
            </a:r>
          </a:p>
          <a:p xmlns:a="http://schemas.openxmlformats.org/drawingml/2006/main">
            <a:r>
              <a:t>A glacier is a mass of relatively slow-moving ice created by the accumulation of snow.</a:t>
            </a:r>
          </a:p>
          <a:p xmlns:a="http://schemas.openxmlformats.org/drawingml/2006/main">
            <a:r>
              <a:t>Snow near the surface in the active layer is transformed into ice through the processes of sublimation, melting, and refreezing.</a:t>
            </a:r>
          </a:p>
          <a:p xmlns:a="http://schemas.openxmlformats.org/drawingml/2006/main">
            <a:r>
              <a:t>Compaction occurs after the snow has been buried under successive annual accumulation: newly fallen snow becomes corn snow at the end of the season, which then becomes firm (or névé) as it survives from one year to the next; as the snow is compressed further, the air spaces between the particles are diminished and eventually close off to become bubbles, at which time the snow has become glacial ice.</a:t>
            </a:r>
          </a:p>
          <a:p xmlns:a="http://schemas.openxmlformats.org/drawingml/2006/main">
            <a:r>
              <a:t>Types of Glaciers</a:t>
            </a:r>
          </a:p>
          <a:p xmlns:a="http://schemas.openxmlformats.org/drawingml/2006/main">
            <a:r>
              <a:t>Cirque glaciers, which occupy isolated depressions on mountain slopes, are found at almost all latitudes.</a:t>
            </a:r>
          </a:p>
          <a:p xmlns:a="http://schemas.openxmlformats.org/drawingml/2006/main">
            <a:r>
              <a:t>Major ice caps or icefields, which cover all but the highest peaks, are typically found in subpolar and polar areas.</a:t>
            </a:r>
          </a:p>
          <a:p xmlns:a="http://schemas.openxmlformats.org/drawingml/2006/main">
            <a:r>
              <a:t>Intermediate valley glaciers head in an accumulation basin (the cirque) and extend downvalley for some distance.</a:t>
            </a:r>
          </a:p>
          <a:p xmlns:a="http://schemas.openxmlformats.org/drawingml/2006/main">
            <a:r>
              <a:t>Piedmont glaciers occur where ice flows through the valley and accumulates at the base of a mountain, spreading out to form a spatulate tongue.</a:t>
            </a:r>
          </a:p>
          <a:p xmlns:a="http://schemas.openxmlformats.org/drawingml/2006/main">
            <a:r>
              <a:t>A glacier cannot develop if the slopes are too steep, since snow cannot accumulate, but it’s also unlikely to develop on an exposed level upland of limited size, because of wind and sun exposure.</a:t>
            </a:r>
          </a:p>
          <a:p xmlns:a="http://schemas.openxmlformats.org/drawingml/2006/main">
            <a:r>
              <a:t>Climate determines at what level and to what extent glaciers develop in any given topographic situation.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Glacial Climatic Response and Mass Balance</a:t>
            </a:r>
          </a:p>
          <a:p xmlns:a="http://schemas.openxmlformats.org/drawingml/2006/main">
            <a:r>
              <a:t/>
            </a:r>
          </a:p>
          <a:p xmlns:a="http://schemas.openxmlformats.org/drawingml/2006/main">
            <a:r>
              <a:t>Slide text and labels:</a:t>
            </a:r>
          </a:p>
          <a:p xmlns:a="http://schemas.openxmlformats.org/drawingml/2006/main">
            <a:r>
              <a:t>Today’s glaciers are only a vestige of what existed during the height of the Pleistocene epoch, the most recent of several “ice ages” affecting the earth, which witnessed many glacial advances, coinciding with periods of lower temperatures, and retreats.</a:t>
            </a:r>
          </a:p>
          <a:p xmlns:a="http://schemas.openxmlformats.org/drawingml/2006/main">
            <a:r>
              <a:t>Whether a glacier grows, retreats, or maintains itself depends on its mass balance, or budget, which is determined by total snow accumulation as opposed to what is lost through ablation (i.e., melting, calving, evaporation, and sublimation).</a:t>
            </a:r>
          </a:p>
          <a:p xmlns:a="http://schemas.openxmlformats.org/drawingml/2006/main">
            <a:r>
              <a:t>Glacial status can be measured by firn limit (which represents the maximum extent of summer melting) or by the use of the equilibrium line (or equilibrium line altitude, ELA), which marks the zone on the glacier where the mass of the glacier stays approximately the same during the year.</a:t>
            </a:r>
          </a:p>
          <a:p xmlns:a="http://schemas.openxmlformats.org/drawingml/2006/main">
            <a:r>
              <a:t>If the mass gain above the equilibrium line equals the mass loss below the line, the glacier is in a (rare) steady-state condition; if the gain above the line exceeds the loss below the line, the result will be mass transfer to lower levels; if a mass loss exceed accumulation, the glacier will shrink.</a:t>
            </a:r>
          </a:p>
          <a:p xmlns:a="http://schemas.openxmlformats.org/drawingml/2006/main">
            <a:r>
              <a:t>Mass transfer across the equilibrium occurs whether the glacier is retreating or advancing, except at the extreme of final decay, when the entire ice mass may become stagnant.</a:t>
            </a:r>
          </a:p>
          <a:p xmlns:a="http://schemas.openxmlformats.org/drawingml/2006/main">
            <a:r>
              <a:t>Climatic variations and glacial fluctuations are the norm rather than the exception over long periods of times; it is now believed that major ice age advances (stadials) and interglacials (interstadials) occur every 10,000 to 30,000 years; the last major stadial ended about 10,000–30,000 years ago, and we are now in an interglacial period.</a:t>
            </a:r>
          </a:p>
          <a:p xmlns:a="http://schemas.openxmlformats.org/drawingml/2006/main">
            <a:r>
              <a:t>If the Milankovitch cycles (long-term variations in the Earth’s orbit) are responsible for ice age/interglacial variations over the last few million years, we should expect to return to glacial conditions over tends of thousand of years, in spite of the current concern over global warming.</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Glacial Movement</a:t>
            </a:r>
          </a:p>
          <a:p xmlns:a="http://schemas.openxmlformats.org/drawingml/2006/main">
            <a:r>
              <a:t/>
            </a:r>
          </a:p>
          <a:p xmlns:a="http://schemas.openxmlformats.org/drawingml/2006/main">
            <a:r>
              <a:t>Slide text and labels:</a:t>
            </a:r>
          </a:p>
          <a:p xmlns:a="http://schemas.openxmlformats.org/drawingml/2006/main">
            <a:r>
              <a:t>Glacial movement is determined by the thickness of the ice, its temperature, the steepness of its surface slope, the condition at the bed (frozen or thawed), and the configuration of the underlying and confining topography.</a:t>
            </a:r>
          </a:p>
          <a:p xmlns:a="http://schemas.openxmlformats.org/drawingml/2006/main">
            <a:r>
              <a:t>In general, the fastest movement occurs in the center of the glacier and decreases toward the margins and frontal zones; movement is also fastest at the surface and decreases with depth, except where rapid sliding over the bed becomes a significant component of total flow.</a:t>
            </a:r>
          </a:p>
          <a:p xmlns:a="http://schemas.openxmlformats.org/drawingml/2006/main">
            <a:r>
              <a:t>On a longitudinal basis, movement is greatest near the center at the equilibrium line and least at the head and terminus; the area above the equilibrium line is the zone of accumulation, and the area below is the zone of ablation.</a:t>
            </a:r>
          </a:p>
          <a:p xmlns:a="http://schemas.openxmlformats.org/drawingml/2006/main">
            <a:r>
              <a:t>Movement in the accumulation area is generally greatest in winter, while movement in the ablation zone is greatest in summer.</a:t>
            </a:r>
          </a:p>
          <a:p xmlns:a="http://schemas.openxmlformats.org/drawingml/2006/main">
            <a:r>
              <a:t>Velocities are highly variable, ranging from a few centimeters to several meters per day; in steep reaches of the glacier, particularly where icefalls occur, velocities may be much higher.</a:t>
            </a:r>
          </a:p>
          <a:p xmlns:a="http://schemas.openxmlformats.org/drawingml/2006/main">
            <a:r>
              <a:t>The highest velocities occur during surges, when speeds may exceed 100 m (330 ft) per day for short periods; the surging mechanisms are divided into the hydrological switch model, where surging is controlled by basal hydrology, and the thermal switch model, where surging is controlled by basal temperature.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Glaciers are thought to move by one or two basic mechanisms, depending on whe...</a:t>
            </a:r>
          </a:p>
          <a:p xmlns:a="http://schemas.openxmlformats.org/drawingml/2006/main">
            <a:r>
              <a:t/>
            </a:r>
          </a:p>
          <a:p xmlns:a="http://schemas.openxmlformats.org/drawingml/2006/main">
            <a:r>
              <a:t>Slide text and labels:</a:t>
            </a:r>
          </a:p>
          <a:p xmlns:a="http://schemas.openxmlformats.org/drawingml/2006/main">
            <a:r>
              <a:t>Glaciers are thought to move by one or two basic mechanisms, depending on whether the portion of the glacier being considered is frozen to its bed (cold based) or at the pressure melting point (warm based):</a:t>
            </a:r>
          </a:p>
          <a:p xmlns:a="http://schemas.openxmlformats.org/drawingml/2006/main">
            <a:r>
              <a:t>Internal deformation occurs because ice is much weaker than most crystalline solids and deforms easily through the action of gravity, producing shear stress on its mass and causing intragranular yielding. This idea has been mathematically formulated in Glen’s Flow Law. The primary factors controlling the rate of internal deformation are the depth of the ice, the surface slope of the glacier, and ice temperature.</a:t>
            </a:r>
          </a:p>
          <a:p xmlns:a="http://schemas.openxmlformats.org/drawingml/2006/main">
            <a:r>
              <a:t>Basal sliding involves the slippage of ice en masse over the rock surface at its base, controlled by the temperature of the ice at the base and the presence of water to serve as a lubricant. Basal sliding does not generally occur in polar glaciers, since the ice is frozen to the underlying rock surface, which helps explain why polar glaciers move rather slowly, except where they calve into a lake or the sea.</a:t>
            </a:r>
          </a:p>
          <a:p xmlns:a="http://schemas.openxmlformats.org/drawingml/2006/main">
            <a:r>
              <a:t>Water may also be released when ice reaches the pressure melting point, as when an obstacle is encountered during glacial movement. The ice is compressed on the upstream side of the obstruction, and the increased pressure causes melting; the meltwater then flows around the obstacle and refreezes to the downstream side where the pressure is less (regelation), and the process is maintained by the latent heat of fusion, which is transmitted by conduction from the freezing area to the melting area, where it helps maintain the melting.</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Structures within Glacial Ice</a:t>
            </a:r>
          </a:p>
          <a:p xmlns:a="http://schemas.openxmlformats.org/drawingml/2006/main">
            <a:r>
              <a:t/>
            </a:r>
          </a:p>
          <a:p xmlns:a="http://schemas.openxmlformats.org/drawingml/2006/main">
            <a:r>
              <a:t>Slide text and labels:</a:t>
            </a:r>
          </a:p>
          <a:p xmlns:a="http://schemas.openxmlformats.org/drawingml/2006/main">
            <a:r>
              <a:t>Crevasses</a:t>
            </a:r>
          </a:p>
          <a:p xmlns:a="http://schemas.openxmlformats.org/drawingml/2006/main">
            <a:r>
              <a:t>A crevasse is a crack in the ice that may range from up to 15 m (50 ft) in width, 35 m (115 ft) in depth, and several tens to hundreds of meters in length (though most are smaller, especially in temperate mountain glaciers).</a:t>
            </a:r>
          </a:p>
          <a:p xmlns:a="http://schemas.openxmlformats.org/drawingml/2006/main">
            <a:r>
              <a:t>Crevasses are among the first structural features to appear on a glacier and may develop anywhere from the head to the terminus.</a:t>
            </a:r>
          </a:p>
          <a:p xmlns:a="http://schemas.openxmlformats.org/drawingml/2006/main">
            <a:r>
              <a:t>Crevasses are a response to tensional stress and they occur most often where the middle and sides of the glacier move at different rates, or where the ice curves around a bend, or where the slope steepens and the rate of movement increases.</a:t>
            </a:r>
          </a:p>
          <a:p xmlns:a="http://schemas.openxmlformats.org/drawingml/2006/main">
            <a:r>
              <a:t>Crevasses pose great danger to travel across glaciers, particularly after fresh snow has bridged the surface, hiding the underlying chasms from view.</a:t>
            </a:r>
          </a:p>
          <a:p xmlns:a="http://schemas.openxmlformats.org/drawingml/2006/main">
            <a:r>
              <a:t>Ogives</a:t>
            </a:r>
          </a:p>
          <a:p xmlns:a="http://schemas.openxmlformats.org/drawingml/2006/main">
            <a:r>
              <a:t>Ogives are arcuate structures in the ice bowing down-glacier.</a:t>
            </a:r>
          </a:p>
          <a:p xmlns:a="http://schemas.openxmlformats.org/drawingml/2006/main">
            <a:r>
              <a:t>There are two types: band ogives (alternate light and dark coloration of the ice) and wave ogives (alternate crest and trough structures within the ice).</a:t>
            </a:r>
          </a:p>
          <a:p xmlns:a="http://schemas.openxmlformats.org/drawingml/2006/main">
            <a:r>
              <a:t>Ogives usually form downslope from an icefall and are thought to represent the annual flow of ice through the ice flow: the dark portion of the band from summer, when debris falls or is blown onto the glacier surface, and the light portion from the winter, when the icefall is mainly snow-covered.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and Ice</a:t>
            </a:r>
          </a:p>
          <a:p xmlns:a="http://schemas.openxmlformats.org/drawingml/2006/main">
            <a:r>
              <a:t/>
            </a:r>
          </a:p>
          <a:p xmlns:a="http://schemas.openxmlformats.org/drawingml/2006/main">
            <a:r>
              <a:t>Slide text and labels:</a:t>
            </a:r>
          </a:p>
          <a:p xmlns:a="http://schemas.openxmlformats.org/drawingml/2006/main">
            <a:r>
              <a:t>Snow is precipitation in the solid form that originates from the freezing of water in the atmosphere.</a:t>
            </a:r>
          </a:p>
          <a:p xmlns:a="http://schemas.openxmlformats.org/drawingml/2006/main">
            <a:r>
              <a:t>It is not true that water must freeze at 0°C (32°F); the actual freezing point of water in the atmosphere depends not only on ambient temperature but also on water droplet size, droplet purity, and mechanical agitation.</a:t>
            </a:r>
          </a:p>
          <a:p xmlns:a="http://schemas.openxmlformats.org/drawingml/2006/main">
            <a:r>
              <a:t>Water that remains liquid when cooled below 0°C (32°F) is referred to as supercooled water.</a:t>
            </a:r>
          </a:p>
          <a:p xmlns:a="http://schemas.openxmlformats.org/drawingml/2006/main">
            <a:r>
              <a:t>Clouds form most readily when certain contaminants are present in the atmosphere:</a:t>
            </a:r>
          </a:p>
          <a:p xmlns:a="http://schemas.openxmlformats.org/drawingml/2006/main">
            <a:r>
              <a:t>Condensation nuclei: hygroscopic materials that attract water, such as salt and smoke, and thus retard freezing.</a:t>
            </a:r>
          </a:p>
          <a:p xmlns:a="http://schemas.openxmlformats.org/drawingml/2006/main">
            <a:r>
              <a:t>Freezing (or deposition) nuclei: particles that mimic the hexagonal crystal structure of ice, such as clays, certain bacteria, and silver iodide.</a:t>
            </a:r>
          </a:p>
          <a:p xmlns:a="http://schemas.openxmlformats.org/drawingml/2006/main">
            <a:r>
              <a:t>Most clouds contain a mixture of water droplets formed around condensation nuclei and small ice crystals formed around freezing nuclei; at typical cloud temperatures of –10° C (14° F), the freezing nuclei are effective in overcoming the activation energy and hence allow surrounding water to freeze.</a:t>
            </a:r>
          </a:p>
          <a:p xmlns:a="http://schemas.openxmlformats.org/drawingml/2006/main">
            <a:r>
              <a:t>Most storm clouds are a three-phase mixture of water vapor, supercooled liquid droplets, and small ice crystals referred to as the Wegener–Bergeron–Findeisen process; because vapor tends to flow from the supercooled droplets to the ice crystals, the former shrink and the latter grow, causing the delicate and varied structure of snowflakes.</a:t>
            </a:r>
          </a:p>
          <a:p xmlns:a="http://schemas.openxmlformats.org/drawingml/2006/main">
            <a:r>
              <a:t/>
            </a:r>
          </a:p>
          <a:p xmlns:a="http://schemas.openxmlformats.org/drawingml/2006/main">
            <a:r>
              <a:t>Snowfall and New Ice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Moraines</a:t>
            </a:r>
          </a:p>
          <a:p xmlns:a="http://schemas.openxmlformats.org/drawingml/2006/main">
            <a:r>
              <a:t/>
            </a:r>
          </a:p>
          <a:p xmlns:a="http://schemas.openxmlformats.org/drawingml/2006/main">
            <a:r>
              <a:t>Slide text and labels:</a:t>
            </a:r>
          </a:p>
          <a:p xmlns:a="http://schemas.openxmlformats.org/drawingml/2006/main">
            <a:r>
              <a:t>Moraines</a:t>
            </a:r>
          </a:p>
          <a:p xmlns:a="http://schemas.openxmlformats.org/drawingml/2006/main">
            <a:r>
              <a:t>Moraines are the linear accumulation of rocky debris oriented in the direction of flow that result from rocks that have fallen onto the ice, ablated from the edges of the ice, and accumulated from the debris input of tributary glaciers.</a:t>
            </a:r>
          </a:p>
          <a:p xmlns:a="http://schemas.openxmlformats.org/drawingml/2006/main">
            <a:r>
              <a:t>When a smaller ice stream joins a large glacier, it usually carries with it a load of rocky debris along its edges (lateral moraine) that becomes incorporated into the ice as a vertical partition between the two ice masses. The material then becomes a medial moraine on the main glacier.</a:t>
            </a:r>
          </a:p>
          <a:p xmlns:a="http://schemas.openxmlformats.org/drawingml/2006/main">
            <a:r>
              <a:t>The presence of moraines on the ice alters the mass balance, since the rock material is dark and can absorb more of the sun’s energy, but if the rocky burden is thick enough, it may serve an an insulative cover and inhibit local melting of the underlying ice.</a:t>
            </a:r>
          </a:p>
          <a:p xmlns:a="http://schemas.openxmlformats.org/drawingml/2006/main">
            <a:r>
              <a:t>Moraines generally widen toward the terminus, eventually ending up as a jumble of rock debris covering the terminus of the glacier (called an ablation moraine); finer debris can be transported farther through the action of glacial melt streams and wind.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Glaciers as Landscape-Forming Tools</a:t>
            </a:r>
          </a:p>
          <a:p xmlns:a="http://schemas.openxmlformats.org/drawingml/2006/main">
            <a:r>
              <a:t/>
            </a:r>
          </a:p>
          <a:p xmlns:a="http://schemas.openxmlformats.org/drawingml/2006/main">
            <a:r>
              <a:t>Slide text and labels:</a:t>
            </a:r>
          </a:p>
          <a:p xmlns:a="http://schemas.openxmlformats.org/drawingml/2006/main">
            <a:r>
              <a:t>Mechanisms of Glacial Erosion</a:t>
            </a:r>
          </a:p>
          <a:p xmlns:a="http://schemas.openxmlformats.org/drawingml/2006/main">
            <a:r>
              <a:t>When a glacier moves over an area, the ice undergoes plastic deformation to fill every nook and cranny, resulting in modification of the underlying surface through glacial erosion and transport.</a:t>
            </a:r>
          </a:p>
          <a:p xmlns:a="http://schemas.openxmlformats.org/drawingml/2006/main">
            <a:r>
              <a:t>The primary processes are:</a:t>
            </a:r>
          </a:p>
          <a:p xmlns:a="http://schemas.openxmlformats.org/drawingml/2006/main">
            <a:r>
              <a:t>Abrasion, or the scratching, gouging, and grooving of the surface as the ice, carrying rock particles, moves across it. Pure ice or ice containing softer rocks is relatively ineffective at abrasion, although it may produce smoothed and shiny surfaces (glacial polish). Large embedded rocks can produce scratches, or striations, several centimeters deep.</a:t>
            </a:r>
          </a:p>
          <a:p xmlns:a="http://schemas.openxmlformats.org/drawingml/2006/main">
            <a:r>
              <a:t>Crushing, or the pulverization of rock because of the glacial mass above.</a:t>
            </a:r>
          </a:p>
          <a:p xmlns:a="http://schemas.openxmlformats.org/drawingml/2006/main">
            <a:r>
              <a:t>Plucking or quarrying, which involves regelation and the lifting and incorporation of ground surface rubble and bedrock segments into the moving ice. This is considered the most potent erosional tool of glaciers.</a:t>
            </a:r>
          </a:p>
          <a:p xmlns:a="http://schemas.openxmlformats.org/drawingml/2006/main">
            <a:r>
              <a:t>Mechanisms of Glacial Transport</a:t>
            </a:r>
          </a:p>
          <a:p xmlns:a="http://schemas.openxmlformats.org/drawingml/2006/main">
            <a:r>
              <a:t>Rock material incorporated into the flow of glacial ice can be transported in one of three modes: superglacial (on top of the ice surface), englacial (within the glacial ice), or basal (at the bottom of the glacier).</a:t>
            </a:r>
          </a:p>
          <a:p xmlns:a="http://schemas.openxmlformats.org/drawingml/2006/main">
            <a:r>
              <a:t>Ice can carry any size particle anywhere in its flow, from sediment in meltwater to huge boulders right on the surface.</a:t>
            </a:r>
          </a:p>
          <a:p xmlns:a="http://schemas.openxmlformats.org/drawingml/2006/main">
            <a:r>
              <a:t>Glaciers generally continuously bury surface rock material under deepening layers of snow and ice in the accumulation zone, and expose melted-out rock material in the ablation zone, all while glacier ice is moving from the accumulation zone to the ablation zone; the result is a set of curved flow streamlines that are nested from the surface at the ELA to the sole of the glacier at the head and toe of the glacier.</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Mechanisms of Glacial Deposition</a:t>
            </a:r>
          </a:p>
          <a:p xmlns:a="http://schemas.openxmlformats.org/drawingml/2006/main">
            <a:r>
              <a:t/>
            </a:r>
          </a:p>
          <a:p xmlns:a="http://schemas.openxmlformats.org/drawingml/2006/main">
            <a:r>
              <a:t>Slide text and labels:</a:t>
            </a:r>
          </a:p>
          <a:p xmlns:a="http://schemas.openxmlformats.org/drawingml/2006/main">
            <a:r>
              <a:t>Mechanisms of Glacial Deposition</a:t>
            </a:r>
          </a:p>
          <a:p xmlns:a="http://schemas.openxmlformats.org/drawingml/2006/main">
            <a:r>
              <a:t>Using these transport mechanisms, glaciers may liberate their load (collectively called drift), in one of three ways:</a:t>
            </a:r>
          </a:p>
          <a:p xmlns:a="http://schemas.openxmlformats.org/drawingml/2006/main">
            <a:r>
              <a:t>By deposition directly from the melting ice (the deposit material is then referred to generically as glacial till)</a:t>
            </a:r>
          </a:p>
          <a:p xmlns:a="http://schemas.openxmlformats.org/drawingml/2006/main">
            <a:r>
              <a:t>By intermediate deposition from meltwater within the ice, then by melting of the ice (referred to as glaciofluvial deposits)</a:t>
            </a:r>
          </a:p>
          <a:p xmlns:a="http://schemas.openxmlformats.org/drawingml/2006/main">
            <a:r>
              <a:t>By direct deposition from meltwater below the terminus of the ice (referred to as outwash)</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Glaciated Mountain Landscapes</a:t>
            </a:r>
          </a:p>
          <a:p xmlns:a="http://schemas.openxmlformats.org/drawingml/2006/main">
            <a:r>
              <a:t/>
            </a:r>
          </a:p>
          <a:p xmlns:a="http://schemas.openxmlformats.org/drawingml/2006/main">
            <a:r>
              <a:t>Slide text and labels:</a:t>
            </a:r>
          </a:p>
          <a:p xmlns:a="http://schemas.openxmlformats.org/drawingml/2006/main">
            <a:r>
              <a:t>Glaciation is responsible for the features and forms we most associate with high mountain landscapes, including pyramidal peaks, jagged sawtooth ridges, amphitheater-like basins, and deep elongated valleys with jewel-blue lakes amid surrounding meadows.</a:t>
            </a:r>
          </a:p>
          <a:p xmlns:a="http://schemas.openxmlformats.org/drawingml/2006/main">
            <a:r>
              <a:t>It is a landscape inherited from the past, when ice was much more extensive than now; in the western US alone, there were over 75 separate high-altitude glacial areas.</a:t>
            </a:r>
          </a:p>
          <a:p xmlns:a="http://schemas.openxmlformats.org/drawingml/2006/main">
            <a:r>
              <a:t>The most characteristic and dominant feature of mountain glaciation is erosion, which is facilitated by the channeling of ice into preexisting valleys which accentuate its depth and velocity.</a:t>
            </a:r>
          </a:p>
          <a:p xmlns:a="http://schemas.openxmlformats.org/drawingml/2006/main">
            <a:r>
              <a:t>The ice on upper surfaces is thinner and prone to earlier melting (and more prolonged weathering) than in the valleys, where the ice is deeper and more sheltered; thus, higher surfaces develop sharp, angular ridges and peaks whereas valleys (glacial troughs) are so smoothed and shaped by the ice that few sharp or rugged features remain.</a:t>
            </a:r>
          </a:p>
          <a:p xmlns:a="http://schemas.openxmlformats.org/drawingml/2006/main">
            <a:r>
              <a:t>Features of deposition, moraines, and glaciofluvial debris are largely restricted to lower elevations, and generally mark the point of maximum extent of the ice or places where the glacier remained for the longer period, or where it readvanced slightly as it receded.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Features Resulting from Glacial Erosion</a:t>
            </a:r>
          </a:p>
          <a:p xmlns:a="http://schemas.openxmlformats.org/drawingml/2006/main">
            <a:r>
              <a:t/>
            </a:r>
          </a:p>
          <a:p xmlns:a="http://schemas.openxmlformats.org/drawingml/2006/main">
            <a:r>
              <a:t>Slide text and labels:</a:t>
            </a:r>
          </a:p>
          <a:p xmlns:a="http://schemas.openxmlformats.org/drawingml/2006/main">
            <a:r>
              <a:t>Features Resulting from Glacial Erosion</a:t>
            </a:r>
          </a:p>
          <a:p xmlns:a="http://schemas.openxmlformats.org/drawingml/2006/main">
            <a:r>
              <a:t>During glaciation, frost and mass-wasting processes attack the exposed surfaces while glaciers occupy the valleys and slope depressions to carve, deepen, and sculpt the topography into a distinctive landscape.</a:t>
            </a:r>
          </a:p>
          <a:p xmlns:a="http://schemas.openxmlformats.org/drawingml/2006/main">
            <a:r>
              <a:t>A cirque is a semicircular, bowl-like depression carved into the side of a mountain where a small glacier has existed; a well-developed cirque usually contains a headwall (seep and smoothed bedrock surface at the back of the cirque, extending concavely upward to the ridge), a basin (a circular or elongated depression at the base of the headwall), and a threshold (a lip or slightly elevated rampart at the outlet end of the basin).</a:t>
            </a:r>
          </a:p>
          <a:p xmlns:a="http://schemas.openxmlformats.org/drawingml/2006/main">
            <a:r>
              <a:t>The niviation theory ascribes initial cirque development to freeze-thaw processes at the base of small snowfields; as full glaciers develop, cirques become enlarged by plucking.</a:t>
            </a:r>
          </a:p>
          <a:p xmlns:a="http://schemas.openxmlformats.org/drawingml/2006/main">
            <a:r>
              <a:t>Since cirques require a glacier for their full expression, the presence of cirques in areas not now glaciated indicated the former existence of glacial ice, and the level of cirque floors roughly approximates the annual snowline that existed when the cirques were made.</a:t>
            </a:r>
          </a:p>
          <a:p xmlns:a="http://schemas.openxmlformats.org/drawingml/2006/main">
            <a:r>
              <a:t>Headward erosion by cirque glaciers creates steep sawtooth ridges (arêtes)and glacial horns.</a:t>
            </a:r>
          </a:p>
          <a:p xmlns:a="http://schemas.openxmlformats.org/drawingml/2006/main">
            <a:r>
              <a:t>Other features resulting from glacier erosion include glacial troughs, in which ice modified former stream channels; hanging valleys, in which a tributary valley has a floor higher than the floor of the trunk valley; and fjords, in which fast-moving glaciers erode far below sea level.</a:t>
            </a:r>
          </a:p>
          <a:p xmlns:a="http://schemas.openxmlformats.org/drawingml/2006/main">
            <a:r>
              <a:t>Because of the rough and irregular terrain left behind by glaciers, lakes are common in such landscapes; these include tarns, or cirque lakes, and chains of paternoster lakes in rocky basins.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Features Resulting from Glacial Deposition</a:t>
            </a:r>
          </a:p>
          <a:p xmlns:a="http://schemas.openxmlformats.org/drawingml/2006/main">
            <a:r>
              <a:t/>
            </a:r>
          </a:p>
          <a:p xmlns:a="http://schemas.openxmlformats.org/drawingml/2006/main">
            <a:r>
              <a:t>Slide text and labels:</a:t>
            </a:r>
          </a:p>
          <a:p xmlns:a="http://schemas.openxmlformats.org/drawingml/2006/main">
            <a:r>
              <a:t>Features Resulting from Glacial Deposition</a:t>
            </a:r>
          </a:p>
          <a:p xmlns:a="http://schemas.openxmlformats.org/drawingml/2006/main">
            <a:r>
              <a:t>Sooner or later, a glacier must put down the load of earth and rock that it has picked up or that has fallen onto its surface.</a:t>
            </a:r>
          </a:p>
          <a:p xmlns:a="http://schemas.openxmlformats.org/drawingml/2006/main">
            <a:r>
              <a:t>Moraine material, usually a mix of large and small particles, is deposited directly from the ice, while glaciofluvial material is deposited by meltwater streams.</a:t>
            </a:r>
          </a:p>
          <a:p xmlns:a="http://schemas.openxmlformats.org/drawingml/2006/main">
            <a:r>
              <a:t>Lateral moraines occur along the sides of a glacier; terminal moraines occur around the end of the glacial tongue; and recessional moraines occur as the moraine recedes.</a:t>
            </a:r>
          </a:p>
          <a:p xmlns:a="http://schemas.openxmlformats.org/drawingml/2006/main">
            <a:r>
              <a:t>Larger rock debris can only be transported directly by the glacier or by ice rafting (blocks of ice floating in water), but smaller material can be carried by wind or glacial meltwater streams.</a:t>
            </a:r>
          </a:p>
          <a:p xmlns:a="http://schemas.openxmlformats.org/drawingml/2006/main">
            <a:r>
              <a:t>The silt (loess) deposited by winds is ecologically beneficial, as it expedites soil development and greatly improves local productivity.</a:t>
            </a:r>
          </a:p>
          <a:p xmlns:a="http://schemas.openxmlformats.org/drawingml/2006/main">
            <a:r>
              <a:t>Glacial streams deposit sediments near the glacial terminus, called valley train, glacial outwash plain, or sandur, which create flat-floored valleys that may reach considerable depths and extend several kilometers beyond the glacial terminus; soil and vegetation develop rapidly in these glacial and glaciofluvial deposits, which frequently become locally important agricultural areas.</a:t>
            </a:r>
          </a:p>
          <a:p xmlns:a="http://schemas.openxmlformats.org/drawingml/2006/main">
            <a:r>
              <a:t>Glacial meltwater streams contribute millions of liters to many waters, but they are commonly so choked with sediment that the water is not immediately usable to people.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Rock Glaciers</a:t>
            </a:r>
          </a:p>
          <a:p xmlns:a="http://schemas.openxmlformats.org/drawingml/2006/main">
            <a:r>
              <a:t/>
            </a:r>
          </a:p>
          <a:p xmlns:a="http://schemas.openxmlformats.org/drawingml/2006/main">
            <a:r>
              <a:t>Slide text and labels:</a:t>
            </a:r>
          </a:p>
          <a:p xmlns:a="http://schemas.openxmlformats.org/drawingml/2006/main">
            <a:r>
              <a:t>In periglacial environments, water can remain perennially frozen inside a matrix of loose talus and scree to form rock glaciers, which can flow and deform in much the same manner as ice glaciers and are often found as residual forms in the later stages of glacial retreat.</a:t>
            </a:r>
          </a:p>
          <a:p xmlns:a="http://schemas.openxmlformats.org/drawingml/2006/main">
            <a:r>
              <a:t/>
            </a:r>
          </a:p>
          <a:p xmlns:a="http://schemas.openxmlformats.org/drawingml/2006/main">
            <a:r>
              <a:t>Glaciers can produce lakes on several scales, from small meltwater ponds sitting directly on the ice surface to very large lakes where major rivers are dammed by adjacent ice-sheet glaciers or by valley glaciers issuing from lateral tributaries.</a:t>
            </a:r>
          </a:p>
          <a:p xmlns:a="http://schemas.openxmlformats.org/drawingml/2006/main">
            <a:r>
              <a:t>A consequence of lakes forming behind ice dams is the likelihood of glacial lake outburst floods (GLOFs), in which the dam is overtopped, melts, or otherwise changes configuration, or the terminal moraine itself fails; these can be extremely hazardous for people living in the valley below.</a:t>
            </a:r>
          </a:p>
          <a:p xmlns:a="http://schemas.openxmlformats.org/drawingml/2006/main">
            <a:r>
              <a:t>Closely related failures are jökulhaups from water bodies located under the ice and marginal lake drainage from water bodies along the edge of the ice.</a:t>
            </a:r>
          </a:p>
          <a:p xmlns:a="http://schemas.openxmlformats.org/drawingml/2006/main">
            <a:r>
              <a:t>While they can occur in any state of climate change, the risk of such outbursts is on the rise along with global temperature.</a:t>
            </a:r>
          </a:p>
          <a:p xmlns:a="http://schemas.openxmlformats.org/drawingml/2006/main">
            <a:r>
              <a:t/>
            </a:r>
          </a:p>
          <a:p xmlns:a="http://schemas.openxmlformats.org/drawingml/2006/main">
            <a:r>
              <a:t>Glacial Lake Outburst Floods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and ice crystals grow in some variation of the hexagonal (six-sided) cry...</a:t>
            </a:r>
          </a:p>
          <a:p xmlns:a="http://schemas.openxmlformats.org/drawingml/2006/main">
            <a:r>
              <a:t/>
            </a:r>
          </a:p>
          <a:p xmlns:a="http://schemas.openxmlformats.org/drawingml/2006/main">
            <a:r>
              <a:t>Slide text and labels:</a:t>
            </a:r>
          </a:p>
          <a:p xmlns:a="http://schemas.openxmlformats.org/drawingml/2006/main">
            <a:r>
              <a:t>Snow and ice crystals grow in some variation of the hexagonal (six-sided) crystal system.</a:t>
            </a:r>
          </a:p>
          <a:p xmlns:a="http://schemas.openxmlformats.org/drawingml/2006/main">
            <a:r>
              <a:t>Once formed, ice crystals and snowflakes are subject to continual change, growing through deposition and accretion or diminishing through sublimation and melting.</a:t>
            </a:r>
          </a:p>
          <a:p xmlns:a="http://schemas.openxmlformats.org/drawingml/2006/main">
            <a:r>
              <a:t>The variations display almost infinite variety, but most often snow crystals falling from homogeneous cloud conditions resemble one another in basic shape.</a:t>
            </a:r>
          </a:p>
          <a:p xmlns:a="http://schemas.openxmlformats.org/drawingml/2006/main">
            <a:r>
              <a:t>Snow crystals are usually small and simple when first formed in the cold, dry air of high altitudes, but become larger and more complex as they fall and encounter warmer or more moisture-laden atmospheric layers, often becoming large enough to earn the name snowflakes, only to melt to rain by the time they reach the valley bottom.</a:t>
            </a:r>
          </a:p>
          <a:p xmlns:a="http://schemas.openxmlformats.org/drawingml/2006/main">
            <a:r>
              <a:t>The crystal form changes in a consistent manner depending on cloud temperature and degree of supersaturation, so that by identifying the basic form of the snow crystal at the ground, you can tell what the conditions are in the clouds above.</a:t>
            </a:r>
          </a:p>
          <a:p xmlns:a="http://schemas.openxmlformats.org/drawingml/2006/main">
            <a:r>
              <a:t>The International Commission on Snow and Ice (ICSI) classification scheme has grouped snow crystals into eight main types: plates, stellar crystals, columns, needles, irregular particles, graupel, sleet, and hail; the ICSI also includes rime.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Seasonal Snowcover and Old Snow</a:t>
            </a:r>
          </a:p>
          <a:p xmlns:a="http://schemas.openxmlformats.org/drawingml/2006/main">
            <a:r>
              <a:t/>
            </a:r>
          </a:p>
          <a:p xmlns:a="http://schemas.openxmlformats.org/drawingml/2006/main">
            <a:r>
              <a:t>Slide text and labels:</a:t>
            </a:r>
          </a:p>
          <a:p xmlns:a="http://schemas.openxmlformats.org/drawingml/2006/main">
            <a:r>
              <a:t>Snow displays continual change during formation, falling, and accumulation on the ground, until it eventually melts.</a:t>
            </a:r>
          </a:p>
          <a:p xmlns:a="http://schemas.openxmlformats.org/drawingml/2006/main">
            <a:r>
              <a:t>It may form in the atmosphere at any latitude but, in order to maintain its identity, it must fall to the Earth in an area with temperatures sufficiently low to prevent melting.</a:t>
            </a:r>
          </a:p>
          <a:p xmlns:a="http://schemas.openxmlformats.org/drawingml/2006/main">
            <a:r>
              <a:t>Most snow melts within a few days or months of the time it falls (referred to as the seasonal snowcover), but can remain year round depending on climatic conditions and the amount received.</a:t>
            </a:r>
          </a:p>
          <a:p xmlns:a="http://schemas.openxmlformats.org/drawingml/2006/main">
            <a:r>
              <a:t>The build-up of a snowcover (old snow) accumulates as a sediment, becoming more compressed as new snow falls; a series of changes also takes place at the crystal level (snow metamorphism).</a:t>
            </a:r>
          </a:p>
          <a:p xmlns:a="http://schemas.openxmlformats.org/drawingml/2006/main">
            <a:r>
              <a:t>Snowpack metamorphism can take place by three fundamental processes:</a:t>
            </a:r>
          </a:p>
          <a:p xmlns:a="http://schemas.openxmlformats.org/drawingml/2006/main">
            <a:r>
              <a:t>Equilibrium metamorphism (commonly called “rounding”) occurs when the snowpack is subfreezing (i.e., not melting) and free of large vapor pressure and temperature variations; a vapor flow transfers mass, molecule by molecule, from the tips of the grains to the branch junctions, leading to a spherical form often referred to as rounded grains or rounds. Sintering (i.e., bonding) can then take place through both vapor diffusion and solid diffusion, forming continuous ice “necks” connecting adjacent grains and producing a mechanically strong snowpack.</a:t>
            </a:r>
          </a:p>
          <a:p xmlns:a="http://schemas.openxmlformats.org/drawingml/2006/main">
            <a:r>
              <a:t>Kinetic metamorphism (commonly called “faceting”) occurs when the snowpack is subfreezing, but there is large vapor pressure and moderate to large temperature gradients; water vapor flowing through the pores between the individual grains leads to metamorphism, and grains can become very large, with angles and facets, and can become completely 3D cup crystals if space is available. Subtypes of this process produce depth hoar, near-surface faceting and surface hoar formation. In all cases, faceting forms weak layers of varying thickness and location within the snowpack, a key ingredient for many avalanches.</a:t>
            </a:r>
          </a:p>
          <a:p xmlns:a="http://schemas.openxmlformats.org/drawingml/2006/main">
            <a:r>
              <a:t>Melt-freeze metamorphism occurs when the melting point has been reached somewhere in the snowpack; liquid water fills the intergranular pore space to some extent, and during the melt phase large grains grow at the expense of smaller grains, resulting in the formation of large polygranular units known as corn snow. Repeated freezing and thawing causes increased densification and consolidation and is responsible for the formation of firn, or névé (dense snow at least one year old).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International Classification for Seasonal Snow on the Ground (ICSSG) cons...</a:t>
            </a:r>
          </a:p>
          <a:p xmlns:a="http://schemas.openxmlformats.org/drawingml/2006/main">
            <a:r>
              <a:t/>
            </a:r>
          </a:p>
          <a:p xmlns:a="http://schemas.openxmlformats.org/drawingml/2006/main">
            <a:r>
              <a:t>Slide text and labels:</a:t>
            </a:r>
          </a:p>
          <a:p xmlns:a="http://schemas.openxmlformats.org/drawingml/2006/main">
            <a:r>
              <a:t>The International Classification for Seasonal Snow on the Ground (ICSSG) consists of nine fundamental snow and ice types, based mainly on grain shape:</a:t>
            </a:r>
          </a:p>
          <a:p xmlns:a="http://schemas.openxmlformats.org/drawingml/2006/main">
            <a:r>
              <a:t>Precipitation particles (identical to the eight ICSI classes)</a:t>
            </a:r>
          </a:p>
          <a:p xmlns:a="http://schemas.openxmlformats.org/drawingml/2006/main">
            <a:r>
              <a:t>Machine-made snow (typically made for skiing)</a:t>
            </a:r>
          </a:p>
          <a:p xmlns:a="http://schemas.openxmlformats.org/drawingml/2006/main">
            <a:r>
              <a:t>Decomposing and fragmented precipitation particles (including windblown new snow)</a:t>
            </a:r>
          </a:p>
          <a:p xmlns:a="http://schemas.openxmlformats.org/drawingml/2006/main">
            <a:r>
              <a:t>Rounded grains (equilibrium metamorphism)</a:t>
            </a:r>
          </a:p>
          <a:p xmlns:a="http://schemas.openxmlformats.org/drawingml/2006/main">
            <a:r>
              <a:t>Faceted crystals (kinetic metamorphism)</a:t>
            </a:r>
          </a:p>
          <a:p xmlns:a="http://schemas.openxmlformats.org/drawingml/2006/main">
            <a:r>
              <a:t>Depth hoar crystals (advanced kinetic metamorphism)</a:t>
            </a:r>
          </a:p>
          <a:p xmlns:a="http://schemas.openxmlformats.org/drawingml/2006/main">
            <a:r>
              <a:t>Surface hoar (deposition of kinetic forms onto the snow surface)</a:t>
            </a:r>
          </a:p>
          <a:p xmlns:a="http://schemas.openxmlformats.org/drawingml/2006/main">
            <a:r>
              <a:t>Melt forms (melt-freeze metamorphism)</a:t>
            </a:r>
          </a:p>
          <a:p xmlns:a="http://schemas.openxmlformats.org/drawingml/2006/main">
            <a:r>
              <a:t>Ice formations (horizontal ice layers and vertical ice columns from piping</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Mountain Snowpack as a Water Resource</a:t>
            </a:r>
          </a:p>
          <a:p xmlns:a="http://schemas.openxmlformats.org/drawingml/2006/main">
            <a:r>
              <a:t/>
            </a:r>
          </a:p>
          <a:p xmlns:a="http://schemas.openxmlformats.org/drawingml/2006/main">
            <a:r>
              <a:t>Slide text and labels:</a:t>
            </a:r>
          </a:p>
          <a:p xmlns:a="http://schemas.openxmlformats.org/drawingml/2006/main">
            <a:r>
              <a:t>66–80% of all water resources used in the western US originate as snowfall.</a:t>
            </a:r>
          </a:p>
          <a:p xmlns:a="http://schemas.openxmlformats.org/drawingml/2006/main">
            <a:r>
              <a:t>The melting snowpack cannot deliver water to the river system until the available pore space is filled to field capacity with liquid water, which means that there is a lag time from the onset of melt until the snowpack fills up, becomes ripe, and can transfer water to the stream channel; during the ripening process, water can flow horizontally along dense layers or vertically through conduits referred to as pipes.</a:t>
            </a:r>
          </a:p>
          <a:p xmlns:a="http://schemas.openxmlformats.org/drawingml/2006/main">
            <a:r>
              <a:t>Forecasting Snowmelt-Derived Water Resources</a:t>
            </a:r>
          </a:p>
          <a:p xmlns:a="http://schemas.openxmlformats.org/drawingml/2006/main">
            <a:r>
              <a:t>The traditional technique for measuring snowpack involved shoving a length of pipe through the snowpack to the ground to capture a known volume of snow; the snow volume, reduced to its liquid content, is called the snow water equivalent (SWE).</a:t>
            </a:r>
          </a:p>
          <a:p xmlns:a="http://schemas.openxmlformats.org/drawingml/2006/main">
            <a:r>
              <a:t>A newer automated method called SNOTEL (SNO-pack TELemetry) uses a large rubber or metal bladder filled with antifreeze; as snow accumulates on the bladder, a pressure traducer calibrated in inches of water senses the load.</a:t>
            </a:r>
          </a:p>
          <a:p xmlns:a="http://schemas.openxmlformats.org/drawingml/2006/main">
            <a:r>
              <a:t>Snow and Snowmelt Runoff Augmentation</a:t>
            </a:r>
          </a:p>
          <a:p xmlns:a="http://schemas.openxmlformats.org/drawingml/2006/main">
            <a:r>
              <a:t>Methods of increasing and retaining the snowpack include installing fences in alpine grasslands, planting more trees, and cutting timber to preserve the snow from ablation.</a:t>
            </a:r>
          </a:p>
          <a:p xmlns:a="http://schemas.openxmlformats.org/drawingml/2006/main">
            <a:r>
              <a:t>Efforts to artificially simulate precipitation (cloud seeding) have largely focused on increasing the snowfall in mountains; these efforts are controversial and have produced contradictory results.</a:t>
            </a:r>
          </a:p>
          <a:p xmlns:a="http://schemas.openxmlformats.org/drawingml/2006/main">
            <a:r>
              <a:t>Not all snow in the pack becomes stream runoff; losses occur as a result of soil infiltration, sublimation from the snow surface, sublimation from snow on trees, and evaporation from the melting snow surface.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“Permanent” Snow and the Snowline</a:t>
            </a:r>
          </a:p>
          <a:p xmlns:a="http://schemas.openxmlformats.org/drawingml/2006/main">
            <a:r>
              <a:t/>
            </a:r>
          </a:p>
          <a:p xmlns:a="http://schemas.openxmlformats.org/drawingml/2006/main">
            <a:r>
              <a:t>Slide text and labels:</a:t>
            </a:r>
          </a:p>
          <a:p xmlns:a="http://schemas.openxmlformats.org/drawingml/2006/main">
            <a:r>
              <a:t>Many areas of the globe are covered by snow and ice year round, esp. at high latitudes and altitudes.</a:t>
            </a:r>
          </a:p>
          <a:p xmlns:a="http://schemas.openxmlformats.org/drawingml/2006/main">
            <a:r>
              <a:t>The zone between seasonal snow that melts every summer and the permanent snow that does not melt is represented by the snowline.</a:t>
            </a:r>
          </a:p>
          <a:p xmlns:a="http://schemas.openxmlformats.org/drawingml/2006/main">
            <a:r>
              <a:t>The location of the snowline after maximum summer melting that establishes the glacial zone and largely limits the distribution of most plants and animals, but the position of this line is highly variable and difficult to delineate.</a:t>
            </a:r>
          </a:p>
          <a:p xmlns:a="http://schemas.openxmlformats.org/drawingml/2006/main">
            <a:r>
              <a:t>Several indirect methods exist to approximate the snowline:</a:t>
            </a:r>
          </a:p>
          <a:p xmlns:a="http://schemas.openxmlformats.org/drawingml/2006/main">
            <a:r>
              <a:t>One method uses the elevation where the average temperatures are 0° C (32° F) or less during the warmest month of the year to establish a theoretical snowline.</a:t>
            </a:r>
          </a:p>
          <a:p xmlns:a="http://schemas.openxmlformats.org/drawingml/2006/main">
            <a:r>
              <a:t>Another, more useful, approach is to establish a zone or band about 220 m (660 ft) thick to represent the regional snowline or glaciation level, which represents the minimum elevation in any given region where a glacier may form; this zone is located based on the differences in elevation between the lowest peak in an area bearing small glaciers and the highest peak in the same area without a glacier (but with slopes gentle enough to retain snow).</a:t>
            </a:r>
          </a:p>
          <a:p xmlns:a="http://schemas.openxmlformats.org/drawingml/2006/main">
            <a:r>
              <a:t>The regional snowline is lowest in the polar regions, where it may occur at sea level, and highest in the subtropics, where it occurs between 5,000 and 6,500 m (16,500–21,500 ft).</a:t>
            </a:r>
          </a:p>
          <a:p xmlns:a="http://schemas.openxmlformats.org/drawingml/2006/main">
            <a:r>
              <a:t>At any given latitude, the snowline is generally lowest in areas of heavy precipitation (e.g., coastal mountains) and highest in areas of low precipitation (e.g., continental mountains), so there is a tendency for snowlines to rise in elevation toward the west in the tropics and toward the east in middle latitudes, in accordance with the prevailing winds.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Other Occurrences of Frozen Water in Mountains</a:t>
            </a:r>
          </a:p>
          <a:p xmlns:a="http://schemas.openxmlformats.org/drawingml/2006/main">
            <a:r>
              <a:t/>
            </a:r>
          </a:p>
          <a:p xmlns:a="http://schemas.openxmlformats.org/drawingml/2006/main">
            <a:r>
              <a:t>Slide text and labels:</a:t>
            </a:r>
          </a:p>
          <a:p xmlns:a="http://schemas.openxmlformats.org/drawingml/2006/main">
            <a:r>
              <a:t>Rime Ice or Hoarfrost</a:t>
            </a:r>
          </a:p>
          <a:p xmlns:a="http://schemas.openxmlformats.org/drawingml/2006/main">
            <a:r>
              <a:t>Rime ice or hoarfrost forms by contact freezing of supercooled water droplets and direct deposition of water vapor onto various nucleating objects (trees, rocks, aircraft wings, buildings, etc.) in the surrounding environment, and is usually accompanied by high-velocity winds.</a:t>
            </a:r>
          </a:p>
          <a:p xmlns:a="http://schemas.openxmlformats.org/drawingml/2006/main">
            <a:r>
              <a:t>Rime ice often takes on a blade-like form (rime feathers) that builds outward from the collecting object into the oncoming wind.</a:t>
            </a:r>
          </a:p>
          <a:p xmlns:a="http://schemas.openxmlformats.org/drawingml/2006/main">
            <a:r>
              <a:t>In some areas, such as polar mountains, rime may provide the majority of winter water accumulation.</a:t>
            </a:r>
          </a:p>
          <a:p xmlns:a="http://schemas.openxmlformats.org/drawingml/2006/main">
            <a:r>
              <a:t>Freezing of Lakes and Ponds</a:t>
            </a:r>
          </a:p>
          <a:p xmlns:a="http://schemas.openxmlformats.org/drawingml/2006/main">
            <a:r>
              <a:t>Lakes, ponds, and other relatively quiet bodies of water in high mountain environments often freeze over in the winter, but only very small lakes and ponds freeze completely solid.</a:t>
            </a:r>
          </a:p>
          <a:p xmlns:a="http://schemas.openxmlformats.org/drawingml/2006/main">
            <a:r>
              <a:t>As the lake water near the surface cools, its density increases and the cooled water sinks; when the temperature of the lake water cools below 4°C (39° F), the colder water becomes less dense, as the molecules begin to take on the expanded volume associated with the crystal lattice of ice, and the lake water will overturn.</a:t>
            </a:r>
          </a:p>
          <a:p xmlns:a="http://schemas.openxmlformats.org/drawingml/2006/main">
            <a:r>
              <a:t>The near-freezing water now floats to the surface, the crystal lattices merge to form a thin sheet of skim ice, and the “C” crystal axis of the ice becomes oriented vertically, producing black ice (or candle ice); finally, a frothy layer of white ice is produced.</a:t>
            </a:r>
          </a:p>
          <a:p xmlns:a="http://schemas.openxmlformats.org/drawingml/2006/main">
            <a:r>
              <a:t>This process has far-reaching consequences for aquatic life; if water sank as it solidified, freezing of lakes would be farm more extensive, leaving fish stranded on the ice surface.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Freezing of Rivers and Streams</a:t>
            </a:r>
          </a:p>
          <a:p xmlns:a="http://schemas.openxmlformats.org/drawingml/2006/main">
            <a:r>
              <a:t/>
            </a:r>
          </a:p>
          <a:p xmlns:a="http://schemas.openxmlformats.org/drawingml/2006/main">
            <a:r>
              <a:t>Slide text and labels:</a:t>
            </a:r>
          </a:p>
          <a:p xmlns:a="http://schemas.openxmlformats.org/drawingml/2006/main">
            <a:r>
              <a:t>Freezing of Rivers and Streams</a:t>
            </a:r>
          </a:p>
          <a:p xmlns:a="http://schemas.openxmlformats.org/drawingml/2006/main">
            <a:r>
              <a:t>In streams and rivers, the turbulent water splashes small droplets up into the cold air to initiate the freezing of seed crystals; as these crystals fall back into the flowing water, they serve as centers for further freezing, producing small disk-shaped grains that collect into frazil ice, which can become a nuisance to human works by clogging openings and freezing onto structures in the river.</a:t>
            </a:r>
          </a:p>
          <a:p xmlns:a="http://schemas.openxmlformats.org/drawingml/2006/main">
            <a:r>
              <a:t>Clear-water streams, which often cool at the bottom by radiation loss, also produce anchor ice directly on the channel bed.</a:t>
            </a:r>
          </a:p>
          <a:p xmlns:a="http://schemas.openxmlformats.org/drawingml/2006/main">
            <a:r>
              <a:t>Freezing in Rock Regolith and Soil</a:t>
            </a:r>
          </a:p>
          <a:p xmlns:a="http://schemas.openxmlformats.org/drawingml/2006/main">
            <a:r>
              <a:t>Water that freezes in the interstices (pores, cracks, etc.) of rock and soil can exert tremendous pressure during freezing, great enough to split apparently solid rock.</a:t>
            </a:r>
          </a:p>
          <a:p xmlns:a="http://schemas.openxmlformats.org/drawingml/2006/main">
            <a:r>
              <a:t>In soils, the near-surface moisture often freezes into groups of long, thin C axis–dominated crystals, called needle ice.</a:t>
            </a:r>
          </a:p>
          <a:p xmlns:a="http://schemas.openxmlformats.org/drawingml/2006/main">
            <a:r>
              <a:t>Finally, areas of springs and seeps can continue to issue water at the surface during freeze-up, leaving thick build-ups of ice (called aufeis) in the immediate vicinity of the seep.</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8d305666bb164e43"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21a143a9a83644ed" /><Relationship Type="http://schemas.openxmlformats.org/officeDocument/2006/relationships/slideLayout" Target="/ppt/slideLayouts/slideLayout1.xml" Id="R44138de1b43742e7"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50F82743-1094-478B-B92C-0CC42CADE8E0}"/>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CD3E0372-11A2-424B-A3FB-A11FF44A373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4138de1b43742e7"/>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f53af9b663f4d91" /><Relationship Type="http://schemas.openxmlformats.org/officeDocument/2006/relationships/notesSlide" Target="/ppt/notesSlides/notesSlide1.xml" Id="R38334ec73e474af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4659cb345da4879" /><Relationship Type="http://schemas.openxmlformats.org/officeDocument/2006/relationships/notesSlide" Target="/ppt/notesSlides/notesSlide10.xml" Id="R6669068e321b48a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546b3832c0884e01" /><Relationship Type="http://schemas.openxmlformats.org/officeDocument/2006/relationships/notesSlide" Target="/ppt/notesSlides/notesSlide11.xml" Id="R67379b97d30a4e1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642d43853f5c482f" /><Relationship Type="http://schemas.openxmlformats.org/officeDocument/2006/relationships/notesSlide" Target="/ppt/notesSlides/notesSlide12.xml" Id="R939efae20e1445d4"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0f082df14804170" /><Relationship Type="http://schemas.openxmlformats.org/officeDocument/2006/relationships/notesSlide" Target="/ppt/notesSlides/notesSlide13.xml" Id="R9500025fea9d480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082b6436f199481d" /><Relationship Type="http://schemas.openxmlformats.org/officeDocument/2006/relationships/notesSlide" Target="/ppt/notesSlides/notesSlide14.xml" Id="Rdc6cae07ba984218"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c8a43c0791a04e87" /><Relationship Type="http://schemas.openxmlformats.org/officeDocument/2006/relationships/notesSlide" Target="/ppt/notesSlides/notesSlide15.xml" Id="R0c56e1fe58924a41"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ebda9722dded4c4e" /><Relationship Type="http://schemas.openxmlformats.org/officeDocument/2006/relationships/notesSlide" Target="/ppt/notesSlides/notesSlide16.xml" Id="R2643d37fcbd1429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4dd54071ed9c44ca" /><Relationship Type="http://schemas.openxmlformats.org/officeDocument/2006/relationships/notesSlide" Target="/ppt/notesSlides/notesSlide17.xml" Id="R8ac18d2b69204a2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ab1aabd66de047f1" /><Relationship Type="http://schemas.openxmlformats.org/officeDocument/2006/relationships/notesSlide" Target="/ppt/notesSlides/notesSlide18.xml" Id="Rc0d6a7848eb64bf9"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e2f0937fa36f4054" /><Relationship Type="http://schemas.openxmlformats.org/officeDocument/2006/relationships/notesSlide" Target="/ppt/notesSlides/notesSlide19.xml" Id="R7b66a8bb9f9b4325"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8795c464a75b42a9" /><Relationship Type="http://schemas.openxmlformats.org/officeDocument/2006/relationships/notesSlide" Target="/ppt/notesSlides/notesSlide2.xml" Id="R7ccb60e67d184ef4"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7dcca07634814be4" /><Relationship Type="http://schemas.openxmlformats.org/officeDocument/2006/relationships/notesSlide" Target="/ppt/notesSlides/notesSlide20.xml" Id="R57cb92b2432946b3"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155992dc125d4ea0" /><Relationship Type="http://schemas.openxmlformats.org/officeDocument/2006/relationships/notesSlide" Target="/ppt/notesSlides/notesSlide21.xml" Id="Rd7fcc4bb9fb4477b"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2b65532ee8164a64" /><Relationship Type="http://schemas.openxmlformats.org/officeDocument/2006/relationships/notesSlide" Target="/ppt/notesSlides/notesSlide22.xml" Id="R3411cc24aa5e42dd"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eec9b114ebaa4729" /><Relationship Type="http://schemas.openxmlformats.org/officeDocument/2006/relationships/notesSlide" Target="/ppt/notesSlides/notesSlide23.xml" Id="Rf85c0d1a5ec04229"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705a848f29f24cdf" /><Relationship Type="http://schemas.openxmlformats.org/officeDocument/2006/relationships/notesSlide" Target="/ppt/notesSlides/notesSlide24.xml" Id="Rd42d359863f74cd5"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00a608e7b3e743d3" /><Relationship Type="http://schemas.openxmlformats.org/officeDocument/2006/relationships/notesSlide" Target="/ppt/notesSlides/notesSlide25.xml" Id="Rfc00278dc03447f8"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d8c294881758484a" /><Relationship Type="http://schemas.openxmlformats.org/officeDocument/2006/relationships/notesSlide" Target="/ppt/notesSlides/notesSlide26.xml" Id="Rde9e56ff2285453c"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5448ea43e064bdf" /><Relationship Type="http://schemas.openxmlformats.org/officeDocument/2006/relationships/notesSlide" Target="/ppt/notesSlides/notesSlide3.xml" Id="R9de7bb9b71e748a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5899ad1923c24af4" /><Relationship Type="http://schemas.openxmlformats.org/officeDocument/2006/relationships/notesSlide" Target="/ppt/notesSlides/notesSlide4.xml" Id="Reb7f1670a765439d"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07ace7a5dc014614" /><Relationship Type="http://schemas.openxmlformats.org/officeDocument/2006/relationships/notesSlide" Target="/ppt/notesSlides/notesSlide5.xml" Id="R0695d68522a24d3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827d4a6ff60d4448" /><Relationship Type="http://schemas.openxmlformats.org/officeDocument/2006/relationships/notesSlide" Target="/ppt/notesSlides/notesSlide6.xml" Id="Rc69fff6cc1774a05"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09701c9eea043e3" /><Relationship Type="http://schemas.openxmlformats.org/officeDocument/2006/relationships/notesSlide" Target="/ppt/notesSlides/notesSlide7.xml" Id="R6e3c787c71584093"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144cd18d294042e7" /><Relationship Type="http://schemas.openxmlformats.org/officeDocument/2006/relationships/notesSlide" Target="/ppt/notesSlides/notesSlide8.xml" Id="Raaf7a4dadca44bea"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eba9a0f8fb984234" /><Relationship Type="http://schemas.openxmlformats.org/officeDocument/2006/relationships/notesSlide" Target="/ppt/notesSlides/notesSlide9.xml" Id="R0ff38b56a9fe4062"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SNOW, ICE, AVALANCHES, AND GLACIERS">
            <a:extLst xmlns:a="http://schemas.openxmlformats.org/drawingml/2006/main">
              <a:ext uri="{FF2B5EF4-FFF2-40B4-BE49-F238E27FC236}">
                <a16:creationId xmlns:a16="http://schemas.microsoft.com/office/drawing/2014/main" id="{8479C6B7-AF22-4F06-B7FA-4E542B85C107}"/>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SNOW, ICE, AVALANCHES, AND GLACIERS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75BF22AD-E2C5-4252-9907-6133A3E94D84}"/>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Four</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54241340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7" name="Slide title: Snow Avalanches">
            <a:extLst xmlns:a="http://schemas.openxmlformats.org/drawingml/2006/main">
              <a:ext uri="{FF2B5EF4-FFF2-40B4-BE49-F238E27FC236}">
                <a16:creationId xmlns:a16="http://schemas.microsoft.com/office/drawing/2014/main" id="{481C3A60-C192-468D-81B9-8F36C79A316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Snow Avalanches</a:t>
            </a:r>
            <a:endParaRPr sz="3200" b="0" u="none">
              <a:solidFill>
                <a:srgbClr val="000000"/>
              </a:solidFill>
              <a:latin typeface="Calibri"/>
              <a:ea typeface="Calibri"/>
              <a:cs typeface="Calibri"/>
            </a:endParaRPr>
          </a:p>
        </p:txBody>
      </p:sp>
      <p:sp>
        <p:nvSpPr>
          <p:cNvPr id="28" name="Slide text on slide 10">
            <a:extLst xmlns:a="http://schemas.openxmlformats.org/drawingml/2006/main">
              <a:ext uri="{FF2B5EF4-FFF2-40B4-BE49-F238E27FC236}">
                <a16:creationId xmlns:a16="http://schemas.microsoft.com/office/drawing/2014/main" id="{6130EBE1-F7ED-406A-B2B7-037F48FC23FC}"/>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Snow avalanches</a:t>
            </a:r>
            <a:r>
              <a:rPr sz="1600" b="0" u="none">
                <a:solidFill>
                  <a:srgbClr val="595959"/>
                </a:solidFill>
                <a:latin typeface="Calibri"/>
                <a:ea typeface="Calibri"/>
                <a:cs typeface="Calibri"/>
              </a:rPr>
              <a:t> are the sudden release and movement of vast amounts of snow down a mountainside under the influence of gravity.</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They are one of the greatest destructive forces in nature and have caused thousands of deaths over the centuries, though only a few of the untold numbers of avalanches that occur every year are observed or recorded.</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Avalanches became a sizable problem during the 16</a:t>
            </a:r>
            <a:r>
              <a:rPr sz="1600" b="0" u="none">
                <a:solidFill>
                  <a:srgbClr val="595959"/>
                </a:solidFill>
                <a:latin typeface="Calibri"/>
                <a:ea typeface="Calibri"/>
                <a:cs typeface="Calibri"/>
              </a:rPr>
              <a:t>th</a:t>
            </a:r>
            <a:r>
              <a:rPr sz="1600" b="0" u="none">
                <a:solidFill>
                  <a:srgbClr val="595959"/>
                </a:solidFill>
                <a:latin typeface="Calibri"/>
                <a:ea typeface="Calibri"/>
                <a:cs typeface="Calibri"/>
              </a:rPr>
              <a:t> and 18</a:t>
            </a:r>
            <a:r>
              <a:rPr sz="1600" b="0" u="none">
                <a:solidFill>
                  <a:srgbClr val="595959"/>
                </a:solidFill>
                <a:latin typeface="Calibri"/>
                <a:ea typeface="Calibri"/>
                <a:cs typeface="Calibri"/>
              </a:rPr>
              <a:t>th</a:t>
            </a:r>
            <a:r>
              <a:rPr sz="1600" b="0" u="none">
                <a:solidFill>
                  <a:srgbClr val="595959"/>
                </a:solidFill>
                <a:latin typeface="Calibri"/>
                <a:ea typeface="Calibri"/>
                <a:cs typeface="Calibri"/>
              </a:rPr>
              <a:t> centuries, when increased population and widespread cutting of mountain forests coincided with increasing snowfall and glacial advance associated with the Little Ice Age.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greatest disaster occurred during World War I, when a series of huge snow slides on the Austrian–Italian Front annihilated 10,000 soldiers in a single day.</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North America, the first major avalanche-related problems arose during the Gold Rush, when prospectors swarmed into the mountains of the West and numerous mining towns were established; later, as mining decreased in importance, expansion of railroads and highways across the mountains raised the avalanche danger at other sites.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More recently, as more recreation and development come to the mountains, avalanche fatalities continue to rise.</a:t>
            </a:r>
            <a:endParaRPr sz="1600" b="0" u="none">
              <a:solidFill>
                <a:srgbClr val="000000"/>
              </a:solidFill>
              <a:latin typeface="Calibri"/>
              <a:ea typeface="Calibri"/>
              <a:cs typeface="Calibri"/>
            </a:endParaRPr>
          </a:p>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940502034"/>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9" name="Slide title: Types of Avalanches">
            <a:extLst xmlns:a="http://schemas.openxmlformats.org/drawingml/2006/main">
              <a:ext uri="{FF2B5EF4-FFF2-40B4-BE49-F238E27FC236}">
                <a16:creationId xmlns:a16="http://schemas.microsoft.com/office/drawing/2014/main" id="{D9975408-EE71-4091-9856-A84191CB4D4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Types of Avalanches</a:t>
            </a:r>
            <a:endParaRPr sz="2800" b="0" u="none">
              <a:solidFill>
                <a:srgbClr val="000000"/>
              </a:solidFill>
              <a:latin typeface="Calibri"/>
              <a:ea typeface="Calibri"/>
              <a:cs typeface="Calibri"/>
            </a:endParaRPr>
          </a:p>
        </p:txBody>
      </p:sp>
      <p:sp>
        <p:nvSpPr>
          <p:cNvPr id="30" name="Slide text on slide 11">
            <a:extLst xmlns:a="http://schemas.openxmlformats.org/drawingml/2006/main">
              <a:ext uri="{FF2B5EF4-FFF2-40B4-BE49-F238E27FC236}">
                <a16:creationId xmlns:a16="http://schemas.microsoft.com/office/drawing/2014/main" id="{1C1918C2-7CE4-4878-9548-1DD26FECF01E}"/>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Loose-snow avalanches</a:t>
            </a:r>
            <a:r>
              <a:rPr sz="1600" b="0" u="none">
                <a:solidFill>
                  <a:srgbClr val="595959"/>
                </a:solidFill>
                <a:latin typeface="Calibri"/>
                <a:ea typeface="Calibri"/>
                <a:cs typeface="Calibri"/>
              </a:rPr>
              <a:t> </a:t>
            </a:r>
            <a:endParaRPr sz="16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Loose-snow avalanches have little internal cohesion and tend to initiate at a point, growing wider as they move downhill and more snow becomes entrained in the slides.</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These avalanches occur most frequently in newly fallen snow on steep slopes, where the snow cannot maintain itself through internal strength.</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They are the most common kind of avalanche, but they are usually shallow and small and cause little damage; in fact, their occurrence may be a stabilizing factor, since frequent small slides provide a continual adjustment in the snow and can prevent major slides.</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most dangerous kind of loose-snow avalanche happens in the spring when snow is wet; as the avalanche moves downward, it may gather enough momentum and mass to cause considerable damage.</a:t>
            </a:r>
            <a:endParaRPr sz="1200" b="0" u="none">
              <a:solidFill>
                <a:srgbClr val="000000"/>
              </a:solidFill>
              <a:latin typeface="Calibri"/>
              <a:ea typeface="Calibri"/>
              <a:cs typeface="Calibri"/>
            </a:endParaRPr>
          </a:p>
          <a:p xmlns:a="http://schemas.openxmlformats.org/drawingml/2006/main">
            <a:pPr marL="343080" indent="-34308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Slab avalanches</a:t>
            </a:r>
            <a:endParaRPr sz="16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Slab avalanches consist of a more cohesive snow slab overlying a weak layer or interface; they tend to fracture along a broad front and begin sliding downward as a single unit, until they break into smaller chunks.</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They occur less frequently than loose-snow avalanches but may involve large amounts of snow and cause considerable destruction.</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They originate in all types of snow and the chief distinguishing characteristic is that the snow breaks away with enough internal cohesion to act as a single unit until it disaggregates during its journey downslope.</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Slab avalanches are often confined to a specific area on the slope but, during time of extreme instability, whole mountainsides may become involved.</a:t>
            </a:r>
            <a:endParaRPr sz="1200" b="0" u="none">
              <a:solidFill>
                <a:srgbClr val="000000"/>
              </a:solidFill>
              <a:latin typeface="Calibri"/>
              <a:ea typeface="Calibri"/>
              <a:cs typeface="Calibri"/>
            </a:endParaRPr>
          </a:p>
        </p:txBody>
      </p:sp>
      <p:sp>
        <p:nvSpPr>
          <p:cNvPr id="31" name="TextBox 3">
            <a:extLst xmlns:a="http://schemas.openxmlformats.org/drawingml/2006/main">
              <a:ext uri="{FF2B5EF4-FFF2-40B4-BE49-F238E27FC236}">
                <a16:creationId xmlns:a16="http://schemas.microsoft.com/office/drawing/2014/main" id="{0A4F3D53-F9EE-4263-A6AC-0087F0690706}"/>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50106506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32" name="Slide title: Factors Influencing Avalanche Occurrence">
            <a:extLst xmlns:a="http://schemas.openxmlformats.org/drawingml/2006/main">
              <a:ext uri="{FF2B5EF4-FFF2-40B4-BE49-F238E27FC236}">
                <a16:creationId xmlns:a16="http://schemas.microsoft.com/office/drawing/2014/main" id="{3BFC2AF6-39F7-4750-B320-CCF8F4FCD3B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Factors Influencing Avalanche Occurrence</a:t>
            </a:r>
            <a:endParaRPr sz="2800" b="0" u="none">
              <a:solidFill>
                <a:srgbClr val="000000"/>
              </a:solidFill>
              <a:latin typeface="Calibri"/>
              <a:ea typeface="Calibri"/>
              <a:cs typeface="Calibri"/>
            </a:endParaRPr>
          </a:p>
        </p:txBody>
      </p:sp>
      <p:sp>
        <p:nvSpPr>
          <p:cNvPr id="33" name="Slide text on slide 12">
            <a:extLst xmlns:a="http://schemas.openxmlformats.org/drawingml/2006/main">
              <a:ext uri="{FF2B5EF4-FFF2-40B4-BE49-F238E27FC236}">
                <a16:creationId xmlns:a16="http://schemas.microsoft.com/office/drawing/2014/main" id="{FB4C24C1-4BCC-4817-B3E3-9728149B8F49}"/>
              </a:ext>
            </a:extLst>
          </p:cNvPr>
          <p:cNvSpPr>
            <a:spLocks xmlns:a="http://schemas.openxmlformats.org/drawingml/2006/main" noGrp="1"/>
          </p:cNvSpPr>
          <p:nvPr/>
        </p:nvSpPr>
        <p:spPr>
          <a:xfrm xmlns:a="http://schemas.openxmlformats.org/drawingml/2006/main">
            <a:off x="457200" y="898200"/>
            <a:ext cx="8229600" cy="555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1" u="none">
                <a:solidFill>
                  <a:srgbClr val="595959"/>
                </a:solidFill>
                <a:latin typeface="Calibri"/>
                <a:ea typeface="Calibri"/>
                <a:cs typeface="Calibri"/>
              </a:rPr>
              <a:t>Terrain</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Avalanches usually occur repeatedly in the same places (known as </a:t>
            </a:r>
            <a:r>
              <a:rPr sz="1200" b="1" u="none">
                <a:solidFill>
                  <a:srgbClr val="595959"/>
                </a:solidFill>
                <a:latin typeface="Calibri"/>
                <a:ea typeface="Calibri"/>
                <a:cs typeface="Calibri"/>
              </a:rPr>
              <a:t>avalanche paths</a:t>
            </a:r>
            <a:r>
              <a:rPr sz="1200" b="0" u="none">
                <a:solidFill>
                  <a:srgbClr val="595959"/>
                </a:solidFill>
                <a:latin typeface="Calibri"/>
                <a:ea typeface="Calibri"/>
                <a:cs typeface="Calibri"/>
              </a:rPr>
              <a:t>) because of weather and terrain relationships.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area where an avalanche initiates is the </a:t>
            </a:r>
            <a:r>
              <a:rPr sz="1200" b="1" u="none">
                <a:solidFill>
                  <a:srgbClr val="595959"/>
                </a:solidFill>
                <a:latin typeface="Calibri"/>
                <a:ea typeface="Calibri"/>
                <a:cs typeface="Calibri"/>
              </a:rPr>
              <a:t>starting zone</a:t>
            </a:r>
            <a:r>
              <a:rPr sz="1200" b="0" u="none">
                <a:solidFill>
                  <a:srgbClr val="595959"/>
                </a:solidFill>
                <a:latin typeface="Calibri"/>
                <a:ea typeface="Calibri"/>
                <a:cs typeface="Calibri"/>
              </a:rPr>
              <a:t>, the area through which it runs is the </a:t>
            </a:r>
            <a:r>
              <a:rPr sz="1200" b="1" u="none">
                <a:solidFill>
                  <a:srgbClr val="595959"/>
                </a:solidFill>
                <a:latin typeface="Calibri"/>
                <a:ea typeface="Calibri"/>
                <a:cs typeface="Calibri"/>
              </a:rPr>
              <a:t>track</a:t>
            </a:r>
            <a:r>
              <a:rPr sz="1200" b="0" u="none">
                <a:solidFill>
                  <a:srgbClr val="595959"/>
                </a:solidFill>
                <a:latin typeface="Calibri"/>
                <a:ea typeface="Calibri"/>
                <a:cs typeface="Calibri"/>
              </a:rPr>
              <a:t>, and the area where deceleration and deposition takes place in the </a:t>
            </a:r>
            <a:r>
              <a:rPr sz="1200" b="1" u="none">
                <a:solidFill>
                  <a:srgbClr val="595959"/>
                </a:solidFill>
                <a:latin typeface="Calibri"/>
                <a:ea typeface="Calibri"/>
                <a:cs typeface="Calibri"/>
              </a:rPr>
              <a:t>runout zone</a:t>
            </a:r>
            <a:r>
              <a:rPr sz="1200" b="0" u="none">
                <a:solidFill>
                  <a:srgbClr val="595959"/>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most important terrain factor for avalanches is the slope angle of the starting zone, with favored angles between 30° and 45°.</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Other terrain features also favor or inhibit avalanches:</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A convex slope will be slightly more prone to avalanches that a concave slope, as the outward bend puts tensional stress on snowcover whereas concavity slight strengthens snow cohesion through compression.</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Leeward slopes are typically more dangerous, since the wind can quickly load large quantities of wind onto the slope; they are also often overhung by </a:t>
            </a:r>
            <a:r>
              <a:rPr sz="1200" b="1" u="none">
                <a:solidFill>
                  <a:srgbClr val="595959"/>
                </a:solidFill>
                <a:latin typeface="Calibri"/>
                <a:ea typeface="Calibri"/>
                <a:cs typeface="Calibri"/>
              </a:rPr>
              <a:t>cornices</a:t>
            </a:r>
            <a:r>
              <a:rPr sz="1200" b="0" u="none">
                <a:solidFill>
                  <a:srgbClr val="595959"/>
                </a:solidFill>
                <a:latin typeface="Calibri"/>
                <a:ea typeface="Calibri"/>
                <a:cs typeface="Calibri"/>
              </a:rPr>
              <a:t>, which can fall on the slope and act as triggers.</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Other variables include exposure to the sun, surface roughness, and groundcover.</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1" u="none">
                <a:solidFill>
                  <a:srgbClr val="595959"/>
                </a:solidFill>
                <a:latin typeface="Calibri"/>
                <a:ea typeface="Calibri"/>
                <a:cs typeface="Calibri"/>
              </a:rPr>
              <a:t>Weather</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rate of snowfall (or </a:t>
            </a:r>
            <a:r>
              <a:rPr sz="1200" b="1" u="none">
                <a:solidFill>
                  <a:srgbClr val="595959"/>
                </a:solidFill>
                <a:latin typeface="Calibri"/>
                <a:ea typeface="Calibri"/>
                <a:cs typeface="Calibri"/>
              </a:rPr>
              <a:t>snowfall intensity</a:t>
            </a:r>
            <a:r>
              <a:rPr sz="1200" b="0" u="none">
                <a:solidFill>
                  <a:srgbClr val="595959"/>
                </a:solidFill>
                <a:latin typeface="Calibri"/>
                <a:ea typeface="Calibri"/>
                <a:cs typeface="Calibri"/>
              </a:rPr>
              <a:t>) is critically important, as rapid snowfall may quickly overload weak layers before they can adjust, thereby causing avalanches.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Rain can also be an important factor, since it adds weight to the snowpack without any addition in strength.</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Wind redistributes snow onto the lee sides of ridges, gullies, and other terrain features, where it may pile into thick wind drifts; wind deposition adds stress to the snowpack, creating more unstable conditions.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Temperature affects the mechanical strength of both falling and accumulated snow; in general, instabilities tend to persist longer when temperatures are cold and stabilize more quickly when temperatures are moderate, but high temperatures can also result in wet-snow avalanches.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857160" lvl="1" indent="-45720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p:txBody>
      </p:sp>
      <p:sp>
        <p:nvSpPr>
          <p:cNvPr id="34" name="TextBox 3">
            <a:extLst xmlns:a="http://schemas.openxmlformats.org/drawingml/2006/main">
              <a:ext uri="{FF2B5EF4-FFF2-40B4-BE49-F238E27FC236}">
                <a16:creationId xmlns:a16="http://schemas.microsoft.com/office/drawing/2014/main" id="{37EE3DAC-A96F-469A-B442-328B4FC7C64B}"/>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53748672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5" name="Slide text on slide 13">
            <a:extLst xmlns:a="http://schemas.openxmlformats.org/drawingml/2006/main">
              <a:ext uri="{FF2B5EF4-FFF2-40B4-BE49-F238E27FC236}">
                <a16:creationId xmlns:a16="http://schemas.microsoft.com/office/drawing/2014/main" id="{E086649F-B9A9-46FB-B417-C592ED82E302}"/>
              </a:ext>
            </a:extLst>
          </p:cNvPr>
          <p:cNvSpPr>
            <a:spLocks xmlns:a="http://schemas.openxmlformats.org/drawingml/2006/main" noGrp="1"/>
          </p:cNvSpPr>
          <p:nvPr/>
        </p:nvSpPr>
        <p:spPr>
          <a:xfrm xmlns:a="http://schemas.openxmlformats.org/drawingml/2006/main">
            <a:off x="457200" y="273960"/>
            <a:ext cx="8229600" cy="622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Snowpack</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How the weather interacts with the existing snowpack determines whether the snow is capable of producing avalanches.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Slab avalanches require three basic snowpack ingredients: </a:t>
            </a:r>
            <a:endParaRPr sz="1500" b="0" u="none">
              <a:solidFill>
                <a:srgbClr val="000000"/>
              </a:solidFill>
              <a:latin typeface="Calibri"/>
              <a:ea typeface="Calibri"/>
              <a:cs typeface="Calibri"/>
            </a:endParaRPr>
          </a:p>
          <a:p xmlns:a="http://schemas.openxmlformats.org/drawingml/2006/main">
            <a:pPr marL="1143000" lvl="2" indent="-228600">
              <a:lnSpc>
                <a:spcPct val="12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A slab, or relatively cohesive layer of snow; new snow, equilibrium metamorphosed snow, and wind slabs form the most common slab layers.</a:t>
            </a: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A weak layer, which is a less cohesive layer underlying the slab, commonly composed of faceted crystals formed by kinetic-growth metamorphism like depth hoar, surface hoar, or near-surface hoar.</a:t>
            </a: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A bed surface (such as a frozen rain crust), while not critical for slab avalanches, may create particularly unstable conditions when a weak layer and a slab are deposited on top of it.</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For unstable conditions, the stress on the weak layer must exceed its strength at some location, causing cracks to initiate within the weak layer; after the cracks grow to a critical size, they rapidly propagate around the slope and, if the slope it steep enough, an avalanche will release.</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1" u="none">
                <a:solidFill>
                  <a:srgbClr val="595959"/>
                </a:solidFill>
                <a:latin typeface="Calibri"/>
                <a:ea typeface="Calibri"/>
                <a:cs typeface="Calibri"/>
              </a:rPr>
              <a:t>Triggers</a:t>
            </a:r>
            <a:endParaRPr sz="20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Snow on a slope that is unstable enough to be triggered is called </a:t>
            </a:r>
            <a:r>
              <a:rPr sz="1500" b="1" u="none">
                <a:solidFill>
                  <a:srgbClr val="595959"/>
                </a:solidFill>
                <a:latin typeface="Calibri"/>
                <a:ea typeface="Calibri"/>
                <a:cs typeface="Calibri"/>
              </a:rPr>
              <a:t>conditionally stable</a:t>
            </a:r>
            <a:r>
              <a:rPr sz="1500" b="0" u="none">
                <a:solidFill>
                  <a:srgbClr val="595959"/>
                </a:solidFill>
                <a:latin typeface="Calibri"/>
                <a:ea typeface="Calibri"/>
                <a:cs typeface="Calibri"/>
              </a:rPr>
              <a:t>, and is esp. dangerous since adding a person on skis, a snowboard, or a snowmobile may result in an avalanche.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most common triggers for natural avalanches include new or windblown snow, though falling cornices are also important in some areas. </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6" name="Accessible slide title: Snowpack">
            <a:extLst xmlns:a="http://schemas.openxmlformats.org/drawingml/2006/main">
              <a:ext uri="{FF2B5EF4-FFF2-40B4-BE49-F238E27FC236}">
                <a16:creationId xmlns:a16="http://schemas.microsoft.com/office/drawing/2014/main" id="{CC81329C-1703-4211-A68E-146713499A1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Snowpack</a:t>
            </a:r>
          </a:p>
        </p:txBody>
      </p:sp>
    </p:spTree>
    <p:extLst>
      <p:ext uri="{BB962C8B-B14F-4D97-AF65-F5344CB8AC3E}">
        <p14:creationId xmlns:p14="http://schemas.microsoft.com/office/powerpoint/2010/main" val="198282063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6" name="Slide title: Avalanche Forecasting and Mitigation">
            <a:extLst xmlns:a="http://schemas.openxmlformats.org/drawingml/2006/main">
              <a:ext uri="{FF2B5EF4-FFF2-40B4-BE49-F238E27FC236}">
                <a16:creationId xmlns:a16="http://schemas.microsoft.com/office/drawing/2014/main" id="{B8CB453A-E99A-4437-8737-E678F5A1D46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Avalanche Forecasting and Mitigation</a:t>
            </a:r>
            <a:endParaRPr sz="2800" b="0" u="none">
              <a:solidFill>
                <a:srgbClr val="000000"/>
              </a:solidFill>
              <a:latin typeface="Calibri"/>
              <a:ea typeface="Calibri"/>
              <a:cs typeface="Calibri"/>
            </a:endParaRPr>
          </a:p>
        </p:txBody>
      </p:sp>
      <p:sp>
        <p:nvSpPr>
          <p:cNvPr id="37" name="Slide text on slide 14">
            <a:extLst xmlns:a="http://schemas.openxmlformats.org/drawingml/2006/main">
              <a:ext uri="{FF2B5EF4-FFF2-40B4-BE49-F238E27FC236}">
                <a16:creationId xmlns:a16="http://schemas.microsoft.com/office/drawing/2014/main" id="{43F3EAAC-2160-4ED6-9EA0-379668FA0910}"/>
              </a:ext>
            </a:extLst>
          </p:cNvPr>
          <p:cNvSpPr>
            <a:spLocks xmlns:a="http://schemas.openxmlformats.org/drawingml/2006/main" noGrp="1"/>
          </p:cNvSpPr>
          <p:nvPr/>
        </p:nvSpPr>
        <p:spPr>
          <a:xfrm xmlns:a="http://schemas.openxmlformats.org/drawingml/2006/main">
            <a:off x="457200" y="897840"/>
            <a:ext cx="8229600" cy="5612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Forecasting Avalanches</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Scientifically based avalanche forecasting originate in Europe in the early 1900s and has been practiced in the US since the late 1940s, relying on mountain meteorology, snow mechanics, and terrain analysis.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avalanche danger scale used by Canada, the US, and New Zealand categorizes avalanche risk as extreme (black), high (red), considerable (orange), moderate (yellow), or low (green).</a:t>
            </a: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Mitigating Avalanches</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Attempts to directly mitigate avalanches have been practiced in the Alps for centuries but emerged as a relatively new endeavor in North American following World War II.</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Passive mitigation measures (such as placing walls, dams or other structures in the snow accumulation zone or immediately above the area to be protected) are relatively effective, but they can be expensive and require continual maintenance, so they are most appropriate in areas where permanent structures are threatened by avalanches.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Active mitigation measures (such as triggering avalanches) are much less expensive but must be applied repeatedly, so they are appropriate for areas where avalanches can be triggered when people are not in the area, such as ski runs and mountain highways.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Another method of snow stabilization is simply to pack the snow down, often referred to as </a:t>
            </a:r>
            <a:r>
              <a:rPr sz="1300" b="1" u="none">
                <a:solidFill>
                  <a:srgbClr val="595959"/>
                </a:solidFill>
                <a:latin typeface="Calibri"/>
                <a:ea typeface="Calibri"/>
                <a:cs typeface="Calibri"/>
              </a:rPr>
              <a:t>boot packing</a:t>
            </a:r>
            <a:r>
              <a:rPr sz="1300" b="0" u="none">
                <a:solidFill>
                  <a:srgbClr val="595959"/>
                </a:solidFill>
                <a:latin typeface="Calibri"/>
                <a:ea typeface="Calibri"/>
                <a:cs typeface="Calibri"/>
              </a:rPr>
              <a:t>; this is used at some ski resorts, where skiers and tracked vehicles are constantly packing the newly fallen snow, which increases its strength and may help to inhibit weak-layer formation.</a:t>
            </a:r>
            <a:endParaRPr sz="1300" b="0" u="none">
              <a:solidFill>
                <a:srgbClr val="000000"/>
              </a:solidFill>
              <a:latin typeface="Calibri"/>
              <a:ea typeface="Calibri"/>
              <a:cs typeface="Calibri"/>
            </a:endParaRPr>
          </a:p>
          <a:p xmlns:a="http://schemas.openxmlformats.org/drawingml/2006/main">
            <a:pPr marL="857160" lvl="1" indent="-45720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38" name="TextBox 3">
            <a:extLst xmlns:a="http://schemas.openxmlformats.org/drawingml/2006/main">
              <a:ext uri="{FF2B5EF4-FFF2-40B4-BE49-F238E27FC236}">
                <a16:creationId xmlns:a16="http://schemas.microsoft.com/office/drawing/2014/main" id="{3AAF98B7-7F5A-4259-A62B-617421BB3EB2}"/>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553581076"/>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9" name="Slide title: Glaciers">
            <a:extLst xmlns:a="http://schemas.openxmlformats.org/drawingml/2006/main">
              <a:ext uri="{FF2B5EF4-FFF2-40B4-BE49-F238E27FC236}">
                <a16:creationId xmlns:a16="http://schemas.microsoft.com/office/drawing/2014/main" id="{381B19AE-3BFD-4296-A088-6998256C30D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Glaciers</a:t>
            </a:r>
            <a:endParaRPr sz="3200" b="0" u="none">
              <a:solidFill>
                <a:srgbClr val="000000"/>
              </a:solidFill>
              <a:latin typeface="Calibri"/>
              <a:ea typeface="Calibri"/>
              <a:cs typeface="Calibri"/>
            </a:endParaRPr>
          </a:p>
        </p:txBody>
      </p:sp>
      <p:sp>
        <p:nvSpPr>
          <p:cNvPr id="40" name="Slide text on slide 15">
            <a:extLst xmlns:a="http://schemas.openxmlformats.org/drawingml/2006/main">
              <a:ext uri="{FF2B5EF4-FFF2-40B4-BE49-F238E27FC236}">
                <a16:creationId xmlns:a16="http://schemas.microsoft.com/office/drawing/2014/main" id="{C76F70CB-F12A-4B9D-823F-D4D088D8EFDB}"/>
              </a:ext>
            </a:extLst>
          </p:cNvPr>
          <p:cNvSpPr>
            <a:spLocks xmlns:a="http://schemas.openxmlformats.org/drawingml/2006/main" noGrp="1"/>
          </p:cNvSpPr>
          <p:nvPr/>
        </p:nvSpPr>
        <p:spPr>
          <a:xfrm xmlns:a="http://schemas.openxmlformats.org/drawingml/2006/main">
            <a:off x="457200" y="1069560"/>
            <a:ext cx="8229600" cy="5327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 </a:t>
            </a:r>
            <a:r>
              <a:rPr sz="1400" b="1" u="none">
                <a:solidFill>
                  <a:srgbClr val="595959"/>
                </a:solidFill>
                <a:latin typeface="Calibri"/>
                <a:ea typeface="Calibri"/>
                <a:cs typeface="Calibri"/>
              </a:rPr>
              <a:t>glacier</a:t>
            </a:r>
            <a:r>
              <a:rPr sz="1400" b="0" u="none">
                <a:solidFill>
                  <a:srgbClr val="595959"/>
                </a:solidFill>
                <a:latin typeface="Calibri"/>
                <a:ea typeface="Calibri"/>
                <a:cs typeface="Calibri"/>
              </a:rPr>
              <a:t> is a mass of relatively slow-moving ice created by the accumulation of snow.</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Snow near the surface in the </a:t>
            </a:r>
            <a:r>
              <a:rPr sz="1400" b="1" u="none">
                <a:solidFill>
                  <a:srgbClr val="595959"/>
                </a:solidFill>
                <a:latin typeface="Calibri"/>
                <a:ea typeface="Calibri"/>
                <a:cs typeface="Calibri"/>
              </a:rPr>
              <a:t>active layer </a:t>
            </a:r>
            <a:r>
              <a:rPr sz="1400" b="0" u="none">
                <a:solidFill>
                  <a:srgbClr val="595959"/>
                </a:solidFill>
                <a:latin typeface="Calibri"/>
                <a:ea typeface="Calibri"/>
                <a:cs typeface="Calibri"/>
              </a:rPr>
              <a:t>is transformed into ice through the processes of sublimation, melting, and refreezing.</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Compaction occurs after the snow has been buried under successive annual accumulation: newly fallen snow becomes </a:t>
            </a:r>
            <a:r>
              <a:rPr sz="1400" b="1" u="none">
                <a:solidFill>
                  <a:srgbClr val="595959"/>
                </a:solidFill>
                <a:latin typeface="Calibri"/>
                <a:ea typeface="Calibri"/>
                <a:cs typeface="Calibri"/>
              </a:rPr>
              <a:t>corn snow</a:t>
            </a:r>
            <a:r>
              <a:rPr sz="1400" b="0" u="none">
                <a:solidFill>
                  <a:srgbClr val="595959"/>
                </a:solidFill>
                <a:latin typeface="Calibri"/>
                <a:ea typeface="Calibri"/>
                <a:cs typeface="Calibri"/>
              </a:rPr>
              <a:t> at the end of the season, which then becomes </a:t>
            </a:r>
            <a:r>
              <a:rPr sz="1400" b="1" u="none">
                <a:solidFill>
                  <a:srgbClr val="595959"/>
                </a:solidFill>
                <a:latin typeface="Calibri"/>
                <a:ea typeface="Calibri"/>
                <a:cs typeface="Calibri"/>
              </a:rPr>
              <a:t>firm</a:t>
            </a:r>
            <a:r>
              <a:rPr sz="1400" b="0" u="none">
                <a:solidFill>
                  <a:srgbClr val="595959"/>
                </a:solidFill>
                <a:latin typeface="Calibri"/>
                <a:ea typeface="Calibri"/>
                <a:cs typeface="Calibri"/>
              </a:rPr>
              <a:t> (or </a:t>
            </a:r>
            <a:r>
              <a:rPr sz="1400" b="1" u="none">
                <a:solidFill>
                  <a:srgbClr val="595959"/>
                </a:solidFill>
                <a:latin typeface="Calibri"/>
                <a:ea typeface="Calibri"/>
                <a:cs typeface="Calibri"/>
              </a:rPr>
              <a:t>névé</a:t>
            </a:r>
            <a:r>
              <a:rPr sz="1400" b="0" u="none">
                <a:solidFill>
                  <a:srgbClr val="595959"/>
                </a:solidFill>
                <a:latin typeface="Calibri"/>
                <a:ea typeface="Calibri"/>
                <a:cs typeface="Calibri"/>
              </a:rPr>
              <a:t>) as it survives from one year to the next; as the snow is compressed further, the air spaces between the particles are diminished and eventually close off to become bubbles, at which time the snow has become </a:t>
            </a:r>
            <a:r>
              <a:rPr sz="1400" b="1" u="none">
                <a:solidFill>
                  <a:srgbClr val="595959"/>
                </a:solidFill>
                <a:latin typeface="Calibri"/>
                <a:ea typeface="Calibri"/>
                <a:cs typeface="Calibri"/>
              </a:rPr>
              <a:t>glacial ice</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Types of Glaciers</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Cirque glaciers, </a:t>
            </a:r>
            <a:r>
              <a:rPr sz="1300" b="0" u="none">
                <a:solidFill>
                  <a:srgbClr val="595959"/>
                </a:solidFill>
                <a:latin typeface="Calibri"/>
                <a:ea typeface="Calibri"/>
                <a:cs typeface="Calibri"/>
              </a:rPr>
              <a:t>which occupy isolated depressions on mountain slopes, are found at almost all latitudes.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Major </a:t>
            </a:r>
            <a:r>
              <a:rPr sz="1300" b="1" u="none">
                <a:solidFill>
                  <a:srgbClr val="595959"/>
                </a:solidFill>
                <a:latin typeface="Calibri"/>
                <a:ea typeface="Calibri"/>
                <a:cs typeface="Calibri"/>
              </a:rPr>
              <a:t>ice caps</a:t>
            </a:r>
            <a:r>
              <a:rPr sz="1300" b="0" u="none">
                <a:solidFill>
                  <a:srgbClr val="595959"/>
                </a:solidFill>
                <a:latin typeface="Calibri"/>
                <a:ea typeface="Calibri"/>
                <a:cs typeface="Calibri"/>
              </a:rPr>
              <a:t> or </a:t>
            </a:r>
            <a:r>
              <a:rPr sz="1300" b="1" u="none">
                <a:solidFill>
                  <a:srgbClr val="595959"/>
                </a:solidFill>
                <a:latin typeface="Calibri"/>
                <a:ea typeface="Calibri"/>
                <a:cs typeface="Calibri"/>
              </a:rPr>
              <a:t>icefields</a:t>
            </a:r>
            <a:r>
              <a:rPr sz="1300" b="0" u="none">
                <a:solidFill>
                  <a:srgbClr val="595959"/>
                </a:solidFill>
                <a:latin typeface="Calibri"/>
                <a:ea typeface="Calibri"/>
                <a:cs typeface="Calibri"/>
              </a:rPr>
              <a:t>, which cover all but the highest peaks, are typically found in subpolar and polar areas.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Intermediate </a:t>
            </a:r>
            <a:r>
              <a:rPr sz="1300" b="1" u="none">
                <a:solidFill>
                  <a:srgbClr val="595959"/>
                </a:solidFill>
                <a:latin typeface="Calibri"/>
                <a:ea typeface="Calibri"/>
                <a:cs typeface="Calibri"/>
              </a:rPr>
              <a:t>valley glaciers</a:t>
            </a:r>
            <a:r>
              <a:rPr sz="1300" b="0" u="none">
                <a:solidFill>
                  <a:srgbClr val="595959"/>
                </a:solidFill>
                <a:latin typeface="Calibri"/>
                <a:ea typeface="Calibri"/>
                <a:cs typeface="Calibri"/>
              </a:rPr>
              <a:t> head in an accumulation basin (the cirque) and extend downvalley for some distance.</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Piedmont glaciers </a:t>
            </a:r>
            <a:r>
              <a:rPr sz="1300" b="0" u="none">
                <a:solidFill>
                  <a:srgbClr val="595959"/>
                </a:solidFill>
                <a:latin typeface="Calibri"/>
                <a:ea typeface="Calibri"/>
                <a:cs typeface="Calibri"/>
              </a:rPr>
              <a:t>occur where ice flows through the valley and accumulates at the base of a mountain, spreading out to form a spatulate tongue.</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 glacier cannot develop if the slopes are too steep, since snow cannot accumulate, but it’s also unlikely to develop on an exposed level upland of limited size, because of wind and sun exposure.</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Climate determines at what level and to what extent glaciers develop in any given topographic situation.</a:t>
            </a:r>
            <a:endParaRPr sz="1300" b="0" u="none">
              <a:solidFill>
                <a:srgbClr val="000000"/>
              </a:solidFill>
              <a:latin typeface="Calibri"/>
              <a:ea typeface="Calibri"/>
              <a:cs typeface="Calibri"/>
            </a:endParaRPr>
          </a:p>
          <a:p xmlns:a="http://schemas.openxmlformats.org/drawingml/2006/main">
            <a:pPr marL="518400" lvl="2">
              <a:lnSpc>
                <a:spcPct val="11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1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p:txBody>
      </p:sp>
    </p:spTree>
    <p:extLst>
      <p:ext uri="{BB962C8B-B14F-4D97-AF65-F5344CB8AC3E}">
        <p14:creationId xmlns:p14="http://schemas.microsoft.com/office/powerpoint/2010/main" val="1580037608"/>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41" name="Slide title: Glacial Climatic Response and Mass Balance">
            <a:extLst xmlns:a="http://schemas.openxmlformats.org/drawingml/2006/main">
              <a:ext uri="{FF2B5EF4-FFF2-40B4-BE49-F238E27FC236}">
                <a16:creationId xmlns:a16="http://schemas.microsoft.com/office/drawing/2014/main" id="{3EDC8E34-03F7-455D-AE02-EE89B12A45C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Glacial Climatic Response and Mass Balance</a:t>
            </a:r>
            <a:endParaRPr sz="2800" b="0" u="none">
              <a:solidFill>
                <a:srgbClr val="000000"/>
              </a:solidFill>
              <a:latin typeface="Calibri"/>
              <a:ea typeface="Calibri"/>
              <a:cs typeface="Calibri"/>
            </a:endParaRPr>
          </a:p>
        </p:txBody>
      </p:sp>
      <p:sp>
        <p:nvSpPr>
          <p:cNvPr id="42" name="Slide text on slide 16">
            <a:extLst xmlns:a="http://schemas.openxmlformats.org/drawingml/2006/main">
              <a:ext uri="{FF2B5EF4-FFF2-40B4-BE49-F238E27FC236}">
                <a16:creationId xmlns:a16="http://schemas.microsoft.com/office/drawing/2014/main" id="{9E0E6249-F317-4671-8E56-70F437A616ED}"/>
              </a:ext>
            </a:extLst>
          </p:cNvPr>
          <p:cNvSpPr>
            <a:spLocks xmlns:a="http://schemas.openxmlformats.org/drawingml/2006/main" noGrp="1"/>
          </p:cNvSpPr>
          <p:nvPr/>
        </p:nvSpPr>
        <p:spPr>
          <a:xfrm xmlns:a="http://schemas.openxmlformats.org/drawingml/2006/main">
            <a:off x="457200" y="898200"/>
            <a:ext cx="8229600" cy="5516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Today’s glaciers are only a vestige of what existed during the height of the </a:t>
            </a:r>
            <a:r>
              <a:rPr sz="1400" b="1" u="none">
                <a:solidFill>
                  <a:srgbClr val="595959"/>
                </a:solidFill>
                <a:latin typeface="Calibri"/>
                <a:ea typeface="Calibri"/>
                <a:cs typeface="Calibri"/>
              </a:rPr>
              <a:t>Pleistocene epoch</a:t>
            </a:r>
            <a:r>
              <a:rPr sz="1400" b="0" u="none">
                <a:solidFill>
                  <a:srgbClr val="595959"/>
                </a:solidFill>
                <a:latin typeface="Calibri"/>
                <a:ea typeface="Calibri"/>
                <a:cs typeface="Calibri"/>
              </a:rPr>
              <a:t>, the most recent of several “ice ages” affecting the earth, which witnessed many glacial advances, coinciding with periods of lower temperatures, and retreats.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Whether a glacier grows, retreats, or maintains itself depends on its </a:t>
            </a:r>
            <a:r>
              <a:rPr sz="1400" b="1" u="none">
                <a:solidFill>
                  <a:srgbClr val="595959"/>
                </a:solidFill>
                <a:latin typeface="Calibri"/>
                <a:ea typeface="Calibri"/>
                <a:cs typeface="Calibri"/>
              </a:rPr>
              <a:t>mass balance</a:t>
            </a:r>
            <a:r>
              <a:rPr sz="1400" b="0" u="none">
                <a:solidFill>
                  <a:srgbClr val="595959"/>
                </a:solidFill>
                <a:latin typeface="Calibri"/>
                <a:ea typeface="Calibri"/>
                <a:cs typeface="Calibri"/>
              </a:rPr>
              <a:t>, or budget, which is determined by total snow </a:t>
            </a:r>
            <a:r>
              <a:rPr sz="1400" b="1" u="none">
                <a:solidFill>
                  <a:srgbClr val="595959"/>
                </a:solidFill>
                <a:latin typeface="Calibri"/>
                <a:ea typeface="Calibri"/>
                <a:cs typeface="Calibri"/>
              </a:rPr>
              <a:t>accumulation</a:t>
            </a:r>
            <a:r>
              <a:rPr sz="1400" b="0" u="none">
                <a:solidFill>
                  <a:srgbClr val="595959"/>
                </a:solidFill>
                <a:latin typeface="Calibri"/>
                <a:ea typeface="Calibri"/>
                <a:cs typeface="Calibri"/>
              </a:rPr>
              <a:t> as opposed to what is lost through </a:t>
            </a:r>
            <a:r>
              <a:rPr sz="1400" b="1" u="none">
                <a:solidFill>
                  <a:srgbClr val="595959"/>
                </a:solidFill>
                <a:latin typeface="Calibri"/>
                <a:ea typeface="Calibri"/>
                <a:cs typeface="Calibri"/>
              </a:rPr>
              <a:t>ablation</a:t>
            </a:r>
            <a:r>
              <a:rPr sz="1400" b="0" u="none">
                <a:solidFill>
                  <a:srgbClr val="595959"/>
                </a:solidFill>
                <a:latin typeface="Calibri"/>
                <a:ea typeface="Calibri"/>
                <a:cs typeface="Calibri"/>
              </a:rPr>
              <a:t> (i.e., melting, calving, evaporation, and sublimation).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Glacial status can be measured by </a:t>
            </a:r>
            <a:r>
              <a:rPr sz="1400" b="1" u="none">
                <a:solidFill>
                  <a:srgbClr val="595959"/>
                </a:solidFill>
                <a:latin typeface="Calibri"/>
                <a:ea typeface="Calibri"/>
                <a:cs typeface="Calibri"/>
              </a:rPr>
              <a:t>firn limit</a:t>
            </a:r>
            <a:r>
              <a:rPr sz="1400" b="0" u="none">
                <a:solidFill>
                  <a:srgbClr val="595959"/>
                </a:solidFill>
                <a:latin typeface="Calibri"/>
                <a:ea typeface="Calibri"/>
                <a:cs typeface="Calibri"/>
              </a:rPr>
              <a:t> (which represents the maximum extent of summer melting) or by the use of the </a:t>
            </a:r>
            <a:r>
              <a:rPr sz="1400" b="1" u="none">
                <a:solidFill>
                  <a:srgbClr val="595959"/>
                </a:solidFill>
                <a:latin typeface="Calibri"/>
                <a:ea typeface="Calibri"/>
                <a:cs typeface="Calibri"/>
              </a:rPr>
              <a:t>equilibrium line </a:t>
            </a:r>
            <a:r>
              <a:rPr sz="1400" b="0" u="none">
                <a:solidFill>
                  <a:srgbClr val="595959"/>
                </a:solidFill>
                <a:latin typeface="Calibri"/>
                <a:ea typeface="Calibri"/>
                <a:cs typeface="Calibri"/>
              </a:rPr>
              <a:t>(or </a:t>
            </a:r>
            <a:r>
              <a:rPr sz="1400" b="1" u="none">
                <a:solidFill>
                  <a:srgbClr val="595959"/>
                </a:solidFill>
                <a:latin typeface="Calibri"/>
                <a:ea typeface="Calibri"/>
                <a:cs typeface="Calibri"/>
              </a:rPr>
              <a:t>equilibrium line altitude, ELA</a:t>
            </a:r>
            <a:r>
              <a:rPr sz="1400" b="0" u="none">
                <a:solidFill>
                  <a:srgbClr val="595959"/>
                </a:solidFill>
                <a:latin typeface="Calibri"/>
                <a:ea typeface="Calibri"/>
                <a:cs typeface="Calibri"/>
              </a:rPr>
              <a:t>), which marks the zone on the glacier where the mass of the glacier stays approximately the same during the year.</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If the mass gain above the equilibrium line equals the mass loss below the line, the glacier is in a (rare) steady-state condition; if the gain above the line exceeds the loss below the line, the result will be mass transfer to lower levels; if a mass loss exceed accumulation, the glacier will shrink.</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Mass transfer across the equilibrium occurs whether the glacier is retreating or advancing, except at the extreme of final decay, when the entire ice mass may become stagnant.</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Climatic variations and glacial fluctuations are the norm rather than the exception over long periods of times; it is now believed that major ice age advances (</a:t>
            </a:r>
            <a:r>
              <a:rPr sz="1400" b="1" u="none">
                <a:solidFill>
                  <a:srgbClr val="595959"/>
                </a:solidFill>
                <a:latin typeface="Calibri"/>
                <a:ea typeface="Calibri"/>
                <a:cs typeface="Calibri"/>
              </a:rPr>
              <a:t>stadials</a:t>
            </a:r>
            <a:r>
              <a:rPr sz="1400" b="0" u="none">
                <a:solidFill>
                  <a:srgbClr val="595959"/>
                </a:solidFill>
                <a:latin typeface="Calibri"/>
                <a:ea typeface="Calibri"/>
                <a:cs typeface="Calibri"/>
              </a:rPr>
              <a:t>) and interglacials (</a:t>
            </a:r>
            <a:r>
              <a:rPr sz="1400" b="1" u="none">
                <a:solidFill>
                  <a:srgbClr val="595959"/>
                </a:solidFill>
                <a:latin typeface="Calibri"/>
                <a:ea typeface="Calibri"/>
                <a:cs typeface="Calibri"/>
              </a:rPr>
              <a:t>interstadials</a:t>
            </a:r>
            <a:r>
              <a:rPr sz="1400" b="0" u="none">
                <a:solidFill>
                  <a:srgbClr val="595959"/>
                </a:solidFill>
                <a:latin typeface="Calibri"/>
                <a:ea typeface="Calibri"/>
                <a:cs typeface="Calibri"/>
              </a:rPr>
              <a:t>) occur every 10,000 to 30,000 years; the last major stadial ended about 10,000–30,000 years ago, and we are now in an interglacial period.</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If the </a:t>
            </a:r>
            <a:r>
              <a:rPr sz="1400" b="1" u="none">
                <a:solidFill>
                  <a:srgbClr val="595959"/>
                </a:solidFill>
                <a:latin typeface="Calibri"/>
                <a:ea typeface="Calibri"/>
                <a:cs typeface="Calibri"/>
              </a:rPr>
              <a:t>Milankovitch cycles</a:t>
            </a:r>
            <a:r>
              <a:rPr sz="1400" b="1" i="1" u="none">
                <a:solidFill>
                  <a:srgbClr val="595959"/>
                </a:solidFill>
                <a:latin typeface="Calibri"/>
                <a:ea typeface="Calibri"/>
                <a:cs typeface="Calibri"/>
              </a:rPr>
              <a:t> </a:t>
            </a:r>
            <a:r>
              <a:rPr sz="1400" b="0" u="none">
                <a:solidFill>
                  <a:srgbClr val="595959"/>
                </a:solidFill>
                <a:latin typeface="Calibri"/>
                <a:ea typeface="Calibri"/>
                <a:cs typeface="Calibri"/>
              </a:rPr>
              <a:t>(long-term variations in the Earth’s orbit) are responsible for ice age/interglacial variations over the last few million years, we should expect to return to glacial conditions over tends of thousand of years, in spite of the current concern over global warming.</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43" name="TextBox 3">
            <a:extLst xmlns:a="http://schemas.openxmlformats.org/drawingml/2006/main">
              <a:ext uri="{FF2B5EF4-FFF2-40B4-BE49-F238E27FC236}">
                <a16:creationId xmlns:a16="http://schemas.microsoft.com/office/drawing/2014/main" id="{0B18DFC5-F0CB-4BCC-B46C-39D4F9363E00}"/>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2134550595"/>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44" name="Slide title: Glacial Movement">
            <a:extLst xmlns:a="http://schemas.openxmlformats.org/drawingml/2006/main">
              <a:ext uri="{FF2B5EF4-FFF2-40B4-BE49-F238E27FC236}">
                <a16:creationId xmlns:a16="http://schemas.microsoft.com/office/drawing/2014/main" id="{537D9E4D-2E9A-4A5B-B23E-8C063C2A4B5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Glacial Movement</a:t>
            </a:r>
            <a:endParaRPr sz="2800" b="0" u="none">
              <a:solidFill>
                <a:srgbClr val="000000"/>
              </a:solidFill>
              <a:latin typeface="Calibri"/>
              <a:ea typeface="Calibri"/>
              <a:cs typeface="Calibri"/>
            </a:endParaRPr>
          </a:p>
        </p:txBody>
      </p:sp>
      <p:sp>
        <p:nvSpPr>
          <p:cNvPr id="45" name="Slide text on slide 17">
            <a:extLst xmlns:a="http://schemas.openxmlformats.org/drawingml/2006/main">
              <a:ext uri="{FF2B5EF4-FFF2-40B4-BE49-F238E27FC236}">
                <a16:creationId xmlns:a16="http://schemas.microsoft.com/office/drawing/2014/main" id="{41C7A5EE-124C-4848-8EF4-A47A2DDAD865}"/>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Glacial movement is determined by the thickness of the ice, its temperature, the steepness of its surface slope, the condition at the bed (frozen or thawed), and the configuration of the underlying and confining topography.</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general, the fastest movement occurs in the center of the glacier and decreases toward the margins and frontal zones; movement is also fastest at the surface and decreases with depth, except where rapid sliding over the bed becomes a significant component of total flow.</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On a longitudinal basis, movement is greatest near the center at the equilibrium line and least at the head and terminus; the area above the equilibrium line is the zone of accumulation, and the area below is the zone of ablation.</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Movement in the accumulation area is generally greatest in winter, while movement in the ablation zone is greatest in summer.</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Velocities are highly variable, ranging from a few centimeters to several meters per day; in steep reaches of the glacier, particularly where </a:t>
            </a:r>
            <a:r>
              <a:rPr sz="1500" b="1" u="none">
                <a:solidFill>
                  <a:srgbClr val="595959"/>
                </a:solidFill>
                <a:latin typeface="Calibri"/>
                <a:ea typeface="Calibri"/>
                <a:cs typeface="Calibri"/>
              </a:rPr>
              <a:t>icefalls</a:t>
            </a:r>
            <a:r>
              <a:rPr sz="1500" b="0" u="none">
                <a:solidFill>
                  <a:srgbClr val="595959"/>
                </a:solidFill>
                <a:latin typeface="Calibri"/>
                <a:ea typeface="Calibri"/>
                <a:cs typeface="Calibri"/>
              </a:rPr>
              <a:t> occur, velocities may be much higher.</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highest velocities occur during </a:t>
            </a:r>
            <a:r>
              <a:rPr sz="1500" b="1" u="none">
                <a:solidFill>
                  <a:srgbClr val="595959"/>
                </a:solidFill>
                <a:latin typeface="Calibri"/>
                <a:ea typeface="Calibri"/>
                <a:cs typeface="Calibri"/>
              </a:rPr>
              <a:t>surges</a:t>
            </a:r>
            <a:r>
              <a:rPr sz="1500" b="0" u="none">
                <a:solidFill>
                  <a:srgbClr val="595959"/>
                </a:solidFill>
                <a:latin typeface="Calibri"/>
                <a:ea typeface="Calibri"/>
                <a:cs typeface="Calibri"/>
              </a:rPr>
              <a:t>, when speeds may exceed 100 m (330 ft) per day for short periods; the surging mechanisms are divided into the </a:t>
            </a:r>
            <a:r>
              <a:rPr sz="1500" b="1" u="none">
                <a:solidFill>
                  <a:srgbClr val="595959"/>
                </a:solidFill>
                <a:latin typeface="Calibri"/>
                <a:ea typeface="Calibri"/>
                <a:cs typeface="Calibri"/>
              </a:rPr>
              <a:t>hydrological switch model</a:t>
            </a:r>
            <a:r>
              <a:rPr sz="1500" b="0" u="none">
                <a:solidFill>
                  <a:srgbClr val="595959"/>
                </a:solidFill>
                <a:latin typeface="Calibri"/>
                <a:ea typeface="Calibri"/>
                <a:cs typeface="Calibri"/>
              </a:rPr>
              <a:t>, where surging is controlled by basal hydrology, and the </a:t>
            </a:r>
            <a:r>
              <a:rPr sz="1500" b="1" u="none">
                <a:solidFill>
                  <a:srgbClr val="595959"/>
                </a:solidFill>
                <a:latin typeface="Calibri"/>
                <a:ea typeface="Calibri"/>
                <a:cs typeface="Calibri"/>
              </a:rPr>
              <a:t>thermal switch model</a:t>
            </a:r>
            <a:r>
              <a:rPr sz="1500" b="0" u="none">
                <a:solidFill>
                  <a:srgbClr val="595959"/>
                </a:solidFill>
                <a:latin typeface="Calibri"/>
                <a:ea typeface="Calibri"/>
                <a:cs typeface="Calibri"/>
              </a:rPr>
              <a:t>, where surging is controlled by basal temperature.</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
        <p:nvSpPr>
          <p:cNvPr id="46" name="TextBox 3">
            <a:extLst xmlns:a="http://schemas.openxmlformats.org/drawingml/2006/main">
              <a:ext uri="{FF2B5EF4-FFF2-40B4-BE49-F238E27FC236}">
                <a16:creationId xmlns:a16="http://schemas.microsoft.com/office/drawing/2014/main" id="{1AA41C0D-DBD5-4811-A052-006EFDA22613}"/>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793157128"/>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7" name="Slide text on slide 18">
            <a:extLst xmlns:a="http://schemas.openxmlformats.org/drawingml/2006/main">
              <a:ext uri="{FF2B5EF4-FFF2-40B4-BE49-F238E27FC236}">
                <a16:creationId xmlns:a16="http://schemas.microsoft.com/office/drawing/2014/main" id="{885D7490-FF6A-4F7A-BF92-FA36363109AF}"/>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Glaciers are thought to move by one or two basic mechanisms, depending on whether the portion of the glacier being considered is frozen to its bed (cold based) or at the pressure melting point (warm based):</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Internal deformation </a:t>
            </a:r>
            <a:r>
              <a:rPr sz="1400" b="0" u="none">
                <a:solidFill>
                  <a:srgbClr val="595959"/>
                </a:solidFill>
                <a:latin typeface="Calibri"/>
                <a:ea typeface="Calibri"/>
                <a:cs typeface="Calibri"/>
              </a:rPr>
              <a:t>occurs because ice is much weaker than most crystalline solids and deforms easily through the action of gravity, producing shear stress on its mass and causing </a:t>
            </a:r>
            <a:r>
              <a:rPr sz="1400" b="1" u="none">
                <a:solidFill>
                  <a:srgbClr val="595959"/>
                </a:solidFill>
                <a:latin typeface="Calibri"/>
                <a:ea typeface="Calibri"/>
                <a:cs typeface="Calibri"/>
              </a:rPr>
              <a:t>intragranular yielding</a:t>
            </a:r>
            <a:r>
              <a:rPr sz="1400" b="0" u="none">
                <a:solidFill>
                  <a:srgbClr val="595959"/>
                </a:solidFill>
                <a:latin typeface="Calibri"/>
                <a:ea typeface="Calibri"/>
                <a:cs typeface="Calibri"/>
              </a:rPr>
              <a:t>. This idea has been mathematically formulated in </a:t>
            </a:r>
            <a:r>
              <a:rPr sz="1400" b="1" u="none">
                <a:solidFill>
                  <a:srgbClr val="595959"/>
                </a:solidFill>
                <a:latin typeface="Calibri"/>
                <a:ea typeface="Calibri"/>
                <a:cs typeface="Calibri"/>
              </a:rPr>
              <a:t>Glen’s Flow Law</a:t>
            </a:r>
            <a:r>
              <a:rPr sz="1400" b="0" u="none">
                <a:solidFill>
                  <a:srgbClr val="595959"/>
                </a:solidFill>
                <a:latin typeface="Calibri"/>
                <a:ea typeface="Calibri"/>
                <a:cs typeface="Calibri"/>
              </a:rPr>
              <a:t>. The primary factors controlling the rate of internal deformation are the depth of the ice, the surface slope of the glacier, and ice temperature.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Basal sliding </a:t>
            </a:r>
            <a:r>
              <a:rPr sz="1400" b="0" u="none">
                <a:solidFill>
                  <a:srgbClr val="595959"/>
                </a:solidFill>
                <a:latin typeface="Calibri"/>
                <a:ea typeface="Calibri"/>
                <a:cs typeface="Calibri"/>
              </a:rPr>
              <a:t>involves the slippage of ice en masse over the rock surface at its base, controlled by the temperature of the ice at the base and the presence of water to serve as a lubricant. Basal sliding does not generally occur in polar glaciers, since the ice is frozen to the underlying rock surface, which helps explain why polar glaciers move rather slowly, except where they calve into a lake or the sea.</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Water may also be released when ice reaches the pressure melting point, as when an obstacle is encountered during glacial movement. The ice is compressed on the upstream side of the obstruction, and the increased pressure causes melting; the meltwater then flows around the obstacle and refreezes to the downstream side where the pressure is less (</a:t>
            </a:r>
            <a:r>
              <a:rPr sz="1400" b="1" u="none">
                <a:solidFill>
                  <a:srgbClr val="595959"/>
                </a:solidFill>
                <a:latin typeface="Calibri"/>
                <a:ea typeface="Calibri"/>
                <a:cs typeface="Calibri"/>
              </a:rPr>
              <a:t>regelation</a:t>
            </a:r>
            <a:r>
              <a:rPr sz="1400" b="0" u="none">
                <a:solidFill>
                  <a:srgbClr val="595959"/>
                </a:solidFill>
                <a:latin typeface="Calibri"/>
                <a:ea typeface="Calibri"/>
                <a:cs typeface="Calibri"/>
              </a:rPr>
              <a:t>), and the process is maintained by the </a:t>
            </a:r>
            <a:r>
              <a:rPr sz="1400" b="1" u="none">
                <a:solidFill>
                  <a:srgbClr val="595959"/>
                </a:solidFill>
                <a:latin typeface="Calibri"/>
                <a:ea typeface="Calibri"/>
                <a:cs typeface="Calibri"/>
              </a:rPr>
              <a:t>latent heat of fusion</a:t>
            </a:r>
            <a:r>
              <a:rPr sz="1400" b="0" u="none">
                <a:solidFill>
                  <a:srgbClr val="595959"/>
                </a:solidFill>
                <a:latin typeface="Calibri"/>
                <a:ea typeface="Calibri"/>
                <a:cs typeface="Calibri"/>
              </a:rPr>
              <a:t>, which is transmitted by conduction from the freezing area to the melting area, where it helps maintain the melting.</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1"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8" name="Accessible slide title: Glaciers are thought to move by one or two basic mechanisms, depending on whe...">
            <a:extLst xmlns:a="http://schemas.openxmlformats.org/drawingml/2006/main">
              <a:ext uri="{FF2B5EF4-FFF2-40B4-BE49-F238E27FC236}">
                <a16:creationId xmlns:a16="http://schemas.microsoft.com/office/drawing/2014/main" id="{87CB6B37-60E4-417D-AC4A-C8C9D0CBDF0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Glaciers are thought to move by one or two basic mechanisms, depending on whe...</a:t>
            </a:r>
          </a:p>
        </p:txBody>
      </p:sp>
    </p:spTree>
    <p:extLst>
      <p:ext uri="{BB962C8B-B14F-4D97-AF65-F5344CB8AC3E}">
        <p14:creationId xmlns:p14="http://schemas.microsoft.com/office/powerpoint/2010/main" val="888306888"/>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8" name="Slide title: Structures within Glacial Ice">
            <a:extLst xmlns:a="http://schemas.openxmlformats.org/drawingml/2006/main">
              <a:ext uri="{FF2B5EF4-FFF2-40B4-BE49-F238E27FC236}">
                <a16:creationId xmlns:a16="http://schemas.microsoft.com/office/drawing/2014/main" id="{753298CC-49F0-4B45-8A93-4A01ADB10BD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Structures within Glacial Ice</a:t>
            </a:r>
            <a:endParaRPr sz="2800" b="0" u="none">
              <a:solidFill>
                <a:srgbClr val="000000"/>
              </a:solidFill>
              <a:latin typeface="Calibri"/>
              <a:ea typeface="Calibri"/>
              <a:cs typeface="Calibri"/>
            </a:endParaRPr>
          </a:p>
        </p:txBody>
      </p:sp>
      <p:sp>
        <p:nvSpPr>
          <p:cNvPr id="49" name="Slide text on slide 19">
            <a:extLst xmlns:a="http://schemas.openxmlformats.org/drawingml/2006/main">
              <a:ext uri="{FF2B5EF4-FFF2-40B4-BE49-F238E27FC236}">
                <a16:creationId xmlns:a16="http://schemas.microsoft.com/office/drawing/2014/main" id="{1352348D-CA3B-4BB9-86AE-D493AC45D6D7}"/>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Crevasses</a:t>
            </a:r>
            <a:endParaRPr sz="16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crevasse is a crack in the ice that may range from up to 15 m (50 ft) in width, 35 m (115 ft) in depth, and several tens to hundreds of meters in length (though most are smaller, especially in temperate mountain glaciers).</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Crevasses are among the first structural features to appear on a glacier and may develop anywhere from the head to the terminus.</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Crevasses are a response to tensional stress and they occur most often where the middle and sides of the glacier move at different rates, or where the ice curves around a bend, or where the slope steepens and the rate of movement increases.</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Crevasses pose great danger to travel across glaciers, particularly after fresh snow has bridged the surface, hiding the underlying chasms from view.</a:t>
            </a: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Ogives</a:t>
            </a:r>
            <a:endParaRPr sz="16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Ogives are arcuate structures in the ice bowing down-glacier.</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There are two types: </a:t>
            </a:r>
            <a:r>
              <a:rPr sz="1400" b="1" u="none">
                <a:solidFill>
                  <a:srgbClr val="595959"/>
                </a:solidFill>
                <a:latin typeface="Calibri"/>
                <a:ea typeface="Calibri"/>
                <a:cs typeface="Calibri"/>
              </a:rPr>
              <a:t>band ogives </a:t>
            </a:r>
            <a:r>
              <a:rPr sz="1400" b="0" u="none">
                <a:solidFill>
                  <a:srgbClr val="595959"/>
                </a:solidFill>
                <a:latin typeface="Calibri"/>
                <a:ea typeface="Calibri"/>
                <a:cs typeface="Calibri"/>
              </a:rPr>
              <a:t>(alternate light and dark coloration of the ice) and </a:t>
            </a:r>
            <a:r>
              <a:rPr sz="1400" b="1" u="none">
                <a:solidFill>
                  <a:srgbClr val="595959"/>
                </a:solidFill>
                <a:latin typeface="Calibri"/>
                <a:ea typeface="Calibri"/>
                <a:cs typeface="Calibri"/>
              </a:rPr>
              <a:t>wave ogives</a:t>
            </a:r>
            <a:r>
              <a:rPr sz="1400" b="0" u="none">
                <a:solidFill>
                  <a:srgbClr val="595959"/>
                </a:solidFill>
                <a:latin typeface="Calibri"/>
                <a:ea typeface="Calibri"/>
                <a:cs typeface="Calibri"/>
              </a:rPr>
              <a:t> (alternate crest and trough structures within the ice).</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Ogives usually form downslope from an icefall and are thought to represent the annual flow of ice through the ice flow: the dark portion of the band from summer, when debris falls or is blown onto the glacier surface, and the light portion from the winter, when the icefall is mainly snow-covered.</a:t>
            </a: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50" name="TextBox 3">
            <a:extLst xmlns:a="http://schemas.openxmlformats.org/drawingml/2006/main">
              <a:ext uri="{FF2B5EF4-FFF2-40B4-BE49-F238E27FC236}">
                <a16:creationId xmlns:a16="http://schemas.microsoft.com/office/drawing/2014/main" id="{E10FAF4D-3FE0-4C69-80B7-C4C8ADAFFE3F}"/>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40268686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Snow and Ice">
            <a:extLst xmlns:a="http://schemas.openxmlformats.org/drawingml/2006/main">
              <a:ext uri="{FF2B5EF4-FFF2-40B4-BE49-F238E27FC236}">
                <a16:creationId xmlns:a16="http://schemas.microsoft.com/office/drawing/2014/main" id="{F53D1820-9393-4821-BE40-DE224894553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Snow and Ice</a:t>
            </a:r>
            <a:endParaRPr sz="32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D822497D-05EC-47BF-98BF-1B97F551E7A6}"/>
              </a:ext>
            </a:extLst>
          </p:cNvPr>
          <p:cNvSpPr>
            <a:spLocks xmlns:a="http://schemas.openxmlformats.org/drawingml/2006/main" noGrp="1"/>
          </p:cNvSpPr>
          <p:nvPr/>
        </p:nvSpPr>
        <p:spPr>
          <a:xfrm xmlns:a="http://schemas.openxmlformats.org/drawingml/2006/main">
            <a:off x="457200" y="1617480"/>
            <a:ext cx="8229600" cy="483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Snow is precipitation in the solid form that originates from the freezing of water in the atmosphere.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It is not true that water must freeze at 0°C (32°F); the actual freezing point of water in the atmosphere depends not only on ambient temperature but also on water droplet size, droplet purity, and mechanical agitation.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Water that remains liquid when cooled below 0°C (32°F) is referred to as </a:t>
            </a:r>
            <a:r>
              <a:rPr sz="1500" b="1" u="none">
                <a:solidFill>
                  <a:srgbClr val="595959"/>
                </a:solidFill>
                <a:latin typeface="Calibri"/>
                <a:ea typeface="Calibri"/>
                <a:cs typeface="Calibri"/>
              </a:rPr>
              <a:t>supercooled</a:t>
            </a:r>
            <a:r>
              <a:rPr sz="1500" b="0" u="none">
                <a:solidFill>
                  <a:srgbClr val="595959"/>
                </a:solidFill>
                <a:latin typeface="Calibri"/>
                <a:ea typeface="Calibri"/>
                <a:cs typeface="Calibri"/>
              </a:rPr>
              <a:t> water.</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Clouds form most readily when certain contaminants are present in the atmosphere:</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Condensation nuclei</a:t>
            </a:r>
            <a:r>
              <a:rPr sz="1200" b="0" u="none">
                <a:solidFill>
                  <a:srgbClr val="595959"/>
                </a:solidFill>
                <a:latin typeface="Calibri"/>
                <a:ea typeface="Calibri"/>
                <a:cs typeface="Calibri"/>
              </a:rPr>
              <a:t>: hygroscopic materials that attract water, such as salt and smoke, and thus retard freezing.</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Freezing (or deposition) nuclei</a:t>
            </a:r>
            <a:r>
              <a:rPr sz="1200" b="0" u="none">
                <a:solidFill>
                  <a:srgbClr val="595959"/>
                </a:solidFill>
                <a:latin typeface="Calibri"/>
                <a:ea typeface="Calibri"/>
                <a:cs typeface="Calibri"/>
              </a:rPr>
              <a:t>: particles that mimic the hexagonal crystal structure of ice, such as clays, certain bacteria, and silver iodide.</a:t>
            </a: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Most clouds contain a mixture of water droplets formed around condensation nuclei and small ice crystals formed around freezing nuclei; at typical cloud temperatures of –10° C (14° F), the freezing nuclei are effective in overcoming the </a:t>
            </a:r>
            <a:r>
              <a:rPr sz="1500" b="1" u="none">
                <a:solidFill>
                  <a:srgbClr val="595959"/>
                </a:solidFill>
                <a:latin typeface="Calibri"/>
                <a:ea typeface="Calibri"/>
                <a:cs typeface="Calibri"/>
              </a:rPr>
              <a:t>activation energy</a:t>
            </a:r>
            <a:r>
              <a:rPr sz="1500" b="0" u="none">
                <a:solidFill>
                  <a:srgbClr val="595959"/>
                </a:solidFill>
                <a:latin typeface="Calibri"/>
                <a:ea typeface="Calibri"/>
                <a:cs typeface="Calibri"/>
              </a:rPr>
              <a:t> and hence allow surrounding water to freeze.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Most storm clouds are a three-phase mixture of water vapor, supercooled liquid droplets, and small ice crystals referred to as the </a:t>
            </a:r>
            <a:r>
              <a:rPr sz="1500" b="1" u="none">
                <a:solidFill>
                  <a:srgbClr val="595959"/>
                </a:solidFill>
                <a:latin typeface="Calibri"/>
                <a:ea typeface="Calibri"/>
                <a:cs typeface="Calibri"/>
              </a:rPr>
              <a:t>Wegener–Bergeron–Findeisen</a:t>
            </a:r>
            <a:r>
              <a:rPr sz="1500" b="0" u="none">
                <a:solidFill>
                  <a:srgbClr val="595959"/>
                </a:solidFill>
                <a:latin typeface="Calibri"/>
                <a:ea typeface="Calibri"/>
                <a:cs typeface="Calibri"/>
              </a:rPr>
              <a:t> process; because vapor tends to flow from the supercooled droplets to the ice crystals, the former shrink and the latter grow, causing the delicate and varied structure of snowflakes.</a:t>
            </a:r>
            <a:endParaRPr sz="1500" b="0" u="none">
              <a:solidFill>
                <a:srgbClr val="000000"/>
              </a:solidFill>
              <a:latin typeface="Calibri"/>
              <a:ea typeface="Calibri"/>
              <a:cs typeface="Calibri"/>
            </a:endParaRPr>
          </a:p>
          <a:p xmlns:a="http://schemas.openxmlformats.org/drawingml/2006/main">
            <a:pPr marL="228600" indent="-228600">
              <a:lnSpc>
                <a:spcPct val="110000"/>
              </a:lnSpc>
              <a:spcBef>
                <a:spcPts val="374"/>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
        <p:nvSpPr>
          <p:cNvPr id="11" name="Slide text on slide 2">
            <a:extLst xmlns:a="http://schemas.openxmlformats.org/drawingml/2006/main">
              <a:ext uri="{FF2B5EF4-FFF2-40B4-BE49-F238E27FC236}">
                <a16:creationId xmlns:a16="http://schemas.microsoft.com/office/drawing/2014/main" id="{1F8937D2-C60C-4822-9CE2-13C2BC870AAD}"/>
              </a:ext>
            </a:extLst>
          </p:cNvPr>
          <p:cNvSpPr>
            <a:spLocks xmlns:a="http://schemas.openxmlformats.org/drawingml/2006/main" noGrp="1"/>
          </p:cNvSpPr>
          <p:nvPr/>
        </p:nvSpPr>
        <p:spPr>
          <a:xfrm xmlns:a="http://schemas.openxmlformats.org/drawingml/2006/main">
            <a:off x="457200" y="898200"/>
            <a:ext cx="8229600" cy="719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Snowfall and New Ice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242620570"/>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51" name="Slide text on slide 20">
            <a:extLst xmlns:a="http://schemas.openxmlformats.org/drawingml/2006/main">
              <a:ext uri="{FF2B5EF4-FFF2-40B4-BE49-F238E27FC236}">
                <a16:creationId xmlns:a16="http://schemas.microsoft.com/office/drawing/2014/main" id="{EEE937C0-92C6-427F-A65D-37ED91DD5D4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Moraines</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Moraines are the linear accumulation of rocky debris oriented in the direction of flow that result from rocks that have fallen onto the ice, ablated from the edges of the ice, and accumulated from the debris input of tributary glaciers.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When a smaller ice stream joins a large glacier, it usually carries with it a load of rocky debris along its edges (</a:t>
            </a:r>
            <a:r>
              <a:rPr sz="1400" b="1" u="none">
                <a:solidFill>
                  <a:srgbClr val="595959"/>
                </a:solidFill>
                <a:latin typeface="Calibri"/>
                <a:ea typeface="Calibri"/>
                <a:cs typeface="Calibri"/>
              </a:rPr>
              <a:t>lateral</a:t>
            </a:r>
            <a:r>
              <a:rPr sz="1400" b="0" u="none">
                <a:solidFill>
                  <a:srgbClr val="595959"/>
                </a:solidFill>
                <a:latin typeface="Calibri"/>
                <a:ea typeface="Calibri"/>
                <a:cs typeface="Calibri"/>
              </a:rPr>
              <a:t> </a:t>
            </a:r>
            <a:r>
              <a:rPr sz="1400" b="1" u="none">
                <a:solidFill>
                  <a:srgbClr val="595959"/>
                </a:solidFill>
                <a:latin typeface="Calibri"/>
                <a:ea typeface="Calibri"/>
                <a:cs typeface="Calibri"/>
              </a:rPr>
              <a:t>moraine</a:t>
            </a:r>
            <a:r>
              <a:rPr sz="1400" b="0" u="none">
                <a:solidFill>
                  <a:srgbClr val="595959"/>
                </a:solidFill>
                <a:latin typeface="Calibri"/>
                <a:ea typeface="Calibri"/>
                <a:cs typeface="Calibri"/>
              </a:rPr>
              <a:t>) that becomes incorporated into the ice as a vertical partition between the two ice masses. The material then becomes a </a:t>
            </a:r>
            <a:r>
              <a:rPr sz="1400" b="1" u="none">
                <a:solidFill>
                  <a:srgbClr val="595959"/>
                </a:solidFill>
                <a:latin typeface="Calibri"/>
                <a:ea typeface="Calibri"/>
                <a:cs typeface="Calibri"/>
              </a:rPr>
              <a:t>medial moraine </a:t>
            </a:r>
            <a:r>
              <a:rPr sz="1400" b="0" u="none">
                <a:solidFill>
                  <a:srgbClr val="595959"/>
                </a:solidFill>
                <a:latin typeface="Calibri"/>
                <a:ea typeface="Calibri"/>
                <a:cs typeface="Calibri"/>
              </a:rPr>
              <a:t>on the main glacier.</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presence of moraines on the ice alters the mass balance, since the rock material is dark and can absorb more of the sun’s energy, but if the rocky burden is thick enough, it may serve an an insulative cover and inhibit local melting of the underlying ice.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Moraines generally widen toward the terminus, eventually ending up as a jumble of rock debris covering the terminus of the glacier (called an </a:t>
            </a:r>
            <a:r>
              <a:rPr sz="1400" b="1" u="none">
                <a:solidFill>
                  <a:srgbClr val="595959"/>
                </a:solidFill>
                <a:latin typeface="Calibri"/>
                <a:ea typeface="Calibri"/>
                <a:cs typeface="Calibri"/>
              </a:rPr>
              <a:t>ablation moraine</a:t>
            </a:r>
            <a:r>
              <a:rPr sz="1400" b="0" u="none">
                <a:solidFill>
                  <a:srgbClr val="595959"/>
                </a:solidFill>
                <a:latin typeface="Calibri"/>
                <a:ea typeface="Calibri"/>
                <a:cs typeface="Calibri"/>
              </a:rPr>
              <a:t>); finer debris can be transported farther through the action of glacial melt streams and wind.</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1"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52" name="Accessible slide title: Moraines">
            <a:extLst xmlns:a="http://schemas.openxmlformats.org/drawingml/2006/main">
              <a:ext uri="{FF2B5EF4-FFF2-40B4-BE49-F238E27FC236}">
                <a16:creationId xmlns:a16="http://schemas.microsoft.com/office/drawing/2014/main" id="{7382685C-B697-4F58-BCE1-950C5C7BBD1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Moraines</a:t>
            </a:r>
          </a:p>
        </p:txBody>
      </p:sp>
    </p:spTree>
    <p:extLst>
      <p:ext uri="{BB962C8B-B14F-4D97-AF65-F5344CB8AC3E}">
        <p14:creationId xmlns:p14="http://schemas.microsoft.com/office/powerpoint/2010/main" val="2103579955"/>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52" name="Slide title: Glaciers as Landscape-Forming Tools">
            <a:extLst xmlns:a="http://schemas.openxmlformats.org/drawingml/2006/main">
              <a:ext uri="{FF2B5EF4-FFF2-40B4-BE49-F238E27FC236}">
                <a16:creationId xmlns:a16="http://schemas.microsoft.com/office/drawing/2014/main" id="{D4C6795B-9583-44AC-8C93-1072A9072EB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Glaciers as Landscape-Forming Tools</a:t>
            </a:r>
            <a:endParaRPr sz="2800" b="0" u="none">
              <a:solidFill>
                <a:srgbClr val="000000"/>
              </a:solidFill>
              <a:latin typeface="Calibri"/>
              <a:ea typeface="Calibri"/>
              <a:cs typeface="Calibri"/>
            </a:endParaRPr>
          </a:p>
        </p:txBody>
      </p:sp>
      <p:sp>
        <p:nvSpPr>
          <p:cNvPr id="53" name="Slide text on slide 21">
            <a:extLst xmlns:a="http://schemas.openxmlformats.org/drawingml/2006/main">
              <a:ext uri="{FF2B5EF4-FFF2-40B4-BE49-F238E27FC236}">
                <a16:creationId xmlns:a16="http://schemas.microsoft.com/office/drawing/2014/main" id="{C81CF374-1188-48C8-9ED9-2754F830E059}"/>
              </a:ext>
            </a:extLst>
          </p:cNvPr>
          <p:cNvSpPr>
            <a:spLocks xmlns:a="http://schemas.openxmlformats.org/drawingml/2006/main" noGrp="1"/>
          </p:cNvSpPr>
          <p:nvPr/>
        </p:nvSpPr>
        <p:spPr>
          <a:xfrm xmlns:a="http://schemas.openxmlformats.org/drawingml/2006/main">
            <a:off x="457200" y="898200"/>
            <a:ext cx="8229600" cy="5470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Mechanisms of Glacial Erosion</a:t>
            </a:r>
            <a:endParaRPr sz="16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When a glacier moves over an area, the ice undergoes plastic deformation to fill every nook and cranny, resulting in modification of the underlying surface through glacial erosion and transport.</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primary processes are:</a:t>
            </a:r>
            <a:endParaRPr sz="1400" b="0" u="none">
              <a:solidFill>
                <a:srgbClr val="000000"/>
              </a:solidFill>
              <a:latin typeface="Calibri"/>
              <a:ea typeface="Calibri"/>
              <a:cs typeface="Calibri"/>
            </a:endParaRPr>
          </a:p>
          <a:p xmlns:a="http://schemas.openxmlformats.org/drawingml/2006/main">
            <a:pPr marL="1257120" lvl="2" indent="-4572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1" u="none">
                <a:solidFill>
                  <a:srgbClr val="595959"/>
                </a:solidFill>
                <a:latin typeface="Calibri"/>
                <a:ea typeface="Calibri"/>
                <a:cs typeface="Calibri"/>
              </a:rPr>
              <a:t>Abrasion,</a:t>
            </a:r>
            <a:r>
              <a:rPr sz="1200" b="0" u="none">
                <a:solidFill>
                  <a:srgbClr val="595959"/>
                </a:solidFill>
                <a:latin typeface="Calibri"/>
                <a:ea typeface="Calibri"/>
                <a:cs typeface="Calibri"/>
              </a:rPr>
              <a:t> or</a:t>
            </a:r>
            <a:r>
              <a:rPr sz="1200" b="1" u="none">
                <a:solidFill>
                  <a:srgbClr val="595959"/>
                </a:solidFill>
                <a:latin typeface="Calibri"/>
                <a:ea typeface="Calibri"/>
                <a:cs typeface="Calibri"/>
              </a:rPr>
              <a:t> </a:t>
            </a:r>
            <a:r>
              <a:rPr sz="1200" b="0" u="none">
                <a:solidFill>
                  <a:srgbClr val="595959"/>
                </a:solidFill>
                <a:latin typeface="Calibri"/>
                <a:ea typeface="Calibri"/>
                <a:cs typeface="Calibri"/>
              </a:rPr>
              <a:t>the scratching, gouging, and grooving of the surface as the ice, carrying rock particles, moves across it. Pure ice or ice containing softer rocks is relatively ineffective at abrasion, although it may produce smoothed and shiny surfaces</a:t>
            </a:r>
            <a:r>
              <a:rPr sz="1200" b="1" u="none">
                <a:solidFill>
                  <a:srgbClr val="595959"/>
                </a:solidFill>
                <a:latin typeface="Calibri"/>
                <a:ea typeface="Calibri"/>
                <a:cs typeface="Calibri"/>
              </a:rPr>
              <a:t> </a:t>
            </a:r>
            <a:r>
              <a:rPr sz="1200" b="0" u="none">
                <a:solidFill>
                  <a:srgbClr val="595959"/>
                </a:solidFill>
                <a:latin typeface="Calibri"/>
                <a:ea typeface="Calibri"/>
                <a:cs typeface="Calibri"/>
              </a:rPr>
              <a:t>(</a:t>
            </a:r>
            <a:r>
              <a:rPr sz="1200" b="1" u="none">
                <a:solidFill>
                  <a:srgbClr val="595959"/>
                </a:solidFill>
                <a:latin typeface="Calibri"/>
                <a:ea typeface="Calibri"/>
                <a:cs typeface="Calibri"/>
              </a:rPr>
              <a:t>glacial polish</a:t>
            </a:r>
            <a:r>
              <a:rPr sz="1200" b="0" u="none">
                <a:solidFill>
                  <a:srgbClr val="595959"/>
                </a:solidFill>
                <a:latin typeface="Calibri"/>
                <a:ea typeface="Calibri"/>
                <a:cs typeface="Calibri"/>
              </a:rPr>
              <a:t>). Large embedded rocks can produce scratches, or </a:t>
            </a:r>
            <a:r>
              <a:rPr sz="1200" b="1" u="none">
                <a:solidFill>
                  <a:srgbClr val="595959"/>
                </a:solidFill>
                <a:latin typeface="Calibri"/>
                <a:ea typeface="Calibri"/>
                <a:cs typeface="Calibri"/>
              </a:rPr>
              <a:t>striations</a:t>
            </a:r>
            <a:r>
              <a:rPr sz="1200" b="0" u="none">
                <a:solidFill>
                  <a:srgbClr val="595959"/>
                </a:solidFill>
                <a:latin typeface="Calibri"/>
                <a:ea typeface="Calibri"/>
                <a:cs typeface="Calibri"/>
              </a:rPr>
              <a:t>, several centimeters deep.</a:t>
            </a:r>
            <a:endParaRPr sz="1200" b="0" u="none">
              <a:solidFill>
                <a:srgbClr val="000000"/>
              </a:solidFill>
              <a:latin typeface="Calibri"/>
              <a:ea typeface="Calibri"/>
              <a:cs typeface="Calibri"/>
            </a:endParaRPr>
          </a:p>
          <a:p xmlns:a="http://schemas.openxmlformats.org/drawingml/2006/main">
            <a:pPr marL="1257120" lvl="2" indent="-4572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1" u="none">
                <a:solidFill>
                  <a:srgbClr val="595959"/>
                </a:solidFill>
                <a:latin typeface="Calibri"/>
                <a:ea typeface="Calibri"/>
                <a:cs typeface="Calibri"/>
              </a:rPr>
              <a:t>Crushing,</a:t>
            </a:r>
            <a:r>
              <a:rPr sz="1200" b="0" u="none">
                <a:solidFill>
                  <a:srgbClr val="595959"/>
                </a:solidFill>
                <a:latin typeface="Calibri"/>
                <a:ea typeface="Calibri"/>
                <a:cs typeface="Calibri"/>
              </a:rPr>
              <a:t> or the pulverization of rock because of the glacial mass above.</a:t>
            </a:r>
            <a:endParaRPr sz="1200" b="0" u="none">
              <a:solidFill>
                <a:srgbClr val="000000"/>
              </a:solidFill>
              <a:latin typeface="Calibri"/>
              <a:ea typeface="Calibri"/>
              <a:cs typeface="Calibri"/>
            </a:endParaRPr>
          </a:p>
          <a:p xmlns:a="http://schemas.openxmlformats.org/drawingml/2006/main">
            <a:pPr marL="1257120" lvl="2" indent="-4572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1" u="none">
                <a:solidFill>
                  <a:srgbClr val="595959"/>
                </a:solidFill>
                <a:latin typeface="Calibri"/>
                <a:ea typeface="Calibri"/>
                <a:cs typeface="Calibri"/>
              </a:rPr>
              <a:t>Plucking </a:t>
            </a:r>
            <a:r>
              <a:rPr sz="1200" b="0" u="none">
                <a:solidFill>
                  <a:srgbClr val="595959"/>
                </a:solidFill>
                <a:latin typeface="Calibri"/>
                <a:ea typeface="Calibri"/>
                <a:cs typeface="Calibri"/>
              </a:rPr>
              <a:t>or </a:t>
            </a:r>
            <a:r>
              <a:rPr sz="1200" b="1" u="none">
                <a:solidFill>
                  <a:srgbClr val="595959"/>
                </a:solidFill>
                <a:latin typeface="Calibri"/>
                <a:ea typeface="Calibri"/>
                <a:cs typeface="Calibri"/>
              </a:rPr>
              <a:t>quarrying,</a:t>
            </a:r>
            <a:r>
              <a:rPr sz="1200" b="0" u="none">
                <a:solidFill>
                  <a:srgbClr val="595959"/>
                </a:solidFill>
                <a:latin typeface="Calibri"/>
                <a:ea typeface="Calibri"/>
                <a:cs typeface="Calibri"/>
              </a:rPr>
              <a:t> which involves regelation and the lifting and incorporation of ground surface rubble and bedrock segments into the moving ice. This is considered the most potent erosional tool of glaciers.</a:t>
            </a:r>
            <a:endParaRPr sz="1200" b="0" u="none">
              <a:solidFill>
                <a:srgbClr val="000000"/>
              </a:solidFill>
              <a:latin typeface="Calibri"/>
              <a:ea typeface="Calibri"/>
              <a:cs typeface="Calibri"/>
            </a:endParaRPr>
          </a:p>
          <a:p xmlns:a="http://schemas.openxmlformats.org/drawingml/2006/main">
            <a:pPr marL="457200" indent="-45720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Mechanisms of Glacial Transport</a:t>
            </a:r>
            <a:endParaRPr sz="16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Rock material incorporated into the flow of glacial ice can be transported in one of three modes: </a:t>
            </a:r>
            <a:r>
              <a:rPr sz="1400" b="1" u="none">
                <a:solidFill>
                  <a:srgbClr val="595959"/>
                </a:solidFill>
                <a:latin typeface="Calibri"/>
                <a:ea typeface="Calibri"/>
                <a:cs typeface="Calibri"/>
              </a:rPr>
              <a:t>superglacial</a:t>
            </a:r>
            <a:r>
              <a:rPr sz="1400" b="0" u="none">
                <a:solidFill>
                  <a:srgbClr val="595959"/>
                </a:solidFill>
                <a:latin typeface="Calibri"/>
                <a:ea typeface="Calibri"/>
                <a:cs typeface="Calibri"/>
              </a:rPr>
              <a:t> (on top of the ice surface), </a:t>
            </a:r>
            <a:r>
              <a:rPr sz="1400" b="1" u="none">
                <a:solidFill>
                  <a:srgbClr val="595959"/>
                </a:solidFill>
                <a:latin typeface="Calibri"/>
                <a:ea typeface="Calibri"/>
                <a:cs typeface="Calibri"/>
              </a:rPr>
              <a:t>englacial </a:t>
            </a:r>
            <a:r>
              <a:rPr sz="1400" b="0" u="none">
                <a:solidFill>
                  <a:srgbClr val="595959"/>
                </a:solidFill>
                <a:latin typeface="Calibri"/>
                <a:ea typeface="Calibri"/>
                <a:cs typeface="Calibri"/>
              </a:rPr>
              <a:t>(within the glacial ice), or </a:t>
            </a:r>
            <a:r>
              <a:rPr sz="1400" b="1" u="none">
                <a:solidFill>
                  <a:srgbClr val="595959"/>
                </a:solidFill>
                <a:latin typeface="Calibri"/>
                <a:ea typeface="Calibri"/>
                <a:cs typeface="Calibri"/>
              </a:rPr>
              <a:t>basal</a:t>
            </a:r>
            <a:r>
              <a:rPr sz="1400" b="0" u="none">
                <a:solidFill>
                  <a:srgbClr val="595959"/>
                </a:solidFill>
                <a:latin typeface="Calibri"/>
                <a:ea typeface="Calibri"/>
                <a:cs typeface="Calibri"/>
              </a:rPr>
              <a:t> (at the bottom of the glacier).</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Ice can carry any size particle anywhere in its flow, from sediment in meltwater to huge boulders right on the surface.</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Glaciers generally continuously bury surface rock material under deepening layers of snow and ice in the accumulation zone, and expose melted-out rock material in the ablation zone, all while glacier ice is moving from the accumulation zone to the ablation zone; the result is a set of curved </a:t>
            </a:r>
            <a:r>
              <a:rPr sz="1400" b="1" u="none">
                <a:solidFill>
                  <a:srgbClr val="595959"/>
                </a:solidFill>
                <a:latin typeface="Calibri"/>
                <a:ea typeface="Calibri"/>
                <a:cs typeface="Calibri"/>
              </a:rPr>
              <a:t>flow streamlines</a:t>
            </a:r>
            <a:r>
              <a:rPr sz="1400" b="0" u="none">
                <a:solidFill>
                  <a:srgbClr val="595959"/>
                </a:solidFill>
                <a:latin typeface="Calibri"/>
                <a:ea typeface="Calibri"/>
                <a:cs typeface="Calibri"/>
              </a:rPr>
              <a:t> that are nested from the surface at the ELA to the sole of the glacier at the head and toe of the glacier.</a:t>
            </a:r>
            <a:endParaRPr sz="14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54" name="TextBox 3">
            <a:extLst xmlns:a="http://schemas.openxmlformats.org/drawingml/2006/main">
              <a:ext uri="{FF2B5EF4-FFF2-40B4-BE49-F238E27FC236}">
                <a16:creationId xmlns:a16="http://schemas.microsoft.com/office/drawing/2014/main" id="{9A0B505C-2F4B-4470-B13C-2387D360BA8B}"/>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298147782"/>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55" name="Slide text on slide 22">
            <a:extLst xmlns:a="http://schemas.openxmlformats.org/drawingml/2006/main">
              <a:ext uri="{FF2B5EF4-FFF2-40B4-BE49-F238E27FC236}">
                <a16:creationId xmlns:a16="http://schemas.microsoft.com/office/drawing/2014/main" id="{3062CA7F-426A-44A7-BCC9-95DEF18FFB78}"/>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Mechanisms of Glacial Deposition</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Using these transport mechanisms, glaciers may liberate their load (collectively called </a:t>
            </a:r>
            <a:r>
              <a:rPr sz="1400" b="1" u="none">
                <a:solidFill>
                  <a:srgbClr val="595959"/>
                </a:solidFill>
                <a:latin typeface="Calibri"/>
                <a:ea typeface="Calibri"/>
                <a:cs typeface="Calibri"/>
              </a:rPr>
              <a:t>drift</a:t>
            </a:r>
            <a:r>
              <a:rPr sz="1400" b="0" u="none">
                <a:solidFill>
                  <a:srgbClr val="595959"/>
                </a:solidFill>
                <a:latin typeface="Calibri"/>
                <a:ea typeface="Calibri"/>
                <a:cs typeface="Calibri"/>
              </a:rPr>
              <a:t>), in one of three ways:</a:t>
            </a: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By deposition directly from the melting ice (the deposit material is then referred to generically as glacial </a:t>
            </a:r>
            <a:r>
              <a:rPr sz="1200" b="1" u="none">
                <a:solidFill>
                  <a:srgbClr val="595959"/>
                </a:solidFill>
                <a:latin typeface="Calibri"/>
                <a:ea typeface="Calibri"/>
                <a:cs typeface="Calibri"/>
              </a:rPr>
              <a:t>till</a:t>
            </a:r>
            <a:r>
              <a:rPr sz="1200" b="0" u="none">
                <a:solidFill>
                  <a:srgbClr val="595959"/>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By intermediate deposition from meltwater within the ice, then by melting of the ice (referred to as </a:t>
            </a:r>
            <a:r>
              <a:rPr sz="1200" b="1" u="none">
                <a:solidFill>
                  <a:srgbClr val="595959"/>
                </a:solidFill>
                <a:latin typeface="Calibri"/>
                <a:ea typeface="Calibri"/>
                <a:cs typeface="Calibri"/>
              </a:rPr>
              <a:t>glaciofluvial deposits</a:t>
            </a:r>
            <a:r>
              <a:rPr sz="1200" b="0" u="none">
                <a:solidFill>
                  <a:srgbClr val="595959"/>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By direct deposition from meltwater below the terminus of the ice (referred to as </a:t>
            </a:r>
            <a:r>
              <a:rPr sz="1200" b="1" u="none">
                <a:solidFill>
                  <a:srgbClr val="595959"/>
                </a:solidFill>
                <a:latin typeface="Calibri"/>
                <a:ea typeface="Calibri"/>
                <a:cs typeface="Calibri"/>
              </a:rPr>
              <a:t>outwash</a:t>
            </a:r>
            <a:r>
              <a:rPr sz="1200" b="0" u="none">
                <a:solidFill>
                  <a:srgbClr val="595959"/>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marL="518400" lvl="2">
              <a:lnSpc>
                <a:spcPct val="130000"/>
              </a:lnSpc>
              <a:spcBef>
                <a:spcPts val="300"/>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 </a:t>
            </a:r>
            <a:endParaRPr sz="1200" b="0" u="none">
              <a:solidFill>
                <a:srgbClr val="000000"/>
              </a:solidFill>
              <a:latin typeface="Calibri"/>
              <a:ea typeface="Calibri"/>
              <a:cs typeface="Calibri"/>
            </a:endParaRPr>
          </a:p>
          <a:p xmlns:a="http://schemas.openxmlformats.org/drawingml/2006/main">
            <a:pPr marL="342720" indent="-342720">
              <a:lnSpc>
                <a:spcPct val="13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1"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Calibri"/>
              <a:buAutoNum type="arabicPeriod"/>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56" name="Accessible slide title: Mechanisms of Glacial Deposition">
            <a:extLst xmlns:a="http://schemas.openxmlformats.org/drawingml/2006/main">
              <a:ext uri="{FF2B5EF4-FFF2-40B4-BE49-F238E27FC236}">
                <a16:creationId xmlns:a16="http://schemas.microsoft.com/office/drawing/2014/main" id="{9053F43B-D81B-4FF5-A297-677ABABE79A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Mechanisms of Glacial Deposition</a:t>
            </a:r>
          </a:p>
        </p:txBody>
      </p:sp>
    </p:spTree>
    <p:extLst>
      <p:ext uri="{BB962C8B-B14F-4D97-AF65-F5344CB8AC3E}">
        <p14:creationId xmlns:p14="http://schemas.microsoft.com/office/powerpoint/2010/main" val="399378511"/>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56" name="Slide title: Glaciated Mountain Landscapes">
            <a:extLst xmlns:a="http://schemas.openxmlformats.org/drawingml/2006/main">
              <a:ext uri="{FF2B5EF4-FFF2-40B4-BE49-F238E27FC236}">
                <a16:creationId xmlns:a16="http://schemas.microsoft.com/office/drawing/2014/main" id="{68CC3CA9-7477-4D97-8DDD-260F0AD1A94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Glaciated Mountain Landscapes</a:t>
            </a:r>
            <a:endParaRPr sz="2800" b="0" u="none">
              <a:solidFill>
                <a:srgbClr val="000000"/>
              </a:solidFill>
              <a:latin typeface="Calibri"/>
              <a:ea typeface="Calibri"/>
              <a:cs typeface="Calibri"/>
            </a:endParaRPr>
          </a:p>
        </p:txBody>
      </p:sp>
      <p:sp>
        <p:nvSpPr>
          <p:cNvPr id="57" name="Slide text on slide 23">
            <a:extLst xmlns:a="http://schemas.openxmlformats.org/drawingml/2006/main">
              <a:ext uri="{FF2B5EF4-FFF2-40B4-BE49-F238E27FC236}">
                <a16:creationId xmlns:a16="http://schemas.microsoft.com/office/drawing/2014/main" id="{711638F4-4915-4E0D-B5FA-BF59556CCDAF}"/>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Glaciation is responsible for the features and forms we most associate with high mountain landscapes, including pyramidal peaks, jagged sawtooth ridges, amphitheater-like basins, and deep elongated valleys with jewel-blue lakes amid surrounding meadows.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It is a landscape inherited from the past, when ice was much more extensive than now; in the western US alone, there were over 75 separate high-altitude glacial areas.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most characteristic and dominant feature of mountain glaciation is erosion, which is facilitated by the channeling of ice into preexisting valleys which accentuate its depth and velocity.</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ice on upper surfaces is thinner and prone to earlier melting (and more prolonged weathering) than in the valleys, where the ice is deeper and more sheltered; thus, higher surfaces develop sharp, angular ridges and peaks whereas valleys (</a:t>
            </a:r>
            <a:r>
              <a:rPr sz="1600" b="1" u="none">
                <a:solidFill>
                  <a:srgbClr val="595959"/>
                </a:solidFill>
                <a:latin typeface="Calibri"/>
                <a:ea typeface="Calibri"/>
                <a:cs typeface="Calibri"/>
              </a:rPr>
              <a:t>glacial troughs</a:t>
            </a:r>
            <a:r>
              <a:rPr sz="1600" b="0" u="none">
                <a:solidFill>
                  <a:srgbClr val="595959"/>
                </a:solidFill>
                <a:latin typeface="Calibri"/>
                <a:ea typeface="Calibri"/>
                <a:cs typeface="Calibri"/>
              </a:rPr>
              <a:t>) are so smoothed and shaped by the ice that few sharp or rugged features remain.</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Features of deposition, moraines, and glaciofluvial debris are largely restricted to lower elevations, and generally mark the point of maximum extent of the ice or places where the glacier remained for the longer period, or where it readvanced slightly as it receded.</a:t>
            </a: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58" name="TextBox 3">
            <a:extLst xmlns:a="http://schemas.openxmlformats.org/drawingml/2006/main">
              <a:ext uri="{FF2B5EF4-FFF2-40B4-BE49-F238E27FC236}">
                <a16:creationId xmlns:a16="http://schemas.microsoft.com/office/drawing/2014/main" id="{1DCEB34D-A536-4605-8F3E-9F401176D1E7}"/>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799961577"/>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59" name="Slide text on slide 24">
            <a:extLst xmlns:a="http://schemas.openxmlformats.org/drawingml/2006/main">
              <a:ext uri="{FF2B5EF4-FFF2-40B4-BE49-F238E27FC236}">
                <a16:creationId xmlns:a16="http://schemas.microsoft.com/office/drawing/2014/main" id="{FDBC61C3-2DAD-40EA-8A69-2241D38CA4DA}"/>
              </a:ext>
            </a:extLst>
          </p:cNvPr>
          <p:cNvSpPr>
            <a:spLocks xmlns:a="http://schemas.openxmlformats.org/drawingml/2006/main" noGrp="1"/>
          </p:cNvSpPr>
          <p:nvPr/>
        </p:nvSpPr>
        <p:spPr>
          <a:xfrm xmlns:a="http://schemas.openxmlformats.org/drawingml/2006/main">
            <a:off x="457200" y="274320"/>
            <a:ext cx="8229600" cy="623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Features Resulting from Glacial Erosion</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During glaciation, frost and mass-wasting processes attack the exposed surfaces while glaciers occupy the valleys and slope depressions to carve, deepen, and sculpt the topography into a distinctive landscape.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 </a:t>
            </a:r>
            <a:r>
              <a:rPr sz="1300" b="1" u="none">
                <a:solidFill>
                  <a:srgbClr val="595959"/>
                </a:solidFill>
                <a:latin typeface="Calibri"/>
                <a:ea typeface="Calibri"/>
                <a:cs typeface="Calibri"/>
              </a:rPr>
              <a:t>cirque</a:t>
            </a:r>
            <a:r>
              <a:rPr sz="1300" b="0" u="none">
                <a:solidFill>
                  <a:srgbClr val="595959"/>
                </a:solidFill>
                <a:latin typeface="Calibri"/>
                <a:ea typeface="Calibri"/>
                <a:cs typeface="Calibri"/>
              </a:rPr>
              <a:t> is a semicircular, bowl-like depression carved into the side of a mountain where a small glacier has existed; a well-developed cirque usually contains a </a:t>
            </a:r>
            <a:r>
              <a:rPr sz="1300" b="1" u="none">
                <a:solidFill>
                  <a:srgbClr val="595959"/>
                </a:solidFill>
                <a:latin typeface="Calibri"/>
                <a:ea typeface="Calibri"/>
                <a:cs typeface="Calibri"/>
              </a:rPr>
              <a:t>headwall</a:t>
            </a:r>
            <a:r>
              <a:rPr sz="1300" b="0" u="none">
                <a:solidFill>
                  <a:srgbClr val="595959"/>
                </a:solidFill>
                <a:latin typeface="Calibri"/>
                <a:ea typeface="Calibri"/>
                <a:cs typeface="Calibri"/>
              </a:rPr>
              <a:t> (seep and smoothed bedrock surface at the back of the cirque, extending concavely upward to the ridge), a </a:t>
            </a:r>
            <a:r>
              <a:rPr sz="1300" b="1" u="none">
                <a:solidFill>
                  <a:srgbClr val="595959"/>
                </a:solidFill>
                <a:latin typeface="Calibri"/>
                <a:ea typeface="Calibri"/>
                <a:cs typeface="Calibri"/>
              </a:rPr>
              <a:t>basin</a:t>
            </a:r>
            <a:r>
              <a:rPr sz="1300" b="0" u="none">
                <a:solidFill>
                  <a:srgbClr val="595959"/>
                </a:solidFill>
                <a:latin typeface="Calibri"/>
                <a:ea typeface="Calibri"/>
                <a:cs typeface="Calibri"/>
              </a:rPr>
              <a:t> (a circular or elongated depression at the base of the headwall), and a </a:t>
            </a:r>
            <a:r>
              <a:rPr sz="1300" b="1" u="none">
                <a:solidFill>
                  <a:srgbClr val="595959"/>
                </a:solidFill>
                <a:latin typeface="Calibri"/>
                <a:ea typeface="Calibri"/>
                <a:cs typeface="Calibri"/>
              </a:rPr>
              <a:t>threshold</a:t>
            </a:r>
            <a:r>
              <a:rPr sz="1300" b="0" u="none">
                <a:solidFill>
                  <a:srgbClr val="595959"/>
                </a:solidFill>
                <a:latin typeface="Calibri"/>
                <a:ea typeface="Calibri"/>
                <a:cs typeface="Calibri"/>
              </a:rPr>
              <a:t> (a lip or slightly elevated rampart at the outlet end of the basin). </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a:t>
            </a:r>
            <a:r>
              <a:rPr sz="1300" b="1" u="none">
                <a:solidFill>
                  <a:srgbClr val="595959"/>
                </a:solidFill>
                <a:latin typeface="Calibri"/>
                <a:ea typeface="Calibri"/>
                <a:cs typeface="Calibri"/>
              </a:rPr>
              <a:t>niviation theory</a:t>
            </a:r>
            <a:r>
              <a:rPr sz="1300" b="0" u="none">
                <a:solidFill>
                  <a:srgbClr val="595959"/>
                </a:solidFill>
                <a:latin typeface="Calibri"/>
                <a:ea typeface="Calibri"/>
                <a:cs typeface="Calibri"/>
              </a:rPr>
              <a:t> ascribes initial cirque development to freeze-thaw processes at the base of small snowfields; as full glaciers develop, cirques become enlarged by plucking.</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Since cirques require a glacier for their full expression, the presence of cirques in areas not now glaciated indicated the former existence of glacial ice, and the level of cirque floors roughly approximates the annual snowline that existed when the cirques were made.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Headward erosion by cirque glaciers creates steep sawtooth ridges (arêtes)and glacial horns.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Other features resulting from glacier erosion include </a:t>
            </a:r>
            <a:r>
              <a:rPr sz="1300" b="1" u="none">
                <a:solidFill>
                  <a:srgbClr val="595959"/>
                </a:solidFill>
                <a:latin typeface="Calibri"/>
                <a:ea typeface="Calibri"/>
                <a:cs typeface="Calibri"/>
              </a:rPr>
              <a:t>glacial troughs, </a:t>
            </a:r>
            <a:r>
              <a:rPr sz="1300" b="0" u="none">
                <a:solidFill>
                  <a:srgbClr val="595959"/>
                </a:solidFill>
                <a:latin typeface="Calibri"/>
                <a:ea typeface="Calibri"/>
                <a:cs typeface="Calibri"/>
              </a:rPr>
              <a:t>in which ice modified former stream channels; </a:t>
            </a:r>
            <a:r>
              <a:rPr sz="1300" b="1" u="none">
                <a:solidFill>
                  <a:srgbClr val="595959"/>
                </a:solidFill>
                <a:latin typeface="Calibri"/>
                <a:ea typeface="Calibri"/>
                <a:cs typeface="Calibri"/>
              </a:rPr>
              <a:t>hanging valleys,</a:t>
            </a:r>
            <a:r>
              <a:rPr sz="1300" b="0" u="none">
                <a:solidFill>
                  <a:srgbClr val="595959"/>
                </a:solidFill>
                <a:latin typeface="Calibri"/>
                <a:ea typeface="Calibri"/>
                <a:cs typeface="Calibri"/>
              </a:rPr>
              <a:t> in which a tributary valley has a floor higher than the floor of the trunk valley;</a:t>
            </a:r>
            <a:r>
              <a:rPr sz="1300" b="1" u="none">
                <a:solidFill>
                  <a:srgbClr val="595959"/>
                </a:solidFill>
                <a:latin typeface="Calibri"/>
                <a:ea typeface="Calibri"/>
                <a:cs typeface="Calibri"/>
              </a:rPr>
              <a:t> </a:t>
            </a:r>
            <a:r>
              <a:rPr sz="1300" b="0" u="none">
                <a:solidFill>
                  <a:srgbClr val="595959"/>
                </a:solidFill>
                <a:latin typeface="Calibri"/>
                <a:ea typeface="Calibri"/>
                <a:cs typeface="Calibri"/>
              </a:rPr>
              <a:t>and </a:t>
            </a:r>
            <a:r>
              <a:rPr sz="1300" b="1" u="none">
                <a:solidFill>
                  <a:srgbClr val="595959"/>
                </a:solidFill>
                <a:latin typeface="Calibri"/>
                <a:ea typeface="Calibri"/>
                <a:cs typeface="Calibri"/>
              </a:rPr>
              <a:t>fjords, </a:t>
            </a:r>
            <a:r>
              <a:rPr sz="1300" b="0" u="none">
                <a:solidFill>
                  <a:srgbClr val="595959"/>
                </a:solidFill>
                <a:latin typeface="Calibri"/>
                <a:ea typeface="Calibri"/>
                <a:cs typeface="Calibri"/>
              </a:rPr>
              <a:t>in which fast-moving glaciers erode far below sea level.</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Because of the rough and irregular terrain left behind by glaciers, lakes are common in such landscapes; these include </a:t>
            </a:r>
            <a:r>
              <a:rPr sz="1300" b="1" u="none">
                <a:solidFill>
                  <a:srgbClr val="595959"/>
                </a:solidFill>
                <a:latin typeface="Calibri"/>
                <a:ea typeface="Calibri"/>
                <a:cs typeface="Calibri"/>
              </a:rPr>
              <a:t>tarns,</a:t>
            </a:r>
            <a:r>
              <a:rPr sz="1300" b="0" u="none">
                <a:solidFill>
                  <a:srgbClr val="595959"/>
                </a:solidFill>
                <a:latin typeface="Calibri"/>
                <a:ea typeface="Calibri"/>
                <a:cs typeface="Calibri"/>
              </a:rPr>
              <a:t> or </a:t>
            </a:r>
            <a:r>
              <a:rPr sz="1300" b="1" u="none">
                <a:solidFill>
                  <a:srgbClr val="595959"/>
                </a:solidFill>
                <a:latin typeface="Calibri"/>
                <a:ea typeface="Calibri"/>
                <a:cs typeface="Calibri"/>
              </a:rPr>
              <a:t>cirque lakes,</a:t>
            </a:r>
            <a:r>
              <a:rPr sz="1300" b="0" u="none">
                <a:solidFill>
                  <a:srgbClr val="595959"/>
                </a:solidFill>
                <a:latin typeface="Calibri"/>
                <a:ea typeface="Calibri"/>
                <a:cs typeface="Calibri"/>
              </a:rPr>
              <a:t> and chains of </a:t>
            </a:r>
            <a:r>
              <a:rPr sz="1300" b="1" u="none">
                <a:solidFill>
                  <a:srgbClr val="595959"/>
                </a:solidFill>
                <a:latin typeface="Calibri"/>
                <a:ea typeface="Calibri"/>
                <a:cs typeface="Calibri"/>
              </a:rPr>
              <a:t>paternoster lakes</a:t>
            </a:r>
            <a:r>
              <a:rPr sz="1300" b="0" u="none">
                <a:solidFill>
                  <a:srgbClr val="595959"/>
                </a:solidFill>
                <a:latin typeface="Calibri"/>
                <a:ea typeface="Calibri"/>
                <a:cs typeface="Calibri"/>
              </a:rPr>
              <a:t> in rocky basins.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000" b="0" u="none">
                <a:solidFill>
                  <a:srgbClr val="595959"/>
                </a:solidFill>
                <a:latin typeface="Calibri"/>
                <a:ea typeface="Calibri"/>
                <a:cs typeface="Calibri"/>
              </a:rPr>
              <a:t> </a:t>
            </a: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518400" lvl="2">
              <a:lnSpc>
                <a:spcPct val="12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900" b="1" u="none">
                <a:solidFill>
                  <a:srgbClr val="595959"/>
                </a:solidFill>
                <a:latin typeface="Calibri"/>
                <a:ea typeface="Calibri"/>
                <a:cs typeface="Calibri"/>
              </a:rPr>
              <a:t> </a:t>
            </a: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1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0" name="Accessible slide title: Features Resulting from Glacial Erosion">
            <a:extLst xmlns:a="http://schemas.openxmlformats.org/drawingml/2006/main">
              <a:ext uri="{FF2B5EF4-FFF2-40B4-BE49-F238E27FC236}">
                <a16:creationId xmlns:a16="http://schemas.microsoft.com/office/drawing/2014/main" id="{B6C9F260-01F1-4928-A5DC-32CA5627EDD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Features Resulting from Glacial Erosion</a:t>
            </a:r>
          </a:p>
        </p:txBody>
      </p:sp>
    </p:spTree>
    <p:extLst>
      <p:ext uri="{BB962C8B-B14F-4D97-AF65-F5344CB8AC3E}">
        <p14:creationId xmlns:p14="http://schemas.microsoft.com/office/powerpoint/2010/main" val="1854553516"/>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60" name="Slide text on slide 25">
            <a:extLst xmlns:a="http://schemas.openxmlformats.org/drawingml/2006/main">
              <a:ext uri="{FF2B5EF4-FFF2-40B4-BE49-F238E27FC236}">
                <a16:creationId xmlns:a16="http://schemas.microsoft.com/office/drawing/2014/main" id="{7727123B-0671-4A4D-8A29-748294FA57D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Features Resulting from Glacial Deposition</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Sooner or later, a glacier must put down the load of earth and rock that it has picked up or that has fallen onto its surface.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Moraine material, usually a mix of large and small particles, is deposited directly from the ice, while glaciofluvial material is deposited by meltwater streams.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Lateral moraines</a:t>
            </a:r>
            <a:r>
              <a:rPr sz="1400" b="0" u="none">
                <a:solidFill>
                  <a:srgbClr val="595959"/>
                </a:solidFill>
                <a:latin typeface="Calibri"/>
                <a:ea typeface="Calibri"/>
                <a:cs typeface="Calibri"/>
              </a:rPr>
              <a:t> occur along the sides of a glacier; </a:t>
            </a:r>
            <a:r>
              <a:rPr sz="1400" b="1" u="none">
                <a:solidFill>
                  <a:srgbClr val="595959"/>
                </a:solidFill>
                <a:latin typeface="Calibri"/>
                <a:ea typeface="Calibri"/>
                <a:cs typeface="Calibri"/>
              </a:rPr>
              <a:t>terminal moraines</a:t>
            </a:r>
            <a:r>
              <a:rPr sz="1400" b="0" u="none">
                <a:solidFill>
                  <a:srgbClr val="595959"/>
                </a:solidFill>
                <a:latin typeface="Calibri"/>
                <a:ea typeface="Calibri"/>
                <a:cs typeface="Calibri"/>
              </a:rPr>
              <a:t> occur around the end of the glacial tongue; and </a:t>
            </a:r>
            <a:r>
              <a:rPr sz="1400" b="1" u="none">
                <a:solidFill>
                  <a:srgbClr val="595959"/>
                </a:solidFill>
                <a:latin typeface="Calibri"/>
                <a:ea typeface="Calibri"/>
                <a:cs typeface="Calibri"/>
              </a:rPr>
              <a:t>recessional moraines</a:t>
            </a:r>
            <a:r>
              <a:rPr sz="1400" b="0" u="none">
                <a:solidFill>
                  <a:srgbClr val="595959"/>
                </a:solidFill>
                <a:latin typeface="Calibri"/>
                <a:ea typeface="Calibri"/>
                <a:cs typeface="Calibri"/>
              </a:rPr>
              <a:t> occur as the moraine recedes.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Larger rock debris can only be transported directly by the glacier or by </a:t>
            </a:r>
            <a:r>
              <a:rPr sz="1400" b="1" u="none">
                <a:solidFill>
                  <a:srgbClr val="595959"/>
                </a:solidFill>
                <a:latin typeface="Calibri"/>
                <a:ea typeface="Calibri"/>
                <a:cs typeface="Calibri"/>
              </a:rPr>
              <a:t>ice rafting</a:t>
            </a:r>
            <a:r>
              <a:rPr sz="1400" b="0" u="none">
                <a:solidFill>
                  <a:srgbClr val="595959"/>
                </a:solidFill>
                <a:latin typeface="Calibri"/>
                <a:ea typeface="Calibri"/>
                <a:cs typeface="Calibri"/>
              </a:rPr>
              <a:t> (blocks of ice floating in water), but smaller material can be carried by wind or glacial meltwater streams. </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silt (</a:t>
            </a:r>
            <a:r>
              <a:rPr sz="1400" b="1" u="none">
                <a:solidFill>
                  <a:srgbClr val="595959"/>
                </a:solidFill>
                <a:latin typeface="Calibri"/>
                <a:ea typeface="Calibri"/>
                <a:cs typeface="Calibri"/>
              </a:rPr>
              <a:t>loess</a:t>
            </a:r>
            <a:r>
              <a:rPr sz="1400" b="0" u="none">
                <a:solidFill>
                  <a:srgbClr val="595959"/>
                </a:solidFill>
                <a:latin typeface="Calibri"/>
                <a:ea typeface="Calibri"/>
                <a:cs typeface="Calibri"/>
              </a:rPr>
              <a:t>) deposited by winds is ecologically beneficial, as it expedites soil development and greatly improves local productivity.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Glacial streams deposit sediments near the glacial terminus, called </a:t>
            </a:r>
            <a:r>
              <a:rPr sz="1400" b="1" u="none">
                <a:solidFill>
                  <a:srgbClr val="595959"/>
                </a:solidFill>
                <a:latin typeface="Calibri"/>
                <a:ea typeface="Calibri"/>
                <a:cs typeface="Calibri"/>
              </a:rPr>
              <a:t>valley train, glacial outwash plain,</a:t>
            </a:r>
            <a:r>
              <a:rPr sz="1400" b="0" u="none">
                <a:solidFill>
                  <a:srgbClr val="595959"/>
                </a:solidFill>
                <a:latin typeface="Calibri"/>
                <a:ea typeface="Calibri"/>
                <a:cs typeface="Calibri"/>
              </a:rPr>
              <a:t> or </a:t>
            </a:r>
            <a:r>
              <a:rPr sz="1400" b="1" u="none">
                <a:solidFill>
                  <a:srgbClr val="595959"/>
                </a:solidFill>
                <a:latin typeface="Calibri"/>
                <a:ea typeface="Calibri"/>
                <a:cs typeface="Calibri"/>
              </a:rPr>
              <a:t>sandur</a:t>
            </a:r>
            <a:r>
              <a:rPr sz="1400" b="0" u="none">
                <a:solidFill>
                  <a:srgbClr val="595959"/>
                </a:solidFill>
                <a:latin typeface="Calibri"/>
                <a:ea typeface="Calibri"/>
                <a:cs typeface="Calibri"/>
              </a:rPr>
              <a:t>, which create flat-floored valleys that may reach considerable depths and extend several kilometers beyond the glacial terminus; soil and vegetation develop rapidly in these glacial and glaciofluvial deposits, which frequently become locally important agricultural areas.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Glacial meltwater streams contribute millions of liters to many waters, but they are commonly so choked with sediment that the water is not immediately usable to people.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518400" lvl="2">
              <a:lnSpc>
                <a:spcPct val="120000"/>
              </a:lnSpc>
              <a:spcBef>
                <a:spcPts val="275"/>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 </a:t>
            </a: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518400" lvl="2">
              <a:lnSpc>
                <a:spcPct val="12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900" b="1" u="none">
                <a:solidFill>
                  <a:srgbClr val="595959"/>
                </a:solidFill>
                <a:latin typeface="Calibri"/>
                <a:ea typeface="Calibri"/>
                <a:cs typeface="Calibri"/>
              </a:rPr>
              <a:t> </a:t>
            </a: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61" name="Accessible slide title: Features Resulting from Glacial Deposition">
            <a:extLst xmlns:a="http://schemas.openxmlformats.org/drawingml/2006/main">
              <a:ext uri="{FF2B5EF4-FFF2-40B4-BE49-F238E27FC236}">
                <a16:creationId xmlns:a16="http://schemas.microsoft.com/office/drawing/2014/main" id="{54BCD04B-58C4-4DEA-AFC1-8460D36FE6F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Features Resulting from Glacial Deposition</a:t>
            </a:r>
          </a:p>
        </p:txBody>
      </p:sp>
    </p:spTree>
    <p:extLst>
      <p:ext uri="{BB962C8B-B14F-4D97-AF65-F5344CB8AC3E}">
        <p14:creationId xmlns:p14="http://schemas.microsoft.com/office/powerpoint/2010/main" val="891837927"/>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61" name="Slide title: Rock Glaciers">
            <a:extLst xmlns:a="http://schemas.openxmlformats.org/drawingml/2006/main">
              <a:ext uri="{FF2B5EF4-FFF2-40B4-BE49-F238E27FC236}">
                <a16:creationId xmlns:a16="http://schemas.microsoft.com/office/drawing/2014/main" id="{CC60DFE5-8E5E-4297-923D-E773115308D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558ED5"/>
                </a:solidFill>
                <a:latin typeface="Calibri"/>
                <a:ea typeface="Calibri"/>
                <a:cs typeface="Calibri"/>
              </a:rPr>
              <a:t>Rock Glaciers</a:t>
            </a:r>
            <a:endParaRPr sz="2400" b="0" u="none">
              <a:solidFill>
                <a:srgbClr val="000000"/>
              </a:solidFill>
              <a:latin typeface="Calibri"/>
              <a:ea typeface="Calibri"/>
              <a:cs typeface="Calibri"/>
            </a:endParaRPr>
          </a:p>
        </p:txBody>
      </p:sp>
      <p:sp>
        <p:nvSpPr>
          <p:cNvPr id="62" name="Slide text on slide 26">
            <a:extLst xmlns:a="http://schemas.openxmlformats.org/drawingml/2006/main">
              <a:ext uri="{FF2B5EF4-FFF2-40B4-BE49-F238E27FC236}">
                <a16:creationId xmlns:a16="http://schemas.microsoft.com/office/drawing/2014/main" id="{FB1EB2B7-8579-46DA-9D91-AC9ACD358E58}"/>
              </a:ext>
            </a:extLst>
          </p:cNvPr>
          <p:cNvSpPr>
            <a:spLocks xmlns:a="http://schemas.openxmlformats.org/drawingml/2006/main" noGrp="1"/>
          </p:cNvSpPr>
          <p:nvPr/>
        </p:nvSpPr>
        <p:spPr>
          <a:xfrm xmlns:a="http://schemas.openxmlformats.org/drawingml/2006/main">
            <a:off x="457200" y="1014120"/>
            <a:ext cx="8229600" cy="511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periglacial environments, water can remain perennially frozen inside a matrix of loose talus and scree to form </a:t>
            </a:r>
            <a:r>
              <a:rPr sz="1500" b="1" u="none">
                <a:solidFill>
                  <a:srgbClr val="595959"/>
                </a:solidFill>
                <a:latin typeface="Calibri"/>
                <a:ea typeface="Calibri"/>
                <a:cs typeface="Calibri"/>
              </a:rPr>
              <a:t>rock glaciers</a:t>
            </a:r>
            <a:r>
              <a:rPr sz="1500" b="0" u="none">
                <a:solidFill>
                  <a:srgbClr val="595959"/>
                </a:solidFill>
                <a:latin typeface="Calibri"/>
                <a:ea typeface="Calibri"/>
                <a:cs typeface="Calibri"/>
              </a:rPr>
              <a:t>, which can flow and deform in much the same manner as ice glaciers and are often found as residual forms in the later stages of glacial retreat.</a:t>
            </a:r>
            <a:endParaRPr sz="1500" b="0" u="none">
              <a:solidFill>
                <a:srgbClr val="000000"/>
              </a:solidFill>
              <a:latin typeface="Calibri"/>
              <a:ea typeface="Calibri"/>
              <a:cs typeface="Calibri"/>
            </a:endParaRPr>
          </a:p>
          <a:p xmlns:a="http://schemas.openxmlformats.org/drawingml/2006/main">
            <a:pPr marL="226800" lvl="1">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Glaciers can produce lakes on several scales, from small meltwater ponds sitting directly on the ice surface to very large lakes where major rivers are dammed by adjacent ice-sheet glaciers or by valley glaciers issuing from lateral tributaries.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 consequence of lakes forming behind ice dams is the likelihood of </a:t>
            </a:r>
            <a:r>
              <a:rPr sz="1500" b="1" u="none">
                <a:solidFill>
                  <a:srgbClr val="595959"/>
                </a:solidFill>
                <a:latin typeface="Calibri"/>
                <a:ea typeface="Calibri"/>
                <a:cs typeface="Calibri"/>
              </a:rPr>
              <a:t>glacial lake outburst floods </a:t>
            </a:r>
            <a:r>
              <a:rPr sz="1500" b="0" u="none">
                <a:solidFill>
                  <a:srgbClr val="595959"/>
                </a:solidFill>
                <a:latin typeface="Calibri"/>
                <a:ea typeface="Calibri"/>
                <a:cs typeface="Calibri"/>
              </a:rPr>
              <a:t>(</a:t>
            </a:r>
            <a:r>
              <a:rPr sz="1500" b="1" u="none">
                <a:solidFill>
                  <a:srgbClr val="595959"/>
                </a:solidFill>
                <a:latin typeface="Calibri"/>
                <a:ea typeface="Calibri"/>
                <a:cs typeface="Calibri"/>
              </a:rPr>
              <a:t>GLOFs</a:t>
            </a:r>
            <a:r>
              <a:rPr sz="1500" b="0" u="none">
                <a:solidFill>
                  <a:srgbClr val="595959"/>
                </a:solidFill>
                <a:latin typeface="Calibri"/>
                <a:ea typeface="Calibri"/>
                <a:cs typeface="Calibri"/>
              </a:rPr>
              <a:t>),</a:t>
            </a:r>
            <a:r>
              <a:rPr sz="1500" b="1" u="none">
                <a:solidFill>
                  <a:srgbClr val="595959"/>
                </a:solidFill>
                <a:latin typeface="Calibri"/>
                <a:ea typeface="Calibri"/>
                <a:cs typeface="Calibri"/>
              </a:rPr>
              <a:t> </a:t>
            </a:r>
            <a:r>
              <a:rPr sz="1500" b="0" u="none">
                <a:solidFill>
                  <a:srgbClr val="595959"/>
                </a:solidFill>
                <a:latin typeface="Calibri"/>
                <a:ea typeface="Calibri"/>
                <a:cs typeface="Calibri"/>
              </a:rPr>
              <a:t>in which the dam is overtopped, melts, or otherwise changes configuration, or the terminal moraine itself fails; these can be extremely hazardous for people living in the valley below.</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Closely related failures are </a:t>
            </a:r>
            <a:r>
              <a:rPr sz="1500" b="1" u="none">
                <a:solidFill>
                  <a:srgbClr val="595959"/>
                </a:solidFill>
                <a:latin typeface="Calibri"/>
                <a:ea typeface="Calibri"/>
                <a:cs typeface="Calibri"/>
              </a:rPr>
              <a:t>jökulhaups</a:t>
            </a:r>
            <a:r>
              <a:rPr sz="1500" b="0" u="none">
                <a:solidFill>
                  <a:srgbClr val="595959"/>
                </a:solidFill>
                <a:latin typeface="Calibri"/>
                <a:ea typeface="Calibri"/>
                <a:cs typeface="Calibri"/>
              </a:rPr>
              <a:t> from water bodies located under the ice and </a:t>
            </a:r>
            <a:r>
              <a:rPr sz="1500" b="1" u="none">
                <a:solidFill>
                  <a:srgbClr val="595959"/>
                </a:solidFill>
                <a:latin typeface="Calibri"/>
                <a:ea typeface="Calibri"/>
                <a:cs typeface="Calibri"/>
              </a:rPr>
              <a:t>marginal lake drainage</a:t>
            </a:r>
            <a:r>
              <a:rPr sz="1500" b="0" u="none">
                <a:solidFill>
                  <a:srgbClr val="595959"/>
                </a:solidFill>
                <a:latin typeface="Calibri"/>
                <a:ea typeface="Calibri"/>
                <a:cs typeface="Calibri"/>
              </a:rPr>
              <a:t> from water bodies along the edge of the ice.</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While they can occur in any state of climate change, the risk of such outbursts is on the rise along with global temperature.</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
        <p:nvSpPr>
          <p:cNvPr id="63" name="TextBox 3">
            <a:extLst xmlns:a="http://schemas.openxmlformats.org/drawingml/2006/main">
              <a:ext uri="{FF2B5EF4-FFF2-40B4-BE49-F238E27FC236}">
                <a16:creationId xmlns:a16="http://schemas.microsoft.com/office/drawing/2014/main" id="{F986C479-CFD7-440C-9FC4-E8264A0F28CF}"/>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4" name="Slide text on slide 26">
            <a:extLst xmlns:a="http://schemas.openxmlformats.org/drawingml/2006/main">
              <a:ext uri="{FF2B5EF4-FFF2-40B4-BE49-F238E27FC236}">
                <a16:creationId xmlns:a16="http://schemas.microsoft.com/office/drawing/2014/main" id="{1588C4EC-A6C4-43A4-941E-529587312B13}"/>
              </a:ext>
            </a:extLst>
          </p:cNvPr>
          <p:cNvSpPr>
            <a:spLocks xmlns:a="http://schemas.openxmlformats.org/drawingml/2006/main" noGrp="1"/>
          </p:cNvSpPr>
          <p:nvPr/>
        </p:nvSpPr>
        <p:spPr>
          <a:xfrm xmlns:a="http://schemas.openxmlformats.org/drawingml/2006/main">
            <a:off x="457200" y="2079360"/>
            <a:ext cx="8130960" cy="451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558ED5"/>
                </a:solidFill>
                <a:latin typeface="Calibri"/>
                <a:ea typeface="Calibri"/>
                <a:cs typeface="Calibri"/>
              </a:rPr>
              <a:t>Glacial Lake Outburst Floods</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99781000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2" name="Slide text on slide 3">
            <a:extLst xmlns:a="http://schemas.openxmlformats.org/drawingml/2006/main">
              <a:ext uri="{FF2B5EF4-FFF2-40B4-BE49-F238E27FC236}">
                <a16:creationId xmlns:a16="http://schemas.microsoft.com/office/drawing/2014/main" id="{B0A20D14-1786-466E-97FE-85F3B12040AB}"/>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Snow and ice crystals grow in some variation of the hexagonal (six-sided) crystal system.</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Once formed, ice crystals and snowflakes are subject to continual change, growing through deposition and accretion or diminishing through sublimation and melting.</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variations display almost infinite variety, but most often snow crystals falling from homogeneous cloud conditions resemble one another in basic shape.</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Snow crystals are usually small and simple when first formed in the cold, dry air of high altitudes, but become larger and more complex as they fall and encounter warmer or more moisture-laden atmospheric layers, often becoming large enough to earn the name </a:t>
            </a:r>
            <a:r>
              <a:rPr sz="1800" b="1" u="none">
                <a:solidFill>
                  <a:srgbClr val="595959"/>
                </a:solidFill>
                <a:latin typeface="Calibri"/>
                <a:ea typeface="Calibri"/>
                <a:cs typeface="Calibri"/>
              </a:rPr>
              <a:t>snowflakes</a:t>
            </a:r>
            <a:r>
              <a:rPr sz="1800" b="0" u="none">
                <a:solidFill>
                  <a:srgbClr val="595959"/>
                </a:solidFill>
                <a:latin typeface="Calibri"/>
                <a:ea typeface="Calibri"/>
                <a:cs typeface="Calibri"/>
              </a:rPr>
              <a:t>, only to melt to rain by the time they reach the valley bottom.</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crystal form changes in a consistent manner depending on cloud temperature and degree of supersaturation, so that by identifying the basic form of the snow crystal at the ground, you can tell what the conditions are in the clouds above.</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International Commission on Snow and Ice (ICSI) classification scheme has grouped snow crystals into eight main types: plates, stellar crystals, columns, needles, irregular particles, graupel, sleet, and hail; the ICSI also includes rime.</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3" name="Accessible slide title: Snow and ice crystals grow in some variation of the hexagonal (six-sided) cry...">
            <a:extLst xmlns:a="http://schemas.openxmlformats.org/drawingml/2006/main">
              <a:ext uri="{FF2B5EF4-FFF2-40B4-BE49-F238E27FC236}">
                <a16:creationId xmlns:a16="http://schemas.microsoft.com/office/drawing/2014/main" id="{BE10E158-FD90-4B43-934E-8C78DFA8881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Snow and ice crystals grow in some variation of the hexagonal (six-sided) cry...</a:t>
            </a:r>
          </a:p>
        </p:txBody>
      </p:sp>
    </p:spTree>
    <p:extLst>
      <p:ext uri="{BB962C8B-B14F-4D97-AF65-F5344CB8AC3E}">
        <p14:creationId xmlns:p14="http://schemas.microsoft.com/office/powerpoint/2010/main" val="1482423651"/>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itle: The Seasonal Snowcover and Old Snow">
            <a:extLst xmlns:a="http://schemas.openxmlformats.org/drawingml/2006/main">
              <a:ext uri="{FF2B5EF4-FFF2-40B4-BE49-F238E27FC236}">
                <a16:creationId xmlns:a16="http://schemas.microsoft.com/office/drawing/2014/main" id="{20533AE7-7213-43BD-AE11-F1FEE19211F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The Seasonal Snowcover and Old Snow</a:t>
            </a:r>
            <a:endParaRPr sz="2800" b="0" u="none">
              <a:solidFill>
                <a:srgbClr val="000000"/>
              </a:solidFill>
              <a:latin typeface="Calibri"/>
              <a:ea typeface="Calibri"/>
              <a:cs typeface="Calibri"/>
            </a:endParaRPr>
          </a:p>
        </p:txBody>
      </p:sp>
      <p:sp>
        <p:nvSpPr>
          <p:cNvPr id="14" name="Slide text on slide 4">
            <a:extLst xmlns:a="http://schemas.openxmlformats.org/drawingml/2006/main">
              <a:ext uri="{FF2B5EF4-FFF2-40B4-BE49-F238E27FC236}">
                <a16:creationId xmlns:a16="http://schemas.microsoft.com/office/drawing/2014/main" id="{19DDD388-AAD6-4499-9422-7BA485A0F179}"/>
              </a:ext>
            </a:extLst>
          </p:cNvPr>
          <p:cNvSpPr>
            <a:spLocks xmlns:a="http://schemas.openxmlformats.org/drawingml/2006/main" noGrp="1"/>
          </p:cNvSpPr>
          <p:nvPr/>
        </p:nvSpPr>
        <p:spPr>
          <a:xfrm xmlns:a="http://schemas.openxmlformats.org/drawingml/2006/main">
            <a:off x="457200" y="898200"/>
            <a:ext cx="8229600" cy="555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Snow displays continual change during formation, falling, and accumulation on the ground, until it eventually melts.</a:t>
            </a:r>
            <a:endParaRPr sz="1200" b="0" u="none">
              <a:solidFill>
                <a:srgbClr val="000000"/>
              </a:solidFill>
              <a:latin typeface="Calibri"/>
              <a:ea typeface="Calibri"/>
              <a:cs typeface="Calibri"/>
            </a:endParaRPr>
          </a:p>
          <a:p xmlns:a="http://schemas.openxmlformats.org/drawingml/2006/main">
            <a:pPr marL="342720" indent="-342720">
              <a:lnSpc>
                <a:spcPct val="13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It may form in the atmosphere at any latitude but, in order to maintain its identity, it must fall to the Earth in an area with temperatures sufficiently low to prevent melting.</a:t>
            </a:r>
            <a:endParaRPr sz="1200" b="0" u="none">
              <a:solidFill>
                <a:srgbClr val="000000"/>
              </a:solidFill>
              <a:latin typeface="Calibri"/>
              <a:ea typeface="Calibri"/>
              <a:cs typeface="Calibri"/>
            </a:endParaRPr>
          </a:p>
          <a:p xmlns:a="http://schemas.openxmlformats.org/drawingml/2006/main">
            <a:pPr marL="342720" indent="-342720">
              <a:lnSpc>
                <a:spcPct val="13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Most snow melts within a few days or months of the time it falls (referred to as the </a:t>
            </a:r>
            <a:r>
              <a:rPr sz="1200" b="1" u="none">
                <a:solidFill>
                  <a:srgbClr val="595959"/>
                </a:solidFill>
                <a:latin typeface="Calibri"/>
                <a:ea typeface="Calibri"/>
                <a:cs typeface="Calibri"/>
              </a:rPr>
              <a:t>seasonal snowcover</a:t>
            </a:r>
            <a:r>
              <a:rPr sz="1200" b="0" u="none">
                <a:solidFill>
                  <a:srgbClr val="595959"/>
                </a:solidFill>
                <a:latin typeface="Calibri"/>
                <a:ea typeface="Calibri"/>
                <a:cs typeface="Calibri"/>
              </a:rPr>
              <a:t>), but can remain year round depending on climatic conditions and the amount received.</a:t>
            </a:r>
            <a:endParaRPr sz="1200" b="0" u="none">
              <a:solidFill>
                <a:srgbClr val="000000"/>
              </a:solidFill>
              <a:latin typeface="Calibri"/>
              <a:ea typeface="Calibri"/>
              <a:cs typeface="Calibri"/>
            </a:endParaRPr>
          </a:p>
          <a:p xmlns:a="http://schemas.openxmlformats.org/drawingml/2006/main">
            <a:pPr marL="342720" indent="-342720">
              <a:lnSpc>
                <a:spcPct val="13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The build-up of a snowcover (</a:t>
            </a:r>
            <a:r>
              <a:rPr sz="1200" b="1" u="none">
                <a:solidFill>
                  <a:srgbClr val="595959"/>
                </a:solidFill>
                <a:latin typeface="Calibri"/>
                <a:ea typeface="Calibri"/>
                <a:cs typeface="Calibri"/>
              </a:rPr>
              <a:t>old snow</a:t>
            </a:r>
            <a:r>
              <a:rPr sz="1200" b="0" u="none">
                <a:solidFill>
                  <a:srgbClr val="595959"/>
                </a:solidFill>
                <a:latin typeface="Calibri"/>
                <a:ea typeface="Calibri"/>
                <a:cs typeface="Calibri"/>
              </a:rPr>
              <a:t>) accumulates as a sediment, becoming more compressed as new snow falls; a series of changes also takes place at the crystal level (</a:t>
            </a:r>
            <a:r>
              <a:rPr sz="1200" b="1" u="none">
                <a:solidFill>
                  <a:srgbClr val="595959"/>
                </a:solidFill>
                <a:latin typeface="Calibri"/>
                <a:ea typeface="Calibri"/>
                <a:cs typeface="Calibri"/>
              </a:rPr>
              <a:t>snow metamorphism</a:t>
            </a:r>
            <a:r>
              <a:rPr sz="1200" b="0" u="none">
                <a:solidFill>
                  <a:srgbClr val="595959"/>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marL="342720" indent="-342720">
              <a:lnSpc>
                <a:spcPct val="13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Snowpack metamorphism can take place by three fundamental processes:</a:t>
            </a:r>
            <a:endParaRPr sz="1200" b="0" u="none">
              <a:solidFill>
                <a:srgbClr val="000000"/>
              </a:solidFill>
              <a:latin typeface="Calibri"/>
              <a:ea typeface="Calibri"/>
              <a:cs typeface="Calibri"/>
            </a:endParaRPr>
          </a:p>
          <a:p xmlns:a="http://schemas.openxmlformats.org/drawingml/2006/main">
            <a:pPr marL="742680" lvl="1" indent="-285480">
              <a:lnSpc>
                <a:spcPct val="130000"/>
              </a:lnSpc>
              <a:spcBef>
                <a:spcPts val="275"/>
              </a:spcBef>
              <a:buClr>
                <a:srgbClr val="595959"/>
              </a:buClr>
              <a:buFont typeface="Calibri"/>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1" u="none">
                <a:solidFill>
                  <a:srgbClr val="595959"/>
                </a:solidFill>
                <a:latin typeface="Calibri"/>
                <a:ea typeface="Calibri"/>
                <a:cs typeface="Calibri"/>
              </a:rPr>
              <a:t>Equilibrium metamorphism</a:t>
            </a:r>
            <a:r>
              <a:rPr sz="1100" b="0" u="none">
                <a:solidFill>
                  <a:srgbClr val="595959"/>
                </a:solidFill>
                <a:latin typeface="Calibri"/>
                <a:ea typeface="Calibri"/>
                <a:cs typeface="Calibri"/>
              </a:rPr>
              <a:t> (commonly called “rounding”) occurs when the snowpack is subfreezing (i.e., not melting) and free of large vapor pressure and temperature variations; a vapor flow transfers mass, molecule by molecule, from the tips of the grains to the branch junctions, leading to a spherical form often referred to as </a:t>
            </a:r>
            <a:r>
              <a:rPr sz="1100" b="1" u="none">
                <a:solidFill>
                  <a:srgbClr val="595959"/>
                </a:solidFill>
                <a:latin typeface="Calibri"/>
                <a:ea typeface="Calibri"/>
                <a:cs typeface="Calibri"/>
              </a:rPr>
              <a:t>rounded grains</a:t>
            </a:r>
            <a:r>
              <a:rPr sz="1100" b="0" u="none">
                <a:solidFill>
                  <a:srgbClr val="595959"/>
                </a:solidFill>
                <a:latin typeface="Calibri"/>
                <a:ea typeface="Calibri"/>
                <a:cs typeface="Calibri"/>
              </a:rPr>
              <a:t> or </a:t>
            </a:r>
            <a:r>
              <a:rPr sz="1100" b="1" u="none">
                <a:solidFill>
                  <a:srgbClr val="595959"/>
                </a:solidFill>
                <a:latin typeface="Calibri"/>
                <a:ea typeface="Calibri"/>
                <a:cs typeface="Calibri"/>
              </a:rPr>
              <a:t>rounds</a:t>
            </a:r>
            <a:r>
              <a:rPr sz="1100" b="0" u="none">
                <a:solidFill>
                  <a:srgbClr val="595959"/>
                </a:solidFill>
                <a:latin typeface="Calibri"/>
                <a:ea typeface="Calibri"/>
                <a:cs typeface="Calibri"/>
              </a:rPr>
              <a:t>.</a:t>
            </a:r>
            <a:r>
              <a:rPr sz="1100" b="1" u="none">
                <a:solidFill>
                  <a:srgbClr val="595959"/>
                </a:solidFill>
                <a:latin typeface="Calibri"/>
                <a:ea typeface="Calibri"/>
                <a:cs typeface="Calibri"/>
              </a:rPr>
              <a:t> Sintering</a:t>
            </a:r>
            <a:r>
              <a:rPr sz="1100" b="0" u="none">
                <a:solidFill>
                  <a:srgbClr val="595959"/>
                </a:solidFill>
                <a:latin typeface="Calibri"/>
                <a:ea typeface="Calibri"/>
                <a:cs typeface="Calibri"/>
              </a:rPr>
              <a:t> (i.e., bonding) can then take place through both vapor diffusion and solid diffusion, forming continuous ice “necks” connecting adjacent grains and producing a mechanically strong snowpack.</a:t>
            </a:r>
            <a:endParaRPr sz="1100" b="0" u="none">
              <a:solidFill>
                <a:srgbClr val="000000"/>
              </a:solidFill>
              <a:latin typeface="Calibri"/>
              <a:ea typeface="Calibri"/>
              <a:cs typeface="Calibri"/>
            </a:endParaRPr>
          </a:p>
          <a:p xmlns:a="http://schemas.openxmlformats.org/drawingml/2006/main">
            <a:pPr marL="742680" lvl="1" indent="-285480">
              <a:lnSpc>
                <a:spcPct val="130000"/>
              </a:lnSpc>
              <a:spcBef>
                <a:spcPts val="275"/>
              </a:spcBef>
              <a:buClr>
                <a:srgbClr val="595959"/>
              </a:buClr>
              <a:buFont typeface="Calibri"/>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1" u="none">
                <a:solidFill>
                  <a:srgbClr val="595959"/>
                </a:solidFill>
                <a:latin typeface="Calibri"/>
                <a:ea typeface="Calibri"/>
                <a:cs typeface="Calibri"/>
              </a:rPr>
              <a:t>Kinetic metamorphism</a:t>
            </a:r>
            <a:r>
              <a:rPr sz="1100" b="0" u="none">
                <a:solidFill>
                  <a:srgbClr val="595959"/>
                </a:solidFill>
                <a:latin typeface="Calibri"/>
                <a:ea typeface="Calibri"/>
                <a:cs typeface="Calibri"/>
              </a:rPr>
              <a:t> (commonly called “faceting”) occurs when the snowpack is subfreezing, but there is large vapor pressure and moderate to large temperature gradients; water vapor flowing through the pores between the individual grains leads to metamorphism, and grains can become very large, with </a:t>
            </a:r>
            <a:r>
              <a:rPr sz="1100" b="1" u="none">
                <a:solidFill>
                  <a:srgbClr val="595959"/>
                </a:solidFill>
                <a:latin typeface="Calibri"/>
                <a:ea typeface="Calibri"/>
                <a:cs typeface="Calibri"/>
              </a:rPr>
              <a:t>angles</a:t>
            </a:r>
            <a:r>
              <a:rPr sz="1100" b="0" u="none">
                <a:solidFill>
                  <a:srgbClr val="595959"/>
                </a:solidFill>
                <a:latin typeface="Calibri"/>
                <a:ea typeface="Calibri"/>
                <a:cs typeface="Calibri"/>
              </a:rPr>
              <a:t> and </a:t>
            </a:r>
            <a:r>
              <a:rPr sz="1100" b="1" u="none">
                <a:solidFill>
                  <a:srgbClr val="595959"/>
                </a:solidFill>
                <a:latin typeface="Calibri"/>
                <a:ea typeface="Calibri"/>
                <a:cs typeface="Calibri"/>
              </a:rPr>
              <a:t>facets</a:t>
            </a:r>
            <a:r>
              <a:rPr sz="1100" b="0" u="none">
                <a:solidFill>
                  <a:srgbClr val="595959"/>
                </a:solidFill>
                <a:latin typeface="Calibri"/>
                <a:ea typeface="Calibri"/>
                <a:cs typeface="Calibri"/>
              </a:rPr>
              <a:t>, and can become completely 3D </a:t>
            </a:r>
            <a:r>
              <a:rPr sz="1100" b="1" u="none">
                <a:solidFill>
                  <a:srgbClr val="595959"/>
                </a:solidFill>
                <a:latin typeface="Calibri"/>
                <a:ea typeface="Calibri"/>
                <a:cs typeface="Calibri"/>
              </a:rPr>
              <a:t>cup crystals</a:t>
            </a:r>
            <a:r>
              <a:rPr sz="1100" b="0" u="none">
                <a:solidFill>
                  <a:srgbClr val="595959"/>
                </a:solidFill>
                <a:latin typeface="Calibri"/>
                <a:ea typeface="Calibri"/>
                <a:cs typeface="Calibri"/>
              </a:rPr>
              <a:t> if space is available. Subtypes of this process produce </a:t>
            </a:r>
            <a:r>
              <a:rPr sz="1100" b="1" u="none">
                <a:solidFill>
                  <a:srgbClr val="595959"/>
                </a:solidFill>
                <a:latin typeface="Calibri"/>
                <a:ea typeface="Calibri"/>
                <a:cs typeface="Calibri"/>
              </a:rPr>
              <a:t>depth hoar</a:t>
            </a:r>
            <a:r>
              <a:rPr sz="1100" b="0" u="none">
                <a:solidFill>
                  <a:srgbClr val="595959"/>
                </a:solidFill>
                <a:latin typeface="Calibri"/>
                <a:ea typeface="Calibri"/>
                <a:cs typeface="Calibri"/>
              </a:rPr>
              <a:t>, </a:t>
            </a:r>
            <a:r>
              <a:rPr sz="1100" b="1" u="none">
                <a:solidFill>
                  <a:srgbClr val="595959"/>
                </a:solidFill>
                <a:latin typeface="Calibri"/>
                <a:ea typeface="Calibri"/>
                <a:cs typeface="Calibri"/>
              </a:rPr>
              <a:t>near-surface faceting</a:t>
            </a:r>
            <a:r>
              <a:rPr sz="1100" b="0" u="none">
                <a:solidFill>
                  <a:srgbClr val="595959"/>
                </a:solidFill>
                <a:latin typeface="Calibri"/>
                <a:ea typeface="Calibri"/>
                <a:cs typeface="Calibri"/>
              </a:rPr>
              <a:t> and </a:t>
            </a:r>
            <a:r>
              <a:rPr sz="1100" b="1" u="none">
                <a:solidFill>
                  <a:srgbClr val="595959"/>
                </a:solidFill>
                <a:latin typeface="Calibri"/>
                <a:ea typeface="Calibri"/>
                <a:cs typeface="Calibri"/>
              </a:rPr>
              <a:t>surface hoar </a:t>
            </a:r>
            <a:r>
              <a:rPr sz="1100" b="0" u="none">
                <a:solidFill>
                  <a:srgbClr val="595959"/>
                </a:solidFill>
                <a:latin typeface="Calibri"/>
                <a:ea typeface="Calibri"/>
                <a:cs typeface="Calibri"/>
              </a:rPr>
              <a:t>formation. In all cases, faceting forms weak layers of varying thickness and location within the snowpack, a key ingredient for many avalanches.</a:t>
            </a:r>
            <a:endParaRPr sz="1100" b="0" u="none">
              <a:solidFill>
                <a:srgbClr val="000000"/>
              </a:solidFill>
              <a:latin typeface="Calibri"/>
              <a:ea typeface="Calibri"/>
              <a:cs typeface="Calibri"/>
            </a:endParaRPr>
          </a:p>
          <a:p xmlns:a="http://schemas.openxmlformats.org/drawingml/2006/main">
            <a:pPr marL="742680" lvl="1" indent="-285480">
              <a:lnSpc>
                <a:spcPct val="130000"/>
              </a:lnSpc>
              <a:spcBef>
                <a:spcPts val="275"/>
              </a:spcBef>
              <a:buClr>
                <a:srgbClr val="595959"/>
              </a:buClr>
              <a:buFont typeface="Calibri"/>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1" u="none">
                <a:solidFill>
                  <a:srgbClr val="595959"/>
                </a:solidFill>
                <a:latin typeface="Calibri"/>
                <a:ea typeface="Calibri"/>
                <a:cs typeface="Calibri"/>
              </a:rPr>
              <a:t>Melt-freeze metamorphism</a:t>
            </a:r>
            <a:r>
              <a:rPr sz="1100" b="0" u="none">
                <a:solidFill>
                  <a:srgbClr val="595959"/>
                </a:solidFill>
                <a:latin typeface="Calibri"/>
                <a:ea typeface="Calibri"/>
                <a:cs typeface="Calibri"/>
              </a:rPr>
              <a:t> occurs when the melting point has been reached somewhere in the snowpack; liquid water fills the intergranular pore space to some extent, and during the melt phase large grains grow at the expense of smaller grains, resulting in the formation of large polygranular units known as </a:t>
            </a:r>
            <a:r>
              <a:rPr sz="1100" b="1" u="none">
                <a:solidFill>
                  <a:srgbClr val="595959"/>
                </a:solidFill>
                <a:latin typeface="Calibri"/>
                <a:ea typeface="Calibri"/>
                <a:cs typeface="Calibri"/>
              </a:rPr>
              <a:t>corn snow. </a:t>
            </a:r>
            <a:r>
              <a:rPr sz="1100" b="0" u="none">
                <a:solidFill>
                  <a:srgbClr val="595959"/>
                </a:solidFill>
                <a:latin typeface="Calibri"/>
                <a:ea typeface="Calibri"/>
                <a:cs typeface="Calibri"/>
              </a:rPr>
              <a:t>Repeated freezing and thawing causes increased densification and consolidation and is responsible for the formation of </a:t>
            </a:r>
            <a:r>
              <a:rPr sz="1100" b="1" u="none">
                <a:solidFill>
                  <a:srgbClr val="595959"/>
                </a:solidFill>
                <a:latin typeface="Calibri"/>
                <a:ea typeface="Calibri"/>
                <a:cs typeface="Calibri"/>
              </a:rPr>
              <a:t>firn,</a:t>
            </a:r>
            <a:r>
              <a:rPr sz="1100" b="0" u="none">
                <a:solidFill>
                  <a:srgbClr val="595959"/>
                </a:solidFill>
                <a:latin typeface="Calibri"/>
                <a:ea typeface="Calibri"/>
                <a:cs typeface="Calibri"/>
              </a:rPr>
              <a:t> or </a:t>
            </a:r>
            <a:r>
              <a:rPr sz="1100" b="1" u="none">
                <a:solidFill>
                  <a:srgbClr val="595959"/>
                </a:solidFill>
                <a:latin typeface="Calibri"/>
                <a:ea typeface="Calibri"/>
                <a:cs typeface="Calibri"/>
              </a:rPr>
              <a:t>névé</a:t>
            </a:r>
            <a:r>
              <a:rPr sz="1100" b="0" u="none">
                <a:solidFill>
                  <a:srgbClr val="595959"/>
                </a:solidFill>
                <a:latin typeface="Calibri"/>
                <a:ea typeface="Calibri"/>
                <a:cs typeface="Calibri"/>
              </a:rPr>
              <a:t> (dense snow at least one year old).</a:t>
            </a:r>
            <a:endParaRPr sz="1100" b="0" u="none">
              <a:solidFill>
                <a:srgbClr val="000000"/>
              </a:solidFill>
              <a:latin typeface="Calibri"/>
              <a:ea typeface="Calibri"/>
              <a:cs typeface="Calibri"/>
            </a:endParaRPr>
          </a:p>
          <a:p xmlns:a="http://schemas.openxmlformats.org/drawingml/2006/main">
            <a:pPr marL="742680" lvl="1" indent="-28548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p:txBody>
      </p:sp>
      <p:sp>
        <p:nvSpPr>
          <p:cNvPr id="15" name="TextBox 3">
            <a:extLst xmlns:a="http://schemas.openxmlformats.org/drawingml/2006/main">
              <a:ext uri="{FF2B5EF4-FFF2-40B4-BE49-F238E27FC236}">
                <a16:creationId xmlns:a16="http://schemas.microsoft.com/office/drawing/2014/main" id="{020F15E0-BF88-4A88-876A-8BFE8DC39FA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31082931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6" name="Slide text on slide 5">
            <a:extLst xmlns:a="http://schemas.openxmlformats.org/drawingml/2006/main">
              <a:ext uri="{FF2B5EF4-FFF2-40B4-BE49-F238E27FC236}">
                <a16:creationId xmlns:a16="http://schemas.microsoft.com/office/drawing/2014/main" id="{83C15C89-8969-4DC6-9847-1643F78133D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The International Classification for Seasonal Snow on the Ground</a:t>
            </a:r>
            <a:r>
              <a:rPr sz="1800" b="0" u="none">
                <a:solidFill>
                  <a:srgbClr val="595959"/>
                </a:solidFill>
                <a:latin typeface="Calibri"/>
                <a:ea typeface="Calibri"/>
                <a:cs typeface="Calibri"/>
              </a:rPr>
              <a:t> </a:t>
            </a:r>
            <a:r>
              <a:rPr sz="1800" b="1" u="none">
                <a:solidFill>
                  <a:srgbClr val="595959"/>
                </a:solidFill>
                <a:latin typeface="Calibri"/>
                <a:ea typeface="Calibri"/>
                <a:cs typeface="Calibri"/>
              </a:rPr>
              <a:t>(ICSSG) </a:t>
            </a:r>
            <a:r>
              <a:rPr sz="1800" b="0" u="none">
                <a:solidFill>
                  <a:srgbClr val="595959"/>
                </a:solidFill>
                <a:latin typeface="Calibri"/>
                <a:ea typeface="Calibri"/>
                <a:cs typeface="Calibri"/>
              </a:rPr>
              <a:t>consists of nine fundamental snow and ice types, based mainly on grain shape:</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Precipitation particles (identical to the eight ICSI classes)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Machine-made snow (typically made for skiing)</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Decomposing and fragmented precipitation particles (including windblown new snow)</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Rounded grains (equilibrium metamorphism)</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Faceted crystals (kinetic metamorphism)</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Depth hoar crystals (advanced kinetic metamorphism)</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Surface hoar (deposition of kinetic forms onto the snow surface)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Melt forms (melt-freeze metamorphism)</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Ice formations (horizontal ice layers and vertical ice columns from piping</a:t>
            </a: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7" name="Accessible slide title: The International Classification for Seasonal Snow on the Ground (ICSSG) cons...">
            <a:extLst xmlns:a="http://schemas.openxmlformats.org/drawingml/2006/main">
              <a:ext uri="{FF2B5EF4-FFF2-40B4-BE49-F238E27FC236}">
                <a16:creationId xmlns:a16="http://schemas.microsoft.com/office/drawing/2014/main" id="{2EBCC78D-6098-40C1-9FD4-4F20BE48AE3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International Classification for Seasonal Snow on the Ground (ICSSG) cons...</a:t>
            </a:r>
          </a:p>
        </p:txBody>
      </p:sp>
    </p:spTree>
    <p:extLst>
      <p:ext uri="{BB962C8B-B14F-4D97-AF65-F5344CB8AC3E}">
        <p14:creationId xmlns:p14="http://schemas.microsoft.com/office/powerpoint/2010/main" val="53211383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7" name="Slide title: The Mountain Snowpack as a Water Resource">
            <a:extLst xmlns:a="http://schemas.openxmlformats.org/drawingml/2006/main">
              <a:ext uri="{FF2B5EF4-FFF2-40B4-BE49-F238E27FC236}">
                <a16:creationId xmlns:a16="http://schemas.microsoft.com/office/drawing/2014/main" id="{E0D6ED61-2A2A-4E56-AD57-FF751D42A46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The Mountain Snowpack as a Water Resource</a:t>
            </a:r>
            <a:endParaRPr sz="2800" b="0" u="none">
              <a:solidFill>
                <a:srgbClr val="000000"/>
              </a:solidFill>
              <a:latin typeface="Calibri"/>
              <a:ea typeface="Calibri"/>
              <a:cs typeface="Calibri"/>
            </a:endParaRPr>
          </a:p>
        </p:txBody>
      </p:sp>
      <p:sp>
        <p:nvSpPr>
          <p:cNvPr id="18" name="Slide text on slide 6">
            <a:extLst xmlns:a="http://schemas.openxmlformats.org/drawingml/2006/main">
              <a:ext uri="{FF2B5EF4-FFF2-40B4-BE49-F238E27FC236}">
                <a16:creationId xmlns:a16="http://schemas.microsoft.com/office/drawing/2014/main" id="{FB2DFCDC-CFA4-44E2-9CFD-FC1FA2F62909}"/>
              </a:ext>
            </a:extLst>
          </p:cNvPr>
          <p:cNvSpPr>
            <a:spLocks xmlns:a="http://schemas.openxmlformats.org/drawingml/2006/main" noGrp="1"/>
          </p:cNvSpPr>
          <p:nvPr/>
        </p:nvSpPr>
        <p:spPr>
          <a:xfrm xmlns:a="http://schemas.openxmlformats.org/drawingml/2006/main">
            <a:off x="457200" y="898200"/>
            <a:ext cx="8229600" cy="567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66–80% of all water resources used in the western US originate as snowfall.</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melting snowpack cannot deliver water to the river system until the available pore space is filled to field capacity with liquid water, which means that there is a lag time from the onset of melt until the snowpack fills up, becomes </a:t>
            </a:r>
            <a:r>
              <a:rPr sz="1400" b="1" u="none">
                <a:solidFill>
                  <a:srgbClr val="595959"/>
                </a:solidFill>
                <a:latin typeface="Calibri"/>
                <a:ea typeface="Calibri"/>
                <a:cs typeface="Calibri"/>
              </a:rPr>
              <a:t>ripe</a:t>
            </a:r>
            <a:r>
              <a:rPr sz="1400" b="0" u="none">
                <a:solidFill>
                  <a:srgbClr val="595959"/>
                </a:solidFill>
                <a:latin typeface="Calibri"/>
                <a:ea typeface="Calibri"/>
                <a:cs typeface="Calibri"/>
              </a:rPr>
              <a:t>, and can transfer water to the stream channel; during the ripening process, water can flow horizontally along dense layers or vertically through conduits referred to as </a:t>
            </a:r>
            <a:r>
              <a:rPr sz="1400" b="1" u="none">
                <a:solidFill>
                  <a:srgbClr val="595959"/>
                </a:solidFill>
                <a:latin typeface="Calibri"/>
                <a:ea typeface="Calibri"/>
                <a:cs typeface="Calibri"/>
              </a:rPr>
              <a:t>pipes.</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Forecasting Snowmelt-Derived Water Resources</a:t>
            </a:r>
            <a:endParaRPr sz="16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traditional technique for measuring snowpack involved shoving a length of pipe through the snowpack to the ground to capture a known volume of snow; the snow volume, reduced to its liquid content, is called the </a:t>
            </a:r>
            <a:r>
              <a:rPr sz="1200" b="1" u="none">
                <a:solidFill>
                  <a:srgbClr val="595959"/>
                </a:solidFill>
                <a:latin typeface="Calibri"/>
                <a:ea typeface="Calibri"/>
                <a:cs typeface="Calibri"/>
              </a:rPr>
              <a:t>snow water equivalent</a:t>
            </a:r>
            <a:r>
              <a:rPr sz="1200" b="0" u="none">
                <a:solidFill>
                  <a:srgbClr val="595959"/>
                </a:solidFill>
                <a:latin typeface="Calibri"/>
                <a:ea typeface="Calibri"/>
                <a:cs typeface="Calibri"/>
              </a:rPr>
              <a:t> </a:t>
            </a:r>
            <a:r>
              <a:rPr sz="1200" b="1" u="none">
                <a:solidFill>
                  <a:srgbClr val="595959"/>
                </a:solidFill>
                <a:latin typeface="Calibri"/>
                <a:ea typeface="Calibri"/>
                <a:cs typeface="Calibri"/>
              </a:rPr>
              <a:t>(SWE).</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 newer automated method called </a:t>
            </a:r>
            <a:r>
              <a:rPr sz="1200" b="1" u="none">
                <a:solidFill>
                  <a:srgbClr val="595959"/>
                </a:solidFill>
                <a:latin typeface="Calibri"/>
                <a:ea typeface="Calibri"/>
                <a:cs typeface="Calibri"/>
              </a:rPr>
              <a:t>SNOTEL </a:t>
            </a:r>
            <a:r>
              <a:rPr sz="1200" b="0" u="none">
                <a:solidFill>
                  <a:srgbClr val="595959"/>
                </a:solidFill>
                <a:latin typeface="Calibri"/>
                <a:ea typeface="Calibri"/>
                <a:cs typeface="Calibri"/>
              </a:rPr>
              <a:t>(SNO-pack TELemetry) uses a large rubber or metal bladder filled with antifreeze; as snow accumulates on the bladder, a pressure traducer calibrated in inches of water senses the load.</a:t>
            </a:r>
            <a:endParaRPr sz="1200" b="0" u="none">
              <a:solidFill>
                <a:srgbClr val="000000"/>
              </a:solidFill>
              <a:latin typeface="Calibri"/>
              <a:ea typeface="Calibri"/>
              <a:cs typeface="Calibri"/>
            </a:endParaRPr>
          </a:p>
          <a:p xmlns:a="http://schemas.openxmlformats.org/drawingml/2006/main">
            <a:pPr marL="343080" indent="-34308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Snow and Snowmelt Runoff Augmentation</a:t>
            </a:r>
            <a:endParaRPr sz="16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Methods of increasing and retaining the snowpack include installing fences in alpine grasslands, planting more trees, and cutting timber to preserve the snow from ablation.</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Efforts to artificially simulate precipitation (</a:t>
            </a:r>
            <a:r>
              <a:rPr sz="1200" b="1" u="none">
                <a:solidFill>
                  <a:srgbClr val="595959"/>
                </a:solidFill>
                <a:latin typeface="Calibri"/>
                <a:ea typeface="Calibri"/>
                <a:cs typeface="Calibri"/>
              </a:rPr>
              <a:t>cloud seeding</a:t>
            </a:r>
            <a:r>
              <a:rPr sz="1200" b="0" u="none">
                <a:solidFill>
                  <a:srgbClr val="595959"/>
                </a:solidFill>
                <a:latin typeface="Calibri"/>
                <a:ea typeface="Calibri"/>
                <a:cs typeface="Calibri"/>
              </a:rPr>
              <a:t>) have largely focused on increasing the snowfall in mountains; these efforts are controversial and have produced contradictory results.</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Not all snow in the pack becomes stream runoff; losses occur as a result of soil infiltration, sublimation from the snow surface, sublimation from snow on trees, and evaporation from the melting snow surface.</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
        <p:nvSpPr>
          <p:cNvPr id="19" name="TextBox 3">
            <a:extLst xmlns:a="http://schemas.openxmlformats.org/drawingml/2006/main">
              <a:ext uri="{FF2B5EF4-FFF2-40B4-BE49-F238E27FC236}">
                <a16:creationId xmlns:a16="http://schemas.microsoft.com/office/drawing/2014/main" id="{88014F02-2353-416E-8512-284A96503C76}"/>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90261336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0" name="Slide title: “Permanent” Snow and the Snowline">
            <a:extLst xmlns:a="http://schemas.openxmlformats.org/drawingml/2006/main">
              <a:ext uri="{FF2B5EF4-FFF2-40B4-BE49-F238E27FC236}">
                <a16:creationId xmlns:a16="http://schemas.microsoft.com/office/drawing/2014/main" id="{44BCA1E8-30DE-4266-BE6E-8E30DF9781D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“Permanent” Snow and the Snowline</a:t>
            </a:r>
            <a:endParaRPr sz="2800" b="0" u="none">
              <a:solidFill>
                <a:srgbClr val="000000"/>
              </a:solidFill>
              <a:latin typeface="Calibri"/>
              <a:ea typeface="Calibri"/>
              <a:cs typeface="Calibri"/>
            </a:endParaRPr>
          </a:p>
        </p:txBody>
      </p:sp>
      <p:sp>
        <p:nvSpPr>
          <p:cNvPr id="21" name="Slide text on slide 7">
            <a:extLst xmlns:a="http://schemas.openxmlformats.org/drawingml/2006/main">
              <a:ext uri="{FF2B5EF4-FFF2-40B4-BE49-F238E27FC236}">
                <a16:creationId xmlns:a16="http://schemas.microsoft.com/office/drawing/2014/main" id="{D345E581-E160-465A-9B2C-44E79B1DFA00}"/>
              </a:ext>
            </a:extLst>
          </p:cNvPr>
          <p:cNvSpPr>
            <a:spLocks xmlns:a="http://schemas.openxmlformats.org/drawingml/2006/main" noGrp="1"/>
          </p:cNvSpPr>
          <p:nvPr/>
        </p:nvSpPr>
        <p:spPr>
          <a:xfrm xmlns:a="http://schemas.openxmlformats.org/drawingml/2006/main">
            <a:off x="457200" y="897840"/>
            <a:ext cx="8229600" cy="5442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Many areas of the globe are covered by snow and ice year round, esp. at high latitudes and altitudes.</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zone between seasonal snow that melts every summer and the permanent snow that does not melt is represented by the </a:t>
            </a:r>
            <a:r>
              <a:rPr sz="1400" b="1" u="none">
                <a:solidFill>
                  <a:srgbClr val="595959"/>
                </a:solidFill>
                <a:latin typeface="Calibri"/>
                <a:ea typeface="Calibri"/>
                <a:cs typeface="Calibri"/>
              </a:rPr>
              <a:t>snowline</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location of the snowline after maximum summer melting that establishes the glacial zone and largely limits the distribution of most plants and animals, but the position of this line is highly variable and difficult to delineate.</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Several indirect methods exist to approximate the snowline: </a:t>
            </a:r>
            <a:endParaRPr sz="14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One method uses the elevation where the average temperatures are 0° C (32° F) or less during the warmest month of the year to establish a theoretical snowline.</a:t>
            </a:r>
            <a:endParaRPr sz="1200" b="0" u="none">
              <a:solidFill>
                <a:srgbClr val="000000"/>
              </a:solidFill>
              <a:latin typeface="Calibri"/>
              <a:ea typeface="Calibri"/>
              <a:cs typeface="Calibri"/>
            </a:endParaRPr>
          </a:p>
          <a:p xmlns:a="http://schemas.openxmlformats.org/drawingml/2006/main">
            <a:pPr marL="743040" lvl="1" indent="-285840">
              <a:lnSpc>
                <a:spcPct val="13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Another, more useful, approach is to establish a zone or band about 220 m (660 ft) thick to represent the </a:t>
            </a:r>
            <a:r>
              <a:rPr sz="1200" b="1" u="none">
                <a:solidFill>
                  <a:srgbClr val="595959"/>
                </a:solidFill>
                <a:latin typeface="Calibri"/>
                <a:ea typeface="Calibri"/>
                <a:cs typeface="Calibri"/>
              </a:rPr>
              <a:t>regional snowline</a:t>
            </a:r>
            <a:r>
              <a:rPr sz="1200" b="0" u="none">
                <a:solidFill>
                  <a:srgbClr val="595959"/>
                </a:solidFill>
                <a:latin typeface="Calibri"/>
                <a:ea typeface="Calibri"/>
                <a:cs typeface="Calibri"/>
              </a:rPr>
              <a:t> or </a:t>
            </a:r>
            <a:r>
              <a:rPr sz="1200" b="1" u="none">
                <a:solidFill>
                  <a:srgbClr val="595959"/>
                </a:solidFill>
                <a:latin typeface="Calibri"/>
                <a:ea typeface="Calibri"/>
                <a:cs typeface="Calibri"/>
              </a:rPr>
              <a:t>glaciation level</a:t>
            </a:r>
            <a:r>
              <a:rPr sz="1200" b="0" u="none">
                <a:solidFill>
                  <a:srgbClr val="595959"/>
                </a:solidFill>
                <a:latin typeface="Calibri"/>
                <a:ea typeface="Calibri"/>
                <a:cs typeface="Calibri"/>
              </a:rPr>
              <a:t>, which represents the minimum elevation in any given region where a glacier may form; this zone is located based on the differences in elevation between the lowest peak in an area bearing small glaciers and the highest peak in the same area without a glacier (but with slopes gentle enough to retain snow).</a:t>
            </a:r>
            <a:endParaRPr sz="12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regional snowline is lowest in the polar regions, where it may occur at sea level, and highest in the subtropics, where it occurs between 5,000 and 6,500 m (16,500–21,500 ft).</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any given latitude, the snowline is generally lowest in areas of heavy precipitation (e.g., coastal mountains) and highest in areas of low precipitation (e.g., continental mountains), so there is a tendency for snowlines to rise in elevation toward the west in the tropics and toward the east in middle latitudes, in accordance with the prevailing winds.</a:t>
            </a:r>
            <a:endParaRPr sz="1400" b="0" u="none">
              <a:solidFill>
                <a:srgbClr val="000000"/>
              </a:solidFill>
              <a:latin typeface="Calibri"/>
              <a:ea typeface="Calibri"/>
              <a:cs typeface="Calibri"/>
            </a:endParaRPr>
          </a:p>
          <a:p xmlns:a="http://schemas.openxmlformats.org/drawingml/2006/main">
            <a:pPr marL="743040" lvl="1" indent="-28584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22" name="TextBox 3">
            <a:extLst xmlns:a="http://schemas.openxmlformats.org/drawingml/2006/main">
              <a:ext uri="{FF2B5EF4-FFF2-40B4-BE49-F238E27FC236}">
                <a16:creationId xmlns:a16="http://schemas.microsoft.com/office/drawing/2014/main" id="{E6B87464-CEAD-4BE7-9CA8-05E2DB8DF9FD}"/>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211359684"/>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3" name="Slide title: Other Occurrences of Frozen Water in Mountains">
            <a:extLst xmlns:a="http://schemas.openxmlformats.org/drawingml/2006/main">
              <a:ext uri="{FF2B5EF4-FFF2-40B4-BE49-F238E27FC236}">
                <a16:creationId xmlns:a16="http://schemas.microsoft.com/office/drawing/2014/main" id="{1798F9AB-3415-4850-AA66-8755009EFC0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Other Occurrences of Frozen Water in Mountains</a:t>
            </a:r>
            <a:endParaRPr sz="2800" b="0" u="none">
              <a:solidFill>
                <a:srgbClr val="000000"/>
              </a:solidFill>
              <a:latin typeface="Calibri"/>
              <a:ea typeface="Calibri"/>
              <a:cs typeface="Calibri"/>
            </a:endParaRPr>
          </a:p>
        </p:txBody>
      </p:sp>
      <p:sp>
        <p:nvSpPr>
          <p:cNvPr id="24" name="Slide text on slide 8">
            <a:extLst xmlns:a="http://schemas.openxmlformats.org/drawingml/2006/main">
              <a:ext uri="{FF2B5EF4-FFF2-40B4-BE49-F238E27FC236}">
                <a16:creationId xmlns:a16="http://schemas.microsoft.com/office/drawing/2014/main" id="{28C1F777-8DB6-4249-94D9-DECD1469B3FF}"/>
              </a:ext>
            </a:extLst>
          </p:cNvPr>
          <p:cNvSpPr>
            <a:spLocks xmlns:a="http://schemas.openxmlformats.org/drawingml/2006/main" noGrp="1"/>
          </p:cNvSpPr>
          <p:nvPr/>
        </p:nvSpPr>
        <p:spPr>
          <a:xfrm xmlns:a="http://schemas.openxmlformats.org/drawingml/2006/main">
            <a:off x="457200" y="897840"/>
            <a:ext cx="8229600" cy="5535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Rime Ice or Hoarfrost</a:t>
            </a:r>
            <a:endParaRPr sz="17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Rime ice </a:t>
            </a:r>
            <a:r>
              <a:rPr sz="1300" b="0" u="none">
                <a:solidFill>
                  <a:srgbClr val="595959"/>
                </a:solidFill>
                <a:latin typeface="Calibri"/>
                <a:ea typeface="Calibri"/>
                <a:cs typeface="Calibri"/>
              </a:rPr>
              <a:t>or </a:t>
            </a:r>
            <a:r>
              <a:rPr sz="1300" b="1" u="none">
                <a:solidFill>
                  <a:srgbClr val="595959"/>
                </a:solidFill>
                <a:latin typeface="Calibri"/>
                <a:ea typeface="Calibri"/>
                <a:cs typeface="Calibri"/>
              </a:rPr>
              <a:t>hoarfrost</a:t>
            </a:r>
            <a:r>
              <a:rPr sz="1300" b="0" u="none">
                <a:solidFill>
                  <a:srgbClr val="595959"/>
                </a:solidFill>
                <a:latin typeface="Calibri"/>
                <a:ea typeface="Calibri"/>
                <a:cs typeface="Calibri"/>
              </a:rPr>
              <a:t> forms by contact freezing of supercooled water droplets and direct deposition of water vapor onto various nucleating objects (trees, rocks, aircraft wings, buildings, etc.) in the surrounding environment, and is usually accompanied by high-velocity winds.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Rime ice often takes on a blade-like form (</a:t>
            </a:r>
            <a:r>
              <a:rPr sz="1300" b="1" u="none">
                <a:solidFill>
                  <a:srgbClr val="595959"/>
                </a:solidFill>
                <a:latin typeface="Calibri"/>
                <a:ea typeface="Calibri"/>
                <a:cs typeface="Calibri"/>
              </a:rPr>
              <a:t>rime feathers</a:t>
            </a:r>
            <a:r>
              <a:rPr sz="1300" b="0" u="none">
                <a:solidFill>
                  <a:srgbClr val="595959"/>
                </a:solidFill>
                <a:latin typeface="Calibri"/>
                <a:ea typeface="Calibri"/>
                <a:cs typeface="Calibri"/>
              </a:rPr>
              <a:t>) that builds outward from the collecting object into the oncoming wind.</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some areas, such as polar mountains, rime may provide the majority of winter water accumulation.</a:t>
            </a: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Freezing of Lakes and Ponds</a:t>
            </a:r>
            <a:endParaRPr sz="17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Lakes, ponds, and other relatively quiet bodies of water in high mountain environments often freeze over in the winter, but only very small lakes and ponds freeze completely solid.</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As the lake water near the surface cools, its density increases and the cooled water sinks; when the temperature of the lake water cools below 4°C (39° F), the colder water becomes less dense, as the molecules begin to take on the expanded volume associated with the crystal lattice of ice, and the lake water will overturn.</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near-freezing water now floats to the surface, the crystal lattices merge to form a thin sheet of </a:t>
            </a:r>
            <a:r>
              <a:rPr sz="1300" b="1" u="none">
                <a:solidFill>
                  <a:srgbClr val="595959"/>
                </a:solidFill>
                <a:latin typeface="Calibri"/>
                <a:ea typeface="Calibri"/>
                <a:cs typeface="Calibri"/>
              </a:rPr>
              <a:t>skim ice</a:t>
            </a:r>
            <a:r>
              <a:rPr sz="1300" b="0" u="none">
                <a:solidFill>
                  <a:srgbClr val="595959"/>
                </a:solidFill>
                <a:latin typeface="Calibri"/>
                <a:ea typeface="Calibri"/>
                <a:cs typeface="Calibri"/>
              </a:rPr>
              <a:t>, and the “C” crystal axis of the ice becomes oriented vertically, producing </a:t>
            </a:r>
            <a:r>
              <a:rPr sz="1300" b="1" u="none">
                <a:solidFill>
                  <a:srgbClr val="595959"/>
                </a:solidFill>
                <a:latin typeface="Calibri"/>
                <a:ea typeface="Calibri"/>
                <a:cs typeface="Calibri"/>
              </a:rPr>
              <a:t>black ice </a:t>
            </a:r>
            <a:r>
              <a:rPr sz="1300" b="0" u="none">
                <a:solidFill>
                  <a:srgbClr val="595959"/>
                </a:solidFill>
                <a:latin typeface="Calibri"/>
                <a:ea typeface="Calibri"/>
                <a:cs typeface="Calibri"/>
              </a:rPr>
              <a:t>(or </a:t>
            </a:r>
            <a:r>
              <a:rPr sz="1300" b="1" u="none">
                <a:solidFill>
                  <a:srgbClr val="595959"/>
                </a:solidFill>
                <a:latin typeface="Calibri"/>
                <a:ea typeface="Calibri"/>
                <a:cs typeface="Calibri"/>
              </a:rPr>
              <a:t>candle ice</a:t>
            </a:r>
            <a:r>
              <a:rPr sz="1300" b="0" u="none">
                <a:solidFill>
                  <a:srgbClr val="595959"/>
                </a:solidFill>
                <a:latin typeface="Calibri"/>
                <a:ea typeface="Calibri"/>
                <a:cs typeface="Calibri"/>
              </a:rPr>
              <a:t>); finally, a frothy layer of </a:t>
            </a:r>
            <a:r>
              <a:rPr sz="1300" b="1" u="none">
                <a:solidFill>
                  <a:srgbClr val="595959"/>
                </a:solidFill>
                <a:latin typeface="Calibri"/>
                <a:ea typeface="Calibri"/>
                <a:cs typeface="Calibri"/>
              </a:rPr>
              <a:t>white ice</a:t>
            </a:r>
            <a:r>
              <a:rPr sz="1300" b="0" u="none">
                <a:solidFill>
                  <a:srgbClr val="595959"/>
                </a:solidFill>
                <a:latin typeface="Calibri"/>
                <a:ea typeface="Calibri"/>
                <a:cs typeface="Calibri"/>
              </a:rPr>
              <a:t> is produced.</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This process has far-reaching consequences for aquatic life; if water sank as it solidified, freezing of lakes would be farm more extensive, leaving fish stranded on the ice surface.</a:t>
            </a:r>
            <a:endParaRPr sz="1300" b="0" u="none">
              <a:solidFill>
                <a:srgbClr val="000000"/>
              </a:solidFill>
              <a:latin typeface="Calibri"/>
              <a:ea typeface="Calibri"/>
              <a:cs typeface="Calibri"/>
            </a:endParaRPr>
          </a:p>
          <a:p xmlns:a="http://schemas.openxmlformats.org/drawingml/2006/main">
            <a:pPr marL="259200" lvl="1">
              <a:lnSpc>
                <a:spcPct val="13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25" name="TextBox 3">
            <a:extLst xmlns:a="http://schemas.openxmlformats.org/drawingml/2006/main">
              <a:ext uri="{FF2B5EF4-FFF2-40B4-BE49-F238E27FC236}">
                <a16:creationId xmlns:a16="http://schemas.microsoft.com/office/drawing/2014/main" id="{216834DD-10C5-4543-9F9C-9A04EABE9267}"/>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698336560"/>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6" name="Slide text on slide 9">
            <a:extLst xmlns:a="http://schemas.openxmlformats.org/drawingml/2006/main">
              <a:ext uri="{FF2B5EF4-FFF2-40B4-BE49-F238E27FC236}">
                <a16:creationId xmlns:a16="http://schemas.microsoft.com/office/drawing/2014/main" id="{2807E549-C70E-4497-ACD6-580A6889F3C2}"/>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Freezing of Rivers and Streams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streams and rivers, the turbulent water splashes small droplets up into the cold air to initiate the freezing of seed crystals; as these crystals fall back into the flowing water, they serve as centers for further freezing, producing small disk-shaped grains that collect into </a:t>
            </a:r>
            <a:r>
              <a:rPr sz="1600" b="1" u="none">
                <a:solidFill>
                  <a:srgbClr val="595959"/>
                </a:solidFill>
                <a:latin typeface="Calibri"/>
                <a:ea typeface="Calibri"/>
                <a:cs typeface="Calibri"/>
              </a:rPr>
              <a:t>frazil ice</a:t>
            </a:r>
            <a:r>
              <a:rPr sz="1600" b="0" u="none">
                <a:solidFill>
                  <a:srgbClr val="595959"/>
                </a:solidFill>
                <a:latin typeface="Calibri"/>
                <a:ea typeface="Calibri"/>
                <a:cs typeface="Calibri"/>
              </a:rPr>
              <a:t>, which can become a nuisance to human works by clogging openings and freezing onto structures in the river.</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Clear-water streams, which often cool at the bottom by radiation loss, also produce </a:t>
            </a:r>
            <a:r>
              <a:rPr sz="1600" b="1" u="none">
                <a:solidFill>
                  <a:srgbClr val="595959"/>
                </a:solidFill>
                <a:latin typeface="Calibri"/>
                <a:ea typeface="Calibri"/>
                <a:cs typeface="Calibri"/>
              </a:rPr>
              <a:t>anchor ice</a:t>
            </a:r>
            <a:r>
              <a:rPr sz="1600" b="0" u="none">
                <a:solidFill>
                  <a:srgbClr val="595959"/>
                </a:solidFill>
                <a:latin typeface="Calibri"/>
                <a:ea typeface="Calibri"/>
                <a:cs typeface="Calibri"/>
              </a:rPr>
              <a:t> directly on the channel bed.</a:t>
            </a: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Freezing in Rock Regolith and Soil</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Water that freezes in the interstices (pores, cracks, etc.) of rock and soil can exert tremendous pressure during freezing, great enough to split apparently solid rock.</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soils, the near-surface moisture often freezes into groups of long, thin C axis–dominated crystals, called </a:t>
            </a:r>
            <a:r>
              <a:rPr sz="1600" b="1" u="none">
                <a:solidFill>
                  <a:srgbClr val="595959"/>
                </a:solidFill>
                <a:latin typeface="Calibri"/>
                <a:ea typeface="Calibri"/>
                <a:cs typeface="Calibri"/>
              </a:rPr>
              <a:t>needle ice</a:t>
            </a:r>
            <a:r>
              <a:rPr sz="1600" b="0" u="none">
                <a:solidFill>
                  <a:srgbClr val="595959"/>
                </a:solidFill>
                <a:latin typeface="Calibri"/>
                <a:ea typeface="Calibri"/>
                <a:cs typeface="Calibri"/>
              </a:rPr>
              <a:t>.</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Finally, areas of springs and seeps can continue to issue water at the surface during freeze-up, leaving thick build-ups of ice (called </a:t>
            </a:r>
            <a:r>
              <a:rPr sz="1600" b="1" u="none">
                <a:solidFill>
                  <a:srgbClr val="595959"/>
                </a:solidFill>
                <a:latin typeface="Calibri"/>
                <a:ea typeface="Calibri"/>
                <a:cs typeface="Calibri"/>
              </a:rPr>
              <a:t>aufeis</a:t>
            </a:r>
            <a:r>
              <a:rPr sz="1600" b="0" u="none">
                <a:solidFill>
                  <a:srgbClr val="595959"/>
                </a:solidFill>
                <a:latin typeface="Calibri"/>
                <a:ea typeface="Calibri"/>
                <a:cs typeface="Calibri"/>
              </a:rPr>
              <a:t>) in the immediate vicinity of the seep.</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7" name="Accessible slide title: Freezing of Rivers and Streams">
            <a:extLst xmlns:a="http://schemas.openxmlformats.org/drawingml/2006/main">
              <a:ext uri="{FF2B5EF4-FFF2-40B4-BE49-F238E27FC236}">
                <a16:creationId xmlns:a16="http://schemas.microsoft.com/office/drawing/2014/main" id="{4FC12B7F-DC69-4B10-BFE2-5D9359D4B13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Freezing of Rivers and Streams</a:t>
            </a:r>
          </a:p>
        </p:txBody>
      </p:sp>
    </p:spTree>
    <p:extLst>
      <p:ext uri="{BB962C8B-B14F-4D97-AF65-F5344CB8AC3E}">
        <p14:creationId xmlns:p14="http://schemas.microsoft.com/office/powerpoint/2010/main" val="1417428722"/>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2026-08-27T21:46:20.2640000Z</dcterms:created>
  <dcterms:modified xsi:type="dcterms:W3CDTF">2026-08-27T21:46:20.2640000Z</dcterms:modified>
</coreProperties>
</file>