
<file path=[Content_Types].xml><?xml version="1.0" encoding="utf-8"?>
<Types xmlns="http://schemas.openxmlformats.org/package/2006/content-types">
  <Default Extension="xml" ContentType="application/vnd.openxmlformats-package.core-properties+xml"/>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bb2f477b8b1d40d9" /><Relationship Type="http://schemas.openxmlformats.org/officeDocument/2006/relationships/extended-properties" Target="/docProps/app.xml" Id="R7e3cf6fb38d04e4d" /><Relationship Type="http://schemas.openxmlformats.org/officeDocument/2006/relationships/officeDocument" Target="/ppt/presentation.xml" Id="Rf85ef51e7dcb4852" /></Relationships>
</file>

<file path=ppt/presentation.xml><?xml version="1.0" encoding="utf-8"?>
<p:presentation xmlns:p="http://schemas.openxmlformats.org/presentationml/2006/main">
  <p:sldMasterIdLst>
    <p:sldMasterId xmlns:r="http://schemas.openxmlformats.org/officeDocument/2006/relationships" id="2147483648" r:id="R86606b35632940f7"/>
  </p:sldMasterIdLst>
  <p:notesMasterIdLst>
    <p:notesMasterId xmlns:r="http://schemas.openxmlformats.org/officeDocument/2006/relationships" r:id="R6a8b5fb2e0174bb1"/>
  </p:notesMasterIdLst>
  <p:sldIdLst>
    <p:sldId xmlns:r="http://schemas.openxmlformats.org/officeDocument/2006/relationships" id="256" r:id="Rf0f7eebc066046f9"/>
    <p:sldId xmlns:r="http://schemas.openxmlformats.org/officeDocument/2006/relationships" id="257" r:id="R5c5a095cdb4a4e67"/>
    <p:sldId xmlns:r="http://schemas.openxmlformats.org/officeDocument/2006/relationships" id="258" r:id="R5bee08271d8c4185"/>
    <p:sldId xmlns:r="http://schemas.openxmlformats.org/officeDocument/2006/relationships" id="259" r:id="Rafadf830952a4b7b"/>
    <p:sldId xmlns:r="http://schemas.openxmlformats.org/officeDocument/2006/relationships" id="260" r:id="Rb6f639c43ae642ce"/>
    <p:sldId xmlns:r="http://schemas.openxmlformats.org/officeDocument/2006/relationships" id="261" r:id="R0ed6b0d451b94710"/>
    <p:sldId xmlns:r="http://schemas.openxmlformats.org/officeDocument/2006/relationships" id="262" r:id="R94e28a9ee990444b"/>
    <p:sldId xmlns:r="http://schemas.openxmlformats.org/officeDocument/2006/relationships" id="263" r:id="R8971907a89204d24"/>
    <p:sldId xmlns:r="http://schemas.openxmlformats.org/officeDocument/2006/relationships" id="264" r:id="Ra2ea61053bde4157"/>
    <p:sldId xmlns:r="http://schemas.openxmlformats.org/officeDocument/2006/relationships" id="265" r:id="Rab47603d0b8e490f"/>
    <p:sldId xmlns:r="http://schemas.openxmlformats.org/officeDocument/2006/relationships" id="266" r:id="Rf7a6e66439334185"/>
    <p:sldId xmlns:r="http://schemas.openxmlformats.org/officeDocument/2006/relationships" id="267" r:id="R28f2f2dc31fa4568"/>
    <p:sldId xmlns:r="http://schemas.openxmlformats.org/officeDocument/2006/relationships" id="268" r:id="R1c2d46584d1e4fae"/>
    <p:sldId xmlns:r="http://schemas.openxmlformats.org/officeDocument/2006/relationships" id="269" r:id="R3933c0ca8985448f"/>
    <p:sldId xmlns:r="http://schemas.openxmlformats.org/officeDocument/2006/relationships" id="270" r:id="R1c7c7d716ee74af9"/>
    <p:sldId xmlns:r="http://schemas.openxmlformats.org/officeDocument/2006/relationships" id="271" r:id="R7da88900ebf643bc"/>
    <p:sldId xmlns:r="http://schemas.openxmlformats.org/officeDocument/2006/relationships" id="272" r:id="Rcf04412b8f2946df"/>
    <p:sldId xmlns:r="http://schemas.openxmlformats.org/officeDocument/2006/relationships" id="273" r:id="R81338ba314404a25"/>
    <p:sldId xmlns:r="http://schemas.openxmlformats.org/officeDocument/2006/relationships" id="274" r:id="R7e0e959ad5be446f"/>
    <p:sldId xmlns:r="http://schemas.openxmlformats.org/officeDocument/2006/relationships" id="275" r:id="R300fd97947f34d3b"/>
    <p:sldId xmlns:r="http://schemas.openxmlformats.org/officeDocument/2006/relationships" id="276" r:id="Rfb320f31a37c4f07"/>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43565081251d4cae" /><Relationship Type="http://schemas.openxmlformats.org/officeDocument/2006/relationships/slideMaster" Target="/ppt/slideMasters/slideMaster1.xml" Id="R86606b35632940f7" /><Relationship Type="http://schemas.openxmlformats.org/officeDocument/2006/relationships/notesMaster" Target="/ppt/notesMasters/notesMaster1.xml" Id="R6a8b5fb2e0174bb1" /><Relationship Type="http://schemas.openxmlformats.org/officeDocument/2006/relationships/presProps" Target="/ppt/presProps.xml" Id="Raad2b3235b8241d7" /><Relationship Type="http://schemas.openxmlformats.org/officeDocument/2006/relationships/tableStyles" Target="/ppt/tableStyles.xml" Id="R673e4e488a6948b4" /><Relationship Type="http://schemas.openxmlformats.org/officeDocument/2006/relationships/slide" Target="/ppt/slides/slide1.xml" Id="Rf0f7eebc066046f9" /><Relationship Type="http://schemas.openxmlformats.org/officeDocument/2006/relationships/slide" Target="/ppt/slides/slide2.xml" Id="R5c5a095cdb4a4e67" /><Relationship Type="http://schemas.openxmlformats.org/officeDocument/2006/relationships/slide" Target="/ppt/slides/slide3.xml" Id="R5bee08271d8c4185" /><Relationship Type="http://schemas.openxmlformats.org/officeDocument/2006/relationships/slide" Target="/ppt/slides/slide4.xml" Id="Rafadf830952a4b7b" /><Relationship Type="http://schemas.openxmlformats.org/officeDocument/2006/relationships/slide" Target="/ppt/slides/slide5.xml" Id="Rb6f639c43ae642ce" /><Relationship Type="http://schemas.openxmlformats.org/officeDocument/2006/relationships/slide" Target="/ppt/slides/slide6.xml" Id="R0ed6b0d451b94710" /><Relationship Type="http://schemas.openxmlformats.org/officeDocument/2006/relationships/slide" Target="/ppt/slides/slide7.xml" Id="R94e28a9ee990444b" /><Relationship Type="http://schemas.openxmlformats.org/officeDocument/2006/relationships/slide" Target="/ppt/slides/slide8.xml" Id="R8971907a89204d24" /><Relationship Type="http://schemas.openxmlformats.org/officeDocument/2006/relationships/slide" Target="/ppt/slides/slide9.xml" Id="Ra2ea61053bde4157" /><Relationship Type="http://schemas.openxmlformats.org/officeDocument/2006/relationships/slide" Target="/ppt/slides/slide10.xml" Id="Rab47603d0b8e490f" /><Relationship Type="http://schemas.openxmlformats.org/officeDocument/2006/relationships/slide" Target="/ppt/slides/slide11.xml" Id="Rf7a6e66439334185" /><Relationship Type="http://schemas.openxmlformats.org/officeDocument/2006/relationships/slide" Target="/ppt/slides/slide12.xml" Id="R28f2f2dc31fa4568" /><Relationship Type="http://schemas.openxmlformats.org/officeDocument/2006/relationships/slide" Target="/ppt/slides/slide13.xml" Id="R1c2d46584d1e4fae" /><Relationship Type="http://schemas.openxmlformats.org/officeDocument/2006/relationships/slide" Target="/ppt/slides/slide14.xml" Id="R3933c0ca8985448f" /><Relationship Type="http://schemas.openxmlformats.org/officeDocument/2006/relationships/slide" Target="/ppt/slides/slide15.xml" Id="R1c7c7d716ee74af9" /><Relationship Type="http://schemas.openxmlformats.org/officeDocument/2006/relationships/slide" Target="/ppt/slides/slide16.xml" Id="R7da88900ebf643bc" /><Relationship Type="http://schemas.openxmlformats.org/officeDocument/2006/relationships/slide" Target="/ppt/slides/slide17.xml" Id="Rcf04412b8f2946df" /><Relationship Type="http://schemas.openxmlformats.org/officeDocument/2006/relationships/slide" Target="/ppt/slides/slide18.xml" Id="R81338ba314404a25" /><Relationship Type="http://schemas.openxmlformats.org/officeDocument/2006/relationships/slide" Target="/ppt/slides/slide19.xml" Id="R7e0e959ad5be446f" /><Relationship Type="http://schemas.openxmlformats.org/officeDocument/2006/relationships/slide" Target="/ppt/slides/slide20.xml" Id="R300fd97947f34d3b" /><Relationship Type="http://schemas.openxmlformats.org/officeDocument/2006/relationships/slide" Target="/ppt/slides/slide21.xml" Id="Rfb320f31a37c4f07"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cd3f8b4a024c430c"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7a7503ff6b874038" /><Relationship Type="http://schemas.openxmlformats.org/officeDocument/2006/relationships/notesMaster" Target="/ppt/notesMasters/notesMaster1.xml" Id="Rfc3bf4142855493f"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ee2c64df84aa4be7" /><Relationship Type="http://schemas.openxmlformats.org/officeDocument/2006/relationships/notesMaster" Target="/ppt/notesMasters/notesMaster1.xml" Id="R66b458f56edb498a"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3a934df09a3945fb" /><Relationship Type="http://schemas.openxmlformats.org/officeDocument/2006/relationships/notesMaster" Target="/ppt/notesMasters/notesMaster1.xml" Id="Rb754954f3c1e4dac"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b2566a635b1342c8" /><Relationship Type="http://schemas.openxmlformats.org/officeDocument/2006/relationships/notesMaster" Target="/ppt/notesMasters/notesMaster1.xml" Id="Ra63ae18a19604054"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e87e07b9dabf4fa7" /><Relationship Type="http://schemas.openxmlformats.org/officeDocument/2006/relationships/notesMaster" Target="/ppt/notesMasters/notesMaster1.xml" Id="R1a9903e6a522443c"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59787be7d432424e" /><Relationship Type="http://schemas.openxmlformats.org/officeDocument/2006/relationships/notesMaster" Target="/ppt/notesMasters/notesMaster1.xml" Id="Rb0176144fdba40cb"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48cce34dda974bf5" /><Relationship Type="http://schemas.openxmlformats.org/officeDocument/2006/relationships/notesMaster" Target="/ppt/notesMasters/notesMaster1.xml" Id="Rbdff71fcc77a42b4"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f1f69d27e70b43fc" /><Relationship Type="http://schemas.openxmlformats.org/officeDocument/2006/relationships/notesMaster" Target="/ppt/notesMasters/notesMaster1.xml" Id="R14fa7c404ed641a1"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1a6e99ea0a834d34" /><Relationship Type="http://schemas.openxmlformats.org/officeDocument/2006/relationships/notesMaster" Target="/ppt/notesMasters/notesMaster1.xml" Id="Rec1e84754aa14fc9"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6dd35cec49404d3a" /><Relationship Type="http://schemas.openxmlformats.org/officeDocument/2006/relationships/notesMaster" Target="/ppt/notesMasters/notesMaster1.xml" Id="R147a562a6bc741de"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68bfcef5e3b141a3" /><Relationship Type="http://schemas.openxmlformats.org/officeDocument/2006/relationships/notesMaster" Target="/ppt/notesMasters/notesMaster1.xml" Id="R008eb76176ba4270" /></Relationships>
</file>

<file path=ppt/notesSlides/_rels/notesSlide2.xml.rels>&#65279;<?xml version="1.0" encoding="utf-8"?><Relationships xmlns="http://schemas.openxmlformats.org/package/2006/relationships"><Relationship Type="http://schemas.openxmlformats.org/officeDocument/2006/relationships/slide" Target="/ppt/slides/slide2.xml" Id="Rfdf686244224493e" /><Relationship Type="http://schemas.openxmlformats.org/officeDocument/2006/relationships/notesMaster" Target="/ppt/notesMasters/notesMaster1.xml" Id="Rdb6e9501f26e4d9e"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e63cce7578c545a8" /><Relationship Type="http://schemas.openxmlformats.org/officeDocument/2006/relationships/notesMaster" Target="/ppt/notesMasters/notesMaster1.xml" Id="Rdab5ffcbf5fe413a"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2a322c21ae594550" /><Relationship Type="http://schemas.openxmlformats.org/officeDocument/2006/relationships/notesMaster" Target="/ppt/notesMasters/notesMaster1.xml" Id="Rb70e5dee07e84848" /></Relationships>
</file>

<file path=ppt/notesSlides/_rels/notesSlide3.xml.rels>&#65279;<?xml version="1.0" encoding="utf-8"?><Relationships xmlns="http://schemas.openxmlformats.org/package/2006/relationships"><Relationship Type="http://schemas.openxmlformats.org/officeDocument/2006/relationships/slide" Target="/ppt/slides/slide3.xml" Id="Rb7c44ff86ead4e30" /><Relationship Type="http://schemas.openxmlformats.org/officeDocument/2006/relationships/notesMaster" Target="/ppt/notesMasters/notesMaster1.xml" Id="R4daff93c9f84416a" /></Relationships>
</file>

<file path=ppt/notesSlides/_rels/notesSlide4.xml.rels>&#65279;<?xml version="1.0" encoding="utf-8"?><Relationships xmlns="http://schemas.openxmlformats.org/package/2006/relationships"><Relationship Type="http://schemas.openxmlformats.org/officeDocument/2006/relationships/slide" Target="/ppt/slides/slide4.xml" Id="Ra7e3e55336ed49cc" /><Relationship Type="http://schemas.openxmlformats.org/officeDocument/2006/relationships/notesMaster" Target="/ppt/notesMasters/notesMaster1.xml" Id="R40c29e2b665245c8" /></Relationships>
</file>

<file path=ppt/notesSlides/_rels/notesSlide5.xml.rels>&#65279;<?xml version="1.0" encoding="utf-8"?><Relationships xmlns="http://schemas.openxmlformats.org/package/2006/relationships"><Relationship Type="http://schemas.openxmlformats.org/officeDocument/2006/relationships/slide" Target="/ppt/slides/slide5.xml" Id="R2f90446e15b14333" /><Relationship Type="http://schemas.openxmlformats.org/officeDocument/2006/relationships/notesMaster" Target="/ppt/notesMasters/notesMaster1.xml" Id="R077c6e95a2514483" /></Relationships>
</file>

<file path=ppt/notesSlides/_rels/notesSlide6.xml.rels>&#65279;<?xml version="1.0" encoding="utf-8"?><Relationships xmlns="http://schemas.openxmlformats.org/package/2006/relationships"><Relationship Type="http://schemas.openxmlformats.org/officeDocument/2006/relationships/slide" Target="/ppt/slides/slide6.xml" Id="R8bcabdd3eee84e68" /><Relationship Type="http://schemas.openxmlformats.org/officeDocument/2006/relationships/notesMaster" Target="/ppt/notesMasters/notesMaster1.xml" Id="R6527aeaac5a24397" /></Relationships>
</file>

<file path=ppt/notesSlides/_rels/notesSlide7.xml.rels>&#65279;<?xml version="1.0" encoding="utf-8"?><Relationships xmlns="http://schemas.openxmlformats.org/package/2006/relationships"><Relationship Type="http://schemas.openxmlformats.org/officeDocument/2006/relationships/slide" Target="/ppt/slides/slide7.xml" Id="R97852851092b45f1" /><Relationship Type="http://schemas.openxmlformats.org/officeDocument/2006/relationships/notesMaster" Target="/ppt/notesMasters/notesMaster1.xml" Id="R46ca587004064ec8" /></Relationships>
</file>

<file path=ppt/notesSlides/_rels/notesSlide8.xml.rels>&#65279;<?xml version="1.0" encoding="utf-8"?><Relationships xmlns="http://schemas.openxmlformats.org/package/2006/relationships"><Relationship Type="http://schemas.openxmlformats.org/officeDocument/2006/relationships/slide" Target="/ppt/slides/slide8.xml" Id="R90b32b0c19684428" /><Relationship Type="http://schemas.openxmlformats.org/officeDocument/2006/relationships/notesMaster" Target="/ppt/notesMasters/notesMaster1.xml" Id="R7ae988e03c764ec1" /></Relationships>
</file>

<file path=ppt/notesSlides/_rels/notesSlide9.xml.rels>&#65279;<?xml version="1.0" encoding="utf-8"?><Relationships xmlns="http://schemas.openxmlformats.org/package/2006/relationships"><Relationship Type="http://schemas.openxmlformats.org/officeDocument/2006/relationships/slide" Target="/ppt/slides/slide9.xml" Id="Rf89dd1be7c0b4270" /><Relationship Type="http://schemas.openxmlformats.org/officeDocument/2006/relationships/notesMaster" Target="/ppt/notesMasters/notesMaster1.xml" Id="Rde460eaba22442ab"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MOUNTAIN WILDLIFE</a:t>
            </a:r>
          </a:p>
          <a:p xmlns:a="http://schemas.openxmlformats.org/drawingml/2006/main">
            <a:r>
              <a:t/>
            </a:r>
          </a:p>
          <a:p xmlns:a="http://schemas.openxmlformats.org/drawingml/2006/main">
            <a:r>
              <a:t>Slide text:</a:t>
            </a:r>
          </a:p>
          <a:p xmlns:a="http://schemas.openxmlformats.org/drawingml/2006/main">
            <a:r>
              <a:t>Chapter Eight</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Island-like Distribution</a:t>
            </a:r>
          </a:p>
          <a:p xmlns:a="http://schemas.openxmlformats.org/drawingml/2006/main">
            <a:r>
              <a:t/>
            </a:r>
          </a:p>
          <a:p xmlns:a="http://schemas.openxmlformats.org/drawingml/2006/main">
            <a:r>
              <a:t>Slide text:</a:t>
            </a:r>
          </a:p>
          <a:p xmlns:a="http://schemas.openxmlformats.org/drawingml/2006/main">
            <a:r>
              <a:t>Mountains are in some ways like islands, since they provide habitats unlike those of surrounding lowlands and support different floras and faunas. However, the surrounding lowlands present a less hostile environment to terrestrial alpine organisms than does the sea, and the zone of transition is more gradual.</a:t>
            </a:r>
          </a:p>
          <a:p xmlns:a="http://schemas.openxmlformats.org/drawingml/2006/main">
            <a:r>
              <a:t>Nevertheless, mountains and oceanic islands share ecological characteristics:</a:t>
            </a:r>
          </a:p>
          <a:p xmlns:a="http://schemas.openxmlformats.org/drawingml/2006/main">
            <a:r>
              <a:t>The larger the island or mountain, the greater its resource base, carrying capacity, and variety and availability of habitats. The greater the distance from other islands or mountains, the fewer species are likely to be found.</a:t>
            </a:r>
          </a:p>
          <a:p xmlns:a="http://schemas.openxmlformats.org/drawingml/2006/main">
            <a:r>
              <a:t>The more isolated and remote an island or mountain, the more unique its flora and fauna, since evolution has operated under local conditions to create endemic taxa.</a:t>
            </a:r>
          </a:p>
          <a:p xmlns:a="http://schemas.openxmlformats.org/drawingml/2006/main">
            <a:r>
              <a:t>Unlike islands, which can only be colonized by immigration from the mainland or other islands, mountains may be colonized by other methods, including by species from adjacent lowlands adapting to higher-elevation habitats.</a:t>
            </a:r>
          </a:p>
          <a:p xmlns:a="http://schemas.openxmlformats.org/drawingml/2006/main">
            <a:r>
              <a:t>Another reason for the isolation of high-altitude species is the process of mountain uplift, wherein some originally lowland species of plants and animals adapted to the slowly changing conditions as the land was uplifted.</a:t>
            </a:r>
          </a:p>
          <a:p xmlns:a="http://schemas.openxmlformats.org/drawingml/2006/main">
            <a:r>
              <a:t>Direct immigration during periods of climatic change, primarily in the middle and high latitudes, has been a further method of colonization. Major migrations took place during the glacial and interglacial periods, as species moved in advance of the ice and established themselves in belts or zones around the ice.</a:t>
            </a:r>
          </a:p>
          <a:p xmlns:a="http://schemas.openxmlformats.org/drawingml/2006/main">
            <a:r>
              <a:t>The size of mountains and valleys also has profound effects on speciation and survival during glacial cycles; “habitat creep” is not possible where the landscape is structured by many sharp, low mountain ranges with short distances between them, as in Europe, where interglacial habitats go extinct with glaciations and reassemble during interglacials. In Asia, species remained by following their habitats during the glacial cycles, thus conserving primitiveness. Thus, Asia retained primitive or specialized mammalian species while Europe generated assertive generalists.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Lack of Oxygen</a:t>
            </a:r>
          </a:p>
          <a:p xmlns:a="http://schemas.openxmlformats.org/drawingml/2006/main">
            <a:r>
              <a:t/>
            </a:r>
          </a:p>
          <a:p xmlns:a="http://schemas.openxmlformats.org/drawingml/2006/main">
            <a:r>
              <a:t>Slide text:</a:t>
            </a:r>
          </a:p>
          <a:p xmlns:a="http://schemas.openxmlformats.org/drawingml/2006/main">
            <a:r>
              <a:t>Free oxygen is essential for life, and there is less of it in the air at higher altitudes, because air is compressible and has greater density and more molecules of oxygen per unit volume at lower elevations.</a:t>
            </a:r>
          </a:p>
          <a:p xmlns:a="http://schemas.openxmlformats.org/drawingml/2006/main">
            <a:r>
              <a:t>With increasing elevation and decreasing atmospheric pressure, the partial pressure of oxygen (p02) decreases proportionately.</a:t>
            </a:r>
          </a:p>
          <a:p xmlns:a="http://schemas.openxmlformats.org/drawingml/2006/main">
            <a:r>
              <a:t>The reduced oxygen concentration at high altitudes has no noticeable effect on vegetation, insects, or reptiles and amphibians,. Many mammals have overcome the effects of oxygen deficiency so that they can occupy almost any environment where there is sufficient food.</a:t>
            </a:r>
          </a:p>
          <a:p xmlns:a="http://schemas.openxmlformats.org/drawingml/2006/main">
            <a:r>
              <a:t>For humans and their livestock, elevation does make a difference, causing acute mountain sickness or other maladies to develop. Acclimatization by going up slowly can help, but there are limits beyond which lowland mammals cannot go.</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Survival Strategies</a:t>
            </a:r>
          </a:p>
          <a:p xmlns:a="http://schemas.openxmlformats.org/drawingml/2006/main">
            <a:r>
              <a:t/>
            </a:r>
          </a:p>
          <a:p xmlns:a="http://schemas.openxmlformats.org/drawingml/2006/main">
            <a:r>
              <a:t>Slide text:</a:t>
            </a:r>
          </a:p>
          <a:p xmlns:a="http://schemas.openxmlformats.org/drawingml/2006/main">
            <a:r>
              <a:t>Animals respond to environmental stresses first by behavioral adjustments, followed by physiological adjustments which, through natural selection, result in morphological adaptations, sometimes followed by new community relationships and interactions.</a:t>
            </a:r>
          </a:p>
          <a:p xmlns:a="http://schemas.openxmlformats.org/drawingml/2006/main">
            <a:r>
              <a:t>Animals often deal with environmental extremes by escaping them through migration, hibernation, burrowing, or the use of microhabitats.</a:t>
            </a:r>
          </a:p>
          <a:p xmlns:a="http://schemas.openxmlformats.org/drawingml/2006/main">
            <a:r>
              <a:t>The nature and timing of growth and reproduction comprise an important part of survival strategy in extreme environments.</a:t>
            </a:r>
          </a:p>
          <a:p xmlns:a="http://schemas.openxmlformats.org/drawingml/2006/main">
            <a:r>
              <a:t>Only a few species expose themselves to the full brunt of the climate throughout the year. Those that do display the broad range of adaptations necessary for existence under such conditions.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Migration</a:t>
            </a:r>
          </a:p>
          <a:p xmlns:a="http://schemas.openxmlformats.org/drawingml/2006/main">
            <a:r>
              <a:t/>
            </a:r>
          </a:p>
          <a:p xmlns:a="http://schemas.openxmlformats.org/drawingml/2006/main">
            <a:r>
              <a:t>Slide text:</a:t>
            </a:r>
          </a:p>
          <a:p xmlns:a="http://schemas.openxmlformats.org/drawingml/2006/main">
            <a:r>
              <a:t>Migration allows mobile species to use high mountain environments during favorable periods and lowland or other mountain environments during more stressful periods.</a:t>
            </a:r>
          </a:p>
          <a:p xmlns:a="http://schemas.openxmlformats.org/drawingml/2006/main">
            <a:r>
              <a:t>Some species practice a twice-yearly movement coinciding with the seasons. Others, like mountain sheep, may shift between as many as six seasonal home ranges. Some birds migrate daily during summer. The island-like nature of mountains allows animals to reach the area above timberline or escape it by relatively short vertical migrations, a fundamental difference from arctic environments.</a:t>
            </a:r>
          </a:p>
          <a:p xmlns:a="http://schemas.openxmlformats.org/drawingml/2006/main">
            <a:r>
              <a:t>Some herbivores (e.g., rabbit, porcupine, deer, moose, caribou, and elk) and predators (e.g., weasel, badger, wolverine, fox, wolf, and bear) wander above timberline during summer. Some retreat to lower altitudes during winter. In late winter,  species such as mountain caribou and black-tailed deer move upwards to use the high snow levels at upper elevations to access tree lichens in the subalpine forests.</a:t>
            </a:r>
          </a:p>
          <a:p xmlns:a="http://schemas.openxmlformats.org/drawingml/2006/main">
            <a:r>
              <a:t>The number of birds in the alpine tundra rises exponentially as they arrive for the brief summer. Many return from overwintering in lower latitudes; others simply migrate upward from surrounding lowlands.</a:t>
            </a:r>
          </a:p>
          <a:p xmlns:a="http://schemas.openxmlformats.org/drawingml/2006/main">
            <a:r>
              <a:t>Migration is primarily restricted to birds and mammals. Reptiles and amphibians are not mobile enough, and barriers such as waterfalls and beaver dams generally prevent mountain fish from migrating. There are some remarkable movements of insects in mountains (such as summit swarming or hill-hopping), but true insect migration is rare and takes place primarily among lowland species.</a:t>
            </a:r>
          </a:p>
          <a:p xmlns:a="http://schemas.openxmlformats.org/drawingml/2006/main">
            <a:r>
              <a:t>Outbreaks of bad weather and poor availability can set off cyclical migrations among mountain animals, but these are more common in arctic than alpine environments.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Hibernation</a:t>
            </a:r>
          </a:p>
          <a:p xmlns:a="http://schemas.openxmlformats.org/drawingml/2006/main">
            <a:r>
              <a:t/>
            </a:r>
          </a:p>
          <a:p xmlns:a="http://schemas.openxmlformats.org/drawingml/2006/main">
            <a:r>
              <a:t>Slide text:</a:t>
            </a:r>
          </a:p>
          <a:p xmlns:a="http://schemas.openxmlformats.org/drawingml/2006/main">
            <a:r>
              <a:t>Hibernation is a method of effectively escaping the winter cold and lack of food. In this amazing adaptation, an organism becomes inactive and passes the stressful period in a state of dormancy. The metabolic rate in warm-blooded mammals may be reduced by up to two-thirds, and the internal temperature may be lowered to a few degrees above freezing. This results in vast energy savings for the organism.</a:t>
            </a:r>
          </a:p>
          <a:p xmlns:a="http://schemas.openxmlformats.org/drawingml/2006/main">
            <a:r>
              <a:t>Hibernation is an extremely efficient survival mechanism for species not mobile enough to migrate, or unable or disinclined to remain active all winter feeding themselves. This includes members of almost all divisions of animal life except for birds (which, owing to their mobility, find it much more expedient to migrate).</a:t>
            </a:r>
          </a:p>
          <a:p xmlns:a="http://schemas.openxmlformats.org/drawingml/2006/main">
            <a:r>
              <a:t>Among alpine mammals, hibernation is best developed in ground squirrels and marmots. Among large mountain mammals, bears have a highly specialized physiology that allows both hibernating and gestating.</a:t>
            </a:r>
          </a:p>
          <a:p xmlns:a="http://schemas.openxmlformats.org/drawingml/2006/main">
            <a:r>
              <a:t>Only warm-blooded animals are able to remain active during winter. Cold-blooded animals—insects, reptiles, amphibians, and fish—all hibernate. Snakes and lizards crawl under rocks or into animal burrows, sharing space with insects and other prey. Snails, frogs, and salamanders bury themselves in mud at the bottom of ponds or in boggy areas, where they fall into a sleep that lasts until the snow and ice melt in the spring. Many fish hibernate once ice forms over their heads, commonly gathering in small schools at the bottom of the lake or stream and emitting a protective ooze that enshrouds them all.</a:t>
            </a:r>
          </a:p>
          <a:p xmlns:a="http://schemas.openxmlformats.org/drawingml/2006/main">
            <a:r>
              <a:t>Since conditions are highly variable, organisms must maintain considerable flexibility in the timing of their activities. Many animal forms show opportunism in their capacity to take advantage of favorable conditions when they appear and, equally, are able to withstand and persist through unfavorable periods.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Use of Microhabitats</a:t>
            </a:r>
          </a:p>
          <a:p xmlns:a="http://schemas.openxmlformats.org/drawingml/2006/main">
            <a:r>
              <a:t/>
            </a:r>
          </a:p>
          <a:p xmlns:a="http://schemas.openxmlformats.org/drawingml/2006/main">
            <a:r>
              <a:t>Slide text:</a:t>
            </a:r>
          </a:p>
          <a:p xmlns:a="http://schemas.openxmlformats.org/drawingml/2006/main">
            <a:r>
              <a:t>Some species escape seasonal climatic extremes by burrowing or taking advantage of microenvironments under snow, rocks, and vegetation:</a:t>
            </a:r>
          </a:p>
          <a:p xmlns:a="http://schemas.openxmlformats.org/drawingml/2006/main">
            <a:r>
              <a:t>One group of small mammals (e.g., pikas, deer mice, wood rats, Eurasian hamsters, some voles) stores up food for use during winter, constructing nests in well-drained soil or amid rocks and depending heavily on snow for insulation. Some (e.g., lemmings) huddle together in subterranean nests and share body heat. Others (e.g., pikas) are strictly solitary. Some (e.g., chipmunks, hamsters) can become torpid for intermittent periods: a sort of intermediate hibernation.</a:t>
            </a:r>
          </a:p>
          <a:p xmlns:a="http://schemas.openxmlformats.org/drawingml/2006/main">
            <a:r>
              <a:t>Another group of small mammals (e.g., the pocket gopher, some voles, shrews, and weasels) continues foraging during the winter. Snow insulates these small animals, which also compensate by constructing warm nests, by clustering together to share body heat, or, in the case of weasels, by maintaining a high level of metabolism.</a:t>
            </a:r>
          </a:p>
          <a:p xmlns:a="http://schemas.openxmlformats.org/drawingml/2006/main">
            <a:r>
              <a:t>In tropical mountains, where environmental extremes occur on a daily rather than seasonal basis, animals are heavily dependent on burrowing and use of microhabitats:</a:t>
            </a:r>
          </a:p>
          <a:p xmlns:a="http://schemas.openxmlformats.org/drawingml/2006/main">
            <a:r>
              <a:t>Small mammals retreat to sheltered sites amid rocks and vegetation or in shallow burrows at night.</a:t>
            </a:r>
          </a:p>
          <a:p xmlns:a="http://schemas.openxmlformats.org/drawingml/2006/main">
            <a:r>
              <a:t>Reptiles, being cold-blooded, are even more strongly controlled by the diurnal climatic regime, remaining inactive and immobile and night and orienting themselves to receive maximum sunlight during the day.</a:t>
            </a:r>
          </a:p>
          <a:p xmlns:a="http://schemas.openxmlformats.org/drawingml/2006/main">
            <a:r>
              <a:t>In contrast to the highly active and visible insects of lowlands, invertebrates above the timberline are sedentary and secretive. They largely restrict their activities to early morning and late afternoon.</a:t>
            </a:r>
          </a:p>
          <a:p xmlns:a="http://schemas.openxmlformats.org/drawingml/2006/main">
            <a:r>
              <a:t>Some vegetation serves as a microhabitat for insects; e.g., the giant lobelia that open their leaves each day and close them at night provide habitat for a number of insects, who take advantage of this habit to escape the nightly frosts.</a:t>
            </a:r>
          </a:p>
          <a:p xmlns:a="http://schemas.openxmlformats.org/drawingml/2006/main">
            <a:r>
              <a:t>Mountain-dwelling large mammals, such as mountain sheep and goats, may use caves at night, though these can also act as death traps if predators identify them. Other animals (including mountain sheep, elk, and moose) may be found in winter within strips of warm air at higher elevation, the thermocline.</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Timing of Activities</a:t>
            </a:r>
          </a:p>
          <a:p xmlns:a="http://schemas.openxmlformats.org/drawingml/2006/main">
            <a:r>
              <a:t/>
            </a:r>
          </a:p>
          <a:p xmlns:a="http://schemas.openxmlformats.org/drawingml/2006/main">
            <a:r>
              <a:t>Slide text:</a:t>
            </a:r>
          </a:p>
          <a:p xmlns:a="http://schemas.openxmlformats.org/drawingml/2006/main">
            <a:r>
              <a:t>A major survival strategy for organisms in high mountains is timing critical activities to coincide with the most favorable periods.</a:t>
            </a:r>
          </a:p>
          <a:p xmlns:a="http://schemas.openxmlformats.org/drawingml/2006/main">
            <a:r>
              <a:t>Even during the favorable season, most activity is confined to the daylight hours. In response, predators such as ermine, fox, and badger, which normally hunt at night in lowlands, hunt during the day in mountains. Restriction of activity to daylight hours is even more common in the tropics.</a:t>
            </a:r>
          </a:p>
          <a:p xmlns:a="http://schemas.openxmlformats.org/drawingml/2006/main">
            <a:r>
              <a:t>Adjustments to the reproduction process to cope with the severity of the environment include</a:t>
            </a:r>
          </a:p>
          <a:p xmlns:a="http://schemas.openxmlformats.org/drawingml/2006/main">
            <a:r>
              <a:t>Migratory birds often arrive already paired, eliminating the need to spend time in courtship. Others reduce the period of courtship.</a:t>
            </a:r>
          </a:p>
          <a:p xmlns:a="http://schemas.openxmlformats.org/drawingml/2006/main">
            <a:r>
              <a:t>The reproductive organs of many small mammals enlarge and mature while the snow still covers the ground, so that breeding can take place during or immediately after snowmelt, and birth coincides with peak food availability.</a:t>
            </a:r>
          </a:p>
          <a:p xmlns:a="http://schemas.openxmlformats.org/drawingml/2006/main">
            <a:r>
              <a:t>The few alpine reptiles characteristically carry their young inside them and give birth to live young rather than laying eggs, as there is simply not enough heat for cold-blooded animals to bring eggs to complete development and hatching in high mountains.</a:t>
            </a:r>
          </a:p>
          <a:p xmlns:a="http://schemas.openxmlformats.org/drawingml/2006/main">
            <a:r>
              <a:t>Insects develop rapidly within the brief growing season, and the velocity of development increases through the summer, so that later stages in the life cycle are more accelerated than early ones. A few insects, such as the Diptera (mosquitoes, flies), can reproduce several times in spite of the short growing season. This is one reason for their abundance in high-altitude and high-latitude environments.</a:t>
            </a:r>
          </a:p>
          <a:p xmlns:a="http://schemas.openxmlformats.org/drawingml/2006/main">
            <a:r>
              <a:t>Animals in high mountains usually make fewer breeding attempts, but this is offset somewhat by a tendency for litter size to increase with altitude and latitude, in a sort of all-or-nothing approach.</a:t>
            </a:r>
          </a:p>
          <a:p xmlns:a="http://schemas.openxmlformats.org/drawingml/2006/main">
            <a:r>
              <a:t>Animals in tropical mountains do not have the problem of timing their breeding cycles, since food is available throughout the year, but this exposes them to greater environmental stress, as climatic extremes occur daily.</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Morphology and Physiological Adaptations</a:t>
            </a:r>
          </a:p>
          <a:p xmlns:a="http://schemas.openxmlformats.org/drawingml/2006/main">
            <a:r>
              <a:t/>
            </a:r>
          </a:p>
          <a:p xmlns:a="http://schemas.openxmlformats.org/drawingml/2006/main">
            <a:r>
              <a:t>Slide text:</a:t>
            </a:r>
          </a:p>
          <a:p xmlns:a="http://schemas.openxmlformats.org/drawingml/2006/main">
            <a:r>
              <a:t>In the face of diverse predators, large prey species evolve sophisticated anti-predator adaptations.</a:t>
            </a:r>
          </a:p>
          <a:p xmlns:a="http://schemas.openxmlformats.org/drawingml/2006/main">
            <a:r>
              <a:t>On predator-free islands, large herbivores get smaller and their antipredator adaptations degenerate, but their feeding organs specialize to deal with the increasingly impoverished food supply due to crowding and competition.</a:t>
            </a:r>
          </a:p>
          <a:p xmlns:a="http://schemas.openxmlformats.org/drawingml/2006/main">
            <a:r>
              <a:t>Steep slopes and cliffs offer excellent opportunities for large herbivores to evade predators by rock climbing and jumping and to counter attack by flinging terrestrial predators from cliffs or crippling aerial predators.</a:t>
            </a:r>
          </a:p>
          <a:p xmlns:a="http://schemas.openxmlformats.org/drawingml/2006/main">
            <a:r>
              <a:t>Cliff hoppers, such as ibex or mountain sheep, require excellent binocular and night vision to navigate in cliffs day or night, and thus have large, well-spaced eyes. The mountain goat, a climber, does not, instead operating effectively over shorter distances.</a:t>
            </a:r>
          </a:p>
          <a:p xmlns:a="http://schemas.openxmlformats.org/drawingml/2006/main">
            <a:r>
              <a:t>Because body size quickly thwarts acceleration, rock hoppers retain relatively small body size – or, if they grow large, replace rock hopping with cursorial (running) adaptations that may serve them well on open slopes away from cliffs.</a:t>
            </a:r>
          </a:p>
          <a:p xmlns:a="http://schemas.openxmlformats.org/drawingml/2006/main">
            <a:r>
              <a:t>Cliffs offer not only gravity as a deterrent for predators, but also a quick loss of the quarry from sight, as irregular cliff contours and crevasses may quickly hide the escaping prey.</a:t>
            </a:r>
          </a:p>
          <a:p xmlns:a="http://schemas.openxmlformats.org/drawingml/2006/main">
            <a:r>
              <a:t>Small mammals escape predation by avoiding detection or by quick escapes into cover, such as natural rock formations or burrows. However, this may not protect them from grizzly bears. Some species appear only toward night under the cover of darkness.</a:t>
            </a:r>
          </a:p>
          <a:p xmlns:a="http://schemas.openxmlformats.org/drawingml/2006/main">
            <a:r>
              <a:t>Birds evolve sophisticated camouflage patterns.</a:t>
            </a:r>
          </a:p>
          <a:p xmlns:a="http://schemas.openxmlformats.org/drawingml/2006/main">
            <a:r>
              <a:t/>
            </a:r>
          </a:p>
          <a:p xmlns:a="http://schemas.openxmlformats.org/drawingml/2006/main">
            <a:r>
              <a:t>Antipredator Strategies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Body Size, Proportions, and Temperature</a:t>
            </a:r>
          </a:p>
          <a:p xmlns:a="http://schemas.openxmlformats.org/drawingml/2006/main">
            <a:r>
              <a:t/>
            </a:r>
          </a:p>
          <a:p xmlns:a="http://schemas.openxmlformats.org/drawingml/2006/main">
            <a:r>
              <a:t>Slide text:</a:t>
            </a:r>
          </a:p>
          <a:p xmlns:a="http://schemas.openxmlformats.org/drawingml/2006/main">
            <a:r>
              <a:t>Temperature extremes give rise to diverse adaptations in large mammals with excellent temperature regulation.</a:t>
            </a:r>
          </a:p>
          <a:p xmlns:a="http://schemas.openxmlformats.org/drawingml/2006/main">
            <a:r>
              <a:t>Several climatic rules about the response of warm-blooded animals to low temperature (Bergmann’s Rule, Allen’s Rule, and Gloger’s Rule) have been advanced, but these are controversial.</a:t>
            </a:r>
          </a:p>
          <a:p xmlns:a="http://schemas.openxmlformats.org/drawingml/2006/main">
            <a:r>
              <a:t>Body size in large mammals varies in the same manner with altitude as with latitude: there is an initial increase, followed by a sharp reversal. Since altitude and latitude compensate, the peak in body size is expected to be in mountains at lower latitude, at an altitude equivalent in seasonality to 60–65°N.</a:t>
            </a:r>
          </a:p>
          <a:p xmlns:a="http://schemas.openxmlformats.org/drawingml/2006/main">
            <a:r>
              <a:t>The fundamental problem for animals living in cold climates is maintaining their internal temperature, as the contrast between internal temperature and environment is much greater in cold than in warm climates. Since internal temperature is relatively inflexible and must be maintained within narrow limits, how is this accomplished in animals that must live exposed to such conditions for weeks or months at a time? There are two main approaches: reducing heat dissipation or increasing heat production.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Reducing Heat Dissipation</a:t>
            </a:r>
          </a:p>
          <a:p xmlns:a="http://schemas.openxmlformats.org/drawingml/2006/main">
            <a:r>
              <a:t/>
            </a:r>
          </a:p>
          <a:p xmlns:a="http://schemas.openxmlformats.org/drawingml/2006/main">
            <a:r>
              <a:t>Slide text:</a:t>
            </a:r>
          </a:p>
          <a:p xmlns:a="http://schemas.openxmlformats.org/drawingml/2006/main">
            <a:r>
              <a:t>Reducing Heat Dissipation</a:t>
            </a:r>
          </a:p>
          <a:p xmlns:a="http://schemas.openxmlformats.org/drawingml/2006/main">
            <a:r>
              <a:t>Heat dissipation is reduced by increasing insulation and by reducing the temperature of extremities.</a:t>
            </a:r>
          </a:p>
          <a:p xmlns:a="http://schemas.openxmlformats.org/drawingml/2006/main">
            <a:r>
              <a:t>Increased insulation is fundamental. It is a typical response of cold-climate animals, such as the Mt. Kenya hyrax, which lives at 3,490 m (13,000 ft) and has thick, luxurious fur; and the arctic fox, which is so well protected that it can rest comfortably on the snow at temperatures down to –40°C (–40°F).</a:t>
            </a:r>
          </a:p>
          <a:p xmlns:a="http://schemas.openxmlformats.org/drawingml/2006/main">
            <a:r>
              <a:t>Similar abilities exist in larger animals such as mountain sheep and goats, wolves, bear, and caribou, but fur depth does not continue to increase on larger animals in proportion to their size. It appears to reach its maximum efficiency at about the size of a fox.  On smaller animals, the fur becomes thinner in order to allow them to move about, and thus is of limited insulation value.</a:t>
            </a:r>
          </a:p>
          <a:p xmlns:a="http://schemas.openxmlformats.org/drawingml/2006/main">
            <a:r>
              <a:t>Bird species display no marked differences in plumage between warm and cold environments, apparently because of the restrictions imposed by flight requirements. However, the feathers of arctic and alpine birds are frequently structured to trap more air for insulation than the feathers of birds in warm climates.</a:t>
            </a:r>
          </a:p>
          <a:p xmlns:a="http://schemas.openxmlformats.org/drawingml/2006/main">
            <a:r>
              <a:t>Animals need to both dissipate and conserve heat, so certain areas of the body, especially the head, legs, and underbelly, may have thinner insulation than the rest, allowing maximum flexibility.</a:t>
            </a:r>
          </a:p>
          <a:p xmlns:a="http://schemas.openxmlformats.org/drawingml/2006/main">
            <a:r>
              <a:t>Animals may also flex their fur or fluff their feathers to create more insulating dead air spaces; or wet or sleek their hair against the body, allowing greater heat loss.</a:t>
            </a:r>
          </a:p>
          <a:p xmlns:a="http://schemas.openxmlformats.org/drawingml/2006/main">
            <a:r>
              <a:t>On a seasonal basis, animals commonly vary their insulation by molting or shedding fur or feathers.</a:t>
            </a:r>
          </a:p>
          <a:p xmlns:a="http://schemas.openxmlformats.org/drawingml/2006/main">
            <a:r>
              <a:t>The other major method of reducing heat dissipation is to lower the temperature of the extremities. This decreases the thermal gradient between the body and the surrounding environment so that less heat is lost from these less insulated areas, saving the energy that would be required to maintain the extremities at a higher temperature. Examples are the bare legs and feet of birds, and the legs, feet, and noses of animals such as the fox, wolf, caribou, or mountain sheep.</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 the Beartooth Mountains of Montana/Wyoming, USA, about 30 species of mamma...</a:t>
            </a:r>
          </a:p>
          <a:p xmlns:a="http://schemas.openxmlformats.org/drawingml/2006/main">
            <a:r>
              <a:t/>
            </a:r>
          </a:p>
          <a:p xmlns:a="http://schemas.openxmlformats.org/drawingml/2006/main">
            <a:r>
              <a:t>Slide text:</a:t>
            </a:r>
          </a:p>
          <a:p xmlns:a="http://schemas.openxmlformats.org/drawingml/2006/main">
            <a:r>
              <a:t>In the Beartooth Mountains of Montana/Wyoming, USA, about 30 species of mammals and 30 species of birds are present at some time during the summer above timberline. In the winter, the total number is 15–20. This is a completely different picture to that existing before humans came to North America, when mammoths, mastodons, true lions, big American cheetahs and dire-wolves also roamed these mountains. For millions of years, the megafauna had conditioned the composition and structure of the vegetation and molded the land surfaces to create unique habitats and shape the evolution of many mammalian and avian species. With the extinction of the large mammals and the widespread application of human-set fires, the landscape must have changed to the disadvantage of many species that had coevolved with the megafauna.</a:t>
            </a:r>
          </a:p>
          <a:p xmlns:a="http://schemas.openxmlformats.org/drawingml/2006/main">
            <a:r>
              <a:t>Today, the number and composition of species vary for different mountain regions, depending on environmental conditions and the size, elevation, age, history, climatic patterns and relationship to other mountain areas. Generally, the larger, taller, and thus more climatically diverse the mountains, the greater the number of species.</a:t>
            </a:r>
          </a:p>
          <a:p xmlns:a="http://schemas.openxmlformats.org/drawingml/2006/main">
            <a:r>
              <a:t>Altitude and latitude are often parallel. Most animals at high altitudes or latitudes (especially birds) are really summer residents that spend most of the year at lower altitudes or latitudes.</a:t>
            </a:r>
          </a:p>
          <a:p xmlns:a="http://schemas.openxmlformats.org/drawingml/2006/main">
            <a:r>
              <a:t>Although alpine and arctic zones have much in common, the island-like, patchy distribution of mountains and the large, nearly continuous circumpolar belt of the Arctic constitute a fundamental difference.</a:t>
            </a:r>
          </a:p>
          <a:p xmlns:a="http://schemas.openxmlformats.org/drawingml/2006/main">
            <a:r>
              <a:t>Arctic animals are able to maintain relatively large populations, and there is a good degree of continuity and interchange, with the same species occurring throughout. By contrast, away from the polar regions, flora and fauna (particularly mammals) become increasingly diverse, because of habitat patchiness and the difficulty in dispersal and colonization.  Some widely ranging species (that is, subarctic and subalpine) occasionally occupy both environments.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Cold-Blooded Animals</a:t>
            </a:r>
          </a:p>
          <a:p xmlns:a="http://schemas.openxmlformats.org/drawingml/2006/main">
            <a:r>
              <a:t/>
            </a:r>
          </a:p>
          <a:p xmlns:a="http://schemas.openxmlformats.org/drawingml/2006/main">
            <a:r>
              <a:t>Slide text:</a:t>
            </a:r>
          </a:p>
          <a:p xmlns:a="http://schemas.openxmlformats.org/drawingml/2006/main">
            <a:r>
              <a:t>Cold-Blooded Animals</a:t>
            </a:r>
          </a:p>
          <a:p xmlns:a="http://schemas.openxmlformats.org/drawingml/2006/main">
            <a:r>
              <a:t>Smaller size: Among cold-blooded animals and insects at high altitudes, the tendency is for body size to decrease, and for orders composed of smaller-sized individuals to dominate. Because cold-blooded animals are totally dependent on environmental temperature, smaller size works to their advantage; there is a relatively greater surface area to capture external heat, and less mass to heat, so response is more rapid. Other factors that encourage small size include the short time available for maturation, the lack of nutrients, and the advantage of small size in escaping into microhabitats.</a:t>
            </a:r>
          </a:p>
          <a:p xmlns:a="http://schemas.openxmlformats.org/drawingml/2006/main">
            <a:r>
              <a:t>Winglessness and flightlessness: High-altitude insects tend to be wingless or have reduced wing size; even those species with wings rarely fly. This may be a response to the insular character of mountains and the limitation of habitats, where the survival value of flight is reduced, but must also be due to environmental extremes, especially low temperatures; insects require a certain critical temperature to be able to function and, since the highest temperatures occur at ground level, there is an advantage in remaining close to the ground. Another major factor is the wind, which is often too strong for effective and sustained flight by insects.</a:t>
            </a:r>
          </a:p>
          <a:p xmlns:a="http://schemas.openxmlformats.org/drawingml/2006/main">
            <a:r>
              <a:t>Darker coloration: Cold-blooded animals and invertebrates in mountains tend to be darker than their relatives below timberline, as this contributes to heat absorption and helps to protect against the greater UV radiation.</a:t>
            </a:r>
          </a:p>
          <a:p xmlns:a="http://schemas.openxmlformats.org/drawingml/2006/main">
            <a:r>
              <a:t>Cold-hardiness: Cold-hardiness is a major adaptation, especially in cold-blooded animals and invertebrates, which have no way to maintain their internal temperature. High-altitude reptiles, amphibians, fish, and invertebrates must be able to withstand at least partial freezing, through adaptations such as supercooling.</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Lack of Oxygen</a:t>
            </a:r>
          </a:p>
          <a:p xmlns:a="http://schemas.openxmlformats.org/drawingml/2006/main">
            <a:r>
              <a:t/>
            </a:r>
          </a:p>
          <a:p xmlns:a="http://schemas.openxmlformats.org/drawingml/2006/main">
            <a:r>
              <a:t>Slide text:</a:t>
            </a:r>
          </a:p>
          <a:p xmlns:a="http://schemas.openxmlformats.org/drawingml/2006/main">
            <a:r>
              <a:t>The response of most lowland wild animals to altitude is similar to that observed in humans (increase in red blood cells and hemoglobin).</a:t>
            </a:r>
          </a:p>
          <a:p xmlns:a="http://schemas.openxmlformats.org/drawingml/2006/main">
            <a:r>
              <a:t>Some of the animals best adapted to high altitudes—such as rodents, the Camelidae (llama, alpaca, vicuña, guanaco), yak, sheep, and goats—do not display these characteristics.  These high-altitude animals tend to have a larger blood-plasma volume, but there is less oxygen in their blood and they are able to function at a very low partial pressure of oxygen.</a:t>
            </a:r>
          </a:p>
          <a:p xmlns:a="http://schemas.openxmlformats.org/drawingml/2006/main">
            <a:r>
              <a:t>The differences in approach between lowland species taken to high elevations and native highland species may be accounted for by two distinct processes. The former acclimate at the individual level on a short-term basis; the latter adapt at the species or population level through time.</a:t>
            </a:r>
          </a:p>
          <a:p xmlns:a="http://schemas.openxmlformats.org/drawingml/2006/main">
            <a:r>
              <a:t>Although both approaches appear to achieve the same end, they are not equally efficient: the former, based on the need for greater oxygen in the system, is metabolically more expensive.</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study of mountain animals is more difficult than the study of vegetation,...</a:t>
            </a:r>
          </a:p>
          <a:p xmlns:a="http://schemas.openxmlformats.org/drawingml/2006/main">
            <a:r>
              <a:t/>
            </a:r>
          </a:p>
          <a:p xmlns:a="http://schemas.openxmlformats.org/drawingml/2006/main">
            <a:r>
              <a:t>Slide text:</a:t>
            </a:r>
          </a:p>
          <a:p xmlns:a="http://schemas.openxmlformats.org/drawingml/2006/main">
            <a:r>
              <a:t>The study of mountain animals is more difficult than the study of vegetation, because animals are mobile and may be hard to follow. Animal distribution is complicated by daily and seasonal migrations, which may be widely dispersed.</a:t>
            </a:r>
          </a:p>
          <a:p xmlns:a="http://schemas.openxmlformats.org/drawingml/2006/main">
            <a:r>
              <a:t>Since the 1970s, the study of radio-tagged individuals has made the biology of many species much more accessible, and mountain terrain offers advantages: large animals on steep slopes, unobstructed by tall vegetation, can often be observed continuously or followed visually for extended periods. But the difficulties of logistics remain, as does the danger of working in all seasons in mountains.</a:t>
            </a:r>
          </a:p>
          <a:p xmlns:a="http://schemas.openxmlformats.org/drawingml/2006/main">
            <a:r>
              <a:t>Mountain animal populations share many characteristics with mountain vegetation, including a general decrease in number of species, species diversity, and interspecies competition with altitude, with the exception of some desert mountains that catch moisture at high elevations which may be more productive.</a:t>
            </a:r>
          </a:p>
          <a:p xmlns:a="http://schemas.openxmlformats.org/drawingml/2006/main">
            <a:r>
              <a:t>The number of large animals able to cope year-round with the extremes of the alpine tundra is relatively low, largely due to postglacial extinctions of the once-rich Pleistocene megafaunas. There is also a significant deficit in bird species, Smaller creatures have been less affected by extinction and are thus better represented.</a:t>
            </a:r>
          </a:p>
          <a:p xmlns:a="http://schemas.openxmlformats.org/drawingml/2006/main">
            <a:r>
              <a:t>Because high mountain environments contain relatively undeveloped, young ecosystems, most species are pioneers or colonizers, able to cope with a broad range of environments yet specialized to take advantage of a narrow spectrum of circumstances. Consequently, most of today’s high-altitude faunas comprise mobile ungulates with broad tastes and food habits, versatile predators, many rodents, some scavengers, and unspecialized insects.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Limiting Factors</a:t>
            </a:r>
          </a:p>
          <a:p xmlns:a="http://schemas.openxmlformats.org/drawingml/2006/main">
            <a:r>
              <a:t/>
            </a:r>
          </a:p>
          <a:p xmlns:a="http://schemas.openxmlformats.org/drawingml/2006/main">
            <a:r>
              <a:t>Slide text:</a:t>
            </a:r>
          </a:p>
          <a:p xmlns:a="http://schemas.openxmlformats.org/drawingml/2006/main">
            <a:r>
              <a:t>Low temperature may be the immediate or proximate cause for the decrease in numbers of species as altitude and latitude increase. However, the ultimate limiting factors are large environmental oscillations, lack of nutrients, lack of habitat diversity, and youthfulness of the ecosystem.</a:t>
            </a:r>
          </a:p>
          <a:p xmlns:a="http://schemas.openxmlformats.org/drawingml/2006/main">
            <a:r>
              <a:t>Alpine environments have all of these problems, plus three other limiting characteristics of their own:</a:t>
            </a:r>
          </a:p>
          <a:p xmlns:a="http://schemas.openxmlformats.org/drawingml/2006/main">
            <a:r>
              <a:t>the disjunct, island-like distribution of mountain areas;</a:t>
            </a:r>
          </a:p>
          <a:p xmlns:a="http://schemas.openxmlformats.org/drawingml/2006/main">
            <a:r>
              <a:t>reduced oxygen with altitude; and</a:t>
            </a:r>
          </a:p>
          <a:p xmlns:a="http://schemas.openxmlformats.org/drawingml/2006/main">
            <a:r>
              <a:t>the need to deal with gravity and broken landscapes, ascending or descending.</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Temperature</a:t>
            </a:r>
          </a:p>
          <a:p xmlns:a="http://schemas.openxmlformats.org/drawingml/2006/main">
            <a:r>
              <a:t/>
            </a:r>
          </a:p>
          <a:p xmlns:a="http://schemas.openxmlformats.org/drawingml/2006/main">
            <a:r>
              <a:t>Slide text:</a:t>
            </a:r>
          </a:p>
          <a:p xmlns:a="http://schemas.openxmlformats.org/drawingml/2006/main">
            <a:r>
              <a:t>Approaches that rely exclusively on temperature are compelling but ultimately disreputable. They may be useful in a small area where the mesh of factors is fairly constant, but when the fundamental relationships change, so will the relative importance of each.</a:t>
            </a:r>
          </a:p>
          <a:p xmlns:a="http://schemas.openxmlformats.org/drawingml/2006/main">
            <a:r>
              <a:t>Another major problem with temperature as a limiting factor is in ascertaining its effect on organisms. Although certain species will reach a particular elevation but go no higher, this may be limited by the absence of trees as much as by temperature, which is thus only indirectly responsible for the distribution of associated animal species.</a:t>
            </a:r>
          </a:p>
          <a:p xmlns:a="http://schemas.openxmlformats.org/drawingml/2006/main">
            <a:r>
              <a:t>Temperature does limit life in several ways:</a:t>
            </a:r>
          </a:p>
          <a:p xmlns:a="http://schemas.openxmlformats.org/drawingml/2006/main">
            <a:r>
              <a:t>All species have an upper and lower threshold of temperature that they can withstand and, within this range, an optimum or preferred level. The absolute low-temperature limit is reached when body fluids begin to freeze, usually within a few degrees below the freezing point of pure water; the upper limit is when body fluids begin to undergo destructive chemical change. However, cells can freeze in some animals without irreversible damage; insects, in particular, do survive winters of subfreezing temperatures.</a:t>
            </a:r>
          </a:p>
          <a:p xmlns:a="http://schemas.openxmlformats.org/drawingml/2006/main">
            <a:r>
              <a:t>Temperature slows the rate of development and reduced metabolism and the rates of activity, fecundity, and reproduction, in turn reducing opportunities for diversification and speciation.</a:t>
            </a:r>
          </a:p>
          <a:p xmlns:a="http://schemas.openxmlformats.org/drawingml/2006/main">
            <a:r>
              <a:t>Temperature also affects animal distributions indirectly through its influence on land form, vegetation, soil development, habitat diversity, and food supply.</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Environmental Oscillation</a:t>
            </a:r>
          </a:p>
          <a:p xmlns:a="http://schemas.openxmlformats.org/drawingml/2006/main">
            <a:r>
              <a:t/>
            </a:r>
          </a:p>
          <a:p xmlns:a="http://schemas.openxmlformats.org/drawingml/2006/main">
            <a:r>
              <a:t>Slide text:</a:t>
            </a:r>
          </a:p>
          <a:p xmlns:a="http://schemas.openxmlformats.org/drawingml/2006/main">
            <a:r>
              <a:t>Fluctuation of environmental conditions increases with latitude and altitude, so organisms at high latitudes and altitudes must adapt to wide ranges of climatic, ecological, and foraging conditions.</a:t>
            </a:r>
          </a:p>
          <a:p xmlns:a="http://schemas.openxmlformats.org/drawingml/2006/main">
            <a:r>
              <a:t>Latitude controls the length of day and the seasons, and these effects are accentuated with altitude. Thus, the growing season at any given latitude is generally shorter in mountains.</a:t>
            </a:r>
          </a:p>
          <a:p xmlns:a="http://schemas.openxmlformats.org/drawingml/2006/main">
            <a:r>
              <a:t>The number of species that can survive extreme conditions decreases with elevation,. Each loss brings about concurrent changes in community structure and environment.</a:t>
            </a:r>
          </a:p>
          <a:p xmlns:a="http://schemas.openxmlformats.org/drawingml/2006/main">
            <a:r>
              <a:t>The most striking change occurs at timberline, since the forest provides a buffer. Beyond timberline, species must adapt to the open habitat or be eliminated.</a:t>
            </a:r>
          </a:p>
          <a:p xmlns:a="http://schemas.openxmlformats.org/drawingml/2006/main">
            <a:r>
              <a:t>Longer winters reduce the food supply, so organisms must either leave the area in search of more favorable conditions (migrate), reduce their need for food physiologically (hibernate), or circumvent the need for food in some other way.</a:t>
            </a:r>
          </a:p>
          <a:p xmlns:a="http://schemas.openxmlformats.org/drawingml/2006/main">
            <a:r>
              <a:t>While environmental oscillations can limit life, strong climatic oscillations favor the evolution of spectacular novelty. Tropical conditions favor the long-term accumulation of tried, successful adaptations. Animals at high latitudes in summer escape the limiting consequences of food competition and exploit the abundance in their seasonal food supply, allowing not only superior reproduction but superior body growth, the evolution of luxury organs, massive fat deposition, and the evolution of novelty.</a:t>
            </a:r>
          </a:p>
          <a:p xmlns:a="http://schemas.openxmlformats.org/drawingml/2006/main">
            <a:r>
              <a:t>Thus, one family may have highly conservative, small-brained tropical species and highly evolved luxury species with large brains at high latitudes (naked elephants and rhinos of the tropics vs. woolly mammoth and rhinos of the north; modestly antlered and furred deer of the tropics vs. extravagant Irish elk, moose, reindeer, or wapiti; small tropical bears vs. Kodiak or polar bears). The latter “Pleistocene grotesque giants” often have large size, showy coats, large antlers and horns, fat deposits, and novel life strategies.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Nutrient Availability</a:t>
            </a:r>
          </a:p>
          <a:p xmlns:a="http://schemas.openxmlformats.org/drawingml/2006/main">
            <a:r>
              <a:t/>
            </a:r>
          </a:p>
          <a:p xmlns:a="http://schemas.openxmlformats.org/drawingml/2006/main">
            <a:r>
              <a:t>Slide text:</a:t>
            </a:r>
          </a:p>
          <a:p xmlns:a="http://schemas.openxmlformats.org/drawingml/2006/main">
            <a:r>
              <a:t>The availability of nutrients and amount of productivity generally decrease with elevation, largely as a function of temperature and length of the growing season, coupled with much exposed rock and the poor quality of most mountain soils.</a:t>
            </a:r>
          </a:p>
          <a:p xmlns:a="http://schemas.openxmlformats.org/drawingml/2006/main">
            <a:r>
              <a:t>Despite the annual low productivity, daily productivity of high mountain plants is equivalent to most lowland environments. There is therefore abundant food during the growing season, which draws a large variety of animals to spend their summers in high mountains, mainly to reproduce.</a:t>
            </a:r>
          </a:p>
          <a:p xmlns:a="http://schemas.openxmlformats.org/drawingml/2006/main">
            <a:r>
              <a:t>The lack of nutrients is an almost insurmountable problem to year-round occupancy of alpine tundra and, in this respect, limits the utilization and efficiency of the ecosystem.</a:t>
            </a:r>
          </a:p>
          <a:p xmlns:a="http://schemas.openxmlformats.org/drawingml/2006/main">
            <a:r>
              <a:t>Near glaciers there can be a surfeit of nutrients, as glaciers grind rock into fertile silt and dust, creating silt flats and loess fields with high nutrient availability, some of which crystallize out as salts and are used by animals as mineral licks.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Lack of Habitat Diversity</a:t>
            </a:r>
          </a:p>
          <a:p xmlns:a="http://schemas.openxmlformats.org/drawingml/2006/main">
            <a:r>
              <a:t/>
            </a:r>
          </a:p>
          <a:p xmlns:a="http://schemas.openxmlformats.org/drawingml/2006/main">
            <a:r>
              <a:t>Slide text:</a:t>
            </a:r>
          </a:p>
          <a:p xmlns:a="http://schemas.openxmlformats.org/drawingml/2006/main">
            <a:r>
              <a:t>The open, treeless habitat of high mountain landscapes reduces the number and diversity of ecological niches. Species are eliminated unless they can adapt to the open country; birds must build nests on the ground and hover in the air to give mating calls; vegetation is limited to grasses and herbaceous species.</a:t>
            </a:r>
          </a:p>
          <a:p xmlns:a="http://schemas.openxmlformats.org/drawingml/2006/main">
            <a:r>
              <a:t>Rocks become increasingly important as habitats. Some creatures (such as picas, marmots, and mountain goats) are found almost exclusively in rocky areas.</a:t>
            </a:r>
          </a:p>
          <a:p xmlns:a="http://schemas.openxmlformats.org/drawingml/2006/main">
            <a:r>
              <a:t>Snow cover is also a prime consideration, as a number of species depend on it for insulation and protection during winter.</a:t>
            </a:r>
          </a:p>
          <a:p xmlns:a="http://schemas.openxmlformats.org/drawingml/2006/main">
            <a:r>
              <a:t>The most important source of habitat diversity in the alpine zone is the topography, which largely controls the distribution of rocks and snow. In general, areas of the least topographic diversity (e.g., smooth slopes) have the fewest ecological niches and least species diversity; areas of maximum topographic diversity support the greatest number of ecological niches and maximum species diversity.</a:t>
            </a:r>
          </a:p>
          <a:p xmlns:a="http://schemas.openxmlformats.org/drawingml/2006/main">
            <a:r>
              <a:t>Minimum complexity is found on small and simple mountains that slope directly to the summit (e.g., volcanic cones); maximum complexity is found on large and diverse folded mountains, such as the Alps or Himalaya.</a:t>
            </a:r>
          </a:p>
          <a:p xmlns:a="http://schemas.openxmlformats.org/drawingml/2006/main">
            <a:r>
              <a:t>Topographic diversity is a major reason why there are more species in alpine environments than in the arctic tundra.</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Youthfulness of the Ecosystem</a:t>
            </a:r>
          </a:p>
          <a:p xmlns:a="http://schemas.openxmlformats.org/drawingml/2006/main">
            <a:r>
              <a:t/>
            </a:r>
          </a:p>
          <a:p xmlns:a="http://schemas.openxmlformats.org/drawingml/2006/main">
            <a:r>
              <a:t>Slide text:</a:t>
            </a:r>
          </a:p>
          <a:p xmlns:a="http://schemas.openxmlformats.org/drawingml/2006/main">
            <a:r>
              <a:t>Most mountains are young landscapes, because they are relatively recent geological creations and because many have experienced severe glaciation.</a:t>
            </a:r>
          </a:p>
          <a:p xmlns:a="http://schemas.openxmlformats.org/drawingml/2006/main">
            <a:r>
              <a:t>Periglacial environments adjacent to glaciers, like the edges of oceans (intertidal zones), can be productive, pulse-stabilized ecosystems which attract a diversity of wildlife, including thriving populations of large herbivores and carnivores.</a:t>
            </a:r>
          </a:p>
          <a:p xmlns:a="http://schemas.openxmlformats.org/drawingml/2006/main">
            <a:r>
              <a:t>“Land islands” protruding from glaciers (nunataks) may be vegetated and home to large herbivores and glaciers.</a:t>
            </a:r>
          </a:p>
          <a:p xmlns:a="http://schemas.openxmlformats.org/drawingml/2006/main">
            <a:r>
              <a:t>Glaciers may have so much debris in and on the ice that forests of spruce, poplars, willows and birch can even grow on this.</a:t>
            </a:r>
          </a:p>
          <a:p xmlns:a="http://schemas.openxmlformats.org/drawingml/2006/main">
            <a:r>
              <a:t>Numerous small glacial advances and retreats within the last 10,000 years have greatly affected the fate of civilizations. In some areas abandoned by these retreating glaciers, rates of soil and vegetation development have been slow.</a:t>
            </a:r>
          </a:p>
          <a:p xmlns:a="http://schemas.openxmlformats.org/drawingml/2006/main">
            <a:r>
              <a:t>The age of the surface is a major factor in ecosystem development. This is demonstrated on a macro scale by the great floral and faunal richness of the Central Asian highlands, which escaped extensive glaciation during the Pleistocene due to their aridity and thus served as a refugium for numerous species.</a:t>
            </a:r>
          </a:p>
          <a:p xmlns:a="http://schemas.openxmlformats.org/drawingml/2006/main">
            <a:r>
              <a:t>In the lowland tropics, the major challenge is competition, and thus organisms use their energies primarily for specialization, the corollary of which is ecological diversification. In mountains, animals devote most of their energy to coping with difficult physical conditions, so there is little diversification or specialization.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ce1e39fb35c44cac"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ad55583cef224ae1" /><Relationship Type="http://schemas.openxmlformats.org/officeDocument/2006/relationships/slideLayout" Target="/ppt/slideLayouts/slideLayout1.xml" Id="R40428adc321543db"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4E8A8A9A-89C3-4E9F-AB52-41516644FDEE}"/>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BF95C5D3-05CA-46A6-914D-189C0F1835C8}"/>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40428adc321543db"/>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db536f27612a4ac1" /><Relationship Type="http://schemas.openxmlformats.org/officeDocument/2006/relationships/notesSlide" Target="/ppt/notesSlides/notesSlide1.xml" Id="Rd42d5aa56e51407c"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0b454501cf1b4932" /><Relationship Type="http://schemas.openxmlformats.org/officeDocument/2006/relationships/notesSlide" Target="/ppt/notesSlides/notesSlide10.xml" Id="R7c62192bbd4b4fdb"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3d274acfa8074b76" /><Relationship Type="http://schemas.openxmlformats.org/officeDocument/2006/relationships/notesSlide" Target="/ppt/notesSlides/notesSlide11.xml" Id="Rc44552e7d56b469a"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5547db0c41274b34" /><Relationship Type="http://schemas.openxmlformats.org/officeDocument/2006/relationships/notesSlide" Target="/ppt/notesSlides/notesSlide12.xml" Id="R8a3f12a9f21645b2"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228be13addf3487d" /><Relationship Type="http://schemas.openxmlformats.org/officeDocument/2006/relationships/notesSlide" Target="/ppt/notesSlides/notesSlide13.xml" Id="R2d1af3b3694a4d31"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6adc336812474642" /><Relationship Type="http://schemas.openxmlformats.org/officeDocument/2006/relationships/notesSlide" Target="/ppt/notesSlides/notesSlide14.xml" Id="Rcf5187533e0b4a23"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a814b96a408d46a9" /><Relationship Type="http://schemas.openxmlformats.org/officeDocument/2006/relationships/notesSlide" Target="/ppt/notesSlides/notesSlide15.xml" Id="R95f8f6b24569433f"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55590a13646d4956" /><Relationship Type="http://schemas.openxmlformats.org/officeDocument/2006/relationships/notesSlide" Target="/ppt/notesSlides/notesSlide16.xml" Id="R9a324c29d03047ea"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dbd5a70a4b6245c3" /><Relationship Type="http://schemas.openxmlformats.org/officeDocument/2006/relationships/notesSlide" Target="/ppt/notesSlides/notesSlide17.xml" Id="Rc1f0e0b4e3b0483a"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a060c929de2a4182" /><Relationship Type="http://schemas.openxmlformats.org/officeDocument/2006/relationships/notesSlide" Target="/ppt/notesSlides/notesSlide18.xml" Id="Re9f1de38c96b40fc"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00dfa4d676fc44b1" /><Relationship Type="http://schemas.openxmlformats.org/officeDocument/2006/relationships/notesSlide" Target="/ppt/notesSlides/notesSlide19.xml" Id="Rf0cbf37c6a954c68"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fe53098ba072475b" /><Relationship Type="http://schemas.openxmlformats.org/officeDocument/2006/relationships/notesSlide" Target="/ppt/notesSlides/notesSlide2.xml" Id="R8ce226040edc4582"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232fff66065b4794" /><Relationship Type="http://schemas.openxmlformats.org/officeDocument/2006/relationships/notesSlide" Target="/ppt/notesSlides/notesSlide20.xml" Id="Rc582f1f89e404cd7"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c87972cfdcd1452d" /><Relationship Type="http://schemas.openxmlformats.org/officeDocument/2006/relationships/notesSlide" Target="/ppt/notesSlides/notesSlide21.xml" Id="Re937fd623f494140"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28e647d714854975" /><Relationship Type="http://schemas.openxmlformats.org/officeDocument/2006/relationships/notesSlide" Target="/ppt/notesSlides/notesSlide3.xml" Id="R4765fe45a6a94bda"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70b71b0e20de4390" /><Relationship Type="http://schemas.openxmlformats.org/officeDocument/2006/relationships/notesSlide" Target="/ppt/notesSlides/notesSlide4.xml" Id="R5d224429bc0b4de5"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61d812908bc549d0" /><Relationship Type="http://schemas.openxmlformats.org/officeDocument/2006/relationships/notesSlide" Target="/ppt/notesSlides/notesSlide5.xml" Id="R1a5dcbafa9b143f8"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86df2aa804cb4b34" /><Relationship Type="http://schemas.openxmlformats.org/officeDocument/2006/relationships/notesSlide" Target="/ppt/notesSlides/notesSlide6.xml" Id="R1bbf3d824aa2424b"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d33baf1d4e584744" /><Relationship Type="http://schemas.openxmlformats.org/officeDocument/2006/relationships/notesSlide" Target="/ppt/notesSlides/notesSlide7.xml" Id="R23d231da63c746c7"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44c3a2b3abdc4580" /><Relationship Type="http://schemas.openxmlformats.org/officeDocument/2006/relationships/notesSlide" Target="/ppt/notesSlides/notesSlide8.xml" Id="R06567f17b4524a68"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ac0349bed6c44bc2" /><Relationship Type="http://schemas.openxmlformats.org/officeDocument/2006/relationships/notesSlide" Target="/ppt/notesSlides/notesSlide9.xml" Id="Rfa8d4c38416f4f90"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Slide title: MOUNTAIN WILDLIFE">
            <a:extLst xmlns:a="http://schemas.openxmlformats.org/drawingml/2006/main">
              <a:ext uri="{FF2B5EF4-FFF2-40B4-BE49-F238E27FC236}">
                <a16:creationId xmlns:a16="http://schemas.microsoft.com/office/drawing/2014/main" id="{990F877D-E57E-4D22-B67C-B231155A29B2}"/>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7F7F7F"/>
                </a:solidFill>
                <a:latin typeface="Calibri"/>
                <a:ea typeface="Calibri"/>
                <a:cs typeface="Calibri"/>
              </a:rPr>
              <a:t>MOUNTAIN WILDLIFE</a:t>
            </a:r>
            <a:endParaRPr sz="2800" b="0" u="none">
              <a:solidFill>
                <a:srgbClr val="000000"/>
              </a:solidFill>
              <a:latin typeface="Calibri"/>
              <a:ea typeface="Calibri"/>
              <a:cs typeface="Calibri"/>
            </a:endParaRPr>
          </a:p>
        </p:txBody>
      </p:sp>
      <p:sp>
        <p:nvSpPr>
          <p:cNvPr id="8" name="Slide text on slide 1">
            <a:extLst xmlns:a="http://schemas.openxmlformats.org/drawingml/2006/main">
              <a:ext uri="{FF2B5EF4-FFF2-40B4-BE49-F238E27FC236}">
                <a16:creationId xmlns:a16="http://schemas.microsoft.com/office/drawing/2014/main" id="{19AD70CE-AD9B-4CE8-8C5A-CBB78BD54F0E}"/>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8EB4E3"/>
                </a:solidFill>
                <a:latin typeface="Calibri"/>
                <a:ea typeface="Calibri"/>
                <a:cs typeface="Calibri"/>
              </a:rPr>
              <a:t>Chapter Eight</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593251523"/>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3" name="Slide title: Island-like Distribution">
            <a:extLst xmlns:a="http://schemas.openxmlformats.org/drawingml/2006/main">
              <a:ext uri="{FF2B5EF4-FFF2-40B4-BE49-F238E27FC236}">
                <a16:creationId xmlns:a16="http://schemas.microsoft.com/office/drawing/2014/main" id="{D8CFE376-C0FB-4D97-96B7-7C589016C8E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Island-like Distribution</a:t>
            </a:r>
            <a:endParaRPr sz="2600" b="0" u="none">
              <a:solidFill>
                <a:srgbClr val="000000"/>
              </a:solidFill>
              <a:latin typeface="Calibri"/>
              <a:ea typeface="Calibri"/>
              <a:cs typeface="Calibri"/>
            </a:endParaRPr>
          </a:p>
        </p:txBody>
      </p:sp>
      <p:sp>
        <p:nvSpPr>
          <p:cNvPr id="24" name="Slide text on slide 10">
            <a:extLst xmlns:a="http://schemas.openxmlformats.org/drawingml/2006/main">
              <a:ext uri="{FF2B5EF4-FFF2-40B4-BE49-F238E27FC236}">
                <a16:creationId xmlns:a16="http://schemas.microsoft.com/office/drawing/2014/main" id="{37D5274F-B767-4881-8AB2-22D94903DD3A}"/>
              </a:ext>
            </a:extLst>
          </p:cNvPr>
          <p:cNvSpPr>
            <a:spLocks xmlns:a="http://schemas.openxmlformats.org/drawingml/2006/main" noGrp="1"/>
          </p:cNvSpPr>
          <p:nvPr/>
        </p:nvSpPr>
        <p:spPr>
          <a:xfrm xmlns:a="http://schemas.openxmlformats.org/drawingml/2006/main">
            <a:off x="457200" y="898200"/>
            <a:ext cx="8229600" cy="585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Mountains are in some ways like islands, since they provide habitats unlike those of surrounding lowlands and support different floras and faunas. However, the surrounding lowlands present a less hostile environment to terrestrial alpine organisms than does the sea, and the zone of transition is more gradual.</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Nevertheless, mountains and oceanic islands share ecological characteristics:</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 larger the island or mountain, the greater its resource base, carrying capacity, and variety and availability of habitats. The greater the distance from other islands or mountains, the fewer species are likely to be found.</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 more isolated and remote an island or mountain, the more unique its flora and fauna, since evolution has operated under local conditions to create endemic taxa. </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Unlike islands, which can only be colonized by immigration from the mainland or other islands, mountains may be colonized by other methods, including by species from adjacent lowlands adapting to higher-elevation habitats. </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Another reason for the isolation of high-altitude species is the process of mountain uplift, wherein some originally lowland species of plants and animals adapted to the slowly changing conditions as the land was uplifted.</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Direct immigration during periods of climatic change, primarily in the middle and high latitudes, has been a further method of colonization. Major migrations took place during the glacial and interglacial periods, as species moved in advance of the ice and established themselves in belts or zones around the ice.</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 size of mountains and valleys also has profound effects on speciation and survival during glacial cycles; “habitat creep” is not possible where the landscape is structured by many sharp, low mountain ranges with short distances between them, as in Europe, where interglacial habitats go extinct with glaciations and reassemble during interglacials. In Asia, species remained by following their habitats during the glacial cycles, thus conserving primitiveness. Thus, Asia retained primitive or specialized mammalian species while Europe generated assertive generalists.</a:t>
            </a: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969525384"/>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5" name="Slide title: Lack of Oxygen">
            <a:extLst xmlns:a="http://schemas.openxmlformats.org/drawingml/2006/main">
              <a:ext uri="{FF2B5EF4-FFF2-40B4-BE49-F238E27FC236}">
                <a16:creationId xmlns:a16="http://schemas.microsoft.com/office/drawing/2014/main" id="{B4254310-6A35-4027-A95B-974439F5640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Lack of Oxygen</a:t>
            </a:r>
            <a:endParaRPr sz="2600" b="0" u="none">
              <a:solidFill>
                <a:srgbClr val="000000"/>
              </a:solidFill>
              <a:latin typeface="Calibri"/>
              <a:ea typeface="Calibri"/>
              <a:cs typeface="Calibri"/>
            </a:endParaRPr>
          </a:p>
        </p:txBody>
      </p:sp>
      <p:sp>
        <p:nvSpPr>
          <p:cNvPr id="26" name="Slide text on slide 11">
            <a:extLst xmlns:a="http://schemas.openxmlformats.org/drawingml/2006/main">
              <a:ext uri="{FF2B5EF4-FFF2-40B4-BE49-F238E27FC236}">
                <a16:creationId xmlns:a16="http://schemas.microsoft.com/office/drawing/2014/main" id="{84AD73D3-A6EB-4814-9AE9-CD6CF76B9E12}"/>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Free oxygen is essential for life, and there is less of it in the air at higher altitudes, because air is compressible and has greater density and more molecules of oxygen per unit volume at lower elevations. </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With increasing elevation and decreasing atmospheric pressure, the partial pressure of oxygen (p0</a:t>
            </a:r>
            <a:r>
              <a:rPr sz="1400" b="0" u="none">
                <a:solidFill>
                  <a:srgbClr val="595959"/>
                </a:solidFill>
                <a:latin typeface="Calibri"/>
                <a:ea typeface="Calibri"/>
                <a:cs typeface="Calibri"/>
              </a:rPr>
              <a:t>2</a:t>
            </a:r>
            <a:r>
              <a:rPr sz="1400" b="0" u="none">
                <a:solidFill>
                  <a:srgbClr val="595959"/>
                </a:solidFill>
                <a:latin typeface="Calibri"/>
                <a:ea typeface="Calibri"/>
                <a:cs typeface="Calibri"/>
              </a:rPr>
              <a:t>) decreases proportionately.</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reduced oxygen concentration at high altitudes has no noticeable effect on vegetation, insects, or reptiles and amphibians,. Many mammals have overcome the effects of oxygen deficiency so that they can occupy almost any environment where there is sufficient food.</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For humans and their livestock, elevation does make a difference, causing acute mountain sickness or other maladies to develop. Acclimatization by going up slowly can help, but there are limits beyond which lowland mammals cannot go.</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1225725009"/>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27" name="Slide title: Survival Strategies">
            <a:extLst xmlns:a="http://schemas.openxmlformats.org/drawingml/2006/main">
              <a:ext uri="{FF2B5EF4-FFF2-40B4-BE49-F238E27FC236}">
                <a16:creationId xmlns:a16="http://schemas.microsoft.com/office/drawing/2014/main" id="{0D054629-630B-491F-8BC1-2AED3B7CC583}"/>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Survival Strategies</a:t>
            </a:r>
            <a:endParaRPr sz="3200" b="0" u="none">
              <a:solidFill>
                <a:srgbClr val="000000"/>
              </a:solidFill>
              <a:latin typeface="Calibri"/>
              <a:ea typeface="Calibri"/>
              <a:cs typeface="Calibri"/>
            </a:endParaRPr>
          </a:p>
        </p:txBody>
      </p:sp>
      <p:sp>
        <p:nvSpPr>
          <p:cNvPr id="28" name="Slide text on slide 12">
            <a:extLst xmlns:a="http://schemas.openxmlformats.org/drawingml/2006/main">
              <a:ext uri="{FF2B5EF4-FFF2-40B4-BE49-F238E27FC236}">
                <a16:creationId xmlns:a16="http://schemas.microsoft.com/office/drawing/2014/main" id="{00D5BB95-1115-4550-ACFD-FE5D435E7DC6}"/>
              </a:ext>
            </a:extLst>
          </p:cNvPr>
          <p:cNvSpPr>
            <a:spLocks xmlns:a="http://schemas.openxmlformats.org/drawingml/2006/main" noGrp="1"/>
          </p:cNvSpPr>
          <p:nvPr/>
        </p:nvSpPr>
        <p:spPr>
          <a:xfrm xmlns:a="http://schemas.openxmlformats.org/drawingml/2006/main">
            <a:off x="457200" y="968040"/>
            <a:ext cx="8229600" cy="5299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Animals respond to environmental stresses first by behavioral adjustments, followed by physiological adjustments which, through natural selection, result in morphological adaptations, sometimes followed by new community relationships and interactions.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Animals often deal with environmental extremes by escaping them through migration, hibernation, burrowing, or the use of microhabitats.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nature and timing of growth and reproduction comprise an important part of survival strategy in extreme environments.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Only a few species expose themselves to the full brunt of the climate throughout the year. Those that do display the broad range of adaptations necessary for existence under such conditions.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226353915"/>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29" name="Slide title: Migration">
            <a:extLst xmlns:a="http://schemas.openxmlformats.org/drawingml/2006/main">
              <a:ext uri="{FF2B5EF4-FFF2-40B4-BE49-F238E27FC236}">
                <a16:creationId xmlns:a16="http://schemas.microsoft.com/office/drawing/2014/main" id="{E669E21B-4B37-4C03-B1F2-9E9F9183A24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Migration</a:t>
            </a:r>
            <a:endParaRPr sz="2600" b="0" u="none">
              <a:solidFill>
                <a:srgbClr val="000000"/>
              </a:solidFill>
              <a:latin typeface="Calibri"/>
              <a:ea typeface="Calibri"/>
              <a:cs typeface="Calibri"/>
            </a:endParaRPr>
          </a:p>
        </p:txBody>
      </p:sp>
      <p:sp>
        <p:nvSpPr>
          <p:cNvPr id="30" name="Slide text on slide 13">
            <a:extLst xmlns:a="http://schemas.openxmlformats.org/drawingml/2006/main">
              <a:ext uri="{FF2B5EF4-FFF2-40B4-BE49-F238E27FC236}">
                <a16:creationId xmlns:a16="http://schemas.microsoft.com/office/drawing/2014/main" id="{157059B0-0708-477A-BF38-DCE04B6A08AF}"/>
              </a:ext>
            </a:extLst>
          </p:cNvPr>
          <p:cNvSpPr>
            <a:spLocks xmlns:a="http://schemas.openxmlformats.org/drawingml/2006/main" noGrp="1"/>
          </p:cNvSpPr>
          <p:nvPr/>
        </p:nvSpPr>
        <p:spPr>
          <a:xfrm xmlns:a="http://schemas.openxmlformats.org/drawingml/2006/main">
            <a:off x="457200" y="819000"/>
            <a:ext cx="8229600" cy="5765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Migration allows mobile species to use high mountain environments during favorable periods and lowland or other mountain environments during more stressful periods.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Some species practice a twice-yearly movement coinciding with the seasons. Others, like mountain sheep, may shift between as many as six seasonal home ranges. Some birds migrate daily during summer. The island-like nature of mountains allows animals to reach the area above timberline or escape it by relatively short vertical migrations, a fundamental difference from arctic environments.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Some herbivores (e.g., rabbit, porcupine, deer, moose, caribou, and elk) and predators (e.g., weasel, badger, wolverine, fox, wolf, and bear) wander above timberline during summer. Some retreat to lower altitudes during winter. In late winter,  species such as mountain caribou and black-tailed deer move upwards to use the high snow levels at upper elevations to access tree lichens in the subalpine forests.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number of birds in the alpine tundra rises exponentially as they arrive for the brief summer. Many return from overwintering in lower latitudes; others simply migrate upward from surrounding lowlands.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Migration is primarily restricted to birds and mammals. Reptiles and amphibians are not mobile enough, and barriers such as waterfalls and beaver dams generally prevent mountain fish from migrating. There are some remarkable movements of insects in mountains (such as summit swarming or hill-hopping), but true insect migration is rare and takes place primarily among lowland species.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Outbreaks of bad weather and poor availability can set off cyclical migrations among mountain animals, but these are more common in arctic than alpine environments.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1144634368"/>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31" name="Slide title: Hibernation">
            <a:extLst xmlns:a="http://schemas.openxmlformats.org/drawingml/2006/main">
              <a:ext uri="{FF2B5EF4-FFF2-40B4-BE49-F238E27FC236}">
                <a16:creationId xmlns:a16="http://schemas.microsoft.com/office/drawing/2014/main" id="{9584412F-2B9E-444D-B2AF-7A6FC51E0D5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Hibernation</a:t>
            </a:r>
            <a:endParaRPr sz="2600" b="0" u="none">
              <a:solidFill>
                <a:srgbClr val="000000"/>
              </a:solidFill>
              <a:latin typeface="Calibri"/>
              <a:ea typeface="Calibri"/>
              <a:cs typeface="Calibri"/>
            </a:endParaRPr>
          </a:p>
        </p:txBody>
      </p:sp>
      <p:sp>
        <p:nvSpPr>
          <p:cNvPr id="32" name="Slide text on slide 14">
            <a:extLst xmlns:a="http://schemas.openxmlformats.org/drawingml/2006/main">
              <a:ext uri="{FF2B5EF4-FFF2-40B4-BE49-F238E27FC236}">
                <a16:creationId xmlns:a16="http://schemas.microsoft.com/office/drawing/2014/main" id="{4FF37147-88A9-4049-B732-6CFCDCBC554B}"/>
              </a:ext>
            </a:extLst>
          </p:cNvPr>
          <p:cNvSpPr>
            <a:spLocks xmlns:a="http://schemas.openxmlformats.org/drawingml/2006/main" noGrp="1"/>
          </p:cNvSpPr>
          <p:nvPr/>
        </p:nvSpPr>
        <p:spPr>
          <a:xfrm xmlns:a="http://schemas.openxmlformats.org/drawingml/2006/main">
            <a:off x="457200" y="808920"/>
            <a:ext cx="8229600" cy="5851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Hibernation is a method of effectively escaping the winter cold and lack of food. In this amazing adaptation, an organism becomes inactive and passes the stressful period in a state of dormancy. The metabolic rate in warm-blooded mammals may be reduced by up to two-thirds, and the internal temperature may be lowered to a few degrees above freezing. This results in vast energy savings for the organism.</a:t>
            </a:r>
            <a:endParaRPr sz="1400" b="0" u="none">
              <a:solidFill>
                <a:srgbClr val="000000"/>
              </a:solidFill>
              <a:latin typeface="Calibri"/>
              <a:ea typeface="Calibri"/>
              <a:cs typeface="Calibri"/>
            </a:endParaRPr>
          </a:p>
          <a:p xmlns:a="http://schemas.openxmlformats.org/drawingml/2006/main">
            <a:pPr marL="343080" indent="-34308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Hibernation is an extremely efficient survival mechanism for species not mobile enough to migrate, or unable or disinclined to remain active all winter feeding themselves. This includes members of almost all divisions of animal life except for birds (which, owing to their mobility, find it much more expedient to migrate).</a:t>
            </a:r>
            <a:endParaRPr sz="1400" b="0" u="none">
              <a:solidFill>
                <a:srgbClr val="000000"/>
              </a:solidFill>
              <a:latin typeface="Calibri"/>
              <a:ea typeface="Calibri"/>
              <a:cs typeface="Calibri"/>
            </a:endParaRPr>
          </a:p>
          <a:p xmlns:a="http://schemas.openxmlformats.org/drawingml/2006/main">
            <a:pPr marL="343080" indent="-34308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Among alpine mammals, hibernation is best developed in ground squirrels and marmots. Among large mountain mammals, bears have a highly specialized physiology that allows both hibernating and gestating.</a:t>
            </a:r>
            <a:endParaRPr sz="1400" b="0" u="none">
              <a:solidFill>
                <a:srgbClr val="000000"/>
              </a:solidFill>
              <a:latin typeface="Calibri"/>
              <a:ea typeface="Calibri"/>
              <a:cs typeface="Calibri"/>
            </a:endParaRPr>
          </a:p>
          <a:p xmlns:a="http://schemas.openxmlformats.org/drawingml/2006/main">
            <a:pPr marL="343080" indent="-34308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Only warm-blooded animals are able to remain active during winter. Cold-blooded animals—insects, reptiles, amphibians, and fish—all hibernate. Snakes and lizards crawl under rocks or into animal burrows, sharing space with insects and other prey. Snails, frogs, and salamanders bury themselves in mud at the bottom of ponds or in boggy areas, where they fall into a sleep that lasts until the snow and ice melt in the spring. Many fish hibernate once ice forms over their heads, commonly gathering in small schools at the bottom of the lake or stream and emitting a protective ooze that enshrouds them all.</a:t>
            </a:r>
            <a:endParaRPr sz="1400" b="0" u="none">
              <a:solidFill>
                <a:srgbClr val="000000"/>
              </a:solidFill>
              <a:latin typeface="Calibri"/>
              <a:ea typeface="Calibri"/>
              <a:cs typeface="Calibri"/>
            </a:endParaRPr>
          </a:p>
          <a:p xmlns:a="http://schemas.openxmlformats.org/drawingml/2006/main">
            <a:pPr marL="343080" indent="-34308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Since conditions are highly variable, organisms must maintain considerable flexibility in the timing of their activities. Many animal forms show opportunism in their capacity to take advantage of favorable conditions when they appear and, equally, are able to withstand and persist through unfavorable periods.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1455968574"/>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33" name="Slide title: Use of Microhabitats">
            <a:extLst xmlns:a="http://schemas.openxmlformats.org/drawingml/2006/main">
              <a:ext uri="{FF2B5EF4-FFF2-40B4-BE49-F238E27FC236}">
                <a16:creationId xmlns:a16="http://schemas.microsoft.com/office/drawing/2014/main" id="{F5C26079-5168-4EC4-8FD3-BA2DB5A4A80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Use of Microhabitats</a:t>
            </a:r>
            <a:endParaRPr sz="2600" b="0" u="none">
              <a:solidFill>
                <a:srgbClr val="000000"/>
              </a:solidFill>
              <a:latin typeface="Calibri"/>
              <a:ea typeface="Calibri"/>
              <a:cs typeface="Calibri"/>
            </a:endParaRPr>
          </a:p>
        </p:txBody>
      </p:sp>
      <p:sp>
        <p:nvSpPr>
          <p:cNvPr id="34" name="Slide text on slide 15">
            <a:extLst xmlns:a="http://schemas.openxmlformats.org/drawingml/2006/main">
              <a:ext uri="{FF2B5EF4-FFF2-40B4-BE49-F238E27FC236}">
                <a16:creationId xmlns:a16="http://schemas.microsoft.com/office/drawing/2014/main" id="{BDDFE26B-4B85-47FD-8023-80C0A8535F39}"/>
              </a:ext>
            </a:extLst>
          </p:cNvPr>
          <p:cNvSpPr>
            <a:spLocks xmlns:a="http://schemas.openxmlformats.org/drawingml/2006/main" noGrp="1"/>
          </p:cNvSpPr>
          <p:nvPr/>
        </p:nvSpPr>
        <p:spPr>
          <a:xfrm xmlns:a="http://schemas.openxmlformats.org/drawingml/2006/main">
            <a:off x="457200" y="826920"/>
            <a:ext cx="8229600" cy="5851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Some species escape seasonal climatic extremes by burrowing or taking advantage of microenvironments under snow, rocks, and vegetation:</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One group of small mammals (e.g., pikas, deer mice, wood rats, Eurasian hamsters, some voles) stores up food for use during winter, constructing nests in well-drained soil or amid rocks and depending heavily on snow for insulation. Some (e.g., lemmings) huddle together in subterranean nests and share body heat. Others (e.g., pikas) are strictly solitary. Some (e.g., chipmunks, hamsters) can become torpid for intermittent periods: a sort of intermediate hibernation.</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Another group of small mammals (e.g., the pocket gopher, some voles, shrews, and weasels) continues foraging during the winter. Snow insulates these small animals, which also compensate by constructing warm nests, by clustering together to share body heat, or, in the case of weasels, by maintaining a high level of metabolism.</a:t>
            </a: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tropical mountains, where environmental extremes occur on a daily rather than seasonal basis, animals are heavily dependent on burrowing and use of microhabitats:</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Small mammals retreat to sheltered sites amid rocks and vegetation or in shallow burrows at night.</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Reptiles, being cold-blooded, are even more strongly controlled by the diurnal climatic regime, remaining inactive and immobile and night and orienting themselves to receive maximum sunlight during the day.</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In contrast to the highly active and visible insects of lowlands, invertebrates above the timberline are sedentary and secretive. They largely restrict their activities to early morning and late afternoon.</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Some vegetation serves as a microhabitat for insects; e.g., the giant lobelia that open their leaves each day and close them at night provide habitat for a number of insects, who take advantage of this habit to escape the nightly frosts.</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Mountain-dwelling large mammals, such as mountain sheep and goats, may use caves at night, though these can also act as death traps if predators identify them. Other animals (including mountain sheep, elk, and moose) may be found in winter within strips of warm air at higher elevation, the </a:t>
            </a:r>
            <a:r>
              <a:rPr sz="1200" b="1" u="none">
                <a:solidFill>
                  <a:srgbClr val="595959"/>
                </a:solidFill>
                <a:latin typeface="Calibri"/>
                <a:ea typeface="Calibri"/>
                <a:cs typeface="Calibri"/>
              </a:rPr>
              <a:t>thermocline.</a:t>
            </a: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40925472"/>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35" name="Slide title: Timing of Activities">
            <a:extLst xmlns:a="http://schemas.openxmlformats.org/drawingml/2006/main">
              <a:ext uri="{FF2B5EF4-FFF2-40B4-BE49-F238E27FC236}">
                <a16:creationId xmlns:a16="http://schemas.microsoft.com/office/drawing/2014/main" id="{04E509DF-2972-4D09-A40B-1A195950651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Timing of Activities</a:t>
            </a:r>
            <a:endParaRPr sz="2600" b="0" u="none">
              <a:solidFill>
                <a:srgbClr val="000000"/>
              </a:solidFill>
              <a:latin typeface="Calibri"/>
              <a:ea typeface="Calibri"/>
              <a:cs typeface="Calibri"/>
            </a:endParaRPr>
          </a:p>
        </p:txBody>
      </p:sp>
      <p:sp>
        <p:nvSpPr>
          <p:cNvPr id="36" name="Slide text on slide 16">
            <a:extLst xmlns:a="http://schemas.openxmlformats.org/drawingml/2006/main">
              <a:ext uri="{FF2B5EF4-FFF2-40B4-BE49-F238E27FC236}">
                <a16:creationId xmlns:a16="http://schemas.microsoft.com/office/drawing/2014/main" id="{3CFBBB55-CCAC-4ABC-A5E4-5F85507D5965}"/>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 major survival strategy for organisms in high mountains is timing critical activities to coincide with the most favorable periods.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Even during the favorable season, most activity is confined to the daylight hours. In response, predators such as ermine, fox, and badger, which normally hunt at night in lowlands, hunt during the day in mountains. Restriction of activity to daylight hours is even more common in the tropics.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Adjustments to the reproduction process to cope with the severity of the environment include </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Migratory birds often arrive already paired, eliminating the need to spend time in courtship. Others reduce the period of courtship.</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 reproductive organs of many small mammals enlarge and mature while the snow still covers the ground, so that breeding can take place during or immediately after snowmelt, and birth coincides with peak food availability.</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 few alpine reptiles characteristically carry their young inside them and give birth to live young rather than laying eggs, as there is simply not enough heat for cold-blooded animals to bring eggs to complete development and hatching in high mountains.</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Insects develop rapidly within the brief growing season, and the velocity of development increases through the summer, so that later stages in the life cycle are more accelerated than early ones. A few insects, such as the </a:t>
            </a:r>
            <a:r>
              <a:rPr sz="1200" b="0" i="1" u="none">
                <a:solidFill>
                  <a:srgbClr val="595959"/>
                </a:solidFill>
                <a:latin typeface="Calibri"/>
                <a:ea typeface="Calibri"/>
                <a:cs typeface="Calibri"/>
              </a:rPr>
              <a:t>Diptera</a:t>
            </a:r>
            <a:r>
              <a:rPr sz="1200" b="0" u="none">
                <a:solidFill>
                  <a:srgbClr val="595959"/>
                </a:solidFill>
                <a:latin typeface="Calibri"/>
                <a:ea typeface="Calibri"/>
                <a:cs typeface="Calibri"/>
              </a:rPr>
              <a:t> (mosquitoes, flies), can reproduce several times in spite of the short growing season. This is one reason for their abundance in high-altitude and high-latitude environments.</a:t>
            </a:r>
            <a:endParaRPr sz="1200" b="0" u="none">
              <a:solidFill>
                <a:srgbClr val="000000"/>
              </a:solidFill>
              <a:latin typeface="Calibri"/>
              <a:ea typeface="Calibri"/>
              <a:cs typeface="Calibri"/>
            </a:endParaRPr>
          </a:p>
          <a:p xmlns:a="http://schemas.openxmlformats.org/drawingml/2006/main">
            <a:pPr marL="342720" lvl="1" indent="-34272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Animals in high mountains usually make fewer breeding attempts, but this is offset somewhat by a tendency for litter size to increase with altitude and latitude, in a sort of all-or-nothing approach.</a:t>
            </a:r>
            <a:endParaRPr sz="1400" b="0" u="none">
              <a:solidFill>
                <a:srgbClr val="000000"/>
              </a:solidFill>
              <a:latin typeface="Calibri"/>
              <a:ea typeface="Calibri"/>
              <a:cs typeface="Calibri"/>
            </a:endParaRPr>
          </a:p>
          <a:p xmlns:a="http://schemas.openxmlformats.org/drawingml/2006/main">
            <a:pPr marL="342720" lvl="1" indent="-34272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Animals in tropical mountains do not have the problem of timing their breeding cycles, since food is available throughout the year, but this exposes them to greater environmental stress, as climatic extremes occur daily.</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1118335936"/>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37" name="Slide title: Morphology and Physiological Adaptations">
            <a:extLst xmlns:a="http://schemas.openxmlformats.org/drawingml/2006/main">
              <a:ext uri="{FF2B5EF4-FFF2-40B4-BE49-F238E27FC236}">
                <a16:creationId xmlns:a16="http://schemas.microsoft.com/office/drawing/2014/main" id="{3868388B-FFD8-4496-BB42-F55267BFB79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Morphology and Physiological Adaptations</a:t>
            </a:r>
            <a:endParaRPr sz="3200" b="0" u="none">
              <a:solidFill>
                <a:srgbClr val="000000"/>
              </a:solidFill>
              <a:latin typeface="Calibri"/>
              <a:ea typeface="Calibri"/>
              <a:cs typeface="Calibri"/>
            </a:endParaRPr>
          </a:p>
        </p:txBody>
      </p:sp>
      <p:sp>
        <p:nvSpPr>
          <p:cNvPr id="38" name="Slide text on slide 17">
            <a:extLst xmlns:a="http://schemas.openxmlformats.org/drawingml/2006/main">
              <a:ext uri="{FF2B5EF4-FFF2-40B4-BE49-F238E27FC236}">
                <a16:creationId xmlns:a16="http://schemas.microsoft.com/office/drawing/2014/main" id="{FFE13DF0-4608-4B58-8509-FC0086C7D411}"/>
              </a:ext>
            </a:extLst>
          </p:cNvPr>
          <p:cNvSpPr>
            <a:spLocks xmlns:a="http://schemas.openxmlformats.org/drawingml/2006/main" noGrp="1"/>
          </p:cNvSpPr>
          <p:nvPr/>
        </p:nvSpPr>
        <p:spPr>
          <a:xfrm xmlns:a="http://schemas.openxmlformats.org/drawingml/2006/main">
            <a:off x="457200" y="1410840"/>
            <a:ext cx="8229600" cy="49957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the face of diverse predators, large prey species evolve sophisticated anti-predator adaptations.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On predator-free islands, large herbivores get smaller and their antipredator adaptations degenerate, but their feeding organs specialize to deal with the increasingly impoverished food supply due to crowding and competition.</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Steep slopes and cliffs offer excellent opportunities for large herbivores to evade predators by rock climbing and jumping and to counter attack by flinging terrestrial predators from cliffs or crippling aerial predators.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Cliff hoppers, such as ibex or mountain sheep, require excellent binocular and night vision to navigate in cliffs day or night, and thus have large, well-spaced eyes. The mountain goat, a climber, does not, instead operating effectively over shorter distances.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Because body size quickly thwarts acceleration, rock hoppers retain relatively small body size – or, if they grow large, replace rock hopping with cursorial (running) adaptations that may serve them well on open slopes away from cliffs.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Cliffs offer not only gravity as a deterrent for predators, but also a quick loss of the quarry from sight, as irregular cliff contours and crevasses may quickly hide the escaping prey.</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Small mammals escape predation by avoiding detection or by quick escapes into cover, such as natural rock formations or burrows. However, this may not protect them from grizzly bears. Some species appear only toward night under the cover of darkness.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Birds evolve sophisticated camouflage patterns.</a:t>
            </a:r>
            <a:endParaRPr sz="1500" b="0" u="none">
              <a:solidFill>
                <a:srgbClr val="000000"/>
              </a:solidFill>
              <a:latin typeface="Calibri"/>
              <a:ea typeface="Calibri"/>
              <a:cs typeface="Calibri"/>
            </a:endParaRPr>
          </a:p>
          <a:p xmlns:a="http://schemas.openxmlformats.org/drawingml/2006/main">
            <a:pPr>
              <a:spcBef>
                <a:spcPts val="374"/>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p:txBody>
      </p:sp>
      <p:sp>
        <p:nvSpPr>
          <p:cNvPr id="39" name="Slide text on slide 17">
            <a:extLst xmlns:a="http://schemas.openxmlformats.org/drawingml/2006/main">
              <a:ext uri="{FF2B5EF4-FFF2-40B4-BE49-F238E27FC236}">
                <a16:creationId xmlns:a16="http://schemas.microsoft.com/office/drawing/2014/main" id="{833A0D26-F400-4C19-AD02-2BC107717E60}"/>
              </a:ext>
            </a:extLst>
          </p:cNvPr>
          <p:cNvSpPr>
            <a:spLocks xmlns:a="http://schemas.openxmlformats.org/drawingml/2006/main" noGrp="1"/>
          </p:cNvSpPr>
          <p:nvPr/>
        </p:nvSpPr>
        <p:spPr>
          <a:xfrm xmlns:a="http://schemas.openxmlformats.org/drawingml/2006/main">
            <a:off x="457200" y="898200"/>
            <a:ext cx="8229600" cy="5130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400" b="0" u="none">
                <a:solidFill>
                  <a:srgbClr val="558ED5"/>
                </a:solidFill>
                <a:latin typeface="Calibri"/>
                <a:ea typeface="Calibri"/>
                <a:cs typeface="Calibri"/>
              </a:rPr>
              <a:t>Antipredator Strategies</a:t>
            </a: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2067551955"/>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40" name="Slide title: Body Size, Proportions, and Temperature">
            <a:extLst xmlns:a="http://schemas.openxmlformats.org/drawingml/2006/main">
              <a:ext uri="{FF2B5EF4-FFF2-40B4-BE49-F238E27FC236}">
                <a16:creationId xmlns:a16="http://schemas.microsoft.com/office/drawing/2014/main" id="{58358533-36B4-4C43-938B-8C1211D2B4E2}"/>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Body Size, Proportions, and Temperature</a:t>
            </a:r>
            <a:endParaRPr sz="2600" b="0" u="none">
              <a:solidFill>
                <a:srgbClr val="000000"/>
              </a:solidFill>
              <a:latin typeface="Calibri"/>
              <a:ea typeface="Calibri"/>
              <a:cs typeface="Calibri"/>
            </a:endParaRPr>
          </a:p>
        </p:txBody>
      </p:sp>
      <p:sp>
        <p:nvSpPr>
          <p:cNvPr id="41" name="Slide text on slide 18">
            <a:extLst xmlns:a="http://schemas.openxmlformats.org/drawingml/2006/main">
              <a:ext uri="{FF2B5EF4-FFF2-40B4-BE49-F238E27FC236}">
                <a16:creationId xmlns:a16="http://schemas.microsoft.com/office/drawing/2014/main" id="{BB1DA50F-E919-43A4-A5E9-99E309C05768}"/>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Temperature extremes give rise to diverse adaptations in large mammals with excellent temperature regulation.</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Several climatic rules about the response of warm-blooded animals to low temperature (Bergmann’s Rule, Allen’s Rule, and Gloger’s Rule) have been advanced, but these are controversial.</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Body size in large mammals varies in the same manner with altitude as with latitude: there is an initial increase, followed by a sharp reversal. Since altitude and latitude compensate, the peak in body size is expected to be in mountains at lower latitude, at an altitude equivalent in seasonality to 60–65°N.</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fundamental problem for animals living in cold climates is maintaining their internal temperature, as the contrast between internal temperature and environment is much greater in cold than in warm climates. Since internal temperature is relatively inflexible and must be maintained within narrow limits, how is this accomplished in animals that must live exposed to such conditions for weeks or months at a time? There are two main approaches: reducing heat dissipation or increasing heat production.</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021831178"/>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42" name="Slide text on slide 19">
            <a:extLst xmlns:a="http://schemas.openxmlformats.org/drawingml/2006/main">
              <a:ext uri="{FF2B5EF4-FFF2-40B4-BE49-F238E27FC236}">
                <a16:creationId xmlns:a16="http://schemas.microsoft.com/office/drawing/2014/main" id="{5C52C0D6-0314-48BB-A17D-A82C360C3506}"/>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Reducing Heat Dissipation</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Heat dissipation is reduced by increasing insulation and by reducing the temperature of extremities.</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Increased insulation is fundamental. It is a typical response of cold-climate animals, such as the Mt. Kenya hyrax, which lives at 3,490 m (13,000 ft) and has thick, luxurious fur; and the arctic fox, which is so well protected that it can rest comfortably on the snow at temperatures down to –40°C (–40°F).</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Similar abilities exist in larger animals such as mountain sheep and goats, wolves, bear, and caribou, but fur depth does not continue to increase on larger animals in proportion to their size. It appears to reach its maximum efficiency at about the size of a fox.  On smaller animals, the fur becomes thinner in order to allow them to move about, and thus is of limited insulation value.</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Bird species display no marked differences in plumage between warm and cold environments, apparently because of the restrictions imposed by flight requirements. However, the feathers of arctic and alpine birds are frequently structured to trap more air for insulation than the feathers of birds in warm climates.</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Animals need to both dissipate and conserve heat, so certain areas of the body, especially the head, legs, and underbelly, may have thinner insulation than the rest, allowing maximum flexibility.</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Animals may also flex their fur or fluff their feathers to create more insulating dead air spaces; or wet or sleek their hair against the body, allowing greater heat loss.</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On a seasonal basis, animals commonly vary their insulation by molting or shedding fur or feathers.</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other major method of reducing heat dissipation is to lower the temperature of the extremities. This decreases the thermal gradient between the body and the surrounding environment so that less heat is lost from these less insulated areas, saving the energy that would be required to maintain the extremities at a higher temperature. Examples are the bare legs and feet of birds, and the legs, feet, and noses of animals such as the fox, wolf, caribou, or mountain sheep.</a:t>
            </a:r>
            <a:endParaRPr sz="1300" b="0" u="none">
              <a:solidFill>
                <a:srgbClr val="000000"/>
              </a:solidFill>
              <a:latin typeface="Calibri"/>
              <a:ea typeface="Calibri"/>
              <a:cs typeface="Calibri"/>
            </a:endParaRPr>
          </a:p>
          <a:p xmlns:a="http://schemas.openxmlformats.org/drawingml/2006/main">
            <a:pPr marL="1143000" lvl="2" indent="-228600">
              <a:lnSpc>
                <a:spcPct val="120000"/>
              </a:lnSpc>
              <a:spcBef>
                <a:spcPts val="224"/>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1143000" lvl="2" indent="-228600">
              <a:lnSpc>
                <a:spcPct val="120000"/>
              </a:lnSpc>
              <a:spcBef>
                <a:spcPts val="224"/>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1143000" lvl="2" indent="-228600">
              <a:lnSpc>
                <a:spcPct val="12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1143000" lvl="2" indent="-228600">
              <a:lnSpc>
                <a:spcPct val="11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1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43" name="Accessible slide title: Reducing Heat Dissipation">
            <a:extLst xmlns:a="http://schemas.openxmlformats.org/drawingml/2006/main">
              <a:ext uri="{FF2B5EF4-FFF2-40B4-BE49-F238E27FC236}">
                <a16:creationId xmlns:a16="http://schemas.microsoft.com/office/drawing/2014/main" id="{AA7BE373-6E37-4BAF-9EF1-CD774D519638}"/>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Reducing Heat Dissipation</a:t>
            </a:r>
          </a:p>
        </p:txBody>
      </p:sp>
    </p:spTree>
    <p:extLst>
      <p:ext uri="{BB962C8B-B14F-4D97-AF65-F5344CB8AC3E}">
        <p14:creationId xmlns:p14="http://schemas.microsoft.com/office/powerpoint/2010/main" val="1393016361"/>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ext on slide 2">
            <a:extLst xmlns:a="http://schemas.openxmlformats.org/drawingml/2006/main">
              <a:ext uri="{FF2B5EF4-FFF2-40B4-BE49-F238E27FC236}">
                <a16:creationId xmlns:a16="http://schemas.microsoft.com/office/drawing/2014/main" id="{606ADD1A-7FD2-49F9-977C-C8850C7F0C88}"/>
              </a:ext>
            </a:extLst>
          </p:cNvPr>
          <p:cNvSpPr>
            <a:spLocks xmlns:a="http://schemas.openxmlformats.org/drawingml/2006/main" noGrp="1"/>
          </p:cNvSpPr>
          <p:nvPr/>
        </p:nvSpPr>
        <p:spPr>
          <a:xfrm xmlns:a="http://schemas.openxmlformats.org/drawingml/2006/main">
            <a:off x="457200" y="274320"/>
            <a:ext cx="8229600" cy="6338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the Beartooth Mountains of Montana/Wyoming, USA, about 30 species of mammals and 30 species of birds are present at some time during the summer above timberline. In the winter, the total number is 15–20. This is a completely different picture to that existing before humans came to North America, when mammoths, mastodons, true lions, big American cheetahs and dire-wolves also roamed these mountains. For millions of years, the megafauna had conditioned the composition and structure of the vegetation and molded the land surfaces to create unique habitats and shape the evolution of many mammalian and avian species. With the extinction of the large mammals and the widespread application of human-set fires, the landscape must have changed to the disadvantage of many species that had coevolved with the megafauna.</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Today, the number and composition of species vary for different mountain regions, depending on environmental conditions and the size, elevation, age, history, climatic patterns and relationship to other mountain areas. Generally, the larger, taller, and thus more climatically diverse the mountains, the greater the number of species.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Altitude and latitude are often parallel. Most animals at high altitudes or latitudes (especially birds) are really summer residents that spend most of the year at lower altitudes or latitudes. </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Although alpine and arctic zones have much in common, the island-like, patchy distribution of mountains and the large, nearly continuous circumpolar belt of the Arctic constitute a fundamental difference.</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Arctic animals are able to maintain relatively large populations, and there is a good degree of continuity and interchange, with the same species occurring throughout. By contrast, away from the polar regions, flora and fauna (particularly mammals) become increasingly diverse, because of habitat patchiness and the difficulty in dispersal and colonization.  Some widely ranging species (that is, subarctic and subalpine) occasionally occupy both environments.</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1143000" lvl="2" indent="-228600">
              <a:lnSpc>
                <a:spcPct val="120000"/>
              </a:lnSpc>
              <a:spcBef>
                <a:spcPts val="224"/>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1143000" lvl="2" indent="-228600">
              <a:lnSpc>
                <a:spcPct val="120000"/>
              </a:lnSpc>
              <a:spcBef>
                <a:spcPts val="224"/>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1143000" lvl="2" indent="-228600">
              <a:lnSpc>
                <a:spcPct val="12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1143000" lvl="2" indent="-228600">
              <a:lnSpc>
                <a:spcPct val="11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1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10" name="Accessible slide title: In the Beartooth Mountains of Montana/Wyoming, USA, about 30 species of mamma...">
            <a:extLst xmlns:a="http://schemas.openxmlformats.org/drawingml/2006/main">
              <a:ext uri="{FF2B5EF4-FFF2-40B4-BE49-F238E27FC236}">
                <a16:creationId xmlns:a16="http://schemas.microsoft.com/office/drawing/2014/main" id="{62192537-F3A7-408D-A0C1-05BC248EDDF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 the Beartooth Mountains of Montana/Wyoming, USA, about 30 species of mamma...</a:t>
            </a:r>
          </a:p>
        </p:txBody>
      </p:sp>
    </p:spTree>
    <p:extLst>
      <p:ext uri="{BB962C8B-B14F-4D97-AF65-F5344CB8AC3E}">
        <p14:creationId xmlns:p14="http://schemas.microsoft.com/office/powerpoint/2010/main" val="152737662"/>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43" name="Slide text on slide 20">
            <a:extLst xmlns:a="http://schemas.openxmlformats.org/drawingml/2006/main">
              <a:ext uri="{FF2B5EF4-FFF2-40B4-BE49-F238E27FC236}">
                <a16:creationId xmlns:a16="http://schemas.microsoft.com/office/drawing/2014/main" id="{205200CB-EB37-4D73-A92B-B85299E3FA89}"/>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1" u="none">
                <a:solidFill>
                  <a:srgbClr val="595959"/>
                </a:solidFill>
                <a:latin typeface="Calibri"/>
                <a:ea typeface="Calibri"/>
                <a:cs typeface="Calibri"/>
              </a:rPr>
              <a:t>Cold-Blooded Animals</a:t>
            </a:r>
            <a:endParaRPr sz="17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Smaller size:</a:t>
            </a:r>
            <a:r>
              <a:rPr sz="1400" b="0" u="none">
                <a:solidFill>
                  <a:srgbClr val="595959"/>
                </a:solidFill>
                <a:latin typeface="Calibri"/>
                <a:ea typeface="Calibri"/>
                <a:cs typeface="Calibri"/>
              </a:rPr>
              <a:t> Among cold-blooded animals and insects at high altitudes, the tendency is for body size to decrease, and for orders composed of smaller-sized individuals to dominate. Because cold-blooded animals are totally dependent on environmental temperature, smaller size works to their advantage; there is a relatively greater surface area to capture external heat, and less mass to heat, so response is more rapid. Other factors that encourage small size include the short time available for maturation, the lack of nutrients, and the advantage of small size in escaping into microhabitats.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Winglessness and flightlessness:</a:t>
            </a:r>
            <a:r>
              <a:rPr sz="1400" b="0" u="none">
                <a:solidFill>
                  <a:srgbClr val="595959"/>
                </a:solidFill>
                <a:latin typeface="Calibri"/>
                <a:ea typeface="Calibri"/>
                <a:cs typeface="Calibri"/>
              </a:rPr>
              <a:t> High-altitude insects tend to be wingless or have reduced wing size; even those species with wings rarely fly. This may be a response to the insular character of mountains and the limitation of habitats, where the survival value of flight is reduced, but must also be due to environmental extremes, especially low temperatures; insects require a certain critical temperature to be able to function and, since the highest temperatures occur at ground level, there is an advantage in remaining close to the ground. Another major factor is the wind, which is often too strong for effective and sustained flight by insects.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Darker coloration:</a:t>
            </a:r>
            <a:r>
              <a:rPr sz="1400" b="0" u="none">
                <a:solidFill>
                  <a:srgbClr val="595959"/>
                </a:solidFill>
                <a:latin typeface="Calibri"/>
                <a:ea typeface="Calibri"/>
                <a:cs typeface="Calibri"/>
              </a:rPr>
              <a:t> Cold-blooded animals and invertebrates in mountains tend to be darker than their relatives below timberline, as this contributes to heat absorption and helps to protect against the greater UV radiation. </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Cold-hardiness: </a:t>
            </a:r>
            <a:r>
              <a:rPr sz="1400" b="0" u="none">
                <a:solidFill>
                  <a:srgbClr val="595959"/>
                </a:solidFill>
                <a:latin typeface="Calibri"/>
                <a:ea typeface="Calibri"/>
                <a:cs typeface="Calibri"/>
              </a:rPr>
              <a:t>Cold-hardiness is a major adaptation, especially in cold-blooded animals and invertebrates, which have no way to maintain their internal temperature. High-altitude reptiles, amphibians, fish, and invertebrates must be able to withstand at least partial freezing, through adaptations such as supercooling.</a:t>
            </a: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1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44" name="Accessible slide title: Cold-Blooded Animals">
            <a:extLst xmlns:a="http://schemas.openxmlformats.org/drawingml/2006/main">
              <a:ext uri="{FF2B5EF4-FFF2-40B4-BE49-F238E27FC236}">
                <a16:creationId xmlns:a16="http://schemas.microsoft.com/office/drawing/2014/main" id="{2A47F3A2-0C68-4830-98E9-8E097412B59A}"/>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Cold-Blooded Animals</a:t>
            </a:r>
          </a:p>
        </p:txBody>
      </p:sp>
    </p:spTree>
    <p:extLst>
      <p:ext uri="{BB962C8B-B14F-4D97-AF65-F5344CB8AC3E}">
        <p14:creationId xmlns:p14="http://schemas.microsoft.com/office/powerpoint/2010/main" val="1947104566"/>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44" name="Slide title: Lack of Oxygen">
            <a:extLst xmlns:a="http://schemas.openxmlformats.org/drawingml/2006/main">
              <a:ext uri="{FF2B5EF4-FFF2-40B4-BE49-F238E27FC236}">
                <a16:creationId xmlns:a16="http://schemas.microsoft.com/office/drawing/2014/main" id="{5E5BE30E-6E8B-4988-ACFF-285E9246717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Lack of Oxygen</a:t>
            </a:r>
            <a:endParaRPr sz="2600" b="0" u="none">
              <a:solidFill>
                <a:srgbClr val="000000"/>
              </a:solidFill>
              <a:latin typeface="Calibri"/>
              <a:ea typeface="Calibri"/>
              <a:cs typeface="Calibri"/>
            </a:endParaRPr>
          </a:p>
        </p:txBody>
      </p:sp>
      <p:sp>
        <p:nvSpPr>
          <p:cNvPr id="45" name="Slide text on slide 21">
            <a:extLst xmlns:a="http://schemas.openxmlformats.org/drawingml/2006/main">
              <a:ext uri="{FF2B5EF4-FFF2-40B4-BE49-F238E27FC236}">
                <a16:creationId xmlns:a16="http://schemas.microsoft.com/office/drawing/2014/main" id="{4FEBB1B3-6496-471D-8988-05C11BDE33EF}"/>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response of most lowland wild animals to altitude is similar to that observed in humans (increase in red blood cells and hemoglobin).</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Some of the animals best adapted to high altitudes—such as rodents, the Camelidae (llama, alpaca, vicuña, guanaco), yak, sheep, and goats—do not display these characteristics.  These high-altitude animals tend to have a larger blood-plasma volume, but there is less oxygen in their blood and they are able to function at a very low partial pressure of oxygen.</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differences in approach between lowland species taken to high elevations and native highland species may be accounted for by two distinct processes. The former acclimate at the individual level on a short-term basis; the latter adapt at the species or population level through time.</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Although both approaches appear to achieve the same end, they are not equally efficient: the former, based on the need for greater oxygen in the system, is metabolically more expensive.</a:t>
            </a: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874971173"/>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0" name="Slide text on slide 3">
            <a:extLst xmlns:a="http://schemas.openxmlformats.org/drawingml/2006/main">
              <a:ext uri="{FF2B5EF4-FFF2-40B4-BE49-F238E27FC236}">
                <a16:creationId xmlns:a16="http://schemas.microsoft.com/office/drawing/2014/main" id="{894EBFEB-72DC-4F4C-9B0C-92F0140A4F68}"/>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study of mountain animals is more difficult than the study of vegetation, because animals are mobile and may be hard to follow. Animal distribution is complicated by daily and seasonal migrations, which may be widely dispersed.</a:t>
            </a:r>
            <a:endParaRPr sz="1600" b="0" u="none">
              <a:solidFill>
                <a:srgbClr val="000000"/>
              </a:solidFill>
              <a:latin typeface="Calibri"/>
              <a:ea typeface="Calibri"/>
              <a:cs typeface="Calibri"/>
            </a:endParaRPr>
          </a:p>
          <a:p xmlns:a="http://schemas.openxmlformats.org/drawingml/2006/main">
            <a:pPr marL="343080" indent="-34308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Since the 1970s, the study of radio-tagged individuals has made the biology of many species much more accessible, and mountain terrain offers advantages: large animals on steep slopes, unobstructed by tall vegetation, can often be observed continuously or followed visually for extended periods. But the difficulties of logistics remain, as does the danger of working in all seasons in mountains.</a:t>
            </a:r>
            <a:endParaRPr sz="1600" b="0" u="none">
              <a:solidFill>
                <a:srgbClr val="000000"/>
              </a:solidFill>
              <a:latin typeface="Calibri"/>
              <a:ea typeface="Calibri"/>
              <a:cs typeface="Calibri"/>
            </a:endParaRPr>
          </a:p>
          <a:p xmlns:a="http://schemas.openxmlformats.org/drawingml/2006/main">
            <a:pPr marL="343080" indent="-34308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Mountain animal populations share many characteristics with mountain vegetation, including a general decrease in number of species, species diversity, and interspecies competition with altitude, with the exception of some desert mountains that catch moisture at high elevations which may be more productive.</a:t>
            </a:r>
            <a:endParaRPr sz="1600" b="0" u="none">
              <a:solidFill>
                <a:srgbClr val="000000"/>
              </a:solidFill>
              <a:latin typeface="Calibri"/>
              <a:ea typeface="Calibri"/>
              <a:cs typeface="Calibri"/>
            </a:endParaRPr>
          </a:p>
          <a:p xmlns:a="http://schemas.openxmlformats.org/drawingml/2006/main">
            <a:pPr marL="343080" indent="-34308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number of large animals able to cope year-round with the extremes of the alpine tundra is relatively low, largely due to postglacial extinctions of the once-rich Pleistocene megafaunas. There is also a significant deficit in bird species, Smaller creatures have been less affected by extinction and are thus better represented. </a:t>
            </a:r>
            <a:endParaRPr sz="1600" b="0" u="none">
              <a:solidFill>
                <a:srgbClr val="000000"/>
              </a:solidFill>
              <a:latin typeface="Calibri"/>
              <a:ea typeface="Calibri"/>
              <a:cs typeface="Calibri"/>
            </a:endParaRPr>
          </a:p>
          <a:p xmlns:a="http://schemas.openxmlformats.org/drawingml/2006/main">
            <a:pPr marL="343080" indent="-34308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Because high mountain environments contain relatively undeveloped, young ecosystems, most species are pioneers or colonizers, able to cope with a broad range of environments yet specialized to take advantage of a narrow spectrum of circumstances. Consequently, most of today’s high-altitude faunas comprise mobile ungulates with broad tastes and food habits, versatile predators, many rodents, some scavengers, and unspecialized insects.</a:t>
            </a:r>
            <a:endParaRPr sz="1600" b="0" u="none">
              <a:solidFill>
                <a:srgbClr val="000000"/>
              </a:solidFill>
              <a:latin typeface="Calibri"/>
              <a:ea typeface="Calibri"/>
              <a:cs typeface="Calibri"/>
            </a:endParaRPr>
          </a:p>
          <a:p xmlns:a="http://schemas.openxmlformats.org/drawingml/2006/main">
            <a:pPr marL="343080" indent="-34308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1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43080" indent="-34308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3080" indent="-34308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3080" indent="-34308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3080" indent="-34308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3080" indent="-34308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43040" lvl="1" indent="-28584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3080" indent="-34308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3040" lvl="1" indent="-285840">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3080" indent="-34308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3080" indent="-34308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1" name="Accessible slide title: The study of mountain animals is more difficult than the study of vegetation,...">
            <a:extLst xmlns:a="http://schemas.openxmlformats.org/drawingml/2006/main">
              <a:ext uri="{FF2B5EF4-FFF2-40B4-BE49-F238E27FC236}">
                <a16:creationId xmlns:a16="http://schemas.microsoft.com/office/drawing/2014/main" id="{24FD604B-C6F9-401B-90FD-B3FF0056BF17}"/>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study of mountain animals is more difficult than the study of vegetation,...</a:t>
            </a:r>
          </a:p>
        </p:txBody>
      </p:sp>
    </p:spTree>
    <p:extLst>
      <p:ext uri="{BB962C8B-B14F-4D97-AF65-F5344CB8AC3E}">
        <p14:creationId xmlns:p14="http://schemas.microsoft.com/office/powerpoint/2010/main" val="1646223247"/>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1" name="Slide title: Limiting Factors">
            <a:extLst xmlns:a="http://schemas.openxmlformats.org/drawingml/2006/main">
              <a:ext uri="{FF2B5EF4-FFF2-40B4-BE49-F238E27FC236}">
                <a16:creationId xmlns:a16="http://schemas.microsoft.com/office/drawing/2014/main" id="{7BB99057-1760-482E-BA86-3BB168BAE15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Limiting Factors</a:t>
            </a:r>
            <a:endParaRPr sz="3200" b="0" u="none">
              <a:solidFill>
                <a:srgbClr val="000000"/>
              </a:solidFill>
              <a:latin typeface="Calibri"/>
              <a:ea typeface="Calibri"/>
              <a:cs typeface="Calibri"/>
            </a:endParaRPr>
          </a:p>
        </p:txBody>
      </p:sp>
      <p:sp>
        <p:nvSpPr>
          <p:cNvPr id="12" name="Slide text on slide 4">
            <a:extLst xmlns:a="http://schemas.openxmlformats.org/drawingml/2006/main">
              <a:ext uri="{FF2B5EF4-FFF2-40B4-BE49-F238E27FC236}">
                <a16:creationId xmlns:a16="http://schemas.microsoft.com/office/drawing/2014/main" id="{30C61054-4056-4A97-BA66-45A5A6F00540}"/>
              </a:ext>
            </a:extLst>
          </p:cNvPr>
          <p:cNvSpPr>
            <a:spLocks xmlns:a="http://schemas.openxmlformats.org/drawingml/2006/main" noGrp="1"/>
          </p:cNvSpPr>
          <p:nvPr/>
        </p:nvSpPr>
        <p:spPr>
          <a:xfrm xmlns:a="http://schemas.openxmlformats.org/drawingml/2006/main">
            <a:off x="457200" y="968040"/>
            <a:ext cx="8229600" cy="5299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Low temperature may be the immediate or proximate cause for the decrease in numbers of species as altitude and latitude increase. However, the ultimate limiting factors are large environmental oscillations, lack of nutrients, lack of habitat diversity, and youthfulness of the ecosystem.</a:t>
            </a:r>
            <a:endParaRPr sz="1800" b="0" u="none">
              <a:solidFill>
                <a:srgbClr val="000000"/>
              </a:solidFill>
              <a:latin typeface="Calibri"/>
              <a:ea typeface="Calibri"/>
              <a:cs typeface="Calibri"/>
            </a:endParaRPr>
          </a:p>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Alpine environments have all of these problems, plus three other limiting characteristics of their own: </a:t>
            </a:r>
            <a:endParaRPr sz="18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 disjunct, island-like distribution of mountain areas; </a:t>
            </a: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reduced oxygen with altitude; and </a:t>
            </a: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 need to deal with gravity and broken landscapes, ascending or descending.</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200574913"/>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3" name="Slide title: Temperature">
            <a:extLst xmlns:a="http://schemas.openxmlformats.org/drawingml/2006/main">
              <a:ext uri="{FF2B5EF4-FFF2-40B4-BE49-F238E27FC236}">
                <a16:creationId xmlns:a16="http://schemas.microsoft.com/office/drawing/2014/main" id="{397EDACF-E94A-47F2-94FF-7F6C01505A2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Temperature</a:t>
            </a:r>
            <a:endParaRPr sz="2600" b="0" u="none">
              <a:solidFill>
                <a:srgbClr val="000000"/>
              </a:solidFill>
              <a:latin typeface="Calibri"/>
              <a:ea typeface="Calibri"/>
              <a:cs typeface="Calibri"/>
            </a:endParaRPr>
          </a:p>
        </p:txBody>
      </p:sp>
      <p:sp>
        <p:nvSpPr>
          <p:cNvPr id="14" name="Slide text on slide 5">
            <a:extLst xmlns:a="http://schemas.openxmlformats.org/drawingml/2006/main">
              <a:ext uri="{FF2B5EF4-FFF2-40B4-BE49-F238E27FC236}">
                <a16:creationId xmlns:a16="http://schemas.microsoft.com/office/drawing/2014/main" id="{28877F63-6ACB-4522-B58A-739A7BFFE2B0}"/>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Approaches that rely exclusively on temperature are compelling but ultimately disreputable. They may be useful in a small area where the mesh of factors is fairly constant, but when the fundamental relationships change, so will the relative importance of each.</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Another major problem with temperature as a limiting factor is in ascertaining its effect on organisms. Although certain species will reach a particular elevation but go no higher, this may be limited by the absence of trees as much as by temperature, which is thus only indirectly responsible for the distribution of associated animal species.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Temperature does limit life in several ways:</a:t>
            </a: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All species have an upper and lower threshold of temperature that they can withstand and, within this range, an optimum or preferred level. The absolute low-temperature limit is reached when body fluids begin to freeze, usually within a few degrees below the freezing point of pure water; the upper limit is when body fluids begin to undergo destructive chemical change. However, cells can freeze in some animals without irreversible damage; insects, in particular, do survive winters of subfreezing temperatures.</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Temperature slows the rate of development and reduced metabolism and the rates of activity, fecundity, and reproduction, in turn reducing opportunities for diversification and speciation.</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Temperature also affects animal distributions indirectly through its influence on land form, vegetation, soil development, habitat diversity, and food supply.</a:t>
            </a: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1389313653"/>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5" name="Slide title: Environmental Oscillation">
            <a:extLst xmlns:a="http://schemas.openxmlformats.org/drawingml/2006/main">
              <a:ext uri="{FF2B5EF4-FFF2-40B4-BE49-F238E27FC236}">
                <a16:creationId xmlns:a16="http://schemas.microsoft.com/office/drawing/2014/main" id="{55AAD83A-1306-46A5-A910-57206164035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Environmental Oscillation</a:t>
            </a:r>
            <a:endParaRPr sz="2600" b="0" u="none">
              <a:solidFill>
                <a:srgbClr val="000000"/>
              </a:solidFill>
              <a:latin typeface="Calibri"/>
              <a:ea typeface="Calibri"/>
              <a:cs typeface="Calibri"/>
            </a:endParaRPr>
          </a:p>
        </p:txBody>
      </p:sp>
      <p:sp>
        <p:nvSpPr>
          <p:cNvPr id="16" name="Slide text on slide 6">
            <a:extLst xmlns:a="http://schemas.openxmlformats.org/drawingml/2006/main">
              <a:ext uri="{FF2B5EF4-FFF2-40B4-BE49-F238E27FC236}">
                <a16:creationId xmlns:a16="http://schemas.microsoft.com/office/drawing/2014/main" id="{6DDAC3CA-B30B-4D0B-BEDA-949FEA613089}"/>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Fluctuation of environmental conditions increases with latitude and altitude, so organisms at high latitudes and altitudes must adapt to wide ranges of climatic, ecological, and foraging conditions.</a:t>
            </a:r>
            <a:endParaRPr sz="1400" b="0" u="none">
              <a:solidFill>
                <a:srgbClr val="000000"/>
              </a:solidFill>
              <a:latin typeface="Calibri"/>
              <a:ea typeface="Calibri"/>
              <a:cs typeface="Calibri"/>
            </a:endParaRPr>
          </a:p>
          <a:p xmlns:a="http://schemas.openxmlformats.org/drawingml/2006/main">
            <a:pPr marL="343080" indent="-3430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Latitude controls the length of day and the seasons, and these effects are accentuated with altitude. Thus, the growing season at any given latitude is generally shorter in mountains.</a:t>
            </a:r>
            <a:endParaRPr sz="1400" b="0" u="none">
              <a:solidFill>
                <a:srgbClr val="000000"/>
              </a:solidFill>
              <a:latin typeface="Calibri"/>
              <a:ea typeface="Calibri"/>
              <a:cs typeface="Calibri"/>
            </a:endParaRPr>
          </a:p>
          <a:p xmlns:a="http://schemas.openxmlformats.org/drawingml/2006/main">
            <a:pPr marL="343080" indent="-3430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number of species that can survive extreme conditions decreases with elevation,. Each loss brings about concurrent changes in community structure and environment.</a:t>
            </a:r>
            <a:endParaRPr sz="1400" b="0" u="none">
              <a:solidFill>
                <a:srgbClr val="000000"/>
              </a:solidFill>
              <a:latin typeface="Calibri"/>
              <a:ea typeface="Calibri"/>
              <a:cs typeface="Calibri"/>
            </a:endParaRPr>
          </a:p>
          <a:p xmlns:a="http://schemas.openxmlformats.org/drawingml/2006/main">
            <a:pPr marL="343080" indent="-3430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most striking change occurs at timberline, since the forest provides a buffer. Beyond timberline, species must adapt to the open habitat or be eliminated.</a:t>
            </a:r>
            <a:endParaRPr sz="1400" b="0" u="none">
              <a:solidFill>
                <a:srgbClr val="000000"/>
              </a:solidFill>
              <a:latin typeface="Calibri"/>
              <a:ea typeface="Calibri"/>
              <a:cs typeface="Calibri"/>
            </a:endParaRPr>
          </a:p>
          <a:p xmlns:a="http://schemas.openxmlformats.org/drawingml/2006/main">
            <a:pPr marL="343080" indent="-3430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Longer winters reduce the food supply, so organisms must either leave the area in search of more favorable conditions (migrate), reduce their need for food physiologically (hibernate), or circumvent the need for food in some other way.</a:t>
            </a:r>
            <a:endParaRPr sz="1400" b="0" u="none">
              <a:solidFill>
                <a:srgbClr val="000000"/>
              </a:solidFill>
              <a:latin typeface="Calibri"/>
              <a:ea typeface="Calibri"/>
              <a:cs typeface="Calibri"/>
            </a:endParaRPr>
          </a:p>
          <a:p xmlns:a="http://schemas.openxmlformats.org/drawingml/2006/main">
            <a:pPr marL="343080" indent="-3430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While environmental oscillations can limit life, strong climatic oscillations favor the evolution of spectacular novelty. Tropical conditions favor the long-term accumulation of tried, successful adaptations. Animals at high latitudes in summer escape the limiting consequences of food competition and exploit the abundance in their seasonal food supply, allowing not only superior reproduction but superior body growth, the evolution of luxury organs, massive fat deposition, and the evolution of novelty. </a:t>
            </a:r>
            <a:endParaRPr sz="1400" b="0" u="none">
              <a:solidFill>
                <a:srgbClr val="000000"/>
              </a:solidFill>
              <a:latin typeface="Calibri"/>
              <a:ea typeface="Calibri"/>
              <a:cs typeface="Calibri"/>
            </a:endParaRPr>
          </a:p>
          <a:p xmlns:a="http://schemas.openxmlformats.org/drawingml/2006/main">
            <a:pPr marL="343080" indent="-3430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Thus, one family may have highly conservative, small-brained tropical species and highly evolved luxury species with large brains at high latitudes (naked elephants and rhinos of the tropics vs. woolly mammoth and rhinos of the north; modestly antlered and furred deer of the tropics vs. extravagant Irish elk, moose, reindeer, or wapiti; small tropical bears vs. Kodiak or polar bears). The latter “Pleistocene grotesque giants” often have large size, showy coats, large antlers and horns, fat deposits, and novel life strategies. </a:t>
            </a: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1240692000"/>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17" name="Slide title: Nutrient Availability">
            <a:extLst xmlns:a="http://schemas.openxmlformats.org/drawingml/2006/main">
              <a:ext uri="{FF2B5EF4-FFF2-40B4-BE49-F238E27FC236}">
                <a16:creationId xmlns:a16="http://schemas.microsoft.com/office/drawing/2014/main" id="{EDB436F3-84AD-40A4-9F60-862087B914A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Nutrient Availability</a:t>
            </a:r>
            <a:endParaRPr sz="2600" b="0" u="none">
              <a:solidFill>
                <a:srgbClr val="000000"/>
              </a:solidFill>
              <a:latin typeface="Calibri"/>
              <a:ea typeface="Calibri"/>
              <a:cs typeface="Calibri"/>
            </a:endParaRPr>
          </a:p>
        </p:txBody>
      </p:sp>
      <p:sp>
        <p:nvSpPr>
          <p:cNvPr id="18" name="Slide text on slide 7">
            <a:extLst xmlns:a="http://schemas.openxmlformats.org/drawingml/2006/main">
              <a:ext uri="{FF2B5EF4-FFF2-40B4-BE49-F238E27FC236}">
                <a16:creationId xmlns:a16="http://schemas.microsoft.com/office/drawing/2014/main" id="{232B79D1-5A45-4403-B9D6-E557ADE21322}"/>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availability of nutrients and amount of productivity generally decrease with elevation, largely as a function of temperature and length of the growing season, coupled with much exposed rock and the poor quality of most mountain soils.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Despite the annual low productivity, daily productivity of high mountain plants is equivalent to most lowland environments. There is therefore abundant food during the growing season, which draws a large variety of animals to spend their summers in high mountains, mainly to reproduce.</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lack of nutrients is an almost insurmountable problem to year-round occupancy of alpine tundra and, in this respect, limits the utilization and efficiency of the ecosystem.</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Near glaciers there can be a surfeit of nutrients, as glaciers grind rock into fertile silt and dust, creating silt flats and loess fields with high nutrient availability, some of which crystallize out as salts and are used by animals as mineral licks.</a:t>
            </a: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867462224"/>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19" name="Slide title: Lack of Habitat Diversity">
            <a:extLst xmlns:a="http://schemas.openxmlformats.org/drawingml/2006/main">
              <a:ext uri="{FF2B5EF4-FFF2-40B4-BE49-F238E27FC236}">
                <a16:creationId xmlns:a16="http://schemas.microsoft.com/office/drawing/2014/main" id="{5AEF3E21-0E94-495B-BD6A-30B7C5FAE28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Lack of Habitat Diversity</a:t>
            </a:r>
            <a:endParaRPr sz="2600" b="0" u="none">
              <a:solidFill>
                <a:srgbClr val="000000"/>
              </a:solidFill>
              <a:latin typeface="Calibri"/>
              <a:ea typeface="Calibri"/>
              <a:cs typeface="Calibri"/>
            </a:endParaRPr>
          </a:p>
        </p:txBody>
      </p:sp>
      <p:sp>
        <p:nvSpPr>
          <p:cNvPr id="20" name="Slide text on slide 8">
            <a:extLst xmlns:a="http://schemas.openxmlformats.org/drawingml/2006/main">
              <a:ext uri="{FF2B5EF4-FFF2-40B4-BE49-F238E27FC236}">
                <a16:creationId xmlns:a16="http://schemas.microsoft.com/office/drawing/2014/main" id="{823716A8-048C-45F9-8D0F-616868E00306}"/>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open, treeless habitat of high mountain landscapes reduces the number and diversity of ecological niches. Species are eliminated unless they can adapt to the open country; birds must build nests on the ground and hover in the air to give mating calls; vegetation is limited to grasses and herbaceous species.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Rocks become increasingly important as habitats. Some creatures (such as picas, marmots, and mountain goats) are found almost exclusively in rocky areas.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Snow cover is also a prime consideration, as a number of species depend on it for insulation and protection during winter.</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most important source of habitat diversity in the alpine zone is the topography, which largely controls the distribution of rocks and snow. In general, areas of the least topographic diversity (e.g., smooth slopes) have the fewest ecological niches and least species diversity; areas of maximum topographic diversity support the greatest number of ecological niches and maximum species diversity.</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Minimum complexity is found on small and simple mountains that slope directly to the summit (e.g., volcanic cones); maximum complexity is found on large and diverse folded mountains, such as the Alps or Himalaya.</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Topographic diversity is a major reason why there are more species in alpine environments than in the arctic tundra.</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630682815"/>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1" name="Slide title: Youthfulness of the Ecosystem">
            <a:extLst xmlns:a="http://schemas.openxmlformats.org/drawingml/2006/main">
              <a:ext uri="{FF2B5EF4-FFF2-40B4-BE49-F238E27FC236}">
                <a16:creationId xmlns:a16="http://schemas.microsoft.com/office/drawing/2014/main" id="{B4311063-A6EC-4114-84E7-3D009E9F7F5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Youthfulness of the Ecosystem</a:t>
            </a:r>
            <a:endParaRPr sz="2600" b="0" u="none">
              <a:solidFill>
                <a:srgbClr val="000000"/>
              </a:solidFill>
              <a:latin typeface="Calibri"/>
              <a:ea typeface="Calibri"/>
              <a:cs typeface="Calibri"/>
            </a:endParaRPr>
          </a:p>
        </p:txBody>
      </p:sp>
      <p:sp>
        <p:nvSpPr>
          <p:cNvPr id="22" name="Slide text on slide 9">
            <a:extLst xmlns:a="http://schemas.openxmlformats.org/drawingml/2006/main">
              <a:ext uri="{FF2B5EF4-FFF2-40B4-BE49-F238E27FC236}">
                <a16:creationId xmlns:a16="http://schemas.microsoft.com/office/drawing/2014/main" id="{BB475C2B-0524-4393-BC51-E8BE9C1A3458}"/>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Most mountains are young landscapes, because they are relatively recent geological creations and because many have experienced severe glaciation.</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Periglacial environments adjacent to glaciers, like the edges of oceans (intertidal zones), can be productive, pulse-stabilized ecosystems which attract a diversity of wildlife, including thriving populations of large herbivores and carnivores.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“Land islands” protruding from glaciers (</a:t>
            </a:r>
            <a:r>
              <a:rPr sz="1400" b="1" u="none">
                <a:solidFill>
                  <a:srgbClr val="595959"/>
                </a:solidFill>
                <a:latin typeface="Calibri"/>
                <a:ea typeface="Calibri"/>
                <a:cs typeface="Calibri"/>
              </a:rPr>
              <a:t>nunataks</a:t>
            </a:r>
            <a:r>
              <a:rPr sz="1400" b="0" u="none">
                <a:solidFill>
                  <a:srgbClr val="595959"/>
                </a:solidFill>
                <a:latin typeface="Calibri"/>
                <a:ea typeface="Calibri"/>
                <a:cs typeface="Calibri"/>
              </a:rPr>
              <a:t>) may be vegetated and home to large herbivores and glaciers.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Glaciers may have so much debris in and on the ice that forests of spruce, poplars, willows and birch can even grow on this.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Numerous small glacial advances and retreats within the last 10,000 years have greatly affected the fate of civilizations. In some areas abandoned by these retreating glaciers, rates of soil and vegetation development have been slow.</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age of the surface is a major factor in ecosystem development. This is demonstrated on a macro scale by the great floral and faunal richness of the Central Asian highlands, which escaped extensive glaciation during the Pleistocene due to their aridity and thus served as a refugium for numerous species.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the lowland tropics, the major challenge is competition, and thus organisms use their energies primarily for specialization, the corollary of which is ecological diversification. In mountains, animals devote most of their energy to coping with difficult physical conditions, so there is little diversification or specialization.</a:t>
            </a: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1477048987"/>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2026-08-27T21:54:58.2450000Z</dcterms:created>
  <dcterms:modified xsi:type="dcterms:W3CDTF">2026-08-27T21:54:58.2450000Z</dcterms:modified>
</coreProperties>
</file>