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64665369f2734b43" /><Relationship Type="http://schemas.openxmlformats.org/officeDocument/2006/relationships/extended-properties" Target="/docProps/app.xml" Id="R20998b54991b4938" /><Relationship Type="http://schemas.openxmlformats.org/officeDocument/2006/relationships/officeDocument" Target="/ppt/presentation.xml" Id="Raf87b6c3bcdd4e2f" /></Relationships>
</file>

<file path=ppt/presentation.xml><?xml version="1.0" encoding="utf-8"?>
<p:presentation xmlns:p="http://schemas.openxmlformats.org/presentationml/2006/main">
  <p:sldMasterIdLst>
    <p:sldMasterId xmlns:r="http://schemas.openxmlformats.org/officeDocument/2006/relationships" id="2147483648" r:id="R2d88108cfa174d72"/>
  </p:sldMasterIdLst>
  <p:notesMasterIdLst>
    <p:notesMasterId xmlns:r="http://schemas.openxmlformats.org/officeDocument/2006/relationships" r:id="R721c29cbfaf04c5b"/>
  </p:notesMasterIdLst>
  <p:sldIdLst>
    <p:sldId xmlns:r="http://schemas.openxmlformats.org/officeDocument/2006/relationships" id="256" r:id="Rad11c8783f844ada"/>
    <p:sldId xmlns:r="http://schemas.openxmlformats.org/officeDocument/2006/relationships" id="257" r:id="R35d262066dc94f1d"/>
    <p:sldId xmlns:r="http://schemas.openxmlformats.org/officeDocument/2006/relationships" id="258" r:id="R2900e1992eb24975"/>
    <p:sldId xmlns:r="http://schemas.openxmlformats.org/officeDocument/2006/relationships" id="259" r:id="R5716b9fb74434cc9"/>
    <p:sldId xmlns:r="http://schemas.openxmlformats.org/officeDocument/2006/relationships" id="260" r:id="R387e566fdded4d8c"/>
    <p:sldId xmlns:r="http://schemas.openxmlformats.org/officeDocument/2006/relationships" id="261" r:id="R60d8b08535564e7e"/>
    <p:sldId xmlns:r="http://schemas.openxmlformats.org/officeDocument/2006/relationships" id="262" r:id="R6fafa9b49f5e4a93"/>
    <p:sldId xmlns:r="http://schemas.openxmlformats.org/officeDocument/2006/relationships" id="263" r:id="Rc142016867c6417e"/>
    <p:sldId xmlns:r="http://schemas.openxmlformats.org/officeDocument/2006/relationships" id="264" r:id="Rf437572a1c934fba"/>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aba223911a0046ef" /><Relationship Type="http://schemas.openxmlformats.org/officeDocument/2006/relationships/slideMaster" Target="/ppt/slideMasters/slideMaster1.xml" Id="R2d88108cfa174d72" /><Relationship Type="http://schemas.openxmlformats.org/officeDocument/2006/relationships/notesMaster" Target="/ppt/notesMasters/notesMaster1.xml" Id="R721c29cbfaf04c5b" /><Relationship Type="http://schemas.openxmlformats.org/officeDocument/2006/relationships/presProps" Target="/ppt/presProps.xml" Id="R0d07df0c179f4561" /><Relationship Type="http://schemas.openxmlformats.org/officeDocument/2006/relationships/tableStyles" Target="/ppt/tableStyles.xml" Id="Rb2f1e25776034950" /><Relationship Type="http://schemas.openxmlformats.org/officeDocument/2006/relationships/slide" Target="/ppt/slides/slide1.xml" Id="Rad11c8783f844ada" /><Relationship Type="http://schemas.openxmlformats.org/officeDocument/2006/relationships/slide" Target="/ppt/slides/slide2.xml" Id="R35d262066dc94f1d" /><Relationship Type="http://schemas.openxmlformats.org/officeDocument/2006/relationships/slide" Target="/ppt/slides/slide3.xml" Id="R2900e1992eb24975" /><Relationship Type="http://schemas.openxmlformats.org/officeDocument/2006/relationships/slide" Target="/ppt/slides/slide4.xml" Id="R5716b9fb74434cc9" /><Relationship Type="http://schemas.openxmlformats.org/officeDocument/2006/relationships/slide" Target="/ppt/slides/slide5.xml" Id="R387e566fdded4d8c" /><Relationship Type="http://schemas.openxmlformats.org/officeDocument/2006/relationships/slide" Target="/ppt/slides/slide6.xml" Id="R60d8b08535564e7e" /><Relationship Type="http://schemas.openxmlformats.org/officeDocument/2006/relationships/slide" Target="/ppt/slides/slide7.xml" Id="R6fafa9b49f5e4a93" /><Relationship Type="http://schemas.openxmlformats.org/officeDocument/2006/relationships/slide" Target="/ppt/slides/slide8.xml" Id="Rc142016867c6417e" /><Relationship Type="http://schemas.openxmlformats.org/officeDocument/2006/relationships/slide" Target="/ppt/slides/slide9.xml" Id="Rf437572a1c934fb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443051cebf34ad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9eab8a4150e493f" /><Relationship Type="http://schemas.openxmlformats.org/officeDocument/2006/relationships/notesMaster" Target="/ppt/notesMasters/notesMaster1.xml" Id="R5c322771bb8c4ed6" /></Relationships>
</file>

<file path=ppt/notesSlides/_rels/notesSlide2.xml.rels>&#65279;<?xml version="1.0" encoding="utf-8"?><Relationships xmlns="http://schemas.openxmlformats.org/package/2006/relationships"><Relationship Type="http://schemas.openxmlformats.org/officeDocument/2006/relationships/slide" Target="/ppt/slides/slide2.xml" Id="Rae70f6cafd414387" /><Relationship Type="http://schemas.openxmlformats.org/officeDocument/2006/relationships/notesMaster" Target="/ppt/notesMasters/notesMaster1.xml" Id="Rbce2a2c2406d4e5e" /></Relationships>
</file>

<file path=ppt/notesSlides/_rels/notesSlide3.xml.rels>&#65279;<?xml version="1.0" encoding="utf-8"?><Relationships xmlns="http://schemas.openxmlformats.org/package/2006/relationships"><Relationship Type="http://schemas.openxmlformats.org/officeDocument/2006/relationships/slide" Target="/ppt/slides/slide3.xml" Id="R1d7a4db2d6604a83" /><Relationship Type="http://schemas.openxmlformats.org/officeDocument/2006/relationships/notesMaster" Target="/ppt/notesMasters/notesMaster1.xml" Id="R34ee209677fb4be8" /></Relationships>
</file>

<file path=ppt/notesSlides/_rels/notesSlide4.xml.rels>&#65279;<?xml version="1.0" encoding="utf-8"?><Relationships xmlns="http://schemas.openxmlformats.org/package/2006/relationships"><Relationship Type="http://schemas.openxmlformats.org/officeDocument/2006/relationships/slide" Target="/ppt/slides/slide4.xml" Id="R6d19d91476d141e3" /><Relationship Type="http://schemas.openxmlformats.org/officeDocument/2006/relationships/notesMaster" Target="/ppt/notesMasters/notesMaster1.xml" Id="R212b13f3aaf34f85" /></Relationships>
</file>

<file path=ppt/notesSlides/_rels/notesSlide5.xml.rels>&#65279;<?xml version="1.0" encoding="utf-8"?><Relationships xmlns="http://schemas.openxmlformats.org/package/2006/relationships"><Relationship Type="http://schemas.openxmlformats.org/officeDocument/2006/relationships/slide" Target="/ppt/slides/slide5.xml" Id="R40a5231598c54c2e" /><Relationship Type="http://schemas.openxmlformats.org/officeDocument/2006/relationships/notesMaster" Target="/ppt/notesMasters/notesMaster1.xml" Id="Rccb0197a5b2b40f5" /></Relationships>
</file>

<file path=ppt/notesSlides/_rels/notesSlide6.xml.rels>&#65279;<?xml version="1.0" encoding="utf-8"?><Relationships xmlns="http://schemas.openxmlformats.org/package/2006/relationships"><Relationship Type="http://schemas.openxmlformats.org/officeDocument/2006/relationships/slide" Target="/ppt/slides/slide6.xml" Id="R2645d6f0d28047f2" /><Relationship Type="http://schemas.openxmlformats.org/officeDocument/2006/relationships/notesMaster" Target="/ppt/notesMasters/notesMaster1.xml" Id="R42a2d9f7596a4e9f" /></Relationships>
</file>

<file path=ppt/notesSlides/_rels/notesSlide7.xml.rels>&#65279;<?xml version="1.0" encoding="utf-8"?><Relationships xmlns="http://schemas.openxmlformats.org/package/2006/relationships"><Relationship Type="http://schemas.openxmlformats.org/officeDocument/2006/relationships/slide" Target="/ppt/slides/slide7.xml" Id="Rb1cd4632be55402f" /><Relationship Type="http://schemas.openxmlformats.org/officeDocument/2006/relationships/notesMaster" Target="/ppt/notesMasters/notesMaster1.xml" Id="Rca0b1f3476324617" /></Relationships>
</file>

<file path=ppt/notesSlides/_rels/notesSlide8.xml.rels>&#65279;<?xml version="1.0" encoding="utf-8"?><Relationships xmlns="http://schemas.openxmlformats.org/package/2006/relationships"><Relationship Type="http://schemas.openxmlformats.org/officeDocument/2006/relationships/slide" Target="/ppt/slides/slide8.xml" Id="R28c5a8806dad41f2" /><Relationship Type="http://schemas.openxmlformats.org/officeDocument/2006/relationships/notesMaster" Target="/ppt/notesMasters/notesMaster1.xml" Id="R24c637359e2e4abf" /></Relationships>
</file>

<file path=ppt/notesSlides/_rels/notesSlide9.xml.rels>&#65279;<?xml version="1.0" encoding="utf-8"?><Relationships xmlns="http://schemas.openxmlformats.org/package/2006/relationships"><Relationship Type="http://schemas.openxmlformats.org/officeDocument/2006/relationships/slide" Target="/ppt/slides/slide9.xml" Id="Rc3e802b44d614e10" /><Relationship Type="http://schemas.openxmlformats.org/officeDocument/2006/relationships/notesMaster" Target="/ppt/notesMasters/notesMaster1.xml" Id="R0f714e86e1ec4842"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 GEOGRAPHY</a:t>
            </a:r>
          </a:p>
          <a:p xmlns:a="http://schemas.openxmlformats.org/drawingml/2006/main">
            <a:r>
              <a:t>Physical and Human Dimensions</a:t>
            </a:r>
          </a:p>
          <a:p xmlns:a="http://schemas.openxmlformats.org/drawingml/2006/main">
            <a:r>
              <a:t/>
            </a:r>
          </a:p>
          <a:p xmlns:a="http://schemas.openxmlformats.org/drawingml/2006/main">
            <a:r>
              <a:t>Slide text and labels:</a:t>
            </a:r>
          </a:p>
          <a:p xmlns:a="http://schemas.openxmlformats.org/drawingml/2006/main">
            <a:r>
              <a:t>Edited by Martin F. Price, Alton C. Byers, Donald A. Friend, Thomas Kohler, and Larry W. Price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An introduction to mountains</a:t>
            </a:r>
          </a:p>
          <a:p xmlns:a="http://schemas.openxmlformats.org/drawingml/2006/main">
            <a:r>
              <a:t/>
            </a:r>
          </a:p>
          <a:p xmlns:a="http://schemas.openxmlformats.org/drawingml/2006/main">
            <a:r>
              <a:t>Slide text and labels:</a:t>
            </a:r>
          </a:p>
          <a:p xmlns:a="http://schemas.openxmlformats.org/drawingml/2006/main">
            <a:r>
              <a:t>Chapter One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Mountains are of critical importance to people around the world:</a:t>
            </a:r>
          </a:p>
          <a:p xmlns:a="http://schemas.openxmlformats.org/drawingml/2006/main">
            <a:r>
              <a:t/>
            </a:r>
          </a:p>
          <a:p xmlns:a="http://schemas.openxmlformats.org/drawingml/2006/main">
            <a:r>
              <a:t>Slide text and labels:</a:t>
            </a:r>
          </a:p>
          <a:p xmlns:a="http://schemas.openxmlformats.org/drawingml/2006/main">
            <a:r>
              <a:t>Mountains are of critical importance to people around the world:</a:t>
            </a:r>
          </a:p>
          <a:p xmlns:a="http://schemas.openxmlformats.org/drawingml/2006/main">
            <a:r>
              <a:t>The world’s major rivers all have their headwaters in mountains.</a:t>
            </a:r>
          </a:p>
          <a:p xmlns:a="http://schemas.openxmlformats.org/drawingml/2006/main">
            <a:r>
              <a:t>More than half of humanity relies on mountain fresh water for drinking, domestic use, irrigation, hydropower (which provides 19% of world electricity supply), industry, and transportation.</a:t>
            </a:r>
          </a:p>
          <a:p xmlns:a="http://schemas.openxmlformats.org/drawingml/2006/main">
            <a:r>
              <a:t>Mountain forests provide timber and non-timber products (mountains, medicinal plants) and capture and store rainfall.</a:t>
            </a:r>
          </a:p>
          <a:p xmlns:a="http://schemas.openxmlformats.org/drawingml/2006/main">
            <a:r>
              <a:t>Mountain mines are the major source of the world’s strategic nonferrous and precious metals.</a:t>
            </a:r>
          </a:p>
          <a:p xmlns:a="http://schemas.openxmlformats.org/drawingml/2006/main">
            <a:r>
              <a:t>Mountains are hotspots of biodiversity: mountains are often sanctuaries for plants and animals; many plant and animal species are endemic to mountain regions; and mountain ranges function as biological corridors.</a:t>
            </a:r>
          </a:p>
          <a:p xmlns:a="http://schemas.openxmlformats.org/drawingml/2006/main">
            <a:r>
              <a:t>Many of our food staples were domesticated in mountains, and agricultural production systems were developed there.</a:t>
            </a:r>
          </a:p>
          <a:p xmlns:a="http://schemas.openxmlformats.org/drawingml/2006/main">
            <a:r>
              <a:t>Mountains are home to numerous medicinal and food plants.</a:t>
            </a:r>
          </a:p>
          <a:p xmlns:a="http://schemas.openxmlformats.org/drawingml/2006/main">
            <a:r>
              <a:t>Mountains are hotspots of cultural diversity and home to many indigenous peoples.</a:t>
            </a:r>
          </a:p>
          <a:p xmlns:a="http://schemas.openxmlformats.org/drawingml/2006/main">
            <a:r>
              <a:t>Mountain physical and cultural diversity is a major draw for world tourism.</a:t>
            </a:r>
          </a:p>
          <a:p xmlns:a="http://schemas.openxmlformats.org/drawingml/2006/main">
            <a:r>
              <a:t>In many cultures, mountains have special spiritual, cultural, and sacred significance.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Defining Mountains</a:t>
            </a:r>
          </a:p>
          <a:p xmlns:a="http://schemas.openxmlformats.org/drawingml/2006/main">
            <a:r>
              <a:t/>
            </a:r>
          </a:p>
          <a:p xmlns:a="http://schemas.openxmlformats.org/drawingml/2006/main">
            <a:r>
              <a:t>Slide text and labels:</a:t>
            </a:r>
          </a:p>
          <a:p xmlns:a="http://schemas.openxmlformats.org/drawingml/2006/main">
            <a:r>
              <a:t>Merriam-Webster’s defines a mountain as “a landmass which projects conspicuously above its surroundings and is higher than a hill.”</a:t>
            </a:r>
          </a:p>
          <a:p xmlns:a="http://schemas.openxmlformats.org/drawingml/2006/main">
            <a:r>
              <a:t>Roderick Peattie (1936) suggested several subjective criteria for defining mountains:</a:t>
            </a:r>
          </a:p>
          <a:p xmlns:a="http://schemas.openxmlformats.org/drawingml/2006/main">
            <a:r>
              <a:t>Mountains should be impressive.</a:t>
            </a:r>
          </a:p>
          <a:p xmlns:a="http://schemas.openxmlformats.org/drawingml/2006/main">
            <a:r>
              <a:t>They should enter into the imagination of the people who live within their shadow.</a:t>
            </a:r>
          </a:p>
          <a:p xmlns:a="http://schemas.openxmlformats.org/drawingml/2006/main">
            <a:r>
              <a:t>The should have individuality.</a:t>
            </a:r>
          </a:p>
          <a:p xmlns:a="http://schemas.openxmlformats.org/drawingml/2006/main">
            <a:r>
              <a:t>As examples, Peattie cites Mount Fujiyama in Japan and Mount Etna in Italy, both of which are snowcapped volcanic cones that dominate the surrounding landscapes, and have been immortalized in art and literature; but while Fujiyama is considered benign and sacred, Etna is a destructive devil.</a:t>
            </a:r>
          </a:p>
          <a:p xmlns:a="http://schemas.openxmlformats.org/drawingml/2006/main">
            <a:r>
              <a:t>A more objective basis for defining mountains is elevation—for example, that land must be at least 300 m in altitude to qualify—but even this is contextual.</a:t>
            </a:r>
          </a:p>
          <a:p xmlns:a="http://schemas.openxmlformats.org/drawingml/2006/main">
            <a:r>
              <a:t>An objective definition of mountainous terrain should also include local relief (the elevational distance between highest and lowest points in an area), steepness of slope, and the amount of sloping land.</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Unlike hills, mountains have significantly different climates at successive l...</a:t>
            </a:r>
          </a:p>
          <a:p xmlns:a="http://schemas.openxmlformats.org/drawingml/2006/main">
            <a:r>
              <a:t/>
            </a:r>
          </a:p>
          <a:p xmlns:a="http://schemas.openxmlformats.org/drawingml/2006/main">
            <a:r>
              <a:t>Slide text and labels:</a:t>
            </a:r>
          </a:p>
          <a:p xmlns:a="http://schemas.openxmlformats.org/drawingml/2006/main">
            <a:r>
              <a:t>Unlike hills, mountains have significantly different climates at successive levels, which is usually reflected in the vegetation, giving mountains bioclimatic belts from bottom to top.</a:t>
            </a:r>
          </a:p>
          <a:p xmlns:a="http://schemas.openxmlformats.org/drawingml/2006/main">
            <a:r>
              <a:t>Mountains are frequently distinguished as being high, medium/middle or low, although this correlates less with elevation or relief than with climate.</a:t>
            </a:r>
          </a:p>
          <a:p xmlns:a="http://schemas.openxmlformats.org/drawingml/2006/main">
            <a:r>
              <a:t>“Alpine” is used in Europe, New Zealand, and Japan to apply to whole mountain ranges that can include valleys, forests, and pastures, but in biogeographical terms, the alpine life zone is confined to vegetation above the natural high-altitude forest or timberline.  However, the location of current timberlines is influenced by many factors, including long-term human activities.</a:t>
            </a:r>
          </a:p>
          <a:p xmlns:a="http://schemas.openxmlformats.org/drawingml/2006/main">
            <a:r>
              <a:t>A geoecological approach for determining the lower limit of a high mountain environment takes into account three main criteria:</a:t>
            </a:r>
          </a:p>
          <a:p xmlns:a="http://schemas.openxmlformats.org/drawingml/2006/main">
            <a:r>
              <a:t>High mountains should rise above the Pleistocene snow line, the line of rugged and serrated topography associated with mountain glaciers and frost action.</a:t>
            </a:r>
          </a:p>
          <a:p xmlns:a="http://schemas.openxmlformats.org/drawingml/2006/main">
            <a:r>
              <a:t>High mountains should extend above the regional (natural) timberline.</a:t>
            </a:r>
          </a:p>
          <a:p xmlns:a="http://schemas.openxmlformats.org/drawingml/2006/main">
            <a:r>
              <a:t>High mountains should display cryonival (i.e., cold climate) processes, such as frost-heaving and solifluction.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Recently, modern technologies based on remote sensing have been applied to de...</a:t>
            </a:r>
          </a:p>
          <a:p xmlns:a="http://schemas.openxmlformats.org/drawingml/2006/main">
            <a:r>
              <a:t/>
            </a:r>
          </a:p>
          <a:p xmlns:a="http://schemas.openxmlformats.org/drawingml/2006/main">
            <a:r>
              <a:t>Slide text and labels:</a:t>
            </a:r>
          </a:p>
          <a:p xmlns:a="http://schemas.openxmlformats.org/drawingml/2006/main">
            <a:r>
              <a:t>Recently, modern technologies based on remote sensing have been applied to defining mountains at both regional and global scales, using digital elevation models, to develop a typology of mountains that includes the following:</a:t>
            </a:r>
          </a:p>
          <a:p xmlns:a="http://schemas.openxmlformats.org/drawingml/2006/main">
            <a:r>
              <a:t>2,500 m, the threshold above which human physiology is affected by oxygen depletion, is the limit above which all environments are considered “mountain.”</a:t>
            </a:r>
          </a:p>
          <a:p xmlns:a="http://schemas.openxmlformats.org/drawingml/2006/main">
            <a:r>
              <a:t>At middle elevations, some slope is necessary for terrain to be defined as “mountain,” and slopes should be steeper at lower elevations.</a:t>
            </a:r>
          </a:p>
          <a:p xmlns:a="http://schemas.openxmlformats.org/drawingml/2006/main">
            <a:r>
              <a:t>To include low-elevation mountains, if the LER (local elevation range) is at least 300 m, a grid cell is defined as “mountain.”</a:t>
            </a:r>
          </a:p>
          <a:p xmlns:a="http://schemas.openxmlformats.org/drawingml/2006/main">
            <a:r>
              <a:t>According to this typology, 35.8 million km2 (24% of global land area) is classified as mountainous, and 720 million people (12% of the global population) live in mountain areas – and 26% live within or very close to mountain areas.</a:t>
            </a:r>
          </a:p>
          <a:p xmlns:a="http://schemas.openxmlformats.org/drawingml/2006/main">
            <a:r>
              <a:t>With 1/4 of the Earth’s land surface covered by mountains, and about 1/4 of the global population living in or near them, mountain issues clearly have an important place on the global development and environment stage.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Mountains and Opportunities</a:t>
            </a:r>
          </a:p>
          <a:p xmlns:a="http://schemas.openxmlformats.org/drawingml/2006/main">
            <a:r>
              <a:t/>
            </a:r>
          </a:p>
          <a:p xmlns:a="http://schemas.openxmlformats.org/drawingml/2006/main">
            <a:r>
              <a:t>Slide text and labels:</a:t>
            </a:r>
          </a:p>
          <a:p xmlns:a="http://schemas.openxmlformats.org/drawingml/2006/main">
            <a:r>
              <a:t>High elevations and cold climates exclude productive agriculture and limit animal husbandry.</a:t>
            </a:r>
          </a:p>
          <a:p xmlns:a="http://schemas.openxmlformats.org/drawingml/2006/main">
            <a:r>
              <a:t>Poverty levels are often exceptionally high, and access to education, decision-making power, health services, financial resources, and land rights are inequitably distributed between upland and lowland communities.</a:t>
            </a:r>
          </a:p>
          <a:p xmlns:a="http://schemas.openxmlformats.org/drawingml/2006/main">
            <a:r>
              <a:t>Populations are scattered, and mountain peoples are typically distrustful of central governments and outsiders because of histories of exploitation with little compensation or long-term benefit.</a:t>
            </a:r>
          </a:p>
          <a:p xmlns:a="http://schemas.openxmlformats.org/drawingml/2006/main">
            <a:r>
              <a:t>National governments typically do not connect with their citizens in peripheral mountain areas, despite potential threats to the state that may emerge from neglect of those areas; at the end of the 20th century, more than half of the world’s 48 ongoing wars and conflicts, strongly linked to the poverty and historic marginalization of highland peoples, were taking place in mountains.</a:t>
            </a:r>
          </a:p>
          <a:p xmlns:a="http://schemas.openxmlformats.org/drawingml/2006/main">
            <a:r>
              <a:t>The complex topography of mountains, and the often high frequency of natural hazards, such as landslides, avalanches, and floods, means that communications are typically poor and/or uncertain, and roads and infrastructure marginal to nonexistent. (But modern technologies such as the Internet and mobile phones are rapidly expanding in mountain areas.)</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Because of their environmental diversity over small distances, mountains offe...</a:t>
            </a:r>
          </a:p>
          <a:p xmlns:a="http://schemas.openxmlformats.org/drawingml/2006/main">
            <a:r>
              <a:t/>
            </a:r>
          </a:p>
          <a:p xmlns:a="http://schemas.openxmlformats.org/drawingml/2006/main">
            <a:r>
              <a:t>Slide text and labels:</a:t>
            </a:r>
          </a:p>
          <a:p xmlns:a="http://schemas.openxmlformats.org/drawingml/2006/main">
            <a:r>
              <a:t>Because of their environmental diversity over small distances, mountains offer a huge potential for the local production of renewable energy through small-scale wind, solar, and hydroelectric power.</a:t>
            </a:r>
          </a:p>
          <a:p xmlns:a="http://schemas.openxmlformats.org/drawingml/2006/main">
            <a:r>
              <a:t>These allow for the development of local industry, bringing new sources of income (often through rejuvenation of traditional crafts), and also provide light for children to study by.</a:t>
            </a:r>
          </a:p>
          <a:p xmlns:a="http://schemas.openxmlformats.org/drawingml/2006/main">
            <a:r>
              <a:t>Modern sources of energy can also help mitigate chronic shortages of wood-based heating fuel, the principal source of energy for mountain people.</a:t>
            </a:r>
          </a:p>
          <a:p xmlns:a="http://schemas.openxmlformats.org/drawingml/2006/main">
            <a:r>
              <a:t>High altitudes and cold climates can lead to health problems, and care must be taken to acclimate to higher altitudes.</a:t>
            </a:r>
          </a:p>
          <a:p xmlns:a="http://schemas.openxmlformats.org/drawingml/2006/main">
            <a:r>
              <a:t>Work seasons are short in the mountains, and skilled labor forces are often lacking, esp. in areas characterized by the out-migration of young people.</a:t>
            </a:r>
          </a:p>
          <a:p xmlns:a="http://schemas.openxmlformats.org/drawingml/2006/main">
            <a:r>
              <a:t>Many traditional mountain cultures are being rapidly assimilated into mainstream cultures as modern communication technologies and tourists reach remote mountain villages.</a:t>
            </a:r>
          </a:p>
          <a:p xmlns:a="http://schemas.openxmlformats.org/drawingml/2006/main">
            <a:r>
              <a:t>Yet emigrants often send remittances which can be vital sources of income and investment, and when they return, they may bring new ideas which can often be combined with traditional ideas and approaches, contributing to sustainable development.</a:t>
            </a:r>
          </a:p>
          <a:p xmlns:a="http://schemas.openxmlformats.org/drawingml/2006/main">
            <a:r>
              <a:t>Women are of critical importance to home life, the work force, farm maintenance, and as retainers of traditional biodiversity knowledge—yet they typically remain marginalized with regard to decision-making, equity, and education.</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Challenges derive from the fact that mountains are naturally dynamic environm...</a:t>
            </a:r>
          </a:p>
          <a:p xmlns:a="http://schemas.openxmlformats.org/drawingml/2006/main">
            <a:r>
              <a:t/>
            </a:r>
          </a:p>
          <a:p xmlns:a="http://schemas.openxmlformats.org/drawingml/2006/main">
            <a:r>
              <a:t>Slide text and labels:</a:t>
            </a:r>
          </a:p>
          <a:p xmlns:a="http://schemas.openxmlformats.org/drawingml/2006/main">
            <a:r>
              <a:t>Challenges derive from the fact that mountains are naturally dynamic environments, and low-frequency/high-magnitude events such as volcanic eruptions, landslides, debris flows, and glacial lake outburst floods (GLOFs) are capable of causing immense damage and great loss of life.</a:t>
            </a:r>
          </a:p>
          <a:p xmlns:a="http://schemas.openxmlformats.org/drawingml/2006/main">
            <a:r>
              <a:t>Mountains include some of the most fragile ecosystems in the world; they are particularly susceptible to accelerated soil erosion, gully formation, landslides, and desertification, often linked to downstream river siltation.</a:t>
            </a:r>
          </a:p>
          <a:p xmlns:a="http://schemas.openxmlformats.org/drawingml/2006/main">
            <a:r>
              <a:t>Improper forest harvesting practices, overgrazing, mass tourism, the construction of ill-designed roads, and mining often lead to degradation and habitat destruction.</a:t>
            </a:r>
          </a:p>
          <a:p xmlns:a="http://schemas.openxmlformats.org/drawingml/2006/main">
            <a:r>
              <a:t>Climate change is having huge impacts on mountain ecosystems:</a:t>
            </a:r>
          </a:p>
          <a:p xmlns:a="http://schemas.openxmlformats.org/drawingml/2006/main">
            <a:r>
              <a:t>The world’s glaciers are retreating, reducing the reliability of freshwater supplies in some areas.</a:t>
            </a:r>
          </a:p>
          <a:p xmlns:a="http://schemas.openxmlformats.org/drawingml/2006/main">
            <a:r>
              <a:t>Increases in temperature threaten alpine plants and animals because of loss of habitat or because they are not able to migrate upslope fast enough to cooler, more suitable habitats.</a:t>
            </a:r>
          </a:p>
          <a:p xmlns:a="http://schemas.openxmlformats.org/drawingml/2006/main">
            <a:r>
              <a:t>Permafrost is melting; risk of other high-magnitude events is increasing; erosion from increased glacial runoff is accelerating; agricultural patterns are changing; glacier-fed freshwater for hydropower, agriculture, and drinking water is being depleted; mountain tourism is being negatively affected; and infectious diseases previously confined to the lowlands are increasing.</a:t>
            </a:r>
          </a:p>
          <a:p xmlns:a="http://schemas.openxmlformats.org/drawingml/2006/main">
            <a:r>
              <a:t>Impacts of acid rain, smog, and metal deposition from precipitation, all of which have lowland industrial sources, are often seen first in mountain regions—the “canaries in the coal mine.”</a:t>
            </a:r>
          </a:p>
          <a:p xmlns:a="http://schemas.openxmlformats.org/drawingml/2006/main">
            <a:r>
              <a:t/>
            </a:r>
          </a:p>
          <a:p xmlns:a="http://schemas.openxmlformats.org/drawingml/2006/main">
            <a:r>
              <a:t>[Sources]</a:t>
            </a:r>
          </a:p>
          <a:p xmlns:a="http://schemas.openxmlformats.org/drawingml/2006/main">
            <a:r>
              <a:t>- Original uploaded Mountain Geography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4fc17b8af2c401d"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d02059374e840cf" /><Relationship Type="http://schemas.openxmlformats.org/officeDocument/2006/relationships/slideLayout" Target="/ppt/slideLayouts/slideLayout1.xml" Id="R804a859b3f084737"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4C66CB3E-39C9-4CCF-8499-591CDC7A0396}"/>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13A98466-C6D3-436E-A39E-305F6D835F5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804a859b3f084737"/>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87a0f2b01e6c4f27" /><Relationship Type="http://schemas.openxmlformats.org/officeDocument/2006/relationships/notesSlide" Target="/ppt/notesSlides/notesSlide1.xml" Id="R3977871d96774a9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6e050a1753af4326" /><Relationship Type="http://schemas.openxmlformats.org/officeDocument/2006/relationships/notesSlide" Target="/ppt/notesSlides/notesSlide2.xml" Id="Re0de732cc1f24204"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9f90c757b764998" /><Relationship Type="http://schemas.openxmlformats.org/officeDocument/2006/relationships/notesSlide" Target="/ppt/notesSlides/notesSlide3.xml" Id="Rc5a36237b65a4119"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91eea47fa1664918" /><Relationship Type="http://schemas.openxmlformats.org/officeDocument/2006/relationships/notesSlide" Target="/ppt/notesSlides/notesSlide4.xml" Id="R9ce64cbe975a477a"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793392fd4424491b" /><Relationship Type="http://schemas.openxmlformats.org/officeDocument/2006/relationships/notesSlide" Target="/ppt/notesSlides/notesSlide5.xml" Id="R08918462c7f24f6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916ec6b512a44617" /><Relationship Type="http://schemas.openxmlformats.org/officeDocument/2006/relationships/notesSlide" Target="/ppt/notesSlides/notesSlide6.xml" Id="R8c1e9271f56e41d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ced043931e0b4c3d" /><Relationship Type="http://schemas.openxmlformats.org/officeDocument/2006/relationships/notesSlide" Target="/ppt/notesSlides/notesSlide7.xml" Id="R9c1b7f01da9b430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cd21513a4bc4ffa" /><Relationship Type="http://schemas.openxmlformats.org/officeDocument/2006/relationships/notesSlide" Target="/ppt/notesSlides/notesSlide8.xml" Id="R4db2c849158946e9"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eb3463d864a7409b" /><Relationship Type="http://schemas.openxmlformats.org/officeDocument/2006/relationships/notesSlide" Target="/ppt/notesSlides/notesSlide9.xml" Id="R7d972f7b1aed4ea8"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Slide title: MOUNTAIN GEOGRAPHY&#10;Physical and Human Dimensions">
            <a:extLst xmlns:a="http://schemas.openxmlformats.org/drawingml/2006/main">
              <a:ext uri="{FF2B5EF4-FFF2-40B4-BE49-F238E27FC236}">
                <a16:creationId xmlns:a16="http://schemas.microsoft.com/office/drawing/2014/main" id="{3A4BA872-2E2A-4E7D-A4A2-9AB9583F1D61}"/>
              </a:ext>
            </a:extLst>
          </p:cNvPr>
          <p:cNvSpPr>
            <a:spLocks xmlns:a="http://schemas.openxmlformats.org/drawingml/2006/main" noGrp="1"/>
          </p:cNvSpPr>
          <p:nvPr>
            <p:ph type="title" idx="0"/>
          </p:nvPr>
        </p:nvSpPr>
        <p:spPr>
          <a:xfrm xmlns:a="http://schemas.openxmlformats.org/drawingml/2006/main">
            <a:off x="685800" y="2130120"/>
            <a:ext cx="7772400" cy="1470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900" b="1" u="none">
                <a:solidFill>
                  <a:srgbClr val="7F7F7F"/>
                </a:solidFill>
                <a:latin typeface="Calibri"/>
                <a:ea typeface="Calibri"/>
                <a:cs typeface="Calibri"/>
              </a:rPr>
              <a:t>MOUNTAIN GEOGRAPHY</a:t>
            </a:r>
            <a:br/>
            <a:r>
              <a:rPr sz="4000" b="0" u="none">
                <a:solidFill>
                  <a:srgbClr val="8EB4E3"/>
                </a:solidFill>
                <a:latin typeface="Calibri"/>
                <a:ea typeface="Calibri"/>
                <a:cs typeface="Calibri"/>
              </a:rPr>
              <a:t>Physical and Human Dimensions</a:t>
            </a:r>
            <a:endParaRPr sz="4000" b="0" u="none">
              <a:solidFill>
                <a:srgbClr val="000000"/>
              </a:solidFill>
              <a:latin typeface="Calibri"/>
              <a:ea typeface="Calibri"/>
              <a:cs typeface="Calibri"/>
            </a:endParaRPr>
          </a:p>
        </p:txBody>
      </p:sp>
      <p:sp>
        <p:nvSpPr>
          <p:cNvPr id="8" name="Slide text on slide 1">
            <a:extLst xmlns:a="http://schemas.openxmlformats.org/drawingml/2006/main">
              <a:ext uri="{FF2B5EF4-FFF2-40B4-BE49-F238E27FC236}">
                <a16:creationId xmlns:a16="http://schemas.microsoft.com/office/drawing/2014/main" id="{0144847D-943F-4165-B7DD-9690FAF7492E}"/>
              </a:ext>
            </a:extLst>
          </p:cNvPr>
          <p:cNvSpPr>
            <a:spLocks xmlns:a="http://schemas.openxmlformats.org/drawingml/2006/main" noGrp="1"/>
          </p:cNvSpPr>
          <p:nvPr>
            <p:ph type="subTitle" idx="0"/>
          </p:nvPr>
        </p:nvSpPr>
        <p:spPr>
          <a:xfrm xmlns:a="http://schemas.openxmlformats.org/drawingml/2006/main">
            <a:off x="1371600" y="3886200"/>
            <a:ext cx="6400800" cy="175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7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3200" b="0" u="none">
              <a:solidFill>
                <a:srgbClr val="000000"/>
              </a:solidFill>
              <a:latin typeface="Calibri"/>
              <a:ea typeface="Calibri"/>
              <a:cs typeface="Calibri"/>
            </a:endParaRPr>
          </a:p>
          <a:p xmlns:a="http://schemas.openxmlformats.org/drawingml/2006/main">
            <a:pPr indent="0" algn="ctr">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98989"/>
                </a:solidFill>
                <a:latin typeface="Calibri"/>
                <a:ea typeface="Calibri"/>
                <a:cs typeface="Calibri"/>
              </a:rPr>
              <a:t>Edited by Martin F. Price, Alton C. Byers, Donald A. Friend, Thomas Kohler, and Larry W. Price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7356939"/>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itle: An introduction to mountains">
            <a:extLst xmlns:a="http://schemas.openxmlformats.org/drawingml/2006/main">
              <a:ext uri="{FF2B5EF4-FFF2-40B4-BE49-F238E27FC236}">
                <a16:creationId xmlns:a16="http://schemas.microsoft.com/office/drawing/2014/main" id="{C8EC0276-7C43-4162-A00D-C1E7DA8E011A}"/>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7F7F7F"/>
                </a:solidFill>
                <a:latin typeface="Calibri"/>
                <a:ea typeface="Calibri"/>
                <a:cs typeface="Calibri"/>
              </a:rPr>
              <a:t>An introduction to mountains</a:t>
            </a:r>
            <a:endParaRPr sz="2800" b="0" u="none">
              <a:solidFill>
                <a:srgbClr val="000000"/>
              </a:solidFill>
              <a:latin typeface="Calibri"/>
              <a:ea typeface="Calibri"/>
              <a:cs typeface="Calibri"/>
            </a:endParaRPr>
          </a:p>
        </p:txBody>
      </p:sp>
      <p:sp>
        <p:nvSpPr>
          <p:cNvPr id="10" name="Slide text on slide 2">
            <a:extLst xmlns:a="http://schemas.openxmlformats.org/drawingml/2006/main">
              <a:ext uri="{FF2B5EF4-FFF2-40B4-BE49-F238E27FC236}">
                <a16:creationId xmlns:a16="http://schemas.microsoft.com/office/drawing/2014/main" id="{F8E47B34-EDEB-489C-B0A3-16E6FED66F39}"/>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EB4E3"/>
                </a:solidFill>
                <a:latin typeface="Calibri"/>
                <a:ea typeface="Calibri"/>
                <a:cs typeface="Calibri"/>
              </a:rPr>
              <a:t>Chapter One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11606468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ext on slide 3">
            <a:extLst xmlns:a="http://schemas.openxmlformats.org/drawingml/2006/main">
              <a:ext uri="{FF2B5EF4-FFF2-40B4-BE49-F238E27FC236}">
                <a16:creationId xmlns:a16="http://schemas.microsoft.com/office/drawing/2014/main" id="{9CFA468D-7A04-4CD9-ABFC-ECC38F7E27B4}"/>
              </a:ext>
            </a:extLst>
          </p:cNvPr>
          <p:cNvSpPr>
            <a:spLocks xmlns:a="http://schemas.openxmlformats.org/drawingml/2006/main" noGrp="1"/>
          </p:cNvSpPr>
          <p:nvPr/>
        </p:nvSpPr>
        <p:spPr>
          <a:xfrm xmlns:a="http://schemas.openxmlformats.org/drawingml/2006/main">
            <a:off x="457200" y="475920"/>
            <a:ext cx="8229600" cy="5748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Mountains are of critical importance to people around the world:</a:t>
            </a:r>
            <a:endParaRPr sz="19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The world’s major rivers all have their headwaters in mountains.</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More than half of humanity relies on mountain fresh water for drinking, domestic use, irrigation, </a:t>
            </a:r>
            <a:r>
              <a:rPr sz="1700" b="1" u="none">
                <a:solidFill>
                  <a:srgbClr val="595959"/>
                </a:solidFill>
                <a:latin typeface="Calibri"/>
                <a:ea typeface="Calibri"/>
                <a:cs typeface="Calibri"/>
              </a:rPr>
              <a:t>hydropower </a:t>
            </a:r>
            <a:r>
              <a:rPr sz="1700" b="0" u="none">
                <a:solidFill>
                  <a:srgbClr val="595959"/>
                </a:solidFill>
                <a:latin typeface="Calibri"/>
                <a:ea typeface="Calibri"/>
                <a:cs typeface="Calibri"/>
              </a:rPr>
              <a:t>(which provides 19% of world electricity supply), industry, and transportation.</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 </a:t>
            </a:r>
            <a:r>
              <a:rPr sz="1700" b="1" u="none">
                <a:solidFill>
                  <a:srgbClr val="595959"/>
                </a:solidFill>
                <a:latin typeface="Calibri"/>
                <a:ea typeface="Calibri"/>
                <a:cs typeface="Calibri"/>
              </a:rPr>
              <a:t>forests</a:t>
            </a:r>
            <a:r>
              <a:rPr sz="1700" b="0" u="none">
                <a:solidFill>
                  <a:srgbClr val="595959"/>
                </a:solidFill>
                <a:latin typeface="Calibri"/>
                <a:ea typeface="Calibri"/>
                <a:cs typeface="Calibri"/>
              </a:rPr>
              <a:t> provide timber and non-timber products (mountains, medicinal plants) and capture and store rainfall.</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 </a:t>
            </a:r>
            <a:r>
              <a:rPr sz="1700" b="1" u="none">
                <a:solidFill>
                  <a:srgbClr val="595959"/>
                </a:solidFill>
                <a:latin typeface="Calibri"/>
                <a:ea typeface="Calibri"/>
                <a:cs typeface="Calibri"/>
              </a:rPr>
              <a:t>mines</a:t>
            </a:r>
            <a:r>
              <a:rPr sz="1700" b="0" u="none">
                <a:solidFill>
                  <a:srgbClr val="595959"/>
                </a:solidFill>
                <a:latin typeface="Calibri"/>
                <a:ea typeface="Calibri"/>
                <a:cs typeface="Calibri"/>
              </a:rPr>
              <a:t> are the major source of the world’s strategic nonferrous and precious metals.</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Mountains are hotspots of </a:t>
            </a:r>
            <a:r>
              <a:rPr sz="1700" b="1" u="none">
                <a:solidFill>
                  <a:srgbClr val="595959"/>
                </a:solidFill>
                <a:latin typeface="Calibri"/>
                <a:ea typeface="Calibri"/>
                <a:cs typeface="Calibri"/>
              </a:rPr>
              <a:t>biodiversity</a:t>
            </a:r>
            <a:r>
              <a:rPr sz="1700" b="0" u="none">
                <a:solidFill>
                  <a:srgbClr val="595959"/>
                </a:solidFill>
                <a:latin typeface="Calibri"/>
                <a:ea typeface="Calibri"/>
                <a:cs typeface="Calibri"/>
              </a:rPr>
              <a:t>: mountains are often </a:t>
            </a:r>
            <a:r>
              <a:rPr sz="1700" b="1" u="none">
                <a:solidFill>
                  <a:srgbClr val="595959"/>
                </a:solidFill>
                <a:latin typeface="Calibri"/>
                <a:ea typeface="Calibri"/>
                <a:cs typeface="Calibri"/>
              </a:rPr>
              <a:t>sanctuaries</a:t>
            </a:r>
            <a:r>
              <a:rPr sz="1700" b="0" u="none">
                <a:solidFill>
                  <a:srgbClr val="595959"/>
                </a:solidFill>
                <a:latin typeface="Calibri"/>
                <a:ea typeface="Calibri"/>
                <a:cs typeface="Calibri"/>
              </a:rPr>
              <a:t> for plants and animals; many plant and animal species are </a:t>
            </a:r>
            <a:r>
              <a:rPr sz="1700" b="1" u="none">
                <a:solidFill>
                  <a:srgbClr val="595959"/>
                </a:solidFill>
                <a:latin typeface="Calibri"/>
                <a:ea typeface="Calibri"/>
                <a:cs typeface="Calibri"/>
              </a:rPr>
              <a:t>endemic</a:t>
            </a:r>
            <a:r>
              <a:rPr sz="1700" b="0" u="none">
                <a:solidFill>
                  <a:srgbClr val="595959"/>
                </a:solidFill>
                <a:latin typeface="Calibri"/>
                <a:ea typeface="Calibri"/>
                <a:cs typeface="Calibri"/>
              </a:rPr>
              <a:t> to mountain regions; and mountain ranges function as </a:t>
            </a:r>
            <a:r>
              <a:rPr sz="1700" b="1" u="none">
                <a:solidFill>
                  <a:srgbClr val="595959"/>
                </a:solidFill>
                <a:latin typeface="Calibri"/>
                <a:ea typeface="Calibri"/>
                <a:cs typeface="Calibri"/>
              </a:rPr>
              <a:t>biological corridors.</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Many of our </a:t>
            </a:r>
            <a:r>
              <a:rPr sz="1700" b="1" u="none">
                <a:solidFill>
                  <a:srgbClr val="595959"/>
                </a:solidFill>
                <a:latin typeface="Calibri"/>
                <a:ea typeface="Calibri"/>
                <a:cs typeface="Calibri"/>
              </a:rPr>
              <a:t>food staples</a:t>
            </a:r>
            <a:r>
              <a:rPr sz="1700" b="0" u="none">
                <a:solidFill>
                  <a:srgbClr val="595959"/>
                </a:solidFill>
                <a:latin typeface="Calibri"/>
                <a:ea typeface="Calibri"/>
                <a:cs typeface="Calibri"/>
              </a:rPr>
              <a:t> were domesticated in mountains, and agricultural production systems were developed there.</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Mountains are home to numerous </a:t>
            </a:r>
            <a:r>
              <a:rPr sz="1700" b="1" u="none">
                <a:solidFill>
                  <a:srgbClr val="595959"/>
                </a:solidFill>
                <a:latin typeface="Calibri"/>
                <a:ea typeface="Calibri"/>
                <a:cs typeface="Calibri"/>
              </a:rPr>
              <a:t>medicinal</a:t>
            </a:r>
            <a:r>
              <a:rPr sz="1700" b="0" u="none">
                <a:solidFill>
                  <a:srgbClr val="595959"/>
                </a:solidFill>
                <a:latin typeface="Calibri"/>
                <a:ea typeface="Calibri"/>
                <a:cs typeface="Calibri"/>
              </a:rPr>
              <a:t> and food plants.</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Mountains are hotspots of cultural </a:t>
            </a:r>
            <a:r>
              <a:rPr sz="1700" b="1" u="none">
                <a:solidFill>
                  <a:srgbClr val="595959"/>
                </a:solidFill>
                <a:latin typeface="Calibri"/>
                <a:ea typeface="Calibri"/>
                <a:cs typeface="Calibri"/>
              </a:rPr>
              <a:t>diversity </a:t>
            </a:r>
            <a:r>
              <a:rPr sz="1700" b="0" u="none">
                <a:solidFill>
                  <a:srgbClr val="595959"/>
                </a:solidFill>
                <a:latin typeface="Calibri"/>
                <a:ea typeface="Calibri"/>
                <a:cs typeface="Calibri"/>
              </a:rPr>
              <a:t>and home to many </a:t>
            </a:r>
            <a:r>
              <a:rPr sz="1700" b="1" u="none">
                <a:solidFill>
                  <a:srgbClr val="595959"/>
                </a:solidFill>
                <a:latin typeface="Calibri"/>
                <a:ea typeface="Calibri"/>
                <a:cs typeface="Calibri"/>
              </a:rPr>
              <a:t>indigenous peoples.</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Mountain physical and cultural diversity is a major draw for world </a:t>
            </a:r>
            <a:r>
              <a:rPr sz="1700" b="1" u="none">
                <a:solidFill>
                  <a:srgbClr val="595959"/>
                </a:solidFill>
                <a:latin typeface="Calibri"/>
                <a:ea typeface="Calibri"/>
                <a:cs typeface="Calibri"/>
              </a:rPr>
              <a:t>tourism.</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700" b="0" u="none">
                <a:solidFill>
                  <a:srgbClr val="595959"/>
                </a:solidFill>
                <a:latin typeface="Calibri"/>
                <a:ea typeface="Calibri"/>
                <a:cs typeface="Calibri"/>
              </a:rPr>
              <a:t>In many cultures, mountains have special </a:t>
            </a:r>
            <a:r>
              <a:rPr sz="1700" b="1" u="none">
                <a:solidFill>
                  <a:srgbClr val="595959"/>
                </a:solidFill>
                <a:latin typeface="Calibri"/>
                <a:ea typeface="Calibri"/>
                <a:cs typeface="Calibri"/>
              </a:rPr>
              <a:t>spiritual, cultural, and sacred significance.</a:t>
            </a: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742680" lvl="1" indent="-285480">
              <a:lnSpc>
                <a:spcPct val="9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a:p xmlns:a="http://schemas.openxmlformats.org/drawingml/2006/main">
            <a:pPr marL="742680" lvl="1" indent="-285480">
              <a:lnSpc>
                <a:spcPct val="80000"/>
              </a:lnSpc>
              <a:spcBef>
                <a:spcPts val="425"/>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700" b="0" u="none">
              <a:solidFill>
                <a:srgbClr val="000000"/>
              </a:solidFill>
              <a:latin typeface="Calibri"/>
              <a:ea typeface="Calibri"/>
              <a:cs typeface="Calibri"/>
            </a:endParaRPr>
          </a:p>
        </p:txBody>
      </p:sp>
      <p:sp>
        <p:nvSpPr>
          <p:cNvPr id="12" name="Accessible slide title: Mountains are of critical importance to people around the world:">
            <a:extLst xmlns:a="http://schemas.openxmlformats.org/drawingml/2006/main">
              <a:ext uri="{FF2B5EF4-FFF2-40B4-BE49-F238E27FC236}">
                <a16:creationId xmlns:a16="http://schemas.microsoft.com/office/drawing/2014/main" id="{BA4268FD-A93D-46B0-8D6F-71552F32E10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Mountains are of critical importance to people around the world:</a:t>
            </a:r>
          </a:p>
        </p:txBody>
      </p:sp>
    </p:spTree>
    <p:extLst>
      <p:ext uri="{BB962C8B-B14F-4D97-AF65-F5344CB8AC3E}">
        <p14:creationId xmlns:p14="http://schemas.microsoft.com/office/powerpoint/2010/main" val="70991508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Slide title: Defining Mountains">
            <a:extLst xmlns:a="http://schemas.openxmlformats.org/drawingml/2006/main">
              <a:ext uri="{FF2B5EF4-FFF2-40B4-BE49-F238E27FC236}">
                <a16:creationId xmlns:a16="http://schemas.microsoft.com/office/drawing/2014/main" id="{BC7A9538-7603-49F1-BB08-5171CD74515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Defining Mountains</a:t>
            </a:r>
            <a:endParaRPr sz="3200" b="0" u="none">
              <a:solidFill>
                <a:srgbClr val="000000"/>
              </a:solidFill>
              <a:latin typeface="Calibri"/>
              <a:ea typeface="Calibri"/>
              <a:cs typeface="Calibri"/>
            </a:endParaRPr>
          </a:p>
        </p:txBody>
      </p:sp>
      <p:sp>
        <p:nvSpPr>
          <p:cNvPr id="13" name="Slide text on slide 4">
            <a:extLst xmlns:a="http://schemas.openxmlformats.org/drawingml/2006/main">
              <a:ext uri="{FF2B5EF4-FFF2-40B4-BE49-F238E27FC236}">
                <a16:creationId xmlns:a16="http://schemas.microsoft.com/office/drawing/2014/main" id="{B7E92A85-1522-4753-8E28-07B91830720E}"/>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Merriam-Webster’s</a:t>
            </a:r>
            <a:r>
              <a:rPr sz="1800" b="0" u="none">
                <a:solidFill>
                  <a:srgbClr val="595959"/>
                </a:solidFill>
                <a:latin typeface="Calibri"/>
                <a:ea typeface="Calibri"/>
                <a:cs typeface="Calibri"/>
              </a:rPr>
              <a:t> defines a mountain as “a landmass which projects conspicuously above its surroundings and is higher than a hill.”</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Roderick Peattie (1936) suggested several subjective criteria for defining mountains:</a:t>
            </a:r>
            <a:endParaRPr sz="1800" b="0" u="none">
              <a:solidFill>
                <a:srgbClr val="000000"/>
              </a:solidFill>
              <a:latin typeface="Calibri"/>
              <a:ea typeface="Calibri"/>
              <a:cs typeface="Calibri"/>
            </a:endParaRPr>
          </a:p>
          <a:p xmlns:a="http://schemas.openxmlformats.org/drawingml/2006/main">
            <a:pPr marL="799920" lvl="1" indent="-342720">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Mountains should be impressive.</a:t>
            </a:r>
            <a:endParaRPr sz="1400" b="0" u="none">
              <a:solidFill>
                <a:srgbClr val="000000"/>
              </a:solidFill>
              <a:latin typeface="Calibri"/>
              <a:ea typeface="Calibri"/>
              <a:cs typeface="Calibri"/>
            </a:endParaRPr>
          </a:p>
          <a:p xmlns:a="http://schemas.openxmlformats.org/drawingml/2006/main">
            <a:pPr marL="799920" lvl="1" indent="-342720">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They should enter into the imagination of the people who live within their shadow.</a:t>
            </a:r>
            <a:endParaRPr sz="1400" b="0" u="none">
              <a:solidFill>
                <a:srgbClr val="000000"/>
              </a:solidFill>
              <a:latin typeface="Calibri"/>
              <a:ea typeface="Calibri"/>
              <a:cs typeface="Calibri"/>
            </a:endParaRPr>
          </a:p>
          <a:p xmlns:a="http://schemas.openxmlformats.org/drawingml/2006/main">
            <a:pPr marL="799920" lvl="1" indent="-342720">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should have individuality.</a:t>
            </a: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As examples, Peattie cites Mount Fujiyama in Japan and Mount Etna in Italy, both of which are snowcapped volcanic cones that dominate the surrounding landscapes, and have been immortalized in art and literature; but while Fujiyama is considered benign and sacred, Etna is a destructive devil.</a:t>
            </a: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more objective basis for defining mountains is elevation—for example, that land must be at least 300 m in altitude to qualify—but even this is contextual.</a:t>
            </a: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An objective definition of mountainous terrain should also include </a:t>
            </a:r>
            <a:r>
              <a:rPr sz="1800" b="1" u="none">
                <a:solidFill>
                  <a:srgbClr val="595959"/>
                </a:solidFill>
                <a:latin typeface="Calibri"/>
                <a:ea typeface="Calibri"/>
                <a:cs typeface="Calibri"/>
              </a:rPr>
              <a:t>local relief </a:t>
            </a:r>
            <a:r>
              <a:rPr sz="1800" b="0" u="none">
                <a:solidFill>
                  <a:srgbClr val="595959"/>
                </a:solidFill>
                <a:latin typeface="Calibri"/>
                <a:ea typeface="Calibri"/>
                <a:cs typeface="Calibri"/>
              </a:rPr>
              <a:t>(the elevational distance between highest and lowest points in an area), steepness of slope, and the amount of sloping land.</a:t>
            </a: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37830053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ext on slide 5">
            <a:extLst xmlns:a="http://schemas.openxmlformats.org/drawingml/2006/main">
              <a:ext uri="{FF2B5EF4-FFF2-40B4-BE49-F238E27FC236}">
                <a16:creationId xmlns:a16="http://schemas.microsoft.com/office/drawing/2014/main" id="{D47F244E-C773-4E90-9E4E-79A084ADC482}"/>
              </a:ext>
            </a:extLst>
          </p:cNvPr>
          <p:cNvSpPr>
            <a:spLocks xmlns:a="http://schemas.openxmlformats.org/drawingml/2006/main" noGrp="1"/>
          </p:cNvSpPr>
          <p:nvPr/>
        </p:nvSpPr>
        <p:spPr>
          <a:xfrm xmlns:a="http://schemas.openxmlformats.org/drawingml/2006/main">
            <a:off x="457200" y="360360"/>
            <a:ext cx="8229600" cy="5851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Unlike hills, mountains have significantly different climates at successive levels, which is usually reflected in the vegetation, giving mountains </a:t>
            </a:r>
            <a:r>
              <a:rPr sz="1900" b="1" u="none">
                <a:solidFill>
                  <a:srgbClr val="595959"/>
                </a:solidFill>
                <a:latin typeface="Calibri"/>
                <a:ea typeface="Calibri"/>
                <a:cs typeface="Calibri"/>
              </a:rPr>
              <a:t>bioclimatic belts</a:t>
            </a:r>
            <a:r>
              <a:rPr sz="1900" b="0" u="none">
                <a:solidFill>
                  <a:srgbClr val="595959"/>
                </a:solidFill>
                <a:latin typeface="Calibri"/>
                <a:ea typeface="Calibri"/>
                <a:cs typeface="Calibri"/>
              </a:rPr>
              <a:t> from bottom to top.</a:t>
            </a: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Mountains are frequently distinguished as being </a:t>
            </a:r>
            <a:r>
              <a:rPr sz="1900" b="1" u="none">
                <a:solidFill>
                  <a:srgbClr val="595959"/>
                </a:solidFill>
                <a:latin typeface="Calibri"/>
                <a:ea typeface="Calibri"/>
                <a:cs typeface="Calibri"/>
              </a:rPr>
              <a:t>high, medium/middle</a:t>
            </a:r>
            <a:r>
              <a:rPr sz="1900" b="0" u="none">
                <a:solidFill>
                  <a:srgbClr val="595959"/>
                </a:solidFill>
                <a:latin typeface="Calibri"/>
                <a:ea typeface="Calibri"/>
                <a:cs typeface="Calibri"/>
              </a:rPr>
              <a:t> or </a:t>
            </a:r>
            <a:r>
              <a:rPr sz="1900" b="1" u="none">
                <a:solidFill>
                  <a:srgbClr val="595959"/>
                </a:solidFill>
                <a:latin typeface="Calibri"/>
                <a:ea typeface="Calibri"/>
                <a:cs typeface="Calibri"/>
              </a:rPr>
              <a:t>low,</a:t>
            </a:r>
            <a:r>
              <a:rPr sz="1900" b="0" u="none">
                <a:solidFill>
                  <a:srgbClr val="595959"/>
                </a:solidFill>
                <a:latin typeface="Calibri"/>
                <a:ea typeface="Calibri"/>
                <a:cs typeface="Calibri"/>
              </a:rPr>
              <a:t> although this correlates less with elevation or relief than with climate.</a:t>
            </a: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“Alpine” is used in Europe, New Zealand, and Japan to apply to whole mountain ranges that can include valleys, forests, and pastures, but in biogeographical terms, the alpine life zone is confined to vegetation above the natural high-altitude forest or timberline.  However, the location of current timberlines is influenced by many factors, including long-term human activities.</a:t>
            </a: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 geoecological approach for determining the lower limit of a </a:t>
            </a:r>
            <a:r>
              <a:rPr sz="1900" b="1" u="none">
                <a:solidFill>
                  <a:srgbClr val="595959"/>
                </a:solidFill>
                <a:latin typeface="Calibri"/>
                <a:ea typeface="Calibri"/>
                <a:cs typeface="Calibri"/>
              </a:rPr>
              <a:t>high</a:t>
            </a:r>
            <a:r>
              <a:rPr sz="1900" b="0" u="none">
                <a:solidFill>
                  <a:srgbClr val="595959"/>
                </a:solidFill>
                <a:latin typeface="Calibri"/>
                <a:ea typeface="Calibri"/>
                <a:cs typeface="Calibri"/>
              </a:rPr>
              <a:t> mountain environment takes into account three main criteria:</a:t>
            </a:r>
            <a:endParaRPr sz="1900" b="0" u="none">
              <a:solidFill>
                <a:srgbClr val="000000"/>
              </a:solidFill>
              <a:latin typeface="Calibri"/>
              <a:ea typeface="Calibri"/>
              <a:cs typeface="Calibri"/>
            </a:endParaRPr>
          </a:p>
          <a:p xmlns:a="http://schemas.openxmlformats.org/drawingml/2006/main">
            <a:pPr marL="85716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High mountains should rise above the Pleistocene snow line, the line of rugged and serrated topography associated with mountain glaciers and frost action.</a:t>
            </a:r>
            <a:endParaRPr sz="1500" b="0" u="none">
              <a:solidFill>
                <a:srgbClr val="000000"/>
              </a:solidFill>
              <a:latin typeface="Calibri"/>
              <a:ea typeface="Calibri"/>
              <a:cs typeface="Calibri"/>
            </a:endParaRPr>
          </a:p>
          <a:p xmlns:a="http://schemas.openxmlformats.org/drawingml/2006/main">
            <a:pPr marL="85716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High mountains should extend above the regional (natural) timberline.</a:t>
            </a:r>
            <a:endParaRPr sz="1500" b="0" u="none">
              <a:solidFill>
                <a:srgbClr val="000000"/>
              </a:solidFill>
              <a:latin typeface="Calibri"/>
              <a:ea typeface="Calibri"/>
              <a:cs typeface="Calibri"/>
            </a:endParaRPr>
          </a:p>
          <a:p xmlns:a="http://schemas.openxmlformats.org/drawingml/2006/main">
            <a:pPr marL="857160" lvl="1" indent="-342720">
              <a:lnSpc>
                <a:spcPct val="11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High mountains should display cryonival (i.e., cold climate) processes, such as frost-heaving and solifluction.</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5" name="Accessible slide title: Unlike hills, mountains have significantly different climates at successive l...">
            <a:extLst xmlns:a="http://schemas.openxmlformats.org/drawingml/2006/main">
              <a:ext uri="{FF2B5EF4-FFF2-40B4-BE49-F238E27FC236}">
                <a16:creationId xmlns:a16="http://schemas.microsoft.com/office/drawing/2014/main" id="{76090E5B-D1D2-434F-8C2C-964173337EF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Unlike hills, mountains have significantly different climates at successive l...</a:t>
            </a:r>
          </a:p>
        </p:txBody>
      </p:sp>
    </p:spTree>
    <p:extLst>
      <p:ext uri="{BB962C8B-B14F-4D97-AF65-F5344CB8AC3E}">
        <p14:creationId xmlns:p14="http://schemas.microsoft.com/office/powerpoint/2010/main" val="1402183255"/>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5" name="Slide text on slide 6">
            <a:extLst xmlns:a="http://schemas.openxmlformats.org/drawingml/2006/main">
              <a:ext uri="{FF2B5EF4-FFF2-40B4-BE49-F238E27FC236}">
                <a16:creationId xmlns:a16="http://schemas.microsoft.com/office/drawing/2014/main" id="{906D43DE-9F07-489E-AE07-4B3443D76C3A}"/>
              </a:ext>
            </a:extLst>
          </p:cNvPr>
          <p:cNvSpPr>
            <a:spLocks xmlns:a="http://schemas.openxmlformats.org/drawingml/2006/main" noGrp="1"/>
          </p:cNvSpPr>
          <p:nvPr/>
        </p:nvSpPr>
        <p:spPr>
          <a:xfrm xmlns:a="http://schemas.openxmlformats.org/drawingml/2006/main">
            <a:off x="457200" y="360360"/>
            <a:ext cx="8229600" cy="5851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Recently, modern technologies based on remote sensing have been applied to defining mountains at both regional and global scales, using digital elevation models, to develop a typology of mountains that includes the following:</a:t>
            </a: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2,500 m, the threshold above which human physiology is affected by oxygen depletion, is the limit above which all environments are considered “mountain.”</a:t>
            </a: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At middle elevations, some slope is necessary for terrain to be defined as “mountain,” and slopes should be steeper at lower elevations.</a:t>
            </a: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To include low-elevation mountains, if the LER (local elevation range) is at least 300 m, a grid cell is defined as “mountain.”</a:t>
            </a: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According to this typology, 35.8 million km</a:t>
            </a:r>
            <a:r>
              <a:rPr sz="1900" b="0" u="none">
                <a:solidFill>
                  <a:srgbClr val="595959"/>
                </a:solidFill>
                <a:latin typeface="Calibri"/>
                <a:ea typeface="Calibri"/>
                <a:cs typeface="Calibri"/>
              </a:rPr>
              <a:t>2 </a:t>
            </a:r>
            <a:r>
              <a:rPr sz="1900" b="0" u="none">
                <a:solidFill>
                  <a:srgbClr val="595959"/>
                </a:solidFill>
                <a:latin typeface="Calibri"/>
                <a:ea typeface="Calibri"/>
                <a:cs typeface="Calibri"/>
              </a:rPr>
              <a:t>(24% of global land area) is classified as mountainous, and 720 million people (12% of the global population) live in mountain areas – and 26% live within or very close to mountain areas.</a:t>
            </a: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With 1/4 of the Earth’s land surface covered by mountains, and about 1/4 of the global population living in or near them, mountain issues clearly have an important place on the global development and environment stage.</a:t>
            </a: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6" name="Accessible slide title: Recently, modern technologies based on remote sensing have been applied to de...">
            <a:extLst xmlns:a="http://schemas.openxmlformats.org/drawingml/2006/main">
              <a:ext uri="{FF2B5EF4-FFF2-40B4-BE49-F238E27FC236}">
                <a16:creationId xmlns:a16="http://schemas.microsoft.com/office/drawing/2014/main" id="{1510D545-AEB1-4D10-AE9F-002A2377701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Recently, modern technologies based on remote sensing have been applied to de...</a:t>
            </a:r>
          </a:p>
        </p:txBody>
      </p:sp>
    </p:spTree>
    <p:extLst>
      <p:ext uri="{BB962C8B-B14F-4D97-AF65-F5344CB8AC3E}">
        <p14:creationId xmlns:p14="http://schemas.microsoft.com/office/powerpoint/2010/main" val="1505786288"/>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6" name="Slide title: Mountains and Opportunities">
            <a:extLst xmlns:a="http://schemas.openxmlformats.org/drawingml/2006/main">
              <a:ext uri="{FF2B5EF4-FFF2-40B4-BE49-F238E27FC236}">
                <a16:creationId xmlns:a16="http://schemas.microsoft.com/office/drawing/2014/main" id="{81EA1600-A414-4D8A-8199-D3FEEB735EC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8EB4E3"/>
                </a:solidFill>
                <a:latin typeface="Calibri"/>
                <a:ea typeface="Calibri"/>
                <a:cs typeface="Calibri"/>
              </a:rPr>
              <a:t>Mountains and Opportunities</a:t>
            </a:r>
            <a:endParaRPr sz="3200" b="0" u="none">
              <a:solidFill>
                <a:srgbClr val="000000"/>
              </a:solidFill>
              <a:latin typeface="Calibri"/>
              <a:ea typeface="Calibri"/>
              <a:cs typeface="Calibri"/>
            </a:endParaRPr>
          </a:p>
        </p:txBody>
      </p:sp>
      <p:sp>
        <p:nvSpPr>
          <p:cNvPr id="17" name="Slide text on slide 7">
            <a:extLst xmlns:a="http://schemas.openxmlformats.org/drawingml/2006/main">
              <a:ext uri="{FF2B5EF4-FFF2-40B4-BE49-F238E27FC236}">
                <a16:creationId xmlns:a16="http://schemas.microsoft.com/office/drawing/2014/main" id="{0E7D3FF9-2210-40D6-B81F-63733C97685F}"/>
              </a:ext>
            </a:extLst>
          </p:cNvPr>
          <p:cNvSpPr>
            <a:spLocks xmlns:a="http://schemas.openxmlformats.org/drawingml/2006/main" noGrp="1"/>
          </p:cNvSpPr>
          <p:nvPr/>
        </p:nvSpPr>
        <p:spPr>
          <a:xfrm xmlns:a="http://schemas.openxmlformats.org/drawingml/2006/main">
            <a:off x="457200" y="1069920"/>
            <a:ext cx="8229600" cy="5378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High elevations and cold climates exclude productive </a:t>
            </a:r>
            <a:r>
              <a:rPr sz="1800" b="1" u="none">
                <a:solidFill>
                  <a:srgbClr val="595959"/>
                </a:solidFill>
                <a:latin typeface="Calibri"/>
                <a:ea typeface="Calibri"/>
                <a:cs typeface="Calibri"/>
              </a:rPr>
              <a:t>agriculture</a:t>
            </a:r>
            <a:r>
              <a:rPr sz="1800" b="0" u="none">
                <a:solidFill>
                  <a:srgbClr val="595959"/>
                </a:solidFill>
                <a:latin typeface="Calibri"/>
                <a:ea typeface="Calibri"/>
                <a:cs typeface="Calibri"/>
              </a:rPr>
              <a:t> and limit animal husbandry.</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Poverty</a:t>
            </a:r>
            <a:r>
              <a:rPr sz="1800" b="0" u="none">
                <a:solidFill>
                  <a:srgbClr val="595959"/>
                </a:solidFill>
                <a:latin typeface="Calibri"/>
                <a:ea typeface="Calibri"/>
                <a:cs typeface="Calibri"/>
              </a:rPr>
              <a:t> levels are often exceptionally high, and access to education, decision-making power, health services, financial resources, and land rights are </a:t>
            </a:r>
            <a:r>
              <a:rPr sz="1800" b="1" u="none">
                <a:solidFill>
                  <a:srgbClr val="595959"/>
                </a:solidFill>
                <a:latin typeface="Calibri"/>
                <a:ea typeface="Calibri"/>
                <a:cs typeface="Calibri"/>
              </a:rPr>
              <a:t>inequitably distributed </a:t>
            </a:r>
            <a:r>
              <a:rPr sz="1800" b="0" u="none">
                <a:solidFill>
                  <a:srgbClr val="595959"/>
                </a:solidFill>
                <a:latin typeface="Calibri"/>
                <a:ea typeface="Calibri"/>
                <a:cs typeface="Calibri"/>
              </a:rPr>
              <a:t>between upland and lowland communities.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Populations are scattered, and mountain peoples are typically distrustful of central governments and outsiders because of histories of exploitation with little compensation or long-term benefit.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National governments typically do not connect with their citizens in peripheral mountain areas, despite potential threats to the state that may emerge from neglect of those areas; at the end of the 20</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 more than half of the world’s 48 ongoing </a:t>
            </a:r>
            <a:r>
              <a:rPr sz="1800" b="1" u="none">
                <a:solidFill>
                  <a:srgbClr val="595959"/>
                </a:solidFill>
                <a:latin typeface="Calibri"/>
                <a:ea typeface="Calibri"/>
                <a:cs typeface="Calibri"/>
              </a:rPr>
              <a:t>wars</a:t>
            </a:r>
            <a:r>
              <a:rPr sz="1800" b="0" u="none">
                <a:solidFill>
                  <a:srgbClr val="595959"/>
                </a:solidFill>
                <a:latin typeface="Calibri"/>
                <a:ea typeface="Calibri"/>
                <a:cs typeface="Calibri"/>
              </a:rPr>
              <a:t> </a:t>
            </a:r>
            <a:r>
              <a:rPr sz="1800" b="1" u="none">
                <a:solidFill>
                  <a:srgbClr val="595959"/>
                </a:solidFill>
                <a:latin typeface="Calibri"/>
                <a:ea typeface="Calibri"/>
                <a:cs typeface="Calibri"/>
              </a:rPr>
              <a:t>and conflicts,</a:t>
            </a:r>
            <a:r>
              <a:rPr sz="1800" b="0" u="none">
                <a:solidFill>
                  <a:srgbClr val="595959"/>
                </a:solidFill>
                <a:latin typeface="Calibri"/>
                <a:ea typeface="Calibri"/>
                <a:cs typeface="Calibri"/>
              </a:rPr>
              <a:t> strongly linked to the poverty and historic marginalization of highland peoples, were taking place in mountains.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complex topography of mountains, and the often high frequency of natural hazards, such as landslides, avalanches, and floods, means that </a:t>
            </a:r>
            <a:r>
              <a:rPr sz="1800" b="1" u="none">
                <a:solidFill>
                  <a:srgbClr val="595959"/>
                </a:solidFill>
                <a:latin typeface="Calibri"/>
                <a:ea typeface="Calibri"/>
                <a:cs typeface="Calibri"/>
              </a:rPr>
              <a:t>communications</a:t>
            </a:r>
            <a:r>
              <a:rPr sz="1800" b="0" u="none">
                <a:solidFill>
                  <a:srgbClr val="595959"/>
                </a:solidFill>
                <a:latin typeface="Calibri"/>
                <a:ea typeface="Calibri"/>
                <a:cs typeface="Calibri"/>
              </a:rPr>
              <a:t> are typically poor and/or uncertain, and roads and infrastructure marginal to nonexistent. (But modern technologies such as the Internet and mobile phones are rapidly expanding in mountain areas.)</a:t>
            </a: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691916614"/>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8" name="Slide text on slide 8">
            <a:extLst xmlns:a="http://schemas.openxmlformats.org/drawingml/2006/main">
              <a:ext uri="{FF2B5EF4-FFF2-40B4-BE49-F238E27FC236}">
                <a16:creationId xmlns:a16="http://schemas.microsoft.com/office/drawing/2014/main" id="{665D2332-085C-4357-A8A3-4F143F4DB676}"/>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Because of their environmental diversity over small distances, mountains offer a huge potential for the local production of </a:t>
            </a:r>
            <a:r>
              <a:rPr sz="1900" b="1" u="none">
                <a:solidFill>
                  <a:srgbClr val="595959"/>
                </a:solidFill>
                <a:latin typeface="Calibri"/>
                <a:ea typeface="Calibri"/>
                <a:cs typeface="Calibri"/>
              </a:rPr>
              <a:t>renewable energy </a:t>
            </a:r>
            <a:r>
              <a:rPr sz="1900" b="0" u="none">
                <a:solidFill>
                  <a:srgbClr val="595959"/>
                </a:solidFill>
                <a:latin typeface="Calibri"/>
                <a:ea typeface="Calibri"/>
                <a:cs typeface="Calibri"/>
              </a:rPr>
              <a:t>through small-scale wind, solar, and hydroelectric power.</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These allow for the development of local industry, bringing new sources of income (often through rejuvenation of traditional crafts), and also provide light for children to study by.</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Modern sources of energy can also help mitigate chronic </a:t>
            </a:r>
            <a:r>
              <a:rPr sz="1500" b="1" u="none">
                <a:solidFill>
                  <a:srgbClr val="595959"/>
                </a:solidFill>
                <a:latin typeface="Calibri"/>
                <a:ea typeface="Calibri"/>
                <a:cs typeface="Calibri"/>
              </a:rPr>
              <a:t>shortages of wood-based heating fuel,</a:t>
            </a:r>
            <a:r>
              <a:rPr sz="1500" b="0" u="none">
                <a:solidFill>
                  <a:srgbClr val="595959"/>
                </a:solidFill>
                <a:latin typeface="Calibri"/>
                <a:ea typeface="Calibri"/>
                <a:cs typeface="Calibri"/>
              </a:rPr>
              <a:t> the principal source of energy for mountain people.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High altitudes and cold climates can lead to </a:t>
            </a:r>
            <a:r>
              <a:rPr sz="1900" b="1" u="none">
                <a:solidFill>
                  <a:srgbClr val="595959"/>
                </a:solidFill>
                <a:latin typeface="Calibri"/>
                <a:ea typeface="Calibri"/>
                <a:cs typeface="Calibri"/>
              </a:rPr>
              <a:t>health problems,</a:t>
            </a:r>
            <a:r>
              <a:rPr sz="1900" b="0" u="none">
                <a:solidFill>
                  <a:srgbClr val="595959"/>
                </a:solidFill>
                <a:latin typeface="Calibri"/>
                <a:ea typeface="Calibri"/>
                <a:cs typeface="Calibri"/>
              </a:rPr>
              <a:t> and care must be taken to </a:t>
            </a:r>
            <a:r>
              <a:rPr sz="1900" b="1" u="none">
                <a:solidFill>
                  <a:srgbClr val="595959"/>
                </a:solidFill>
                <a:latin typeface="Calibri"/>
                <a:ea typeface="Calibri"/>
                <a:cs typeface="Calibri"/>
              </a:rPr>
              <a:t>acclimate</a:t>
            </a:r>
            <a:r>
              <a:rPr sz="1900" b="0" u="none">
                <a:solidFill>
                  <a:srgbClr val="595959"/>
                </a:solidFill>
                <a:latin typeface="Calibri"/>
                <a:ea typeface="Calibri"/>
                <a:cs typeface="Calibri"/>
              </a:rPr>
              <a:t> to higher altitudes.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Work seasons are short in the mountains, and skilled labor forces are often lacking, esp. in areas characterized by the </a:t>
            </a:r>
            <a:r>
              <a:rPr sz="1900" b="1" u="none">
                <a:solidFill>
                  <a:srgbClr val="595959"/>
                </a:solidFill>
                <a:latin typeface="Calibri"/>
                <a:ea typeface="Calibri"/>
                <a:cs typeface="Calibri"/>
              </a:rPr>
              <a:t>out-migration</a:t>
            </a:r>
            <a:r>
              <a:rPr sz="1900" b="0" u="none">
                <a:solidFill>
                  <a:srgbClr val="595959"/>
                </a:solidFill>
                <a:latin typeface="Calibri"/>
                <a:ea typeface="Calibri"/>
                <a:cs typeface="Calibri"/>
              </a:rPr>
              <a:t> of young people.</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Many traditional mountain cultures are being rapidly assimilated into mainstream cultures as modern communication technologies and tourists reach remote mountain villages.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Yet emigrants often send remittances which can be vital sources of income and investment, and when they return, they may bring new ideas which can often be combined with traditional ideas and approaches, contributing to sustainable development.</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1" u="none">
                <a:solidFill>
                  <a:srgbClr val="595959"/>
                </a:solidFill>
                <a:latin typeface="Calibri"/>
                <a:ea typeface="Calibri"/>
                <a:cs typeface="Calibri"/>
              </a:rPr>
              <a:t>Women </a:t>
            </a:r>
            <a:r>
              <a:rPr sz="1500" b="0" u="none">
                <a:solidFill>
                  <a:srgbClr val="595959"/>
                </a:solidFill>
                <a:latin typeface="Calibri"/>
                <a:ea typeface="Calibri"/>
                <a:cs typeface="Calibri"/>
              </a:rPr>
              <a:t>are of critical importance to home life, the work force, farm maintenance, and as retainers of traditional biodiversity knowledge—yet they typically remain marginalized with regard to decision-making, equity, and education.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9" name="Accessible slide title: Because of their environmental diversity over small distances, mountains offe...">
            <a:extLst xmlns:a="http://schemas.openxmlformats.org/drawingml/2006/main">
              <a:ext uri="{FF2B5EF4-FFF2-40B4-BE49-F238E27FC236}">
                <a16:creationId xmlns:a16="http://schemas.microsoft.com/office/drawing/2014/main" id="{FCAD42C0-0ABB-4FE9-99A3-733D009536D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Because of their environmental diversity over small distances, mountains offe...</a:t>
            </a:r>
          </a:p>
        </p:txBody>
      </p:sp>
    </p:spTree>
    <p:extLst>
      <p:ext uri="{BB962C8B-B14F-4D97-AF65-F5344CB8AC3E}">
        <p14:creationId xmlns:p14="http://schemas.microsoft.com/office/powerpoint/2010/main" val="1936961286"/>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on slide 9">
            <a:extLst xmlns:a="http://schemas.openxmlformats.org/drawingml/2006/main">
              <a:ext uri="{FF2B5EF4-FFF2-40B4-BE49-F238E27FC236}">
                <a16:creationId xmlns:a16="http://schemas.microsoft.com/office/drawing/2014/main" id="{7B956209-0A7D-462D-9E30-6CB04CE7C5C3}"/>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Challenges derive from the fact that mountains are naturally </a:t>
            </a:r>
            <a:r>
              <a:rPr sz="1800" b="1" u="none">
                <a:solidFill>
                  <a:srgbClr val="595959"/>
                </a:solidFill>
                <a:latin typeface="Calibri"/>
                <a:ea typeface="Calibri"/>
                <a:cs typeface="Calibri"/>
              </a:rPr>
              <a:t>dynamic environments,</a:t>
            </a:r>
            <a:r>
              <a:rPr sz="1800" b="0" u="none">
                <a:solidFill>
                  <a:srgbClr val="595959"/>
                </a:solidFill>
                <a:latin typeface="Calibri"/>
                <a:ea typeface="Calibri"/>
                <a:cs typeface="Calibri"/>
              </a:rPr>
              <a:t> and low-frequency/high-magnitude events such as volcanic eruptions, landslides, debris flows, and glacial lake outburst floods (GLOFs) are capable of causing immense damage and great loss of life.</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Mountains include some of the </a:t>
            </a:r>
            <a:r>
              <a:rPr sz="1800" b="1" u="none">
                <a:solidFill>
                  <a:srgbClr val="595959"/>
                </a:solidFill>
                <a:latin typeface="Calibri"/>
                <a:ea typeface="Calibri"/>
                <a:cs typeface="Calibri"/>
              </a:rPr>
              <a:t>most fragile ecosystems in the world</a:t>
            </a:r>
            <a:r>
              <a:rPr sz="1800" b="0" u="none">
                <a:solidFill>
                  <a:srgbClr val="595959"/>
                </a:solidFill>
                <a:latin typeface="Calibri"/>
                <a:ea typeface="Calibri"/>
                <a:cs typeface="Calibri"/>
              </a:rPr>
              <a:t>; they are particularly susceptible to accelerated soil erosion, gully formation, landslides, and desertification, often linked to downstream river siltation.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Improper forest harvesting practices, overgrazing, mass tourism, the construction of ill-designed roads, and mining often lead to degradation and habitat destruction.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1" u="none">
                <a:solidFill>
                  <a:srgbClr val="595959"/>
                </a:solidFill>
                <a:latin typeface="Calibri"/>
                <a:ea typeface="Calibri"/>
                <a:cs typeface="Calibri"/>
              </a:rPr>
              <a:t>Climate change</a:t>
            </a:r>
            <a:r>
              <a:rPr sz="1800" b="0" u="none">
                <a:solidFill>
                  <a:srgbClr val="595959"/>
                </a:solidFill>
                <a:latin typeface="Calibri"/>
                <a:ea typeface="Calibri"/>
                <a:cs typeface="Calibri"/>
              </a:rPr>
              <a:t> is having huge impacts on mountain ecosystems: </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world’s glaciers are retreating, reducing the reliability of freshwater supplies in some areas.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Increases in temperature threaten alpine plants and animals because of loss of habitat or because they are not able to migrate upslope fast enough to cooler, more suitable habitats.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Permafrost is melting; risk of other high-magnitude events is increasing; erosion from increased glacial runoff is accelerating; agricultural patterns are changing; glacier-fed freshwater for hydropower, agriculture, and drinking water is being depleted; mountain tourism is being negatively affected; and infectious diseases previously confined to the lowlands are increasing.</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Impacts of acid rain, smog, and metal deposition from precipitation, all of which have lowland industrial sources, are often seen first in mountain regions—the “canaries in the coal mine.”</a:t>
            </a: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0" name="Accessible slide title: Challenges derive from the fact that mountains are naturally dynamic environm...">
            <a:extLst xmlns:a="http://schemas.openxmlformats.org/drawingml/2006/main">
              <a:ext uri="{FF2B5EF4-FFF2-40B4-BE49-F238E27FC236}">
                <a16:creationId xmlns:a16="http://schemas.microsoft.com/office/drawing/2014/main" id="{BC6EE136-D126-482A-8EE3-8B8C1ABBCD8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Challenges derive from the fact that mountains are naturally dynamic environm...</a:t>
            </a:r>
          </a:p>
        </p:txBody>
      </p:sp>
    </p:spTree>
    <p:extLst>
      <p:ext uri="{BB962C8B-B14F-4D97-AF65-F5344CB8AC3E}">
        <p14:creationId xmlns:p14="http://schemas.microsoft.com/office/powerpoint/2010/main" val="1568999950"/>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2026-08-27T21:46:17.1840000Z</dcterms:created>
  <dcterms:modified xsi:type="dcterms:W3CDTF">2026-08-27T21:46:17.1840000Z</dcterms:modified>
</coreProperties>
</file>