
<file path=[Content_Types].xml><?xml version="1.0" encoding="utf-8"?>
<Types xmlns="http://schemas.openxmlformats.org/package/2006/content-types">
  <Default Extension="xml" ContentType="application/vnd.openxmlformats-package.core-properties+xml"/>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1814b35e0d984491" /><Relationship Type="http://schemas.openxmlformats.org/officeDocument/2006/relationships/extended-properties" Target="/docProps/app.xml" Id="R473ece7063104870" /><Relationship Type="http://schemas.openxmlformats.org/officeDocument/2006/relationships/officeDocument" Target="/ppt/presentation.xml" Id="Rb8ae758d97044bcd" /></Relationships>
</file>

<file path=ppt/presentation.xml><?xml version="1.0" encoding="utf-8"?>
<p:presentation xmlns:p="http://schemas.openxmlformats.org/presentationml/2006/main">
  <p:sldMasterIdLst>
    <p:sldMasterId xmlns:r="http://schemas.openxmlformats.org/officeDocument/2006/relationships" id="2147483648" r:id="Ra914a18791614eae"/>
  </p:sldMasterIdLst>
  <p:notesMasterIdLst>
    <p:notesMasterId xmlns:r="http://schemas.openxmlformats.org/officeDocument/2006/relationships" r:id="R4472b72c79c84bfe"/>
  </p:notesMasterIdLst>
  <p:sldIdLst>
    <p:sldId xmlns:r="http://schemas.openxmlformats.org/officeDocument/2006/relationships" id="256" r:id="Re886776ae7d64959"/>
    <p:sldId xmlns:r="http://schemas.openxmlformats.org/officeDocument/2006/relationships" id="257" r:id="R434801b46f804056"/>
    <p:sldId xmlns:r="http://schemas.openxmlformats.org/officeDocument/2006/relationships" id="258" r:id="R14c03ea1dda04fbd"/>
    <p:sldId xmlns:r="http://schemas.openxmlformats.org/officeDocument/2006/relationships" id="259" r:id="R781a800ec0ae4982"/>
    <p:sldId xmlns:r="http://schemas.openxmlformats.org/officeDocument/2006/relationships" id="260" r:id="R3a6dcbb28f5848aa"/>
    <p:sldId xmlns:r="http://schemas.openxmlformats.org/officeDocument/2006/relationships" id="261" r:id="Re75a97bbe0754e8f"/>
    <p:sldId xmlns:r="http://schemas.openxmlformats.org/officeDocument/2006/relationships" id="262" r:id="R23421c3f17224c0c"/>
    <p:sldId xmlns:r="http://schemas.openxmlformats.org/officeDocument/2006/relationships" id="263" r:id="R80f2b4e5b32b4619"/>
    <p:sldId xmlns:r="http://schemas.openxmlformats.org/officeDocument/2006/relationships" id="264" r:id="Rfc494c539d2240a0"/>
    <p:sldId xmlns:r="http://schemas.openxmlformats.org/officeDocument/2006/relationships" id="265" r:id="Rca9e9f97fec9473f"/>
    <p:sldId xmlns:r="http://schemas.openxmlformats.org/officeDocument/2006/relationships" id="266" r:id="Rc911c2dec9014ac8"/>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5827d1002514469c" /><Relationship Type="http://schemas.openxmlformats.org/officeDocument/2006/relationships/slideMaster" Target="/ppt/slideMasters/slideMaster1.xml" Id="Ra914a18791614eae" /><Relationship Type="http://schemas.openxmlformats.org/officeDocument/2006/relationships/notesMaster" Target="/ppt/notesMasters/notesMaster1.xml" Id="R4472b72c79c84bfe" /><Relationship Type="http://schemas.openxmlformats.org/officeDocument/2006/relationships/presProps" Target="/ppt/presProps.xml" Id="R16321a7cd97440b3" /><Relationship Type="http://schemas.openxmlformats.org/officeDocument/2006/relationships/tableStyles" Target="/ppt/tableStyles.xml" Id="Rbfadfe0927724b63" /><Relationship Type="http://schemas.openxmlformats.org/officeDocument/2006/relationships/slide" Target="/ppt/slides/slide1.xml" Id="Re886776ae7d64959" /><Relationship Type="http://schemas.openxmlformats.org/officeDocument/2006/relationships/slide" Target="/ppt/slides/slide2.xml" Id="R434801b46f804056" /><Relationship Type="http://schemas.openxmlformats.org/officeDocument/2006/relationships/slide" Target="/ppt/slides/slide3.xml" Id="R14c03ea1dda04fbd" /><Relationship Type="http://schemas.openxmlformats.org/officeDocument/2006/relationships/slide" Target="/ppt/slides/slide4.xml" Id="R781a800ec0ae4982" /><Relationship Type="http://schemas.openxmlformats.org/officeDocument/2006/relationships/slide" Target="/ppt/slides/slide5.xml" Id="R3a6dcbb28f5848aa" /><Relationship Type="http://schemas.openxmlformats.org/officeDocument/2006/relationships/slide" Target="/ppt/slides/slide6.xml" Id="Re75a97bbe0754e8f" /><Relationship Type="http://schemas.openxmlformats.org/officeDocument/2006/relationships/slide" Target="/ppt/slides/slide7.xml" Id="R23421c3f17224c0c" /><Relationship Type="http://schemas.openxmlformats.org/officeDocument/2006/relationships/slide" Target="/ppt/slides/slide8.xml" Id="R80f2b4e5b32b4619" /><Relationship Type="http://schemas.openxmlformats.org/officeDocument/2006/relationships/slide" Target="/ppt/slides/slide9.xml" Id="Rfc494c539d2240a0" /><Relationship Type="http://schemas.openxmlformats.org/officeDocument/2006/relationships/slide" Target="/ppt/slides/slide10.xml" Id="Rca9e9f97fec9473f" /><Relationship Type="http://schemas.openxmlformats.org/officeDocument/2006/relationships/slide" Target="/ppt/slides/slide11.xml" Id="Rc911c2dec9014ac8"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754e5e92c5034e42"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051109563b384c08" /><Relationship Type="http://schemas.openxmlformats.org/officeDocument/2006/relationships/notesMaster" Target="/ppt/notesMasters/notesMaster1.xml" Id="R9b5303bd967143b2"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a5ce5df3b13b4088" /><Relationship Type="http://schemas.openxmlformats.org/officeDocument/2006/relationships/notesMaster" Target="/ppt/notesMasters/notesMaster1.xml" Id="R875a222788ea44c8"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dbe77ae4c27e419c" /><Relationship Type="http://schemas.openxmlformats.org/officeDocument/2006/relationships/notesMaster" Target="/ppt/notesMasters/notesMaster1.xml" Id="R567dc167fa05446d" /></Relationships>
</file>

<file path=ppt/notesSlides/_rels/notesSlide2.xml.rels>&#65279;<?xml version="1.0" encoding="utf-8"?><Relationships xmlns="http://schemas.openxmlformats.org/package/2006/relationships"><Relationship Type="http://schemas.openxmlformats.org/officeDocument/2006/relationships/slide" Target="/ppt/slides/slide2.xml" Id="R44f0ebce529e47ed" /><Relationship Type="http://schemas.openxmlformats.org/officeDocument/2006/relationships/notesMaster" Target="/ppt/notesMasters/notesMaster1.xml" Id="Rd9fa84af4b2b4d05" /></Relationships>
</file>

<file path=ppt/notesSlides/_rels/notesSlide3.xml.rels>&#65279;<?xml version="1.0" encoding="utf-8"?><Relationships xmlns="http://schemas.openxmlformats.org/package/2006/relationships"><Relationship Type="http://schemas.openxmlformats.org/officeDocument/2006/relationships/slide" Target="/ppt/slides/slide3.xml" Id="R2592cabe3d1a4488" /><Relationship Type="http://schemas.openxmlformats.org/officeDocument/2006/relationships/notesMaster" Target="/ppt/notesMasters/notesMaster1.xml" Id="R7f8f10b1cee3484f" /></Relationships>
</file>

<file path=ppt/notesSlides/_rels/notesSlide4.xml.rels>&#65279;<?xml version="1.0" encoding="utf-8"?><Relationships xmlns="http://schemas.openxmlformats.org/package/2006/relationships"><Relationship Type="http://schemas.openxmlformats.org/officeDocument/2006/relationships/slide" Target="/ppt/slides/slide4.xml" Id="R442d30f9c1524c46" /><Relationship Type="http://schemas.openxmlformats.org/officeDocument/2006/relationships/notesMaster" Target="/ppt/notesMasters/notesMaster1.xml" Id="R25c89283e3964b34" /></Relationships>
</file>

<file path=ppt/notesSlides/_rels/notesSlide5.xml.rels>&#65279;<?xml version="1.0" encoding="utf-8"?><Relationships xmlns="http://schemas.openxmlformats.org/package/2006/relationships"><Relationship Type="http://schemas.openxmlformats.org/officeDocument/2006/relationships/slide" Target="/ppt/slides/slide5.xml" Id="Rfd909e9bfc7f40d8" /><Relationship Type="http://schemas.openxmlformats.org/officeDocument/2006/relationships/notesMaster" Target="/ppt/notesMasters/notesMaster1.xml" Id="R90e7b77e7d4d4dcd" /></Relationships>
</file>

<file path=ppt/notesSlides/_rels/notesSlide6.xml.rels>&#65279;<?xml version="1.0" encoding="utf-8"?><Relationships xmlns="http://schemas.openxmlformats.org/package/2006/relationships"><Relationship Type="http://schemas.openxmlformats.org/officeDocument/2006/relationships/slide" Target="/ppt/slides/slide6.xml" Id="R3510b38cb07c4139" /><Relationship Type="http://schemas.openxmlformats.org/officeDocument/2006/relationships/notesMaster" Target="/ppt/notesMasters/notesMaster1.xml" Id="R5acc05230a434b94" /></Relationships>
</file>

<file path=ppt/notesSlides/_rels/notesSlide7.xml.rels>&#65279;<?xml version="1.0" encoding="utf-8"?><Relationships xmlns="http://schemas.openxmlformats.org/package/2006/relationships"><Relationship Type="http://schemas.openxmlformats.org/officeDocument/2006/relationships/slide" Target="/ppt/slides/slide7.xml" Id="Rf246605f9b2f44e6" /><Relationship Type="http://schemas.openxmlformats.org/officeDocument/2006/relationships/notesMaster" Target="/ppt/notesMasters/notesMaster1.xml" Id="R82aa97cdbb454357" /></Relationships>
</file>

<file path=ppt/notesSlides/_rels/notesSlide8.xml.rels>&#65279;<?xml version="1.0" encoding="utf-8"?><Relationships xmlns="http://schemas.openxmlformats.org/package/2006/relationships"><Relationship Type="http://schemas.openxmlformats.org/officeDocument/2006/relationships/slide" Target="/ppt/slides/slide8.xml" Id="Ra369df92ac3d467d" /><Relationship Type="http://schemas.openxmlformats.org/officeDocument/2006/relationships/notesMaster" Target="/ppt/notesMasters/notesMaster1.xml" Id="Radca3b1f81be466f" /></Relationships>
</file>

<file path=ppt/notesSlides/_rels/notesSlide9.xml.rels>&#65279;<?xml version="1.0" encoding="utf-8"?><Relationships xmlns="http://schemas.openxmlformats.org/package/2006/relationships"><Relationship Type="http://schemas.openxmlformats.org/officeDocument/2006/relationships/slide" Target="/ppt/slides/slide9.xml" Id="Rb8bb6c7a22c94292" /><Relationship Type="http://schemas.openxmlformats.org/officeDocument/2006/relationships/notesMaster" Target="/ppt/notesMasters/notesMaster1.xml" Id="Rac15eef4f36d49eb"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Early Views of Poverty in America</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Origins of the Official Poverty Measure</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World War II and related massive government and private expenditures finally ended the Great Depression</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1950s: a period of growing prosperity</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Resurgence of public interest in poverty issues in late 1950s and early 1960s– focusing on those left behind</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Harrington’s “The Other America” (1962) caught the attention of the Kennedy administration</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8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Origins of the Official Poverty Measure</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 1964 President Lyndon Johnson launches “War on Poverty”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He needs to have a measure with which to gauge success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Coincidentally, in 1965 government researcher Mollie Orshansky published sets of poverty lines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U.S. Office of Economic Opportunity adopted one of them shortly thereafter</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 1969, the Bureau of the Budget designated the thresholds as the federal government’s official statistical definition of poverty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Chapter Questions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What are people’s views on what it means to be poor?</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What are people’s attitudes about helping poor people? About welfare? About the causes of poverty?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Have these views and attitudes changed over time, and, if so, how and why?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Views of Poverty in History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Views of poverty vary over time and place</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Views of Poverty in History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1882 description of poor city districts: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“..large families huddled together in tenements and shanties which barely afford protection from wind and storm; dwellings where the laws of health are defied, where the most ordinary sanitary arrangements are unknown, and where ‘boards of health’ fail to penetrate…human forms, even those of children, shivering in rags; hunger written upon care-worn faces; and despair everywhere triumphant.”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Views of Poverty in History</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Living standards very low in the 19th and early 20th century, but increased over time</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As living standards increased, so did notions of what it meant to be poor</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Sometimes real needs change as standards of living increase (e.g., the quality and cost of housing rose as indoor plumbing became normative)</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8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Long Running Debate about the “Deserving” vs. “Undeserving” Poor</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Who is “deserving” of public support</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Deserving (in the eyes of the public): children &amp; elderly</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Less deserving or undeserving: able-bodied men, unwed mothers, drug addicts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Tied to individual vs. broader social and economic causes of poverty</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People who believe that poverty is caused by social and economic forces are more likely to believe that most of the poor are deserving of public support</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0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Poverty in the Depression</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Plummeting economy- economic causes of poverty easy to see.</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Unemployment reached a peak of 25% in 1933; in 1937 about 40-50% of population poor by one estimate</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High poverty among the elderly and in rural areas</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African Americans very poor: increasing attention to “disorganized family life”</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8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Poverty in the Depression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Few federal policies aimed at reducing poverty existed at the beginning of the depression; many were enacted during this time</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Public opinion-polls are not very reliable from that time, but they tended to indicate that people thought the government should do more to help the poor</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Evolution of Early Poverty Measurement Efforts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First poverty measurement efforts: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Standard budgets in Europe around 1850, in U.S. in 1870-1895</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Poverty lines based on these standard budgets rose over the decades as standards of living rose</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Interest in economic measures especially during Great Depression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b3def5b2e09f48b3" /></Relationships>
</file>

<file path=ppt/slideLayouts/_rels/slideLayout2.xml.rels>&#65279;<?xml version="1.0" encoding="utf-8"?><Relationships xmlns="http://schemas.openxmlformats.org/package/2006/relationships"><Relationship Type="http://schemas.openxmlformats.org/officeDocument/2006/relationships/slideMaster" Target="/ppt/slideMasters/slideMaster1.xml" Id="R5cc62043b8b547d1" /></Relationships>
</file>

<file path=ppt/slideLayouts/slideLayout1.xml><?xml version="1.0" encoding="utf-8"?>
<p:sldLayout xmlns:p="http://schemas.openxmlformats.org/presentationml/2006/main" type="blank" preserve="1">
  <p:cSld name="Default">
    <p:bg>
      <p:bgPr>
        <a:solidFill xmlns:a="http://schemas.openxmlformats.org/drawingml/2006/main">
          <a:srgbClr val="003399"/>
        </a:solidFill>
      </p:bgPr>
    </p:bg>
    <p:spTree>
      <p:nvGrpSpPr>
        <p:cNvPr id="1" name=""/>
        <p:cNvGrpSpPr/>
        <p:nvPr/>
      </p:nvGrpSpPr>
      <p:grpSpPr>
        <a:xfrm xmlns:a="http://schemas.openxmlformats.org/drawingml/2006/main"/>
      </p:grpSpPr>
      <p:sp>
        <p:nvSpPr>
          <p:cNvPr id="6" name="Freeform 6">
            <a:extLst xmlns:a="http://schemas.openxmlformats.org/drawingml/2006/main">
              <a:ext uri="{FF2B5EF4-FFF2-40B4-BE49-F238E27FC236}">
                <a16:creationId xmlns:a16="http://schemas.microsoft.com/office/drawing/2014/main" id="{0A5295C3-E150-4F24-8931-210F3BA12981}"/>
              </a:ext>
            </a:extLst>
          </p:cNvPr>
          <p:cNvSpPr>
            <a:spLocks xmlns:a="http://schemas.openxmlformats.org/drawingml/2006/main" noGrp="1"/>
          </p:cNvSpPr>
          <p:nvPr/>
        </p:nvSpPr>
        <p:spPr>
          <a:xfrm xmlns:a="http://schemas.openxmlformats.org/drawingml/2006/main" rot="0" flipH="0" flipV="0">
            <a:off x="2743200" y="4197240"/>
            <a:ext cx="4574880" cy="2652480"/>
          </a:xfrm>
          <a:custGeom xmlns:a="http://schemas.openxmlformats.org/drawingml/2006/main">
            <a:gdLst>
              <a:gd name="GluePoint1X" fmla="*/ 2740 w 2882"/>
              <a:gd name="GluePoint1Y" fmla="*/ 528 h 1671"/>
              <a:gd name="GluePoint2X" fmla="*/ 2632 w 2882"/>
              <a:gd name="GluePoint2Y" fmla="*/ 484 h 1671"/>
              <a:gd name="GluePoint3X" fmla="*/ 2480 w 2882"/>
              <a:gd name="GluePoint3Y" fmla="*/ 424 h 1671"/>
              <a:gd name="GluePoint4X" fmla="*/ 2203 w 2882"/>
              <a:gd name="GluePoint4Y" fmla="*/ 343 h 1671"/>
              <a:gd name="GluePoint5X" fmla="*/ 1970 w 2882"/>
              <a:gd name="GluePoint5Y" fmla="*/ 277 h 1671"/>
              <a:gd name="GluePoint6X" fmla="*/ 1807 w 2882"/>
              <a:gd name="GluePoint6Y" fmla="*/ 212 h 1671"/>
              <a:gd name="GluePoint7X" fmla="*/ 1693 w 2882"/>
              <a:gd name="GluePoint7Y" fmla="*/ 152 h 1671"/>
              <a:gd name="GluePoint8X" fmla="*/ 1628 w 2882"/>
              <a:gd name="GluePoint8Y" fmla="*/ 103 h 1671"/>
              <a:gd name="GluePoint9X" fmla="*/ 1590 w 2882"/>
              <a:gd name="GluePoint9Y" fmla="*/ 60 h 1671"/>
              <a:gd name="GluePoint10X" fmla="*/ 1579 w 2882"/>
              <a:gd name="GluePoint10Y" fmla="*/ 27 h 1671"/>
              <a:gd name="GluePoint11X" fmla="*/ 1585 w 2882"/>
              <a:gd name="GluePoint11Y" fmla="*/ 0 h 1671"/>
              <a:gd name="GluePoint12X" fmla="*/ 1557 w 2882"/>
              <a:gd name="GluePoint12Y" fmla="*/ 49 h 1671"/>
              <a:gd name="GluePoint13X" fmla="*/ 1568 w 2882"/>
              <a:gd name="GluePoint13Y" fmla="*/ 98 h 1671"/>
              <a:gd name="GluePoint14X" fmla="*/ 1617 w 2882"/>
              <a:gd name="GluePoint14Y" fmla="*/ 141 h 1671"/>
              <a:gd name="GluePoint15X" fmla="*/ 1688 w 2882"/>
              <a:gd name="GluePoint15Y" fmla="*/ 185 h 1671"/>
              <a:gd name="GluePoint16X" fmla="*/ 1791 w 2882"/>
              <a:gd name="GluePoint16Y" fmla="*/ 228 h 1671"/>
              <a:gd name="GluePoint17X" fmla="*/ 2040 w 2882"/>
              <a:gd name="GluePoint17Y" fmla="*/ 310 h 1671"/>
              <a:gd name="GluePoint18X" fmla="*/ 2285 w 2882"/>
              <a:gd name="GluePoint18Y" fmla="*/ 381 h 1671"/>
              <a:gd name="GluePoint19X" fmla="*/ 2464 w 2882"/>
              <a:gd name="GluePoint19Y" fmla="*/ 435 h 1671"/>
              <a:gd name="GluePoint20X" fmla="*/ 2605 w 2882"/>
              <a:gd name="GluePoint20Y" fmla="*/ 484 h 1671"/>
              <a:gd name="GluePoint21X" fmla="*/ 2708 w 2882"/>
              <a:gd name="GluePoint21Y" fmla="*/ 528 h 1671"/>
              <a:gd name="GluePoint22X" fmla="*/ 2768 w 2882"/>
              <a:gd name="GluePoint22Y" fmla="*/ 560 h 1671"/>
              <a:gd name="GluePoint23X" fmla="*/ 2795 w 2882"/>
              <a:gd name="GluePoint23Y" fmla="*/ 593 h 1671"/>
              <a:gd name="GluePoint24X" fmla="*/ 2795 w 2882"/>
              <a:gd name="GluePoint24Y" fmla="*/ 642 h 1671"/>
              <a:gd name="GluePoint25X" fmla="*/ 2762 w 2882"/>
              <a:gd name="GluePoint25Y" fmla="*/ 691 h 1671"/>
              <a:gd name="GluePoint26X" fmla="*/ 2692 w 2882"/>
              <a:gd name="GluePoint26Y" fmla="*/ 735 h 1671"/>
              <a:gd name="GluePoint27X" fmla="*/ 2589 w 2882"/>
              <a:gd name="GluePoint27Y" fmla="*/ 778 h 1671"/>
              <a:gd name="GluePoint28X" fmla="*/ 2458 w 2882"/>
              <a:gd name="GluePoint28Y" fmla="*/ 822 h 1671"/>
              <a:gd name="GluePoint29X" fmla="*/ 2301 w 2882"/>
              <a:gd name="GluePoint29Y" fmla="*/ 865 h 1671"/>
              <a:gd name="GluePoint30X" fmla="*/ 2030 w 2882"/>
              <a:gd name="GluePoint30Y" fmla="*/ 930 h 1671"/>
              <a:gd name="GluePoint31X" fmla="*/ 1606 w 2882"/>
              <a:gd name="GluePoint31Y" fmla="*/ 1034 h 1671"/>
              <a:gd name="GluePoint32X" fmla="*/ 1145 w 2882"/>
              <a:gd name="GluePoint32Y" fmla="*/ 1164 h 1671"/>
              <a:gd name="GluePoint33X" fmla="*/ 673 w 2882"/>
              <a:gd name="GluePoint33Y" fmla="*/ 1328 h 1671"/>
              <a:gd name="GluePoint34X" fmla="*/ 217 w 2882"/>
              <a:gd name="GluePoint34Y" fmla="*/ 1545 h 1671"/>
              <a:gd name="GluePoint35X" fmla="*/ 353 w 2882"/>
              <a:gd name="GluePoint35Y" fmla="*/ 1671 h 1671"/>
              <a:gd name="GluePoint36X" fmla="*/ 754 w 2882"/>
              <a:gd name="GluePoint36Y" fmla="*/ 1469 h 1671"/>
              <a:gd name="GluePoint37X" fmla="*/ 1145 w 2882"/>
              <a:gd name="GluePoint37Y" fmla="*/ 1311 h 1671"/>
              <a:gd name="GluePoint38X" fmla="*/ 1519 w 2882"/>
              <a:gd name="GluePoint38Y" fmla="*/ 1186 h 1671"/>
              <a:gd name="GluePoint39X" fmla="*/ 1861 w 2882"/>
              <a:gd name="GluePoint39Y" fmla="*/ 1083 h 1671"/>
              <a:gd name="GluePoint40X" fmla="*/ 2165 w 2882"/>
              <a:gd name="GluePoint40Y" fmla="*/ 1007 h 1671"/>
              <a:gd name="GluePoint41X" fmla="*/ 2426 w 2882"/>
              <a:gd name="GluePoint41Y" fmla="*/ 947 h 1671"/>
              <a:gd name="GluePoint42X" fmla="*/ 2626 w 2882"/>
              <a:gd name="GluePoint42Y" fmla="*/ 892 h 1671"/>
              <a:gd name="GluePoint43X" fmla="*/ 2762 w 2882"/>
              <a:gd name="GluePoint43Y" fmla="*/ 838 h 1671"/>
              <a:gd name="GluePoint44X" fmla="*/ 2827 w 2882"/>
              <a:gd name="GluePoint44Y" fmla="*/ 794 h 1671"/>
              <a:gd name="GluePoint45X" fmla="*/ 2865 w 2882"/>
              <a:gd name="GluePoint45Y" fmla="*/ 745 h 1671"/>
              <a:gd name="GluePoint46X" fmla="*/ 2882 w 2882"/>
              <a:gd name="GluePoint46Y" fmla="*/ 702 h 1671"/>
              <a:gd name="GluePoint47X" fmla="*/ 2854 w 2882"/>
              <a:gd name="GluePoint47Y" fmla="*/ 620 h 1671"/>
              <a:gd name="GluePoint48X" fmla="*/ 2800 w 2882"/>
              <a:gd name="GluePoint48Y" fmla="*/ 560 h 1671"/>
              <a:gd name="GluePoint49X" fmla="*/ 2773 w 2882"/>
              <a:gd name="GluePoint49Y" fmla="*/ 544 h 1671"/>
            </a:gdLst>
            <a:rect l="l" t="t"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xmlns:a="http://schemas.openxmlformats.org/drawingml/2006/main" rotWithShape="0">
            <a:gsLst>
              <a:gs pos="0">
                <a:srgbClr val="002E8B"/>
              </a:gs>
              <a:gs pos="100000">
                <a:srgbClr val="003399"/>
              </a:gs>
            </a:gsLst>
            <a:lin ang="108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7" name="Freeform 7">
            <a:extLst xmlns:a="http://schemas.openxmlformats.org/drawingml/2006/main">
              <a:ext uri="{FF2B5EF4-FFF2-40B4-BE49-F238E27FC236}">
                <a16:creationId xmlns:a16="http://schemas.microsoft.com/office/drawing/2014/main" id="{376D9CE3-DB99-4515-A72A-BE3EF60B6574}"/>
              </a:ext>
            </a:extLst>
          </p:cNvPr>
          <p:cNvSpPr>
            <a:spLocks xmlns:a="http://schemas.openxmlformats.org/drawingml/2006/main" noGrp="1"/>
          </p:cNvSpPr>
          <p:nvPr/>
        </p:nvSpPr>
        <p:spPr>
          <a:xfrm xmlns:a="http://schemas.openxmlformats.org/drawingml/2006/main" rot="0" flipH="0" flipV="0">
            <a:off x="6619680" y="4240080"/>
            <a:ext cx="1998720" cy="1287360"/>
          </a:xfrm>
          <a:custGeom xmlns:a="http://schemas.openxmlformats.org/drawingml/2006/main">
            <a:gdLst>
              <a:gd name="GluePoint1X" fmla="*/ 1259 w 1259"/>
              <a:gd name="GluePoint1Y" fmla="*/ 615 h 811"/>
              <a:gd name="GluePoint2X" fmla="*/ 1248 w 1259"/>
              <a:gd name="GluePoint2Y" fmla="*/ 588 h 811"/>
              <a:gd name="GluePoint3X" fmla="*/ 1237 w 1259"/>
              <a:gd name="GluePoint3Y" fmla="*/ 566 h 811"/>
              <a:gd name="GluePoint4X" fmla="*/ 1216 w 1259"/>
              <a:gd name="GluePoint4Y" fmla="*/ 539 h 811"/>
              <a:gd name="GluePoint5X" fmla="*/ 1188 w 1259"/>
              <a:gd name="GluePoint5Y" fmla="*/ 517 h 811"/>
              <a:gd name="GluePoint6X" fmla="*/ 1123 w 1259"/>
              <a:gd name="GluePoint6Y" fmla="*/ 479 h 811"/>
              <a:gd name="GluePoint7X" fmla="*/ 1042 w 1259"/>
              <a:gd name="GluePoint7Y" fmla="*/ 441 h 811"/>
              <a:gd name="GluePoint8X" fmla="*/ 944 w 1259"/>
              <a:gd name="GluePoint8Y" fmla="*/ 408 h 811"/>
              <a:gd name="GluePoint9X" fmla="*/ 841 w 1259"/>
              <a:gd name="GluePoint9Y" fmla="*/ 381 h 811"/>
              <a:gd name="GluePoint10X" fmla="*/ 727 w 1259"/>
              <a:gd name="GluePoint10Y" fmla="*/ 348 h 811"/>
              <a:gd name="GluePoint11X" fmla="*/ 613 w 1259"/>
              <a:gd name="GluePoint11Y" fmla="*/ 321 h 811"/>
              <a:gd name="GluePoint12X" fmla="*/ 499 w 1259"/>
              <a:gd name="GluePoint12Y" fmla="*/ 294 h 811"/>
              <a:gd name="GluePoint13X" fmla="*/ 391 w 1259"/>
              <a:gd name="GluePoint13Y" fmla="*/ 261 h 811"/>
              <a:gd name="GluePoint14X" fmla="*/ 288 w 1259"/>
              <a:gd name="GluePoint14Y" fmla="*/ 229 h 811"/>
              <a:gd name="GluePoint15X" fmla="*/ 195 w 1259"/>
              <a:gd name="GluePoint15Y" fmla="*/ 196 h 811"/>
              <a:gd name="GluePoint16X" fmla="*/ 119 w 1259"/>
              <a:gd name="GluePoint16Y" fmla="*/ 152 h 811"/>
              <a:gd name="GluePoint17X" fmla="*/ 54 w 1259"/>
              <a:gd name="GluePoint17Y" fmla="*/ 109 h 811"/>
              <a:gd name="GluePoint18X" fmla="*/ 33 w 1259"/>
              <a:gd name="GluePoint18Y" fmla="*/ 87 h 811"/>
              <a:gd name="GluePoint19X" fmla="*/ 16 w 1259"/>
              <a:gd name="GluePoint19Y" fmla="*/ 60 h 811"/>
              <a:gd name="GluePoint20X" fmla="*/ 5 w 1259"/>
              <a:gd name="GluePoint20Y" fmla="*/ 33 h 811"/>
              <a:gd name="GluePoint21X" fmla="*/ 0 w 1259"/>
              <a:gd name="GluePoint21Y" fmla="*/ 0 h 811"/>
              <a:gd name="GluePoint22X" fmla="*/ 0 w 1259"/>
              <a:gd name="GluePoint22Y" fmla="*/ 6 h 811"/>
              <a:gd name="GluePoint23X" fmla="*/ 0 w 1259"/>
              <a:gd name="GluePoint23Y" fmla="*/ 11 h 811"/>
              <a:gd name="GluePoint24X" fmla="*/ 0 w 1259"/>
              <a:gd name="GluePoint24Y" fmla="*/ 38 h 811"/>
              <a:gd name="GluePoint25X" fmla="*/ 5 w 1259"/>
              <a:gd name="GluePoint25Y" fmla="*/ 60 h 811"/>
              <a:gd name="GluePoint26X" fmla="*/ 16 w 1259"/>
              <a:gd name="GluePoint26Y" fmla="*/ 87 h 811"/>
              <a:gd name="GluePoint27X" fmla="*/ 33 w 1259"/>
              <a:gd name="GluePoint27Y" fmla="*/ 114 h 811"/>
              <a:gd name="GluePoint28X" fmla="*/ 54 w 1259"/>
              <a:gd name="GluePoint28Y" fmla="*/ 142 h 811"/>
              <a:gd name="GluePoint29X" fmla="*/ 87 w 1259"/>
              <a:gd name="GluePoint29Y" fmla="*/ 174 h 811"/>
              <a:gd name="GluePoint30X" fmla="*/ 125 w 1259"/>
              <a:gd name="GluePoint30Y" fmla="*/ 207 h 811"/>
              <a:gd name="GluePoint31X" fmla="*/ 179 w 1259"/>
              <a:gd name="GluePoint31Y" fmla="*/ 240 h 811"/>
              <a:gd name="GluePoint32X" fmla="*/ 244 w 1259"/>
              <a:gd name="GluePoint32Y" fmla="*/ 278 h 811"/>
              <a:gd name="GluePoint33X" fmla="*/ 326 w 1259"/>
              <a:gd name="GluePoint33Y" fmla="*/ 310 h 811"/>
              <a:gd name="GluePoint34X" fmla="*/ 418 w 1259"/>
              <a:gd name="GluePoint34Y" fmla="*/ 348 h 811"/>
              <a:gd name="GluePoint35X" fmla="*/ 526 w 1259"/>
              <a:gd name="GluePoint35Y" fmla="*/ 381 h 811"/>
              <a:gd name="GluePoint36X" fmla="*/ 657 w 1259"/>
              <a:gd name="GluePoint36Y" fmla="*/ 414 h 811"/>
              <a:gd name="GluePoint37X" fmla="*/ 749 w 1259"/>
              <a:gd name="GluePoint37Y" fmla="*/ 435 h 811"/>
              <a:gd name="GluePoint38X" fmla="*/ 830 w 1259"/>
              <a:gd name="GluePoint38Y" fmla="*/ 463 h 811"/>
              <a:gd name="GluePoint39X" fmla="*/ 901 w 1259"/>
              <a:gd name="GluePoint39Y" fmla="*/ 490 h 811"/>
              <a:gd name="GluePoint40X" fmla="*/ 966 w 1259"/>
              <a:gd name="GluePoint40Y" fmla="*/ 512 h 811"/>
              <a:gd name="GluePoint41X" fmla="*/ 1015 w 1259"/>
              <a:gd name="GluePoint41Y" fmla="*/ 539 h 811"/>
              <a:gd name="GluePoint42X" fmla="*/ 1053 w 1259"/>
              <a:gd name="GluePoint42Y" fmla="*/ 566 h 811"/>
              <a:gd name="GluePoint43X" fmla="*/ 1080 w 1259"/>
              <a:gd name="GluePoint43Y" fmla="*/ 593 h 811"/>
              <a:gd name="GluePoint44X" fmla="*/ 1102 w 1259"/>
              <a:gd name="GluePoint44Y" fmla="*/ 620 h 811"/>
              <a:gd name="GluePoint45X" fmla="*/ 1112 w 1259"/>
              <a:gd name="GluePoint45Y" fmla="*/ 648 h 811"/>
              <a:gd name="GluePoint46X" fmla="*/ 1118 w 1259"/>
              <a:gd name="GluePoint46Y" fmla="*/ 675 h 811"/>
              <a:gd name="GluePoint47X" fmla="*/ 1112 w 1259"/>
              <a:gd name="GluePoint47Y" fmla="*/ 697 h 811"/>
              <a:gd name="GluePoint48X" fmla="*/ 1096 w 1259"/>
              <a:gd name="GluePoint48Y" fmla="*/ 724 h 811"/>
              <a:gd name="GluePoint49X" fmla="*/ 1080 w 1259"/>
              <a:gd name="GluePoint49Y" fmla="*/ 746 h 811"/>
              <a:gd name="GluePoint50X" fmla="*/ 1053 w 1259"/>
              <a:gd name="GluePoint50Y" fmla="*/ 767 h 811"/>
              <a:gd name="GluePoint51X" fmla="*/ 1015 w 1259"/>
              <a:gd name="GluePoint51Y" fmla="*/ 789 h 811"/>
              <a:gd name="GluePoint52X" fmla="*/ 977 w 1259"/>
              <a:gd name="GluePoint52Y" fmla="*/ 811 h 811"/>
              <a:gd name="GluePoint53X" fmla="*/ 1047 w 1259"/>
              <a:gd name="GluePoint53Y" fmla="*/ 789 h 811"/>
              <a:gd name="GluePoint54X" fmla="*/ 1107 w 1259"/>
              <a:gd name="GluePoint54Y" fmla="*/ 767 h 811"/>
              <a:gd name="GluePoint55X" fmla="*/ 1156 w 1259"/>
              <a:gd name="GluePoint55Y" fmla="*/ 746 h 811"/>
              <a:gd name="GluePoint56X" fmla="*/ 1199 w 1259"/>
              <a:gd name="GluePoint56Y" fmla="*/ 724 h 811"/>
              <a:gd name="GluePoint57X" fmla="*/ 1226 w 1259"/>
              <a:gd name="GluePoint57Y" fmla="*/ 702 h 811"/>
              <a:gd name="GluePoint58X" fmla="*/ 1248 w 1259"/>
              <a:gd name="GluePoint58Y" fmla="*/ 675 h 811"/>
              <a:gd name="GluePoint59X" fmla="*/ 1259 w 1259"/>
              <a:gd name="GluePoint59Y" fmla="*/ 648 h 811"/>
              <a:gd name="GluePoint60X" fmla="*/ 1259 w 1259"/>
              <a:gd name="GluePoint60Y" fmla="*/ 615 h 811"/>
              <a:gd name="GluePoint61X" fmla="*/ 1259 w 1259"/>
              <a:gd name="GluePoint61Y" fmla="*/ 615 h 811"/>
            </a:gdLst>
            <a:rect l="l" t="t"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xmlns:a="http://schemas.openxmlformats.org/drawingml/2006/main" rotWithShape="0">
            <a:gsLst>
              <a:gs pos="0">
                <a:srgbClr val="002E8B"/>
              </a:gs>
              <a:gs pos="100000">
                <a:srgbClr val="003399"/>
              </a:gs>
            </a:gsLst>
            <a:lin ang="135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8" name="Freeform 8">
            <a:extLst xmlns:a="http://schemas.openxmlformats.org/drawingml/2006/main">
              <a:ext uri="{FF2B5EF4-FFF2-40B4-BE49-F238E27FC236}">
                <a16:creationId xmlns:a16="http://schemas.microsoft.com/office/drawing/2014/main" id="{B8201FDD-B93A-4D73-873B-F09112A5FE59}"/>
              </a:ext>
            </a:extLst>
          </p:cNvPr>
          <p:cNvSpPr>
            <a:spLocks xmlns:a="http://schemas.openxmlformats.org/drawingml/2006/main" noGrp="1"/>
          </p:cNvSpPr>
          <p:nvPr/>
        </p:nvSpPr>
        <p:spPr>
          <a:xfrm xmlns:a="http://schemas.openxmlformats.org/drawingml/2006/main" rot="0" flipH="0" flipV="0">
            <a:off x="4603680" y="5311440"/>
            <a:ext cx="4522680" cy="1538280"/>
          </a:xfrm>
          <a:custGeom xmlns:a="http://schemas.openxmlformats.org/drawingml/2006/main">
            <a:gdLst>
              <a:gd name="GluePoint1X" fmla="*/ 92 w 2849"/>
              <a:gd name="GluePoint1Y" fmla="*/ 958 h 969"/>
              <a:gd name="GluePoint2X" fmla="*/ 0 w 2849"/>
              <a:gd name="GluePoint2Y" fmla="*/ 969 h 969"/>
              <a:gd name="GluePoint3X" fmla="*/ 391 w 2849"/>
              <a:gd name="GluePoint3Y" fmla="*/ 969 h 969"/>
              <a:gd name="GluePoint4X" fmla="*/ 434 w 2849"/>
              <a:gd name="GluePoint4Y" fmla="*/ 947 h 969"/>
              <a:gd name="GluePoint5X" fmla="*/ 483 w 2849"/>
              <a:gd name="GluePoint5Y" fmla="*/ 914 h 969"/>
              <a:gd name="GluePoint6X" fmla="*/ 554 w 2849"/>
              <a:gd name="GluePoint6Y" fmla="*/ 876 h 969"/>
              <a:gd name="GluePoint7X" fmla="*/ 635 w 2849"/>
              <a:gd name="GluePoint7Y" fmla="*/ 838 h 969"/>
              <a:gd name="GluePoint8X" fmla="*/ 727 w 2849"/>
              <a:gd name="GluePoint8Y" fmla="*/ 794 h 969"/>
              <a:gd name="GluePoint9X" fmla="*/ 836 w 2849"/>
              <a:gd name="GluePoint9Y" fmla="*/ 745 h 969"/>
              <a:gd name="GluePoint10X" fmla="*/ 961 w 2849"/>
              <a:gd name="GluePoint10Y" fmla="*/ 696 h 969"/>
              <a:gd name="GluePoint11X" fmla="*/ 1102 w 2849"/>
              <a:gd name="GluePoint11Y" fmla="*/ 642 h 969"/>
              <a:gd name="GluePoint12X" fmla="*/ 1259 w 2849"/>
              <a:gd name="GluePoint12Y" fmla="*/ 582 h 969"/>
              <a:gd name="GluePoint13X" fmla="*/ 1433 w 2849"/>
              <a:gd name="GluePoint13Y" fmla="*/ 522 h 969"/>
              <a:gd name="GluePoint14X" fmla="*/ 1623 w 2849"/>
              <a:gd name="GluePoint14Y" fmla="*/ 462 h 969"/>
              <a:gd name="GluePoint15X" fmla="*/ 1829 w 2849"/>
              <a:gd name="GluePoint15Y" fmla="*/ 403 h 969"/>
              <a:gd name="GluePoint16X" fmla="*/ 2057 w 2849"/>
              <a:gd name="GluePoint16Y" fmla="*/ 343 h 969"/>
              <a:gd name="GluePoint17X" fmla="*/ 2301 w 2849"/>
              <a:gd name="GluePoint17Y" fmla="*/ 283 h 969"/>
              <a:gd name="GluePoint18X" fmla="*/ 2567 w 2849"/>
              <a:gd name="GluePoint18Y" fmla="*/ 223 h 969"/>
              <a:gd name="GluePoint19X" fmla="*/ 2849 w 2849"/>
              <a:gd name="GluePoint19Y" fmla="*/ 163 h 969"/>
              <a:gd name="GluePoint20X" fmla="*/ 2849 w 2849"/>
              <a:gd name="GluePoint20Y" fmla="*/ 0 h 969"/>
              <a:gd name="GluePoint21X" fmla="*/ 2817 w 2849"/>
              <a:gd name="GluePoint21Y" fmla="*/ 16 h 969"/>
              <a:gd name="GluePoint22X" fmla="*/ 2773 w 2849"/>
              <a:gd name="GluePoint22Y" fmla="*/ 33 h 969"/>
              <a:gd name="GluePoint23X" fmla="*/ 2719 w 2849"/>
              <a:gd name="GluePoint23Y" fmla="*/ 54 h 969"/>
              <a:gd name="GluePoint24X" fmla="*/ 2648 w 2849"/>
              <a:gd name="GluePoint24Y" fmla="*/ 76 h 969"/>
              <a:gd name="GluePoint25X" fmla="*/ 2572 w 2849"/>
              <a:gd name="GluePoint25Y" fmla="*/ 98 h 969"/>
              <a:gd name="GluePoint26X" fmla="*/ 2491 w 2849"/>
              <a:gd name="GluePoint26Y" fmla="*/ 120 h 969"/>
              <a:gd name="GluePoint27X" fmla="*/ 2399 w 2849"/>
              <a:gd name="GluePoint27Y" fmla="*/ 147 h 969"/>
              <a:gd name="GluePoint28X" fmla="*/ 2301 w 2849"/>
              <a:gd name="GluePoint28Y" fmla="*/ 169 h 969"/>
              <a:gd name="GluePoint29X" fmla="*/ 2095 w 2849"/>
              <a:gd name="GluePoint29Y" fmla="*/ 223 h 969"/>
              <a:gd name="GluePoint30X" fmla="*/ 1889 w 2849"/>
              <a:gd name="GluePoint30Y" fmla="*/ 277 h 969"/>
              <a:gd name="GluePoint31X" fmla="*/ 1688 w 2849"/>
              <a:gd name="GluePoint31Y" fmla="*/ 326 h 969"/>
              <a:gd name="GluePoint32X" fmla="*/ 1590 w 2849"/>
              <a:gd name="GluePoint32Y" fmla="*/ 354 h 969"/>
              <a:gd name="GluePoint33X" fmla="*/ 1503 w 2849"/>
              <a:gd name="GluePoint33Y" fmla="*/ 381 h 969"/>
              <a:gd name="GluePoint34X" fmla="*/ 1107 w 2849"/>
              <a:gd name="GluePoint34Y" fmla="*/ 506 h 969"/>
              <a:gd name="GluePoint35X" fmla="*/ 912 w 2849"/>
              <a:gd name="GluePoint35Y" fmla="*/ 577 h 969"/>
              <a:gd name="GluePoint36X" fmla="*/ 727 w 2849"/>
              <a:gd name="GluePoint36Y" fmla="*/ 647 h 969"/>
              <a:gd name="GluePoint37X" fmla="*/ 548 w 2849"/>
              <a:gd name="GluePoint37Y" fmla="*/ 718 h 969"/>
              <a:gd name="GluePoint38X" fmla="*/ 380 w 2849"/>
              <a:gd name="GluePoint38Y" fmla="*/ 794 h 969"/>
              <a:gd name="GluePoint39X" fmla="*/ 228 w 2849"/>
              <a:gd name="GluePoint39Y" fmla="*/ 876 h 969"/>
              <a:gd name="GluePoint40X" fmla="*/ 92 w 2849"/>
              <a:gd name="GluePoint40Y" fmla="*/ 958 h 969"/>
              <a:gd name="GluePoint41X" fmla="*/ 92 w 2849"/>
              <a:gd name="GluePoint41Y" fmla="*/ 958 h 969"/>
            </a:gdLst>
            <a:rect l="l" t="t"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xmlns:a="http://schemas.openxmlformats.org/drawingml/2006/main" rotWithShape="0">
            <a:gsLst>
              <a:gs pos="0">
                <a:srgbClr val="002A7D"/>
              </a:gs>
              <a:gs pos="100000">
                <a:srgbClr val="003399"/>
              </a:gs>
            </a:gsLst>
            <a:lin ang="54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9" name="Freeform 9">
            <a:extLst xmlns:a="http://schemas.openxmlformats.org/drawingml/2006/main">
              <a:ext uri="{FF2B5EF4-FFF2-40B4-BE49-F238E27FC236}">
                <a16:creationId xmlns:a16="http://schemas.microsoft.com/office/drawing/2014/main" id="{6365EC89-C813-4761-9611-B3F9E7B52B51}"/>
              </a:ext>
            </a:extLst>
          </p:cNvPr>
          <p:cNvSpPr>
            <a:spLocks xmlns:a="http://schemas.openxmlformats.org/drawingml/2006/main" noGrp="1"/>
          </p:cNvSpPr>
          <p:nvPr/>
        </p:nvSpPr>
        <p:spPr>
          <a:xfrm xmlns:a="http://schemas.openxmlformats.org/drawingml/2006/main" rot="0" flipH="0" flipV="0">
            <a:off x="4362120" y="3539880"/>
            <a:ext cx="4773600" cy="3309840"/>
          </a:xfrm>
          <a:custGeom xmlns:a="http://schemas.openxmlformats.org/drawingml/2006/main">
            <a:gdLst>
              <a:gd name="GluePoint1X" fmla="*/ 1433 w 3007"/>
              <a:gd name="GluePoint1Y" fmla="*/ 474 h 2085"/>
              <a:gd name="GluePoint2X" fmla="*/ 1460 w 3007"/>
              <a:gd name="GluePoint2Y" fmla="*/ 528 h 2085"/>
              <a:gd name="GluePoint3X" fmla="*/ 1541 w 3007"/>
              <a:gd name="GluePoint3Y" fmla="*/ 593 h 2085"/>
              <a:gd name="GluePoint4X" fmla="*/ 1715 w 3007"/>
              <a:gd name="GluePoint4Y" fmla="*/ 670 h 2085"/>
              <a:gd name="GluePoint5X" fmla="*/ 1927 w 3007"/>
              <a:gd name="GluePoint5Y" fmla="*/ 735 h 2085"/>
              <a:gd name="GluePoint6X" fmla="*/ 2155 w 3007"/>
              <a:gd name="GluePoint6Y" fmla="*/ 789 h 2085"/>
              <a:gd name="GluePoint7X" fmla="*/ 2372 w 3007"/>
              <a:gd name="GluePoint7Y" fmla="*/ 849 h 2085"/>
              <a:gd name="GluePoint8X" fmla="*/ 2551 w 3007"/>
              <a:gd name="GluePoint8Y" fmla="*/ 920 h 2085"/>
              <a:gd name="GluePoint9X" fmla="*/ 2638 w 3007"/>
              <a:gd name="GluePoint9Y" fmla="*/ 980 h 2085"/>
              <a:gd name="GluePoint10X" fmla="*/ 2676 w 3007"/>
              <a:gd name="GluePoint10Y" fmla="*/ 1029 h 2085"/>
              <a:gd name="GluePoint11X" fmla="*/ 2681 w 3007"/>
              <a:gd name="GluePoint11Y" fmla="*/ 1083 h 2085"/>
              <a:gd name="GluePoint12X" fmla="*/ 2665 w 3007"/>
              <a:gd name="GluePoint12Y" fmla="*/ 1127 h 2085"/>
              <a:gd name="GluePoint13X" fmla="*/ 2616 w 3007"/>
              <a:gd name="GluePoint13Y" fmla="*/ 1170 h 2085"/>
              <a:gd name="GluePoint14X" fmla="*/ 2545 w 3007"/>
              <a:gd name="GluePoint14Y" fmla="*/ 1208 h 2085"/>
              <a:gd name="GluePoint15X" fmla="*/ 2448 w 3007"/>
              <a:gd name="GluePoint15Y" fmla="*/ 1241 h 2085"/>
              <a:gd name="GluePoint16X" fmla="*/ 2328 w 3007"/>
              <a:gd name="GluePoint16Y" fmla="*/ 1274 h 2085"/>
              <a:gd name="GluePoint17X" fmla="*/ 2106 w 3007"/>
              <a:gd name="GluePoint17Y" fmla="*/ 1328 h 2085"/>
              <a:gd name="GluePoint18X" fmla="*/ 1742 w 3007"/>
              <a:gd name="GluePoint18Y" fmla="*/ 1421 h 2085"/>
              <a:gd name="GluePoint19X" fmla="*/ 1308 w 3007"/>
              <a:gd name="GluePoint19Y" fmla="*/ 1540 h 2085"/>
              <a:gd name="GluePoint20X" fmla="*/ 820 w 3007"/>
              <a:gd name="GluePoint20Y" fmla="*/ 1709 h 2085"/>
              <a:gd name="GluePoint21X" fmla="*/ 282 w 3007"/>
              <a:gd name="GluePoint21Y" fmla="*/ 1943 h 2085"/>
              <a:gd name="GluePoint22X" fmla="*/ 152 w 3007"/>
              <a:gd name="GluePoint22Y" fmla="*/ 2085 h 2085"/>
              <a:gd name="GluePoint23X" fmla="*/ 386 w 3007"/>
              <a:gd name="GluePoint23Y" fmla="*/ 1992 h 2085"/>
              <a:gd name="GluePoint24X" fmla="*/ 700 w 3007"/>
              <a:gd name="GluePoint24Y" fmla="*/ 1834 h 2085"/>
              <a:gd name="GluePoint25X" fmla="*/ 1064 w 3007"/>
              <a:gd name="GluePoint25Y" fmla="*/ 1693 h 2085"/>
              <a:gd name="GluePoint26X" fmla="*/ 1661 w 3007"/>
              <a:gd name="GluePoint26Y" fmla="*/ 1497 h 2085"/>
              <a:gd name="GluePoint27X" fmla="*/ 1845 w 3007"/>
              <a:gd name="GluePoint27Y" fmla="*/ 1442 h 2085"/>
              <a:gd name="GluePoint28X" fmla="*/ 2252 w 3007"/>
              <a:gd name="GluePoint28Y" fmla="*/ 1339 h 2085"/>
              <a:gd name="GluePoint29X" fmla="*/ 2551 w 3007"/>
              <a:gd name="GluePoint29Y" fmla="*/ 1263 h 2085"/>
              <a:gd name="GluePoint30X" fmla="*/ 2730 w 3007"/>
              <a:gd name="GluePoint30Y" fmla="*/ 1214 h 2085"/>
              <a:gd name="GluePoint31X" fmla="*/ 2876 w 3007"/>
              <a:gd name="GluePoint31Y" fmla="*/ 1170 h 2085"/>
              <a:gd name="GluePoint32X" fmla="*/ 2974 w 3007"/>
              <a:gd name="GluePoint32Y" fmla="*/ 1132 h 2085"/>
              <a:gd name="GluePoint33X" fmla="*/ 3007 w 3007"/>
              <a:gd name="GluePoint33Y" fmla="*/ 871 h 2085"/>
              <a:gd name="GluePoint34X" fmla="*/ 2860 w 3007"/>
              <a:gd name="GluePoint34Y" fmla="*/ 844 h 2085"/>
              <a:gd name="GluePoint35X" fmla="*/ 2670 w 3007"/>
              <a:gd name="GluePoint35Y" fmla="*/ 806 h 2085"/>
              <a:gd name="GluePoint36X" fmla="*/ 2458 w 3007"/>
              <a:gd name="GluePoint36Y" fmla="*/ 757 h 2085"/>
              <a:gd name="GluePoint37X" fmla="*/ 2138 w 3007"/>
              <a:gd name="GluePoint37Y" fmla="*/ 670 h 2085"/>
              <a:gd name="GluePoint38X" fmla="*/ 1959 w 3007"/>
              <a:gd name="GluePoint38Y" fmla="*/ 604 h 2085"/>
              <a:gd name="GluePoint39X" fmla="*/ 1824 w 3007"/>
              <a:gd name="GluePoint39Y" fmla="*/ 534 h 2085"/>
              <a:gd name="GluePoint40X" fmla="*/ 1769 w 3007"/>
              <a:gd name="GluePoint40Y" fmla="*/ 474 h 2085"/>
              <a:gd name="GluePoint41X" fmla="*/ 1753 w 3007"/>
              <a:gd name="GluePoint41Y" fmla="*/ 436 h 2085"/>
              <a:gd name="GluePoint42X" fmla="*/ 1780 w 3007"/>
              <a:gd name="GluePoint42Y" fmla="*/ 381 h 2085"/>
              <a:gd name="GluePoint43X" fmla="*/ 1862 w 3007"/>
              <a:gd name="GluePoint43Y" fmla="*/ 316 h 2085"/>
              <a:gd name="GluePoint44X" fmla="*/ 1986 w 3007"/>
              <a:gd name="GluePoint44Y" fmla="*/ 267 h 2085"/>
              <a:gd name="GluePoint45X" fmla="*/ 2149 w 3007"/>
              <a:gd name="GluePoint45Y" fmla="*/ 229 h 2085"/>
              <a:gd name="GluePoint46X" fmla="*/ 2431 w 3007"/>
              <a:gd name="GluePoint46Y" fmla="*/ 180 h 2085"/>
              <a:gd name="GluePoint47X" fmla="*/ 2827 w 3007"/>
              <a:gd name="GluePoint47Y" fmla="*/ 125 h 2085"/>
              <a:gd name="GluePoint48X" fmla="*/ 3007 w 3007"/>
              <a:gd name="GluePoint48Y" fmla="*/ 87 h 2085"/>
              <a:gd name="GluePoint49X" fmla="*/ 2909 w 3007"/>
              <a:gd name="GluePoint49Y" fmla="*/ 22 h 2085"/>
              <a:gd name="GluePoint50X" fmla="*/ 2676 w 3007"/>
              <a:gd name="GluePoint50Y" fmla="*/ 66 h 2085"/>
              <a:gd name="GluePoint51X" fmla="*/ 2285 w 3007"/>
              <a:gd name="GluePoint51Y" fmla="*/ 120 h 2085"/>
              <a:gd name="GluePoint52X" fmla="*/ 2030 w 3007"/>
              <a:gd name="GluePoint52Y" fmla="*/ 158 h 2085"/>
              <a:gd name="GluePoint53X" fmla="*/ 1791 w 3007"/>
              <a:gd name="GluePoint53Y" fmla="*/ 202 h 2085"/>
              <a:gd name="GluePoint54X" fmla="*/ 1601 w 3007"/>
              <a:gd name="GluePoint54Y" fmla="*/ 261 h 2085"/>
              <a:gd name="GluePoint55X" fmla="*/ 1471 w 3007"/>
              <a:gd name="GluePoint55Y" fmla="*/ 338 h 2085"/>
              <a:gd name="GluePoint56X" fmla="*/ 1438 w 3007"/>
              <a:gd name="GluePoint56Y" fmla="*/ 387 h 2085"/>
              <a:gd name="GluePoint57X" fmla="*/ 1427 w 3007"/>
              <a:gd name="GluePoint57Y" fmla="*/ 441 h 2085"/>
            </a:gdLst>
            <a:rect l="l" t="t"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xmlns:a="http://schemas.openxmlformats.org/drawingml/2006/main">
            <a:srgbClr val="003399"/>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10" name="Freeform 10">
            <a:extLst xmlns:a="http://schemas.openxmlformats.org/drawingml/2006/main">
              <a:ext uri="{FF2B5EF4-FFF2-40B4-BE49-F238E27FC236}">
                <a16:creationId xmlns:a16="http://schemas.microsoft.com/office/drawing/2014/main" id="{9D59F8DC-382A-4164-B475-B61E17DBC272}"/>
              </a:ext>
            </a:extLst>
          </p:cNvPr>
          <p:cNvSpPr>
            <a:spLocks xmlns:a="http://schemas.openxmlformats.org/drawingml/2006/main" noGrp="1"/>
          </p:cNvSpPr>
          <p:nvPr/>
        </p:nvSpPr>
        <p:spPr>
          <a:xfrm xmlns:a="http://schemas.openxmlformats.org/drawingml/2006/main" rot="0" flipH="0" flipV="0">
            <a:off x="7145280" y="3678120"/>
            <a:ext cx="1981080" cy="855720"/>
          </a:xfrm>
          <a:custGeom xmlns:a="http://schemas.openxmlformats.org/drawingml/2006/main">
            <a:gdLst>
              <a:gd name="GluePoint1X" fmla="*/ 0 w 1248"/>
              <a:gd name="GluePoint1Y" fmla="*/ 332 h 539"/>
              <a:gd name="GluePoint2X" fmla="*/ 0 w 1248"/>
              <a:gd name="GluePoint2Y" fmla="*/ 360 h 539"/>
              <a:gd name="GluePoint3X" fmla="*/ 5 w 1248"/>
              <a:gd name="GluePoint3Y" fmla="*/ 387 h 539"/>
              <a:gd name="GluePoint4X" fmla="*/ 27 w 1248"/>
              <a:gd name="GluePoint4Y" fmla="*/ 414 h 539"/>
              <a:gd name="GluePoint5X" fmla="*/ 54 w 1248"/>
              <a:gd name="GluePoint5Y" fmla="*/ 436 h 539"/>
              <a:gd name="GluePoint6X" fmla="*/ 92 w 1248"/>
              <a:gd name="GluePoint6Y" fmla="*/ 463 h 539"/>
              <a:gd name="GluePoint7X" fmla="*/ 141 w 1248"/>
              <a:gd name="GluePoint7Y" fmla="*/ 490 h 539"/>
              <a:gd name="GluePoint8X" fmla="*/ 195 w 1248"/>
              <a:gd name="GluePoint8Y" fmla="*/ 512 h 539"/>
              <a:gd name="GluePoint9X" fmla="*/ 255 w 1248"/>
              <a:gd name="GluePoint9Y" fmla="*/ 539 h 539"/>
              <a:gd name="GluePoint10X" fmla="*/ 212 w 1248"/>
              <a:gd name="GluePoint10Y" fmla="*/ 517 h 539"/>
              <a:gd name="GluePoint11X" fmla="*/ 179 w 1248"/>
              <a:gd name="GluePoint11Y" fmla="*/ 490 h 539"/>
              <a:gd name="GluePoint12X" fmla="*/ 157 w 1248"/>
              <a:gd name="GluePoint12Y" fmla="*/ 468 h 539"/>
              <a:gd name="GluePoint13X" fmla="*/ 141 w 1248"/>
              <a:gd name="GluePoint13Y" fmla="*/ 447 h 539"/>
              <a:gd name="GluePoint14X" fmla="*/ 136 w 1248"/>
              <a:gd name="GluePoint14Y" fmla="*/ 425 h 539"/>
              <a:gd name="GluePoint15X" fmla="*/ 136 w 1248"/>
              <a:gd name="GluePoint15Y" fmla="*/ 403 h 539"/>
              <a:gd name="GluePoint16X" fmla="*/ 141 w 1248"/>
              <a:gd name="GluePoint16Y" fmla="*/ 381 h 539"/>
              <a:gd name="GluePoint17X" fmla="*/ 157 w 1248"/>
              <a:gd name="GluePoint17Y" fmla="*/ 365 h 539"/>
              <a:gd name="GluePoint18X" fmla="*/ 179 w 1248"/>
              <a:gd name="GluePoint18Y" fmla="*/ 343 h 539"/>
              <a:gd name="GluePoint19X" fmla="*/ 201 w 1248"/>
              <a:gd name="GluePoint19Y" fmla="*/ 327 h 539"/>
              <a:gd name="GluePoint20X" fmla="*/ 266 w 1248"/>
              <a:gd name="GluePoint20Y" fmla="*/ 294 h 539"/>
              <a:gd name="GluePoint21X" fmla="*/ 353 w 1248"/>
              <a:gd name="GluePoint21Y" fmla="*/ 262 h 539"/>
              <a:gd name="GluePoint22X" fmla="*/ 445 w 1248"/>
              <a:gd name="GluePoint22Y" fmla="*/ 234 h 539"/>
              <a:gd name="GluePoint23X" fmla="*/ 554 w 1248"/>
              <a:gd name="GluePoint23Y" fmla="*/ 213 h 539"/>
              <a:gd name="GluePoint24X" fmla="*/ 662 w 1248"/>
              <a:gd name="GluePoint24Y" fmla="*/ 191 h 539"/>
              <a:gd name="GluePoint25X" fmla="*/ 890 w 1248"/>
              <a:gd name="GluePoint25Y" fmla="*/ 153 h 539"/>
              <a:gd name="GluePoint26X" fmla="*/ 993 w 1248"/>
              <a:gd name="GluePoint26Y" fmla="*/ 136 h 539"/>
              <a:gd name="GluePoint27X" fmla="*/ 1091 w 1248"/>
              <a:gd name="GluePoint27Y" fmla="*/ 120 h 539"/>
              <a:gd name="GluePoint28X" fmla="*/ 1178 w 1248"/>
              <a:gd name="GluePoint28Y" fmla="*/ 115 h 539"/>
              <a:gd name="GluePoint29X" fmla="*/ 1248 w 1248"/>
              <a:gd name="GluePoint29Y" fmla="*/ 104 h 539"/>
              <a:gd name="GluePoint30X" fmla="*/ 1248 w 1248"/>
              <a:gd name="GluePoint30Y" fmla="*/ 0 h 539"/>
              <a:gd name="GluePoint31X" fmla="*/ 1161 w 1248"/>
              <a:gd name="GluePoint31Y" fmla="*/ 22 h 539"/>
              <a:gd name="GluePoint32X" fmla="*/ 1069 w 1248"/>
              <a:gd name="GluePoint32Y" fmla="*/ 38 h 539"/>
              <a:gd name="GluePoint33X" fmla="*/ 874 w 1248"/>
              <a:gd name="GluePoint33Y" fmla="*/ 71 h 539"/>
              <a:gd name="GluePoint34X" fmla="*/ 673 w 1248"/>
              <a:gd name="GluePoint34Y" fmla="*/ 93 h 539"/>
              <a:gd name="GluePoint35X" fmla="*/ 483 w 1248"/>
              <a:gd name="GluePoint35Y" fmla="*/ 126 h 539"/>
              <a:gd name="GluePoint36X" fmla="*/ 391 w 1248"/>
              <a:gd name="GluePoint36Y" fmla="*/ 142 h 539"/>
              <a:gd name="GluePoint37X" fmla="*/ 309 w 1248"/>
              <a:gd name="GluePoint37Y" fmla="*/ 158 h 539"/>
              <a:gd name="GluePoint38X" fmla="*/ 228 w 1248"/>
              <a:gd name="GluePoint38Y" fmla="*/ 180 h 539"/>
              <a:gd name="GluePoint39X" fmla="*/ 163 w 1248"/>
              <a:gd name="GluePoint39Y" fmla="*/ 202 h 539"/>
              <a:gd name="GluePoint40X" fmla="*/ 103 w 1248"/>
              <a:gd name="GluePoint40Y" fmla="*/ 229 h 539"/>
              <a:gd name="GluePoint41X" fmla="*/ 54 w 1248"/>
              <a:gd name="GluePoint41Y" fmla="*/ 256 h 539"/>
              <a:gd name="GluePoint42X" fmla="*/ 22 w 1248"/>
              <a:gd name="GluePoint42Y" fmla="*/ 294 h 539"/>
              <a:gd name="GluePoint43X" fmla="*/ 0 w 1248"/>
              <a:gd name="GluePoint43Y" fmla="*/ 332 h 539"/>
              <a:gd name="GluePoint44X" fmla="*/ 0 w 1248"/>
              <a:gd name="GluePoint44Y" fmla="*/ 332 h 539"/>
            </a:gdLst>
            <a:rect l="l" t="t"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xmlns:a="http://schemas.openxmlformats.org/drawingml/2006/main" rotWithShape="0">
            <a:gsLst>
              <a:gs pos="0">
                <a:srgbClr val="003399"/>
              </a:gs>
              <a:gs pos="100000">
                <a:srgbClr val="002D86"/>
              </a:gs>
            </a:gsLst>
            <a:lin ang="135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11" name="Freeform 11">
            <a:extLst xmlns:a="http://schemas.openxmlformats.org/drawingml/2006/main">
              <a:ext uri="{FF2B5EF4-FFF2-40B4-BE49-F238E27FC236}">
                <a16:creationId xmlns:a16="http://schemas.microsoft.com/office/drawing/2014/main" id="{30A0C8BA-A5BC-4679-84D3-0F8812AFB431}"/>
              </a:ext>
            </a:extLst>
          </p:cNvPr>
          <p:cNvSpPr>
            <a:spLocks xmlns:a="http://schemas.openxmlformats.org/drawingml/2006/main" noGrp="1"/>
          </p:cNvSpPr>
          <p:nvPr/>
        </p:nvSpPr>
        <p:spPr>
          <a:xfrm xmlns:a="http://schemas.openxmlformats.org/drawingml/2006/main" rot="0" flipH="0" flipV="0">
            <a:off x="5273640" y="2128680"/>
            <a:ext cx="2896920" cy="2440080"/>
          </a:xfrm>
          <a:custGeom xmlns:a="http://schemas.openxmlformats.org/drawingml/2006/main">
            <a:gdLst>
              <a:gd name="GluePoint1X" fmla="*/ 982 w 2296"/>
              <a:gd name="GluePoint1Y" fmla="*/ 1061 h 1469"/>
              <a:gd name="GluePoint2X" fmla="*/ 1357 w 2296"/>
              <a:gd name="GluePoint2Y" fmla="*/ 1012 h 1469"/>
              <a:gd name="GluePoint3X" fmla="*/ 1666 w 2296"/>
              <a:gd name="GluePoint3Y" fmla="*/ 957 h 1469"/>
              <a:gd name="GluePoint4X" fmla="*/ 1916 w 2296"/>
              <a:gd name="GluePoint4Y" fmla="*/ 897 h 1469"/>
              <a:gd name="GluePoint5X" fmla="*/ 2100 w 2296"/>
              <a:gd name="GluePoint5Y" fmla="*/ 832 h 1469"/>
              <a:gd name="GluePoint6X" fmla="*/ 2220 w 2296"/>
              <a:gd name="GluePoint6Y" fmla="*/ 756 h 1469"/>
              <a:gd name="GluePoint7X" fmla="*/ 2285 w 2296"/>
              <a:gd name="GluePoint7Y" fmla="*/ 669 h 1469"/>
              <a:gd name="GluePoint8X" fmla="*/ 2290 w 2296"/>
              <a:gd name="GluePoint8Y" fmla="*/ 560 h 1469"/>
              <a:gd name="GluePoint9X" fmla="*/ 2241 w 2296"/>
              <a:gd name="GluePoint9Y" fmla="*/ 457 h 1469"/>
              <a:gd name="GluePoint10X" fmla="*/ 2144 w 2296"/>
              <a:gd name="GluePoint10Y" fmla="*/ 364 h 1469"/>
              <a:gd name="GluePoint11X" fmla="*/ 2008 w 2296"/>
              <a:gd name="GluePoint11Y" fmla="*/ 277 h 1469"/>
              <a:gd name="GluePoint12X" fmla="*/ 1769 w 2296"/>
              <a:gd name="GluePoint12Y" fmla="*/ 157 h 1469"/>
              <a:gd name="GluePoint13X" fmla="*/ 1612 w 2296"/>
              <a:gd name="GluePoint13Y" fmla="*/ 92 h 1469"/>
              <a:gd name="GluePoint14X" fmla="*/ 1476 w 2296"/>
              <a:gd name="GluePoint14Y" fmla="*/ 43 h 1469"/>
              <a:gd name="GluePoint15X" fmla="*/ 1384 w 2296"/>
              <a:gd name="GluePoint15Y" fmla="*/ 10 h 1469"/>
              <a:gd name="GluePoint16X" fmla="*/ 1346 w 2296"/>
              <a:gd name="GluePoint16Y" fmla="*/ 0 h 1469"/>
              <a:gd name="GluePoint17X" fmla="*/ 1655 w 2296"/>
              <a:gd name="GluePoint17Y" fmla="*/ 119 h 1469"/>
              <a:gd name="GluePoint18X" fmla="*/ 1948 w 2296"/>
              <a:gd name="GluePoint18Y" fmla="*/ 255 h 1469"/>
              <a:gd name="GluePoint19X" fmla="*/ 2068 w 2296"/>
              <a:gd name="GluePoint19Y" fmla="*/ 326 h 1469"/>
              <a:gd name="GluePoint20X" fmla="*/ 2171 w 2296"/>
              <a:gd name="GluePoint20Y" fmla="*/ 402 h 1469"/>
              <a:gd name="GluePoint21X" fmla="*/ 2236 w 2296"/>
              <a:gd name="GluePoint21Y" fmla="*/ 478 h 1469"/>
              <a:gd name="GluePoint22X" fmla="*/ 2263 w 2296"/>
              <a:gd name="GluePoint22Y" fmla="*/ 560 h 1469"/>
              <a:gd name="GluePoint23X" fmla="*/ 2241 w 2296"/>
              <a:gd name="GluePoint23Y" fmla="*/ 636 h 1469"/>
              <a:gd name="GluePoint24X" fmla="*/ 2171 w 2296"/>
              <a:gd name="GluePoint24Y" fmla="*/ 702 h 1469"/>
              <a:gd name="GluePoint25X" fmla="*/ 2062 w 2296"/>
              <a:gd name="GluePoint25Y" fmla="*/ 756 h 1469"/>
              <a:gd name="GluePoint26X" fmla="*/ 1921 w 2296"/>
              <a:gd name="GluePoint26Y" fmla="*/ 800 h 1469"/>
              <a:gd name="GluePoint27X" fmla="*/ 1748 w 2296"/>
              <a:gd name="GluePoint27Y" fmla="*/ 843 h 1469"/>
              <a:gd name="GluePoint28X" fmla="*/ 1351 w 2296"/>
              <a:gd name="GluePoint28Y" fmla="*/ 908 h 1469"/>
              <a:gd name="GluePoint29X" fmla="*/ 923 w 2296"/>
              <a:gd name="GluePoint29Y" fmla="*/ 968 h 1469"/>
              <a:gd name="GluePoint30X" fmla="*/ 521 w 2296"/>
              <a:gd name="GluePoint30Y" fmla="*/ 1028 h 1469"/>
              <a:gd name="GluePoint31X" fmla="*/ 353 w 2296"/>
              <a:gd name="GluePoint31Y" fmla="*/ 1066 h 1469"/>
              <a:gd name="GluePoint32X" fmla="*/ 206 w 2296"/>
              <a:gd name="GluePoint32Y" fmla="*/ 1104 h 1469"/>
              <a:gd name="GluePoint33X" fmla="*/ 92 w 2296"/>
              <a:gd name="GluePoint33Y" fmla="*/ 1148 h 1469"/>
              <a:gd name="GluePoint34X" fmla="*/ 22 w 2296"/>
              <a:gd name="GluePoint34Y" fmla="*/ 1202 h 1469"/>
              <a:gd name="GluePoint35X" fmla="*/ 0 w 2296"/>
              <a:gd name="GluePoint35Y" fmla="*/ 1262 h 1469"/>
              <a:gd name="GluePoint36X" fmla="*/ 27 w 2296"/>
              <a:gd name="GluePoint36Y" fmla="*/ 1327 h 1469"/>
              <a:gd name="GluePoint37X" fmla="*/ 98 w 2296"/>
              <a:gd name="GluePoint37Y" fmla="*/ 1382 h 1469"/>
              <a:gd name="GluePoint38X" fmla="*/ 196 w 2296"/>
              <a:gd name="GluePoint38Y" fmla="*/ 1425 h 1469"/>
              <a:gd name="GluePoint39X" fmla="*/ 326 w 2296"/>
              <a:gd name="GluePoint39Y" fmla="*/ 1469 h 1469"/>
              <a:gd name="GluePoint40X" fmla="*/ 217 w 2296"/>
              <a:gd name="GluePoint40Y" fmla="*/ 1414 h 1469"/>
              <a:gd name="GluePoint41X" fmla="*/ 147 w 2296"/>
              <a:gd name="GluePoint41Y" fmla="*/ 1360 h 1469"/>
              <a:gd name="GluePoint42X" fmla="*/ 120 w 2296"/>
              <a:gd name="GluePoint42Y" fmla="*/ 1306 h 1469"/>
              <a:gd name="GluePoint43X" fmla="*/ 141 w 2296"/>
              <a:gd name="GluePoint43Y" fmla="*/ 1257 h 1469"/>
              <a:gd name="GluePoint44X" fmla="*/ 212 w 2296"/>
              <a:gd name="GluePoint44Y" fmla="*/ 1208 h 1469"/>
              <a:gd name="GluePoint45X" fmla="*/ 342 w 2296"/>
              <a:gd name="GluePoint45Y" fmla="*/ 1164 h 1469"/>
              <a:gd name="GluePoint46X" fmla="*/ 527 w 2296"/>
              <a:gd name="GluePoint46Y" fmla="*/ 1121 h 1469"/>
              <a:gd name="GluePoint47X" fmla="*/ 771 w 2296"/>
              <a:gd name="GluePoint47Y" fmla="*/ 1088 h 1469"/>
            </a:gdLst>
            <a:rect l="l" t="t"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xmlns:a="http://schemas.openxmlformats.org/drawingml/2006/main" rotWithShape="0">
            <a:gsLst>
              <a:gs pos="0">
                <a:srgbClr val="003399"/>
              </a:gs>
              <a:gs pos="100000">
                <a:srgbClr val="002B82"/>
              </a:gs>
            </a:gsLst>
            <a:lin ang="135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12" name="Freeform 12">
            <a:extLst xmlns:a="http://schemas.openxmlformats.org/drawingml/2006/main">
              <a:ext uri="{FF2B5EF4-FFF2-40B4-BE49-F238E27FC236}">
                <a16:creationId xmlns:a16="http://schemas.microsoft.com/office/drawing/2014/main" id="{F7596CAF-792C-43E9-B7C9-D852C80F97BB}"/>
              </a:ext>
            </a:extLst>
          </p:cNvPr>
          <p:cNvSpPr>
            <a:spLocks xmlns:a="http://schemas.openxmlformats.org/drawingml/2006/main" noGrp="1"/>
          </p:cNvSpPr>
          <p:nvPr/>
        </p:nvSpPr>
        <p:spPr>
          <a:xfrm xmlns:a="http://schemas.openxmlformats.org/drawingml/2006/main" rot="0" flipH="0" flipV="0">
            <a:off x="0" y="0"/>
            <a:ext cx="9140760" cy="2819160"/>
          </a:xfrm>
          <a:custGeom xmlns:a="http://schemas.openxmlformats.org/drawingml/2006/main">
            <a:gdLst>
              <a:gd name="GluePoint1X" fmla="*/ 0 w 5740"/>
              <a:gd name="GluePoint1Y" fmla="*/ 0 h 1906"/>
              <a:gd name="GluePoint2X" fmla="*/ 0 w 5740"/>
              <a:gd name="GluePoint2Y" fmla="*/ 1776 h 1906"/>
              <a:gd name="GluePoint3X" fmla="*/ 5758 w 5740"/>
              <a:gd name="GluePoint3Y" fmla="*/ 1776 h 1906"/>
              <a:gd name="GluePoint4X" fmla="*/ 5758 w 5740"/>
              <a:gd name="GluePoint4Y" fmla="*/ 0 h 1906"/>
              <a:gd name="GluePoint5X" fmla="*/ 0 w 5740"/>
              <a:gd name="GluePoint5Y" fmla="*/ 0 h 1906"/>
              <a:gd name="GluePoint6X" fmla="*/ 0 w 5740"/>
              <a:gd name="GluePoint6Y" fmla="*/ 0 h 1906"/>
            </a:gdLst>
            <a:rect l="l" t="t" r="r" b="b"/>
            <a:pathLst>
              <a:path w="5740" h="1906">
                <a:moveTo>
                  <a:pt x="0" y="0"/>
                </a:moveTo>
                <a:lnTo>
                  <a:pt x="0" y="1906"/>
                </a:lnTo>
                <a:lnTo>
                  <a:pt x="5740" y="1906"/>
                </a:lnTo>
                <a:lnTo>
                  <a:pt x="5740" y="0"/>
                </a:lnTo>
                <a:lnTo>
                  <a:pt x="0" y="0"/>
                </a:lnTo>
                <a:close/>
              </a:path>
            </a:pathLst>
          </a:custGeom>
          <a:gradFill xmlns:a="http://schemas.openxmlformats.org/drawingml/2006/main" rotWithShape="0">
            <a:gsLst>
              <a:gs pos="0">
                <a:srgbClr val="000514"/>
              </a:gs>
              <a:gs pos="100000">
                <a:srgbClr val="003399"/>
              </a:gs>
            </a:gsLst>
            <a:lin ang="54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13" name="PlaceHolder 3">
            <a:extLst xmlns:a="http://schemas.openxmlformats.org/drawingml/2006/main">
              <a:ext uri="{FF2B5EF4-FFF2-40B4-BE49-F238E27FC236}">
                <a16:creationId xmlns:a16="http://schemas.microsoft.com/office/drawing/2014/main" id="{7E4C27C3-43F3-42D0-82D2-EDC5765F1D16}"/>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4400" b="1" u="none">
                <a:solidFill>
                  <a:srgbClr val="E5E5FF"/>
                </a:solidFill>
                <a:latin typeface="Garamond"/>
                <a:ea typeface="Garamond"/>
                <a:cs typeface="Garamond"/>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400" b="1" u="none">
                <a:solidFill>
                  <a:srgbClr val="E5E5FF"/>
                </a:solidFill>
                <a:latin typeface="Garamond"/>
                <a:ea typeface="Garamond"/>
                <a:cs typeface="Garamond"/>
              </a:rPr>
              <a:t>Click to edit the title text format</a:t>
            </a:r>
            <a:endParaRPr sz="4400" b="1" u="none">
              <a:solidFill>
                <a:srgbClr val="E5E5FF"/>
              </a:solidFill>
              <a:latin typeface="Garamond"/>
              <a:ea typeface="Garamond"/>
              <a:cs typeface="Garamond"/>
            </a:endParaRPr>
          </a:p>
        </p:txBody>
      </p:sp>
      <p:sp>
        <p:nvSpPr>
          <p:cNvPr id="15" name="PlaceHolder 5">
            <a:extLst xmlns:a="http://schemas.openxmlformats.org/drawingml/2006/main">
              <a:ext uri="{FF2B5EF4-FFF2-40B4-BE49-F238E27FC236}">
                <a16:creationId xmlns:a16="http://schemas.microsoft.com/office/drawing/2014/main" id="{BC3157FD-8314-45D7-8419-9CB6960C9732}"/>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1pPr>
            <a:lvl2pPr algn="l">
              <a:spcBef>
                <a:spcPts val="799"/>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2pPr>
            <a:lvl3pPr algn="l">
              <a:spcBef>
                <a:spcPts val="799"/>
              </a:spcBef>
              <a:buClr>
                <a:srgbClr val="E5E5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3pPr>
            <a:lvl4pPr algn="l">
              <a:spcBef>
                <a:spcPts val="799"/>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4pPr>
            <a:lvl5pPr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5pPr>
            <a:lvl6pPr algn="l">
              <a:spcBef>
                <a:spcPts val="799"/>
              </a:spcBef>
              <a:buClr>
                <a:srgbClr val="FFFF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6pPr>
            <a:lvl7pPr algn="l">
              <a:spcBef>
                <a:spcPts val="799"/>
              </a:spcBef>
              <a:buClr>
                <a:srgbClr val="FFFF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7pPr>
          </a:lstStyle>
          <a:p xmlns:a="http://schemas.openxmlformats.org/drawingml/2006/main">
            <a:pPr marL="343080" indent="-343080"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Click to edit the outline text format</a:t>
            </a:r>
            <a:endParaRPr sz="3200" b="0" u="none">
              <a:solidFill>
                <a:srgbClr val="FFFFFF"/>
              </a:solidFill>
              <a:latin typeface="Garamond"/>
              <a:ea typeface="Garamond"/>
              <a:cs typeface="Garamond"/>
            </a:endParaRPr>
          </a:p>
          <a:p xmlns:a="http://schemas.openxmlformats.org/drawingml/2006/main">
            <a:pPr marL="743040" lvl="1" indent="-285840" algn="l">
              <a:spcBef>
                <a:spcPts val="799"/>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Second Outline Level</a:t>
            </a:r>
            <a:endParaRPr sz="3200" b="0" u="none">
              <a:solidFill>
                <a:srgbClr val="FFFFFF"/>
              </a:solidFill>
              <a:latin typeface="Garamond"/>
              <a:ea typeface="Garamond"/>
              <a:cs typeface="Garamond"/>
            </a:endParaRPr>
          </a:p>
          <a:p xmlns:a="http://schemas.openxmlformats.org/drawingml/2006/main">
            <a:pPr marL="1143000" lvl="2" indent="-228600" algn="l">
              <a:spcBef>
                <a:spcPts val="799"/>
              </a:spcBef>
              <a:buClr>
                <a:srgbClr val="E5E5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Third Outline Level</a:t>
            </a:r>
            <a:endParaRPr sz="3200" b="0" u="none">
              <a:solidFill>
                <a:srgbClr val="FFFFFF"/>
              </a:solidFill>
              <a:latin typeface="Garamond"/>
              <a:ea typeface="Garamond"/>
              <a:cs typeface="Garamond"/>
            </a:endParaRPr>
          </a:p>
          <a:p xmlns:a="http://schemas.openxmlformats.org/drawingml/2006/main">
            <a:pPr marL="1600200" lvl="3" indent="-228600" algn="l">
              <a:spcBef>
                <a:spcPts val="799"/>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Fourth Outline Level</a:t>
            </a:r>
            <a:endParaRPr sz="3200" b="0" u="none">
              <a:solidFill>
                <a:srgbClr val="FFFFFF"/>
              </a:solidFill>
              <a:latin typeface="Garamond"/>
              <a:ea typeface="Garamond"/>
              <a:cs typeface="Garamond"/>
            </a:endParaRPr>
          </a:p>
          <a:p xmlns:a="http://schemas.openxmlformats.org/drawingml/2006/main">
            <a:pPr marL="2057400" lvl="4" indent="-228600"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Fifth Outline Level</a:t>
            </a:r>
            <a:endParaRPr sz="3200" b="0" u="none">
              <a:solidFill>
                <a:srgbClr val="FFFFFF"/>
              </a:solidFill>
              <a:latin typeface="Garamond"/>
              <a:ea typeface="Garamond"/>
              <a:cs typeface="Garamond"/>
            </a:endParaRPr>
          </a:p>
          <a:p xmlns:a="http://schemas.openxmlformats.org/drawingml/2006/main">
            <a:pPr marL="2057400" lvl="5" indent="-228600" algn="l">
              <a:spcBef>
                <a:spcPts val="799"/>
              </a:spcBef>
              <a:buClr>
                <a:srgbClr val="FFFF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Sixth Outline Level</a:t>
            </a:r>
            <a:endParaRPr sz="3200" b="0" u="none">
              <a:solidFill>
                <a:srgbClr val="FFFFFF"/>
              </a:solidFill>
              <a:latin typeface="Garamond"/>
              <a:ea typeface="Garamond"/>
              <a:cs typeface="Garamond"/>
            </a:endParaRPr>
          </a:p>
          <a:p xmlns:a="http://schemas.openxmlformats.org/drawingml/2006/main">
            <a:pPr marL="2057400" lvl="6" indent="-228600" algn="l">
              <a:spcBef>
                <a:spcPts val="799"/>
              </a:spcBef>
              <a:buClr>
                <a:srgbClr val="FFFF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Seventh Outline Level</a:t>
            </a:r>
            <a:endParaRPr sz="3200" b="0" u="none">
              <a:solidFill>
                <a:srgbClr val="FFFFFF"/>
              </a:solidFill>
              <a:latin typeface="Garamond"/>
              <a:ea typeface="Garamond"/>
              <a:cs typeface="Garamond"/>
            </a:endParaRPr>
          </a:p>
        </p:txBody>
      </p:sp>
    </p:spTree>
  </p:cSld>
</p:sldLayout>
</file>

<file path=ppt/slideLayouts/slideLayout2.xml><?xml version="1.0" encoding="utf-8"?>
<p:sldLayout xmlns:p="http://schemas.openxmlformats.org/presentationml/2006/main" type="blank" preserve="1">
  <p:cSld name="Title1">
    <p:bg>
      <p:bgPr>
        <a:solidFill xmlns:a="http://schemas.openxmlformats.org/drawingml/2006/main">
          <a:srgbClr val="003399"/>
        </a:solidFill>
      </p:bgPr>
    </p:bg>
    <p:spTree>
      <p:nvGrpSpPr>
        <p:cNvPr id="1" name=""/>
        <p:cNvGrpSpPr/>
        <p:nvPr/>
      </p:nvGrpSpPr>
      <p:grpSpPr>
        <a:xfrm xmlns:a="http://schemas.openxmlformats.org/drawingml/2006/main"/>
      </p:grpSpPr>
      <p:sp>
        <p:nvSpPr>
          <p:cNvPr id="18" name="Freeform 4">
            <a:extLst xmlns:a="http://schemas.openxmlformats.org/drawingml/2006/main">
              <a:ext uri="{FF2B5EF4-FFF2-40B4-BE49-F238E27FC236}">
                <a16:creationId xmlns:a16="http://schemas.microsoft.com/office/drawing/2014/main" id="{06DD2822-98A7-4792-9F06-F9ACD08605DB}"/>
              </a:ext>
            </a:extLst>
          </p:cNvPr>
          <p:cNvSpPr>
            <a:spLocks xmlns:a="http://schemas.openxmlformats.org/drawingml/2006/main" noGrp="1"/>
          </p:cNvSpPr>
          <p:nvPr/>
        </p:nvSpPr>
        <p:spPr>
          <a:xfrm xmlns:a="http://schemas.openxmlformats.org/drawingml/2006/main" rot="0" flipH="0" flipV="0">
            <a:off x="2743200" y="4197240"/>
            <a:ext cx="4574880" cy="2652480"/>
          </a:xfrm>
          <a:custGeom xmlns:a="http://schemas.openxmlformats.org/drawingml/2006/main">
            <a:gdLst>
              <a:gd name="GluePoint1X" fmla="*/ 2740 w 2882"/>
              <a:gd name="GluePoint1Y" fmla="*/ 528 h 1671"/>
              <a:gd name="GluePoint2X" fmla="*/ 2632 w 2882"/>
              <a:gd name="GluePoint2Y" fmla="*/ 484 h 1671"/>
              <a:gd name="GluePoint3X" fmla="*/ 2480 w 2882"/>
              <a:gd name="GluePoint3Y" fmla="*/ 424 h 1671"/>
              <a:gd name="GluePoint4X" fmla="*/ 2203 w 2882"/>
              <a:gd name="GluePoint4Y" fmla="*/ 343 h 1671"/>
              <a:gd name="GluePoint5X" fmla="*/ 1970 w 2882"/>
              <a:gd name="GluePoint5Y" fmla="*/ 277 h 1671"/>
              <a:gd name="GluePoint6X" fmla="*/ 1807 w 2882"/>
              <a:gd name="GluePoint6Y" fmla="*/ 212 h 1671"/>
              <a:gd name="GluePoint7X" fmla="*/ 1693 w 2882"/>
              <a:gd name="GluePoint7Y" fmla="*/ 152 h 1671"/>
              <a:gd name="GluePoint8X" fmla="*/ 1628 w 2882"/>
              <a:gd name="GluePoint8Y" fmla="*/ 103 h 1671"/>
              <a:gd name="GluePoint9X" fmla="*/ 1590 w 2882"/>
              <a:gd name="GluePoint9Y" fmla="*/ 60 h 1671"/>
              <a:gd name="GluePoint10X" fmla="*/ 1579 w 2882"/>
              <a:gd name="GluePoint10Y" fmla="*/ 27 h 1671"/>
              <a:gd name="GluePoint11X" fmla="*/ 1585 w 2882"/>
              <a:gd name="GluePoint11Y" fmla="*/ 0 h 1671"/>
              <a:gd name="GluePoint12X" fmla="*/ 1557 w 2882"/>
              <a:gd name="GluePoint12Y" fmla="*/ 49 h 1671"/>
              <a:gd name="GluePoint13X" fmla="*/ 1568 w 2882"/>
              <a:gd name="GluePoint13Y" fmla="*/ 98 h 1671"/>
              <a:gd name="GluePoint14X" fmla="*/ 1617 w 2882"/>
              <a:gd name="GluePoint14Y" fmla="*/ 141 h 1671"/>
              <a:gd name="GluePoint15X" fmla="*/ 1688 w 2882"/>
              <a:gd name="GluePoint15Y" fmla="*/ 185 h 1671"/>
              <a:gd name="GluePoint16X" fmla="*/ 1791 w 2882"/>
              <a:gd name="GluePoint16Y" fmla="*/ 228 h 1671"/>
              <a:gd name="GluePoint17X" fmla="*/ 2040 w 2882"/>
              <a:gd name="GluePoint17Y" fmla="*/ 310 h 1671"/>
              <a:gd name="GluePoint18X" fmla="*/ 2285 w 2882"/>
              <a:gd name="GluePoint18Y" fmla="*/ 381 h 1671"/>
              <a:gd name="GluePoint19X" fmla="*/ 2464 w 2882"/>
              <a:gd name="GluePoint19Y" fmla="*/ 435 h 1671"/>
              <a:gd name="GluePoint20X" fmla="*/ 2605 w 2882"/>
              <a:gd name="GluePoint20Y" fmla="*/ 484 h 1671"/>
              <a:gd name="GluePoint21X" fmla="*/ 2708 w 2882"/>
              <a:gd name="GluePoint21Y" fmla="*/ 528 h 1671"/>
              <a:gd name="GluePoint22X" fmla="*/ 2768 w 2882"/>
              <a:gd name="GluePoint22Y" fmla="*/ 560 h 1671"/>
              <a:gd name="GluePoint23X" fmla="*/ 2795 w 2882"/>
              <a:gd name="GluePoint23Y" fmla="*/ 593 h 1671"/>
              <a:gd name="GluePoint24X" fmla="*/ 2795 w 2882"/>
              <a:gd name="GluePoint24Y" fmla="*/ 642 h 1671"/>
              <a:gd name="GluePoint25X" fmla="*/ 2762 w 2882"/>
              <a:gd name="GluePoint25Y" fmla="*/ 691 h 1671"/>
              <a:gd name="GluePoint26X" fmla="*/ 2692 w 2882"/>
              <a:gd name="GluePoint26Y" fmla="*/ 735 h 1671"/>
              <a:gd name="GluePoint27X" fmla="*/ 2589 w 2882"/>
              <a:gd name="GluePoint27Y" fmla="*/ 778 h 1671"/>
              <a:gd name="GluePoint28X" fmla="*/ 2458 w 2882"/>
              <a:gd name="GluePoint28Y" fmla="*/ 822 h 1671"/>
              <a:gd name="GluePoint29X" fmla="*/ 2301 w 2882"/>
              <a:gd name="GluePoint29Y" fmla="*/ 865 h 1671"/>
              <a:gd name="GluePoint30X" fmla="*/ 2030 w 2882"/>
              <a:gd name="GluePoint30Y" fmla="*/ 930 h 1671"/>
              <a:gd name="GluePoint31X" fmla="*/ 1606 w 2882"/>
              <a:gd name="GluePoint31Y" fmla="*/ 1034 h 1671"/>
              <a:gd name="GluePoint32X" fmla="*/ 1145 w 2882"/>
              <a:gd name="GluePoint32Y" fmla="*/ 1164 h 1671"/>
              <a:gd name="GluePoint33X" fmla="*/ 673 w 2882"/>
              <a:gd name="GluePoint33Y" fmla="*/ 1328 h 1671"/>
              <a:gd name="GluePoint34X" fmla="*/ 217 w 2882"/>
              <a:gd name="GluePoint34Y" fmla="*/ 1545 h 1671"/>
              <a:gd name="GluePoint35X" fmla="*/ 353 w 2882"/>
              <a:gd name="GluePoint35Y" fmla="*/ 1671 h 1671"/>
              <a:gd name="GluePoint36X" fmla="*/ 754 w 2882"/>
              <a:gd name="GluePoint36Y" fmla="*/ 1469 h 1671"/>
              <a:gd name="GluePoint37X" fmla="*/ 1145 w 2882"/>
              <a:gd name="GluePoint37Y" fmla="*/ 1311 h 1671"/>
              <a:gd name="GluePoint38X" fmla="*/ 1519 w 2882"/>
              <a:gd name="GluePoint38Y" fmla="*/ 1186 h 1671"/>
              <a:gd name="GluePoint39X" fmla="*/ 1861 w 2882"/>
              <a:gd name="GluePoint39Y" fmla="*/ 1083 h 1671"/>
              <a:gd name="GluePoint40X" fmla="*/ 2165 w 2882"/>
              <a:gd name="GluePoint40Y" fmla="*/ 1007 h 1671"/>
              <a:gd name="GluePoint41X" fmla="*/ 2426 w 2882"/>
              <a:gd name="GluePoint41Y" fmla="*/ 947 h 1671"/>
              <a:gd name="GluePoint42X" fmla="*/ 2626 w 2882"/>
              <a:gd name="GluePoint42Y" fmla="*/ 892 h 1671"/>
              <a:gd name="GluePoint43X" fmla="*/ 2762 w 2882"/>
              <a:gd name="GluePoint43Y" fmla="*/ 838 h 1671"/>
              <a:gd name="GluePoint44X" fmla="*/ 2827 w 2882"/>
              <a:gd name="GluePoint44Y" fmla="*/ 794 h 1671"/>
              <a:gd name="GluePoint45X" fmla="*/ 2865 w 2882"/>
              <a:gd name="GluePoint45Y" fmla="*/ 745 h 1671"/>
              <a:gd name="GluePoint46X" fmla="*/ 2882 w 2882"/>
              <a:gd name="GluePoint46Y" fmla="*/ 702 h 1671"/>
              <a:gd name="GluePoint47X" fmla="*/ 2854 w 2882"/>
              <a:gd name="GluePoint47Y" fmla="*/ 620 h 1671"/>
              <a:gd name="GluePoint48X" fmla="*/ 2800 w 2882"/>
              <a:gd name="GluePoint48Y" fmla="*/ 560 h 1671"/>
              <a:gd name="GluePoint49X" fmla="*/ 2773 w 2882"/>
              <a:gd name="GluePoint49Y" fmla="*/ 544 h 1671"/>
            </a:gdLst>
            <a:rect l="l" t="t"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xmlns:a="http://schemas.openxmlformats.org/drawingml/2006/main" rotWithShape="0">
            <a:gsLst>
              <a:gs pos="0">
                <a:srgbClr val="002E8B"/>
              </a:gs>
              <a:gs pos="100000">
                <a:srgbClr val="003399"/>
              </a:gs>
            </a:gsLst>
            <a:lin ang="108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19" name="Freeform 5">
            <a:extLst xmlns:a="http://schemas.openxmlformats.org/drawingml/2006/main">
              <a:ext uri="{FF2B5EF4-FFF2-40B4-BE49-F238E27FC236}">
                <a16:creationId xmlns:a16="http://schemas.microsoft.com/office/drawing/2014/main" id="{ED27F959-228C-4C00-8BEC-A2C820969235}"/>
              </a:ext>
            </a:extLst>
          </p:cNvPr>
          <p:cNvSpPr>
            <a:spLocks xmlns:a="http://schemas.openxmlformats.org/drawingml/2006/main" noGrp="1"/>
          </p:cNvSpPr>
          <p:nvPr/>
        </p:nvSpPr>
        <p:spPr>
          <a:xfrm xmlns:a="http://schemas.openxmlformats.org/drawingml/2006/main" rot="0" flipH="0" flipV="0">
            <a:off x="6619680" y="4240080"/>
            <a:ext cx="1998720" cy="1287360"/>
          </a:xfrm>
          <a:custGeom xmlns:a="http://schemas.openxmlformats.org/drawingml/2006/main">
            <a:gdLst>
              <a:gd name="GluePoint1X" fmla="*/ 1259 w 1259"/>
              <a:gd name="GluePoint1Y" fmla="*/ 615 h 811"/>
              <a:gd name="GluePoint2X" fmla="*/ 1248 w 1259"/>
              <a:gd name="GluePoint2Y" fmla="*/ 588 h 811"/>
              <a:gd name="GluePoint3X" fmla="*/ 1237 w 1259"/>
              <a:gd name="GluePoint3Y" fmla="*/ 566 h 811"/>
              <a:gd name="GluePoint4X" fmla="*/ 1216 w 1259"/>
              <a:gd name="GluePoint4Y" fmla="*/ 539 h 811"/>
              <a:gd name="GluePoint5X" fmla="*/ 1188 w 1259"/>
              <a:gd name="GluePoint5Y" fmla="*/ 517 h 811"/>
              <a:gd name="GluePoint6X" fmla="*/ 1123 w 1259"/>
              <a:gd name="GluePoint6Y" fmla="*/ 479 h 811"/>
              <a:gd name="GluePoint7X" fmla="*/ 1042 w 1259"/>
              <a:gd name="GluePoint7Y" fmla="*/ 441 h 811"/>
              <a:gd name="GluePoint8X" fmla="*/ 944 w 1259"/>
              <a:gd name="GluePoint8Y" fmla="*/ 408 h 811"/>
              <a:gd name="GluePoint9X" fmla="*/ 841 w 1259"/>
              <a:gd name="GluePoint9Y" fmla="*/ 381 h 811"/>
              <a:gd name="GluePoint10X" fmla="*/ 727 w 1259"/>
              <a:gd name="GluePoint10Y" fmla="*/ 348 h 811"/>
              <a:gd name="GluePoint11X" fmla="*/ 613 w 1259"/>
              <a:gd name="GluePoint11Y" fmla="*/ 321 h 811"/>
              <a:gd name="GluePoint12X" fmla="*/ 499 w 1259"/>
              <a:gd name="GluePoint12Y" fmla="*/ 294 h 811"/>
              <a:gd name="GluePoint13X" fmla="*/ 391 w 1259"/>
              <a:gd name="GluePoint13Y" fmla="*/ 261 h 811"/>
              <a:gd name="GluePoint14X" fmla="*/ 288 w 1259"/>
              <a:gd name="GluePoint14Y" fmla="*/ 229 h 811"/>
              <a:gd name="GluePoint15X" fmla="*/ 195 w 1259"/>
              <a:gd name="GluePoint15Y" fmla="*/ 196 h 811"/>
              <a:gd name="GluePoint16X" fmla="*/ 119 w 1259"/>
              <a:gd name="GluePoint16Y" fmla="*/ 152 h 811"/>
              <a:gd name="GluePoint17X" fmla="*/ 54 w 1259"/>
              <a:gd name="GluePoint17Y" fmla="*/ 109 h 811"/>
              <a:gd name="GluePoint18X" fmla="*/ 33 w 1259"/>
              <a:gd name="GluePoint18Y" fmla="*/ 87 h 811"/>
              <a:gd name="GluePoint19X" fmla="*/ 16 w 1259"/>
              <a:gd name="GluePoint19Y" fmla="*/ 60 h 811"/>
              <a:gd name="GluePoint20X" fmla="*/ 5 w 1259"/>
              <a:gd name="GluePoint20Y" fmla="*/ 33 h 811"/>
              <a:gd name="GluePoint21X" fmla="*/ 0 w 1259"/>
              <a:gd name="GluePoint21Y" fmla="*/ 0 h 811"/>
              <a:gd name="GluePoint22X" fmla="*/ 0 w 1259"/>
              <a:gd name="GluePoint22Y" fmla="*/ 6 h 811"/>
              <a:gd name="GluePoint23X" fmla="*/ 0 w 1259"/>
              <a:gd name="GluePoint23Y" fmla="*/ 11 h 811"/>
              <a:gd name="GluePoint24X" fmla="*/ 0 w 1259"/>
              <a:gd name="GluePoint24Y" fmla="*/ 38 h 811"/>
              <a:gd name="GluePoint25X" fmla="*/ 5 w 1259"/>
              <a:gd name="GluePoint25Y" fmla="*/ 60 h 811"/>
              <a:gd name="GluePoint26X" fmla="*/ 16 w 1259"/>
              <a:gd name="GluePoint26Y" fmla="*/ 87 h 811"/>
              <a:gd name="GluePoint27X" fmla="*/ 33 w 1259"/>
              <a:gd name="GluePoint27Y" fmla="*/ 114 h 811"/>
              <a:gd name="GluePoint28X" fmla="*/ 54 w 1259"/>
              <a:gd name="GluePoint28Y" fmla="*/ 142 h 811"/>
              <a:gd name="GluePoint29X" fmla="*/ 87 w 1259"/>
              <a:gd name="GluePoint29Y" fmla="*/ 174 h 811"/>
              <a:gd name="GluePoint30X" fmla="*/ 125 w 1259"/>
              <a:gd name="GluePoint30Y" fmla="*/ 207 h 811"/>
              <a:gd name="GluePoint31X" fmla="*/ 179 w 1259"/>
              <a:gd name="GluePoint31Y" fmla="*/ 240 h 811"/>
              <a:gd name="GluePoint32X" fmla="*/ 244 w 1259"/>
              <a:gd name="GluePoint32Y" fmla="*/ 278 h 811"/>
              <a:gd name="GluePoint33X" fmla="*/ 326 w 1259"/>
              <a:gd name="GluePoint33Y" fmla="*/ 310 h 811"/>
              <a:gd name="GluePoint34X" fmla="*/ 418 w 1259"/>
              <a:gd name="GluePoint34Y" fmla="*/ 348 h 811"/>
              <a:gd name="GluePoint35X" fmla="*/ 526 w 1259"/>
              <a:gd name="GluePoint35Y" fmla="*/ 381 h 811"/>
              <a:gd name="GluePoint36X" fmla="*/ 657 w 1259"/>
              <a:gd name="GluePoint36Y" fmla="*/ 414 h 811"/>
              <a:gd name="GluePoint37X" fmla="*/ 749 w 1259"/>
              <a:gd name="GluePoint37Y" fmla="*/ 435 h 811"/>
              <a:gd name="GluePoint38X" fmla="*/ 830 w 1259"/>
              <a:gd name="GluePoint38Y" fmla="*/ 463 h 811"/>
              <a:gd name="GluePoint39X" fmla="*/ 901 w 1259"/>
              <a:gd name="GluePoint39Y" fmla="*/ 490 h 811"/>
              <a:gd name="GluePoint40X" fmla="*/ 966 w 1259"/>
              <a:gd name="GluePoint40Y" fmla="*/ 512 h 811"/>
              <a:gd name="GluePoint41X" fmla="*/ 1015 w 1259"/>
              <a:gd name="GluePoint41Y" fmla="*/ 539 h 811"/>
              <a:gd name="GluePoint42X" fmla="*/ 1053 w 1259"/>
              <a:gd name="GluePoint42Y" fmla="*/ 566 h 811"/>
              <a:gd name="GluePoint43X" fmla="*/ 1080 w 1259"/>
              <a:gd name="GluePoint43Y" fmla="*/ 593 h 811"/>
              <a:gd name="GluePoint44X" fmla="*/ 1102 w 1259"/>
              <a:gd name="GluePoint44Y" fmla="*/ 620 h 811"/>
              <a:gd name="GluePoint45X" fmla="*/ 1112 w 1259"/>
              <a:gd name="GluePoint45Y" fmla="*/ 648 h 811"/>
              <a:gd name="GluePoint46X" fmla="*/ 1118 w 1259"/>
              <a:gd name="GluePoint46Y" fmla="*/ 675 h 811"/>
              <a:gd name="GluePoint47X" fmla="*/ 1112 w 1259"/>
              <a:gd name="GluePoint47Y" fmla="*/ 697 h 811"/>
              <a:gd name="GluePoint48X" fmla="*/ 1096 w 1259"/>
              <a:gd name="GluePoint48Y" fmla="*/ 724 h 811"/>
              <a:gd name="GluePoint49X" fmla="*/ 1080 w 1259"/>
              <a:gd name="GluePoint49Y" fmla="*/ 746 h 811"/>
              <a:gd name="GluePoint50X" fmla="*/ 1053 w 1259"/>
              <a:gd name="GluePoint50Y" fmla="*/ 767 h 811"/>
              <a:gd name="GluePoint51X" fmla="*/ 1015 w 1259"/>
              <a:gd name="GluePoint51Y" fmla="*/ 789 h 811"/>
              <a:gd name="GluePoint52X" fmla="*/ 977 w 1259"/>
              <a:gd name="GluePoint52Y" fmla="*/ 811 h 811"/>
              <a:gd name="GluePoint53X" fmla="*/ 1047 w 1259"/>
              <a:gd name="GluePoint53Y" fmla="*/ 789 h 811"/>
              <a:gd name="GluePoint54X" fmla="*/ 1107 w 1259"/>
              <a:gd name="GluePoint54Y" fmla="*/ 767 h 811"/>
              <a:gd name="GluePoint55X" fmla="*/ 1156 w 1259"/>
              <a:gd name="GluePoint55Y" fmla="*/ 746 h 811"/>
              <a:gd name="GluePoint56X" fmla="*/ 1199 w 1259"/>
              <a:gd name="GluePoint56Y" fmla="*/ 724 h 811"/>
              <a:gd name="GluePoint57X" fmla="*/ 1226 w 1259"/>
              <a:gd name="GluePoint57Y" fmla="*/ 702 h 811"/>
              <a:gd name="GluePoint58X" fmla="*/ 1248 w 1259"/>
              <a:gd name="GluePoint58Y" fmla="*/ 675 h 811"/>
              <a:gd name="GluePoint59X" fmla="*/ 1259 w 1259"/>
              <a:gd name="GluePoint59Y" fmla="*/ 648 h 811"/>
              <a:gd name="GluePoint60X" fmla="*/ 1259 w 1259"/>
              <a:gd name="GluePoint60Y" fmla="*/ 615 h 811"/>
              <a:gd name="GluePoint61X" fmla="*/ 1259 w 1259"/>
              <a:gd name="GluePoint61Y" fmla="*/ 615 h 811"/>
            </a:gdLst>
            <a:rect l="l" t="t"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xmlns:a="http://schemas.openxmlformats.org/drawingml/2006/main" rotWithShape="0">
            <a:gsLst>
              <a:gs pos="0">
                <a:srgbClr val="002E8B"/>
              </a:gs>
              <a:gs pos="100000">
                <a:srgbClr val="003399"/>
              </a:gs>
            </a:gsLst>
            <a:lin ang="135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20" name="Freeform 6">
            <a:extLst xmlns:a="http://schemas.openxmlformats.org/drawingml/2006/main">
              <a:ext uri="{FF2B5EF4-FFF2-40B4-BE49-F238E27FC236}">
                <a16:creationId xmlns:a16="http://schemas.microsoft.com/office/drawing/2014/main" id="{6047843E-93BC-4F42-96BE-FFC53FF3161E}"/>
              </a:ext>
            </a:extLst>
          </p:cNvPr>
          <p:cNvSpPr>
            <a:spLocks xmlns:a="http://schemas.openxmlformats.org/drawingml/2006/main" noGrp="1"/>
          </p:cNvSpPr>
          <p:nvPr/>
        </p:nvSpPr>
        <p:spPr>
          <a:xfrm xmlns:a="http://schemas.openxmlformats.org/drawingml/2006/main" rot="0" flipH="0" flipV="0">
            <a:off x="4603680" y="5311440"/>
            <a:ext cx="4522680" cy="1538280"/>
          </a:xfrm>
          <a:custGeom xmlns:a="http://schemas.openxmlformats.org/drawingml/2006/main">
            <a:gdLst>
              <a:gd name="GluePoint1X" fmla="*/ 92 w 2849"/>
              <a:gd name="GluePoint1Y" fmla="*/ 958 h 969"/>
              <a:gd name="GluePoint2X" fmla="*/ 0 w 2849"/>
              <a:gd name="GluePoint2Y" fmla="*/ 969 h 969"/>
              <a:gd name="GluePoint3X" fmla="*/ 391 w 2849"/>
              <a:gd name="GluePoint3Y" fmla="*/ 969 h 969"/>
              <a:gd name="GluePoint4X" fmla="*/ 434 w 2849"/>
              <a:gd name="GluePoint4Y" fmla="*/ 947 h 969"/>
              <a:gd name="GluePoint5X" fmla="*/ 483 w 2849"/>
              <a:gd name="GluePoint5Y" fmla="*/ 914 h 969"/>
              <a:gd name="GluePoint6X" fmla="*/ 554 w 2849"/>
              <a:gd name="GluePoint6Y" fmla="*/ 876 h 969"/>
              <a:gd name="GluePoint7X" fmla="*/ 635 w 2849"/>
              <a:gd name="GluePoint7Y" fmla="*/ 838 h 969"/>
              <a:gd name="GluePoint8X" fmla="*/ 727 w 2849"/>
              <a:gd name="GluePoint8Y" fmla="*/ 794 h 969"/>
              <a:gd name="GluePoint9X" fmla="*/ 836 w 2849"/>
              <a:gd name="GluePoint9Y" fmla="*/ 745 h 969"/>
              <a:gd name="GluePoint10X" fmla="*/ 961 w 2849"/>
              <a:gd name="GluePoint10Y" fmla="*/ 696 h 969"/>
              <a:gd name="GluePoint11X" fmla="*/ 1102 w 2849"/>
              <a:gd name="GluePoint11Y" fmla="*/ 642 h 969"/>
              <a:gd name="GluePoint12X" fmla="*/ 1259 w 2849"/>
              <a:gd name="GluePoint12Y" fmla="*/ 582 h 969"/>
              <a:gd name="GluePoint13X" fmla="*/ 1433 w 2849"/>
              <a:gd name="GluePoint13Y" fmla="*/ 522 h 969"/>
              <a:gd name="GluePoint14X" fmla="*/ 1623 w 2849"/>
              <a:gd name="GluePoint14Y" fmla="*/ 462 h 969"/>
              <a:gd name="GluePoint15X" fmla="*/ 1829 w 2849"/>
              <a:gd name="GluePoint15Y" fmla="*/ 403 h 969"/>
              <a:gd name="GluePoint16X" fmla="*/ 2057 w 2849"/>
              <a:gd name="GluePoint16Y" fmla="*/ 343 h 969"/>
              <a:gd name="GluePoint17X" fmla="*/ 2301 w 2849"/>
              <a:gd name="GluePoint17Y" fmla="*/ 283 h 969"/>
              <a:gd name="GluePoint18X" fmla="*/ 2567 w 2849"/>
              <a:gd name="GluePoint18Y" fmla="*/ 223 h 969"/>
              <a:gd name="GluePoint19X" fmla="*/ 2849 w 2849"/>
              <a:gd name="GluePoint19Y" fmla="*/ 163 h 969"/>
              <a:gd name="GluePoint20X" fmla="*/ 2849 w 2849"/>
              <a:gd name="GluePoint20Y" fmla="*/ 0 h 969"/>
              <a:gd name="GluePoint21X" fmla="*/ 2817 w 2849"/>
              <a:gd name="GluePoint21Y" fmla="*/ 16 h 969"/>
              <a:gd name="GluePoint22X" fmla="*/ 2773 w 2849"/>
              <a:gd name="GluePoint22Y" fmla="*/ 33 h 969"/>
              <a:gd name="GluePoint23X" fmla="*/ 2719 w 2849"/>
              <a:gd name="GluePoint23Y" fmla="*/ 54 h 969"/>
              <a:gd name="GluePoint24X" fmla="*/ 2648 w 2849"/>
              <a:gd name="GluePoint24Y" fmla="*/ 76 h 969"/>
              <a:gd name="GluePoint25X" fmla="*/ 2572 w 2849"/>
              <a:gd name="GluePoint25Y" fmla="*/ 98 h 969"/>
              <a:gd name="GluePoint26X" fmla="*/ 2491 w 2849"/>
              <a:gd name="GluePoint26Y" fmla="*/ 120 h 969"/>
              <a:gd name="GluePoint27X" fmla="*/ 2399 w 2849"/>
              <a:gd name="GluePoint27Y" fmla="*/ 147 h 969"/>
              <a:gd name="GluePoint28X" fmla="*/ 2301 w 2849"/>
              <a:gd name="GluePoint28Y" fmla="*/ 169 h 969"/>
              <a:gd name="GluePoint29X" fmla="*/ 2095 w 2849"/>
              <a:gd name="GluePoint29Y" fmla="*/ 223 h 969"/>
              <a:gd name="GluePoint30X" fmla="*/ 1889 w 2849"/>
              <a:gd name="GluePoint30Y" fmla="*/ 277 h 969"/>
              <a:gd name="GluePoint31X" fmla="*/ 1688 w 2849"/>
              <a:gd name="GluePoint31Y" fmla="*/ 326 h 969"/>
              <a:gd name="GluePoint32X" fmla="*/ 1590 w 2849"/>
              <a:gd name="GluePoint32Y" fmla="*/ 354 h 969"/>
              <a:gd name="GluePoint33X" fmla="*/ 1503 w 2849"/>
              <a:gd name="GluePoint33Y" fmla="*/ 381 h 969"/>
              <a:gd name="GluePoint34X" fmla="*/ 1107 w 2849"/>
              <a:gd name="GluePoint34Y" fmla="*/ 506 h 969"/>
              <a:gd name="GluePoint35X" fmla="*/ 912 w 2849"/>
              <a:gd name="GluePoint35Y" fmla="*/ 577 h 969"/>
              <a:gd name="GluePoint36X" fmla="*/ 727 w 2849"/>
              <a:gd name="GluePoint36Y" fmla="*/ 647 h 969"/>
              <a:gd name="GluePoint37X" fmla="*/ 548 w 2849"/>
              <a:gd name="GluePoint37Y" fmla="*/ 718 h 969"/>
              <a:gd name="GluePoint38X" fmla="*/ 380 w 2849"/>
              <a:gd name="GluePoint38Y" fmla="*/ 794 h 969"/>
              <a:gd name="GluePoint39X" fmla="*/ 228 w 2849"/>
              <a:gd name="GluePoint39Y" fmla="*/ 876 h 969"/>
              <a:gd name="GluePoint40X" fmla="*/ 92 w 2849"/>
              <a:gd name="GluePoint40Y" fmla="*/ 958 h 969"/>
              <a:gd name="GluePoint41X" fmla="*/ 92 w 2849"/>
              <a:gd name="GluePoint41Y" fmla="*/ 958 h 969"/>
            </a:gdLst>
            <a:rect l="l" t="t"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xmlns:a="http://schemas.openxmlformats.org/drawingml/2006/main" rotWithShape="0">
            <a:gsLst>
              <a:gs pos="0">
                <a:srgbClr val="002A7D"/>
              </a:gs>
              <a:gs pos="100000">
                <a:srgbClr val="003399"/>
              </a:gs>
            </a:gsLst>
            <a:lin ang="54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21" name="Freeform 7">
            <a:extLst xmlns:a="http://schemas.openxmlformats.org/drawingml/2006/main">
              <a:ext uri="{FF2B5EF4-FFF2-40B4-BE49-F238E27FC236}">
                <a16:creationId xmlns:a16="http://schemas.microsoft.com/office/drawing/2014/main" id="{4358BFD4-8150-46C6-8F3E-862F400154A3}"/>
              </a:ext>
            </a:extLst>
          </p:cNvPr>
          <p:cNvSpPr>
            <a:spLocks xmlns:a="http://schemas.openxmlformats.org/drawingml/2006/main" noGrp="1"/>
          </p:cNvSpPr>
          <p:nvPr/>
        </p:nvSpPr>
        <p:spPr>
          <a:xfrm xmlns:a="http://schemas.openxmlformats.org/drawingml/2006/main" rot="0" flipH="0" flipV="0">
            <a:off x="4362120" y="3539880"/>
            <a:ext cx="4773600" cy="3309840"/>
          </a:xfrm>
          <a:custGeom xmlns:a="http://schemas.openxmlformats.org/drawingml/2006/main">
            <a:gdLst>
              <a:gd name="GluePoint1X" fmla="*/ 1433 w 3007"/>
              <a:gd name="GluePoint1Y" fmla="*/ 474 h 2085"/>
              <a:gd name="GluePoint2X" fmla="*/ 1460 w 3007"/>
              <a:gd name="GluePoint2Y" fmla="*/ 528 h 2085"/>
              <a:gd name="GluePoint3X" fmla="*/ 1541 w 3007"/>
              <a:gd name="GluePoint3Y" fmla="*/ 593 h 2085"/>
              <a:gd name="GluePoint4X" fmla="*/ 1715 w 3007"/>
              <a:gd name="GluePoint4Y" fmla="*/ 670 h 2085"/>
              <a:gd name="GluePoint5X" fmla="*/ 1927 w 3007"/>
              <a:gd name="GluePoint5Y" fmla="*/ 735 h 2085"/>
              <a:gd name="GluePoint6X" fmla="*/ 2155 w 3007"/>
              <a:gd name="GluePoint6Y" fmla="*/ 789 h 2085"/>
              <a:gd name="GluePoint7X" fmla="*/ 2372 w 3007"/>
              <a:gd name="GluePoint7Y" fmla="*/ 849 h 2085"/>
              <a:gd name="GluePoint8X" fmla="*/ 2551 w 3007"/>
              <a:gd name="GluePoint8Y" fmla="*/ 920 h 2085"/>
              <a:gd name="GluePoint9X" fmla="*/ 2638 w 3007"/>
              <a:gd name="GluePoint9Y" fmla="*/ 980 h 2085"/>
              <a:gd name="GluePoint10X" fmla="*/ 2676 w 3007"/>
              <a:gd name="GluePoint10Y" fmla="*/ 1029 h 2085"/>
              <a:gd name="GluePoint11X" fmla="*/ 2681 w 3007"/>
              <a:gd name="GluePoint11Y" fmla="*/ 1083 h 2085"/>
              <a:gd name="GluePoint12X" fmla="*/ 2665 w 3007"/>
              <a:gd name="GluePoint12Y" fmla="*/ 1127 h 2085"/>
              <a:gd name="GluePoint13X" fmla="*/ 2616 w 3007"/>
              <a:gd name="GluePoint13Y" fmla="*/ 1170 h 2085"/>
              <a:gd name="GluePoint14X" fmla="*/ 2545 w 3007"/>
              <a:gd name="GluePoint14Y" fmla="*/ 1208 h 2085"/>
              <a:gd name="GluePoint15X" fmla="*/ 2448 w 3007"/>
              <a:gd name="GluePoint15Y" fmla="*/ 1241 h 2085"/>
              <a:gd name="GluePoint16X" fmla="*/ 2328 w 3007"/>
              <a:gd name="GluePoint16Y" fmla="*/ 1274 h 2085"/>
              <a:gd name="GluePoint17X" fmla="*/ 2106 w 3007"/>
              <a:gd name="GluePoint17Y" fmla="*/ 1328 h 2085"/>
              <a:gd name="GluePoint18X" fmla="*/ 1742 w 3007"/>
              <a:gd name="GluePoint18Y" fmla="*/ 1421 h 2085"/>
              <a:gd name="GluePoint19X" fmla="*/ 1308 w 3007"/>
              <a:gd name="GluePoint19Y" fmla="*/ 1540 h 2085"/>
              <a:gd name="GluePoint20X" fmla="*/ 820 w 3007"/>
              <a:gd name="GluePoint20Y" fmla="*/ 1709 h 2085"/>
              <a:gd name="GluePoint21X" fmla="*/ 282 w 3007"/>
              <a:gd name="GluePoint21Y" fmla="*/ 1943 h 2085"/>
              <a:gd name="GluePoint22X" fmla="*/ 152 w 3007"/>
              <a:gd name="GluePoint22Y" fmla="*/ 2085 h 2085"/>
              <a:gd name="GluePoint23X" fmla="*/ 386 w 3007"/>
              <a:gd name="GluePoint23Y" fmla="*/ 1992 h 2085"/>
              <a:gd name="GluePoint24X" fmla="*/ 700 w 3007"/>
              <a:gd name="GluePoint24Y" fmla="*/ 1834 h 2085"/>
              <a:gd name="GluePoint25X" fmla="*/ 1064 w 3007"/>
              <a:gd name="GluePoint25Y" fmla="*/ 1693 h 2085"/>
              <a:gd name="GluePoint26X" fmla="*/ 1661 w 3007"/>
              <a:gd name="GluePoint26Y" fmla="*/ 1497 h 2085"/>
              <a:gd name="GluePoint27X" fmla="*/ 1845 w 3007"/>
              <a:gd name="GluePoint27Y" fmla="*/ 1442 h 2085"/>
              <a:gd name="GluePoint28X" fmla="*/ 2252 w 3007"/>
              <a:gd name="GluePoint28Y" fmla="*/ 1339 h 2085"/>
              <a:gd name="GluePoint29X" fmla="*/ 2551 w 3007"/>
              <a:gd name="GluePoint29Y" fmla="*/ 1263 h 2085"/>
              <a:gd name="GluePoint30X" fmla="*/ 2730 w 3007"/>
              <a:gd name="GluePoint30Y" fmla="*/ 1214 h 2085"/>
              <a:gd name="GluePoint31X" fmla="*/ 2876 w 3007"/>
              <a:gd name="GluePoint31Y" fmla="*/ 1170 h 2085"/>
              <a:gd name="GluePoint32X" fmla="*/ 2974 w 3007"/>
              <a:gd name="GluePoint32Y" fmla="*/ 1132 h 2085"/>
              <a:gd name="GluePoint33X" fmla="*/ 3007 w 3007"/>
              <a:gd name="GluePoint33Y" fmla="*/ 871 h 2085"/>
              <a:gd name="GluePoint34X" fmla="*/ 2860 w 3007"/>
              <a:gd name="GluePoint34Y" fmla="*/ 844 h 2085"/>
              <a:gd name="GluePoint35X" fmla="*/ 2670 w 3007"/>
              <a:gd name="GluePoint35Y" fmla="*/ 806 h 2085"/>
              <a:gd name="GluePoint36X" fmla="*/ 2458 w 3007"/>
              <a:gd name="GluePoint36Y" fmla="*/ 757 h 2085"/>
              <a:gd name="GluePoint37X" fmla="*/ 2138 w 3007"/>
              <a:gd name="GluePoint37Y" fmla="*/ 670 h 2085"/>
              <a:gd name="GluePoint38X" fmla="*/ 1959 w 3007"/>
              <a:gd name="GluePoint38Y" fmla="*/ 604 h 2085"/>
              <a:gd name="GluePoint39X" fmla="*/ 1824 w 3007"/>
              <a:gd name="GluePoint39Y" fmla="*/ 534 h 2085"/>
              <a:gd name="GluePoint40X" fmla="*/ 1769 w 3007"/>
              <a:gd name="GluePoint40Y" fmla="*/ 474 h 2085"/>
              <a:gd name="GluePoint41X" fmla="*/ 1753 w 3007"/>
              <a:gd name="GluePoint41Y" fmla="*/ 436 h 2085"/>
              <a:gd name="GluePoint42X" fmla="*/ 1780 w 3007"/>
              <a:gd name="GluePoint42Y" fmla="*/ 381 h 2085"/>
              <a:gd name="GluePoint43X" fmla="*/ 1862 w 3007"/>
              <a:gd name="GluePoint43Y" fmla="*/ 316 h 2085"/>
              <a:gd name="GluePoint44X" fmla="*/ 1986 w 3007"/>
              <a:gd name="GluePoint44Y" fmla="*/ 267 h 2085"/>
              <a:gd name="GluePoint45X" fmla="*/ 2149 w 3007"/>
              <a:gd name="GluePoint45Y" fmla="*/ 229 h 2085"/>
              <a:gd name="GluePoint46X" fmla="*/ 2431 w 3007"/>
              <a:gd name="GluePoint46Y" fmla="*/ 180 h 2085"/>
              <a:gd name="GluePoint47X" fmla="*/ 2827 w 3007"/>
              <a:gd name="GluePoint47Y" fmla="*/ 125 h 2085"/>
              <a:gd name="GluePoint48X" fmla="*/ 3007 w 3007"/>
              <a:gd name="GluePoint48Y" fmla="*/ 87 h 2085"/>
              <a:gd name="GluePoint49X" fmla="*/ 2909 w 3007"/>
              <a:gd name="GluePoint49Y" fmla="*/ 22 h 2085"/>
              <a:gd name="GluePoint50X" fmla="*/ 2676 w 3007"/>
              <a:gd name="GluePoint50Y" fmla="*/ 66 h 2085"/>
              <a:gd name="GluePoint51X" fmla="*/ 2285 w 3007"/>
              <a:gd name="GluePoint51Y" fmla="*/ 120 h 2085"/>
              <a:gd name="GluePoint52X" fmla="*/ 2030 w 3007"/>
              <a:gd name="GluePoint52Y" fmla="*/ 158 h 2085"/>
              <a:gd name="GluePoint53X" fmla="*/ 1791 w 3007"/>
              <a:gd name="GluePoint53Y" fmla="*/ 202 h 2085"/>
              <a:gd name="GluePoint54X" fmla="*/ 1601 w 3007"/>
              <a:gd name="GluePoint54Y" fmla="*/ 261 h 2085"/>
              <a:gd name="GluePoint55X" fmla="*/ 1471 w 3007"/>
              <a:gd name="GluePoint55Y" fmla="*/ 338 h 2085"/>
              <a:gd name="GluePoint56X" fmla="*/ 1438 w 3007"/>
              <a:gd name="GluePoint56Y" fmla="*/ 387 h 2085"/>
              <a:gd name="GluePoint57X" fmla="*/ 1427 w 3007"/>
              <a:gd name="GluePoint57Y" fmla="*/ 441 h 2085"/>
            </a:gdLst>
            <a:rect l="l" t="t"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xmlns:a="http://schemas.openxmlformats.org/drawingml/2006/main">
            <a:srgbClr val="003399"/>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22" name="Freeform 8">
            <a:extLst xmlns:a="http://schemas.openxmlformats.org/drawingml/2006/main">
              <a:ext uri="{FF2B5EF4-FFF2-40B4-BE49-F238E27FC236}">
                <a16:creationId xmlns:a16="http://schemas.microsoft.com/office/drawing/2014/main" id="{5E1C0AB3-66BB-4EAF-96E7-AE17664D2D45}"/>
              </a:ext>
            </a:extLst>
          </p:cNvPr>
          <p:cNvSpPr>
            <a:spLocks xmlns:a="http://schemas.openxmlformats.org/drawingml/2006/main" noGrp="1"/>
          </p:cNvSpPr>
          <p:nvPr/>
        </p:nvSpPr>
        <p:spPr>
          <a:xfrm xmlns:a="http://schemas.openxmlformats.org/drawingml/2006/main" rot="0" flipH="0" flipV="0">
            <a:off x="7145280" y="3678120"/>
            <a:ext cx="1981080" cy="855720"/>
          </a:xfrm>
          <a:custGeom xmlns:a="http://schemas.openxmlformats.org/drawingml/2006/main">
            <a:gdLst>
              <a:gd name="GluePoint1X" fmla="*/ 0 w 1248"/>
              <a:gd name="GluePoint1Y" fmla="*/ 332 h 539"/>
              <a:gd name="GluePoint2X" fmla="*/ 0 w 1248"/>
              <a:gd name="GluePoint2Y" fmla="*/ 360 h 539"/>
              <a:gd name="GluePoint3X" fmla="*/ 5 w 1248"/>
              <a:gd name="GluePoint3Y" fmla="*/ 387 h 539"/>
              <a:gd name="GluePoint4X" fmla="*/ 27 w 1248"/>
              <a:gd name="GluePoint4Y" fmla="*/ 414 h 539"/>
              <a:gd name="GluePoint5X" fmla="*/ 54 w 1248"/>
              <a:gd name="GluePoint5Y" fmla="*/ 436 h 539"/>
              <a:gd name="GluePoint6X" fmla="*/ 92 w 1248"/>
              <a:gd name="GluePoint6Y" fmla="*/ 463 h 539"/>
              <a:gd name="GluePoint7X" fmla="*/ 141 w 1248"/>
              <a:gd name="GluePoint7Y" fmla="*/ 490 h 539"/>
              <a:gd name="GluePoint8X" fmla="*/ 195 w 1248"/>
              <a:gd name="GluePoint8Y" fmla="*/ 512 h 539"/>
              <a:gd name="GluePoint9X" fmla="*/ 255 w 1248"/>
              <a:gd name="GluePoint9Y" fmla="*/ 539 h 539"/>
              <a:gd name="GluePoint10X" fmla="*/ 212 w 1248"/>
              <a:gd name="GluePoint10Y" fmla="*/ 517 h 539"/>
              <a:gd name="GluePoint11X" fmla="*/ 179 w 1248"/>
              <a:gd name="GluePoint11Y" fmla="*/ 490 h 539"/>
              <a:gd name="GluePoint12X" fmla="*/ 157 w 1248"/>
              <a:gd name="GluePoint12Y" fmla="*/ 468 h 539"/>
              <a:gd name="GluePoint13X" fmla="*/ 141 w 1248"/>
              <a:gd name="GluePoint13Y" fmla="*/ 447 h 539"/>
              <a:gd name="GluePoint14X" fmla="*/ 136 w 1248"/>
              <a:gd name="GluePoint14Y" fmla="*/ 425 h 539"/>
              <a:gd name="GluePoint15X" fmla="*/ 136 w 1248"/>
              <a:gd name="GluePoint15Y" fmla="*/ 403 h 539"/>
              <a:gd name="GluePoint16X" fmla="*/ 141 w 1248"/>
              <a:gd name="GluePoint16Y" fmla="*/ 381 h 539"/>
              <a:gd name="GluePoint17X" fmla="*/ 157 w 1248"/>
              <a:gd name="GluePoint17Y" fmla="*/ 365 h 539"/>
              <a:gd name="GluePoint18X" fmla="*/ 179 w 1248"/>
              <a:gd name="GluePoint18Y" fmla="*/ 343 h 539"/>
              <a:gd name="GluePoint19X" fmla="*/ 201 w 1248"/>
              <a:gd name="GluePoint19Y" fmla="*/ 327 h 539"/>
              <a:gd name="GluePoint20X" fmla="*/ 266 w 1248"/>
              <a:gd name="GluePoint20Y" fmla="*/ 294 h 539"/>
              <a:gd name="GluePoint21X" fmla="*/ 353 w 1248"/>
              <a:gd name="GluePoint21Y" fmla="*/ 262 h 539"/>
              <a:gd name="GluePoint22X" fmla="*/ 445 w 1248"/>
              <a:gd name="GluePoint22Y" fmla="*/ 234 h 539"/>
              <a:gd name="GluePoint23X" fmla="*/ 554 w 1248"/>
              <a:gd name="GluePoint23Y" fmla="*/ 213 h 539"/>
              <a:gd name="GluePoint24X" fmla="*/ 662 w 1248"/>
              <a:gd name="GluePoint24Y" fmla="*/ 191 h 539"/>
              <a:gd name="GluePoint25X" fmla="*/ 890 w 1248"/>
              <a:gd name="GluePoint25Y" fmla="*/ 153 h 539"/>
              <a:gd name="GluePoint26X" fmla="*/ 993 w 1248"/>
              <a:gd name="GluePoint26Y" fmla="*/ 136 h 539"/>
              <a:gd name="GluePoint27X" fmla="*/ 1091 w 1248"/>
              <a:gd name="GluePoint27Y" fmla="*/ 120 h 539"/>
              <a:gd name="GluePoint28X" fmla="*/ 1178 w 1248"/>
              <a:gd name="GluePoint28Y" fmla="*/ 115 h 539"/>
              <a:gd name="GluePoint29X" fmla="*/ 1248 w 1248"/>
              <a:gd name="GluePoint29Y" fmla="*/ 104 h 539"/>
              <a:gd name="GluePoint30X" fmla="*/ 1248 w 1248"/>
              <a:gd name="GluePoint30Y" fmla="*/ 0 h 539"/>
              <a:gd name="GluePoint31X" fmla="*/ 1161 w 1248"/>
              <a:gd name="GluePoint31Y" fmla="*/ 22 h 539"/>
              <a:gd name="GluePoint32X" fmla="*/ 1069 w 1248"/>
              <a:gd name="GluePoint32Y" fmla="*/ 38 h 539"/>
              <a:gd name="GluePoint33X" fmla="*/ 874 w 1248"/>
              <a:gd name="GluePoint33Y" fmla="*/ 71 h 539"/>
              <a:gd name="GluePoint34X" fmla="*/ 673 w 1248"/>
              <a:gd name="GluePoint34Y" fmla="*/ 93 h 539"/>
              <a:gd name="GluePoint35X" fmla="*/ 483 w 1248"/>
              <a:gd name="GluePoint35Y" fmla="*/ 126 h 539"/>
              <a:gd name="GluePoint36X" fmla="*/ 391 w 1248"/>
              <a:gd name="GluePoint36Y" fmla="*/ 142 h 539"/>
              <a:gd name="GluePoint37X" fmla="*/ 309 w 1248"/>
              <a:gd name="GluePoint37Y" fmla="*/ 158 h 539"/>
              <a:gd name="GluePoint38X" fmla="*/ 228 w 1248"/>
              <a:gd name="GluePoint38Y" fmla="*/ 180 h 539"/>
              <a:gd name="GluePoint39X" fmla="*/ 163 w 1248"/>
              <a:gd name="GluePoint39Y" fmla="*/ 202 h 539"/>
              <a:gd name="GluePoint40X" fmla="*/ 103 w 1248"/>
              <a:gd name="GluePoint40Y" fmla="*/ 229 h 539"/>
              <a:gd name="GluePoint41X" fmla="*/ 54 w 1248"/>
              <a:gd name="GluePoint41Y" fmla="*/ 256 h 539"/>
              <a:gd name="GluePoint42X" fmla="*/ 22 w 1248"/>
              <a:gd name="GluePoint42Y" fmla="*/ 294 h 539"/>
              <a:gd name="GluePoint43X" fmla="*/ 0 w 1248"/>
              <a:gd name="GluePoint43Y" fmla="*/ 332 h 539"/>
              <a:gd name="GluePoint44X" fmla="*/ 0 w 1248"/>
              <a:gd name="GluePoint44Y" fmla="*/ 332 h 539"/>
            </a:gdLst>
            <a:rect l="l" t="t"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xmlns:a="http://schemas.openxmlformats.org/drawingml/2006/main" rotWithShape="0">
            <a:gsLst>
              <a:gs pos="0">
                <a:srgbClr val="003399"/>
              </a:gs>
              <a:gs pos="100000">
                <a:srgbClr val="002D86"/>
              </a:gs>
            </a:gsLst>
            <a:lin ang="135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23" name="Freeform 9">
            <a:extLst xmlns:a="http://schemas.openxmlformats.org/drawingml/2006/main">
              <a:ext uri="{FF2B5EF4-FFF2-40B4-BE49-F238E27FC236}">
                <a16:creationId xmlns:a16="http://schemas.microsoft.com/office/drawing/2014/main" id="{8BCD063F-21B5-4FE3-B86E-CE259B04F7F7}"/>
              </a:ext>
            </a:extLst>
          </p:cNvPr>
          <p:cNvSpPr>
            <a:spLocks xmlns:a="http://schemas.openxmlformats.org/drawingml/2006/main" noGrp="1"/>
          </p:cNvSpPr>
          <p:nvPr/>
        </p:nvSpPr>
        <p:spPr>
          <a:xfrm xmlns:a="http://schemas.openxmlformats.org/drawingml/2006/main" rot="0" flipH="0" flipV="0">
            <a:off x="5273640" y="2128680"/>
            <a:ext cx="2896920" cy="2440080"/>
          </a:xfrm>
          <a:custGeom xmlns:a="http://schemas.openxmlformats.org/drawingml/2006/main">
            <a:gdLst>
              <a:gd name="GluePoint1X" fmla="*/ 982 w 2296"/>
              <a:gd name="GluePoint1Y" fmla="*/ 1061 h 1469"/>
              <a:gd name="GluePoint2X" fmla="*/ 1357 w 2296"/>
              <a:gd name="GluePoint2Y" fmla="*/ 1012 h 1469"/>
              <a:gd name="GluePoint3X" fmla="*/ 1666 w 2296"/>
              <a:gd name="GluePoint3Y" fmla="*/ 957 h 1469"/>
              <a:gd name="GluePoint4X" fmla="*/ 1916 w 2296"/>
              <a:gd name="GluePoint4Y" fmla="*/ 897 h 1469"/>
              <a:gd name="GluePoint5X" fmla="*/ 2100 w 2296"/>
              <a:gd name="GluePoint5Y" fmla="*/ 832 h 1469"/>
              <a:gd name="GluePoint6X" fmla="*/ 2220 w 2296"/>
              <a:gd name="GluePoint6Y" fmla="*/ 756 h 1469"/>
              <a:gd name="GluePoint7X" fmla="*/ 2285 w 2296"/>
              <a:gd name="GluePoint7Y" fmla="*/ 669 h 1469"/>
              <a:gd name="GluePoint8X" fmla="*/ 2290 w 2296"/>
              <a:gd name="GluePoint8Y" fmla="*/ 560 h 1469"/>
              <a:gd name="GluePoint9X" fmla="*/ 2241 w 2296"/>
              <a:gd name="GluePoint9Y" fmla="*/ 457 h 1469"/>
              <a:gd name="GluePoint10X" fmla="*/ 2144 w 2296"/>
              <a:gd name="GluePoint10Y" fmla="*/ 364 h 1469"/>
              <a:gd name="GluePoint11X" fmla="*/ 2008 w 2296"/>
              <a:gd name="GluePoint11Y" fmla="*/ 277 h 1469"/>
              <a:gd name="GluePoint12X" fmla="*/ 1769 w 2296"/>
              <a:gd name="GluePoint12Y" fmla="*/ 157 h 1469"/>
              <a:gd name="GluePoint13X" fmla="*/ 1612 w 2296"/>
              <a:gd name="GluePoint13Y" fmla="*/ 92 h 1469"/>
              <a:gd name="GluePoint14X" fmla="*/ 1476 w 2296"/>
              <a:gd name="GluePoint14Y" fmla="*/ 43 h 1469"/>
              <a:gd name="GluePoint15X" fmla="*/ 1384 w 2296"/>
              <a:gd name="GluePoint15Y" fmla="*/ 10 h 1469"/>
              <a:gd name="GluePoint16X" fmla="*/ 1346 w 2296"/>
              <a:gd name="GluePoint16Y" fmla="*/ 0 h 1469"/>
              <a:gd name="GluePoint17X" fmla="*/ 1655 w 2296"/>
              <a:gd name="GluePoint17Y" fmla="*/ 119 h 1469"/>
              <a:gd name="GluePoint18X" fmla="*/ 1948 w 2296"/>
              <a:gd name="GluePoint18Y" fmla="*/ 255 h 1469"/>
              <a:gd name="GluePoint19X" fmla="*/ 2068 w 2296"/>
              <a:gd name="GluePoint19Y" fmla="*/ 326 h 1469"/>
              <a:gd name="GluePoint20X" fmla="*/ 2171 w 2296"/>
              <a:gd name="GluePoint20Y" fmla="*/ 402 h 1469"/>
              <a:gd name="GluePoint21X" fmla="*/ 2236 w 2296"/>
              <a:gd name="GluePoint21Y" fmla="*/ 478 h 1469"/>
              <a:gd name="GluePoint22X" fmla="*/ 2263 w 2296"/>
              <a:gd name="GluePoint22Y" fmla="*/ 560 h 1469"/>
              <a:gd name="GluePoint23X" fmla="*/ 2241 w 2296"/>
              <a:gd name="GluePoint23Y" fmla="*/ 636 h 1469"/>
              <a:gd name="GluePoint24X" fmla="*/ 2171 w 2296"/>
              <a:gd name="GluePoint24Y" fmla="*/ 702 h 1469"/>
              <a:gd name="GluePoint25X" fmla="*/ 2062 w 2296"/>
              <a:gd name="GluePoint25Y" fmla="*/ 756 h 1469"/>
              <a:gd name="GluePoint26X" fmla="*/ 1921 w 2296"/>
              <a:gd name="GluePoint26Y" fmla="*/ 800 h 1469"/>
              <a:gd name="GluePoint27X" fmla="*/ 1748 w 2296"/>
              <a:gd name="GluePoint27Y" fmla="*/ 843 h 1469"/>
              <a:gd name="GluePoint28X" fmla="*/ 1351 w 2296"/>
              <a:gd name="GluePoint28Y" fmla="*/ 908 h 1469"/>
              <a:gd name="GluePoint29X" fmla="*/ 923 w 2296"/>
              <a:gd name="GluePoint29Y" fmla="*/ 968 h 1469"/>
              <a:gd name="GluePoint30X" fmla="*/ 521 w 2296"/>
              <a:gd name="GluePoint30Y" fmla="*/ 1028 h 1469"/>
              <a:gd name="GluePoint31X" fmla="*/ 353 w 2296"/>
              <a:gd name="GluePoint31Y" fmla="*/ 1066 h 1469"/>
              <a:gd name="GluePoint32X" fmla="*/ 206 w 2296"/>
              <a:gd name="GluePoint32Y" fmla="*/ 1104 h 1469"/>
              <a:gd name="GluePoint33X" fmla="*/ 92 w 2296"/>
              <a:gd name="GluePoint33Y" fmla="*/ 1148 h 1469"/>
              <a:gd name="GluePoint34X" fmla="*/ 22 w 2296"/>
              <a:gd name="GluePoint34Y" fmla="*/ 1202 h 1469"/>
              <a:gd name="GluePoint35X" fmla="*/ 0 w 2296"/>
              <a:gd name="GluePoint35Y" fmla="*/ 1262 h 1469"/>
              <a:gd name="GluePoint36X" fmla="*/ 27 w 2296"/>
              <a:gd name="GluePoint36Y" fmla="*/ 1327 h 1469"/>
              <a:gd name="GluePoint37X" fmla="*/ 98 w 2296"/>
              <a:gd name="GluePoint37Y" fmla="*/ 1382 h 1469"/>
              <a:gd name="GluePoint38X" fmla="*/ 196 w 2296"/>
              <a:gd name="GluePoint38Y" fmla="*/ 1425 h 1469"/>
              <a:gd name="GluePoint39X" fmla="*/ 326 w 2296"/>
              <a:gd name="GluePoint39Y" fmla="*/ 1469 h 1469"/>
              <a:gd name="GluePoint40X" fmla="*/ 217 w 2296"/>
              <a:gd name="GluePoint40Y" fmla="*/ 1414 h 1469"/>
              <a:gd name="GluePoint41X" fmla="*/ 147 w 2296"/>
              <a:gd name="GluePoint41Y" fmla="*/ 1360 h 1469"/>
              <a:gd name="GluePoint42X" fmla="*/ 120 w 2296"/>
              <a:gd name="GluePoint42Y" fmla="*/ 1306 h 1469"/>
              <a:gd name="GluePoint43X" fmla="*/ 141 w 2296"/>
              <a:gd name="GluePoint43Y" fmla="*/ 1257 h 1469"/>
              <a:gd name="GluePoint44X" fmla="*/ 212 w 2296"/>
              <a:gd name="GluePoint44Y" fmla="*/ 1208 h 1469"/>
              <a:gd name="GluePoint45X" fmla="*/ 342 w 2296"/>
              <a:gd name="GluePoint45Y" fmla="*/ 1164 h 1469"/>
              <a:gd name="GluePoint46X" fmla="*/ 527 w 2296"/>
              <a:gd name="GluePoint46Y" fmla="*/ 1121 h 1469"/>
              <a:gd name="GluePoint47X" fmla="*/ 771 w 2296"/>
              <a:gd name="GluePoint47Y" fmla="*/ 1088 h 1469"/>
            </a:gdLst>
            <a:rect l="l" t="t"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xmlns:a="http://schemas.openxmlformats.org/drawingml/2006/main" rotWithShape="0">
            <a:gsLst>
              <a:gs pos="0">
                <a:srgbClr val="003399"/>
              </a:gs>
              <a:gs pos="100000">
                <a:srgbClr val="002B82"/>
              </a:gs>
            </a:gsLst>
            <a:lin ang="135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24" name="Freeform 10">
            <a:extLst xmlns:a="http://schemas.openxmlformats.org/drawingml/2006/main">
              <a:ext uri="{FF2B5EF4-FFF2-40B4-BE49-F238E27FC236}">
                <a16:creationId xmlns:a16="http://schemas.microsoft.com/office/drawing/2014/main" id="{CDEAA19A-303E-430D-8D97-FFC12D3D079F}"/>
              </a:ext>
            </a:extLst>
          </p:cNvPr>
          <p:cNvSpPr>
            <a:spLocks xmlns:a="http://schemas.openxmlformats.org/drawingml/2006/main" noGrp="1"/>
          </p:cNvSpPr>
          <p:nvPr/>
        </p:nvSpPr>
        <p:spPr>
          <a:xfrm xmlns:a="http://schemas.openxmlformats.org/drawingml/2006/main" rot="0" flipH="0" flipV="0">
            <a:off x="0" y="0"/>
            <a:ext cx="9140760" cy="2819160"/>
          </a:xfrm>
          <a:custGeom xmlns:a="http://schemas.openxmlformats.org/drawingml/2006/main">
            <a:gdLst>
              <a:gd name="GluePoint1X" fmla="*/ 0 w 5740"/>
              <a:gd name="GluePoint1Y" fmla="*/ 0 h 1906"/>
              <a:gd name="GluePoint2X" fmla="*/ 0 w 5740"/>
              <a:gd name="GluePoint2Y" fmla="*/ 1776 h 1906"/>
              <a:gd name="GluePoint3X" fmla="*/ 5758 w 5740"/>
              <a:gd name="GluePoint3Y" fmla="*/ 1776 h 1906"/>
              <a:gd name="GluePoint4X" fmla="*/ 5758 w 5740"/>
              <a:gd name="GluePoint4Y" fmla="*/ 0 h 1906"/>
              <a:gd name="GluePoint5X" fmla="*/ 0 w 5740"/>
              <a:gd name="GluePoint5Y" fmla="*/ 0 h 1906"/>
              <a:gd name="GluePoint6X" fmla="*/ 0 w 5740"/>
              <a:gd name="GluePoint6Y" fmla="*/ 0 h 1906"/>
            </a:gdLst>
            <a:rect l="l" t="t" r="r" b="b"/>
            <a:pathLst>
              <a:path w="5740" h="1906">
                <a:moveTo>
                  <a:pt x="0" y="0"/>
                </a:moveTo>
                <a:lnTo>
                  <a:pt x="0" y="1906"/>
                </a:lnTo>
                <a:lnTo>
                  <a:pt x="5740" y="1906"/>
                </a:lnTo>
                <a:lnTo>
                  <a:pt x="5740" y="0"/>
                </a:lnTo>
                <a:lnTo>
                  <a:pt x="0" y="0"/>
                </a:lnTo>
                <a:close/>
              </a:path>
            </a:pathLst>
          </a:custGeom>
          <a:gradFill xmlns:a="http://schemas.openxmlformats.org/drawingml/2006/main" rotWithShape="0">
            <a:gsLst>
              <a:gs pos="0">
                <a:srgbClr val="000514"/>
              </a:gs>
              <a:gs pos="100000">
                <a:srgbClr val="003399"/>
              </a:gs>
            </a:gsLst>
            <a:lin ang="54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25" name="PlaceHolder 1">
            <a:extLst xmlns:a="http://schemas.openxmlformats.org/drawingml/2006/main">
              <a:ext uri="{FF2B5EF4-FFF2-40B4-BE49-F238E27FC236}">
                <a16:creationId xmlns:a16="http://schemas.microsoft.com/office/drawing/2014/main" id="{336CF52D-DC67-41BA-A138-8239ACA290E0}"/>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4400" b="1" u="none">
                <a:solidFill>
                  <a:srgbClr val="E5E5FF"/>
                </a:solidFill>
                <a:latin typeface="Garamond"/>
                <a:ea typeface="Garamond"/>
                <a:cs typeface="Garamond"/>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400" b="1" u="none">
                <a:solidFill>
                  <a:srgbClr val="E5E5FF"/>
                </a:solidFill>
                <a:latin typeface="Garamond"/>
                <a:ea typeface="Garamond"/>
                <a:cs typeface="Garamond"/>
              </a:rPr>
              <a:t>Click to edit the title text format</a:t>
            </a:r>
            <a:endParaRPr sz="4400" b="1" u="none">
              <a:solidFill>
                <a:srgbClr val="E5E5FF"/>
              </a:solidFill>
              <a:latin typeface="Garamond"/>
              <a:ea typeface="Garamond"/>
              <a:cs typeface="Garamond"/>
            </a:endParaRPr>
          </a:p>
        </p:txBody>
      </p:sp>
      <p:sp>
        <p:nvSpPr>
          <p:cNvPr id="26" name="PlaceHolder 2">
            <a:extLst xmlns:a="http://schemas.openxmlformats.org/drawingml/2006/main">
              <a:ext uri="{FF2B5EF4-FFF2-40B4-BE49-F238E27FC236}">
                <a16:creationId xmlns:a16="http://schemas.microsoft.com/office/drawing/2014/main" id="{B5715904-A7CA-41A2-8087-7A510DACF3B6}"/>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1pPr>
            <a:lvl2pPr algn="l">
              <a:spcBef>
                <a:spcPts val="799"/>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2pPr>
            <a:lvl3pPr algn="l">
              <a:spcBef>
                <a:spcPts val="799"/>
              </a:spcBef>
              <a:buClr>
                <a:srgbClr val="E5E5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3pPr>
            <a:lvl4pPr algn="l">
              <a:spcBef>
                <a:spcPts val="799"/>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4pPr>
            <a:lvl5pPr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5pPr>
            <a:lvl6pPr algn="l">
              <a:spcBef>
                <a:spcPts val="799"/>
              </a:spcBef>
              <a:buClr>
                <a:srgbClr val="FFFF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6pPr>
            <a:lvl7pPr algn="l">
              <a:spcBef>
                <a:spcPts val="799"/>
              </a:spcBef>
              <a:buClr>
                <a:srgbClr val="FFFF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7pPr>
          </a:lstStyle>
          <a:p xmlns:a="http://schemas.openxmlformats.org/drawingml/2006/main">
            <a:pPr marL="343080" indent="-343080"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Click to edit the outline text format</a:t>
            </a:r>
            <a:endParaRPr sz="3200" b="0" u="none">
              <a:solidFill>
                <a:srgbClr val="FFFFFF"/>
              </a:solidFill>
              <a:latin typeface="Garamond"/>
              <a:ea typeface="Garamond"/>
              <a:cs typeface="Garamond"/>
            </a:endParaRPr>
          </a:p>
          <a:p xmlns:a="http://schemas.openxmlformats.org/drawingml/2006/main">
            <a:pPr marL="743040" lvl="1" indent="-285840" algn="l">
              <a:spcBef>
                <a:spcPts val="799"/>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Second Outline Level</a:t>
            </a:r>
            <a:endParaRPr sz="3200" b="0" u="none">
              <a:solidFill>
                <a:srgbClr val="FFFFFF"/>
              </a:solidFill>
              <a:latin typeface="Garamond"/>
              <a:ea typeface="Garamond"/>
              <a:cs typeface="Garamond"/>
            </a:endParaRPr>
          </a:p>
          <a:p xmlns:a="http://schemas.openxmlformats.org/drawingml/2006/main">
            <a:pPr marL="1143000" lvl="2" indent="-228600" algn="l">
              <a:spcBef>
                <a:spcPts val="799"/>
              </a:spcBef>
              <a:buClr>
                <a:srgbClr val="E5E5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Third Outline Level</a:t>
            </a:r>
            <a:endParaRPr sz="3200" b="0" u="none">
              <a:solidFill>
                <a:srgbClr val="FFFFFF"/>
              </a:solidFill>
              <a:latin typeface="Garamond"/>
              <a:ea typeface="Garamond"/>
              <a:cs typeface="Garamond"/>
            </a:endParaRPr>
          </a:p>
          <a:p xmlns:a="http://schemas.openxmlformats.org/drawingml/2006/main">
            <a:pPr marL="1600200" lvl="3" indent="-228600" algn="l">
              <a:spcBef>
                <a:spcPts val="799"/>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Fourth Outline Level</a:t>
            </a:r>
            <a:endParaRPr sz="3200" b="0" u="none">
              <a:solidFill>
                <a:srgbClr val="FFFFFF"/>
              </a:solidFill>
              <a:latin typeface="Garamond"/>
              <a:ea typeface="Garamond"/>
              <a:cs typeface="Garamond"/>
            </a:endParaRPr>
          </a:p>
          <a:p xmlns:a="http://schemas.openxmlformats.org/drawingml/2006/main">
            <a:pPr marL="2057400" lvl="4" indent="-228600"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Fifth Outline Level</a:t>
            </a:r>
            <a:endParaRPr sz="3200" b="0" u="none">
              <a:solidFill>
                <a:srgbClr val="FFFFFF"/>
              </a:solidFill>
              <a:latin typeface="Garamond"/>
              <a:ea typeface="Garamond"/>
              <a:cs typeface="Garamond"/>
            </a:endParaRPr>
          </a:p>
          <a:p xmlns:a="http://schemas.openxmlformats.org/drawingml/2006/main">
            <a:pPr marL="2057400" lvl="5" indent="-228600" algn="l">
              <a:spcBef>
                <a:spcPts val="799"/>
              </a:spcBef>
              <a:buClr>
                <a:srgbClr val="FFFF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Sixth Outline Level</a:t>
            </a:r>
            <a:endParaRPr sz="3200" b="0" u="none">
              <a:solidFill>
                <a:srgbClr val="FFFFFF"/>
              </a:solidFill>
              <a:latin typeface="Garamond"/>
              <a:ea typeface="Garamond"/>
              <a:cs typeface="Garamond"/>
            </a:endParaRPr>
          </a:p>
          <a:p xmlns:a="http://schemas.openxmlformats.org/drawingml/2006/main">
            <a:pPr marL="2057400" lvl="6" indent="-228600" algn="l">
              <a:spcBef>
                <a:spcPts val="799"/>
              </a:spcBef>
              <a:buClr>
                <a:srgbClr val="FFFF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Seventh Outline Level</a:t>
            </a:r>
            <a:endParaRPr sz="3200" b="0" u="none">
              <a:solidFill>
                <a:srgbClr val="FFFFFF"/>
              </a:solidFill>
              <a:latin typeface="Garamond"/>
              <a:ea typeface="Garamond"/>
              <a:cs typeface="Garamond"/>
            </a:endParaRP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c5f54e3b3e8a40d9" /><Relationship Type="http://schemas.openxmlformats.org/officeDocument/2006/relationships/slideLayout" Target="/ppt/slideLayouts/slideLayout1.xml" Id="R268a9801759843b0" /><Relationship Type="http://schemas.openxmlformats.org/officeDocument/2006/relationships/slideLayout" Target="/ppt/slideLayouts/slideLayout2.xml" Id="R33e28afad6fb4d5e" /></Relationships>
</file>

<file path=ppt/slideMasters/slideMaster1.xml><?xml version="1.0" encoding="utf-8"?>
<p:sldMaster xmlns:p="http://schemas.openxmlformats.org/presentationml/2006/main">
  <p:cSld>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268a9801759843b0"/>
    <p:sldLayoutId xmlns:r="http://schemas.openxmlformats.org/officeDocument/2006/relationships" id="2147483650" r:id="R33e28afad6fb4d5e"/>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2.xml" Id="Re024b6c80ebb41a3" /><Relationship Type="http://schemas.openxmlformats.org/officeDocument/2006/relationships/notesSlide" Target="/ppt/notesSlides/notesSlide1.xml" Id="Ra90f3843df4a4387"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11ef2a3f9ee44299" /><Relationship Type="http://schemas.openxmlformats.org/officeDocument/2006/relationships/notesSlide" Target="/ppt/notesSlides/notesSlide10.xml" Id="R7bfb8ead7b0e46d6"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1c58664ebfe9458f" /><Relationship Type="http://schemas.openxmlformats.org/officeDocument/2006/relationships/notesSlide" Target="/ppt/notesSlides/notesSlide11.xml" Id="R183115c84d0b4577"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1e3e1ff9aca34461" /><Relationship Type="http://schemas.openxmlformats.org/officeDocument/2006/relationships/notesSlide" Target="/ppt/notesSlides/notesSlide2.xml" Id="R78930205dc894448"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710ca649bee94094" /><Relationship Type="http://schemas.openxmlformats.org/officeDocument/2006/relationships/notesSlide" Target="/ppt/notesSlides/notesSlide3.xml" Id="R8eca2da99b30419d"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42afd5b4b740481d" /><Relationship Type="http://schemas.openxmlformats.org/officeDocument/2006/relationships/notesSlide" Target="/ppt/notesSlides/notesSlide4.xml" Id="Rd3750d13f27b4b9d"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6e804921aab84cc0" /><Relationship Type="http://schemas.openxmlformats.org/officeDocument/2006/relationships/notesSlide" Target="/ppt/notesSlides/notesSlide5.xml" Id="R5e44b42f828b481c"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d31f1f5b063e44e4" /><Relationship Type="http://schemas.openxmlformats.org/officeDocument/2006/relationships/notesSlide" Target="/ppt/notesSlides/notesSlide6.xml" Id="R51323b95e9af4a41"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12505c16c9a44c3a" /><Relationship Type="http://schemas.openxmlformats.org/officeDocument/2006/relationships/notesSlide" Target="/ppt/notesSlides/notesSlide7.xml" Id="Rbab7dee7090f45a0"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e9e491f332ab4c4d" /><Relationship Type="http://schemas.openxmlformats.org/officeDocument/2006/relationships/notesSlide" Target="/ppt/notesSlides/notesSlide8.xml" Id="Rf8284d894d404c12"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7e6107b8388740e1" /><Relationship Type="http://schemas.openxmlformats.org/officeDocument/2006/relationships/notesSlide" Target="/ppt/notesSlides/notesSlide9.xml" Id="R25ba99ef75034a17"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37" name="Slide title: Early Views of Poverty in America">
            <a:extLst xmlns:a="http://schemas.openxmlformats.org/drawingml/2006/main">
              <a:ext uri="{FF2B5EF4-FFF2-40B4-BE49-F238E27FC236}">
                <a16:creationId xmlns:a16="http://schemas.microsoft.com/office/drawing/2014/main" id="{3F22674A-6C5E-44F2-9189-07D8F76661BC}"/>
              </a:ext>
            </a:extLst>
          </p:cNvPr>
          <p:cNvSpPr>
            <a:spLocks xmlns:a="http://schemas.openxmlformats.org/drawingml/2006/main" noGrp="1"/>
          </p:cNvSpPr>
          <p:nvPr>
            <p:ph type="title" idx="0"/>
          </p:nvPr>
        </p:nvSpPr>
        <p:spPr>
          <a:xfrm xmlns:a="http://schemas.openxmlformats.org/drawingml/2006/main">
            <a:off x="685800" y="2129760"/>
            <a:ext cx="7772400" cy="23655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marL="432000" indent="-43200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6000" b="1" u="none">
                <a:solidFill>
                  <a:srgbClr val="E5E5FF"/>
                </a:solidFill>
                <a:latin typeface="Garamond"/>
                <a:ea typeface="Garamond"/>
                <a:cs typeface="Garamond"/>
              </a:rPr>
              <a:t>	</a:t>
            </a:r>
            <a:r>
              <a:rPr sz="6000" b="1" u="none">
                <a:solidFill>
                  <a:srgbClr val="E5E5FF"/>
                </a:solidFill>
                <a:latin typeface="Garamond"/>
                <a:ea typeface="Garamond"/>
                <a:cs typeface="Garamond"/>
              </a:rPr>
              <a:t>Early Views of Poverty in America</a:t>
            </a:r>
            <a:endParaRPr sz="6000" b="1" u="none">
              <a:solidFill>
                <a:srgbClr val="E5E5FF"/>
              </a:solidFill>
              <a:latin typeface="Garamond"/>
              <a:ea typeface="Garamond"/>
              <a:cs typeface="Garamond"/>
            </a:endParaRPr>
          </a:p>
        </p:txBody>
      </p:sp>
    </p:spTree>
    <p:extLst>
      <p:ext uri="{BB962C8B-B14F-4D97-AF65-F5344CB8AC3E}">
        <p14:creationId xmlns:p14="http://schemas.microsoft.com/office/powerpoint/2010/main" val="519918666"/>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54" name="Slide title: Origins of the Official Poverty Measure">
            <a:extLst xmlns:a="http://schemas.openxmlformats.org/drawingml/2006/main">
              <a:ext uri="{FF2B5EF4-FFF2-40B4-BE49-F238E27FC236}">
                <a16:creationId xmlns:a16="http://schemas.microsoft.com/office/drawing/2014/main" id="{2C680D59-F225-41E9-B39B-8E65EC08D994}"/>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E5E5FF"/>
                </a:solidFill>
                <a:latin typeface="Garamond"/>
                <a:ea typeface="Garamond"/>
                <a:cs typeface="Garamond"/>
              </a:rPr>
              <a:t>Origins of the Official Poverty Measure</a:t>
            </a:r>
            <a:endParaRPr sz="3600" b="1" u="none">
              <a:solidFill>
                <a:srgbClr val="E5E5FF"/>
              </a:solidFill>
              <a:latin typeface="Garamond"/>
              <a:ea typeface="Garamond"/>
              <a:cs typeface="Garamond"/>
            </a:endParaRPr>
          </a:p>
        </p:txBody>
      </p:sp>
      <p:sp>
        <p:nvSpPr>
          <p:cNvPr id="55" name="Slide text on slide 10">
            <a:extLst xmlns:a="http://schemas.openxmlformats.org/drawingml/2006/main">
              <a:ext uri="{FF2B5EF4-FFF2-40B4-BE49-F238E27FC236}">
                <a16:creationId xmlns:a16="http://schemas.microsoft.com/office/drawing/2014/main" id="{D2C2A100-3BF4-441A-A5A0-7B426E2FE94F}"/>
              </a:ext>
            </a:extLst>
          </p:cNvPr>
          <p:cNvSpPr>
            <a:spLocks xmlns:a="http://schemas.openxmlformats.org/drawingml/2006/main" noGrp="1"/>
          </p:cNvSpPr>
          <p:nvPr>
            <p:ph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fontScale="85000" lnSpcReduction="9999"/>
          </a:bodyPr>
          <a:lstStyle xmlns:a="http://schemas.openxmlformats.org/drawingml/2006/main"/>
          <a:p xmlns:a="http://schemas.openxmlformats.org/drawingml/2006/main">
            <a:pPr marL="343080" indent="-343080" algn="l">
              <a:spcBef>
                <a:spcPts val="751"/>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Garamond"/>
                <a:ea typeface="Garamond"/>
                <a:cs typeface="Garamond"/>
              </a:rPr>
              <a:t>World War II and related massive government and private expenditures finally ended the Great Depression</a:t>
            </a:r>
            <a:endParaRPr sz="3000" b="0" u="none">
              <a:solidFill>
                <a:srgbClr val="FFFFFF"/>
              </a:solidFill>
              <a:latin typeface="Garamond"/>
              <a:ea typeface="Garamond"/>
              <a:cs typeface="Garamond"/>
            </a:endParaRPr>
          </a:p>
          <a:p xmlns:a="http://schemas.openxmlformats.org/drawingml/2006/main">
            <a:pPr marL="343080" indent="-343080" algn="l">
              <a:spcBef>
                <a:spcPts val="751"/>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Garamond"/>
                <a:ea typeface="Garamond"/>
                <a:cs typeface="Garamond"/>
              </a:rPr>
              <a:t>1950s: a period of growing prosperity</a:t>
            </a:r>
            <a:endParaRPr sz="3000" b="0" u="none">
              <a:solidFill>
                <a:srgbClr val="FFFFFF"/>
              </a:solidFill>
              <a:latin typeface="Garamond"/>
              <a:ea typeface="Garamond"/>
              <a:cs typeface="Garamond"/>
            </a:endParaRPr>
          </a:p>
          <a:p xmlns:a="http://schemas.openxmlformats.org/drawingml/2006/main">
            <a:pPr marL="343080" indent="-343080" algn="l">
              <a:spcBef>
                <a:spcPts val="751"/>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Garamond"/>
                <a:ea typeface="Garamond"/>
                <a:cs typeface="Garamond"/>
              </a:rPr>
              <a:t>Resurgence of public interest in poverty issues in late 1950s and early 1960s– focusing on those left behind </a:t>
            </a:r>
            <a:endParaRPr sz="3000" b="0" u="none">
              <a:solidFill>
                <a:srgbClr val="FFFFFF"/>
              </a:solidFill>
              <a:latin typeface="Garamond"/>
              <a:ea typeface="Garamond"/>
              <a:cs typeface="Garamond"/>
            </a:endParaRPr>
          </a:p>
          <a:p xmlns:a="http://schemas.openxmlformats.org/drawingml/2006/main">
            <a:pPr marL="343080" indent="-343080" algn="l">
              <a:spcBef>
                <a:spcPts val="751"/>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Garamond"/>
                <a:ea typeface="Garamond"/>
                <a:cs typeface="Garamond"/>
              </a:rPr>
              <a:t>Harrington’s “The Other America” (1962) caught the attention of the Kennedy administration</a:t>
            </a:r>
            <a:endParaRPr sz="3000" b="0" u="none">
              <a:solidFill>
                <a:srgbClr val="FFFFFF"/>
              </a:solidFill>
              <a:latin typeface="Garamond"/>
              <a:ea typeface="Garamond"/>
              <a:cs typeface="Garamond"/>
            </a:endParaRPr>
          </a:p>
          <a:p xmlns:a="http://schemas.openxmlformats.org/drawingml/2006/main">
            <a:pPr marL="743040" lvl="1" indent="0" algn="l">
              <a:spcBef>
                <a:spcPts val="75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3000" b="0" u="none">
              <a:solidFill>
                <a:srgbClr val="FFFFFF"/>
              </a:solidFill>
              <a:latin typeface="Garamond"/>
              <a:ea typeface="Garamond"/>
              <a:cs typeface="Garamond"/>
            </a:endParaRPr>
          </a:p>
        </p:txBody>
      </p:sp>
    </p:spTree>
    <p:extLst>
      <p:ext uri="{BB962C8B-B14F-4D97-AF65-F5344CB8AC3E}">
        <p14:creationId xmlns:p14="http://schemas.microsoft.com/office/powerpoint/2010/main" val="1046128256"/>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56" name="Slide title: Origins of the Official Poverty Measure">
            <a:extLst xmlns:a="http://schemas.openxmlformats.org/drawingml/2006/main">
              <a:ext uri="{FF2B5EF4-FFF2-40B4-BE49-F238E27FC236}">
                <a16:creationId xmlns:a16="http://schemas.microsoft.com/office/drawing/2014/main" id="{D2046C76-7581-4127-8E4D-DECAFBC54855}"/>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E5E5FF"/>
                </a:solidFill>
                <a:latin typeface="Garamond"/>
                <a:ea typeface="Garamond"/>
                <a:cs typeface="Garamond"/>
              </a:rPr>
              <a:t>Origins of the Official Poverty Measure</a:t>
            </a:r>
            <a:endParaRPr sz="3600" b="1" u="none">
              <a:solidFill>
                <a:srgbClr val="E5E5FF"/>
              </a:solidFill>
              <a:latin typeface="Garamond"/>
              <a:ea typeface="Garamond"/>
              <a:cs typeface="Garamond"/>
            </a:endParaRPr>
          </a:p>
        </p:txBody>
      </p:sp>
      <p:sp>
        <p:nvSpPr>
          <p:cNvPr id="57" name="Slide text on slide 11">
            <a:extLst xmlns:a="http://schemas.openxmlformats.org/drawingml/2006/main">
              <a:ext uri="{FF2B5EF4-FFF2-40B4-BE49-F238E27FC236}">
                <a16:creationId xmlns:a16="http://schemas.microsoft.com/office/drawing/2014/main" id="{8F46E5DA-8D8B-4EDA-A7DC-9408EB51E1A8}"/>
              </a:ext>
            </a:extLst>
          </p:cNvPr>
          <p:cNvSpPr>
            <a:spLocks xmlns:a="http://schemas.openxmlformats.org/drawingml/2006/main" noGrp="1"/>
          </p:cNvSpPr>
          <p:nvPr>
            <p:ph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fontScale="92500" lnSpcReduction="9999"/>
          </a:bodyPr>
          <a:lstStyle xmlns:a="http://schemas.openxmlformats.org/drawingml/2006/main"/>
          <a:p xmlns:a="http://schemas.openxmlformats.org/drawingml/2006/main">
            <a:pPr marL="343080" indent="-343080" algn="l">
              <a:lnSpc>
                <a:spcPct val="90000"/>
              </a:lnSpc>
              <a:spcBef>
                <a:spcPts val="751"/>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Garamond"/>
                <a:ea typeface="Garamond"/>
                <a:cs typeface="Garamond"/>
              </a:rPr>
              <a:t>In 1964 President Lyndon Johnson launches “War on Poverty”</a:t>
            </a:r>
            <a:endParaRPr sz="3000" b="0" u="none">
              <a:solidFill>
                <a:srgbClr val="FFFFFF"/>
              </a:solidFill>
              <a:latin typeface="Garamond"/>
              <a:ea typeface="Garamond"/>
              <a:cs typeface="Garamond"/>
            </a:endParaRPr>
          </a:p>
          <a:p xmlns:a="http://schemas.openxmlformats.org/drawingml/2006/main">
            <a:pPr marL="743040" lvl="1" indent="-285840" algn="l">
              <a:lnSpc>
                <a:spcPct val="90000"/>
              </a:lnSpc>
              <a:spcBef>
                <a:spcPts val="649"/>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FFFFFF"/>
                </a:solidFill>
                <a:latin typeface="Garamond"/>
                <a:ea typeface="Garamond"/>
                <a:cs typeface="Garamond"/>
              </a:rPr>
              <a:t>He needs to have a measure with which to gauge success</a:t>
            </a:r>
            <a:endParaRPr sz="2600" b="0" u="none">
              <a:solidFill>
                <a:srgbClr val="FFFFFF"/>
              </a:solidFill>
              <a:latin typeface="Garamond"/>
              <a:ea typeface="Garamond"/>
              <a:cs typeface="Garamond"/>
            </a:endParaRPr>
          </a:p>
          <a:p xmlns:a="http://schemas.openxmlformats.org/drawingml/2006/main">
            <a:pPr marL="343080" indent="-343080" algn="l">
              <a:lnSpc>
                <a:spcPct val="90000"/>
              </a:lnSpc>
              <a:spcBef>
                <a:spcPts val="751"/>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Garamond"/>
                <a:ea typeface="Garamond"/>
                <a:cs typeface="Garamond"/>
              </a:rPr>
              <a:t>Coincidentally, in 1965 government researcher Mollie Orshansky published sets of poverty lines</a:t>
            </a:r>
            <a:endParaRPr sz="3000" b="0" u="none">
              <a:solidFill>
                <a:srgbClr val="FFFFFF"/>
              </a:solidFill>
              <a:latin typeface="Garamond"/>
              <a:ea typeface="Garamond"/>
              <a:cs typeface="Garamond"/>
            </a:endParaRPr>
          </a:p>
          <a:p xmlns:a="http://schemas.openxmlformats.org/drawingml/2006/main">
            <a:pPr marL="343080" indent="-343080" algn="l">
              <a:lnSpc>
                <a:spcPct val="90000"/>
              </a:lnSpc>
              <a:spcBef>
                <a:spcPts val="751"/>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Garamond"/>
                <a:ea typeface="Garamond"/>
                <a:cs typeface="Garamond"/>
              </a:rPr>
              <a:t>The U.S. Office of Economic Opportunity adopted one of them shortly thereafter</a:t>
            </a:r>
            <a:endParaRPr sz="3000" b="0" u="none">
              <a:solidFill>
                <a:srgbClr val="FFFFFF"/>
              </a:solidFill>
              <a:latin typeface="Garamond"/>
              <a:ea typeface="Garamond"/>
              <a:cs typeface="Garamond"/>
            </a:endParaRPr>
          </a:p>
          <a:p xmlns:a="http://schemas.openxmlformats.org/drawingml/2006/main">
            <a:pPr marL="343080" indent="-343080" algn="l">
              <a:lnSpc>
                <a:spcPct val="90000"/>
              </a:lnSpc>
              <a:spcBef>
                <a:spcPts val="751"/>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Garamond"/>
                <a:ea typeface="Garamond"/>
                <a:cs typeface="Garamond"/>
              </a:rPr>
              <a:t>In 1969, the Bureau of the Budget designated the thresholds as the federal government’s official statistical definition of poverty </a:t>
            </a:r>
            <a:endParaRPr sz="3000" b="0" u="none">
              <a:solidFill>
                <a:srgbClr val="FFFFFF"/>
              </a:solidFill>
              <a:latin typeface="Garamond"/>
              <a:ea typeface="Garamond"/>
              <a:cs typeface="Garamond"/>
            </a:endParaRPr>
          </a:p>
        </p:txBody>
      </p:sp>
    </p:spTree>
    <p:extLst>
      <p:ext uri="{BB962C8B-B14F-4D97-AF65-F5344CB8AC3E}">
        <p14:creationId xmlns:p14="http://schemas.microsoft.com/office/powerpoint/2010/main" val="855427113"/>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38" name="Slide title: Chapter Questions">
            <a:extLst xmlns:a="http://schemas.openxmlformats.org/drawingml/2006/main">
              <a:ext uri="{FF2B5EF4-FFF2-40B4-BE49-F238E27FC236}">
                <a16:creationId xmlns:a16="http://schemas.microsoft.com/office/drawing/2014/main" id="{7E71FF44-F0AC-49CA-B09C-397584016D2B}"/>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E5E5FF"/>
                </a:solidFill>
                <a:latin typeface="Garamond"/>
                <a:ea typeface="Garamond"/>
                <a:cs typeface="Garamond"/>
              </a:rPr>
              <a:t>Chapter Questions</a:t>
            </a:r>
            <a:endParaRPr sz="3600" b="1" u="none">
              <a:solidFill>
                <a:srgbClr val="E5E5FF"/>
              </a:solidFill>
              <a:latin typeface="Garamond"/>
              <a:ea typeface="Garamond"/>
              <a:cs typeface="Garamond"/>
            </a:endParaRPr>
          </a:p>
        </p:txBody>
      </p:sp>
      <p:sp>
        <p:nvSpPr>
          <p:cNvPr id="39" name="Slide text on slide 2">
            <a:extLst xmlns:a="http://schemas.openxmlformats.org/drawingml/2006/main">
              <a:ext uri="{FF2B5EF4-FFF2-40B4-BE49-F238E27FC236}">
                <a16:creationId xmlns:a16="http://schemas.microsoft.com/office/drawing/2014/main" id="{AEE0F1C2-F4E8-4A91-80BD-907D94E9FA1A}"/>
              </a:ext>
            </a:extLst>
          </p:cNvPr>
          <p:cNvSpPr>
            <a:spLocks xmlns:a="http://schemas.openxmlformats.org/drawingml/2006/main" noGrp="1"/>
          </p:cNvSpPr>
          <p:nvPr>
            <p:ph idx="0"/>
          </p:nvPr>
        </p:nvSpPr>
        <p:spPr>
          <a:xfrm xmlns:a="http://schemas.openxmlformats.org/drawingml/2006/main">
            <a:off x="457200" y="152388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2720" indent="-342720" algn="l">
              <a:lnSpc>
                <a:spcPct val="90000"/>
              </a:lnSpc>
              <a:spcBef>
                <a:spcPts val="751"/>
              </a:spcBef>
              <a:buClr>
                <a:srgbClr val="FFFFFF"/>
              </a:buClr>
              <a:buSzPct val="8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Garamond"/>
                <a:ea typeface="Garamond"/>
                <a:cs typeface="Garamond"/>
              </a:rPr>
              <a:t>What are people’s views on what it means to be poor? </a:t>
            </a:r>
            <a:endParaRPr sz="3000" b="0" u="none">
              <a:solidFill>
                <a:srgbClr val="FFFFFF"/>
              </a:solidFill>
              <a:latin typeface="Garamond"/>
              <a:ea typeface="Garamond"/>
              <a:cs typeface="Garamond"/>
            </a:endParaRPr>
          </a:p>
          <a:p xmlns:a="http://schemas.openxmlformats.org/drawingml/2006/main">
            <a:pPr marL="342720" indent="0" algn="l">
              <a:lnSpc>
                <a:spcPct val="90000"/>
              </a:lnSpc>
              <a:spcBef>
                <a:spcPts val="75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3000" b="0" u="none">
              <a:solidFill>
                <a:srgbClr val="FFFFFF"/>
              </a:solidFill>
              <a:latin typeface="Garamond"/>
              <a:ea typeface="Garamond"/>
              <a:cs typeface="Garamond"/>
            </a:endParaRPr>
          </a:p>
          <a:p xmlns:a="http://schemas.openxmlformats.org/drawingml/2006/main">
            <a:pPr marL="342720" indent="-342720" algn="l">
              <a:lnSpc>
                <a:spcPct val="90000"/>
              </a:lnSpc>
              <a:spcBef>
                <a:spcPts val="751"/>
              </a:spcBef>
              <a:buClr>
                <a:srgbClr val="FFFFFF"/>
              </a:buClr>
              <a:buSzPct val="8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Garamond"/>
                <a:ea typeface="Garamond"/>
                <a:cs typeface="Garamond"/>
              </a:rPr>
              <a:t>What are people’s attitudes about helping poor people? About welfare? About the causes of poverty? </a:t>
            </a:r>
            <a:endParaRPr sz="3000" b="0" u="none">
              <a:solidFill>
                <a:srgbClr val="FFFFFF"/>
              </a:solidFill>
              <a:latin typeface="Garamond"/>
              <a:ea typeface="Garamond"/>
              <a:cs typeface="Garamond"/>
            </a:endParaRPr>
          </a:p>
          <a:p xmlns:a="http://schemas.openxmlformats.org/drawingml/2006/main">
            <a:pPr marL="342720" indent="0" algn="l">
              <a:lnSpc>
                <a:spcPct val="90000"/>
              </a:lnSpc>
              <a:spcBef>
                <a:spcPts val="75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3000" b="0" u="none">
              <a:solidFill>
                <a:srgbClr val="FFFFFF"/>
              </a:solidFill>
              <a:latin typeface="Garamond"/>
              <a:ea typeface="Garamond"/>
              <a:cs typeface="Garamond"/>
            </a:endParaRPr>
          </a:p>
          <a:p xmlns:a="http://schemas.openxmlformats.org/drawingml/2006/main">
            <a:pPr marL="342720" indent="-342720" algn="l">
              <a:lnSpc>
                <a:spcPct val="90000"/>
              </a:lnSpc>
              <a:spcBef>
                <a:spcPts val="751"/>
              </a:spcBef>
              <a:buClr>
                <a:srgbClr val="FFFFFF"/>
              </a:buClr>
              <a:buSzPct val="8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Garamond"/>
                <a:ea typeface="Garamond"/>
                <a:cs typeface="Garamond"/>
              </a:rPr>
              <a:t>Have these views and attitudes changed over time, and, if so, how and why?</a:t>
            </a:r>
            <a:endParaRPr sz="3000" b="0" u="none">
              <a:solidFill>
                <a:srgbClr val="FFFFFF"/>
              </a:solidFill>
              <a:latin typeface="Garamond"/>
              <a:ea typeface="Garamond"/>
              <a:cs typeface="Garamond"/>
            </a:endParaRPr>
          </a:p>
        </p:txBody>
      </p:sp>
    </p:spTree>
    <p:extLst>
      <p:ext uri="{BB962C8B-B14F-4D97-AF65-F5344CB8AC3E}">
        <p14:creationId xmlns:p14="http://schemas.microsoft.com/office/powerpoint/2010/main" val="846982061"/>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40" name="Slide title: Views of Poverty in History">
            <a:extLst xmlns:a="http://schemas.openxmlformats.org/drawingml/2006/main">
              <a:ext uri="{FF2B5EF4-FFF2-40B4-BE49-F238E27FC236}">
                <a16:creationId xmlns:a16="http://schemas.microsoft.com/office/drawing/2014/main" id="{587CAA9A-7EF2-4AAF-92D4-15A9F2F9DF07}"/>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u="none">
                <a:solidFill>
                  <a:srgbClr val="E5E5FF"/>
                </a:solidFill>
                <a:latin typeface="Garamond"/>
                <a:ea typeface="Garamond"/>
                <a:cs typeface="Garamond"/>
              </a:rPr>
              <a:t>Views of Poverty in History</a:t>
            </a:r>
            <a:endParaRPr sz="4000" b="1" u="none">
              <a:solidFill>
                <a:srgbClr val="E5E5FF"/>
              </a:solidFill>
              <a:latin typeface="Garamond"/>
              <a:ea typeface="Garamond"/>
              <a:cs typeface="Garamond"/>
            </a:endParaRPr>
          </a:p>
        </p:txBody>
      </p:sp>
      <p:sp>
        <p:nvSpPr>
          <p:cNvPr id="41" name="Slide text on slide 3">
            <a:extLst xmlns:a="http://schemas.openxmlformats.org/drawingml/2006/main">
              <a:ext uri="{FF2B5EF4-FFF2-40B4-BE49-F238E27FC236}">
                <a16:creationId xmlns:a16="http://schemas.microsoft.com/office/drawing/2014/main" id="{B76E0362-1FFC-497D-80B4-24E69106375C}"/>
              </a:ext>
            </a:extLst>
          </p:cNvPr>
          <p:cNvSpPr>
            <a:spLocks xmlns:a="http://schemas.openxmlformats.org/drawingml/2006/main" noGrp="1"/>
          </p:cNvSpPr>
          <p:nvPr>
            <p:ph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194400" indent="-194400" algn="ctr">
              <a:spcBef>
                <a:spcPts val="10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4000" b="0" u="none">
              <a:solidFill>
                <a:srgbClr val="FFFFFF"/>
              </a:solidFill>
              <a:latin typeface="Garamond"/>
              <a:ea typeface="Garamond"/>
              <a:cs typeface="Garamond"/>
            </a:endParaRPr>
          </a:p>
          <a:p xmlns:a="http://schemas.openxmlformats.org/drawingml/2006/main">
            <a:pPr marL="343080" indent="-343080" algn="l">
              <a:spcBef>
                <a:spcPts val="1001"/>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4000" b="0" u="none">
                <a:solidFill>
                  <a:srgbClr val="FFFFFF"/>
                </a:solidFill>
                <a:latin typeface="Garamond"/>
                <a:ea typeface="Garamond"/>
                <a:cs typeface="Garamond"/>
              </a:rPr>
              <a:t>Views of poverty vary over time and place</a:t>
            </a:r>
            <a:endParaRPr sz="4000" b="0" u="none">
              <a:solidFill>
                <a:srgbClr val="FFFFFF"/>
              </a:solidFill>
              <a:latin typeface="Garamond"/>
              <a:ea typeface="Garamond"/>
              <a:cs typeface="Garamond"/>
            </a:endParaRPr>
          </a:p>
          <a:p xmlns:a="http://schemas.openxmlformats.org/drawingml/2006/main">
            <a:pPr marL="194400" indent="-194400" algn="l">
              <a:spcBef>
                <a:spcPts val="10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4000" b="0" u="none">
              <a:solidFill>
                <a:srgbClr val="FFFFFF"/>
              </a:solidFill>
              <a:latin typeface="Garamond"/>
              <a:ea typeface="Garamond"/>
              <a:cs typeface="Garamond"/>
            </a:endParaRPr>
          </a:p>
        </p:txBody>
      </p:sp>
    </p:spTree>
    <p:extLst>
      <p:ext uri="{BB962C8B-B14F-4D97-AF65-F5344CB8AC3E}">
        <p14:creationId xmlns:p14="http://schemas.microsoft.com/office/powerpoint/2010/main" val="1166214097"/>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42" name="Slide title: Views of Poverty in History">
            <a:extLst xmlns:a="http://schemas.openxmlformats.org/drawingml/2006/main">
              <a:ext uri="{FF2B5EF4-FFF2-40B4-BE49-F238E27FC236}">
                <a16:creationId xmlns:a16="http://schemas.microsoft.com/office/drawing/2014/main" id="{983DAB2A-1049-4BD7-B2AC-F949B732DC36}"/>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E5E5FF"/>
                </a:solidFill>
                <a:latin typeface="Garamond"/>
                <a:ea typeface="Garamond"/>
                <a:cs typeface="Garamond"/>
              </a:rPr>
              <a:t>Views of Poverty in History</a:t>
            </a:r>
            <a:endParaRPr sz="3200" b="1" u="none">
              <a:solidFill>
                <a:srgbClr val="E5E5FF"/>
              </a:solidFill>
              <a:latin typeface="Garamond"/>
              <a:ea typeface="Garamond"/>
              <a:cs typeface="Garamond"/>
            </a:endParaRPr>
          </a:p>
        </p:txBody>
      </p:sp>
      <p:sp>
        <p:nvSpPr>
          <p:cNvPr id="43" name="Slide text on slide 4">
            <a:extLst xmlns:a="http://schemas.openxmlformats.org/drawingml/2006/main">
              <a:ext uri="{FF2B5EF4-FFF2-40B4-BE49-F238E27FC236}">
                <a16:creationId xmlns:a16="http://schemas.microsoft.com/office/drawing/2014/main" id="{1C075141-E5C1-46AD-A36C-0986F37C3DE0}"/>
              </a:ext>
            </a:extLst>
          </p:cNvPr>
          <p:cNvSpPr>
            <a:spLocks xmlns:a="http://schemas.openxmlformats.org/drawingml/2006/main" noGrp="1"/>
          </p:cNvSpPr>
          <p:nvPr>
            <p:ph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fontScale="85000" lnSpcReduction="9999"/>
          </a:bodyPr>
          <a:lstStyle xmlns:a="http://schemas.openxmlformats.org/drawingml/2006/main"/>
          <a:p xmlns:a="http://schemas.openxmlformats.org/drawingml/2006/main">
            <a:pPr marL="343080" indent="-343080" algn="l">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1882 description of poor city districts: </a:t>
            </a:r>
            <a:endParaRPr sz="2800" b="0" u="none">
              <a:solidFill>
                <a:srgbClr val="FFFFFF"/>
              </a:solidFill>
              <a:latin typeface="Garamond"/>
              <a:ea typeface="Garamond"/>
              <a:cs typeface="Garamond"/>
            </a:endParaRPr>
          </a:p>
          <a:p xmlns:a="http://schemas.openxmlformats.org/drawingml/2006/main">
            <a:pPr marL="194400" indent="-194400" algn="l">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FFFFFF"/>
              </a:solidFill>
              <a:latin typeface="Garamond"/>
              <a:ea typeface="Garamond"/>
              <a:cs typeface="Garamond"/>
            </a:endParaRPr>
          </a:p>
          <a:p xmlns:a="http://schemas.openxmlformats.org/drawingml/2006/main">
            <a:pPr marL="194400" indent="-194400" algn="l">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“..large families huddled together in tenements and shanties which barely afford protection from wind and storm; dwellings where the laws of health are defied, where the most ordinary sanitary arrangements are unknown, and where ‘boards of health’ fail to penetrate…human forms, even those of children, shivering in rags; hunger written upon care-worn faces; and despair everywhere triumphant.” </a:t>
            </a:r>
            <a:endParaRPr sz="2800" b="0" u="none">
              <a:solidFill>
                <a:srgbClr val="FFFFFF"/>
              </a:solidFill>
              <a:latin typeface="Garamond"/>
              <a:ea typeface="Garamond"/>
              <a:cs typeface="Garamond"/>
            </a:endParaRPr>
          </a:p>
        </p:txBody>
      </p:sp>
    </p:spTree>
    <p:extLst>
      <p:ext uri="{BB962C8B-B14F-4D97-AF65-F5344CB8AC3E}">
        <p14:creationId xmlns:p14="http://schemas.microsoft.com/office/powerpoint/2010/main" val="1963927301"/>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44" name="Slide title: Views of Poverty in History">
            <a:extLst xmlns:a="http://schemas.openxmlformats.org/drawingml/2006/main">
              <a:ext uri="{FF2B5EF4-FFF2-40B4-BE49-F238E27FC236}">
                <a16:creationId xmlns:a16="http://schemas.microsoft.com/office/drawing/2014/main" id="{3B34C3C4-43EE-473D-9DE1-7150710851E4}"/>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E5E5FF"/>
                </a:solidFill>
                <a:latin typeface="Garamond"/>
                <a:ea typeface="Garamond"/>
                <a:cs typeface="Garamond"/>
              </a:rPr>
              <a:t>Views of Poverty in History</a:t>
            </a:r>
            <a:endParaRPr sz="3200" b="1" u="none">
              <a:solidFill>
                <a:srgbClr val="E5E5FF"/>
              </a:solidFill>
              <a:latin typeface="Garamond"/>
              <a:ea typeface="Garamond"/>
              <a:cs typeface="Garamond"/>
            </a:endParaRPr>
          </a:p>
        </p:txBody>
      </p:sp>
      <p:sp>
        <p:nvSpPr>
          <p:cNvPr id="45" name="Slide text on slide 5">
            <a:extLst xmlns:a="http://schemas.openxmlformats.org/drawingml/2006/main">
              <a:ext uri="{FF2B5EF4-FFF2-40B4-BE49-F238E27FC236}">
                <a16:creationId xmlns:a16="http://schemas.microsoft.com/office/drawing/2014/main" id="{317EA356-A3DA-4FD9-9D45-7711F1808499}"/>
              </a:ext>
            </a:extLst>
          </p:cNvPr>
          <p:cNvSpPr>
            <a:spLocks xmlns:a="http://schemas.openxmlformats.org/drawingml/2006/main" noGrp="1"/>
          </p:cNvSpPr>
          <p:nvPr>
            <p:ph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343080" algn="l">
              <a:spcBef>
                <a:spcPts val="751"/>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Garamond"/>
                <a:ea typeface="Garamond"/>
                <a:cs typeface="Garamond"/>
              </a:rPr>
              <a:t>Living standards very low in the 19</a:t>
            </a:r>
            <a:r>
              <a:rPr sz="3000" b="0" u="none">
                <a:solidFill>
                  <a:srgbClr val="FFFFFF"/>
                </a:solidFill>
                <a:latin typeface="Garamond"/>
                <a:ea typeface="Garamond"/>
                <a:cs typeface="Garamond"/>
              </a:rPr>
              <a:t>th</a:t>
            </a:r>
            <a:r>
              <a:rPr sz="3000" b="0" u="none">
                <a:solidFill>
                  <a:srgbClr val="FFFFFF"/>
                </a:solidFill>
                <a:latin typeface="Garamond"/>
                <a:ea typeface="Garamond"/>
                <a:cs typeface="Garamond"/>
              </a:rPr>
              <a:t> and early 20</a:t>
            </a:r>
            <a:r>
              <a:rPr sz="3000" b="0" u="none">
                <a:solidFill>
                  <a:srgbClr val="FFFFFF"/>
                </a:solidFill>
                <a:latin typeface="Garamond"/>
                <a:ea typeface="Garamond"/>
                <a:cs typeface="Garamond"/>
              </a:rPr>
              <a:t>th</a:t>
            </a:r>
            <a:r>
              <a:rPr sz="3000" b="0" u="none">
                <a:solidFill>
                  <a:srgbClr val="FFFFFF"/>
                </a:solidFill>
                <a:latin typeface="Garamond"/>
                <a:ea typeface="Garamond"/>
                <a:cs typeface="Garamond"/>
              </a:rPr>
              <a:t> century, but increased over time</a:t>
            </a:r>
            <a:endParaRPr sz="3000" b="0" u="none">
              <a:solidFill>
                <a:srgbClr val="FFFFFF"/>
              </a:solidFill>
              <a:latin typeface="Garamond"/>
              <a:ea typeface="Garamond"/>
              <a:cs typeface="Garamond"/>
            </a:endParaRPr>
          </a:p>
          <a:p xmlns:a="http://schemas.openxmlformats.org/drawingml/2006/main">
            <a:pPr marL="343080" indent="0" algn="l">
              <a:spcBef>
                <a:spcPts val="75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3000" b="0" u="none">
              <a:solidFill>
                <a:srgbClr val="FFFFFF"/>
              </a:solidFill>
              <a:latin typeface="Garamond"/>
              <a:ea typeface="Garamond"/>
              <a:cs typeface="Garamond"/>
            </a:endParaRPr>
          </a:p>
          <a:p xmlns:a="http://schemas.openxmlformats.org/drawingml/2006/main">
            <a:pPr marL="343080" indent="-343080" algn="l">
              <a:spcBef>
                <a:spcPts val="751"/>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Garamond"/>
                <a:ea typeface="Garamond"/>
                <a:cs typeface="Garamond"/>
              </a:rPr>
              <a:t>As living standards increased, so did notions of what it meant to be poor</a:t>
            </a:r>
            <a:endParaRPr sz="3000" b="0" u="none">
              <a:solidFill>
                <a:srgbClr val="FFFFFF"/>
              </a:solidFill>
              <a:latin typeface="Garamond"/>
              <a:ea typeface="Garamond"/>
              <a:cs typeface="Garamond"/>
            </a:endParaRPr>
          </a:p>
          <a:p xmlns:a="http://schemas.openxmlformats.org/drawingml/2006/main">
            <a:pPr marL="743040" lvl="1" indent="-285840" algn="l">
              <a:spcBef>
                <a:spcPts val="649"/>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FFFFFF"/>
                </a:solidFill>
                <a:latin typeface="Garamond"/>
                <a:ea typeface="Garamond"/>
                <a:cs typeface="Garamond"/>
              </a:rPr>
              <a:t>Sometimes real needs change as standards of living increase (e.g., the quality and cost of housing rose as indoor plumbing became normative)</a:t>
            </a:r>
            <a:endParaRPr sz="2600" b="0" u="none">
              <a:solidFill>
                <a:srgbClr val="FFFFFF"/>
              </a:solidFill>
              <a:latin typeface="Garamond"/>
              <a:ea typeface="Garamond"/>
              <a:cs typeface="Garamond"/>
            </a:endParaRPr>
          </a:p>
        </p:txBody>
      </p:sp>
    </p:spTree>
    <p:extLst>
      <p:ext uri="{BB962C8B-B14F-4D97-AF65-F5344CB8AC3E}">
        <p14:creationId xmlns:p14="http://schemas.microsoft.com/office/powerpoint/2010/main" val="1740449197"/>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46" name="Slide title: Long Running Debate about the “Deserving” vs. “Undeserving” Poor">
            <a:extLst xmlns:a="http://schemas.openxmlformats.org/drawingml/2006/main">
              <a:ext uri="{FF2B5EF4-FFF2-40B4-BE49-F238E27FC236}">
                <a16:creationId xmlns:a16="http://schemas.microsoft.com/office/drawing/2014/main" id="{EB3E6C7C-6E27-46E7-A3E1-C1641FB17196}"/>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E5E5FF"/>
                </a:solidFill>
                <a:latin typeface="Garamond"/>
                <a:ea typeface="Garamond"/>
                <a:cs typeface="Garamond"/>
              </a:rPr>
              <a:t>Long Running Debate about the “Deserving” vs. “Undeserving” Poor</a:t>
            </a:r>
            <a:endParaRPr sz="3200" b="1" u="none">
              <a:solidFill>
                <a:srgbClr val="E5E5FF"/>
              </a:solidFill>
              <a:latin typeface="Garamond"/>
              <a:ea typeface="Garamond"/>
              <a:cs typeface="Garamond"/>
            </a:endParaRPr>
          </a:p>
        </p:txBody>
      </p:sp>
      <p:sp>
        <p:nvSpPr>
          <p:cNvPr id="47" name="Slide text on slide 6">
            <a:extLst xmlns:a="http://schemas.openxmlformats.org/drawingml/2006/main">
              <a:ext uri="{FF2B5EF4-FFF2-40B4-BE49-F238E27FC236}">
                <a16:creationId xmlns:a16="http://schemas.microsoft.com/office/drawing/2014/main" id="{D65B03A1-7601-4BB7-9CE8-A00E0364DAFE}"/>
              </a:ext>
            </a:extLst>
          </p:cNvPr>
          <p:cNvSpPr>
            <a:spLocks xmlns:a="http://schemas.openxmlformats.org/drawingml/2006/main" noGrp="1"/>
          </p:cNvSpPr>
          <p:nvPr>
            <p:ph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fontScale="92500" lnSpcReduction="9999"/>
          </a:bodyPr>
          <a:lstStyle xmlns:a="http://schemas.openxmlformats.org/drawingml/2006/main"/>
          <a:p xmlns:a="http://schemas.openxmlformats.org/drawingml/2006/main">
            <a:pPr marL="343080" indent="-343080" algn="l">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Who is “deserving” of public support</a:t>
            </a:r>
            <a:endParaRPr sz="2800" b="0" u="none">
              <a:solidFill>
                <a:srgbClr val="FFFFFF"/>
              </a:solidFill>
              <a:latin typeface="Garamond"/>
              <a:ea typeface="Garamond"/>
              <a:cs typeface="Garamond"/>
            </a:endParaRPr>
          </a:p>
          <a:p xmlns:a="http://schemas.openxmlformats.org/drawingml/2006/main">
            <a:pPr marL="743040" lvl="1" indent="-285840" algn="l">
              <a:spcBef>
                <a:spcPts val="601"/>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Garamond"/>
                <a:ea typeface="Garamond"/>
                <a:cs typeface="Garamond"/>
              </a:rPr>
              <a:t>Deserving (in the eyes of the public): children &amp; elderly</a:t>
            </a:r>
            <a:endParaRPr sz="2400" b="0" u="none">
              <a:solidFill>
                <a:srgbClr val="FFFFFF"/>
              </a:solidFill>
              <a:latin typeface="Garamond"/>
              <a:ea typeface="Garamond"/>
              <a:cs typeface="Garamond"/>
            </a:endParaRPr>
          </a:p>
          <a:p xmlns:a="http://schemas.openxmlformats.org/drawingml/2006/main">
            <a:pPr marL="743040" lvl="1" indent="-285840" algn="l">
              <a:spcBef>
                <a:spcPts val="601"/>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Garamond"/>
                <a:ea typeface="Garamond"/>
                <a:cs typeface="Garamond"/>
              </a:rPr>
              <a:t>Less deserving or undeserving: able-bodied men, unwed mothers, drug addicts</a:t>
            </a:r>
            <a:endParaRPr sz="2400" b="0" u="none">
              <a:solidFill>
                <a:srgbClr val="FFFFFF"/>
              </a:solidFill>
              <a:latin typeface="Garamond"/>
              <a:ea typeface="Garamond"/>
              <a:cs typeface="Garamond"/>
            </a:endParaRPr>
          </a:p>
          <a:p xmlns:a="http://schemas.openxmlformats.org/drawingml/2006/main">
            <a:pPr marL="343080" indent="-343080" algn="l">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Tied to individual vs. broader social and economic causes of poverty</a:t>
            </a:r>
            <a:endParaRPr sz="2800" b="0" u="none">
              <a:solidFill>
                <a:srgbClr val="FFFFFF"/>
              </a:solidFill>
              <a:latin typeface="Garamond"/>
              <a:ea typeface="Garamond"/>
              <a:cs typeface="Garamond"/>
            </a:endParaRPr>
          </a:p>
          <a:p xmlns:a="http://schemas.openxmlformats.org/drawingml/2006/main">
            <a:pPr marL="743040" lvl="1" indent="-285840" algn="l">
              <a:spcBef>
                <a:spcPts val="601"/>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Garamond"/>
                <a:ea typeface="Garamond"/>
                <a:cs typeface="Garamond"/>
              </a:rPr>
              <a:t>People who believe that poverty is caused by social and economic forces are more likely to believe that most of the poor are deserving of public support  </a:t>
            </a:r>
            <a:endParaRPr sz="2400" b="0" u="none">
              <a:solidFill>
                <a:srgbClr val="FFFFFF"/>
              </a:solidFill>
              <a:latin typeface="Garamond"/>
              <a:ea typeface="Garamond"/>
              <a:cs typeface="Garamond"/>
            </a:endParaRPr>
          </a:p>
        </p:txBody>
      </p:sp>
    </p:spTree>
    <p:extLst>
      <p:ext uri="{BB962C8B-B14F-4D97-AF65-F5344CB8AC3E}">
        <p14:creationId xmlns:p14="http://schemas.microsoft.com/office/powerpoint/2010/main" val="167843889"/>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48" name="Slide title: Poverty in the Depression">
            <a:extLst xmlns:a="http://schemas.openxmlformats.org/drawingml/2006/main">
              <a:ext uri="{FF2B5EF4-FFF2-40B4-BE49-F238E27FC236}">
                <a16:creationId xmlns:a16="http://schemas.microsoft.com/office/drawing/2014/main" id="{3DBEA675-FDA3-481A-B0F1-594AB7BF0EB7}"/>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E5E5FF"/>
                </a:solidFill>
                <a:latin typeface="Garamond"/>
                <a:ea typeface="Garamond"/>
                <a:cs typeface="Garamond"/>
              </a:rPr>
              <a:t>Poverty in the Depression</a:t>
            </a:r>
            <a:endParaRPr sz="3600" b="1" u="none">
              <a:solidFill>
                <a:srgbClr val="E5E5FF"/>
              </a:solidFill>
              <a:latin typeface="Garamond"/>
              <a:ea typeface="Garamond"/>
              <a:cs typeface="Garamond"/>
            </a:endParaRPr>
          </a:p>
        </p:txBody>
      </p:sp>
      <p:sp>
        <p:nvSpPr>
          <p:cNvPr id="49" name="Slide text on slide 7">
            <a:extLst xmlns:a="http://schemas.openxmlformats.org/drawingml/2006/main">
              <a:ext uri="{FF2B5EF4-FFF2-40B4-BE49-F238E27FC236}">
                <a16:creationId xmlns:a16="http://schemas.microsoft.com/office/drawing/2014/main" id="{A6863945-F144-4263-A213-FBBD17FA1D1C}"/>
              </a:ext>
            </a:extLst>
          </p:cNvPr>
          <p:cNvSpPr>
            <a:spLocks xmlns:a="http://schemas.openxmlformats.org/drawingml/2006/main" noGrp="1"/>
          </p:cNvSpPr>
          <p:nvPr>
            <p:ph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lnSpcReduction="9999"/>
          </a:bodyPr>
          <a:lstStyle xmlns:a="http://schemas.openxmlformats.org/drawingml/2006/main"/>
          <a:p xmlns:a="http://schemas.openxmlformats.org/drawingml/2006/main">
            <a:pPr marL="343080" indent="-343080" algn="l">
              <a:lnSpc>
                <a:spcPct val="8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Plummeting economy- economic causes of poverty easy to see.</a:t>
            </a:r>
            <a:endParaRPr sz="2800" b="0" u="none">
              <a:solidFill>
                <a:srgbClr val="FFFFFF"/>
              </a:solidFill>
              <a:latin typeface="Garamond"/>
              <a:ea typeface="Garamond"/>
              <a:cs typeface="Garamond"/>
            </a:endParaRPr>
          </a:p>
          <a:p xmlns:a="http://schemas.openxmlformats.org/drawingml/2006/main">
            <a:pPr marL="343080" indent="0" algn="l">
              <a:lnSpc>
                <a:spcPct val="80000"/>
              </a:lnSpc>
              <a:spcBef>
                <a:spcPts val="700"/>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FFFFFF"/>
              </a:solidFill>
              <a:latin typeface="Garamond"/>
              <a:ea typeface="Garamond"/>
              <a:cs typeface="Garamond"/>
            </a:endParaRPr>
          </a:p>
          <a:p xmlns:a="http://schemas.openxmlformats.org/drawingml/2006/main">
            <a:pPr marL="343080" indent="-343080" algn="l">
              <a:lnSpc>
                <a:spcPct val="8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Unemployment reached a peak of 25% in 1933; in 1937 about 40-50% of population poor by one estimate </a:t>
            </a:r>
            <a:endParaRPr sz="2800" b="0" u="none">
              <a:solidFill>
                <a:srgbClr val="FFFFFF"/>
              </a:solidFill>
              <a:latin typeface="Garamond"/>
              <a:ea typeface="Garamond"/>
              <a:cs typeface="Garamond"/>
            </a:endParaRPr>
          </a:p>
          <a:p xmlns:a="http://schemas.openxmlformats.org/drawingml/2006/main">
            <a:pPr indent="0" algn="l">
              <a:lnSpc>
                <a:spcPct val="80000"/>
              </a:lnSpc>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FFFFFF"/>
              </a:solidFill>
              <a:latin typeface="Garamond"/>
              <a:ea typeface="Garamond"/>
              <a:cs typeface="Garamond"/>
            </a:endParaRPr>
          </a:p>
          <a:p xmlns:a="http://schemas.openxmlformats.org/drawingml/2006/main">
            <a:pPr marL="343080" indent="-343080" algn="l">
              <a:lnSpc>
                <a:spcPct val="8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High poverty among the elderly and in rural areas</a:t>
            </a:r>
            <a:endParaRPr sz="2800" b="0" u="none">
              <a:solidFill>
                <a:srgbClr val="FFFFFF"/>
              </a:solidFill>
              <a:latin typeface="Garamond"/>
              <a:ea typeface="Garamond"/>
              <a:cs typeface="Garamond"/>
            </a:endParaRPr>
          </a:p>
          <a:p xmlns:a="http://schemas.openxmlformats.org/drawingml/2006/main">
            <a:pPr indent="0" algn="l">
              <a:lnSpc>
                <a:spcPct val="80000"/>
              </a:lnSpc>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FFFFFF"/>
              </a:solidFill>
              <a:latin typeface="Garamond"/>
              <a:ea typeface="Garamond"/>
              <a:cs typeface="Garamond"/>
            </a:endParaRPr>
          </a:p>
          <a:p xmlns:a="http://schemas.openxmlformats.org/drawingml/2006/main">
            <a:pPr marL="343080" indent="-343080" algn="l">
              <a:lnSpc>
                <a:spcPct val="8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African Americans very poor: increasing attention to “disorganized family life” </a:t>
            </a:r>
            <a:endParaRPr sz="2800" b="0" u="none">
              <a:solidFill>
                <a:srgbClr val="FFFFFF"/>
              </a:solidFill>
              <a:latin typeface="Garamond"/>
              <a:ea typeface="Garamond"/>
              <a:cs typeface="Garamond"/>
            </a:endParaRPr>
          </a:p>
          <a:p xmlns:a="http://schemas.openxmlformats.org/drawingml/2006/main">
            <a:pPr marL="343080" indent="0" algn="l">
              <a:lnSpc>
                <a:spcPct val="80000"/>
              </a:lnSpc>
              <a:spcBef>
                <a:spcPts val="700"/>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FFFFFF"/>
              </a:solidFill>
              <a:latin typeface="Garamond"/>
              <a:ea typeface="Garamond"/>
              <a:cs typeface="Garamond"/>
            </a:endParaRPr>
          </a:p>
        </p:txBody>
      </p:sp>
    </p:spTree>
    <p:extLst>
      <p:ext uri="{BB962C8B-B14F-4D97-AF65-F5344CB8AC3E}">
        <p14:creationId xmlns:p14="http://schemas.microsoft.com/office/powerpoint/2010/main" val="1127871068"/>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50" name="Slide title: Poverty in the Depression">
            <a:extLst xmlns:a="http://schemas.openxmlformats.org/drawingml/2006/main">
              <a:ext uri="{FF2B5EF4-FFF2-40B4-BE49-F238E27FC236}">
                <a16:creationId xmlns:a16="http://schemas.microsoft.com/office/drawing/2014/main" id="{F13BCC69-1FDA-4F1F-9F67-57B6652A7D75}"/>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E5E5FF"/>
                </a:solidFill>
                <a:latin typeface="Garamond"/>
                <a:ea typeface="Garamond"/>
                <a:cs typeface="Garamond"/>
              </a:rPr>
              <a:t>Poverty in the Depression</a:t>
            </a:r>
            <a:endParaRPr sz="3600" b="1" u="none">
              <a:solidFill>
                <a:srgbClr val="E5E5FF"/>
              </a:solidFill>
              <a:latin typeface="Garamond"/>
              <a:ea typeface="Garamond"/>
              <a:cs typeface="Garamond"/>
            </a:endParaRPr>
          </a:p>
        </p:txBody>
      </p:sp>
      <p:sp>
        <p:nvSpPr>
          <p:cNvPr id="51" name="Slide text on slide 8">
            <a:extLst xmlns:a="http://schemas.openxmlformats.org/drawingml/2006/main">
              <a:ext uri="{FF2B5EF4-FFF2-40B4-BE49-F238E27FC236}">
                <a16:creationId xmlns:a16="http://schemas.microsoft.com/office/drawing/2014/main" id="{2E63641F-BD2E-4BBE-823C-6C53750B258C}"/>
              </a:ext>
            </a:extLst>
          </p:cNvPr>
          <p:cNvSpPr>
            <a:spLocks xmlns:a="http://schemas.openxmlformats.org/drawingml/2006/main" noGrp="1"/>
          </p:cNvSpPr>
          <p:nvPr>
            <p:ph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343080" algn="l">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Few federal policies aimed at reducing poverty existed at the beginning of the depression; many were enacted during this time</a:t>
            </a:r>
            <a:endParaRPr sz="2800" b="0" u="none">
              <a:solidFill>
                <a:srgbClr val="FFFFFF"/>
              </a:solidFill>
              <a:latin typeface="Garamond"/>
              <a:ea typeface="Garamond"/>
              <a:cs typeface="Garamond"/>
            </a:endParaRPr>
          </a:p>
          <a:p xmlns:a="http://schemas.openxmlformats.org/drawingml/2006/main">
            <a:pPr marL="343080" indent="0" algn="l">
              <a:spcBef>
                <a:spcPts val="700"/>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FFFFFF"/>
              </a:solidFill>
              <a:latin typeface="Garamond"/>
              <a:ea typeface="Garamond"/>
              <a:cs typeface="Garamond"/>
            </a:endParaRPr>
          </a:p>
          <a:p xmlns:a="http://schemas.openxmlformats.org/drawingml/2006/main">
            <a:pPr marL="343080" indent="-343080" algn="l">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Public opinion-polls are not very reliable from that time, but they tended to indicate that people thought the government should do more to help the poor</a:t>
            </a:r>
            <a:endParaRPr sz="2800" b="0" u="none">
              <a:solidFill>
                <a:srgbClr val="FFFFFF"/>
              </a:solidFill>
              <a:latin typeface="Garamond"/>
              <a:ea typeface="Garamond"/>
              <a:cs typeface="Garamond"/>
            </a:endParaRPr>
          </a:p>
        </p:txBody>
      </p:sp>
    </p:spTree>
    <p:extLst>
      <p:ext uri="{BB962C8B-B14F-4D97-AF65-F5344CB8AC3E}">
        <p14:creationId xmlns:p14="http://schemas.microsoft.com/office/powerpoint/2010/main" val="1716814430"/>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52" name="Slide title: Evolution of Early Poverty Measurement Efforts">
            <a:extLst xmlns:a="http://schemas.openxmlformats.org/drawingml/2006/main">
              <a:ext uri="{FF2B5EF4-FFF2-40B4-BE49-F238E27FC236}">
                <a16:creationId xmlns:a16="http://schemas.microsoft.com/office/drawing/2014/main" id="{C5AC7439-8114-4DD7-9BB7-15E196C5DC95}"/>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E5E5FF"/>
                </a:solidFill>
                <a:latin typeface="Garamond"/>
                <a:ea typeface="Garamond"/>
                <a:cs typeface="Garamond"/>
              </a:rPr>
              <a:t>Evolution of Early Poverty Measurement Efforts</a:t>
            </a:r>
            <a:endParaRPr sz="3200" b="1" u="none">
              <a:solidFill>
                <a:srgbClr val="E5E5FF"/>
              </a:solidFill>
              <a:latin typeface="Garamond"/>
              <a:ea typeface="Garamond"/>
              <a:cs typeface="Garamond"/>
            </a:endParaRPr>
          </a:p>
        </p:txBody>
      </p:sp>
      <p:sp>
        <p:nvSpPr>
          <p:cNvPr id="53" name="Slide text on slide 9">
            <a:extLst xmlns:a="http://schemas.openxmlformats.org/drawingml/2006/main">
              <a:ext uri="{FF2B5EF4-FFF2-40B4-BE49-F238E27FC236}">
                <a16:creationId xmlns:a16="http://schemas.microsoft.com/office/drawing/2014/main" id="{C0708717-8097-4279-AD15-58B7F780245C}"/>
              </a:ext>
            </a:extLst>
          </p:cNvPr>
          <p:cNvSpPr>
            <a:spLocks xmlns:a="http://schemas.openxmlformats.org/drawingml/2006/main" noGrp="1"/>
          </p:cNvSpPr>
          <p:nvPr>
            <p:ph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0" algn="l">
              <a:spcBef>
                <a:spcPts val="52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100" b="0" u="none">
              <a:solidFill>
                <a:srgbClr val="FFFFFF"/>
              </a:solidFill>
              <a:latin typeface="Garamond"/>
              <a:ea typeface="Garamond"/>
              <a:cs typeface="Garamond"/>
            </a:endParaRPr>
          </a:p>
          <a:p xmlns:a="http://schemas.openxmlformats.org/drawingml/2006/main">
            <a:pPr marL="343080" indent="-343080"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First poverty measurement efforts:</a:t>
            </a:r>
            <a:endParaRPr sz="3200" b="0" u="none">
              <a:solidFill>
                <a:srgbClr val="FFFFFF"/>
              </a:solidFill>
              <a:latin typeface="Garamond"/>
              <a:ea typeface="Garamond"/>
              <a:cs typeface="Garamond"/>
            </a:endParaRPr>
          </a:p>
          <a:p xmlns:a="http://schemas.openxmlformats.org/drawingml/2006/main">
            <a:pPr marL="743040" lvl="1" indent="-285840" algn="l">
              <a:spcBef>
                <a:spcPts val="601"/>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Garamond"/>
                <a:ea typeface="Garamond"/>
                <a:cs typeface="Garamond"/>
              </a:rPr>
              <a:t>Standard budgets in Europe around 1850, in U.S. in 1870-1895</a:t>
            </a:r>
            <a:endParaRPr sz="2400" b="0" u="none">
              <a:solidFill>
                <a:srgbClr val="FFFFFF"/>
              </a:solidFill>
              <a:latin typeface="Garamond"/>
              <a:ea typeface="Garamond"/>
              <a:cs typeface="Garamond"/>
            </a:endParaRPr>
          </a:p>
          <a:p xmlns:a="http://schemas.openxmlformats.org/drawingml/2006/main">
            <a:pPr marL="743040" lvl="1" indent="-285840" algn="l">
              <a:spcBef>
                <a:spcPts val="601"/>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Garamond"/>
                <a:ea typeface="Garamond"/>
                <a:cs typeface="Garamond"/>
              </a:rPr>
              <a:t>Poverty lines based on these standard budgets rose over the decades as standards of living rose</a:t>
            </a:r>
            <a:endParaRPr sz="2400" b="0" u="none">
              <a:solidFill>
                <a:srgbClr val="FFFFFF"/>
              </a:solidFill>
              <a:latin typeface="Garamond"/>
              <a:ea typeface="Garamond"/>
              <a:cs typeface="Garamond"/>
            </a:endParaRPr>
          </a:p>
          <a:p xmlns:a="http://schemas.openxmlformats.org/drawingml/2006/main">
            <a:pPr marL="343080" indent="-343080"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Interest in economic measures especially during Great Depression</a:t>
            </a:r>
            <a:endParaRPr sz="3200" b="0" u="none">
              <a:solidFill>
                <a:srgbClr val="FFFFFF"/>
              </a:solidFill>
              <a:latin typeface="Garamond"/>
              <a:ea typeface="Garamond"/>
              <a:cs typeface="Garamond"/>
            </a:endParaRPr>
          </a:p>
          <a:p xmlns:a="http://schemas.openxmlformats.org/drawingml/2006/main">
            <a:pPr marL="343080" indent="0" algn="l">
              <a:spcBef>
                <a:spcPts val="7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3200" b="0" u="none">
              <a:solidFill>
                <a:srgbClr val="FFFFFF"/>
              </a:solidFill>
              <a:latin typeface="Garamond"/>
              <a:ea typeface="Garamond"/>
              <a:cs typeface="Garamond"/>
            </a:endParaRPr>
          </a:p>
        </p:txBody>
      </p:sp>
    </p:spTree>
    <p:extLst>
      <p:ext uri="{BB962C8B-B14F-4D97-AF65-F5344CB8AC3E}">
        <p14:creationId xmlns:p14="http://schemas.microsoft.com/office/powerpoint/2010/main" val="408153210"/>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2026-08-27T22:11:15.1880000Z</dcterms:created>
  <dcterms:modified xsi:type="dcterms:W3CDTF">2026-08-27T22:11:15.1880000Z</dcterms:modified>
</coreProperties>
</file>