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df9ca99f2b74a09" /><Relationship Type="http://schemas.openxmlformats.org/officeDocument/2006/relationships/extended-properties" Target="/docProps/app.xml" Id="R28123e5459204ba9" /><Relationship Type="http://schemas.openxmlformats.org/officeDocument/2006/relationships/officeDocument" Target="/ppt/presentation.xml" Id="R02ab9441072e4b9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efd927a19484142"/>
  </p:sldMasterIdLst>
  <p:notesMasterIdLst>
    <p:notesMasterId xmlns:r="http://schemas.openxmlformats.org/officeDocument/2006/relationships" r:id="R331e509aba2540dd"/>
  </p:notesMasterIdLst>
  <p:sldIdLst>
    <p:sldId xmlns:r="http://schemas.openxmlformats.org/officeDocument/2006/relationships" id="256" r:id="Rb533be895a2d4a3e"/>
    <p:sldId xmlns:r="http://schemas.openxmlformats.org/officeDocument/2006/relationships" id="257" r:id="Rda99f1d0516b4e8c"/>
    <p:sldId xmlns:r="http://schemas.openxmlformats.org/officeDocument/2006/relationships" id="258" r:id="Rae16a2b820084cff"/>
    <p:sldId xmlns:r="http://schemas.openxmlformats.org/officeDocument/2006/relationships" id="259" r:id="R958a0430dfc647e3"/>
    <p:sldId xmlns:r="http://schemas.openxmlformats.org/officeDocument/2006/relationships" id="260" r:id="R7b861834df514ff4"/>
    <p:sldId xmlns:r="http://schemas.openxmlformats.org/officeDocument/2006/relationships" id="261" r:id="Rd9f39ee9b6344e0a"/>
    <p:sldId xmlns:r="http://schemas.openxmlformats.org/officeDocument/2006/relationships" id="262" r:id="R64d9005b0fc54628"/>
    <p:sldId xmlns:r="http://schemas.openxmlformats.org/officeDocument/2006/relationships" id="263" r:id="R02b452f6a4224ac8"/>
    <p:sldId xmlns:r="http://schemas.openxmlformats.org/officeDocument/2006/relationships" id="264" r:id="R9de4cc4cea264f6c"/>
    <p:sldId xmlns:r="http://schemas.openxmlformats.org/officeDocument/2006/relationships" id="265" r:id="R368210fe4ad547ae"/>
    <p:sldId xmlns:r="http://schemas.openxmlformats.org/officeDocument/2006/relationships" id="266" r:id="Rdbce09ca2e974c82"/>
    <p:sldId xmlns:r="http://schemas.openxmlformats.org/officeDocument/2006/relationships" id="267" r:id="Rb9129d28e9af4657"/>
    <p:sldId xmlns:r="http://schemas.openxmlformats.org/officeDocument/2006/relationships" id="268" r:id="R3d8dc507439e4407"/>
    <p:sldId xmlns:r="http://schemas.openxmlformats.org/officeDocument/2006/relationships" id="269" r:id="R7fafa39670fc4023"/>
    <p:sldId xmlns:r="http://schemas.openxmlformats.org/officeDocument/2006/relationships" id="270" r:id="R7a6714636be94417"/>
    <p:sldId xmlns:r="http://schemas.openxmlformats.org/officeDocument/2006/relationships" id="271" r:id="R25c5e5f09ae04c8b"/>
    <p:sldId xmlns:r="http://schemas.openxmlformats.org/officeDocument/2006/relationships" id="272" r:id="Rd58f0b63d6c241f5"/>
    <p:sldId xmlns:r="http://schemas.openxmlformats.org/officeDocument/2006/relationships" id="273" r:id="R515927136cfb4b22"/>
    <p:sldId xmlns:r="http://schemas.openxmlformats.org/officeDocument/2006/relationships" id="274" r:id="R4433fc96deb7471e"/>
    <p:sldId xmlns:r="http://schemas.openxmlformats.org/officeDocument/2006/relationships" id="275" r:id="Rc7c4f03788614957"/>
    <p:sldId xmlns:r="http://schemas.openxmlformats.org/officeDocument/2006/relationships" id="276" r:id="R283ee1b471d2435d"/>
    <p:sldId xmlns:r="http://schemas.openxmlformats.org/officeDocument/2006/relationships" id="277" r:id="Rc0e9c703eab14c97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d768ae84a6f4837" /><Relationship Type="http://schemas.openxmlformats.org/officeDocument/2006/relationships/slideMaster" Target="/ppt/slideMasters/slideMaster1.xml" Id="R6efd927a19484142" /><Relationship Type="http://schemas.openxmlformats.org/officeDocument/2006/relationships/notesMaster" Target="/ppt/notesMasters/notesMaster1.xml" Id="R331e509aba2540dd" /><Relationship Type="http://schemas.openxmlformats.org/officeDocument/2006/relationships/presProps" Target="/ppt/presProps.xml" Id="R26bab0ac7e244570" /><Relationship Type="http://schemas.openxmlformats.org/officeDocument/2006/relationships/tableStyles" Target="/ppt/tableStyles.xml" Id="Rb3dfef22db304c92" /><Relationship Type="http://schemas.openxmlformats.org/officeDocument/2006/relationships/slide" Target="/ppt/slides/slide1.xml" Id="Rb533be895a2d4a3e" /><Relationship Type="http://schemas.openxmlformats.org/officeDocument/2006/relationships/slide" Target="/ppt/slides/slide2.xml" Id="Rda99f1d0516b4e8c" /><Relationship Type="http://schemas.openxmlformats.org/officeDocument/2006/relationships/slide" Target="/ppt/slides/slide3.xml" Id="Rae16a2b820084cff" /><Relationship Type="http://schemas.openxmlformats.org/officeDocument/2006/relationships/slide" Target="/ppt/slides/slide4.xml" Id="R958a0430dfc647e3" /><Relationship Type="http://schemas.openxmlformats.org/officeDocument/2006/relationships/slide" Target="/ppt/slides/slide5.xml" Id="R7b861834df514ff4" /><Relationship Type="http://schemas.openxmlformats.org/officeDocument/2006/relationships/slide" Target="/ppt/slides/slide6.xml" Id="Rd9f39ee9b6344e0a" /><Relationship Type="http://schemas.openxmlformats.org/officeDocument/2006/relationships/slide" Target="/ppt/slides/slide7.xml" Id="R64d9005b0fc54628" /><Relationship Type="http://schemas.openxmlformats.org/officeDocument/2006/relationships/slide" Target="/ppt/slides/slide8.xml" Id="R02b452f6a4224ac8" /><Relationship Type="http://schemas.openxmlformats.org/officeDocument/2006/relationships/slide" Target="/ppt/slides/slide9.xml" Id="R9de4cc4cea264f6c" /><Relationship Type="http://schemas.openxmlformats.org/officeDocument/2006/relationships/slide" Target="/ppt/slides/slide10.xml" Id="R368210fe4ad547ae" /><Relationship Type="http://schemas.openxmlformats.org/officeDocument/2006/relationships/slide" Target="/ppt/slides/slide11.xml" Id="Rdbce09ca2e974c82" /><Relationship Type="http://schemas.openxmlformats.org/officeDocument/2006/relationships/slide" Target="/ppt/slides/slide12.xml" Id="Rb9129d28e9af4657" /><Relationship Type="http://schemas.openxmlformats.org/officeDocument/2006/relationships/slide" Target="/ppt/slides/slide13.xml" Id="R3d8dc507439e4407" /><Relationship Type="http://schemas.openxmlformats.org/officeDocument/2006/relationships/slide" Target="/ppt/slides/slide14.xml" Id="R7fafa39670fc4023" /><Relationship Type="http://schemas.openxmlformats.org/officeDocument/2006/relationships/slide" Target="/ppt/slides/slide15.xml" Id="R7a6714636be94417" /><Relationship Type="http://schemas.openxmlformats.org/officeDocument/2006/relationships/slide" Target="/ppt/slides/slide16.xml" Id="R25c5e5f09ae04c8b" /><Relationship Type="http://schemas.openxmlformats.org/officeDocument/2006/relationships/slide" Target="/ppt/slides/slide17.xml" Id="Rd58f0b63d6c241f5" /><Relationship Type="http://schemas.openxmlformats.org/officeDocument/2006/relationships/slide" Target="/ppt/slides/slide18.xml" Id="R515927136cfb4b22" /><Relationship Type="http://schemas.openxmlformats.org/officeDocument/2006/relationships/slide" Target="/ppt/slides/slide19.xml" Id="R4433fc96deb7471e" /><Relationship Type="http://schemas.openxmlformats.org/officeDocument/2006/relationships/slide" Target="/ppt/slides/slide20.xml" Id="Rc7c4f03788614957" /><Relationship Type="http://schemas.openxmlformats.org/officeDocument/2006/relationships/slide" Target="/ppt/slides/slide21.xml" Id="R283ee1b471d2435d" /><Relationship Type="http://schemas.openxmlformats.org/officeDocument/2006/relationships/slide" Target="/ppt/slides/slide22.xml" Id="Rc0e9c703eab14c9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13e381dc2a3451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92d806c7b4e44fb" /><Relationship Type="http://schemas.openxmlformats.org/officeDocument/2006/relationships/notesMaster" Target="/ppt/notesMasters/notesMaster1.xml" Id="R4d095e09cdf0493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1ebf8c8881f641f2" /><Relationship Type="http://schemas.openxmlformats.org/officeDocument/2006/relationships/notesMaster" Target="/ppt/notesMasters/notesMaster1.xml" Id="R0ab3eac2b35f4292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c8e039f12a5b40cb" /><Relationship Type="http://schemas.openxmlformats.org/officeDocument/2006/relationships/notesMaster" Target="/ppt/notesMasters/notesMaster1.xml" Id="R09fbafe3fb9244f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3475b82d71e458d" /><Relationship Type="http://schemas.openxmlformats.org/officeDocument/2006/relationships/notesMaster" Target="/ppt/notesMasters/notesMaster1.xml" Id="Red20374aff5740be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643bc96f284347af" /><Relationship Type="http://schemas.openxmlformats.org/officeDocument/2006/relationships/notesMaster" Target="/ppt/notesMasters/notesMaster1.xml" Id="Rd4bf3be2fdce4022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2d916d4fa9c344c4" /><Relationship Type="http://schemas.openxmlformats.org/officeDocument/2006/relationships/notesMaster" Target="/ppt/notesMasters/notesMaster1.xml" Id="R2f4251c652c7488c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e371c866dc4847c1" /><Relationship Type="http://schemas.openxmlformats.org/officeDocument/2006/relationships/notesMaster" Target="/ppt/notesMasters/notesMaster1.xml" Id="Rd82daebd69d04e9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9ff2d878467a4217" /><Relationship Type="http://schemas.openxmlformats.org/officeDocument/2006/relationships/notesMaster" Target="/ppt/notesMasters/notesMaster1.xml" Id="R22d4081d08554160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2b8d344865b14fd6" /><Relationship Type="http://schemas.openxmlformats.org/officeDocument/2006/relationships/notesMaster" Target="/ppt/notesMasters/notesMaster1.xml" Id="Rdc032f86d5a44fc2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9b8e6e685bc64532" /><Relationship Type="http://schemas.openxmlformats.org/officeDocument/2006/relationships/notesMaster" Target="/ppt/notesMasters/notesMaster1.xml" Id="Ra6f2d93a38234945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b110978cf3154ebb" /><Relationship Type="http://schemas.openxmlformats.org/officeDocument/2006/relationships/notesMaster" Target="/ppt/notesMasters/notesMaster1.xml" Id="R7c692acd60924ea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ec99f5a940d4143" /><Relationship Type="http://schemas.openxmlformats.org/officeDocument/2006/relationships/notesMaster" Target="/ppt/notesMasters/notesMaster1.xml" Id="Re6dfe4980fa947a4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24f054c8beb34f05" /><Relationship Type="http://schemas.openxmlformats.org/officeDocument/2006/relationships/notesMaster" Target="/ppt/notesMasters/notesMaster1.xml" Id="Rb8926851bfdd4568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3eba24a4f64346df" /><Relationship Type="http://schemas.openxmlformats.org/officeDocument/2006/relationships/notesMaster" Target="/ppt/notesMasters/notesMaster1.xml" Id="Rb81cde8fe91c4b99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4414efb0bd46496c" /><Relationship Type="http://schemas.openxmlformats.org/officeDocument/2006/relationships/notesMaster" Target="/ppt/notesMasters/notesMaster1.xml" Id="Rc487fd67dd15493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317e595f7a54e55" /><Relationship Type="http://schemas.openxmlformats.org/officeDocument/2006/relationships/notesMaster" Target="/ppt/notesMasters/notesMaster1.xml" Id="Rb88f50ebe0b74e9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7b6e84a45bb47db" /><Relationship Type="http://schemas.openxmlformats.org/officeDocument/2006/relationships/notesMaster" Target="/ppt/notesMasters/notesMaster1.xml" Id="Ra8c079d527f34e2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a1c73a35b2c4e33" /><Relationship Type="http://schemas.openxmlformats.org/officeDocument/2006/relationships/notesMaster" Target="/ppt/notesMasters/notesMaster1.xml" Id="R8146bcfdca8e4c7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c7307de8ea443f8" /><Relationship Type="http://schemas.openxmlformats.org/officeDocument/2006/relationships/notesMaster" Target="/ppt/notesMasters/notesMaster1.xml" Id="R2aef807b225c486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3728a9f17d84299" /><Relationship Type="http://schemas.openxmlformats.org/officeDocument/2006/relationships/notesMaster" Target="/ppt/notesMasters/notesMaster1.xml" Id="R246dbd99950d465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4699d976dd944b2" /><Relationship Type="http://schemas.openxmlformats.org/officeDocument/2006/relationships/notesMaster" Target="/ppt/notesMasters/notesMaster1.xml" Id="R6a81c06864a64f2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e927af0c8a164a13" /><Relationship Type="http://schemas.openxmlformats.org/officeDocument/2006/relationships/notesMaster" Target="/ppt/notesMasters/notesMaster1.xml" Id="Rcb9a4d2c64f149a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and Policy</a:t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Effects of Welfare Reform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the late 1990s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Welfare rolls dropped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Levels of poverty, child poverty, and concentrated poverty down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non-marital birth rate flat in the late 1990s.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Among single-parent families, employment levels up, poverty rates down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Strong economy at that time was important; welfare reform contributed to decline in welfare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Areas of concern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Low wages among many mothers, overall income little changed for many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Among the most disadvantaged, well-being worsened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Vulnerability increased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Less supervision for some children while their mothers were working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Patient Protection and Affordable Care Act (ACA), “Obamacare”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Main purpose: reduce number of people without health insurance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Provides for a phased introduction of a comprehensive system of mandated health insurance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Calls for creation of state-based health benefit exchanges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Expands Medicaid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Allows children to stay on parents’ plan until their 26th birthday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Prohibits denial of coverage and claims by insurers for pre-existing medical conditions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Patient Protection and Affordable Care Act (ACA), “Obamacare”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Controversial elements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Mandated health insurance (everyone must purchase it): some argue that it represents too much government intrusion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Some believe it doesn’t address problem of high health care costs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Counter claims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mandate is crucial, as uninsured individuals impose major costs on the rest of society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Emergency rooms must serve everyone, regardless of insurance status; this is subsidized by tax payers anyway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When healthy people opt out of health insurance, prices rise for all those remaining in the pool, making the whole system unaffordable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Two Basic Types of Government Programs That Provide Assistance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Social insurance: universal– all people can receive benefits when specific requirements are met, but there are no income eligibility criteria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Examples: Social Security and Medicare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Public assistance: means-tested programs (a person needs to have low income to qualify)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Examples: TANF, food stamps, &amp; Medicaid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Social Insurance Programs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Social insurance programs for the elderly: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Social Security (OASI) founded in 1935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Medicare (founded 1965): covers almost all people 65+ and most people under 65 who receive social security disability insurance (SSDI)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Social insurance for prime-age workers: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Unemployment insurance (UI): provides temporary and partial wage replacement to workers who become involuntarily unemployed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Workers’ Compensation:  provides cash and medical benefits to some persons with job-related disabilities or injuries and provides survivors’ benefits to the dependents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Disability insurance (DI): benefits are drawn when a covered worker becomes physically or mentally impaired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Means-Tested Transfer Programs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Medicaid funds medical assistance to low-income persons who are aged, blind, disabled, members of families with dependent children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SSI (Supplemental Security Income) is for the aged, blind, and disabled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TANF: cash assistance to poor families with children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Earned income tax credit (EITC): tax rebate for low-income workers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Food assistance (food stamps)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Housing assistance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School lunch and breakfast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WIC- food assistance and services to low-income pregnant women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Child care assistance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$600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$600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”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ay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$400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$300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$200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$100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Constant 2010 Dollars (in billions)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Spending on Government Programs, 1970 to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2009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$50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$519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(Value for latest year shown) = 1970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™1980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$392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™1990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™ 2000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™ 2005-2007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$122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™ 2009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$121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$59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Social Insurance Programs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Means-Tested Transfer Programs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Spending on Programs as a Percentage of the Federal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Spending on Programs as a Percentage of the Federal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Budget: Fiscal Year 2010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Net interest on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debt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6%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Percentage of Households Who Report Receiving Income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Percentage of Households Who Report Receiving Income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From Selected Programs, by Poverty Status: 2009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60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® All Households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™ Poor Households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40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q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2 30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aa 23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20 19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: ai H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 I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 &lt;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ra ea * &amp; Ss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» s &lt; x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ea &amp;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20.0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20.0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18.0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16.0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12.0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10.0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Percentage point decline in poverty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 @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S.6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Percentage Point Decline in Pre-Transfer Poverty Produced by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Government Transfers (Social Insurance and Means-Tested): 2004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Note: The pre-transfer poverty rate was 30.3 percent. The poverty rate after all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transfers were added was 12.0 percent, for a total reduction of 18.3 percentage points.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i,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9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Chapter Questions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has been the general evolution of poverty policy over the decades?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tensions have informed policy debates over this time?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are the most prominent programs designed to help the poor today?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anti-poverty policies seem to be the most effective?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are the trade-offs of different programs?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Policy and Public Opinion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General areas of consensus in the U.S.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There is a public responsibility to help those lacking the necessities of life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However, people should strive to be self-supporting as best as circumstances permit; a vibrant society depends on individual industriousness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Policies that promote equity should not unduly hinder economic growth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What Drives Differences in People’s Approaches to Poverty Policy?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People differ on the relative importance of the three factors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appropriate role of government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Questions about effectiveness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Questions about trade-offs between: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Economic growth vs. promoting equality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Helping people vs. fostering dependency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Differences in values: dependency vs. helping those in need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Individual vs. community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Community broadly (e.g., nationally) vs. narrowly (e.g., locally) defined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Role of race and diversity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Possible Policies to Reduce Poverty in the U.S.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Stronger childcare programs to support working parents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U.S. is one of a few countries in the world that does not provide paid time off for new parents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Universal preschool could help too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Child allowances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Greater support for families with children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Improving K-12 education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Contentious area: how to do this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Would help reduce intergenerational transmission of poverty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Improve equality of opportunity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Causes of Poverty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Economic processes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Social stratification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Policy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Poverty, Public Opinion, and Policy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Policy and public opinion often guided by the notion of the “deserving” vs. “undeserving”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Idea that some are more deserving of public support than others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Tension between helping those in need while not encouraging dependency on welfare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Poverty and Policy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U.S. policies reflect both its market economic orientation and its individualistic ethos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Compared to other wealthy nations, there is more emphasis on income growth than equality, and on promoting individual liberty over collective well-being in the U.S.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Policies tend to limit entitlements and promote work for eligibility to receive aid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Historical Overview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Poor relief was locally based (as opposed to national programs)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colonial times policies tended to help the “deserving” poor within communities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“Indoor relief” programs grew beginning in the 1820s—institutionalizing the poor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By 1870s “scientific charities” began growing in importance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early 20th century state programs grew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Worker’s compensation, benefits for widows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Federal Children’s Bureau established and health education programs for mothers created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0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Historical Overview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Federal relief grew in the 1930s in response to the Great Depression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Works Progress Administration, Social Security Act (1935). The latter provided both social insurance (pension system) and public assistance (ADC)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Further growth in the 1960s and early 1970s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 Economic Opportunity Act (e.g., Job Corps), Community Action, Food Stamps, Medicare, Medicaid, AFDC expanded, SSI in 1974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Cuts in the 1980s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Welfare reform in the 1990s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Personal Responsibility and Work Opportunity Reconciliation Act (PRWORA) in 1996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Patient Protection and Affordable Care Act (ACA), or “Obamacare,” in 2010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4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Welfare Reform (1996) Goals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Provide assistance to needy families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End dependency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Prevent and reduce out-of-wedlock pregnancies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Encourage formation and maintenance of 2-parent families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End Cash Entitlement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End Cash Entitlement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Aid no longer guaranteed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Block Grant Funding (for States)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States required to spend at least 75% of their historic level of AFDC spending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Work Requirements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States had to meet certain targets in moving some of caseloads to work activities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4. Sanctions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5-Year Time Limit (with some exemptions)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Some noncitizen legal immigrants were barred from cash assistance, Medicaid, and food stamps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Five Components of Change in Cash Welfare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3f793b57e1b4d6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3f5283abf5445ec" /></Relationships>
</file>

<file path=ppt/slideLayouts/slideLayout1.xml><?xml version="1.0" encoding="utf-8"?>
<p:sldLayout xmlns:p="http://schemas.openxmlformats.org/presentationml/2006/main" type="blank" preserve="1">
  <p:cSld name="Default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Freeform 6">
            <a:extLst xmlns:a="http://schemas.openxmlformats.org/drawingml/2006/main">
              <a:ext uri="{FF2B5EF4-FFF2-40B4-BE49-F238E27FC236}">
                <a16:creationId xmlns:a16="http://schemas.microsoft.com/office/drawing/2014/main" id="{3F978BFB-8889-4137-BB25-04BC84B24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" name="Freeform 7">
            <a:extLst xmlns:a="http://schemas.openxmlformats.org/drawingml/2006/main">
              <a:ext uri="{FF2B5EF4-FFF2-40B4-BE49-F238E27FC236}">
                <a16:creationId xmlns:a16="http://schemas.microsoft.com/office/drawing/2014/main" id="{9C0B793B-CCE4-41FD-B510-62BD26BEB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" name="Freeform 8">
            <a:extLst xmlns:a="http://schemas.openxmlformats.org/drawingml/2006/main">
              <a:ext uri="{FF2B5EF4-FFF2-40B4-BE49-F238E27FC236}">
                <a16:creationId xmlns:a16="http://schemas.microsoft.com/office/drawing/2014/main" id="{E9CD4CD9-E79F-46F4-9BF6-5973E6A77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9" name="Freeform 9">
            <a:extLst xmlns:a="http://schemas.openxmlformats.org/drawingml/2006/main">
              <a:ext uri="{FF2B5EF4-FFF2-40B4-BE49-F238E27FC236}">
                <a16:creationId xmlns:a16="http://schemas.microsoft.com/office/drawing/2014/main" id="{EB4931DD-8274-4760-A60C-761417ACA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0" name="Freeform 10">
            <a:extLst xmlns:a="http://schemas.openxmlformats.org/drawingml/2006/main">
              <a:ext uri="{FF2B5EF4-FFF2-40B4-BE49-F238E27FC236}">
                <a16:creationId xmlns:a16="http://schemas.microsoft.com/office/drawing/2014/main" id="{0AE2BA72-5A24-4D5B-BA05-4F00DACCE9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1" name="Freeform 11">
            <a:extLst xmlns:a="http://schemas.openxmlformats.org/drawingml/2006/main">
              <a:ext uri="{FF2B5EF4-FFF2-40B4-BE49-F238E27FC236}">
                <a16:creationId xmlns:a16="http://schemas.microsoft.com/office/drawing/2014/main" id="{4AFC40D4-184F-4095-B650-91A2794384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2" name="Freeform 12">
            <a:extLst xmlns:a="http://schemas.openxmlformats.org/drawingml/2006/main">
              <a:ext uri="{FF2B5EF4-FFF2-40B4-BE49-F238E27FC236}">
                <a16:creationId xmlns:a16="http://schemas.microsoft.com/office/drawing/2014/main" id="{DE02D1A7-802B-4EFF-94DB-0CBCC7264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3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A8644564-7F23-43A2-810D-7C8CC612136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5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77B1D32C-D5DB-4796-BBEA-A819179FC4AD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Layouts/slideLayout2.xml><?xml version="1.0" encoding="utf-8"?>
<p:sldLayout xmlns:p="http://schemas.openxmlformats.org/presentationml/2006/main" type="blank" preserve="1">
  <p:cSld name="Title1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Freeform 4">
            <a:extLst xmlns:a="http://schemas.openxmlformats.org/drawingml/2006/main">
              <a:ext uri="{FF2B5EF4-FFF2-40B4-BE49-F238E27FC236}">
                <a16:creationId xmlns:a16="http://schemas.microsoft.com/office/drawing/2014/main" id="{8E7BD15F-A678-46D6-97DE-1F25A01C7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9" name="Freeform 5">
            <a:extLst xmlns:a="http://schemas.openxmlformats.org/drawingml/2006/main">
              <a:ext uri="{FF2B5EF4-FFF2-40B4-BE49-F238E27FC236}">
                <a16:creationId xmlns:a16="http://schemas.microsoft.com/office/drawing/2014/main" id="{BDE6AE89-3E74-4BDF-B3DC-7BBE586C8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0" name="Freeform 6">
            <a:extLst xmlns:a="http://schemas.openxmlformats.org/drawingml/2006/main">
              <a:ext uri="{FF2B5EF4-FFF2-40B4-BE49-F238E27FC236}">
                <a16:creationId xmlns:a16="http://schemas.microsoft.com/office/drawing/2014/main" id="{E645ED6D-AAB1-409D-A628-ABBB47202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1" name="Freeform 7">
            <a:extLst xmlns:a="http://schemas.openxmlformats.org/drawingml/2006/main">
              <a:ext uri="{FF2B5EF4-FFF2-40B4-BE49-F238E27FC236}">
                <a16:creationId xmlns:a16="http://schemas.microsoft.com/office/drawing/2014/main" id="{09C0AC98-6DD0-45D2-9A09-EC8B3F1C2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2" name="Freeform 8">
            <a:extLst xmlns:a="http://schemas.openxmlformats.org/drawingml/2006/main">
              <a:ext uri="{FF2B5EF4-FFF2-40B4-BE49-F238E27FC236}">
                <a16:creationId xmlns:a16="http://schemas.microsoft.com/office/drawing/2014/main" id="{B24DF572-1062-4083-9233-81B4E9A75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3" name="Freeform 9">
            <a:extLst xmlns:a="http://schemas.openxmlformats.org/drawingml/2006/main">
              <a:ext uri="{FF2B5EF4-FFF2-40B4-BE49-F238E27FC236}">
                <a16:creationId xmlns:a16="http://schemas.microsoft.com/office/drawing/2014/main" id="{FAF3EC01-ECBD-40BC-9653-B79FC6231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4" name="Freeform 10">
            <a:extLst xmlns:a="http://schemas.openxmlformats.org/drawingml/2006/main">
              <a:ext uri="{FF2B5EF4-FFF2-40B4-BE49-F238E27FC236}">
                <a16:creationId xmlns:a16="http://schemas.microsoft.com/office/drawing/2014/main" id="{634A1CAB-0468-4F6A-8365-661A7A52B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27D9C6B1-64C5-479F-BDA8-D46779AFC9D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6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6CBA1878-6CEE-44F3-B4C2-A8F95302B505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cbca1407db24059" /><Relationship Type="http://schemas.openxmlformats.org/officeDocument/2006/relationships/slideLayout" Target="/ppt/slideLayouts/slideLayout1.xml" Id="R209b576302014ae3" /><Relationship Type="http://schemas.openxmlformats.org/officeDocument/2006/relationships/slideLayout" Target="/ppt/slideLayouts/slideLayout2.xml" Id="Rebfcf05e3e9142f1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09b576302014ae3"/>
    <p:sldLayoutId xmlns:r="http://schemas.openxmlformats.org/officeDocument/2006/relationships" id="2147483650" r:id="Rebfcf05e3e9142f1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87f752b156542cb" /><Relationship Type="http://schemas.openxmlformats.org/officeDocument/2006/relationships/notesSlide" Target="/ppt/notesSlides/notesSlide1.xml" Id="R12fb7b3cefd0405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a4c9982bbc4a3b" /><Relationship Type="http://schemas.openxmlformats.org/officeDocument/2006/relationships/notesSlide" Target="/ppt/notesSlides/notesSlide10.xml" Id="Rf71b1394cc5c41e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3c37bd744549f5" /><Relationship Type="http://schemas.openxmlformats.org/officeDocument/2006/relationships/notesSlide" Target="/ppt/notesSlides/notesSlide11.xml" Id="R0830ba6f9bdc4e8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36f8cfddc94c4a" /><Relationship Type="http://schemas.openxmlformats.org/officeDocument/2006/relationships/notesSlide" Target="/ppt/notesSlides/notesSlide12.xml" Id="Rd1e209d07f1d4a3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9d470a50c84365" /><Relationship Type="http://schemas.openxmlformats.org/officeDocument/2006/relationships/notesSlide" Target="/ppt/notesSlides/notesSlide13.xml" Id="R0821fcd0e74a48a7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5de90a5ad14466" /><Relationship Type="http://schemas.openxmlformats.org/officeDocument/2006/relationships/notesSlide" Target="/ppt/notesSlides/notesSlide14.xml" Id="R2b12eeea09134eb6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3f5c25186044b6" /><Relationship Type="http://schemas.openxmlformats.org/officeDocument/2006/relationships/notesSlide" Target="/ppt/notesSlides/notesSlide15.xml" Id="Rc54c0643c0564f5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b41c1499754f1a" /><Relationship Type="http://schemas.openxmlformats.org/officeDocument/2006/relationships/image" Target="/ppt/media/image.png" Id="R44116cbebc9042fd" /><Relationship Type="http://schemas.openxmlformats.org/officeDocument/2006/relationships/notesSlide" Target="/ppt/notesSlides/notesSlide16.xml" Id="R892884b8eeb24236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ad67cdff404ee0" /><Relationship Type="http://schemas.openxmlformats.org/officeDocument/2006/relationships/image" Target="/ppt/media/image2.png" Id="R6553aed5f25948de" /><Relationship Type="http://schemas.openxmlformats.org/officeDocument/2006/relationships/notesSlide" Target="/ppt/notesSlides/notesSlide17.xml" Id="Ree2c08b2ae5f4379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f5713b3e99475a" /><Relationship Type="http://schemas.openxmlformats.org/officeDocument/2006/relationships/image" Target="/ppt/media/image3.png" Id="Rc9ad7cba9f8e4aca" /><Relationship Type="http://schemas.openxmlformats.org/officeDocument/2006/relationships/notesSlide" Target="/ppt/notesSlides/notesSlide18.xml" Id="Rb752f004303e4647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2975b16d0242d9" /><Relationship Type="http://schemas.openxmlformats.org/officeDocument/2006/relationships/image" Target="/ppt/media/image4.png" Id="Ra462743ef93a4f88" /><Relationship Type="http://schemas.openxmlformats.org/officeDocument/2006/relationships/notesSlide" Target="/ppt/notesSlides/notesSlide19.xml" Id="Rbdddc710a3a54ce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5fc198c2074de5" /><Relationship Type="http://schemas.openxmlformats.org/officeDocument/2006/relationships/notesSlide" Target="/ppt/notesSlides/notesSlide2.xml" Id="Rff8610c607c240f9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58ff25cfd94ff7" /><Relationship Type="http://schemas.openxmlformats.org/officeDocument/2006/relationships/notesSlide" Target="/ppt/notesSlides/notesSlide20.xml" Id="Ra8fb39b7e8354ce3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9b7923884644cc" /><Relationship Type="http://schemas.openxmlformats.org/officeDocument/2006/relationships/notesSlide" Target="/ppt/notesSlides/notesSlide21.xml" Id="Rf11cc7ec36e74eab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17ebb3ccde4c6d" /><Relationship Type="http://schemas.openxmlformats.org/officeDocument/2006/relationships/notesSlide" Target="/ppt/notesSlides/notesSlide22.xml" Id="Re36be5d8e0d840d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e0ae14655c4df1" /><Relationship Type="http://schemas.openxmlformats.org/officeDocument/2006/relationships/notesSlide" Target="/ppt/notesSlides/notesSlide3.xml" Id="R2593327bc8c546a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7f6ed40bb948ad" /><Relationship Type="http://schemas.openxmlformats.org/officeDocument/2006/relationships/notesSlide" Target="/ppt/notesSlides/notesSlide4.xml" Id="R42aa7ac4cd6d4dc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37ea056b704a0f" /><Relationship Type="http://schemas.openxmlformats.org/officeDocument/2006/relationships/notesSlide" Target="/ppt/notesSlides/notesSlide5.xml" Id="R66aaceb2631844d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6f2dd0c7f34ee3" /><Relationship Type="http://schemas.openxmlformats.org/officeDocument/2006/relationships/notesSlide" Target="/ppt/notesSlides/notesSlide6.xml" Id="R0955ee4b16264e9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fd4f5967bc4d91" /><Relationship Type="http://schemas.openxmlformats.org/officeDocument/2006/relationships/notesSlide" Target="/ppt/notesSlides/notesSlide7.xml" Id="Rbf5dda61fe454d8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fc35b4dd574bf3" /><Relationship Type="http://schemas.openxmlformats.org/officeDocument/2006/relationships/notesSlide" Target="/ppt/notesSlides/notesSlide8.xml" Id="R51c6364aed1b450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6b102fbf3a43bb" /><Relationship Type="http://schemas.openxmlformats.org/officeDocument/2006/relationships/notesSlide" Target="/ppt/notesSlides/notesSlide9.xml" Id="Rc74be6d13b22409b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Slide title: Poverty and Policy">
            <a:extLst xmlns:a="http://schemas.openxmlformats.org/drawingml/2006/main">
              <a:ext uri="{FF2B5EF4-FFF2-40B4-BE49-F238E27FC236}">
                <a16:creationId xmlns:a16="http://schemas.microsoft.com/office/drawing/2014/main" id="{69AFAD8A-56BF-4F0C-A0C7-795E83DC994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85800" y="2129760"/>
            <a:ext cx="7772400" cy="2365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marL="432000" indent="-43200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and Policy</a:t>
            </a:r>
            <a:endParaRPr sz="6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15145125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5" name="Slide text on slide 10">
            <a:extLst xmlns:a="http://schemas.openxmlformats.org/drawingml/2006/main">
              <a:ext uri="{FF2B5EF4-FFF2-40B4-BE49-F238E27FC236}">
                <a16:creationId xmlns:a16="http://schemas.microsoft.com/office/drawing/2014/main" id="{5EEB5078-320D-47B0-90A2-C96F595E82B1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447560"/>
            <a:ext cx="8229600" cy="4678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 the late 1990s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Welfare rolls dropped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Levels of poverty, child poverty, and concentrated poverty down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non-marital birth rate flat in the late 1990s.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Among single-parent families, employment levels up, poverty rates down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Strong economy at that time was important; welfare reform contributed to decline in welfare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Areas of concern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Low wages among many mothers, overall income little changed for many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Among the most disadvantaged, well-being worsened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Vulnerability increased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55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Less supervision for some children while their mothers were working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6" name="Slide title: Effects of Welfare Reform">
            <a:extLst xmlns:a="http://schemas.openxmlformats.org/drawingml/2006/main">
              <a:ext uri="{FF2B5EF4-FFF2-40B4-BE49-F238E27FC236}">
                <a16:creationId xmlns:a16="http://schemas.microsoft.com/office/drawing/2014/main" id="{DFC59CAC-BEFF-4AC6-9203-57A0498BDDE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15192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Effects of Welfare Reform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978560317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7" name="Slide text on slide 11">
            <a:extLst xmlns:a="http://schemas.openxmlformats.org/drawingml/2006/main">
              <a:ext uri="{FF2B5EF4-FFF2-40B4-BE49-F238E27FC236}">
                <a16:creationId xmlns:a16="http://schemas.microsoft.com/office/drawing/2014/main" id="{13279E06-02F3-4104-8002-E53769D9A204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447560"/>
            <a:ext cx="8229600" cy="4678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Main purpose: reduce number of people without health insurance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Provides for a phased introduction of a comprehensive system of mandated health insurance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Calls for creation of state-based health benefit exchanges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Expands Medicaid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Allows children to stay on parents’ plan until their 26</a:t>
            </a: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</a:t>
            </a: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birthday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Prohibits denial of coverage and claims by insurers for pre-existing medical conditions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indent="0" algn="l">
              <a:lnSpc>
                <a:spcPct val="8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8" name="Slide title: Patient Protection and Affordable Care Act (ACA), “Obamacare”">
            <a:extLst xmlns:a="http://schemas.openxmlformats.org/drawingml/2006/main">
              <a:ext uri="{FF2B5EF4-FFF2-40B4-BE49-F238E27FC236}">
                <a16:creationId xmlns:a16="http://schemas.microsoft.com/office/drawing/2014/main" id="{4C7CBD58-E57B-458B-A959-4FC0D835CBD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15192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Patient Protection and Affordable Care Act (ACA), “Obamacare”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436393639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9" name="Slide text on slide 12">
            <a:extLst xmlns:a="http://schemas.openxmlformats.org/drawingml/2006/main">
              <a:ext uri="{FF2B5EF4-FFF2-40B4-BE49-F238E27FC236}">
                <a16:creationId xmlns:a16="http://schemas.microsoft.com/office/drawing/2014/main" id="{0ED7C67D-5663-4A64-BAA7-2FE1BE8E7DBA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447560"/>
            <a:ext cx="8229600" cy="4678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Controversial elements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Mandated health insurance (everyone must purchase it): some argue that it represents too much government intrusion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Some believe it doesn’t address problem of high health care costs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75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Counter claims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mandate is crucial, as uninsured individuals impose major costs on the rest of society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70000"/>
              </a:lnSpc>
              <a:spcBef>
                <a:spcPts val="550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Emergency rooms must serve everyone, regardless of insurance status; this is subsidized by tax payers anyway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When healthy people opt out of health insurance, prices rise for all those remaining in the pool, making the whole system unaffordable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0" name="Slide title: Patient Protection and Affordable Care Act (ACA), “Obamacare”">
            <a:extLst xmlns:a="http://schemas.openxmlformats.org/drawingml/2006/main">
              <a:ext uri="{FF2B5EF4-FFF2-40B4-BE49-F238E27FC236}">
                <a16:creationId xmlns:a16="http://schemas.microsoft.com/office/drawing/2014/main" id="{1F92CFB1-6AE1-4438-937D-2B620995576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15192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Patient Protection and Affordable Care Act (ACA), “Obamacare”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445354732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1" name="Slide text on slide 13">
            <a:extLst xmlns:a="http://schemas.openxmlformats.org/drawingml/2006/main">
              <a:ext uri="{FF2B5EF4-FFF2-40B4-BE49-F238E27FC236}">
                <a16:creationId xmlns:a16="http://schemas.microsoft.com/office/drawing/2014/main" id="{46A630B8-1B02-43A7-8FB9-4A8970D2A33E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850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Social insurance: universal– all people can receive benefits when specific requirements are met, but there are </a:t>
            </a:r>
            <a:r>
              <a:rPr sz="3200" b="0" i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no income eligibility criteria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Examples: Social Security and Medicare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Public assistance: means-tested programs (a person needs to have low income to qualify)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Examples: TANF, food stamps, &amp; Medicaid 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2" name="Slide title: Two Basic Types of Government Programs That Provide Assistance">
            <a:extLst xmlns:a="http://schemas.openxmlformats.org/drawingml/2006/main">
              <a:ext uri="{FF2B5EF4-FFF2-40B4-BE49-F238E27FC236}">
                <a16:creationId xmlns:a16="http://schemas.microsoft.com/office/drawing/2014/main" id="{A246F035-3D97-4F7C-8516-0FD6622BEE1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Two Basic Types of Government Programs That Provide Assistance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762697922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3" name="Slide text on slide 14">
            <a:extLst xmlns:a="http://schemas.openxmlformats.org/drawingml/2006/main">
              <a:ext uri="{FF2B5EF4-FFF2-40B4-BE49-F238E27FC236}">
                <a16:creationId xmlns:a16="http://schemas.microsoft.com/office/drawing/2014/main" id="{AABF428A-00D6-4474-BA45-C0074D3858DD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Social insurance programs for the elderly: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Social Security (OASI) founded in 1935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Medicare (founded 1965): covers almost all people 65+ and most people under 65 who receive social security disability insurance (SSDI)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70000"/>
              </a:lnSpc>
              <a:spcBef>
                <a:spcPts val="700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Social insurance for prime-age workers: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Unemployment insurance (UI): provides temporary and partial wage replacement to workers who become involuntarily unemployed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Workers’ Compensation:  provides cash and medical benefits to some persons with job-related disabilities or injuries and provides survivors’ benefits to the dependents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7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Disability insurance (DI): benefits are drawn when a covered worker becomes physically or mentally impaired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4" name="Slide title: Social Insurance Programs">
            <a:extLst xmlns:a="http://schemas.openxmlformats.org/drawingml/2006/main">
              <a:ext uri="{FF2B5EF4-FFF2-40B4-BE49-F238E27FC236}">
                <a16:creationId xmlns:a16="http://schemas.microsoft.com/office/drawing/2014/main" id="{746DC704-3275-4874-9B1D-713FB9681B8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Social Insurance Programs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111370354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5" name="Slide text on slide 15">
            <a:extLst xmlns:a="http://schemas.openxmlformats.org/drawingml/2006/main">
              <a:ext uri="{FF2B5EF4-FFF2-40B4-BE49-F238E27FC236}">
                <a16:creationId xmlns:a16="http://schemas.microsoft.com/office/drawing/2014/main" id="{53DCCA9F-6D1B-4917-877F-5545D7D38F0E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Medicaid funds medical assistance to low-income persons who are aged, blind, disabled, members of families with dependent children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SSI (Supplemental Security Income) is for the aged, blind, and disabled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TANF: cash assistance to poor families with children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Earned income tax credit (EITC): tax rebate for low-income workers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Food assistance (food stamps)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Housing assistance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School lunch and breakfast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WIC- food assistance and services to low-income pregnant women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Aft>
                <a:spcPts val="1199"/>
              </a:spcAft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Child care assistance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66" name="Slide title: Means-Tested Transfer Programs">
            <a:extLst xmlns:a="http://schemas.openxmlformats.org/drawingml/2006/main">
              <a:ext uri="{FF2B5EF4-FFF2-40B4-BE49-F238E27FC236}">
                <a16:creationId xmlns:a16="http://schemas.microsoft.com/office/drawing/2014/main" id="{21478FAD-9FC7-45FE-B45F-DC35E94E2A2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Means-Tested Transfer Programs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472013937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$600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4116cbebc9042fd"/>
          <a:stretch xmlns:a="http://schemas.openxmlformats.org/drawingml/2006/main"/>
        </p:blipFill>
        <p:spPr>
          <a:xfrm xmlns:a="http://schemas.openxmlformats.org/drawingml/2006/main">
            <a:off x="609480" y="152280"/>
            <a:ext cx="7851600" cy="6248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$600">
            <a:extLst xmlns:a="http://schemas.openxmlformats.org/drawingml/2006/main">
              <a:ext uri="{FF2B5EF4-FFF2-40B4-BE49-F238E27FC236}">
                <a16:creationId xmlns:a16="http://schemas.microsoft.com/office/drawing/2014/main" id="{9146B23D-8299-4E62-87F7-90555C53FCB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$600</a:t>
            </a:r>
          </a:p>
        </p:txBody>
      </p:sp>
    </p:spTree>
    <p:extLst>
      <p:ext uri="{BB962C8B-B14F-4D97-AF65-F5344CB8AC3E}">
        <p14:creationId xmlns:p14="http://schemas.microsoft.com/office/powerpoint/2010/main" val="306895234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Spending on Programs as a Percentage of the Feder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553aed5f25948de"/>
          <a:stretch xmlns:a="http://schemas.openxmlformats.org/drawingml/2006/main"/>
        </p:blipFill>
        <p:spPr>
          <a:xfrm xmlns:a="http://schemas.openxmlformats.org/drawingml/2006/main">
            <a:off x="482400" y="330120"/>
            <a:ext cx="8026560" cy="61214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Spending on Programs as a Percentage of the Federal">
            <a:extLst xmlns:a="http://schemas.openxmlformats.org/drawingml/2006/main">
              <a:ext uri="{FF2B5EF4-FFF2-40B4-BE49-F238E27FC236}">
                <a16:creationId xmlns:a16="http://schemas.microsoft.com/office/drawing/2014/main" id="{3E9E547D-02F0-45CE-9FC2-443CCEE6991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Spending on Programs as a Percentage of the Federal</a:t>
            </a:r>
          </a:p>
        </p:txBody>
      </p:sp>
    </p:spTree>
    <p:extLst>
      <p:ext uri="{BB962C8B-B14F-4D97-AF65-F5344CB8AC3E}">
        <p14:creationId xmlns:p14="http://schemas.microsoft.com/office/powerpoint/2010/main" val="567639026"/>
      </p:ext>
    </p:extLst>
  </p:cSld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Percentage of Households Who Report Receiving Incom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9ad7cba9f8e4aca"/>
          <a:stretch xmlns:a="http://schemas.openxmlformats.org/drawingml/2006/main"/>
        </p:blipFill>
        <p:spPr>
          <a:xfrm xmlns:a="http://schemas.openxmlformats.org/drawingml/2006/main">
            <a:off x="482400" y="330120"/>
            <a:ext cx="8178840" cy="62737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Percentage of Households Who Report Receiving Income">
            <a:extLst xmlns:a="http://schemas.openxmlformats.org/drawingml/2006/main">
              <a:ext uri="{FF2B5EF4-FFF2-40B4-BE49-F238E27FC236}">
                <a16:creationId xmlns:a16="http://schemas.microsoft.com/office/drawing/2014/main" id="{6D5ED8D8-24C9-4D94-AF03-5E14F4DBCF7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Percentage of Households Who Report Receiving Income</a:t>
            </a:r>
          </a:p>
        </p:txBody>
      </p:sp>
    </p:spTree>
    <p:extLst>
      <p:ext uri="{BB962C8B-B14F-4D97-AF65-F5344CB8AC3E}">
        <p14:creationId xmlns:p14="http://schemas.microsoft.com/office/powerpoint/2010/main" val="1981569162"/>
      </p:ext>
    </p:extLst>
  </p:cSld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" name="Statistical graphic: 20.0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462743ef93a4f88"/>
          <a:stretch xmlns:a="http://schemas.openxmlformats.org/drawingml/2006/main"/>
        </p:blipFill>
        <p:spPr>
          <a:xfrm xmlns:a="http://schemas.openxmlformats.org/drawingml/2006/main">
            <a:off x="330120" y="406080"/>
            <a:ext cx="8407440" cy="61977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" name="Accessible slide title: 20.0">
            <a:extLst xmlns:a="http://schemas.openxmlformats.org/drawingml/2006/main">
              <a:ext uri="{FF2B5EF4-FFF2-40B4-BE49-F238E27FC236}">
                <a16:creationId xmlns:a16="http://schemas.microsoft.com/office/drawing/2014/main" id="{DA3107D7-4EF8-4565-95A7-C1A3478FE43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20.0</a:t>
            </a:r>
          </a:p>
        </p:txBody>
      </p:sp>
    </p:spTree>
    <p:extLst>
      <p:ext uri="{BB962C8B-B14F-4D97-AF65-F5344CB8AC3E}">
        <p14:creationId xmlns:p14="http://schemas.microsoft.com/office/powerpoint/2010/main" val="357663621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Slide text on slide 2">
            <a:extLst xmlns:a="http://schemas.openxmlformats.org/drawingml/2006/main">
              <a:ext uri="{FF2B5EF4-FFF2-40B4-BE49-F238E27FC236}">
                <a16:creationId xmlns:a16="http://schemas.microsoft.com/office/drawing/2014/main" id="{F323DC1D-FC53-4855-A135-9CFC614F281E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876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has been the general evolution of poverty policy over the decades?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tensions have informed policy debates over this time?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are the most prominent programs designed to help the poor today?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anti-poverty policies seem to be the most effective?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are the trade-offs of different programs? 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8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39" name="Slide title: Chapter Questions">
            <a:extLst xmlns:a="http://schemas.openxmlformats.org/drawingml/2006/main">
              <a:ext uri="{FF2B5EF4-FFF2-40B4-BE49-F238E27FC236}">
                <a16:creationId xmlns:a16="http://schemas.microsoft.com/office/drawing/2014/main" id="{F3A76DD8-291C-4D74-97F9-F11FABE9700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Chapter </a:t>
            </a:r>
            <a:r>
              <a:rPr sz="44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Questions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924908699"/>
      </p:ext>
    </p:extLst>
  </p:cSld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1" name="Slide text on slide 20">
            <a:extLst xmlns:a="http://schemas.openxmlformats.org/drawingml/2006/main">
              <a:ext uri="{FF2B5EF4-FFF2-40B4-BE49-F238E27FC236}">
                <a16:creationId xmlns:a16="http://schemas.microsoft.com/office/drawing/2014/main" id="{734A3E4D-CF33-46B3-81E7-A010A4E4F058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5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General areas of consensus in the U.S.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14400" lvl="1" indent="-45720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There is a public responsibility to help those lacking the necessities of life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14400" lvl="1" indent="-45720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However, people should strive to be self-supporting as best as circumstances permit; a vibrant society depends on individual industriousness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14400" lvl="1" indent="-45720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Garamond"/>
              <a:buAutoNum type="arabicPeriod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Policies that promote equity should not unduly hinder economic growth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2" name="Slide title: Policy and Public Opinion">
            <a:extLst xmlns:a="http://schemas.openxmlformats.org/drawingml/2006/main">
              <a:ext uri="{FF2B5EF4-FFF2-40B4-BE49-F238E27FC236}">
                <a16:creationId xmlns:a16="http://schemas.microsoft.com/office/drawing/2014/main" id="{A3918CDA-B5E3-45DA-AEEA-ED1E5230B90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Policy and Public Opinion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596343169"/>
      </p:ext>
    </p:extLst>
  </p:cSld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3" name="Slide text on slide 21">
            <a:extLst xmlns:a="http://schemas.openxmlformats.org/drawingml/2006/main">
              <a:ext uri="{FF2B5EF4-FFF2-40B4-BE49-F238E27FC236}">
                <a16:creationId xmlns:a16="http://schemas.microsoft.com/office/drawing/2014/main" id="{602E7B16-30FF-4D09-A663-BB19F49A1805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5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People differ on the relative importance of the three factors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appropriate role of government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Questions about effectiveness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Questions about trade-offs between: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90000"/>
              </a:lnSpc>
              <a:spcBef>
                <a:spcPts val="4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Economic growth vs. promoting equality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90000"/>
              </a:lnSpc>
              <a:spcBef>
                <a:spcPts val="4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Helping people vs. fostering dependency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6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Differences in values: dependency vs. helping those in need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Individual vs. community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Community broadly (e.g., nationally) vs. narrowly (e.g., locally) defined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Role of race and diversity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90000"/>
              </a:lnSpc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4" name="Slide title: What Drives Differences in People’s Approaches to Poverty Policy?">
            <a:extLst xmlns:a="http://schemas.openxmlformats.org/drawingml/2006/main">
              <a:ext uri="{FF2B5EF4-FFF2-40B4-BE49-F238E27FC236}">
                <a16:creationId xmlns:a16="http://schemas.microsoft.com/office/drawing/2014/main" id="{E5F122D5-421B-410E-A52E-38BE69EAFA6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What Drives Differences in People’s Approaches to Poverty Policy?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790711859"/>
      </p:ext>
    </p:extLst>
  </p:cSld>
</p:sld>
</file>

<file path=ppt/slides/slide2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5" name="Slide text on slide 22">
            <a:extLst xmlns:a="http://schemas.openxmlformats.org/drawingml/2006/main">
              <a:ext uri="{FF2B5EF4-FFF2-40B4-BE49-F238E27FC236}">
                <a16:creationId xmlns:a16="http://schemas.microsoft.com/office/drawing/2014/main" id="{4D4A4BEC-0D02-4935-B430-F8232861082F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5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Stronger childcare programs to support working parents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U.S. is one of a few countries in the world that does not provide paid time off for new parents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Universal preschool could help too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Child allowances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2680" lvl="2" indent="-342720" algn="l">
              <a:lnSpc>
                <a:spcPct val="90000"/>
              </a:lnSpc>
              <a:spcBef>
                <a:spcPts val="601"/>
              </a:spcBef>
              <a:buClr>
                <a:srgbClr val="9879CB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Greater support for families with children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Improving K-12 education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Contentious area: </a:t>
            </a:r>
            <a:r>
              <a:rPr sz="2400" b="0" i="1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how</a:t>
            </a: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to do this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Would help reduce intergenerational transmission of poverty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Improve equality of opportunity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0" algn="l">
              <a:lnSpc>
                <a:spcPct val="90000"/>
              </a:lnSpc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90000"/>
              </a:lnSpc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6" name="Slide title: Possible Policies to Reduce Poverty in the U.S.">
            <a:extLst xmlns:a="http://schemas.openxmlformats.org/drawingml/2006/main">
              <a:ext uri="{FF2B5EF4-FFF2-40B4-BE49-F238E27FC236}">
                <a16:creationId xmlns:a16="http://schemas.microsoft.com/office/drawing/2014/main" id="{A07E62E0-EEF0-4F55-9177-1B27E3D4D39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Possible Policies to Reduce Poverty in the U.S.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872054654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Slide text on slide 3">
            <a:extLst xmlns:a="http://schemas.openxmlformats.org/drawingml/2006/main">
              <a:ext uri="{FF2B5EF4-FFF2-40B4-BE49-F238E27FC236}">
                <a16:creationId xmlns:a16="http://schemas.microsoft.com/office/drawing/2014/main" id="{A3C5922F-A075-436D-A4C9-7B6533A4448C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609480" indent="0" algn="l">
              <a:lnSpc>
                <a:spcPct val="10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100000"/>
              </a:lnSpc>
              <a:buClr>
                <a:srgbClr val="FFCC00"/>
              </a:buClr>
              <a:buSzPct val="70000"/>
              <a:buFont typeface="Times New Roman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Economic processes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10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100000"/>
              </a:lnSpc>
              <a:buClr>
                <a:srgbClr val="FFCC00"/>
              </a:buClr>
              <a:buSzPct val="70000"/>
              <a:buFont typeface="Times New Roman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Social stratification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10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100000"/>
              </a:lnSpc>
              <a:buClr>
                <a:srgbClr val="FFCC00"/>
              </a:buClr>
              <a:buSzPct val="70000"/>
              <a:buFont typeface="Times New Roman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Policy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1" name="Slide title: Causes of Poverty">
            <a:extLst xmlns:a="http://schemas.openxmlformats.org/drawingml/2006/main">
              <a:ext uri="{FF2B5EF4-FFF2-40B4-BE49-F238E27FC236}">
                <a16:creationId xmlns:a16="http://schemas.microsoft.com/office/drawing/2014/main" id="{0495B320-70E5-4067-A64C-845A2EBCADE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Causes of Poverty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844911888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2" name="Slide text on slide 4">
            <a:extLst xmlns:a="http://schemas.openxmlformats.org/drawingml/2006/main">
              <a:ext uri="{FF2B5EF4-FFF2-40B4-BE49-F238E27FC236}">
                <a16:creationId xmlns:a16="http://schemas.microsoft.com/office/drawing/2014/main" id="{2022A56E-B0E6-4A7B-A1E5-4B76DDA8619D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447560"/>
            <a:ext cx="8229600" cy="4678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Policy and public opinion often guided by the notion of the “deserving” vs. “undeserving” poor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0" algn="l">
              <a:lnSpc>
                <a:spcPct val="90000"/>
              </a:lnSpc>
              <a:spcBef>
                <a:spcPts val="700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Idea that some are more deserving of public support than others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90000"/>
              </a:lnSpc>
              <a:spcBef>
                <a:spcPts val="700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Tension between helping those in need while not encouraging dependency on welfare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3" name="Slide title: Poverty, Public Opinion, and Policy">
            <a:extLst xmlns:a="http://schemas.openxmlformats.org/drawingml/2006/main">
              <a:ext uri="{FF2B5EF4-FFF2-40B4-BE49-F238E27FC236}">
                <a16:creationId xmlns:a16="http://schemas.microsoft.com/office/drawing/2014/main" id="{4724774E-E7E5-431F-A188-C2633AD3624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Poverty, Public Opinion, and Policy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558478903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Slide text on slide 5">
            <a:extLst xmlns:a="http://schemas.openxmlformats.org/drawingml/2006/main">
              <a:ext uri="{FF2B5EF4-FFF2-40B4-BE49-F238E27FC236}">
                <a16:creationId xmlns:a16="http://schemas.microsoft.com/office/drawing/2014/main" id="{14CD36F1-BB88-460F-AC93-8603E44C9C05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447560"/>
            <a:ext cx="8229600" cy="4678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24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U.S. policies reflect both its market economic orientation and its individualistic ethos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24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Compared to other wealthy nations, there is more emphasis on income growth than equality, and on promoting individual liberty over collective well-being in the U.S.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spcBef>
                <a:spcPts val="2401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Policies tend to limit entitlements and promote work for eligibility to receive aid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5" name="Slide title: Poverty and Policy">
            <a:extLst xmlns:a="http://schemas.openxmlformats.org/drawingml/2006/main">
              <a:ext uri="{FF2B5EF4-FFF2-40B4-BE49-F238E27FC236}">
                <a16:creationId xmlns:a16="http://schemas.microsoft.com/office/drawing/2014/main" id="{0C911248-6936-4D02-998E-9666539DD89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15192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Poverty and Policy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544549220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" name="Slide text on slide 6">
            <a:extLst xmlns:a="http://schemas.openxmlformats.org/drawingml/2006/main">
              <a:ext uri="{FF2B5EF4-FFF2-40B4-BE49-F238E27FC236}">
                <a16:creationId xmlns:a16="http://schemas.microsoft.com/office/drawing/2014/main" id="{9C600B7E-7B68-44CB-8404-01F20E5AA4A5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Poor relief was locally based (as opposed to national programs)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 colonial times policies tended to help the “deserving” poor within communities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“Indoor relief” programs grew beginning in the 1820s—institutionalizing the poor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By 1870s “scientific charities” began growing in importance 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 early 20th century state programs grew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Worker’s compensation, benefits for widows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60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Federal Children’s Bureau established and health education programs for mothers created</a:t>
            </a:r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7" name="Slide title: Historical Overview">
            <a:extLst xmlns:a="http://schemas.openxmlformats.org/drawingml/2006/main">
              <a:ext uri="{FF2B5EF4-FFF2-40B4-BE49-F238E27FC236}">
                <a16:creationId xmlns:a16="http://schemas.microsoft.com/office/drawing/2014/main" id="{C9D6EED6-F435-4D89-B198-CDD1A174464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Historical Overview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897745002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8" name="Slide text on slide 7">
            <a:extLst xmlns:a="http://schemas.openxmlformats.org/drawingml/2006/main">
              <a:ext uri="{FF2B5EF4-FFF2-40B4-BE49-F238E27FC236}">
                <a16:creationId xmlns:a16="http://schemas.microsoft.com/office/drawing/2014/main" id="{C00498E9-9B23-45F1-ABED-8796289CA008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Federal relief grew in the 1930s in response to the Great Depression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4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Works Progress Administration, Social Security Act (1935). The latter provided both social insurance (pension system) and public assistance (ADC)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Further growth in the 1960s and early 1970s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4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 </a:t>
            </a: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Economic Opportunity Act (e.g., Job Corps), Community Action, Food Stamps, Medicare, Medicaid, AFDC expanded, SSI in 1974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Cuts in the 1980s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Welfare reform in the 1990s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4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Personal Responsibility and Work Opportunity Reconciliation Act (PRWORA) in 1996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700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Patient Protection and Affordable Care Act (ACA), or “Obamacare,” in 2010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9" name="Slide title: Historical Overview">
            <a:extLst xmlns:a="http://schemas.openxmlformats.org/drawingml/2006/main">
              <a:ext uri="{FF2B5EF4-FFF2-40B4-BE49-F238E27FC236}">
                <a16:creationId xmlns:a16="http://schemas.microsoft.com/office/drawing/2014/main" id="{88D401D4-156C-4E41-9198-4B23097222A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Historical Overview 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735380612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0" name="Slide text on slide 8">
            <a:extLst xmlns:a="http://schemas.openxmlformats.org/drawingml/2006/main">
              <a:ext uri="{FF2B5EF4-FFF2-40B4-BE49-F238E27FC236}">
                <a16:creationId xmlns:a16="http://schemas.microsoft.com/office/drawing/2014/main" id="{3322322E-1B3A-40DE-8D60-6F75D77709B1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99"/>
              </a:spcBef>
              <a:buClr>
                <a:srgbClr val="FFFFFF"/>
              </a:buClr>
              <a:buSzPct val="70000"/>
              <a:buFont typeface="Garamond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Provide assistance to needy families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80000"/>
              </a:lnSpc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99"/>
              </a:spcBef>
              <a:buClr>
                <a:srgbClr val="FFFFFF"/>
              </a:buClr>
              <a:buSzPct val="70000"/>
              <a:buFont typeface="Garamond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End dependency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80000"/>
              </a:lnSpc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99"/>
              </a:spcBef>
              <a:buClr>
                <a:srgbClr val="FFFFFF"/>
              </a:buClr>
              <a:buSzPct val="70000"/>
              <a:buFont typeface="Garamond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Prevent and reduce out-of-wedlock pregnancies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80000"/>
              </a:lnSpc>
              <a:spcBef>
                <a:spcPts val="799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80000"/>
              </a:lnSpc>
              <a:spcBef>
                <a:spcPts val="799"/>
              </a:spcBef>
              <a:buClr>
                <a:srgbClr val="FFFFFF"/>
              </a:buClr>
              <a:buSzPct val="70000"/>
              <a:buFont typeface="Garamond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Encourage formation and maintenance of 2-parent families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1" name="Slide title: Welfare Reform (1996) Goals">
            <a:extLst xmlns:a="http://schemas.openxmlformats.org/drawingml/2006/main">
              <a:ext uri="{FF2B5EF4-FFF2-40B4-BE49-F238E27FC236}">
                <a16:creationId xmlns:a16="http://schemas.microsoft.com/office/drawing/2014/main" id="{96548C19-B8AC-4D81-AAFC-B353BB7AFF8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Welfare Reform (1996) Goals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361725598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2" name="Slide text on slide 9">
            <a:extLst xmlns:a="http://schemas.openxmlformats.org/drawingml/2006/main">
              <a:ext uri="{FF2B5EF4-FFF2-40B4-BE49-F238E27FC236}">
                <a16:creationId xmlns:a16="http://schemas.microsoft.com/office/drawing/2014/main" id="{3939132A-7726-49B0-9D66-B220AD93C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080" y="1143000"/>
            <a:ext cx="7443720" cy="4361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marL="457200" indent="-457200">
              <a:buClr>
                <a:srgbClr val="FFFFFF"/>
              </a:buClr>
              <a:buFont typeface="Garamond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End Cash Entitlement</a:t>
            </a:r>
            <a:r>
              <a:rPr sz="2000" b="1" u="none">
                <a:solidFill>
                  <a:srgbClr val="FFFFFF"/>
                </a:solidFill>
                <a:latin typeface="Arial"/>
                <a:ea typeface="Arial"/>
                <a:cs typeface="Arial"/>
              </a:rPr>
              <a:t>	</a:t>
            </a:r>
            <a:endParaRPr sz="2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71280" lvl="1" indent="-514080">
              <a:lnSpc>
                <a:spcPct val="100000"/>
              </a:lnSpc>
              <a:buClr>
                <a:srgbClr val="A886E0"/>
              </a:buClr>
              <a:buFont typeface="Wingdings"/>
              <a:buChar char="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Aid no longer guaranteed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2720" indent="-342720">
              <a:buClr>
                <a:srgbClr val="FFFFFF"/>
              </a:buClr>
              <a:buFont typeface="Garamond"/>
              <a:buAutoNum type="arabicPeriod" startAt="2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Block Grant Funding (for States)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99920" lvl="1" indent="-342720">
              <a:lnSpc>
                <a:spcPct val="100000"/>
              </a:lnSpc>
              <a:buClr>
                <a:srgbClr val="A886E0"/>
              </a:buClr>
              <a:buSzPct val="101000"/>
              <a:buFont typeface="Wingdings"/>
              <a:buChar char="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States required to spend at least 75% of their historic level of AFDC spending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2720" indent="-342720">
              <a:buClr>
                <a:srgbClr val="FFFFFF"/>
              </a:buClr>
              <a:buFont typeface="Garamond"/>
              <a:buAutoNum type="arabicPeriod" startAt="2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Work Requirements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99920" lvl="1" indent="-342720">
              <a:lnSpc>
                <a:spcPct val="100000"/>
              </a:lnSpc>
              <a:spcBef>
                <a:spcPts val="451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States had to meet certain targets in moving some of caseloads to work activities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94400" indent="-19440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4. Sanctions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14400" lvl="1" indent="-457200">
              <a:lnSpc>
                <a:spcPct val="100000"/>
              </a:lnSpc>
              <a:buClr>
                <a:srgbClr val="A886E0"/>
              </a:buClr>
              <a:buFont typeface="Wingdings"/>
              <a:buChar char="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5-Year Time Limit (with some exemptions)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914400" lvl="1" indent="-457200">
              <a:lnSpc>
                <a:spcPct val="100000"/>
              </a:lnSpc>
              <a:buClr>
                <a:srgbClr val="A886E0"/>
              </a:buClr>
              <a:buFont typeface="Wingdings"/>
              <a:buChar char="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Some noncitizen legal immigrants were barred from cash assistance, Medicaid, and food stamps</a:t>
            </a: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2720" indent="-342720">
              <a:buClr>
                <a:srgbClr val="FFFFFF"/>
              </a:buClr>
              <a:buFont typeface="Garamond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3" name="Text Box 3">
            <a:extLst xmlns:a="http://schemas.openxmlformats.org/drawingml/2006/main">
              <a:ext uri="{FF2B5EF4-FFF2-40B4-BE49-F238E27FC236}">
                <a16:creationId xmlns:a16="http://schemas.microsoft.com/office/drawing/2014/main" id="{50A73E9D-E585-4D48-95D3-EFB5B29A4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04960" y="628560"/>
            <a:ext cx="1968480" cy="581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  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4" name="Slide text on slide 9">
            <a:extLst xmlns:a="http://schemas.openxmlformats.org/drawingml/2006/main">
              <a:ext uri="{FF2B5EF4-FFF2-40B4-BE49-F238E27FC236}">
                <a16:creationId xmlns:a16="http://schemas.microsoft.com/office/drawing/2014/main" id="{96377AEC-1470-43F3-8622-D8967CED4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525600" y="228600"/>
            <a:ext cx="981540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spcBef>
                <a:spcPts val="22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Five Components of Change in Cash Welfare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5" name="Accessible slide title: End Cash Entitlement">
            <a:extLst xmlns:a="http://schemas.openxmlformats.org/drawingml/2006/main">
              <a:ext uri="{FF2B5EF4-FFF2-40B4-BE49-F238E27FC236}">
                <a16:creationId xmlns:a16="http://schemas.microsoft.com/office/drawing/2014/main" id="{81305A11-7C44-4C98-BB9E-276DCCD60B0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End Cash Entitlement</a:t>
            </a:r>
          </a:p>
        </p:txBody>
      </p:sp>
    </p:spTree>
    <p:extLst>
      <p:ext uri="{BB962C8B-B14F-4D97-AF65-F5344CB8AC3E}">
        <p14:creationId xmlns:p14="http://schemas.microsoft.com/office/powerpoint/2010/main" val="1952064540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2026-08-27T22:11:40.0840000Z</dcterms:created>
  <dcterms:modified xsi:type="dcterms:W3CDTF">2026-08-27T22:11:40.0840000Z</dcterms:modified>
</coreProperties>
</file>