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69ba917bf564bbe" /><Relationship Type="http://schemas.openxmlformats.org/officeDocument/2006/relationships/extended-properties" Target="/docProps/app.xml" Id="R0ec73ccbc129481a" /><Relationship Type="http://schemas.openxmlformats.org/officeDocument/2006/relationships/officeDocument" Target="/ppt/presentation.xml" Id="R074f3683cdd644c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044801b00ebd42b0"/>
  </p:sldMasterIdLst>
  <p:notesMasterIdLst>
    <p:notesMasterId xmlns:r="http://schemas.openxmlformats.org/officeDocument/2006/relationships" r:id="R618d779870d9453b"/>
  </p:notesMasterIdLst>
  <p:sldIdLst>
    <p:sldId xmlns:r="http://schemas.openxmlformats.org/officeDocument/2006/relationships" id="256" r:id="Rc502471b2e6a4223"/>
    <p:sldId xmlns:r="http://schemas.openxmlformats.org/officeDocument/2006/relationships" id="257" r:id="Rd3ff649fa41741ad"/>
    <p:sldId xmlns:r="http://schemas.openxmlformats.org/officeDocument/2006/relationships" id="258" r:id="R2210cab2fa3b4b60"/>
    <p:sldId xmlns:r="http://schemas.openxmlformats.org/officeDocument/2006/relationships" id="259" r:id="R8e6eec845ef54aad"/>
    <p:sldId xmlns:r="http://schemas.openxmlformats.org/officeDocument/2006/relationships" id="260" r:id="Rfd86389b3b9f4277"/>
    <p:sldId xmlns:r="http://schemas.openxmlformats.org/officeDocument/2006/relationships" id="261" r:id="R9860f516f12943b0"/>
    <p:sldId xmlns:r="http://schemas.openxmlformats.org/officeDocument/2006/relationships" id="262" r:id="Rc87aedb1aa2c4485"/>
    <p:sldId xmlns:r="http://schemas.openxmlformats.org/officeDocument/2006/relationships" id="263" r:id="R76bac17c2934429a"/>
    <p:sldId xmlns:r="http://schemas.openxmlformats.org/officeDocument/2006/relationships" id="264" r:id="R641618541bda4732"/>
    <p:sldId xmlns:r="http://schemas.openxmlformats.org/officeDocument/2006/relationships" id="265" r:id="Ra85887a352b04b16"/>
    <p:sldId xmlns:r="http://schemas.openxmlformats.org/officeDocument/2006/relationships" id="266" r:id="R20226020c32943b1"/>
    <p:sldId xmlns:r="http://schemas.openxmlformats.org/officeDocument/2006/relationships" id="267" r:id="Ra32448bd71774a55"/>
    <p:sldId xmlns:r="http://schemas.openxmlformats.org/officeDocument/2006/relationships" id="268" r:id="R7b094c6ae5b0424f"/>
    <p:sldId xmlns:r="http://schemas.openxmlformats.org/officeDocument/2006/relationships" id="269" r:id="R0423859caa9c4cbf"/>
    <p:sldId xmlns:r="http://schemas.openxmlformats.org/officeDocument/2006/relationships" id="270" r:id="Re3efbf15cc624d66"/>
    <p:sldId xmlns:r="http://schemas.openxmlformats.org/officeDocument/2006/relationships" id="271" r:id="R9697070b6ea7437f"/>
    <p:sldId xmlns:r="http://schemas.openxmlformats.org/officeDocument/2006/relationships" id="272" r:id="Rda3f9e099e0241a5"/>
  </p:sldIdLst>
  <p:sldSz cx="9144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b8cbe821ad1a4a0b" /><Relationship Type="http://schemas.openxmlformats.org/officeDocument/2006/relationships/slideMaster" Target="/ppt/slideMasters/slideMaster1.xml" Id="R044801b00ebd42b0" /><Relationship Type="http://schemas.openxmlformats.org/officeDocument/2006/relationships/notesMaster" Target="/ppt/notesMasters/notesMaster1.xml" Id="R618d779870d9453b" /><Relationship Type="http://schemas.openxmlformats.org/officeDocument/2006/relationships/presProps" Target="/ppt/presProps.xml" Id="R56cddfaa489545d1" /><Relationship Type="http://schemas.openxmlformats.org/officeDocument/2006/relationships/tableStyles" Target="/ppt/tableStyles.xml" Id="Rfc26abcae14e47a8" /><Relationship Type="http://schemas.openxmlformats.org/officeDocument/2006/relationships/slide" Target="/ppt/slides/slide1.xml" Id="Rc502471b2e6a4223" /><Relationship Type="http://schemas.openxmlformats.org/officeDocument/2006/relationships/slide" Target="/ppt/slides/slide2.xml" Id="Rd3ff649fa41741ad" /><Relationship Type="http://schemas.openxmlformats.org/officeDocument/2006/relationships/slide" Target="/ppt/slides/slide3.xml" Id="R2210cab2fa3b4b60" /><Relationship Type="http://schemas.openxmlformats.org/officeDocument/2006/relationships/slide" Target="/ppt/slides/slide4.xml" Id="R8e6eec845ef54aad" /><Relationship Type="http://schemas.openxmlformats.org/officeDocument/2006/relationships/slide" Target="/ppt/slides/slide5.xml" Id="Rfd86389b3b9f4277" /><Relationship Type="http://schemas.openxmlformats.org/officeDocument/2006/relationships/slide" Target="/ppt/slides/slide6.xml" Id="R9860f516f12943b0" /><Relationship Type="http://schemas.openxmlformats.org/officeDocument/2006/relationships/slide" Target="/ppt/slides/slide7.xml" Id="Rc87aedb1aa2c4485" /><Relationship Type="http://schemas.openxmlformats.org/officeDocument/2006/relationships/slide" Target="/ppt/slides/slide8.xml" Id="R76bac17c2934429a" /><Relationship Type="http://schemas.openxmlformats.org/officeDocument/2006/relationships/slide" Target="/ppt/slides/slide9.xml" Id="R641618541bda4732" /><Relationship Type="http://schemas.openxmlformats.org/officeDocument/2006/relationships/slide" Target="/ppt/slides/slide10.xml" Id="Ra85887a352b04b16" /><Relationship Type="http://schemas.openxmlformats.org/officeDocument/2006/relationships/slide" Target="/ppt/slides/slide11.xml" Id="R20226020c32943b1" /><Relationship Type="http://schemas.openxmlformats.org/officeDocument/2006/relationships/slide" Target="/ppt/slides/slide12.xml" Id="Ra32448bd71774a55" /><Relationship Type="http://schemas.openxmlformats.org/officeDocument/2006/relationships/slide" Target="/ppt/slides/slide13.xml" Id="R7b094c6ae5b0424f" /><Relationship Type="http://schemas.openxmlformats.org/officeDocument/2006/relationships/slide" Target="/ppt/slides/slide14.xml" Id="R0423859caa9c4cbf" /><Relationship Type="http://schemas.openxmlformats.org/officeDocument/2006/relationships/slide" Target="/ppt/slides/slide15.xml" Id="Re3efbf15cc624d66" /><Relationship Type="http://schemas.openxmlformats.org/officeDocument/2006/relationships/slide" Target="/ppt/slides/slide16.xml" Id="R9697070b6ea7437f" /><Relationship Type="http://schemas.openxmlformats.org/officeDocument/2006/relationships/slide" Target="/ppt/slides/slide17.xml" Id="Rda3f9e099e0241a5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c3721b4a4bcd4a1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26e4736bed484ace" /><Relationship Type="http://schemas.openxmlformats.org/officeDocument/2006/relationships/notesMaster" Target="/ppt/notesMasters/notesMaster1.xml" Id="Ra960db2d0b514936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f1562c9f169446eb" /><Relationship Type="http://schemas.openxmlformats.org/officeDocument/2006/relationships/notesMaster" Target="/ppt/notesMasters/notesMaster1.xml" Id="Rd1aaaf32e4a54de2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82f641d3b1e54375" /><Relationship Type="http://schemas.openxmlformats.org/officeDocument/2006/relationships/notesMaster" Target="/ppt/notesMasters/notesMaster1.xml" Id="R744a32fc689e427f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5e3e603088b04e6d" /><Relationship Type="http://schemas.openxmlformats.org/officeDocument/2006/relationships/notesMaster" Target="/ppt/notesMasters/notesMaster1.xml" Id="Rc1120113b3d648c4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d0982e49240e44e1" /><Relationship Type="http://schemas.openxmlformats.org/officeDocument/2006/relationships/notesMaster" Target="/ppt/notesMasters/notesMaster1.xml" Id="Rf10b9a2e65404a37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4555ecf4cd534bd8" /><Relationship Type="http://schemas.openxmlformats.org/officeDocument/2006/relationships/notesMaster" Target="/ppt/notesMasters/notesMaster1.xml" Id="Rad548b87563643cd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bc59eda0fba442b1" /><Relationship Type="http://schemas.openxmlformats.org/officeDocument/2006/relationships/notesMaster" Target="/ppt/notesMasters/notesMaster1.xml" Id="R35d3e97a6994492e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f6fef57fed3b4197" /><Relationship Type="http://schemas.openxmlformats.org/officeDocument/2006/relationships/notesMaster" Target="/ppt/notesMasters/notesMaster1.xml" Id="R33dd1d32ca684a7c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1dd8a50b9ef0435f" /><Relationship Type="http://schemas.openxmlformats.org/officeDocument/2006/relationships/notesMaster" Target="/ppt/notesMasters/notesMaster1.xml" Id="R7f5eaff803a245c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40a2d1eb65d94a29" /><Relationship Type="http://schemas.openxmlformats.org/officeDocument/2006/relationships/notesMaster" Target="/ppt/notesMasters/notesMaster1.xml" Id="R6ff4869770704ab6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66478eaff2cc44fc" /><Relationship Type="http://schemas.openxmlformats.org/officeDocument/2006/relationships/notesMaster" Target="/ppt/notesMasters/notesMaster1.xml" Id="R69e477995f814b3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ab6667abb27e41ae" /><Relationship Type="http://schemas.openxmlformats.org/officeDocument/2006/relationships/notesMaster" Target="/ppt/notesMasters/notesMaster1.xml" Id="R96ad9fc9a2f842e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f5c3f37e24442b1" /><Relationship Type="http://schemas.openxmlformats.org/officeDocument/2006/relationships/notesMaster" Target="/ppt/notesMasters/notesMaster1.xml" Id="R5b4896b72ffc437c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e65b57511d54bf9" /><Relationship Type="http://schemas.openxmlformats.org/officeDocument/2006/relationships/notesMaster" Target="/ppt/notesMasters/notesMaster1.xml" Id="Rc31739436a064cb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ef2a83656a5a4ce6" /><Relationship Type="http://schemas.openxmlformats.org/officeDocument/2006/relationships/notesMaster" Target="/ppt/notesMasters/notesMaster1.xml" Id="Rc7d175de02b441b5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352c65ac24e746bd" /><Relationship Type="http://schemas.openxmlformats.org/officeDocument/2006/relationships/notesMaster" Target="/ppt/notesMasters/notesMaster1.xml" Id="R4c56e0a5d2164a80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8a374aa1e9ff43ac" /><Relationship Type="http://schemas.openxmlformats.org/officeDocument/2006/relationships/notesMaster" Target="/ppt/notesMasters/notesMaster1.xml" Id="R03bb738569b14b8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Methods of Measuring Poverty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Poverty as “Capability Failure” (Sen)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Poverty: the deprivation of basic capabilities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Focus should be on deprivations that are intrinsically important (well-being) rather than instrumentally important (income).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Income is not an end in itself, but something that allows people to live satisfying lives and participate in political, social, and economic life of their community or country.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Poverty as “Capability Failure” (Sen)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Relationship between low income and low capability varies across communities, families, and individuals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Some communities, for example, have low incomes but pretty high life expectancies because of the availability of good health services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Addressing Problems with the Official U.S. Poverty Measure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 National Academy of Sciences panel convened in the  early 1990s to examine poverty measurement issues in U.S.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May 1995 report, Measuring Poverty: A New Approach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Recommended a quasi-relative measure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Poverty thresholds rise as real spending on basic goods rises. Other technical improvements as well.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National Academy of Sciences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Panel on Poverty and Family Assistance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Family resource recommendations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Additions to gross cash income: food stamps, school lunches, subsidized housing, heating assistance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 Subtractions: taxes, work-related and medical out-of-pocket expenses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Poverty Threshold Recommendations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 Dollar amount for food, clothing, shelter, utilities, and a small additional amount for other needs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Geographic adjustment for cost of living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 Updated using new data on expenditures on basic goods– quasi-relative aspect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Census Bureau produces this measure every year now, currently called the “Supplemental Poverty Measure” (SPM)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Comparing Thresholds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How do different kinds of thresholds correspond to people’s views of poverty over time?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Question last asked in the 1993 General Social Survey: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 “People who have income below a certain level can be considered poor. That level is called the ‘poverty line.’ What amount of weekly income would you use as a poverty line for a family of four (husband, wife, and two children) in this community?”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Information from this question has been used to create a “subjective” poverty threshold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Relative thresholds track subjective thresholds quite well.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Relative thresholds track subjective thresholds quite well.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Graphic transcription: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Constant 2011 Dollars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Poverty Thresholds For Four-Person Families,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1947-2011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40000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35000 aaa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30000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25000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20000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—* Official threshold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EDD =—"'Subjective" threshold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10000 = Relative threshold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5000 Supplemental Poverty Measure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(SPM) threshold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LQ od © dQ 2 oO A © &lt;\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FFP FH MPP. MF? HM HV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*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Relative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thresholds track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subjective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thresholds quite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well.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25.0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Graphic transcription: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25.0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20.0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Percent poor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5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=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5.0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0.0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Poverty Rates, by Measure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19.5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16.0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Official measure (2011) Research SPM (2010) Relative Measure (2009)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Direction of Measurement Efforts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 official measure remains in use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What are the obstacles for adopting a new measure?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Conceptual issues: what is conceptually the best approach to measuring poverty? No complete agreement.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Political issues: many programs rely on the current official measure; winners and losers if one changes the measure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Chapter Questions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What are the different ways to measure poverty?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What are the advantages of alternative methods?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What method makes most sense, and what considerations should inform this judgment?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Basic Types of Poverty Measures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Absolute Measures: based on truly basic needs; poverty lines remain constant over time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Relative measures: comparative disadvantage; poverty lines change as standards of living change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Official U.S. Poverty Measure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(An Absolute Measure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Devised by government researcher Mollie Orshansky in 1965, adopted by the Johnson administration to gauge progress in his War on Poverty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Two basic elements: poverty thresholds and a measure of income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Thresholds: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Based on the “Economy Food Plan” multiplied by three, as families spent about a third of income on food back then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Vary by family size and composition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Remain constant over time: updated only for inflation using the Consumer Price Index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Income: based on before-tax (gross) cash income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Criticisms of the Official Poverty Measure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Income definition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Does not account for near-money benefits such as housing subsidies and food stamps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 Does not take into account necessary expenses such as taxes and work-related expenses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 Thresholds could use further refinement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For example, food accounts for only 1/8 of family expenses today rather than 1/3 back then. Most families have working mothers and hence incur childcare expenses.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Geographic price differences among regions: poverty thresholds are the same in New York City and rural Mississippi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Conceptual issue: absolute vs. relative poverty measures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Are absolute thresholds meaningful as standards of living change?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Relative Poverty Measures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Measure comparative economic deprivation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Based on the notion that poverty is relative to a society’s existing level of economic, social, and cultural development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Fits historical popular notions of what it means to be poor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Often calculated in terms of number of people with incomes below a fraction of median income, such as 50%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Disadvantages: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Some find them conceptually unappealing: poverty should measure a very low substance level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Other Poverty Measures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Consumption poverty: what a family spends rather than income received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Advantages over income-based measures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Annual income is not always accurately reported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Income may also misrepresent resources families have available to meet basic expenses, such as assets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This directly measures expenditures on basic needs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Disadvantages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Not many surveys collect data on expenditures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Some people may consume little by choice (rather than necessity)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Consumption may be funded by debt; not clear if people who go into debt to temporarily boost consumption are not poor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Material Hardship Measures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Rationale: these are more “direct” measures of well being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Hardship indicators can include: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Food security, housing problems, neighborhood conditions, difficulty meeting basic needs, ownership of consumer items, fear of crime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Growing interest in and use of these measures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Disadvantages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Lack of consensus regarding definition and items to include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Lack of annual data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Tastes or preferences affect such measures (e.g., some people do not mind not having basic consumer items)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Social Exclusion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“A short-hand term for what can happen when people or areas suffer from a combination of linked problems such as unemployment, poor skills, low income, poor housing, high crime environment, bad health and family breakdown.”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Three elements to the concept: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Relativity: excluded relative to a reference group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Agency: excluded not by choice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Dynamics: not just about a person’s current situation but also future prospects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Growing interest in this measure; still no consensus on how to measure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36f7b44ec03498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d631abe817344aa" /></Relationships>
</file>

<file path=ppt/slideLayouts/slideLayout1.xml><?xml version="1.0" encoding="utf-8"?>
<p:sldLayout xmlns:p="http://schemas.openxmlformats.org/presentationml/2006/main" type="blank" preserve="1">
  <p:cSld name="Default">
    <p:bg>
      <p:bgPr>
        <a:solidFill xmlns:a="http://schemas.openxmlformats.org/drawingml/2006/main">
          <a:srgbClr val="00339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Freeform 6">
            <a:extLst xmlns:a="http://schemas.openxmlformats.org/drawingml/2006/main">
              <a:ext uri="{FF2B5EF4-FFF2-40B4-BE49-F238E27FC236}">
                <a16:creationId xmlns:a16="http://schemas.microsoft.com/office/drawing/2014/main" id="{304646C8-8908-40A4-B3E7-4FB7E28164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2743200" y="4197240"/>
            <a:ext cx="4574880" cy="2652480"/>
          </a:xfrm>
          <a:custGeom xmlns:a="http://schemas.openxmlformats.org/drawingml/2006/main">
            <a:gdLst>
              <a:gd name="GluePoint1X" fmla="*/ 2740 w 2882"/>
              <a:gd name="GluePoint1Y" fmla="*/ 528 h 1671"/>
              <a:gd name="GluePoint2X" fmla="*/ 2632 w 2882"/>
              <a:gd name="GluePoint2Y" fmla="*/ 484 h 1671"/>
              <a:gd name="GluePoint3X" fmla="*/ 2480 w 2882"/>
              <a:gd name="GluePoint3Y" fmla="*/ 424 h 1671"/>
              <a:gd name="GluePoint4X" fmla="*/ 2203 w 2882"/>
              <a:gd name="GluePoint4Y" fmla="*/ 343 h 1671"/>
              <a:gd name="GluePoint5X" fmla="*/ 1970 w 2882"/>
              <a:gd name="GluePoint5Y" fmla="*/ 277 h 1671"/>
              <a:gd name="GluePoint6X" fmla="*/ 1807 w 2882"/>
              <a:gd name="GluePoint6Y" fmla="*/ 212 h 1671"/>
              <a:gd name="GluePoint7X" fmla="*/ 1693 w 2882"/>
              <a:gd name="GluePoint7Y" fmla="*/ 152 h 1671"/>
              <a:gd name="GluePoint8X" fmla="*/ 1628 w 2882"/>
              <a:gd name="GluePoint8Y" fmla="*/ 103 h 1671"/>
              <a:gd name="GluePoint9X" fmla="*/ 1590 w 2882"/>
              <a:gd name="GluePoint9Y" fmla="*/ 60 h 1671"/>
              <a:gd name="GluePoint10X" fmla="*/ 1579 w 2882"/>
              <a:gd name="GluePoint10Y" fmla="*/ 27 h 1671"/>
              <a:gd name="GluePoint11X" fmla="*/ 1585 w 2882"/>
              <a:gd name="GluePoint11Y" fmla="*/ 0 h 1671"/>
              <a:gd name="GluePoint12X" fmla="*/ 1557 w 2882"/>
              <a:gd name="GluePoint12Y" fmla="*/ 49 h 1671"/>
              <a:gd name="GluePoint13X" fmla="*/ 1568 w 2882"/>
              <a:gd name="GluePoint13Y" fmla="*/ 98 h 1671"/>
              <a:gd name="GluePoint14X" fmla="*/ 1617 w 2882"/>
              <a:gd name="GluePoint14Y" fmla="*/ 141 h 1671"/>
              <a:gd name="GluePoint15X" fmla="*/ 1688 w 2882"/>
              <a:gd name="GluePoint15Y" fmla="*/ 185 h 1671"/>
              <a:gd name="GluePoint16X" fmla="*/ 1791 w 2882"/>
              <a:gd name="GluePoint16Y" fmla="*/ 228 h 1671"/>
              <a:gd name="GluePoint17X" fmla="*/ 2040 w 2882"/>
              <a:gd name="GluePoint17Y" fmla="*/ 310 h 1671"/>
              <a:gd name="GluePoint18X" fmla="*/ 2285 w 2882"/>
              <a:gd name="GluePoint18Y" fmla="*/ 381 h 1671"/>
              <a:gd name="GluePoint19X" fmla="*/ 2464 w 2882"/>
              <a:gd name="GluePoint19Y" fmla="*/ 435 h 1671"/>
              <a:gd name="GluePoint20X" fmla="*/ 2605 w 2882"/>
              <a:gd name="GluePoint20Y" fmla="*/ 484 h 1671"/>
              <a:gd name="GluePoint21X" fmla="*/ 2708 w 2882"/>
              <a:gd name="GluePoint21Y" fmla="*/ 528 h 1671"/>
              <a:gd name="GluePoint22X" fmla="*/ 2768 w 2882"/>
              <a:gd name="GluePoint22Y" fmla="*/ 560 h 1671"/>
              <a:gd name="GluePoint23X" fmla="*/ 2795 w 2882"/>
              <a:gd name="GluePoint23Y" fmla="*/ 593 h 1671"/>
              <a:gd name="GluePoint24X" fmla="*/ 2795 w 2882"/>
              <a:gd name="GluePoint24Y" fmla="*/ 642 h 1671"/>
              <a:gd name="GluePoint25X" fmla="*/ 2762 w 2882"/>
              <a:gd name="GluePoint25Y" fmla="*/ 691 h 1671"/>
              <a:gd name="GluePoint26X" fmla="*/ 2692 w 2882"/>
              <a:gd name="GluePoint26Y" fmla="*/ 735 h 1671"/>
              <a:gd name="GluePoint27X" fmla="*/ 2589 w 2882"/>
              <a:gd name="GluePoint27Y" fmla="*/ 778 h 1671"/>
              <a:gd name="GluePoint28X" fmla="*/ 2458 w 2882"/>
              <a:gd name="GluePoint28Y" fmla="*/ 822 h 1671"/>
              <a:gd name="GluePoint29X" fmla="*/ 2301 w 2882"/>
              <a:gd name="GluePoint29Y" fmla="*/ 865 h 1671"/>
              <a:gd name="GluePoint30X" fmla="*/ 2030 w 2882"/>
              <a:gd name="GluePoint30Y" fmla="*/ 930 h 1671"/>
              <a:gd name="GluePoint31X" fmla="*/ 1606 w 2882"/>
              <a:gd name="GluePoint31Y" fmla="*/ 1034 h 1671"/>
              <a:gd name="GluePoint32X" fmla="*/ 1145 w 2882"/>
              <a:gd name="GluePoint32Y" fmla="*/ 1164 h 1671"/>
              <a:gd name="GluePoint33X" fmla="*/ 673 w 2882"/>
              <a:gd name="GluePoint33Y" fmla="*/ 1328 h 1671"/>
              <a:gd name="GluePoint34X" fmla="*/ 217 w 2882"/>
              <a:gd name="GluePoint34Y" fmla="*/ 1545 h 1671"/>
              <a:gd name="GluePoint35X" fmla="*/ 353 w 2882"/>
              <a:gd name="GluePoint35Y" fmla="*/ 1671 h 1671"/>
              <a:gd name="GluePoint36X" fmla="*/ 754 w 2882"/>
              <a:gd name="GluePoint36Y" fmla="*/ 1469 h 1671"/>
              <a:gd name="GluePoint37X" fmla="*/ 1145 w 2882"/>
              <a:gd name="GluePoint37Y" fmla="*/ 1311 h 1671"/>
              <a:gd name="GluePoint38X" fmla="*/ 1519 w 2882"/>
              <a:gd name="GluePoint38Y" fmla="*/ 1186 h 1671"/>
              <a:gd name="GluePoint39X" fmla="*/ 1861 w 2882"/>
              <a:gd name="GluePoint39Y" fmla="*/ 1083 h 1671"/>
              <a:gd name="GluePoint40X" fmla="*/ 2165 w 2882"/>
              <a:gd name="GluePoint40Y" fmla="*/ 1007 h 1671"/>
              <a:gd name="GluePoint41X" fmla="*/ 2426 w 2882"/>
              <a:gd name="GluePoint41Y" fmla="*/ 947 h 1671"/>
              <a:gd name="GluePoint42X" fmla="*/ 2626 w 2882"/>
              <a:gd name="GluePoint42Y" fmla="*/ 892 h 1671"/>
              <a:gd name="GluePoint43X" fmla="*/ 2762 w 2882"/>
              <a:gd name="GluePoint43Y" fmla="*/ 838 h 1671"/>
              <a:gd name="GluePoint44X" fmla="*/ 2827 w 2882"/>
              <a:gd name="GluePoint44Y" fmla="*/ 794 h 1671"/>
              <a:gd name="GluePoint45X" fmla="*/ 2865 w 2882"/>
              <a:gd name="GluePoint45Y" fmla="*/ 745 h 1671"/>
              <a:gd name="GluePoint46X" fmla="*/ 2882 w 2882"/>
              <a:gd name="GluePoint46Y" fmla="*/ 702 h 1671"/>
              <a:gd name="GluePoint47X" fmla="*/ 2854 w 2882"/>
              <a:gd name="GluePoint47Y" fmla="*/ 620 h 1671"/>
              <a:gd name="GluePoint48X" fmla="*/ 2800 w 2882"/>
              <a:gd name="GluePoint48Y" fmla="*/ 560 h 1671"/>
              <a:gd name="GluePoint49X" fmla="*/ 2773 w 2882"/>
              <a:gd name="GluePoint49Y" fmla="*/ 544 h 1671"/>
            </a:gdLst>
            <a:rect l="l" t="t" r="r" b="b"/>
            <a:pathLst>
              <a:path w="2882" h="1671">
                <a:moveTo>
                  <a:pt x="2773" y="544"/>
                </a:moveTo>
                <a:lnTo>
                  <a:pt x="2740" y="528"/>
                </a:lnTo>
                <a:lnTo>
                  <a:pt x="2692" y="506"/>
                </a:lnTo>
                <a:lnTo>
                  <a:pt x="2632" y="484"/>
                </a:lnTo>
                <a:lnTo>
                  <a:pt x="2561" y="457"/>
                </a:lnTo>
                <a:lnTo>
                  <a:pt x="2480" y="424"/>
                </a:lnTo>
                <a:lnTo>
                  <a:pt x="2388" y="397"/>
                </a:lnTo>
                <a:lnTo>
                  <a:pt x="2203" y="343"/>
                </a:lnTo>
                <a:lnTo>
                  <a:pt x="2078" y="310"/>
                </a:lnTo>
                <a:lnTo>
                  <a:pt x="1970" y="277"/>
                </a:lnTo>
                <a:lnTo>
                  <a:pt x="1878" y="245"/>
                </a:lnTo>
                <a:lnTo>
                  <a:pt x="1807" y="212"/>
                </a:lnTo>
                <a:lnTo>
                  <a:pt x="1742" y="179"/>
                </a:lnTo>
                <a:lnTo>
                  <a:pt x="1693" y="152"/>
                </a:lnTo>
                <a:lnTo>
                  <a:pt x="1655" y="125"/>
                </a:lnTo>
                <a:lnTo>
                  <a:pt x="1628" y="103"/>
                </a:lnTo>
                <a:lnTo>
                  <a:pt x="1606" y="81"/>
                </a:lnTo>
                <a:lnTo>
                  <a:pt x="1590" y="60"/>
                </a:lnTo>
                <a:lnTo>
                  <a:pt x="1585" y="43"/>
                </a:lnTo>
                <a:lnTo>
                  <a:pt x="1579" y="27"/>
                </a:lnTo>
                <a:lnTo>
                  <a:pt x="1585" y="5"/>
                </a:lnTo>
                <a:lnTo>
                  <a:pt x="1585" y="0"/>
                </a:lnTo>
                <a:lnTo>
                  <a:pt x="1568" y="27"/>
                </a:lnTo>
                <a:lnTo>
                  <a:pt x="1557" y="49"/>
                </a:lnTo>
                <a:lnTo>
                  <a:pt x="1557" y="76"/>
                </a:lnTo>
                <a:lnTo>
                  <a:pt x="1568" y="98"/>
                </a:lnTo>
                <a:lnTo>
                  <a:pt x="1590" y="120"/>
                </a:lnTo>
                <a:lnTo>
                  <a:pt x="1617" y="141"/>
                </a:lnTo>
                <a:lnTo>
                  <a:pt x="1650" y="163"/>
                </a:lnTo>
                <a:lnTo>
                  <a:pt x="1688" y="185"/>
                </a:lnTo>
                <a:lnTo>
                  <a:pt x="1737" y="207"/>
                </a:lnTo>
                <a:lnTo>
                  <a:pt x="1791" y="228"/>
                </a:lnTo>
                <a:lnTo>
                  <a:pt x="1905" y="267"/>
                </a:lnTo>
                <a:lnTo>
                  <a:pt x="2040" y="310"/>
                </a:lnTo>
                <a:lnTo>
                  <a:pt x="2182" y="348"/>
                </a:lnTo>
                <a:lnTo>
                  <a:pt x="2285" y="381"/>
                </a:lnTo>
                <a:lnTo>
                  <a:pt x="2382" y="408"/>
                </a:lnTo>
                <a:lnTo>
                  <a:pt x="2464" y="435"/>
                </a:lnTo>
                <a:lnTo>
                  <a:pt x="2540" y="462"/>
                </a:lnTo>
                <a:lnTo>
                  <a:pt x="2605" y="484"/>
                </a:lnTo>
                <a:lnTo>
                  <a:pt x="2659" y="506"/>
                </a:lnTo>
                <a:lnTo>
                  <a:pt x="2708" y="528"/>
                </a:lnTo>
                <a:lnTo>
                  <a:pt x="2740" y="544"/>
                </a:lnTo>
                <a:lnTo>
                  <a:pt x="2768" y="560"/>
                </a:lnTo>
                <a:lnTo>
                  <a:pt x="2784" y="577"/>
                </a:lnTo>
                <a:lnTo>
                  <a:pt x="2795" y="593"/>
                </a:lnTo>
                <a:lnTo>
                  <a:pt x="2800" y="615"/>
                </a:lnTo>
                <a:lnTo>
                  <a:pt x="2795" y="642"/>
                </a:lnTo>
                <a:lnTo>
                  <a:pt x="2784" y="664"/>
                </a:lnTo>
                <a:lnTo>
                  <a:pt x="2762" y="691"/>
                </a:lnTo>
                <a:lnTo>
                  <a:pt x="2730" y="713"/>
                </a:lnTo>
                <a:lnTo>
                  <a:pt x="2692" y="735"/>
                </a:lnTo>
                <a:lnTo>
                  <a:pt x="2643" y="756"/>
                </a:lnTo>
                <a:lnTo>
                  <a:pt x="2589" y="778"/>
                </a:lnTo>
                <a:lnTo>
                  <a:pt x="2529" y="800"/>
                </a:lnTo>
                <a:lnTo>
                  <a:pt x="2458" y="822"/>
                </a:lnTo>
                <a:lnTo>
                  <a:pt x="2382" y="843"/>
                </a:lnTo>
                <a:lnTo>
                  <a:pt x="2301" y="865"/>
                </a:lnTo>
                <a:lnTo>
                  <a:pt x="2214" y="887"/>
                </a:lnTo>
                <a:lnTo>
                  <a:pt x="2030" y="930"/>
                </a:lnTo>
                <a:lnTo>
                  <a:pt x="1823" y="979"/>
                </a:lnTo>
                <a:lnTo>
                  <a:pt x="1606" y="1034"/>
                </a:lnTo>
                <a:lnTo>
                  <a:pt x="1378" y="1094"/>
                </a:lnTo>
                <a:lnTo>
                  <a:pt x="1145" y="1164"/>
                </a:lnTo>
                <a:lnTo>
                  <a:pt x="912" y="1241"/>
                </a:lnTo>
                <a:lnTo>
                  <a:pt x="673" y="1328"/>
                </a:lnTo>
                <a:lnTo>
                  <a:pt x="440" y="1431"/>
                </a:lnTo>
                <a:lnTo>
                  <a:pt x="217" y="1545"/>
                </a:lnTo>
                <a:lnTo>
                  <a:pt x="0" y="1671"/>
                </a:lnTo>
                <a:lnTo>
                  <a:pt x="353" y="1671"/>
                </a:lnTo>
                <a:lnTo>
                  <a:pt x="554" y="1567"/>
                </a:lnTo>
                <a:lnTo>
                  <a:pt x="754" y="1469"/>
                </a:lnTo>
                <a:lnTo>
                  <a:pt x="955" y="1388"/>
                </a:lnTo>
                <a:lnTo>
                  <a:pt x="1145" y="1311"/>
                </a:lnTo>
                <a:lnTo>
                  <a:pt x="1335" y="1241"/>
                </a:lnTo>
                <a:lnTo>
                  <a:pt x="1519" y="1186"/>
                </a:lnTo>
                <a:lnTo>
                  <a:pt x="1693" y="1132"/>
                </a:lnTo>
                <a:lnTo>
                  <a:pt x="1861" y="1083"/>
                </a:lnTo>
                <a:lnTo>
                  <a:pt x="2019" y="1045"/>
                </a:lnTo>
                <a:lnTo>
                  <a:pt x="2165" y="1007"/>
                </a:lnTo>
                <a:lnTo>
                  <a:pt x="2301" y="974"/>
                </a:lnTo>
                <a:lnTo>
                  <a:pt x="2426" y="947"/>
                </a:lnTo>
                <a:lnTo>
                  <a:pt x="2534" y="914"/>
                </a:lnTo>
                <a:lnTo>
                  <a:pt x="2626" y="892"/>
                </a:lnTo>
                <a:lnTo>
                  <a:pt x="2702" y="865"/>
                </a:lnTo>
                <a:lnTo>
                  <a:pt x="2762" y="838"/>
                </a:lnTo>
                <a:lnTo>
                  <a:pt x="2800" y="816"/>
                </a:lnTo>
                <a:lnTo>
                  <a:pt x="2827" y="794"/>
                </a:lnTo>
                <a:lnTo>
                  <a:pt x="2849" y="767"/>
                </a:lnTo>
                <a:lnTo>
                  <a:pt x="2865" y="745"/>
                </a:lnTo>
                <a:lnTo>
                  <a:pt x="2876" y="724"/>
                </a:lnTo>
                <a:lnTo>
                  <a:pt x="2882" y="702"/>
                </a:lnTo>
                <a:lnTo>
                  <a:pt x="2876" y="658"/>
                </a:lnTo>
                <a:lnTo>
                  <a:pt x="2854" y="620"/>
                </a:lnTo>
                <a:lnTo>
                  <a:pt x="2833" y="588"/>
                </a:lnTo>
                <a:lnTo>
                  <a:pt x="2800" y="560"/>
                </a:lnTo>
                <a:lnTo>
                  <a:pt x="2773" y="544"/>
                </a:lnTo>
                <a:lnTo>
                  <a:pt x="2773" y="544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08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7" name="Freeform 7">
            <a:extLst xmlns:a="http://schemas.openxmlformats.org/drawingml/2006/main">
              <a:ext uri="{FF2B5EF4-FFF2-40B4-BE49-F238E27FC236}">
                <a16:creationId xmlns:a16="http://schemas.microsoft.com/office/drawing/2014/main" id="{79289241-75A0-443F-BFC1-E8613307FA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6619680" y="4240080"/>
            <a:ext cx="1998720" cy="1287360"/>
          </a:xfrm>
          <a:custGeom xmlns:a="http://schemas.openxmlformats.org/drawingml/2006/main">
            <a:gdLst>
              <a:gd name="GluePoint1X" fmla="*/ 1259 w 1259"/>
              <a:gd name="GluePoint1Y" fmla="*/ 615 h 811"/>
              <a:gd name="GluePoint2X" fmla="*/ 1248 w 1259"/>
              <a:gd name="GluePoint2Y" fmla="*/ 588 h 811"/>
              <a:gd name="GluePoint3X" fmla="*/ 1237 w 1259"/>
              <a:gd name="GluePoint3Y" fmla="*/ 566 h 811"/>
              <a:gd name="GluePoint4X" fmla="*/ 1216 w 1259"/>
              <a:gd name="GluePoint4Y" fmla="*/ 539 h 811"/>
              <a:gd name="GluePoint5X" fmla="*/ 1188 w 1259"/>
              <a:gd name="GluePoint5Y" fmla="*/ 517 h 811"/>
              <a:gd name="GluePoint6X" fmla="*/ 1123 w 1259"/>
              <a:gd name="GluePoint6Y" fmla="*/ 479 h 811"/>
              <a:gd name="GluePoint7X" fmla="*/ 1042 w 1259"/>
              <a:gd name="GluePoint7Y" fmla="*/ 441 h 811"/>
              <a:gd name="GluePoint8X" fmla="*/ 944 w 1259"/>
              <a:gd name="GluePoint8Y" fmla="*/ 408 h 811"/>
              <a:gd name="GluePoint9X" fmla="*/ 841 w 1259"/>
              <a:gd name="GluePoint9Y" fmla="*/ 381 h 811"/>
              <a:gd name="GluePoint10X" fmla="*/ 727 w 1259"/>
              <a:gd name="GluePoint10Y" fmla="*/ 348 h 811"/>
              <a:gd name="GluePoint11X" fmla="*/ 613 w 1259"/>
              <a:gd name="GluePoint11Y" fmla="*/ 321 h 811"/>
              <a:gd name="GluePoint12X" fmla="*/ 499 w 1259"/>
              <a:gd name="GluePoint12Y" fmla="*/ 294 h 811"/>
              <a:gd name="GluePoint13X" fmla="*/ 391 w 1259"/>
              <a:gd name="GluePoint13Y" fmla="*/ 261 h 811"/>
              <a:gd name="GluePoint14X" fmla="*/ 288 w 1259"/>
              <a:gd name="GluePoint14Y" fmla="*/ 229 h 811"/>
              <a:gd name="GluePoint15X" fmla="*/ 195 w 1259"/>
              <a:gd name="GluePoint15Y" fmla="*/ 196 h 811"/>
              <a:gd name="GluePoint16X" fmla="*/ 119 w 1259"/>
              <a:gd name="GluePoint16Y" fmla="*/ 152 h 811"/>
              <a:gd name="GluePoint17X" fmla="*/ 54 w 1259"/>
              <a:gd name="GluePoint17Y" fmla="*/ 109 h 811"/>
              <a:gd name="GluePoint18X" fmla="*/ 33 w 1259"/>
              <a:gd name="GluePoint18Y" fmla="*/ 87 h 811"/>
              <a:gd name="GluePoint19X" fmla="*/ 16 w 1259"/>
              <a:gd name="GluePoint19Y" fmla="*/ 60 h 811"/>
              <a:gd name="GluePoint20X" fmla="*/ 5 w 1259"/>
              <a:gd name="GluePoint20Y" fmla="*/ 33 h 811"/>
              <a:gd name="GluePoint21X" fmla="*/ 0 w 1259"/>
              <a:gd name="GluePoint21Y" fmla="*/ 0 h 811"/>
              <a:gd name="GluePoint22X" fmla="*/ 0 w 1259"/>
              <a:gd name="GluePoint22Y" fmla="*/ 6 h 811"/>
              <a:gd name="GluePoint23X" fmla="*/ 0 w 1259"/>
              <a:gd name="GluePoint23Y" fmla="*/ 11 h 811"/>
              <a:gd name="GluePoint24X" fmla="*/ 0 w 1259"/>
              <a:gd name="GluePoint24Y" fmla="*/ 38 h 811"/>
              <a:gd name="GluePoint25X" fmla="*/ 5 w 1259"/>
              <a:gd name="GluePoint25Y" fmla="*/ 60 h 811"/>
              <a:gd name="GluePoint26X" fmla="*/ 16 w 1259"/>
              <a:gd name="GluePoint26Y" fmla="*/ 87 h 811"/>
              <a:gd name="GluePoint27X" fmla="*/ 33 w 1259"/>
              <a:gd name="GluePoint27Y" fmla="*/ 114 h 811"/>
              <a:gd name="GluePoint28X" fmla="*/ 54 w 1259"/>
              <a:gd name="GluePoint28Y" fmla="*/ 142 h 811"/>
              <a:gd name="GluePoint29X" fmla="*/ 87 w 1259"/>
              <a:gd name="GluePoint29Y" fmla="*/ 174 h 811"/>
              <a:gd name="GluePoint30X" fmla="*/ 125 w 1259"/>
              <a:gd name="GluePoint30Y" fmla="*/ 207 h 811"/>
              <a:gd name="GluePoint31X" fmla="*/ 179 w 1259"/>
              <a:gd name="GluePoint31Y" fmla="*/ 240 h 811"/>
              <a:gd name="GluePoint32X" fmla="*/ 244 w 1259"/>
              <a:gd name="GluePoint32Y" fmla="*/ 278 h 811"/>
              <a:gd name="GluePoint33X" fmla="*/ 326 w 1259"/>
              <a:gd name="GluePoint33Y" fmla="*/ 310 h 811"/>
              <a:gd name="GluePoint34X" fmla="*/ 418 w 1259"/>
              <a:gd name="GluePoint34Y" fmla="*/ 348 h 811"/>
              <a:gd name="GluePoint35X" fmla="*/ 526 w 1259"/>
              <a:gd name="GluePoint35Y" fmla="*/ 381 h 811"/>
              <a:gd name="GluePoint36X" fmla="*/ 657 w 1259"/>
              <a:gd name="GluePoint36Y" fmla="*/ 414 h 811"/>
              <a:gd name="GluePoint37X" fmla="*/ 749 w 1259"/>
              <a:gd name="GluePoint37Y" fmla="*/ 435 h 811"/>
              <a:gd name="GluePoint38X" fmla="*/ 830 w 1259"/>
              <a:gd name="GluePoint38Y" fmla="*/ 463 h 811"/>
              <a:gd name="GluePoint39X" fmla="*/ 901 w 1259"/>
              <a:gd name="GluePoint39Y" fmla="*/ 490 h 811"/>
              <a:gd name="GluePoint40X" fmla="*/ 966 w 1259"/>
              <a:gd name="GluePoint40Y" fmla="*/ 512 h 811"/>
              <a:gd name="GluePoint41X" fmla="*/ 1015 w 1259"/>
              <a:gd name="GluePoint41Y" fmla="*/ 539 h 811"/>
              <a:gd name="GluePoint42X" fmla="*/ 1053 w 1259"/>
              <a:gd name="GluePoint42Y" fmla="*/ 566 h 811"/>
              <a:gd name="GluePoint43X" fmla="*/ 1080 w 1259"/>
              <a:gd name="GluePoint43Y" fmla="*/ 593 h 811"/>
              <a:gd name="GluePoint44X" fmla="*/ 1102 w 1259"/>
              <a:gd name="GluePoint44Y" fmla="*/ 620 h 811"/>
              <a:gd name="GluePoint45X" fmla="*/ 1112 w 1259"/>
              <a:gd name="GluePoint45Y" fmla="*/ 648 h 811"/>
              <a:gd name="GluePoint46X" fmla="*/ 1118 w 1259"/>
              <a:gd name="GluePoint46Y" fmla="*/ 675 h 811"/>
              <a:gd name="GluePoint47X" fmla="*/ 1112 w 1259"/>
              <a:gd name="GluePoint47Y" fmla="*/ 697 h 811"/>
              <a:gd name="GluePoint48X" fmla="*/ 1096 w 1259"/>
              <a:gd name="GluePoint48Y" fmla="*/ 724 h 811"/>
              <a:gd name="GluePoint49X" fmla="*/ 1080 w 1259"/>
              <a:gd name="GluePoint49Y" fmla="*/ 746 h 811"/>
              <a:gd name="GluePoint50X" fmla="*/ 1053 w 1259"/>
              <a:gd name="GluePoint50Y" fmla="*/ 767 h 811"/>
              <a:gd name="GluePoint51X" fmla="*/ 1015 w 1259"/>
              <a:gd name="GluePoint51Y" fmla="*/ 789 h 811"/>
              <a:gd name="GluePoint52X" fmla="*/ 977 w 1259"/>
              <a:gd name="GluePoint52Y" fmla="*/ 811 h 811"/>
              <a:gd name="GluePoint53X" fmla="*/ 1047 w 1259"/>
              <a:gd name="GluePoint53Y" fmla="*/ 789 h 811"/>
              <a:gd name="GluePoint54X" fmla="*/ 1107 w 1259"/>
              <a:gd name="GluePoint54Y" fmla="*/ 767 h 811"/>
              <a:gd name="GluePoint55X" fmla="*/ 1156 w 1259"/>
              <a:gd name="GluePoint55Y" fmla="*/ 746 h 811"/>
              <a:gd name="GluePoint56X" fmla="*/ 1199 w 1259"/>
              <a:gd name="GluePoint56Y" fmla="*/ 724 h 811"/>
              <a:gd name="GluePoint57X" fmla="*/ 1226 w 1259"/>
              <a:gd name="GluePoint57Y" fmla="*/ 702 h 811"/>
              <a:gd name="GluePoint58X" fmla="*/ 1248 w 1259"/>
              <a:gd name="GluePoint58Y" fmla="*/ 675 h 811"/>
              <a:gd name="GluePoint59X" fmla="*/ 1259 w 1259"/>
              <a:gd name="GluePoint59Y" fmla="*/ 648 h 811"/>
              <a:gd name="GluePoint60X" fmla="*/ 1259 w 1259"/>
              <a:gd name="GluePoint60Y" fmla="*/ 615 h 811"/>
              <a:gd name="GluePoint61X" fmla="*/ 1259 w 1259"/>
              <a:gd name="GluePoint61Y" fmla="*/ 615 h 811"/>
            </a:gdLst>
            <a:rect l="l" t="t" r="r" b="b"/>
            <a:pathLst>
              <a:path w="1259" h="811">
                <a:moveTo>
                  <a:pt x="1259" y="615"/>
                </a:moveTo>
                <a:lnTo>
                  <a:pt x="1248" y="588"/>
                </a:lnTo>
                <a:lnTo>
                  <a:pt x="1237" y="566"/>
                </a:lnTo>
                <a:lnTo>
                  <a:pt x="1216" y="539"/>
                </a:lnTo>
                <a:lnTo>
                  <a:pt x="1188" y="517"/>
                </a:lnTo>
                <a:lnTo>
                  <a:pt x="1123" y="479"/>
                </a:lnTo>
                <a:lnTo>
                  <a:pt x="1042" y="441"/>
                </a:lnTo>
                <a:lnTo>
                  <a:pt x="944" y="408"/>
                </a:lnTo>
                <a:lnTo>
                  <a:pt x="841" y="381"/>
                </a:lnTo>
                <a:lnTo>
                  <a:pt x="727" y="348"/>
                </a:lnTo>
                <a:lnTo>
                  <a:pt x="613" y="321"/>
                </a:lnTo>
                <a:lnTo>
                  <a:pt x="499" y="294"/>
                </a:lnTo>
                <a:lnTo>
                  <a:pt x="391" y="261"/>
                </a:lnTo>
                <a:lnTo>
                  <a:pt x="288" y="229"/>
                </a:lnTo>
                <a:lnTo>
                  <a:pt x="195" y="196"/>
                </a:lnTo>
                <a:lnTo>
                  <a:pt x="119" y="152"/>
                </a:lnTo>
                <a:lnTo>
                  <a:pt x="54" y="109"/>
                </a:lnTo>
                <a:lnTo>
                  <a:pt x="33" y="87"/>
                </a:lnTo>
                <a:lnTo>
                  <a:pt x="16" y="60"/>
                </a:lnTo>
                <a:lnTo>
                  <a:pt x="5" y="33"/>
                </a:lnTo>
                <a:lnTo>
                  <a:pt x="0" y="0"/>
                </a:lnTo>
                <a:lnTo>
                  <a:pt x="0" y="6"/>
                </a:lnTo>
                <a:lnTo>
                  <a:pt x="0" y="11"/>
                </a:lnTo>
                <a:lnTo>
                  <a:pt x="0" y="38"/>
                </a:lnTo>
                <a:lnTo>
                  <a:pt x="5" y="60"/>
                </a:lnTo>
                <a:lnTo>
                  <a:pt x="16" y="87"/>
                </a:lnTo>
                <a:lnTo>
                  <a:pt x="33" y="114"/>
                </a:lnTo>
                <a:lnTo>
                  <a:pt x="54" y="142"/>
                </a:lnTo>
                <a:lnTo>
                  <a:pt x="87" y="174"/>
                </a:lnTo>
                <a:lnTo>
                  <a:pt x="125" y="207"/>
                </a:lnTo>
                <a:lnTo>
                  <a:pt x="179" y="240"/>
                </a:lnTo>
                <a:lnTo>
                  <a:pt x="244" y="278"/>
                </a:lnTo>
                <a:lnTo>
                  <a:pt x="326" y="310"/>
                </a:lnTo>
                <a:lnTo>
                  <a:pt x="418" y="348"/>
                </a:lnTo>
                <a:lnTo>
                  <a:pt x="526" y="381"/>
                </a:lnTo>
                <a:lnTo>
                  <a:pt x="657" y="414"/>
                </a:lnTo>
                <a:lnTo>
                  <a:pt x="749" y="435"/>
                </a:lnTo>
                <a:lnTo>
                  <a:pt x="830" y="463"/>
                </a:lnTo>
                <a:lnTo>
                  <a:pt x="901" y="490"/>
                </a:lnTo>
                <a:lnTo>
                  <a:pt x="966" y="512"/>
                </a:lnTo>
                <a:lnTo>
                  <a:pt x="1015" y="539"/>
                </a:lnTo>
                <a:lnTo>
                  <a:pt x="1053" y="566"/>
                </a:lnTo>
                <a:lnTo>
                  <a:pt x="1080" y="593"/>
                </a:lnTo>
                <a:lnTo>
                  <a:pt x="1102" y="620"/>
                </a:lnTo>
                <a:lnTo>
                  <a:pt x="1112" y="648"/>
                </a:lnTo>
                <a:lnTo>
                  <a:pt x="1118" y="675"/>
                </a:lnTo>
                <a:lnTo>
                  <a:pt x="1112" y="697"/>
                </a:lnTo>
                <a:lnTo>
                  <a:pt x="1096" y="724"/>
                </a:lnTo>
                <a:lnTo>
                  <a:pt x="1080" y="746"/>
                </a:lnTo>
                <a:lnTo>
                  <a:pt x="1053" y="767"/>
                </a:lnTo>
                <a:lnTo>
                  <a:pt x="1015" y="789"/>
                </a:lnTo>
                <a:lnTo>
                  <a:pt x="977" y="811"/>
                </a:lnTo>
                <a:lnTo>
                  <a:pt x="1047" y="789"/>
                </a:lnTo>
                <a:lnTo>
                  <a:pt x="1107" y="767"/>
                </a:lnTo>
                <a:lnTo>
                  <a:pt x="1156" y="746"/>
                </a:lnTo>
                <a:lnTo>
                  <a:pt x="1199" y="724"/>
                </a:lnTo>
                <a:lnTo>
                  <a:pt x="1226" y="702"/>
                </a:lnTo>
                <a:lnTo>
                  <a:pt x="1248" y="675"/>
                </a:lnTo>
                <a:lnTo>
                  <a:pt x="1259" y="648"/>
                </a:lnTo>
                <a:lnTo>
                  <a:pt x="1259" y="615"/>
                </a:lnTo>
                <a:lnTo>
                  <a:pt x="1259" y="615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8" name="Freeform 8">
            <a:extLst xmlns:a="http://schemas.openxmlformats.org/drawingml/2006/main">
              <a:ext uri="{FF2B5EF4-FFF2-40B4-BE49-F238E27FC236}">
                <a16:creationId xmlns:a16="http://schemas.microsoft.com/office/drawing/2014/main" id="{779A5A8A-3B34-4DAC-AC3D-C604BA0FEA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603680" y="5311440"/>
            <a:ext cx="4522680" cy="1538280"/>
          </a:xfrm>
          <a:custGeom xmlns:a="http://schemas.openxmlformats.org/drawingml/2006/main">
            <a:gdLst>
              <a:gd name="GluePoint1X" fmla="*/ 92 w 2849"/>
              <a:gd name="GluePoint1Y" fmla="*/ 958 h 969"/>
              <a:gd name="GluePoint2X" fmla="*/ 0 w 2849"/>
              <a:gd name="GluePoint2Y" fmla="*/ 969 h 969"/>
              <a:gd name="GluePoint3X" fmla="*/ 391 w 2849"/>
              <a:gd name="GluePoint3Y" fmla="*/ 969 h 969"/>
              <a:gd name="GluePoint4X" fmla="*/ 434 w 2849"/>
              <a:gd name="GluePoint4Y" fmla="*/ 947 h 969"/>
              <a:gd name="GluePoint5X" fmla="*/ 483 w 2849"/>
              <a:gd name="GluePoint5Y" fmla="*/ 914 h 969"/>
              <a:gd name="GluePoint6X" fmla="*/ 554 w 2849"/>
              <a:gd name="GluePoint6Y" fmla="*/ 876 h 969"/>
              <a:gd name="GluePoint7X" fmla="*/ 635 w 2849"/>
              <a:gd name="GluePoint7Y" fmla="*/ 838 h 969"/>
              <a:gd name="GluePoint8X" fmla="*/ 727 w 2849"/>
              <a:gd name="GluePoint8Y" fmla="*/ 794 h 969"/>
              <a:gd name="GluePoint9X" fmla="*/ 836 w 2849"/>
              <a:gd name="GluePoint9Y" fmla="*/ 745 h 969"/>
              <a:gd name="GluePoint10X" fmla="*/ 961 w 2849"/>
              <a:gd name="GluePoint10Y" fmla="*/ 696 h 969"/>
              <a:gd name="GluePoint11X" fmla="*/ 1102 w 2849"/>
              <a:gd name="GluePoint11Y" fmla="*/ 642 h 969"/>
              <a:gd name="GluePoint12X" fmla="*/ 1259 w 2849"/>
              <a:gd name="GluePoint12Y" fmla="*/ 582 h 969"/>
              <a:gd name="GluePoint13X" fmla="*/ 1433 w 2849"/>
              <a:gd name="GluePoint13Y" fmla="*/ 522 h 969"/>
              <a:gd name="GluePoint14X" fmla="*/ 1623 w 2849"/>
              <a:gd name="GluePoint14Y" fmla="*/ 462 h 969"/>
              <a:gd name="GluePoint15X" fmla="*/ 1829 w 2849"/>
              <a:gd name="GluePoint15Y" fmla="*/ 403 h 969"/>
              <a:gd name="GluePoint16X" fmla="*/ 2057 w 2849"/>
              <a:gd name="GluePoint16Y" fmla="*/ 343 h 969"/>
              <a:gd name="GluePoint17X" fmla="*/ 2301 w 2849"/>
              <a:gd name="GluePoint17Y" fmla="*/ 283 h 969"/>
              <a:gd name="GluePoint18X" fmla="*/ 2567 w 2849"/>
              <a:gd name="GluePoint18Y" fmla="*/ 223 h 969"/>
              <a:gd name="GluePoint19X" fmla="*/ 2849 w 2849"/>
              <a:gd name="GluePoint19Y" fmla="*/ 163 h 969"/>
              <a:gd name="GluePoint20X" fmla="*/ 2849 w 2849"/>
              <a:gd name="GluePoint20Y" fmla="*/ 0 h 969"/>
              <a:gd name="GluePoint21X" fmla="*/ 2817 w 2849"/>
              <a:gd name="GluePoint21Y" fmla="*/ 16 h 969"/>
              <a:gd name="GluePoint22X" fmla="*/ 2773 w 2849"/>
              <a:gd name="GluePoint22Y" fmla="*/ 33 h 969"/>
              <a:gd name="GluePoint23X" fmla="*/ 2719 w 2849"/>
              <a:gd name="GluePoint23Y" fmla="*/ 54 h 969"/>
              <a:gd name="GluePoint24X" fmla="*/ 2648 w 2849"/>
              <a:gd name="GluePoint24Y" fmla="*/ 76 h 969"/>
              <a:gd name="GluePoint25X" fmla="*/ 2572 w 2849"/>
              <a:gd name="GluePoint25Y" fmla="*/ 98 h 969"/>
              <a:gd name="GluePoint26X" fmla="*/ 2491 w 2849"/>
              <a:gd name="GluePoint26Y" fmla="*/ 120 h 969"/>
              <a:gd name="GluePoint27X" fmla="*/ 2399 w 2849"/>
              <a:gd name="GluePoint27Y" fmla="*/ 147 h 969"/>
              <a:gd name="GluePoint28X" fmla="*/ 2301 w 2849"/>
              <a:gd name="GluePoint28Y" fmla="*/ 169 h 969"/>
              <a:gd name="GluePoint29X" fmla="*/ 2095 w 2849"/>
              <a:gd name="GluePoint29Y" fmla="*/ 223 h 969"/>
              <a:gd name="GluePoint30X" fmla="*/ 1889 w 2849"/>
              <a:gd name="GluePoint30Y" fmla="*/ 277 h 969"/>
              <a:gd name="GluePoint31X" fmla="*/ 1688 w 2849"/>
              <a:gd name="GluePoint31Y" fmla="*/ 326 h 969"/>
              <a:gd name="GluePoint32X" fmla="*/ 1590 w 2849"/>
              <a:gd name="GluePoint32Y" fmla="*/ 354 h 969"/>
              <a:gd name="GluePoint33X" fmla="*/ 1503 w 2849"/>
              <a:gd name="GluePoint33Y" fmla="*/ 381 h 969"/>
              <a:gd name="GluePoint34X" fmla="*/ 1107 w 2849"/>
              <a:gd name="GluePoint34Y" fmla="*/ 506 h 969"/>
              <a:gd name="GluePoint35X" fmla="*/ 912 w 2849"/>
              <a:gd name="GluePoint35Y" fmla="*/ 577 h 969"/>
              <a:gd name="GluePoint36X" fmla="*/ 727 w 2849"/>
              <a:gd name="GluePoint36Y" fmla="*/ 647 h 969"/>
              <a:gd name="GluePoint37X" fmla="*/ 548 w 2849"/>
              <a:gd name="GluePoint37Y" fmla="*/ 718 h 969"/>
              <a:gd name="GluePoint38X" fmla="*/ 380 w 2849"/>
              <a:gd name="GluePoint38Y" fmla="*/ 794 h 969"/>
              <a:gd name="GluePoint39X" fmla="*/ 228 w 2849"/>
              <a:gd name="GluePoint39Y" fmla="*/ 876 h 969"/>
              <a:gd name="GluePoint40X" fmla="*/ 92 w 2849"/>
              <a:gd name="GluePoint40Y" fmla="*/ 958 h 969"/>
              <a:gd name="GluePoint41X" fmla="*/ 92 w 2849"/>
              <a:gd name="GluePoint41Y" fmla="*/ 958 h 969"/>
            </a:gdLst>
            <a:rect l="l" t="t" r="r" b="b"/>
            <a:pathLst>
              <a:path w="2849" h="969">
                <a:moveTo>
                  <a:pt x="92" y="958"/>
                </a:moveTo>
                <a:lnTo>
                  <a:pt x="0" y="969"/>
                </a:lnTo>
                <a:lnTo>
                  <a:pt x="391" y="969"/>
                </a:lnTo>
                <a:lnTo>
                  <a:pt x="434" y="947"/>
                </a:lnTo>
                <a:lnTo>
                  <a:pt x="483" y="914"/>
                </a:lnTo>
                <a:lnTo>
                  <a:pt x="554" y="876"/>
                </a:lnTo>
                <a:lnTo>
                  <a:pt x="635" y="838"/>
                </a:lnTo>
                <a:lnTo>
                  <a:pt x="727" y="794"/>
                </a:lnTo>
                <a:lnTo>
                  <a:pt x="836" y="745"/>
                </a:lnTo>
                <a:lnTo>
                  <a:pt x="961" y="696"/>
                </a:lnTo>
                <a:lnTo>
                  <a:pt x="1102" y="642"/>
                </a:lnTo>
                <a:lnTo>
                  <a:pt x="1259" y="582"/>
                </a:lnTo>
                <a:lnTo>
                  <a:pt x="1433" y="522"/>
                </a:lnTo>
                <a:lnTo>
                  <a:pt x="1623" y="462"/>
                </a:lnTo>
                <a:lnTo>
                  <a:pt x="1829" y="403"/>
                </a:lnTo>
                <a:lnTo>
                  <a:pt x="2057" y="343"/>
                </a:lnTo>
                <a:lnTo>
                  <a:pt x="2301" y="283"/>
                </a:lnTo>
                <a:lnTo>
                  <a:pt x="2567" y="223"/>
                </a:lnTo>
                <a:lnTo>
                  <a:pt x="2849" y="163"/>
                </a:lnTo>
                <a:lnTo>
                  <a:pt x="2849" y="0"/>
                </a:lnTo>
                <a:lnTo>
                  <a:pt x="2817" y="16"/>
                </a:lnTo>
                <a:lnTo>
                  <a:pt x="2773" y="33"/>
                </a:lnTo>
                <a:lnTo>
                  <a:pt x="2719" y="54"/>
                </a:lnTo>
                <a:lnTo>
                  <a:pt x="2648" y="76"/>
                </a:lnTo>
                <a:lnTo>
                  <a:pt x="2572" y="98"/>
                </a:lnTo>
                <a:lnTo>
                  <a:pt x="2491" y="120"/>
                </a:lnTo>
                <a:lnTo>
                  <a:pt x="2399" y="147"/>
                </a:lnTo>
                <a:lnTo>
                  <a:pt x="2301" y="169"/>
                </a:lnTo>
                <a:lnTo>
                  <a:pt x="2095" y="223"/>
                </a:lnTo>
                <a:lnTo>
                  <a:pt x="1889" y="277"/>
                </a:lnTo>
                <a:lnTo>
                  <a:pt x="1688" y="326"/>
                </a:lnTo>
                <a:lnTo>
                  <a:pt x="1590" y="354"/>
                </a:lnTo>
                <a:lnTo>
                  <a:pt x="1503" y="381"/>
                </a:lnTo>
                <a:lnTo>
                  <a:pt x="1107" y="506"/>
                </a:lnTo>
                <a:lnTo>
                  <a:pt x="912" y="577"/>
                </a:lnTo>
                <a:lnTo>
                  <a:pt x="727" y="647"/>
                </a:lnTo>
                <a:lnTo>
                  <a:pt x="548" y="718"/>
                </a:lnTo>
                <a:lnTo>
                  <a:pt x="380" y="794"/>
                </a:lnTo>
                <a:lnTo>
                  <a:pt x="228" y="876"/>
                </a:lnTo>
                <a:lnTo>
                  <a:pt x="92" y="958"/>
                </a:lnTo>
                <a:lnTo>
                  <a:pt x="92" y="95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A7D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9" name="Freeform 9">
            <a:extLst xmlns:a="http://schemas.openxmlformats.org/drawingml/2006/main">
              <a:ext uri="{FF2B5EF4-FFF2-40B4-BE49-F238E27FC236}">
                <a16:creationId xmlns:a16="http://schemas.microsoft.com/office/drawing/2014/main" id="{5040AF06-07ED-449E-B5B2-69CEEF8C9C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362120" y="3539880"/>
            <a:ext cx="4773600" cy="3309840"/>
          </a:xfrm>
          <a:custGeom xmlns:a="http://schemas.openxmlformats.org/drawingml/2006/main">
            <a:gdLst>
              <a:gd name="GluePoint1X" fmla="*/ 1433 w 3007"/>
              <a:gd name="GluePoint1Y" fmla="*/ 474 h 2085"/>
              <a:gd name="GluePoint2X" fmla="*/ 1460 w 3007"/>
              <a:gd name="GluePoint2Y" fmla="*/ 528 h 2085"/>
              <a:gd name="GluePoint3X" fmla="*/ 1541 w 3007"/>
              <a:gd name="GluePoint3Y" fmla="*/ 593 h 2085"/>
              <a:gd name="GluePoint4X" fmla="*/ 1715 w 3007"/>
              <a:gd name="GluePoint4Y" fmla="*/ 670 h 2085"/>
              <a:gd name="GluePoint5X" fmla="*/ 1927 w 3007"/>
              <a:gd name="GluePoint5Y" fmla="*/ 735 h 2085"/>
              <a:gd name="GluePoint6X" fmla="*/ 2155 w 3007"/>
              <a:gd name="GluePoint6Y" fmla="*/ 789 h 2085"/>
              <a:gd name="GluePoint7X" fmla="*/ 2372 w 3007"/>
              <a:gd name="GluePoint7Y" fmla="*/ 849 h 2085"/>
              <a:gd name="GluePoint8X" fmla="*/ 2551 w 3007"/>
              <a:gd name="GluePoint8Y" fmla="*/ 920 h 2085"/>
              <a:gd name="GluePoint9X" fmla="*/ 2638 w 3007"/>
              <a:gd name="GluePoint9Y" fmla="*/ 980 h 2085"/>
              <a:gd name="GluePoint10X" fmla="*/ 2676 w 3007"/>
              <a:gd name="GluePoint10Y" fmla="*/ 1029 h 2085"/>
              <a:gd name="GluePoint11X" fmla="*/ 2681 w 3007"/>
              <a:gd name="GluePoint11Y" fmla="*/ 1083 h 2085"/>
              <a:gd name="GluePoint12X" fmla="*/ 2665 w 3007"/>
              <a:gd name="GluePoint12Y" fmla="*/ 1127 h 2085"/>
              <a:gd name="GluePoint13X" fmla="*/ 2616 w 3007"/>
              <a:gd name="GluePoint13Y" fmla="*/ 1170 h 2085"/>
              <a:gd name="GluePoint14X" fmla="*/ 2545 w 3007"/>
              <a:gd name="GluePoint14Y" fmla="*/ 1208 h 2085"/>
              <a:gd name="GluePoint15X" fmla="*/ 2448 w 3007"/>
              <a:gd name="GluePoint15Y" fmla="*/ 1241 h 2085"/>
              <a:gd name="GluePoint16X" fmla="*/ 2328 w 3007"/>
              <a:gd name="GluePoint16Y" fmla="*/ 1274 h 2085"/>
              <a:gd name="GluePoint17X" fmla="*/ 2106 w 3007"/>
              <a:gd name="GluePoint17Y" fmla="*/ 1328 h 2085"/>
              <a:gd name="GluePoint18X" fmla="*/ 1742 w 3007"/>
              <a:gd name="GluePoint18Y" fmla="*/ 1421 h 2085"/>
              <a:gd name="GluePoint19X" fmla="*/ 1308 w 3007"/>
              <a:gd name="GluePoint19Y" fmla="*/ 1540 h 2085"/>
              <a:gd name="GluePoint20X" fmla="*/ 820 w 3007"/>
              <a:gd name="GluePoint20Y" fmla="*/ 1709 h 2085"/>
              <a:gd name="GluePoint21X" fmla="*/ 282 w 3007"/>
              <a:gd name="GluePoint21Y" fmla="*/ 1943 h 2085"/>
              <a:gd name="GluePoint22X" fmla="*/ 152 w 3007"/>
              <a:gd name="GluePoint22Y" fmla="*/ 2085 h 2085"/>
              <a:gd name="GluePoint23X" fmla="*/ 386 w 3007"/>
              <a:gd name="GluePoint23Y" fmla="*/ 1992 h 2085"/>
              <a:gd name="GluePoint24X" fmla="*/ 700 w 3007"/>
              <a:gd name="GluePoint24Y" fmla="*/ 1834 h 2085"/>
              <a:gd name="GluePoint25X" fmla="*/ 1064 w 3007"/>
              <a:gd name="GluePoint25Y" fmla="*/ 1693 h 2085"/>
              <a:gd name="GluePoint26X" fmla="*/ 1661 w 3007"/>
              <a:gd name="GluePoint26Y" fmla="*/ 1497 h 2085"/>
              <a:gd name="GluePoint27X" fmla="*/ 1845 w 3007"/>
              <a:gd name="GluePoint27Y" fmla="*/ 1442 h 2085"/>
              <a:gd name="GluePoint28X" fmla="*/ 2252 w 3007"/>
              <a:gd name="GluePoint28Y" fmla="*/ 1339 h 2085"/>
              <a:gd name="GluePoint29X" fmla="*/ 2551 w 3007"/>
              <a:gd name="GluePoint29Y" fmla="*/ 1263 h 2085"/>
              <a:gd name="GluePoint30X" fmla="*/ 2730 w 3007"/>
              <a:gd name="GluePoint30Y" fmla="*/ 1214 h 2085"/>
              <a:gd name="GluePoint31X" fmla="*/ 2876 w 3007"/>
              <a:gd name="GluePoint31Y" fmla="*/ 1170 h 2085"/>
              <a:gd name="GluePoint32X" fmla="*/ 2974 w 3007"/>
              <a:gd name="GluePoint32Y" fmla="*/ 1132 h 2085"/>
              <a:gd name="GluePoint33X" fmla="*/ 3007 w 3007"/>
              <a:gd name="GluePoint33Y" fmla="*/ 871 h 2085"/>
              <a:gd name="GluePoint34X" fmla="*/ 2860 w 3007"/>
              <a:gd name="GluePoint34Y" fmla="*/ 844 h 2085"/>
              <a:gd name="GluePoint35X" fmla="*/ 2670 w 3007"/>
              <a:gd name="GluePoint35Y" fmla="*/ 806 h 2085"/>
              <a:gd name="GluePoint36X" fmla="*/ 2458 w 3007"/>
              <a:gd name="GluePoint36Y" fmla="*/ 757 h 2085"/>
              <a:gd name="GluePoint37X" fmla="*/ 2138 w 3007"/>
              <a:gd name="GluePoint37Y" fmla="*/ 670 h 2085"/>
              <a:gd name="GluePoint38X" fmla="*/ 1959 w 3007"/>
              <a:gd name="GluePoint38Y" fmla="*/ 604 h 2085"/>
              <a:gd name="GluePoint39X" fmla="*/ 1824 w 3007"/>
              <a:gd name="GluePoint39Y" fmla="*/ 534 h 2085"/>
              <a:gd name="GluePoint40X" fmla="*/ 1769 w 3007"/>
              <a:gd name="GluePoint40Y" fmla="*/ 474 h 2085"/>
              <a:gd name="GluePoint41X" fmla="*/ 1753 w 3007"/>
              <a:gd name="GluePoint41Y" fmla="*/ 436 h 2085"/>
              <a:gd name="GluePoint42X" fmla="*/ 1780 w 3007"/>
              <a:gd name="GluePoint42Y" fmla="*/ 381 h 2085"/>
              <a:gd name="GluePoint43X" fmla="*/ 1862 w 3007"/>
              <a:gd name="GluePoint43Y" fmla="*/ 316 h 2085"/>
              <a:gd name="GluePoint44X" fmla="*/ 1986 w 3007"/>
              <a:gd name="GluePoint44Y" fmla="*/ 267 h 2085"/>
              <a:gd name="GluePoint45X" fmla="*/ 2149 w 3007"/>
              <a:gd name="GluePoint45Y" fmla="*/ 229 h 2085"/>
              <a:gd name="GluePoint46X" fmla="*/ 2431 w 3007"/>
              <a:gd name="GluePoint46Y" fmla="*/ 180 h 2085"/>
              <a:gd name="GluePoint47X" fmla="*/ 2827 w 3007"/>
              <a:gd name="GluePoint47Y" fmla="*/ 125 h 2085"/>
              <a:gd name="GluePoint48X" fmla="*/ 3007 w 3007"/>
              <a:gd name="GluePoint48Y" fmla="*/ 87 h 2085"/>
              <a:gd name="GluePoint49X" fmla="*/ 2909 w 3007"/>
              <a:gd name="GluePoint49Y" fmla="*/ 22 h 2085"/>
              <a:gd name="GluePoint50X" fmla="*/ 2676 w 3007"/>
              <a:gd name="GluePoint50Y" fmla="*/ 66 h 2085"/>
              <a:gd name="GluePoint51X" fmla="*/ 2285 w 3007"/>
              <a:gd name="GluePoint51Y" fmla="*/ 120 h 2085"/>
              <a:gd name="GluePoint52X" fmla="*/ 2030 w 3007"/>
              <a:gd name="GluePoint52Y" fmla="*/ 158 h 2085"/>
              <a:gd name="GluePoint53X" fmla="*/ 1791 w 3007"/>
              <a:gd name="GluePoint53Y" fmla="*/ 202 h 2085"/>
              <a:gd name="GluePoint54X" fmla="*/ 1601 w 3007"/>
              <a:gd name="GluePoint54Y" fmla="*/ 261 h 2085"/>
              <a:gd name="GluePoint55X" fmla="*/ 1471 w 3007"/>
              <a:gd name="GluePoint55Y" fmla="*/ 338 h 2085"/>
              <a:gd name="GluePoint56X" fmla="*/ 1438 w 3007"/>
              <a:gd name="GluePoint56Y" fmla="*/ 387 h 2085"/>
              <a:gd name="GluePoint57X" fmla="*/ 1427 w 3007"/>
              <a:gd name="GluePoint57Y" fmla="*/ 441 h 2085"/>
            </a:gdLst>
            <a:rect l="l" t="t" r="r" b="b"/>
            <a:pathLst>
              <a:path w="3007" h="2085">
                <a:moveTo>
                  <a:pt x="1427" y="441"/>
                </a:moveTo>
                <a:lnTo>
                  <a:pt x="1433" y="474"/>
                </a:lnTo>
                <a:lnTo>
                  <a:pt x="1444" y="501"/>
                </a:lnTo>
                <a:lnTo>
                  <a:pt x="1460" y="528"/>
                </a:lnTo>
                <a:lnTo>
                  <a:pt x="1482" y="550"/>
                </a:lnTo>
                <a:lnTo>
                  <a:pt x="1541" y="593"/>
                </a:lnTo>
                <a:lnTo>
                  <a:pt x="1623" y="637"/>
                </a:lnTo>
                <a:lnTo>
                  <a:pt x="1715" y="670"/>
                </a:lnTo>
                <a:lnTo>
                  <a:pt x="1818" y="702"/>
                </a:lnTo>
                <a:lnTo>
                  <a:pt x="1927" y="735"/>
                </a:lnTo>
                <a:lnTo>
                  <a:pt x="2041" y="762"/>
                </a:lnTo>
                <a:lnTo>
                  <a:pt x="2155" y="789"/>
                </a:lnTo>
                <a:lnTo>
                  <a:pt x="2269" y="822"/>
                </a:lnTo>
                <a:lnTo>
                  <a:pt x="2372" y="849"/>
                </a:lnTo>
                <a:lnTo>
                  <a:pt x="2464" y="882"/>
                </a:lnTo>
                <a:lnTo>
                  <a:pt x="2551" y="920"/>
                </a:lnTo>
                <a:lnTo>
                  <a:pt x="2616" y="958"/>
                </a:lnTo>
                <a:lnTo>
                  <a:pt x="2638" y="980"/>
                </a:lnTo>
                <a:lnTo>
                  <a:pt x="2659" y="1007"/>
                </a:lnTo>
                <a:lnTo>
                  <a:pt x="2676" y="1029"/>
                </a:lnTo>
                <a:lnTo>
                  <a:pt x="2681" y="1056"/>
                </a:lnTo>
                <a:lnTo>
                  <a:pt x="2681" y="1083"/>
                </a:lnTo>
                <a:lnTo>
                  <a:pt x="2676" y="1105"/>
                </a:lnTo>
                <a:lnTo>
                  <a:pt x="2665" y="1127"/>
                </a:lnTo>
                <a:lnTo>
                  <a:pt x="2643" y="1149"/>
                </a:lnTo>
                <a:lnTo>
                  <a:pt x="2616" y="1170"/>
                </a:lnTo>
                <a:lnTo>
                  <a:pt x="2583" y="1187"/>
                </a:lnTo>
                <a:lnTo>
                  <a:pt x="2545" y="1208"/>
                </a:lnTo>
                <a:lnTo>
                  <a:pt x="2502" y="1225"/>
                </a:lnTo>
                <a:lnTo>
                  <a:pt x="2448" y="1241"/>
                </a:lnTo>
                <a:lnTo>
                  <a:pt x="2388" y="1257"/>
                </a:lnTo>
                <a:lnTo>
                  <a:pt x="2328" y="1274"/>
                </a:lnTo>
                <a:lnTo>
                  <a:pt x="2258" y="1290"/>
                </a:lnTo>
                <a:lnTo>
                  <a:pt x="2106" y="1328"/>
                </a:lnTo>
                <a:lnTo>
                  <a:pt x="1932" y="1372"/>
                </a:lnTo>
                <a:lnTo>
                  <a:pt x="1742" y="1421"/>
                </a:lnTo>
                <a:lnTo>
                  <a:pt x="1531" y="1475"/>
                </a:lnTo>
                <a:lnTo>
                  <a:pt x="1308" y="1540"/>
                </a:lnTo>
                <a:lnTo>
                  <a:pt x="1069" y="1617"/>
                </a:lnTo>
                <a:lnTo>
                  <a:pt x="820" y="1709"/>
                </a:lnTo>
                <a:lnTo>
                  <a:pt x="554" y="1818"/>
                </a:lnTo>
                <a:lnTo>
                  <a:pt x="282" y="1943"/>
                </a:lnTo>
                <a:lnTo>
                  <a:pt x="0" y="2085"/>
                </a:lnTo>
                <a:lnTo>
                  <a:pt x="152" y="2085"/>
                </a:lnTo>
                <a:lnTo>
                  <a:pt x="244" y="2074"/>
                </a:lnTo>
                <a:lnTo>
                  <a:pt x="386" y="1992"/>
                </a:lnTo>
                <a:lnTo>
                  <a:pt x="537" y="1910"/>
                </a:lnTo>
                <a:lnTo>
                  <a:pt x="700" y="1834"/>
                </a:lnTo>
                <a:lnTo>
                  <a:pt x="879" y="1763"/>
                </a:lnTo>
                <a:lnTo>
                  <a:pt x="1064" y="1693"/>
                </a:lnTo>
                <a:lnTo>
                  <a:pt x="1259" y="1622"/>
                </a:lnTo>
                <a:lnTo>
                  <a:pt x="1661" y="1497"/>
                </a:lnTo>
                <a:lnTo>
                  <a:pt x="1748" y="1470"/>
                </a:lnTo>
                <a:lnTo>
                  <a:pt x="1845" y="1442"/>
                </a:lnTo>
                <a:lnTo>
                  <a:pt x="2046" y="1393"/>
                </a:lnTo>
                <a:lnTo>
                  <a:pt x="2252" y="1339"/>
                </a:lnTo>
                <a:lnTo>
                  <a:pt x="2458" y="1285"/>
                </a:lnTo>
                <a:lnTo>
                  <a:pt x="2551" y="1263"/>
                </a:lnTo>
                <a:lnTo>
                  <a:pt x="2643" y="1236"/>
                </a:lnTo>
                <a:lnTo>
                  <a:pt x="2730" y="1214"/>
                </a:lnTo>
                <a:lnTo>
                  <a:pt x="2806" y="1192"/>
                </a:lnTo>
                <a:lnTo>
                  <a:pt x="2876" y="1170"/>
                </a:lnTo>
                <a:lnTo>
                  <a:pt x="2931" y="1149"/>
                </a:lnTo>
                <a:lnTo>
                  <a:pt x="2974" y="1132"/>
                </a:lnTo>
                <a:lnTo>
                  <a:pt x="3007" y="1116"/>
                </a:lnTo>
                <a:lnTo>
                  <a:pt x="3007" y="871"/>
                </a:lnTo>
                <a:lnTo>
                  <a:pt x="2941" y="860"/>
                </a:lnTo>
                <a:lnTo>
                  <a:pt x="2860" y="844"/>
                </a:lnTo>
                <a:lnTo>
                  <a:pt x="2773" y="827"/>
                </a:lnTo>
                <a:lnTo>
                  <a:pt x="2670" y="806"/>
                </a:lnTo>
                <a:lnTo>
                  <a:pt x="2567" y="784"/>
                </a:lnTo>
                <a:lnTo>
                  <a:pt x="2458" y="757"/>
                </a:lnTo>
                <a:lnTo>
                  <a:pt x="2241" y="702"/>
                </a:lnTo>
                <a:lnTo>
                  <a:pt x="2138" y="670"/>
                </a:lnTo>
                <a:lnTo>
                  <a:pt x="2046" y="637"/>
                </a:lnTo>
                <a:lnTo>
                  <a:pt x="1959" y="604"/>
                </a:lnTo>
                <a:lnTo>
                  <a:pt x="1883" y="566"/>
                </a:lnTo>
                <a:lnTo>
                  <a:pt x="1824" y="534"/>
                </a:lnTo>
                <a:lnTo>
                  <a:pt x="1780" y="495"/>
                </a:lnTo>
                <a:lnTo>
                  <a:pt x="1769" y="474"/>
                </a:lnTo>
                <a:lnTo>
                  <a:pt x="1758" y="457"/>
                </a:lnTo>
                <a:lnTo>
                  <a:pt x="1753" y="436"/>
                </a:lnTo>
                <a:lnTo>
                  <a:pt x="1758" y="419"/>
                </a:lnTo>
                <a:lnTo>
                  <a:pt x="1780" y="381"/>
                </a:lnTo>
                <a:lnTo>
                  <a:pt x="1813" y="343"/>
                </a:lnTo>
                <a:lnTo>
                  <a:pt x="1862" y="316"/>
                </a:lnTo>
                <a:lnTo>
                  <a:pt x="1921" y="289"/>
                </a:lnTo>
                <a:lnTo>
                  <a:pt x="1986" y="267"/>
                </a:lnTo>
                <a:lnTo>
                  <a:pt x="2062" y="245"/>
                </a:lnTo>
                <a:lnTo>
                  <a:pt x="2149" y="229"/>
                </a:lnTo>
                <a:lnTo>
                  <a:pt x="2236" y="213"/>
                </a:lnTo>
                <a:lnTo>
                  <a:pt x="2431" y="180"/>
                </a:lnTo>
                <a:lnTo>
                  <a:pt x="2627" y="158"/>
                </a:lnTo>
                <a:lnTo>
                  <a:pt x="2827" y="125"/>
                </a:lnTo>
                <a:lnTo>
                  <a:pt x="2920" y="109"/>
                </a:lnTo>
                <a:lnTo>
                  <a:pt x="3007" y="87"/>
                </a:lnTo>
                <a:lnTo>
                  <a:pt x="3007" y="0"/>
                </a:lnTo>
                <a:lnTo>
                  <a:pt x="2909" y="22"/>
                </a:lnTo>
                <a:lnTo>
                  <a:pt x="2795" y="44"/>
                </a:lnTo>
                <a:lnTo>
                  <a:pt x="2676" y="66"/>
                </a:lnTo>
                <a:lnTo>
                  <a:pt x="2551" y="82"/>
                </a:lnTo>
                <a:lnTo>
                  <a:pt x="2285" y="120"/>
                </a:lnTo>
                <a:lnTo>
                  <a:pt x="2155" y="136"/>
                </a:lnTo>
                <a:lnTo>
                  <a:pt x="2030" y="158"/>
                </a:lnTo>
                <a:lnTo>
                  <a:pt x="1905" y="174"/>
                </a:lnTo>
                <a:lnTo>
                  <a:pt x="1791" y="202"/>
                </a:lnTo>
                <a:lnTo>
                  <a:pt x="1688" y="229"/>
                </a:lnTo>
                <a:lnTo>
                  <a:pt x="1601" y="261"/>
                </a:lnTo>
                <a:lnTo>
                  <a:pt x="1525" y="300"/>
                </a:lnTo>
                <a:lnTo>
                  <a:pt x="1471" y="338"/>
                </a:lnTo>
                <a:lnTo>
                  <a:pt x="1455" y="359"/>
                </a:lnTo>
                <a:lnTo>
                  <a:pt x="1438" y="387"/>
                </a:lnTo>
                <a:lnTo>
                  <a:pt x="1427" y="414"/>
                </a:lnTo>
                <a:lnTo>
                  <a:pt x="1427" y="441"/>
                </a:lnTo>
                <a:lnTo>
                  <a:pt x="1427" y="441"/>
                </a:lnTo>
                <a:close/>
              </a:path>
            </a:pathLst>
          </a:custGeom>
          <a:solidFill xmlns:a="http://schemas.openxmlformats.org/drawingml/2006/main">
            <a:srgbClr val="003399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0" name="Freeform 10">
            <a:extLst xmlns:a="http://schemas.openxmlformats.org/drawingml/2006/main">
              <a:ext uri="{FF2B5EF4-FFF2-40B4-BE49-F238E27FC236}">
                <a16:creationId xmlns:a16="http://schemas.microsoft.com/office/drawing/2014/main" id="{AC06DA4B-A171-47AC-A7B7-F88C61F103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7145280" y="3678120"/>
            <a:ext cx="1981080" cy="855720"/>
          </a:xfrm>
          <a:custGeom xmlns:a="http://schemas.openxmlformats.org/drawingml/2006/main">
            <a:gdLst>
              <a:gd name="GluePoint1X" fmla="*/ 0 w 1248"/>
              <a:gd name="GluePoint1Y" fmla="*/ 332 h 539"/>
              <a:gd name="GluePoint2X" fmla="*/ 0 w 1248"/>
              <a:gd name="GluePoint2Y" fmla="*/ 360 h 539"/>
              <a:gd name="GluePoint3X" fmla="*/ 5 w 1248"/>
              <a:gd name="GluePoint3Y" fmla="*/ 387 h 539"/>
              <a:gd name="GluePoint4X" fmla="*/ 27 w 1248"/>
              <a:gd name="GluePoint4Y" fmla="*/ 414 h 539"/>
              <a:gd name="GluePoint5X" fmla="*/ 54 w 1248"/>
              <a:gd name="GluePoint5Y" fmla="*/ 436 h 539"/>
              <a:gd name="GluePoint6X" fmla="*/ 92 w 1248"/>
              <a:gd name="GluePoint6Y" fmla="*/ 463 h 539"/>
              <a:gd name="GluePoint7X" fmla="*/ 141 w 1248"/>
              <a:gd name="GluePoint7Y" fmla="*/ 490 h 539"/>
              <a:gd name="GluePoint8X" fmla="*/ 195 w 1248"/>
              <a:gd name="GluePoint8Y" fmla="*/ 512 h 539"/>
              <a:gd name="GluePoint9X" fmla="*/ 255 w 1248"/>
              <a:gd name="GluePoint9Y" fmla="*/ 539 h 539"/>
              <a:gd name="GluePoint10X" fmla="*/ 212 w 1248"/>
              <a:gd name="GluePoint10Y" fmla="*/ 517 h 539"/>
              <a:gd name="GluePoint11X" fmla="*/ 179 w 1248"/>
              <a:gd name="GluePoint11Y" fmla="*/ 490 h 539"/>
              <a:gd name="GluePoint12X" fmla="*/ 157 w 1248"/>
              <a:gd name="GluePoint12Y" fmla="*/ 468 h 539"/>
              <a:gd name="GluePoint13X" fmla="*/ 141 w 1248"/>
              <a:gd name="GluePoint13Y" fmla="*/ 447 h 539"/>
              <a:gd name="GluePoint14X" fmla="*/ 136 w 1248"/>
              <a:gd name="GluePoint14Y" fmla="*/ 425 h 539"/>
              <a:gd name="GluePoint15X" fmla="*/ 136 w 1248"/>
              <a:gd name="GluePoint15Y" fmla="*/ 403 h 539"/>
              <a:gd name="GluePoint16X" fmla="*/ 141 w 1248"/>
              <a:gd name="GluePoint16Y" fmla="*/ 381 h 539"/>
              <a:gd name="GluePoint17X" fmla="*/ 157 w 1248"/>
              <a:gd name="GluePoint17Y" fmla="*/ 365 h 539"/>
              <a:gd name="GluePoint18X" fmla="*/ 179 w 1248"/>
              <a:gd name="GluePoint18Y" fmla="*/ 343 h 539"/>
              <a:gd name="GluePoint19X" fmla="*/ 201 w 1248"/>
              <a:gd name="GluePoint19Y" fmla="*/ 327 h 539"/>
              <a:gd name="GluePoint20X" fmla="*/ 266 w 1248"/>
              <a:gd name="GluePoint20Y" fmla="*/ 294 h 539"/>
              <a:gd name="GluePoint21X" fmla="*/ 353 w 1248"/>
              <a:gd name="GluePoint21Y" fmla="*/ 262 h 539"/>
              <a:gd name="GluePoint22X" fmla="*/ 445 w 1248"/>
              <a:gd name="GluePoint22Y" fmla="*/ 234 h 539"/>
              <a:gd name="GluePoint23X" fmla="*/ 554 w 1248"/>
              <a:gd name="GluePoint23Y" fmla="*/ 213 h 539"/>
              <a:gd name="GluePoint24X" fmla="*/ 662 w 1248"/>
              <a:gd name="GluePoint24Y" fmla="*/ 191 h 539"/>
              <a:gd name="GluePoint25X" fmla="*/ 890 w 1248"/>
              <a:gd name="GluePoint25Y" fmla="*/ 153 h 539"/>
              <a:gd name="GluePoint26X" fmla="*/ 993 w 1248"/>
              <a:gd name="GluePoint26Y" fmla="*/ 136 h 539"/>
              <a:gd name="GluePoint27X" fmla="*/ 1091 w 1248"/>
              <a:gd name="GluePoint27Y" fmla="*/ 120 h 539"/>
              <a:gd name="GluePoint28X" fmla="*/ 1178 w 1248"/>
              <a:gd name="GluePoint28Y" fmla="*/ 115 h 539"/>
              <a:gd name="GluePoint29X" fmla="*/ 1248 w 1248"/>
              <a:gd name="GluePoint29Y" fmla="*/ 104 h 539"/>
              <a:gd name="GluePoint30X" fmla="*/ 1248 w 1248"/>
              <a:gd name="GluePoint30Y" fmla="*/ 0 h 539"/>
              <a:gd name="GluePoint31X" fmla="*/ 1161 w 1248"/>
              <a:gd name="GluePoint31Y" fmla="*/ 22 h 539"/>
              <a:gd name="GluePoint32X" fmla="*/ 1069 w 1248"/>
              <a:gd name="GluePoint32Y" fmla="*/ 38 h 539"/>
              <a:gd name="GluePoint33X" fmla="*/ 874 w 1248"/>
              <a:gd name="GluePoint33Y" fmla="*/ 71 h 539"/>
              <a:gd name="GluePoint34X" fmla="*/ 673 w 1248"/>
              <a:gd name="GluePoint34Y" fmla="*/ 93 h 539"/>
              <a:gd name="GluePoint35X" fmla="*/ 483 w 1248"/>
              <a:gd name="GluePoint35Y" fmla="*/ 126 h 539"/>
              <a:gd name="GluePoint36X" fmla="*/ 391 w 1248"/>
              <a:gd name="GluePoint36Y" fmla="*/ 142 h 539"/>
              <a:gd name="GluePoint37X" fmla="*/ 309 w 1248"/>
              <a:gd name="GluePoint37Y" fmla="*/ 158 h 539"/>
              <a:gd name="GluePoint38X" fmla="*/ 228 w 1248"/>
              <a:gd name="GluePoint38Y" fmla="*/ 180 h 539"/>
              <a:gd name="GluePoint39X" fmla="*/ 163 w 1248"/>
              <a:gd name="GluePoint39Y" fmla="*/ 202 h 539"/>
              <a:gd name="GluePoint40X" fmla="*/ 103 w 1248"/>
              <a:gd name="GluePoint40Y" fmla="*/ 229 h 539"/>
              <a:gd name="GluePoint41X" fmla="*/ 54 w 1248"/>
              <a:gd name="GluePoint41Y" fmla="*/ 256 h 539"/>
              <a:gd name="GluePoint42X" fmla="*/ 22 w 1248"/>
              <a:gd name="GluePoint42Y" fmla="*/ 294 h 539"/>
              <a:gd name="GluePoint43X" fmla="*/ 0 w 1248"/>
              <a:gd name="GluePoint43Y" fmla="*/ 332 h 539"/>
              <a:gd name="GluePoint44X" fmla="*/ 0 w 1248"/>
              <a:gd name="GluePoint44Y" fmla="*/ 332 h 539"/>
            </a:gdLst>
            <a:rect l="l" t="t" r="r" b="b"/>
            <a:pathLst>
              <a:path w="1248" h="539">
                <a:moveTo>
                  <a:pt x="0" y="332"/>
                </a:moveTo>
                <a:lnTo>
                  <a:pt x="0" y="360"/>
                </a:lnTo>
                <a:lnTo>
                  <a:pt x="5" y="387"/>
                </a:lnTo>
                <a:lnTo>
                  <a:pt x="27" y="414"/>
                </a:lnTo>
                <a:lnTo>
                  <a:pt x="54" y="436"/>
                </a:lnTo>
                <a:lnTo>
                  <a:pt x="92" y="463"/>
                </a:lnTo>
                <a:lnTo>
                  <a:pt x="141" y="490"/>
                </a:lnTo>
                <a:lnTo>
                  <a:pt x="195" y="512"/>
                </a:lnTo>
                <a:lnTo>
                  <a:pt x="255" y="539"/>
                </a:lnTo>
                <a:lnTo>
                  <a:pt x="212" y="517"/>
                </a:lnTo>
                <a:lnTo>
                  <a:pt x="179" y="490"/>
                </a:lnTo>
                <a:lnTo>
                  <a:pt x="157" y="468"/>
                </a:lnTo>
                <a:lnTo>
                  <a:pt x="141" y="447"/>
                </a:lnTo>
                <a:lnTo>
                  <a:pt x="136" y="425"/>
                </a:lnTo>
                <a:lnTo>
                  <a:pt x="136" y="403"/>
                </a:lnTo>
                <a:lnTo>
                  <a:pt x="141" y="381"/>
                </a:lnTo>
                <a:lnTo>
                  <a:pt x="157" y="365"/>
                </a:lnTo>
                <a:lnTo>
                  <a:pt x="179" y="343"/>
                </a:lnTo>
                <a:lnTo>
                  <a:pt x="201" y="327"/>
                </a:lnTo>
                <a:lnTo>
                  <a:pt x="266" y="294"/>
                </a:lnTo>
                <a:lnTo>
                  <a:pt x="353" y="262"/>
                </a:lnTo>
                <a:lnTo>
                  <a:pt x="445" y="234"/>
                </a:lnTo>
                <a:lnTo>
                  <a:pt x="554" y="213"/>
                </a:lnTo>
                <a:lnTo>
                  <a:pt x="662" y="191"/>
                </a:lnTo>
                <a:lnTo>
                  <a:pt x="890" y="153"/>
                </a:lnTo>
                <a:lnTo>
                  <a:pt x="993" y="136"/>
                </a:lnTo>
                <a:lnTo>
                  <a:pt x="1091" y="120"/>
                </a:lnTo>
                <a:lnTo>
                  <a:pt x="1178" y="115"/>
                </a:lnTo>
                <a:lnTo>
                  <a:pt x="1248" y="104"/>
                </a:lnTo>
                <a:lnTo>
                  <a:pt x="1248" y="0"/>
                </a:lnTo>
                <a:lnTo>
                  <a:pt x="1161" y="22"/>
                </a:lnTo>
                <a:lnTo>
                  <a:pt x="1069" y="38"/>
                </a:lnTo>
                <a:lnTo>
                  <a:pt x="874" y="71"/>
                </a:lnTo>
                <a:lnTo>
                  <a:pt x="673" y="93"/>
                </a:lnTo>
                <a:lnTo>
                  <a:pt x="483" y="126"/>
                </a:lnTo>
                <a:lnTo>
                  <a:pt x="391" y="142"/>
                </a:lnTo>
                <a:lnTo>
                  <a:pt x="309" y="158"/>
                </a:lnTo>
                <a:lnTo>
                  <a:pt x="228" y="180"/>
                </a:lnTo>
                <a:lnTo>
                  <a:pt x="163" y="202"/>
                </a:lnTo>
                <a:lnTo>
                  <a:pt x="103" y="229"/>
                </a:lnTo>
                <a:lnTo>
                  <a:pt x="54" y="256"/>
                </a:lnTo>
                <a:lnTo>
                  <a:pt x="22" y="294"/>
                </a:lnTo>
                <a:lnTo>
                  <a:pt x="0" y="332"/>
                </a:lnTo>
                <a:lnTo>
                  <a:pt x="0" y="332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D86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1" name="Freeform 11">
            <a:extLst xmlns:a="http://schemas.openxmlformats.org/drawingml/2006/main">
              <a:ext uri="{FF2B5EF4-FFF2-40B4-BE49-F238E27FC236}">
                <a16:creationId xmlns:a16="http://schemas.microsoft.com/office/drawing/2014/main" id="{E29224DC-44D2-45F2-B6C4-975AD154D3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5273640" y="2128680"/>
            <a:ext cx="2896920" cy="2440080"/>
          </a:xfrm>
          <a:custGeom xmlns:a="http://schemas.openxmlformats.org/drawingml/2006/main">
            <a:gdLst>
              <a:gd name="GluePoint1X" fmla="*/ 982 w 2296"/>
              <a:gd name="GluePoint1Y" fmla="*/ 1061 h 1469"/>
              <a:gd name="GluePoint2X" fmla="*/ 1357 w 2296"/>
              <a:gd name="GluePoint2Y" fmla="*/ 1012 h 1469"/>
              <a:gd name="GluePoint3X" fmla="*/ 1666 w 2296"/>
              <a:gd name="GluePoint3Y" fmla="*/ 957 h 1469"/>
              <a:gd name="GluePoint4X" fmla="*/ 1916 w 2296"/>
              <a:gd name="GluePoint4Y" fmla="*/ 897 h 1469"/>
              <a:gd name="GluePoint5X" fmla="*/ 2100 w 2296"/>
              <a:gd name="GluePoint5Y" fmla="*/ 832 h 1469"/>
              <a:gd name="GluePoint6X" fmla="*/ 2220 w 2296"/>
              <a:gd name="GluePoint6Y" fmla="*/ 756 h 1469"/>
              <a:gd name="GluePoint7X" fmla="*/ 2285 w 2296"/>
              <a:gd name="GluePoint7Y" fmla="*/ 669 h 1469"/>
              <a:gd name="GluePoint8X" fmla="*/ 2290 w 2296"/>
              <a:gd name="GluePoint8Y" fmla="*/ 560 h 1469"/>
              <a:gd name="GluePoint9X" fmla="*/ 2241 w 2296"/>
              <a:gd name="GluePoint9Y" fmla="*/ 457 h 1469"/>
              <a:gd name="GluePoint10X" fmla="*/ 2144 w 2296"/>
              <a:gd name="GluePoint10Y" fmla="*/ 364 h 1469"/>
              <a:gd name="GluePoint11X" fmla="*/ 2008 w 2296"/>
              <a:gd name="GluePoint11Y" fmla="*/ 277 h 1469"/>
              <a:gd name="GluePoint12X" fmla="*/ 1769 w 2296"/>
              <a:gd name="GluePoint12Y" fmla="*/ 157 h 1469"/>
              <a:gd name="GluePoint13X" fmla="*/ 1612 w 2296"/>
              <a:gd name="GluePoint13Y" fmla="*/ 92 h 1469"/>
              <a:gd name="GluePoint14X" fmla="*/ 1476 w 2296"/>
              <a:gd name="GluePoint14Y" fmla="*/ 43 h 1469"/>
              <a:gd name="GluePoint15X" fmla="*/ 1384 w 2296"/>
              <a:gd name="GluePoint15Y" fmla="*/ 10 h 1469"/>
              <a:gd name="GluePoint16X" fmla="*/ 1346 w 2296"/>
              <a:gd name="GluePoint16Y" fmla="*/ 0 h 1469"/>
              <a:gd name="GluePoint17X" fmla="*/ 1655 w 2296"/>
              <a:gd name="GluePoint17Y" fmla="*/ 119 h 1469"/>
              <a:gd name="GluePoint18X" fmla="*/ 1948 w 2296"/>
              <a:gd name="GluePoint18Y" fmla="*/ 255 h 1469"/>
              <a:gd name="GluePoint19X" fmla="*/ 2068 w 2296"/>
              <a:gd name="GluePoint19Y" fmla="*/ 326 h 1469"/>
              <a:gd name="GluePoint20X" fmla="*/ 2171 w 2296"/>
              <a:gd name="GluePoint20Y" fmla="*/ 402 h 1469"/>
              <a:gd name="GluePoint21X" fmla="*/ 2236 w 2296"/>
              <a:gd name="GluePoint21Y" fmla="*/ 478 h 1469"/>
              <a:gd name="GluePoint22X" fmla="*/ 2263 w 2296"/>
              <a:gd name="GluePoint22Y" fmla="*/ 560 h 1469"/>
              <a:gd name="GluePoint23X" fmla="*/ 2241 w 2296"/>
              <a:gd name="GluePoint23Y" fmla="*/ 636 h 1469"/>
              <a:gd name="GluePoint24X" fmla="*/ 2171 w 2296"/>
              <a:gd name="GluePoint24Y" fmla="*/ 702 h 1469"/>
              <a:gd name="GluePoint25X" fmla="*/ 2062 w 2296"/>
              <a:gd name="GluePoint25Y" fmla="*/ 756 h 1469"/>
              <a:gd name="GluePoint26X" fmla="*/ 1921 w 2296"/>
              <a:gd name="GluePoint26Y" fmla="*/ 800 h 1469"/>
              <a:gd name="GluePoint27X" fmla="*/ 1748 w 2296"/>
              <a:gd name="GluePoint27Y" fmla="*/ 843 h 1469"/>
              <a:gd name="GluePoint28X" fmla="*/ 1351 w 2296"/>
              <a:gd name="GluePoint28Y" fmla="*/ 908 h 1469"/>
              <a:gd name="GluePoint29X" fmla="*/ 923 w 2296"/>
              <a:gd name="GluePoint29Y" fmla="*/ 968 h 1469"/>
              <a:gd name="GluePoint30X" fmla="*/ 521 w 2296"/>
              <a:gd name="GluePoint30Y" fmla="*/ 1028 h 1469"/>
              <a:gd name="GluePoint31X" fmla="*/ 353 w 2296"/>
              <a:gd name="GluePoint31Y" fmla="*/ 1066 h 1469"/>
              <a:gd name="GluePoint32X" fmla="*/ 206 w 2296"/>
              <a:gd name="GluePoint32Y" fmla="*/ 1104 h 1469"/>
              <a:gd name="GluePoint33X" fmla="*/ 92 w 2296"/>
              <a:gd name="GluePoint33Y" fmla="*/ 1148 h 1469"/>
              <a:gd name="GluePoint34X" fmla="*/ 22 w 2296"/>
              <a:gd name="GluePoint34Y" fmla="*/ 1202 h 1469"/>
              <a:gd name="GluePoint35X" fmla="*/ 0 w 2296"/>
              <a:gd name="GluePoint35Y" fmla="*/ 1262 h 1469"/>
              <a:gd name="GluePoint36X" fmla="*/ 27 w 2296"/>
              <a:gd name="GluePoint36Y" fmla="*/ 1327 h 1469"/>
              <a:gd name="GluePoint37X" fmla="*/ 98 w 2296"/>
              <a:gd name="GluePoint37Y" fmla="*/ 1382 h 1469"/>
              <a:gd name="GluePoint38X" fmla="*/ 196 w 2296"/>
              <a:gd name="GluePoint38Y" fmla="*/ 1425 h 1469"/>
              <a:gd name="GluePoint39X" fmla="*/ 326 w 2296"/>
              <a:gd name="GluePoint39Y" fmla="*/ 1469 h 1469"/>
              <a:gd name="GluePoint40X" fmla="*/ 217 w 2296"/>
              <a:gd name="GluePoint40Y" fmla="*/ 1414 h 1469"/>
              <a:gd name="GluePoint41X" fmla="*/ 147 w 2296"/>
              <a:gd name="GluePoint41Y" fmla="*/ 1360 h 1469"/>
              <a:gd name="GluePoint42X" fmla="*/ 120 w 2296"/>
              <a:gd name="GluePoint42Y" fmla="*/ 1306 h 1469"/>
              <a:gd name="GluePoint43X" fmla="*/ 141 w 2296"/>
              <a:gd name="GluePoint43Y" fmla="*/ 1257 h 1469"/>
              <a:gd name="GluePoint44X" fmla="*/ 212 w 2296"/>
              <a:gd name="GluePoint44Y" fmla="*/ 1208 h 1469"/>
              <a:gd name="GluePoint45X" fmla="*/ 342 w 2296"/>
              <a:gd name="GluePoint45Y" fmla="*/ 1164 h 1469"/>
              <a:gd name="GluePoint46X" fmla="*/ 527 w 2296"/>
              <a:gd name="GluePoint46Y" fmla="*/ 1121 h 1469"/>
              <a:gd name="GluePoint47X" fmla="*/ 771 w 2296"/>
              <a:gd name="GluePoint47Y" fmla="*/ 1088 h 1469"/>
            </a:gdLst>
            <a:rect l="l" t="t" r="r" b="b"/>
            <a:pathLst>
              <a:path w="2296" h="1469">
                <a:moveTo>
                  <a:pt x="771" y="1088"/>
                </a:moveTo>
                <a:lnTo>
                  <a:pt x="982" y="1061"/>
                </a:lnTo>
                <a:lnTo>
                  <a:pt x="1178" y="1034"/>
                </a:lnTo>
                <a:lnTo>
                  <a:pt x="1357" y="1012"/>
                </a:lnTo>
                <a:lnTo>
                  <a:pt x="1520" y="985"/>
                </a:lnTo>
                <a:lnTo>
                  <a:pt x="1666" y="957"/>
                </a:lnTo>
                <a:lnTo>
                  <a:pt x="1796" y="930"/>
                </a:lnTo>
                <a:lnTo>
                  <a:pt x="1916" y="897"/>
                </a:lnTo>
                <a:lnTo>
                  <a:pt x="2013" y="870"/>
                </a:lnTo>
                <a:lnTo>
                  <a:pt x="2100" y="832"/>
                </a:lnTo>
                <a:lnTo>
                  <a:pt x="2171" y="800"/>
                </a:lnTo>
                <a:lnTo>
                  <a:pt x="2220" y="756"/>
                </a:lnTo>
                <a:lnTo>
                  <a:pt x="2263" y="712"/>
                </a:lnTo>
                <a:lnTo>
                  <a:pt x="2285" y="669"/>
                </a:lnTo>
                <a:lnTo>
                  <a:pt x="2296" y="614"/>
                </a:lnTo>
                <a:lnTo>
                  <a:pt x="2290" y="560"/>
                </a:lnTo>
                <a:lnTo>
                  <a:pt x="2269" y="500"/>
                </a:lnTo>
                <a:lnTo>
                  <a:pt x="2241" y="457"/>
                </a:lnTo>
                <a:lnTo>
                  <a:pt x="2198" y="408"/>
                </a:lnTo>
                <a:lnTo>
                  <a:pt x="2144" y="364"/>
                </a:lnTo>
                <a:lnTo>
                  <a:pt x="2079" y="321"/>
                </a:lnTo>
                <a:lnTo>
                  <a:pt x="2008" y="277"/>
                </a:lnTo>
                <a:lnTo>
                  <a:pt x="1927" y="234"/>
                </a:lnTo>
                <a:lnTo>
                  <a:pt x="1769" y="157"/>
                </a:lnTo>
                <a:lnTo>
                  <a:pt x="1688" y="125"/>
                </a:lnTo>
                <a:lnTo>
                  <a:pt x="1612" y="92"/>
                </a:lnTo>
                <a:lnTo>
                  <a:pt x="1536" y="65"/>
                </a:lnTo>
                <a:lnTo>
                  <a:pt x="1476" y="43"/>
                </a:lnTo>
                <a:lnTo>
                  <a:pt x="1422" y="27"/>
                </a:lnTo>
                <a:lnTo>
                  <a:pt x="1384" y="10"/>
                </a:lnTo>
                <a:lnTo>
                  <a:pt x="1357" y="5"/>
                </a:lnTo>
                <a:lnTo>
                  <a:pt x="1346" y="0"/>
                </a:lnTo>
                <a:lnTo>
                  <a:pt x="1498" y="54"/>
                </a:lnTo>
                <a:lnTo>
                  <a:pt x="1655" y="119"/>
                </a:lnTo>
                <a:lnTo>
                  <a:pt x="1807" y="185"/>
                </a:lnTo>
                <a:lnTo>
                  <a:pt x="1948" y="255"/>
                </a:lnTo>
                <a:lnTo>
                  <a:pt x="2013" y="288"/>
                </a:lnTo>
                <a:lnTo>
                  <a:pt x="2068" y="326"/>
                </a:lnTo>
                <a:lnTo>
                  <a:pt x="2122" y="364"/>
                </a:lnTo>
                <a:lnTo>
                  <a:pt x="2171" y="402"/>
                </a:lnTo>
                <a:lnTo>
                  <a:pt x="2209" y="440"/>
                </a:lnTo>
                <a:lnTo>
                  <a:pt x="2236" y="478"/>
                </a:lnTo>
                <a:lnTo>
                  <a:pt x="2252" y="522"/>
                </a:lnTo>
                <a:lnTo>
                  <a:pt x="2263" y="560"/>
                </a:lnTo>
                <a:lnTo>
                  <a:pt x="2258" y="598"/>
                </a:lnTo>
                <a:lnTo>
                  <a:pt x="2241" y="636"/>
                </a:lnTo>
                <a:lnTo>
                  <a:pt x="2214" y="669"/>
                </a:lnTo>
                <a:lnTo>
                  <a:pt x="2171" y="702"/>
                </a:lnTo>
                <a:lnTo>
                  <a:pt x="2122" y="729"/>
                </a:lnTo>
                <a:lnTo>
                  <a:pt x="2062" y="756"/>
                </a:lnTo>
                <a:lnTo>
                  <a:pt x="1997" y="778"/>
                </a:lnTo>
                <a:lnTo>
                  <a:pt x="1921" y="800"/>
                </a:lnTo>
                <a:lnTo>
                  <a:pt x="1834" y="821"/>
                </a:lnTo>
                <a:lnTo>
                  <a:pt x="1748" y="843"/>
                </a:lnTo>
                <a:lnTo>
                  <a:pt x="1552" y="876"/>
                </a:lnTo>
                <a:lnTo>
                  <a:pt x="1351" y="908"/>
                </a:lnTo>
                <a:lnTo>
                  <a:pt x="1134" y="941"/>
                </a:lnTo>
                <a:lnTo>
                  <a:pt x="923" y="968"/>
                </a:lnTo>
                <a:lnTo>
                  <a:pt x="716" y="995"/>
                </a:lnTo>
                <a:lnTo>
                  <a:pt x="521" y="1028"/>
                </a:lnTo>
                <a:lnTo>
                  <a:pt x="434" y="1044"/>
                </a:lnTo>
                <a:lnTo>
                  <a:pt x="353" y="1066"/>
                </a:lnTo>
                <a:lnTo>
                  <a:pt x="277" y="1082"/>
                </a:lnTo>
                <a:lnTo>
                  <a:pt x="206" y="1104"/>
                </a:lnTo>
                <a:lnTo>
                  <a:pt x="147" y="1126"/>
                </a:lnTo>
                <a:lnTo>
                  <a:pt x="92" y="1148"/>
                </a:lnTo>
                <a:lnTo>
                  <a:pt x="54" y="1175"/>
                </a:lnTo>
                <a:lnTo>
                  <a:pt x="22" y="1202"/>
                </a:lnTo>
                <a:lnTo>
                  <a:pt x="6" y="1229"/>
                </a:lnTo>
                <a:lnTo>
                  <a:pt x="0" y="1262"/>
                </a:lnTo>
                <a:lnTo>
                  <a:pt x="11" y="1295"/>
                </a:lnTo>
                <a:lnTo>
                  <a:pt x="27" y="1327"/>
                </a:lnTo>
                <a:lnTo>
                  <a:pt x="54" y="1355"/>
                </a:lnTo>
                <a:lnTo>
                  <a:pt x="98" y="1382"/>
                </a:lnTo>
                <a:lnTo>
                  <a:pt x="141" y="1404"/>
                </a:lnTo>
                <a:lnTo>
                  <a:pt x="196" y="1425"/>
                </a:lnTo>
                <a:lnTo>
                  <a:pt x="261" y="1447"/>
                </a:lnTo>
                <a:lnTo>
                  <a:pt x="326" y="1469"/>
                </a:lnTo>
                <a:lnTo>
                  <a:pt x="266" y="1442"/>
                </a:lnTo>
                <a:lnTo>
                  <a:pt x="217" y="1414"/>
                </a:lnTo>
                <a:lnTo>
                  <a:pt x="174" y="1387"/>
                </a:lnTo>
                <a:lnTo>
                  <a:pt x="147" y="1360"/>
                </a:lnTo>
                <a:lnTo>
                  <a:pt x="125" y="1333"/>
                </a:lnTo>
                <a:lnTo>
                  <a:pt x="120" y="1306"/>
                </a:lnTo>
                <a:lnTo>
                  <a:pt x="125" y="1278"/>
                </a:lnTo>
                <a:lnTo>
                  <a:pt x="141" y="1257"/>
                </a:lnTo>
                <a:lnTo>
                  <a:pt x="174" y="1229"/>
                </a:lnTo>
                <a:lnTo>
                  <a:pt x="212" y="1208"/>
                </a:lnTo>
                <a:lnTo>
                  <a:pt x="272" y="1186"/>
                </a:lnTo>
                <a:lnTo>
                  <a:pt x="342" y="1164"/>
                </a:lnTo>
                <a:lnTo>
                  <a:pt x="423" y="1142"/>
                </a:lnTo>
                <a:lnTo>
                  <a:pt x="527" y="1121"/>
                </a:lnTo>
                <a:lnTo>
                  <a:pt x="641" y="1104"/>
                </a:lnTo>
                <a:lnTo>
                  <a:pt x="771" y="1088"/>
                </a:lnTo>
                <a:lnTo>
                  <a:pt x="771" y="108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B82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2" name="Freeform 12">
            <a:extLst xmlns:a="http://schemas.openxmlformats.org/drawingml/2006/main">
              <a:ext uri="{FF2B5EF4-FFF2-40B4-BE49-F238E27FC236}">
                <a16:creationId xmlns:a16="http://schemas.microsoft.com/office/drawing/2014/main" id="{2D7D7830-88D8-4145-9A51-2D13925894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0" y="0"/>
            <a:ext cx="9140760" cy="2819160"/>
          </a:xfrm>
          <a:custGeom xmlns:a="http://schemas.openxmlformats.org/drawingml/2006/main">
            <a:gdLst>
              <a:gd name="GluePoint1X" fmla="*/ 0 w 5740"/>
              <a:gd name="GluePoint1Y" fmla="*/ 0 h 1906"/>
              <a:gd name="GluePoint2X" fmla="*/ 0 w 5740"/>
              <a:gd name="GluePoint2Y" fmla="*/ 1906 h 1906"/>
              <a:gd name="GluePoint3X" fmla="*/ 5740 w 5740"/>
              <a:gd name="GluePoint3Y" fmla="*/ 1906 h 1906"/>
              <a:gd name="GluePoint4X" fmla="*/ 5740 w 5740"/>
              <a:gd name="GluePoint4Y" fmla="*/ 0 h 1906"/>
              <a:gd name="GluePoint5X" fmla="*/ 0 w 5740"/>
              <a:gd name="GluePoint5Y" fmla="*/ 0 h 1906"/>
              <a:gd name="GluePoint6X" fmla="*/ 0 w 5740"/>
              <a:gd name="GluePoint6Y" fmla="*/ 0 h 1906"/>
            </a:gdLst>
            <a:rect l="l" t="t" r="r" b="b"/>
            <a:pathLst>
              <a:path w="5740" h="1906">
                <a:moveTo>
                  <a:pt x="0" y="0"/>
                </a:moveTo>
                <a:lnTo>
                  <a:pt x="0" y="1906"/>
                </a:lnTo>
                <a:lnTo>
                  <a:pt x="5740" y="1906"/>
                </a:lnTo>
                <a:lnTo>
                  <a:pt x="574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0514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3" name="PlaceHolder 3">
            <a:extLst xmlns:a="http://schemas.openxmlformats.org/drawingml/2006/main">
              <a:ext uri="{FF2B5EF4-FFF2-40B4-BE49-F238E27FC236}">
                <a16:creationId xmlns:a16="http://schemas.microsoft.com/office/drawing/2014/main" id="{C46E76EA-B186-4F35-A6F5-FFCBF000772A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Click to edit the title text format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5" name="PlaceHolder 5">
            <a:extLst xmlns:a="http://schemas.openxmlformats.org/drawingml/2006/main">
              <a:ext uri="{FF2B5EF4-FFF2-40B4-BE49-F238E27FC236}">
                <a16:creationId xmlns:a16="http://schemas.microsoft.com/office/drawing/2014/main" id="{2EF84DD7-8258-499F-A378-46BAB8566C3E}"/>
              </a:ext>
            </a:extLst>
          </p:cNvPr>
          <p:cNvSpPr>
            <a:spLocks xmlns:a="http://schemas.openxmlformats.org/drawingml/2006/main" noGrp="1"/>
          </p:cNvSpPr>
          <p:nvPr>
            <p:ph type="body"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t">
            <a:normAutofit/>
          </a:bodyPr>
          <a:lstStyle xmlns:a="http://schemas.openxmlformats.org/drawingml/2006/main">
            <a:lvl1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1pPr>
            <a:lvl2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2pPr>
            <a:lvl3pPr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3pPr>
            <a:lvl4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4pPr>
            <a:lvl5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5pPr>
            <a:lvl6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6pPr>
            <a:lvl7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7pPr>
          </a:lstStyle>
          <a:p xmlns:a="http://schemas.openxmlformats.org/drawingml/2006/main">
            <a:pPr marL="343080" indent="-34308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Click to edit the outline text format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Second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Third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600200" lvl="3" indent="-22860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Fourth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4" indent="-22860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Fifth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5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Sixth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6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Seventh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</p:cSld>
</p:sldLayout>
</file>

<file path=ppt/slideLayouts/slideLayout2.xml><?xml version="1.0" encoding="utf-8"?>
<p:sldLayout xmlns:p="http://schemas.openxmlformats.org/presentationml/2006/main" type="blank" preserve="1">
  <p:cSld name="Title1">
    <p:bg>
      <p:bgPr>
        <a:solidFill xmlns:a="http://schemas.openxmlformats.org/drawingml/2006/main">
          <a:srgbClr val="00339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Freeform 4">
            <a:extLst xmlns:a="http://schemas.openxmlformats.org/drawingml/2006/main">
              <a:ext uri="{FF2B5EF4-FFF2-40B4-BE49-F238E27FC236}">
                <a16:creationId xmlns:a16="http://schemas.microsoft.com/office/drawing/2014/main" id="{975844AF-43EB-4314-BBFC-FA7E3224B4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2743200" y="4197240"/>
            <a:ext cx="4574880" cy="2652480"/>
          </a:xfrm>
          <a:custGeom xmlns:a="http://schemas.openxmlformats.org/drawingml/2006/main">
            <a:gdLst>
              <a:gd name="GluePoint1X" fmla="*/ 2740 w 2882"/>
              <a:gd name="GluePoint1Y" fmla="*/ 528 h 1671"/>
              <a:gd name="GluePoint2X" fmla="*/ 2632 w 2882"/>
              <a:gd name="GluePoint2Y" fmla="*/ 484 h 1671"/>
              <a:gd name="GluePoint3X" fmla="*/ 2480 w 2882"/>
              <a:gd name="GluePoint3Y" fmla="*/ 424 h 1671"/>
              <a:gd name="GluePoint4X" fmla="*/ 2203 w 2882"/>
              <a:gd name="GluePoint4Y" fmla="*/ 343 h 1671"/>
              <a:gd name="GluePoint5X" fmla="*/ 1970 w 2882"/>
              <a:gd name="GluePoint5Y" fmla="*/ 277 h 1671"/>
              <a:gd name="GluePoint6X" fmla="*/ 1807 w 2882"/>
              <a:gd name="GluePoint6Y" fmla="*/ 212 h 1671"/>
              <a:gd name="GluePoint7X" fmla="*/ 1693 w 2882"/>
              <a:gd name="GluePoint7Y" fmla="*/ 152 h 1671"/>
              <a:gd name="GluePoint8X" fmla="*/ 1628 w 2882"/>
              <a:gd name="GluePoint8Y" fmla="*/ 103 h 1671"/>
              <a:gd name="GluePoint9X" fmla="*/ 1590 w 2882"/>
              <a:gd name="GluePoint9Y" fmla="*/ 60 h 1671"/>
              <a:gd name="GluePoint10X" fmla="*/ 1579 w 2882"/>
              <a:gd name="GluePoint10Y" fmla="*/ 27 h 1671"/>
              <a:gd name="GluePoint11X" fmla="*/ 1585 w 2882"/>
              <a:gd name="GluePoint11Y" fmla="*/ 0 h 1671"/>
              <a:gd name="GluePoint12X" fmla="*/ 1557 w 2882"/>
              <a:gd name="GluePoint12Y" fmla="*/ 49 h 1671"/>
              <a:gd name="GluePoint13X" fmla="*/ 1568 w 2882"/>
              <a:gd name="GluePoint13Y" fmla="*/ 98 h 1671"/>
              <a:gd name="GluePoint14X" fmla="*/ 1617 w 2882"/>
              <a:gd name="GluePoint14Y" fmla="*/ 141 h 1671"/>
              <a:gd name="GluePoint15X" fmla="*/ 1688 w 2882"/>
              <a:gd name="GluePoint15Y" fmla="*/ 185 h 1671"/>
              <a:gd name="GluePoint16X" fmla="*/ 1791 w 2882"/>
              <a:gd name="GluePoint16Y" fmla="*/ 228 h 1671"/>
              <a:gd name="GluePoint17X" fmla="*/ 2040 w 2882"/>
              <a:gd name="GluePoint17Y" fmla="*/ 310 h 1671"/>
              <a:gd name="GluePoint18X" fmla="*/ 2285 w 2882"/>
              <a:gd name="GluePoint18Y" fmla="*/ 381 h 1671"/>
              <a:gd name="GluePoint19X" fmla="*/ 2464 w 2882"/>
              <a:gd name="GluePoint19Y" fmla="*/ 435 h 1671"/>
              <a:gd name="GluePoint20X" fmla="*/ 2605 w 2882"/>
              <a:gd name="GluePoint20Y" fmla="*/ 484 h 1671"/>
              <a:gd name="GluePoint21X" fmla="*/ 2708 w 2882"/>
              <a:gd name="GluePoint21Y" fmla="*/ 528 h 1671"/>
              <a:gd name="GluePoint22X" fmla="*/ 2768 w 2882"/>
              <a:gd name="GluePoint22Y" fmla="*/ 560 h 1671"/>
              <a:gd name="GluePoint23X" fmla="*/ 2795 w 2882"/>
              <a:gd name="GluePoint23Y" fmla="*/ 593 h 1671"/>
              <a:gd name="GluePoint24X" fmla="*/ 2795 w 2882"/>
              <a:gd name="GluePoint24Y" fmla="*/ 642 h 1671"/>
              <a:gd name="GluePoint25X" fmla="*/ 2762 w 2882"/>
              <a:gd name="GluePoint25Y" fmla="*/ 691 h 1671"/>
              <a:gd name="GluePoint26X" fmla="*/ 2692 w 2882"/>
              <a:gd name="GluePoint26Y" fmla="*/ 735 h 1671"/>
              <a:gd name="GluePoint27X" fmla="*/ 2589 w 2882"/>
              <a:gd name="GluePoint27Y" fmla="*/ 778 h 1671"/>
              <a:gd name="GluePoint28X" fmla="*/ 2458 w 2882"/>
              <a:gd name="GluePoint28Y" fmla="*/ 822 h 1671"/>
              <a:gd name="GluePoint29X" fmla="*/ 2301 w 2882"/>
              <a:gd name="GluePoint29Y" fmla="*/ 865 h 1671"/>
              <a:gd name="GluePoint30X" fmla="*/ 2030 w 2882"/>
              <a:gd name="GluePoint30Y" fmla="*/ 930 h 1671"/>
              <a:gd name="GluePoint31X" fmla="*/ 1606 w 2882"/>
              <a:gd name="GluePoint31Y" fmla="*/ 1034 h 1671"/>
              <a:gd name="GluePoint32X" fmla="*/ 1145 w 2882"/>
              <a:gd name="GluePoint32Y" fmla="*/ 1164 h 1671"/>
              <a:gd name="GluePoint33X" fmla="*/ 673 w 2882"/>
              <a:gd name="GluePoint33Y" fmla="*/ 1328 h 1671"/>
              <a:gd name="GluePoint34X" fmla="*/ 217 w 2882"/>
              <a:gd name="GluePoint34Y" fmla="*/ 1545 h 1671"/>
              <a:gd name="GluePoint35X" fmla="*/ 353 w 2882"/>
              <a:gd name="GluePoint35Y" fmla="*/ 1671 h 1671"/>
              <a:gd name="GluePoint36X" fmla="*/ 754 w 2882"/>
              <a:gd name="GluePoint36Y" fmla="*/ 1469 h 1671"/>
              <a:gd name="GluePoint37X" fmla="*/ 1145 w 2882"/>
              <a:gd name="GluePoint37Y" fmla="*/ 1311 h 1671"/>
              <a:gd name="GluePoint38X" fmla="*/ 1519 w 2882"/>
              <a:gd name="GluePoint38Y" fmla="*/ 1186 h 1671"/>
              <a:gd name="GluePoint39X" fmla="*/ 1861 w 2882"/>
              <a:gd name="GluePoint39Y" fmla="*/ 1083 h 1671"/>
              <a:gd name="GluePoint40X" fmla="*/ 2165 w 2882"/>
              <a:gd name="GluePoint40Y" fmla="*/ 1007 h 1671"/>
              <a:gd name="GluePoint41X" fmla="*/ 2426 w 2882"/>
              <a:gd name="GluePoint41Y" fmla="*/ 947 h 1671"/>
              <a:gd name="GluePoint42X" fmla="*/ 2626 w 2882"/>
              <a:gd name="GluePoint42Y" fmla="*/ 892 h 1671"/>
              <a:gd name="GluePoint43X" fmla="*/ 2762 w 2882"/>
              <a:gd name="GluePoint43Y" fmla="*/ 838 h 1671"/>
              <a:gd name="GluePoint44X" fmla="*/ 2827 w 2882"/>
              <a:gd name="GluePoint44Y" fmla="*/ 794 h 1671"/>
              <a:gd name="GluePoint45X" fmla="*/ 2865 w 2882"/>
              <a:gd name="GluePoint45Y" fmla="*/ 745 h 1671"/>
              <a:gd name="GluePoint46X" fmla="*/ 2882 w 2882"/>
              <a:gd name="GluePoint46Y" fmla="*/ 702 h 1671"/>
              <a:gd name="GluePoint47X" fmla="*/ 2854 w 2882"/>
              <a:gd name="GluePoint47Y" fmla="*/ 620 h 1671"/>
              <a:gd name="GluePoint48X" fmla="*/ 2800 w 2882"/>
              <a:gd name="GluePoint48Y" fmla="*/ 560 h 1671"/>
              <a:gd name="GluePoint49X" fmla="*/ 2773 w 2882"/>
              <a:gd name="GluePoint49Y" fmla="*/ 544 h 1671"/>
            </a:gdLst>
            <a:rect l="l" t="t" r="r" b="b"/>
            <a:pathLst>
              <a:path w="2882" h="1671">
                <a:moveTo>
                  <a:pt x="2773" y="544"/>
                </a:moveTo>
                <a:lnTo>
                  <a:pt x="2740" y="528"/>
                </a:lnTo>
                <a:lnTo>
                  <a:pt x="2692" y="506"/>
                </a:lnTo>
                <a:lnTo>
                  <a:pt x="2632" y="484"/>
                </a:lnTo>
                <a:lnTo>
                  <a:pt x="2561" y="457"/>
                </a:lnTo>
                <a:lnTo>
                  <a:pt x="2480" y="424"/>
                </a:lnTo>
                <a:lnTo>
                  <a:pt x="2388" y="397"/>
                </a:lnTo>
                <a:lnTo>
                  <a:pt x="2203" y="343"/>
                </a:lnTo>
                <a:lnTo>
                  <a:pt x="2078" y="310"/>
                </a:lnTo>
                <a:lnTo>
                  <a:pt x="1970" y="277"/>
                </a:lnTo>
                <a:lnTo>
                  <a:pt x="1878" y="245"/>
                </a:lnTo>
                <a:lnTo>
                  <a:pt x="1807" y="212"/>
                </a:lnTo>
                <a:lnTo>
                  <a:pt x="1742" y="179"/>
                </a:lnTo>
                <a:lnTo>
                  <a:pt x="1693" y="152"/>
                </a:lnTo>
                <a:lnTo>
                  <a:pt x="1655" y="125"/>
                </a:lnTo>
                <a:lnTo>
                  <a:pt x="1628" y="103"/>
                </a:lnTo>
                <a:lnTo>
                  <a:pt x="1606" y="81"/>
                </a:lnTo>
                <a:lnTo>
                  <a:pt x="1590" y="60"/>
                </a:lnTo>
                <a:lnTo>
                  <a:pt x="1585" y="43"/>
                </a:lnTo>
                <a:lnTo>
                  <a:pt x="1579" y="27"/>
                </a:lnTo>
                <a:lnTo>
                  <a:pt x="1585" y="5"/>
                </a:lnTo>
                <a:lnTo>
                  <a:pt x="1585" y="0"/>
                </a:lnTo>
                <a:lnTo>
                  <a:pt x="1568" y="27"/>
                </a:lnTo>
                <a:lnTo>
                  <a:pt x="1557" y="49"/>
                </a:lnTo>
                <a:lnTo>
                  <a:pt x="1557" y="76"/>
                </a:lnTo>
                <a:lnTo>
                  <a:pt x="1568" y="98"/>
                </a:lnTo>
                <a:lnTo>
                  <a:pt x="1590" y="120"/>
                </a:lnTo>
                <a:lnTo>
                  <a:pt x="1617" y="141"/>
                </a:lnTo>
                <a:lnTo>
                  <a:pt x="1650" y="163"/>
                </a:lnTo>
                <a:lnTo>
                  <a:pt x="1688" y="185"/>
                </a:lnTo>
                <a:lnTo>
                  <a:pt x="1737" y="207"/>
                </a:lnTo>
                <a:lnTo>
                  <a:pt x="1791" y="228"/>
                </a:lnTo>
                <a:lnTo>
                  <a:pt x="1905" y="267"/>
                </a:lnTo>
                <a:lnTo>
                  <a:pt x="2040" y="310"/>
                </a:lnTo>
                <a:lnTo>
                  <a:pt x="2182" y="348"/>
                </a:lnTo>
                <a:lnTo>
                  <a:pt x="2285" y="381"/>
                </a:lnTo>
                <a:lnTo>
                  <a:pt x="2382" y="408"/>
                </a:lnTo>
                <a:lnTo>
                  <a:pt x="2464" y="435"/>
                </a:lnTo>
                <a:lnTo>
                  <a:pt x="2540" y="462"/>
                </a:lnTo>
                <a:lnTo>
                  <a:pt x="2605" y="484"/>
                </a:lnTo>
                <a:lnTo>
                  <a:pt x="2659" y="506"/>
                </a:lnTo>
                <a:lnTo>
                  <a:pt x="2708" y="528"/>
                </a:lnTo>
                <a:lnTo>
                  <a:pt x="2740" y="544"/>
                </a:lnTo>
                <a:lnTo>
                  <a:pt x="2768" y="560"/>
                </a:lnTo>
                <a:lnTo>
                  <a:pt x="2784" y="577"/>
                </a:lnTo>
                <a:lnTo>
                  <a:pt x="2795" y="593"/>
                </a:lnTo>
                <a:lnTo>
                  <a:pt x="2800" y="615"/>
                </a:lnTo>
                <a:lnTo>
                  <a:pt x="2795" y="642"/>
                </a:lnTo>
                <a:lnTo>
                  <a:pt x="2784" y="664"/>
                </a:lnTo>
                <a:lnTo>
                  <a:pt x="2762" y="691"/>
                </a:lnTo>
                <a:lnTo>
                  <a:pt x="2730" y="713"/>
                </a:lnTo>
                <a:lnTo>
                  <a:pt x="2692" y="735"/>
                </a:lnTo>
                <a:lnTo>
                  <a:pt x="2643" y="756"/>
                </a:lnTo>
                <a:lnTo>
                  <a:pt x="2589" y="778"/>
                </a:lnTo>
                <a:lnTo>
                  <a:pt x="2529" y="800"/>
                </a:lnTo>
                <a:lnTo>
                  <a:pt x="2458" y="822"/>
                </a:lnTo>
                <a:lnTo>
                  <a:pt x="2382" y="843"/>
                </a:lnTo>
                <a:lnTo>
                  <a:pt x="2301" y="865"/>
                </a:lnTo>
                <a:lnTo>
                  <a:pt x="2214" y="887"/>
                </a:lnTo>
                <a:lnTo>
                  <a:pt x="2030" y="930"/>
                </a:lnTo>
                <a:lnTo>
                  <a:pt x="1823" y="979"/>
                </a:lnTo>
                <a:lnTo>
                  <a:pt x="1606" y="1034"/>
                </a:lnTo>
                <a:lnTo>
                  <a:pt x="1378" y="1094"/>
                </a:lnTo>
                <a:lnTo>
                  <a:pt x="1145" y="1164"/>
                </a:lnTo>
                <a:lnTo>
                  <a:pt x="912" y="1241"/>
                </a:lnTo>
                <a:lnTo>
                  <a:pt x="673" y="1328"/>
                </a:lnTo>
                <a:lnTo>
                  <a:pt x="440" y="1431"/>
                </a:lnTo>
                <a:lnTo>
                  <a:pt x="217" y="1545"/>
                </a:lnTo>
                <a:lnTo>
                  <a:pt x="0" y="1671"/>
                </a:lnTo>
                <a:lnTo>
                  <a:pt x="353" y="1671"/>
                </a:lnTo>
                <a:lnTo>
                  <a:pt x="554" y="1567"/>
                </a:lnTo>
                <a:lnTo>
                  <a:pt x="754" y="1469"/>
                </a:lnTo>
                <a:lnTo>
                  <a:pt x="955" y="1388"/>
                </a:lnTo>
                <a:lnTo>
                  <a:pt x="1145" y="1311"/>
                </a:lnTo>
                <a:lnTo>
                  <a:pt x="1335" y="1241"/>
                </a:lnTo>
                <a:lnTo>
                  <a:pt x="1519" y="1186"/>
                </a:lnTo>
                <a:lnTo>
                  <a:pt x="1693" y="1132"/>
                </a:lnTo>
                <a:lnTo>
                  <a:pt x="1861" y="1083"/>
                </a:lnTo>
                <a:lnTo>
                  <a:pt x="2019" y="1045"/>
                </a:lnTo>
                <a:lnTo>
                  <a:pt x="2165" y="1007"/>
                </a:lnTo>
                <a:lnTo>
                  <a:pt x="2301" y="974"/>
                </a:lnTo>
                <a:lnTo>
                  <a:pt x="2426" y="947"/>
                </a:lnTo>
                <a:lnTo>
                  <a:pt x="2534" y="914"/>
                </a:lnTo>
                <a:lnTo>
                  <a:pt x="2626" y="892"/>
                </a:lnTo>
                <a:lnTo>
                  <a:pt x="2702" y="865"/>
                </a:lnTo>
                <a:lnTo>
                  <a:pt x="2762" y="838"/>
                </a:lnTo>
                <a:lnTo>
                  <a:pt x="2800" y="816"/>
                </a:lnTo>
                <a:lnTo>
                  <a:pt x="2827" y="794"/>
                </a:lnTo>
                <a:lnTo>
                  <a:pt x="2849" y="767"/>
                </a:lnTo>
                <a:lnTo>
                  <a:pt x="2865" y="745"/>
                </a:lnTo>
                <a:lnTo>
                  <a:pt x="2876" y="724"/>
                </a:lnTo>
                <a:lnTo>
                  <a:pt x="2882" y="702"/>
                </a:lnTo>
                <a:lnTo>
                  <a:pt x="2876" y="658"/>
                </a:lnTo>
                <a:lnTo>
                  <a:pt x="2854" y="620"/>
                </a:lnTo>
                <a:lnTo>
                  <a:pt x="2833" y="588"/>
                </a:lnTo>
                <a:lnTo>
                  <a:pt x="2800" y="560"/>
                </a:lnTo>
                <a:lnTo>
                  <a:pt x="2773" y="544"/>
                </a:lnTo>
                <a:lnTo>
                  <a:pt x="2773" y="544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08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9" name="Freeform 5">
            <a:extLst xmlns:a="http://schemas.openxmlformats.org/drawingml/2006/main">
              <a:ext uri="{FF2B5EF4-FFF2-40B4-BE49-F238E27FC236}">
                <a16:creationId xmlns:a16="http://schemas.microsoft.com/office/drawing/2014/main" id="{67FB0357-5A6E-49E0-B973-4288A648A2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6619680" y="4240080"/>
            <a:ext cx="1998720" cy="1287360"/>
          </a:xfrm>
          <a:custGeom xmlns:a="http://schemas.openxmlformats.org/drawingml/2006/main">
            <a:gdLst>
              <a:gd name="GluePoint1X" fmla="*/ 1259 w 1259"/>
              <a:gd name="GluePoint1Y" fmla="*/ 615 h 811"/>
              <a:gd name="GluePoint2X" fmla="*/ 1248 w 1259"/>
              <a:gd name="GluePoint2Y" fmla="*/ 588 h 811"/>
              <a:gd name="GluePoint3X" fmla="*/ 1237 w 1259"/>
              <a:gd name="GluePoint3Y" fmla="*/ 566 h 811"/>
              <a:gd name="GluePoint4X" fmla="*/ 1216 w 1259"/>
              <a:gd name="GluePoint4Y" fmla="*/ 539 h 811"/>
              <a:gd name="GluePoint5X" fmla="*/ 1188 w 1259"/>
              <a:gd name="GluePoint5Y" fmla="*/ 517 h 811"/>
              <a:gd name="GluePoint6X" fmla="*/ 1123 w 1259"/>
              <a:gd name="GluePoint6Y" fmla="*/ 479 h 811"/>
              <a:gd name="GluePoint7X" fmla="*/ 1042 w 1259"/>
              <a:gd name="GluePoint7Y" fmla="*/ 441 h 811"/>
              <a:gd name="GluePoint8X" fmla="*/ 944 w 1259"/>
              <a:gd name="GluePoint8Y" fmla="*/ 408 h 811"/>
              <a:gd name="GluePoint9X" fmla="*/ 841 w 1259"/>
              <a:gd name="GluePoint9Y" fmla="*/ 381 h 811"/>
              <a:gd name="GluePoint10X" fmla="*/ 727 w 1259"/>
              <a:gd name="GluePoint10Y" fmla="*/ 348 h 811"/>
              <a:gd name="GluePoint11X" fmla="*/ 613 w 1259"/>
              <a:gd name="GluePoint11Y" fmla="*/ 321 h 811"/>
              <a:gd name="GluePoint12X" fmla="*/ 499 w 1259"/>
              <a:gd name="GluePoint12Y" fmla="*/ 294 h 811"/>
              <a:gd name="GluePoint13X" fmla="*/ 391 w 1259"/>
              <a:gd name="GluePoint13Y" fmla="*/ 261 h 811"/>
              <a:gd name="GluePoint14X" fmla="*/ 288 w 1259"/>
              <a:gd name="GluePoint14Y" fmla="*/ 229 h 811"/>
              <a:gd name="GluePoint15X" fmla="*/ 195 w 1259"/>
              <a:gd name="GluePoint15Y" fmla="*/ 196 h 811"/>
              <a:gd name="GluePoint16X" fmla="*/ 119 w 1259"/>
              <a:gd name="GluePoint16Y" fmla="*/ 152 h 811"/>
              <a:gd name="GluePoint17X" fmla="*/ 54 w 1259"/>
              <a:gd name="GluePoint17Y" fmla="*/ 109 h 811"/>
              <a:gd name="GluePoint18X" fmla="*/ 33 w 1259"/>
              <a:gd name="GluePoint18Y" fmla="*/ 87 h 811"/>
              <a:gd name="GluePoint19X" fmla="*/ 16 w 1259"/>
              <a:gd name="GluePoint19Y" fmla="*/ 60 h 811"/>
              <a:gd name="GluePoint20X" fmla="*/ 5 w 1259"/>
              <a:gd name="GluePoint20Y" fmla="*/ 33 h 811"/>
              <a:gd name="GluePoint21X" fmla="*/ 0 w 1259"/>
              <a:gd name="GluePoint21Y" fmla="*/ 0 h 811"/>
              <a:gd name="GluePoint22X" fmla="*/ 0 w 1259"/>
              <a:gd name="GluePoint22Y" fmla="*/ 6 h 811"/>
              <a:gd name="GluePoint23X" fmla="*/ 0 w 1259"/>
              <a:gd name="GluePoint23Y" fmla="*/ 11 h 811"/>
              <a:gd name="GluePoint24X" fmla="*/ 0 w 1259"/>
              <a:gd name="GluePoint24Y" fmla="*/ 38 h 811"/>
              <a:gd name="GluePoint25X" fmla="*/ 5 w 1259"/>
              <a:gd name="GluePoint25Y" fmla="*/ 60 h 811"/>
              <a:gd name="GluePoint26X" fmla="*/ 16 w 1259"/>
              <a:gd name="GluePoint26Y" fmla="*/ 87 h 811"/>
              <a:gd name="GluePoint27X" fmla="*/ 33 w 1259"/>
              <a:gd name="GluePoint27Y" fmla="*/ 114 h 811"/>
              <a:gd name="GluePoint28X" fmla="*/ 54 w 1259"/>
              <a:gd name="GluePoint28Y" fmla="*/ 142 h 811"/>
              <a:gd name="GluePoint29X" fmla="*/ 87 w 1259"/>
              <a:gd name="GluePoint29Y" fmla="*/ 174 h 811"/>
              <a:gd name="GluePoint30X" fmla="*/ 125 w 1259"/>
              <a:gd name="GluePoint30Y" fmla="*/ 207 h 811"/>
              <a:gd name="GluePoint31X" fmla="*/ 179 w 1259"/>
              <a:gd name="GluePoint31Y" fmla="*/ 240 h 811"/>
              <a:gd name="GluePoint32X" fmla="*/ 244 w 1259"/>
              <a:gd name="GluePoint32Y" fmla="*/ 278 h 811"/>
              <a:gd name="GluePoint33X" fmla="*/ 326 w 1259"/>
              <a:gd name="GluePoint33Y" fmla="*/ 310 h 811"/>
              <a:gd name="GluePoint34X" fmla="*/ 418 w 1259"/>
              <a:gd name="GluePoint34Y" fmla="*/ 348 h 811"/>
              <a:gd name="GluePoint35X" fmla="*/ 526 w 1259"/>
              <a:gd name="GluePoint35Y" fmla="*/ 381 h 811"/>
              <a:gd name="GluePoint36X" fmla="*/ 657 w 1259"/>
              <a:gd name="GluePoint36Y" fmla="*/ 414 h 811"/>
              <a:gd name="GluePoint37X" fmla="*/ 749 w 1259"/>
              <a:gd name="GluePoint37Y" fmla="*/ 435 h 811"/>
              <a:gd name="GluePoint38X" fmla="*/ 830 w 1259"/>
              <a:gd name="GluePoint38Y" fmla="*/ 463 h 811"/>
              <a:gd name="GluePoint39X" fmla="*/ 901 w 1259"/>
              <a:gd name="GluePoint39Y" fmla="*/ 490 h 811"/>
              <a:gd name="GluePoint40X" fmla="*/ 966 w 1259"/>
              <a:gd name="GluePoint40Y" fmla="*/ 512 h 811"/>
              <a:gd name="GluePoint41X" fmla="*/ 1015 w 1259"/>
              <a:gd name="GluePoint41Y" fmla="*/ 539 h 811"/>
              <a:gd name="GluePoint42X" fmla="*/ 1053 w 1259"/>
              <a:gd name="GluePoint42Y" fmla="*/ 566 h 811"/>
              <a:gd name="GluePoint43X" fmla="*/ 1080 w 1259"/>
              <a:gd name="GluePoint43Y" fmla="*/ 593 h 811"/>
              <a:gd name="GluePoint44X" fmla="*/ 1102 w 1259"/>
              <a:gd name="GluePoint44Y" fmla="*/ 620 h 811"/>
              <a:gd name="GluePoint45X" fmla="*/ 1112 w 1259"/>
              <a:gd name="GluePoint45Y" fmla="*/ 648 h 811"/>
              <a:gd name="GluePoint46X" fmla="*/ 1118 w 1259"/>
              <a:gd name="GluePoint46Y" fmla="*/ 675 h 811"/>
              <a:gd name="GluePoint47X" fmla="*/ 1112 w 1259"/>
              <a:gd name="GluePoint47Y" fmla="*/ 697 h 811"/>
              <a:gd name="GluePoint48X" fmla="*/ 1096 w 1259"/>
              <a:gd name="GluePoint48Y" fmla="*/ 724 h 811"/>
              <a:gd name="GluePoint49X" fmla="*/ 1080 w 1259"/>
              <a:gd name="GluePoint49Y" fmla="*/ 746 h 811"/>
              <a:gd name="GluePoint50X" fmla="*/ 1053 w 1259"/>
              <a:gd name="GluePoint50Y" fmla="*/ 767 h 811"/>
              <a:gd name="GluePoint51X" fmla="*/ 1015 w 1259"/>
              <a:gd name="GluePoint51Y" fmla="*/ 789 h 811"/>
              <a:gd name="GluePoint52X" fmla="*/ 977 w 1259"/>
              <a:gd name="GluePoint52Y" fmla="*/ 811 h 811"/>
              <a:gd name="GluePoint53X" fmla="*/ 1047 w 1259"/>
              <a:gd name="GluePoint53Y" fmla="*/ 789 h 811"/>
              <a:gd name="GluePoint54X" fmla="*/ 1107 w 1259"/>
              <a:gd name="GluePoint54Y" fmla="*/ 767 h 811"/>
              <a:gd name="GluePoint55X" fmla="*/ 1156 w 1259"/>
              <a:gd name="GluePoint55Y" fmla="*/ 746 h 811"/>
              <a:gd name="GluePoint56X" fmla="*/ 1199 w 1259"/>
              <a:gd name="GluePoint56Y" fmla="*/ 724 h 811"/>
              <a:gd name="GluePoint57X" fmla="*/ 1226 w 1259"/>
              <a:gd name="GluePoint57Y" fmla="*/ 702 h 811"/>
              <a:gd name="GluePoint58X" fmla="*/ 1248 w 1259"/>
              <a:gd name="GluePoint58Y" fmla="*/ 675 h 811"/>
              <a:gd name="GluePoint59X" fmla="*/ 1259 w 1259"/>
              <a:gd name="GluePoint59Y" fmla="*/ 648 h 811"/>
              <a:gd name="GluePoint60X" fmla="*/ 1259 w 1259"/>
              <a:gd name="GluePoint60Y" fmla="*/ 615 h 811"/>
              <a:gd name="GluePoint61X" fmla="*/ 1259 w 1259"/>
              <a:gd name="GluePoint61Y" fmla="*/ 615 h 811"/>
            </a:gdLst>
            <a:rect l="l" t="t" r="r" b="b"/>
            <a:pathLst>
              <a:path w="1259" h="811">
                <a:moveTo>
                  <a:pt x="1259" y="615"/>
                </a:moveTo>
                <a:lnTo>
                  <a:pt x="1248" y="588"/>
                </a:lnTo>
                <a:lnTo>
                  <a:pt x="1237" y="566"/>
                </a:lnTo>
                <a:lnTo>
                  <a:pt x="1216" y="539"/>
                </a:lnTo>
                <a:lnTo>
                  <a:pt x="1188" y="517"/>
                </a:lnTo>
                <a:lnTo>
                  <a:pt x="1123" y="479"/>
                </a:lnTo>
                <a:lnTo>
                  <a:pt x="1042" y="441"/>
                </a:lnTo>
                <a:lnTo>
                  <a:pt x="944" y="408"/>
                </a:lnTo>
                <a:lnTo>
                  <a:pt x="841" y="381"/>
                </a:lnTo>
                <a:lnTo>
                  <a:pt x="727" y="348"/>
                </a:lnTo>
                <a:lnTo>
                  <a:pt x="613" y="321"/>
                </a:lnTo>
                <a:lnTo>
                  <a:pt x="499" y="294"/>
                </a:lnTo>
                <a:lnTo>
                  <a:pt x="391" y="261"/>
                </a:lnTo>
                <a:lnTo>
                  <a:pt x="288" y="229"/>
                </a:lnTo>
                <a:lnTo>
                  <a:pt x="195" y="196"/>
                </a:lnTo>
                <a:lnTo>
                  <a:pt x="119" y="152"/>
                </a:lnTo>
                <a:lnTo>
                  <a:pt x="54" y="109"/>
                </a:lnTo>
                <a:lnTo>
                  <a:pt x="33" y="87"/>
                </a:lnTo>
                <a:lnTo>
                  <a:pt x="16" y="60"/>
                </a:lnTo>
                <a:lnTo>
                  <a:pt x="5" y="33"/>
                </a:lnTo>
                <a:lnTo>
                  <a:pt x="0" y="0"/>
                </a:lnTo>
                <a:lnTo>
                  <a:pt x="0" y="6"/>
                </a:lnTo>
                <a:lnTo>
                  <a:pt x="0" y="11"/>
                </a:lnTo>
                <a:lnTo>
                  <a:pt x="0" y="38"/>
                </a:lnTo>
                <a:lnTo>
                  <a:pt x="5" y="60"/>
                </a:lnTo>
                <a:lnTo>
                  <a:pt x="16" y="87"/>
                </a:lnTo>
                <a:lnTo>
                  <a:pt x="33" y="114"/>
                </a:lnTo>
                <a:lnTo>
                  <a:pt x="54" y="142"/>
                </a:lnTo>
                <a:lnTo>
                  <a:pt x="87" y="174"/>
                </a:lnTo>
                <a:lnTo>
                  <a:pt x="125" y="207"/>
                </a:lnTo>
                <a:lnTo>
                  <a:pt x="179" y="240"/>
                </a:lnTo>
                <a:lnTo>
                  <a:pt x="244" y="278"/>
                </a:lnTo>
                <a:lnTo>
                  <a:pt x="326" y="310"/>
                </a:lnTo>
                <a:lnTo>
                  <a:pt x="418" y="348"/>
                </a:lnTo>
                <a:lnTo>
                  <a:pt x="526" y="381"/>
                </a:lnTo>
                <a:lnTo>
                  <a:pt x="657" y="414"/>
                </a:lnTo>
                <a:lnTo>
                  <a:pt x="749" y="435"/>
                </a:lnTo>
                <a:lnTo>
                  <a:pt x="830" y="463"/>
                </a:lnTo>
                <a:lnTo>
                  <a:pt x="901" y="490"/>
                </a:lnTo>
                <a:lnTo>
                  <a:pt x="966" y="512"/>
                </a:lnTo>
                <a:lnTo>
                  <a:pt x="1015" y="539"/>
                </a:lnTo>
                <a:lnTo>
                  <a:pt x="1053" y="566"/>
                </a:lnTo>
                <a:lnTo>
                  <a:pt x="1080" y="593"/>
                </a:lnTo>
                <a:lnTo>
                  <a:pt x="1102" y="620"/>
                </a:lnTo>
                <a:lnTo>
                  <a:pt x="1112" y="648"/>
                </a:lnTo>
                <a:lnTo>
                  <a:pt x="1118" y="675"/>
                </a:lnTo>
                <a:lnTo>
                  <a:pt x="1112" y="697"/>
                </a:lnTo>
                <a:lnTo>
                  <a:pt x="1096" y="724"/>
                </a:lnTo>
                <a:lnTo>
                  <a:pt x="1080" y="746"/>
                </a:lnTo>
                <a:lnTo>
                  <a:pt x="1053" y="767"/>
                </a:lnTo>
                <a:lnTo>
                  <a:pt x="1015" y="789"/>
                </a:lnTo>
                <a:lnTo>
                  <a:pt x="977" y="811"/>
                </a:lnTo>
                <a:lnTo>
                  <a:pt x="1047" y="789"/>
                </a:lnTo>
                <a:lnTo>
                  <a:pt x="1107" y="767"/>
                </a:lnTo>
                <a:lnTo>
                  <a:pt x="1156" y="746"/>
                </a:lnTo>
                <a:lnTo>
                  <a:pt x="1199" y="724"/>
                </a:lnTo>
                <a:lnTo>
                  <a:pt x="1226" y="702"/>
                </a:lnTo>
                <a:lnTo>
                  <a:pt x="1248" y="675"/>
                </a:lnTo>
                <a:lnTo>
                  <a:pt x="1259" y="648"/>
                </a:lnTo>
                <a:lnTo>
                  <a:pt x="1259" y="615"/>
                </a:lnTo>
                <a:lnTo>
                  <a:pt x="1259" y="615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0" name="Freeform 6">
            <a:extLst xmlns:a="http://schemas.openxmlformats.org/drawingml/2006/main">
              <a:ext uri="{FF2B5EF4-FFF2-40B4-BE49-F238E27FC236}">
                <a16:creationId xmlns:a16="http://schemas.microsoft.com/office/drawing/2014/main" id="{899372C7-4CEB-4502-8852-C2D11BE353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603680" y="5311440"/>
            <a:ext cx="4522680" cy="1538280"/>
          </a:xfrm>
          <a:custGeom xmlns:a="http://schemas.openxmlformats.org/drawingml/2006/main">
            <a:gdLst>
              <a:gd name="GluePoint1X" fmla="*/ 92 w 2849"/>
              <a:gd name="GluePoint1Y" fmla="*/ 958 h 969"/>
              <a:gd name="GluePoint2X" fmla="*/ 0 w 2849"/>
              <a:gd name="GluePoint2Y" fmla="*/ 969 h 969"/>
              <a:gd name="GluePoint3X" fmla="*/ 391 w 2849"/>
              <a:gd name="GluePoint3Y" fmla="*/ 969 h 969"/>
              <a:gd name="GluePoint4X" fmla="*/ 434 w 2849"/>
              <a:gd name="GluePoint4Y" fmla="*/ 947 h 969"/>
              <a:gd name="GluePoint5X" fmla="*/ 483 w 2849"/>
              <a:gd name="GluePoint5Y" fmla="*/ 914 h 969"/>
              <a:gd name="GluePoint6X" fmla="*/ 554 w 2849"/>
              <a:gd name="GluePoint6Y" fmla="*/ 876 h 969"/>
              <a:gd name="GluePoint7X" fmla="*/ 635 w 2849"/>
              <a:gd name="GluePoint7Y" fmla="*/ 838 h 969"/>
              <a:gd name="GluePoint8X" fmla="*/ 727 w 2849"/>
              <a:gd name="GluePoint8Y" fmla="*/ 794 h 969"/>
              <a:gd name="GluePoint9X" fmla="*/ 836 w 2849"/>
              <a:gd name="GluePoint9Y" fmla="*/ 745 h 969"/>
              <a:gd name="GluePoint10X" fmla="*/ 961 w 2849"/>
              <a:gd name="GluePoint10Y" fmla="*/ 696 h 969"/>
              <a:gd name="GluePoint11X" fmla="*/ 1102 w 2849"/>
              <a:gd name="GluePoint11Y" fmla="*/ 642 h 969"/>
              <a:gd name="GluePoint12X" fmla="*/ 1259 w 2849"/>
              <a:gd name="GluePoint12Y" fmla="*/ 582 h 969"/>
              <a:gd name="GluePoint13X" fmla="*/ 1433 w 2849"/>
              <a:gd name="GluePoint13Y" fmla="*/ 522 h 969"/>
              <a:gd name="GluePoint14X" fmla="*/ 1623 w 2849"/>
              <a:gd name="GluePoint14Y" fmla="*/ 462 h 969"/>
              <a:gd name="GluePoint15X" fmla="*/ 1829 w 2849"/>
              <a:gd name="GluePoint15Y" fmla="*/ 403 h 969"/>
              <a:gd name="GluePoint16X" fmla="*/ 2057 w 2849"/>
              <a:gd name="GluePoint16Y" fmla="*/ 343 h 969"/>
              <a:gd name="GluePoint17X" fmla="*/ 2301 w 2849"/>
              <a:gd name="GluePoint17Y" fmla="*/ 283 h 969"/>
              <a:gd name="GluePoint18X" fmla="*/ 2567 w 2849"/>
              <a:gd name="GluePoint18Y" fmla="*/ 223 h 969"/>
              <a:gd name="GluePoint19X" fmla="*/ 2849 w 2849"/>
              <a:gd name="GluePoint19Y" fmla="*/ 163 h 969"/>
              <a:gd name="GluePoint20X" fmla="*/ 2849 w 2849"/>
              <a:gd name="GluePoint20Y" fmla="*/ 0 h 969"/>
              <a:gd name="GluePoint21X" fmla="*/ 2817 w 2849"/>
              <a:gd name="GluePoint21Y" fmla="*/ 16 h 969"/>
              <a:gd name="GluePoint22X" fmla="*/ 2773 w 2849"/>
              <a:gd name="GluePoint22Y" fmla="*/ 33 h 969"/>
              <a:gd name="GluePoint23X" fmla="*/ 2719 w 2849"/>
              <a:gd name="GluePoint23Y" fmla="*/ 54 h 969"/>
              <a:gd name="GluePoint24X" fmla="*/ 2648 w 2849"/>
              <a:gd name="GluePoint24Y" fmla="*/ 76 h 969"/>
              <a:gd name="GluePoint25X" fmla="*/ 2572 w 2849"/>
              <a:gd name="GluePoint25Y" fmla="*/ 98 h 969"/>
              <a:gd name="GluePoint26X" fmla="*/ 2491 w 2849"/>
              <a:gd name="GluePoint26Y" fmla="*/ 120 h 969"/>
              <a:gd name="GluePoint27X" fmla="*/ 2399 w 2849"/>
              <a:gd name="GluePoint27Y" fmla="*/ 147 h 969"/>
              <a:gd name="GluePoint28X" fmla="*/ 2301 w 2849"/>
              <a:gd name="GluePoint28Y" fmla="*/ 169 h 969"/>
              <a:gd name="GluePoint29X" fmla="*/ 2095 w 2849"/>
              <a:gd name="GluePoint29Y" fmla="*/ 223 h 969"/>
              <a:gd name="GluePoint30X" fmla="*/ 1889 w 2849"/>
              <a:gd name="GluePoint30Y" fmla="*/ 277 h 969"/>
              <a:gd name="GluePoint31X" fmla="*/ 1688 w 2849"/>
              <a:gd name="GluePoint31Y" fmla="*/ 326 h 969"/>
              <a:gd name="GluePoint32X" fmla="*/ 1590 w 2849"/>
              <a:gd name="GluePoint32Y" fmla="*/ 354 h 969"/>
              <a:gd name="GluePoint33X" fmla="*/ 1503 w 2849"/>
              <a:gd name="GluePoint33Y" fmla="*/ 381 h 969"/>
              <a:gd name="GluePoint34X" fmla="*/ 1107 w 2849"/>
              <a:gd name="GluePoint34Y" fmla="*/ 506 h 969"/>
              <a:gd name="GluePoint35X" fmla="*/ 912 w 2849"/>
              <a:gd name="GluePoint35Y" fmla="*/ 577 h 969"/>
              <a:gd name="GluePoint36X" fmla="*/ 727 w 2849"/>
              <a:gd name="GluePoint36Y" fmla="*/ 647 h 969"/>
              <a:gd name="GluePoint37X" fmla="*/ 548 w 2849"/>
              <a:gd name="GluePoint37Y" fmla="*/ 718 h 969"/>
              <a:gd name="GluePoint38X" fmla="*/ 380 w 2849"/>
              <a:gd name="GluePoint38Y" fmla="*/ 794 h 969"/>
              <a:gd name="GluePoint39X" fmla="*/ 228 w 2849"/>
              <a:gd name="GluePoint39Y" fmla="*/ 876 h 969"/>
              <a:gd name="GluePoint40X" fmla="*/ 92 w 2849"/>
              <a:gd name="GluePoint40Y" fmla="*/ 958 h 969"/>
              <a:gd name="GluePoint41X" fmla="*/ 92 w 2849"/>
              <a:gd name="GluePoint41Y" fmla="*/ 958 h 969"/>
            </a:gdLst>
            <a:rect l="l" t="t" r="r" b="b"/>
            <a:pathLst>
              <a:path w="2849" h="969">
                <a:moveTo>
                  <a:pt x="92" y="958"/>
                </a:moveTo>
                <a:lnTo>
                  <a:pt x="0" y="969"/>
                </a:lnTo>
                <a:lnTo>
                  <a:pt x="391" y="969"/>
                </a:lnTo>
                <a:lnTo>
                  <a:pt x="434" y="947"/>
                </a:lnTo>
                <a:lnTo>
                  <a:pt x="483" y="914"/>
                </a:lnTo>
                <a:lnTo>
                  <a:pt x="554" y="876"/>
                </a:lnTo>
                <a:lnTo>
                  <a:pt x="635" y="838"/>
                </a:lnTo>
                <a:lnTo>
                  <a:pt x="727" y="794"/>
                </a:lnTo>
                <a:lnTo>
                  <a:pt x="836" y="745"/>
                </a:lnTo>
                <a:lnTo>
                  <a:pt x="961" y="696"/>
                </a:lnTo>
                <a:lnTo>
                  <a:pt x="1102" y="642"/>
                </a:lnTo>
                <a:lnTo>
                  <a:pt x="1259" y="582"/>
                </a:lnTo>
                <a:lnTo>
                  <a:pt x="1433" y="522"/>
                </a:lnTo>
                <a:lnTo>
                  <a:pt x="1623" y="462"/>
                </a:lnTo>
                <a:lnTo>
                  <a:pt x="1829" y="403"/>
                </a:lnTo>
                <a:lnTo>
                  <a:pt x="2057" y="343"/>
                </a:lnTo>
                <a:lnTo>
                  <a:pt x="2301" y="283"/>
                </a:lnTo>
                <a:lnTo>
                  <a:pt x="2567" y="223"/>
                </a:lnTo>
                <a:lnTo>
                  <a:pt x="2849" y="163"/>
                </a:lnTo>
                <a:lnTo>
                  <a:pt x="2849" y="0"/>
                </a:lnTo>
                <a:lnTo>
                  <a:pt x="2817" y="16"/>
                </a:lnTo>
                <a:lnTo>
                  <a:pt x="2773" y="33"/>
                </a:lnTo>
                <a:lnTo>
                  <a:pt x="2719" y="54"/>
                </a:lnTo>
                <a:lnTo>
                  <a:pt x="2648" y="76"/>
                </a:lnTo>
                <a:lnTo>
                  <a:pt x="2572" y="98"/>
                </a:lnTo>
                <a:lnTo>
                  <a:pt x="2491" y="120"/>
                </a:lnTo>
                <a:lnTo>
                  <a:pt x="2399" y="147"/>
                </a:lnTo>
                <a:lnTo>
                  <a:pt x="2301" y="169"/>
                </a:lnTo>
                <a:lnTo>
                  <a:pt x="2095" y="223"/>
                </a:lnTo>
                <a:lnTo>
                  <a:pt x="1889" y="277"/>
                </a:lnTo>
                <a:lnTo>
                  <a:pt x="1688" y="326"/>
                </a:lnTo>
                <a:lnTo>
                  <a:pt x="1590" y="354"/>
                </a:lnTo>
                <a:lnTo>
                  <a:pt x="1503" y="381"/>
                </a:lnTo>
                <a:lnTo>
                  <a:pt x="1107" y="506"/>
                </a:lnTo>
                <a:lnTo>
                  <a:pt x="912" y="577"/>
                </a:lnTo>
                <a:lnTo>
                  <a:pt x="727" y="647"/>
                </a:lnTo>
                <a:lnTo>
                  <a:pt x="548" y="718"/>
                </a:lnTo>
                <a:lnTo>
                  <a:pt x="380" y="794"/>
                </a:lnTo>
                <a:lnTo>
                  <a:pt x="228" y="876"/>
                </a:lnTo>
                <a:lnTo>
                  <a:pt x="92" y="958"/>
                </a:lnTo>
                <a:lnTo>
                  <a:pt x="92" y="95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A7D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1" name="Freeform 7">
            <a:extLst xmlns:a="http://schemas.openxmlformats.org/drawingml/2006/main">
              <a:ext uri="{FF2B5EF4-FFF2-40B4-BE49-F238E27FC236}">
                <a16:creationId xmlns:a16="http://schemas.microsoft.com/office/drawing/2014/main" id="{B481E2EC-DF85-423A-BAA8-D6E2703ECA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362120" y="3539880"/>
            <a:ext cx="4773600" cy="3309840"/>
          </a:xfrm>
          <a:custGeom xmlns:a="http://schemas.openxmlformats.org/drawingml/2006/main">
            <a:gdLst>
              <a:gd name="GluePoint1X" fmla="*/ 1433 w 3007"/>
              <a:gd name="GluePoint1Y" fmla="*/ 474 h 2085"/>
              <a:gd name="GluePoint2X" fmla="*/ 1460 w 3007"/>
              <a:gd name="GluePoint2Y" fmla="*/ 528 h 2085"/>
              <a:gd name="GluePoint3X" fmla="*/ 1541 w 3007"/>
              <a:gd name="GluePoint3Y" fmla="*/ 593 h 2085"/>
              <a:gd name="GluePoint4X" fmla="*/ 1715 w 3007"/>
              <a:gd name="GluePoint4Y" fmla="*/ 670 h 2085"/>
              <a:gd name="GluePoint5X" fmla="*/ 1927 w 3007"/>
              <a:gd name="GluePoint5Y" fmla="*/ 735 h 2085"/>
              <a:gd name="GluePoint6X" fmla="*/ 2155 w 3007"/>
              <a:gd name="GluePoint6Y" fmla="*/ 789 h 2085"/>
              <a:gd name="GluePoint7X" fmla="*/ 2372 w 3007"/>
              <a:gd name="GluePoint7Y" fmla="*/ 849 h 2085"/>
              <a:gd name="GluePoint8X" fmla="*/ 2551 w 3007"/>
              <a:gd name="GluePoint8Y" fmla="*/ 920 h 2085"/>
              <a:gd name="GluePoint9X" fmla="*/ 2638 w 3007"/>
              <a:gd name="GluePoint9Y" fmla="*/ 980 h 2085"/>
              <a:gd name="GluePoint10X" fmla="*/ 2676 w 3007"/>
              <a:gd name="GluePoint10Y" fmla="*/ 1029 h 2085"/>
              <a:gd name="GluePoint11X" fmla="*/ 2681 w 3007"/>
              <a:gd name="GluePoint11Y" fmla="*/ 1083 h 2085"/>
              <a:gd name="GluePoint12X" fmla="*/ 2665 w 3007"/>
              <a:gd name="GluePoint12Y" fmla="*/ 1127 h 2085"/>
              <a:gd name="GluePoint13X" fmla="*/ 2616 w 3007"/>
              <a:gd name="GluePoint13Y" fmla="*/ 1170 h 2085"/>
              <a:gd name="GluePoint14X" fmla="*/ 2545 w 3007"/>
              <a:gd name="GluePoint14Y" fmla="*/ 1208 h 2085"/>
              <a:gd name="GluePoint15X" fmla="*/ 2448 w 3007"/>
              <a:gd name="GluePoint15Y" fmla="*/ 1241 h 2085"/>
              <a:gd name="GluePoint16X" fmla="*/ 2328 w 3007"/>
              <a:gd name="GluePoint16Y" fmla="*/ 1274 h 2085"/>
              <a:gd name="GluePoint17X" fmla="*/ 2106 w 3007"/>
              <a:gd name="GluePoint17Y" fmla="*/ 1328 h 2085"/>
              <a:gd name="GluePoint18X" fmla="*/ 1742 w 3007"/>
              <a:gd name="GluePoint18Y" fmla="*/ 1421 h 2085"/>
              <a:gd name="GluePoint19X" fmla="*/ 1308 w 3007"/>
              <a:gd name="GluePoint19Y" fmla="*/ 1540 h 2085"/>
              <a:gd name="GluePoint20X" fmla="*/ 820 w 3007"/>
              <a:gd name="GluePoint20Y" fmla="*/ 1709 h 2085"/>
              <a:gd name="GluePoint21X" fmla="*/ 282 w 3007"/>
              <a:gd name="GluePoint21Y" fmla="*/ 1943 h 2085"/>
              <a:gd name="GluePoint22X" fmla="*/ 152 w 3007"/>
              <a:gd name="GluePoint22Y" fmla="*/ 2085 h 2085"/>
              <a:gd name="GluePoint23X" fmla="*/ 386 w 3007"/>
              <a:gd name="GluePoint23Y" fmla="*/ 1992 h 2085"/>
              <a:gd name="GluePoint24X" fmla="*/ 700 w 3007"/>
              <a:gd name="GluePoint24Y" fmla="*/ 1834 h 2085"/>
              <a:gd name="GluePoint25X" fmla="*/ 1064 w 3007"/>
              <a:gd name="GluePoint25Y" fmla="*/ 1693 h 2085"/>
              <a:gd name="GluePoint26X" fmla="*/ 1661 w 3007"/>
              <a:gd name="GluePoint26Y" fmla="*/ 1497 h 2085"/>
              <a:gd name="GluePoint27X" fmla="*/ 1845 w 3007"/>
              <a:gd name="GluePoint27Y" fmla="*/ 1442 h 2085"/>
              <a:gd name="GluePoint28X" fmla="*/ 2252 w 3007"/>
              <a:gd name="GluePoint28Y" fmla="*/ 1339 h 2085"/>
              <a:gd name="GluePoint29X" fmla="*/ 2551 w 3007"/>
              <a:gd name="GluePoint29Y" fmla="*/ 1263 h 2085"/>
              <a:gd name="GluePoint30X" fmla="*/ 2730 w 3007"/>
              <a:gd name="GluePoint30Y" fmla="*/ 1214 h 2085"/>
              <a:gd name="GluePoint31X" fmla="*/ 2876 w 3007"/>
              <a:gd name="GluePoint31Y" fmla="*/ 1170 h 2085"/>
              <a:gd name="GluePoint32X" fmla="*/ 2974 w 3007"/>
              <a:gd name="GluePoint32Y" fmla="*/ 1132 h 2085"/>
              <a:gd name="GluePoint33X" fmla="*/ 3007 w 3007"/>
              <a:gd name="GluePoint33Y" fmla="*/ 871 h 2085"/>
              <a:gd name="GluePoint34X" fmla="*/ 2860 w 3007"/>
              <a:gd name="GluePoint34Y" fmla="*/ 844 h 2085"/>
              <a:gd name="GluePoint35X" fmla="*/ 2670 w 3007"/>
              <a:gd name="GluePoint35Y" fmla="*/ 806 h 2085"/>
              <a:gd name="GluePoint36X" fmla="*/ 2458 w 3007"/>
              <a:gd name="GluePoint36Y" fmla="*/ 757 h 2085"/>
              <a:gd name="GluePoint37X" fmla="*/ 2138 w 3007"/>
              <a:gd name="GluePoint37Y" fmla="*/ 670 h 2085"/>
              <a:gd name="GluePoint38X" fmla="*/ 1959 w 3007"/>
              <a:gd name="GluePoint38Y" fmla="*/ 604 h 2085"/>
              <a:gd name="GluePoint39X" fmla="*/ 1824 w 3007"/>
              <a:gd name="GluePoint39Y" fmla="*/ 534 h 2085"/>
              <a:gd name="GluePoint40X" fmla="*/ 1769 w 3007"/>
              <a:gd name="GluePoint40Y" fmla="*/ 474 h 2085"/>
              <a:gd name="GluePoint41X" fmla="*/ 1753 w 3007"/>
              <a:gd name="GluePoint41Y" fmla="*/ 436 h 2085"/>
              <a:gd name="GluePoint42X" fmla="*/ 1780 w 3007"/>
              <a:gd name="GluePoint42Y" fmla="*/ 381 h 2085"/>
              <a:gd name="GluePoint43X" fmla="*/ 1862 w 3007"/>
              <a:gd name="GluePoint43Y" fmla="*/ 316 h 2085"/>
              <a:gd name="GluePoint44X" fmla="*/ 1986 w 3007"/>
              <a:gd name="GluePoint44Y" fmla="*/ 267 h 2085"/>
              <a:gd name="GluePoint45X" fmla="*/ 2149 w 3007"/>
              <a:gd name="GluePoint45Y" fmla="*/ 229 h 2085"/>
              <a:gd name="GluePoint46X" fmla="*/ 2431 w 3007"/>
              <a:gd name="GluePoint46Y" fmla="*/ 180 h 2085"/>
              <a:gd name="GluePoint47X" fmla="*/ 2827 w 3007"/>
              <a:gd name="GluePoint47Y" fmla="*/ 125 h 2085"/>
              <a:gd name="GluePoint48X" fmla="*/ 3007 w 3007"/>
              <a:gd name="GluePoint48Y" fmla="*/ 87 h 2085"/>
              <a:gd name="GluePoint49X" fmla="*/ 2909 w 3007"/>
              <a:gd name="GluePoint49Y" fmla="*/ 22 h 2085"/>
              <a:gd name="GluePoint50X" fmla="*/ 2676 w 3007"/>
              <a:gd name="GluePoint50Y" fmla="*/ 66 h 2085"/>
              <a:gd name="GluePoint51X" fmla="*/ 2285 w 3007"/>
              <a:gd name="GluePoint51Y" fmla="*/ 120 h 2085"/>
              <a:gd name="GluePoint52X" fmla="*/ 2030 w 3007"/>
              <a:gd name="GluePoint52Y" fmla="*/ 158 h 2085"/>
              <a:gd name="GluePoint53X" fmla="*/ 1791 w 3007"/>
              <a:gd name="GluePoint53Y" fmla="*/ 202 h 2085"/>
              <a:gd name="GluePoint54X" fmla="*/ 1601 w 3007"/>
              <a:gd name="GluePoint54Y" fmla="*/ 261 h 2085"/>
              <a:gd name="GluePoint55X" fmla="*/ 1471 w 3007"/>
              <a:gd name="GluePoint55Y" fmla="*/ 338 h 2085"/>
              <a:gd name="GluePoint56X" fmla="*/ 1438 w 3007"/>
              <a:gd name="GluePoint56Y" fmla="*/ 387 h 2085"/>
              <a:gd name="GluePoint57X" fmla="*/ 1427 w 3007"/>
              <a:gd name="GluePoint57Y" fmla="*/ 441 h 2085"/>
            </a:gdLst>
            <a:rect l="l" t="t" r="r" b="b"/>
            <a:pathLst>
              <a:path w="3007" h="2085">
                <a:moveTo>
                  <a:pt x="1427" y="441"/>
                </a:moveTo>
                <a:lnTo>
                  <a:pt x="1433" y="474"/>
                </a:lnTo>
                <a:lnTo>
                  <a:pt x="1444" y="501"/>
                </a:lnTo>
                <a:lnTo>
                  <a:pt x="1460" y="528"/>
                </a:lnTo>
                <a:lnTo>
                  <a:pt x="1482" y="550"/>
                </a:lnTo>
                <a:lnTo>
                  <a:pt x="1541" y="593"/>
                </a:lnTo>
                <a:lnTo>
                  <a:pt x="1623" y="637"/>
                </a:lnTo>
                <a:lnTo>
                  <a:pt x="1715" y="670"/>
                </a:lnTo>
                <a:lnTo>
                  <a:pt x="1818" y="702"/>
                </a:lnTo>
                <a:lnTo>
                  <a:pt x="1927" y="735"/>
                </a:lnTo>
                <a:lnTo>
                  <a:pt x="2041" y="762"/>
                </a:lnTo>
                <a:lnTo>
                  <a:pt x="2155" y="789"/>
                </a:lnTo>
                <a:lnTo>
                  <a:pt x="2269" y="822"/>
                </a:lnTo>
                <a:lnTo>
                  <a:pt x="2372" y="849"/>
                </a:lnTo>
                <a:lnTo>
                  <a:pt x="2464" y="882"/>
                </a:lnTo>
                <a:lnTo>
                  <a:pt x="2551" y="920"/>
                </a:lnTo>
                <a:lnTo>
                  <a:pt x="2616" y="958"/>
                </a:lnTo>
                <a:lnTo>
                  <a:pt x="2638" y="980"/>
                </a:lnTo>
                <a:lnTo>
                  <a:pt x="2659" y="1007"/>
                </a:lnTo>
                <a:lnTo>
                  <a:pt x="2676" y="1029"/>
                </a:lnTo>
                <a:lnTo>
                  <a:pt x="2681" y="1056"/>
                </a:lnTo>
                <a:lnTo>
                  <a:pt x="2681" y="1083"/>
                </a:lnTo>
                <a:lnTo>
                  <a:pt x="2676" y="1105"/>
                </a:lnTo>
                <a:lnTo>
                  <a:pt x="2665" y="1127"/>
                </a:lnTo>
                <a:lnTo>
                  <a:pt x="2643" y="1149"/>
                </a:lnTo>
                <a:lnTo>
                  <a:pt x="2616" y="1170"/>
                </a:lnTo>
                <a:lnTo>
                  <a:pt x="2583" y="1187"/>
                </a:lnTo>
                <a:lnTo>
                  <a:pt x="2545" y="1208"/>
                </a:lnTo>
                <a:lnTo>
                  <a:pt x="2502" y="1225"/>
                </a:lnTo>
                <a:lnTo>
                  <a:pt x="2448" y="1241"/>
                </a:lnTo>
                <a:lnTo>
                  <a:pt x="2388" y="1257"/>
                </a:lnTo>
                <a:lnTo>
                  <a:pt x="2328" y="1274"/>
                </a:lnTo>
                <a:lnTo>
                  <a:pt x="2258" y="1290"/>
                </a:lnTo>
                <a:lnTo>
                  <a:pt x="2106" y="1328"/>
                </a:lnTo>
                <a:lnTo>
                  <a:pt x="1932" y="1372"/>
                </a:lnTo>
                <a:lnTo>
                  <a:pt x="1742" y="1421"/>
                </a:lnTo>
                <a:lnTo>
                  <a:pt x="1531" y="1475"/>
                </a:lnTo>
                <a:lnTo>
                  <a:pt x="1308" y="1540"/>
                </a:lnTo>
                <a:lnTo>
                  <a:pt x="1069" y="1617"/>
                </a:lnTo>
                <a:lnTo>
                  <a:pt x="820" y="1709"/>
                </a:lnTo>
                <a:lnTo>
                  <a:pt x="554" y="1818"/>
                </a:lnTo>
                <a:lnTo>
                  <a:pt x="282" y="1943"/>
                </a:lnTo>
                <a:lnTo>
                  <a:pt x="0" y="2085"/>
                </a:lnTo>
                <a:lnTo>
                  <a:pt x="152" y="2085"/>
                </a:lnTo>
                <a:lnTo>
                  <a:pt x="244" y="2074"/>
                </a:lnTo>
                <a:lnTo>
                  <a:pt x="386" y="1992"/>
                </a:lnTo>
                <a:lnTo>
                  <a:pt x="537" y="1910"/>
                </a:lnTo>
                <a:lnTo>
                  <a:pt x="700" y="1834"/>
                </a:lnTo>
                <a:lnTo>
                  <a:pt x="879" y="1763"/>
                </a:lnTo>
                <a:lnTo>
                  <a:pt x="1064" y="1693"/>
                </a:lnTo>
                <a:lnTo>
                  <a:pt x="1259" y="1622"/>
                </a:lnTo>
                <a:lnTo>
                  <a:pt x="1661" y="1497"/>
                </a:lnTo>
                <a:lnTo>
                  <a:pt x="1748" y="1470"/>
                </a:lnTo>
                <a:lnTo>
                  <a:pt x="1845" y="1442"/>
                </a:lnTo>
                <a:lnTo>
                  <a:pt x="2046" y="1393"/>
                </a:lnTo>
                <a:lnTo>
                  <a:pt x="2252" y="1339"/>
                </a:lnTo>
                <a:lnTo>
                  <a:pt x="2458" y="1285"/>
                </a:lnTo>
                <a:lnTo>
                  <a:pt x="2551" y="1263"/>
                </a:lnTo>
                <a:lnTo>
                  <a:pt x="2643" y="1236"/>
                </a:lnTo>
                <a:lnTo>
                  <a:pt x="2730" y="1214"/>
                </a:lnTo>
                <a:lnTo>
                  <a:pt x="2806" y="1192"/>
                </a:lnTo>
                <a:lnTo>
                  <a:pt x="2876" y="1170"/>
                </a:lnTo>
                <a:lnTo>
                  <a:pt x="2931" y="1149"/>
                </a:lnTo>
                <a:lnTo>
                  <a:pt x="2974" y="1132"/>
                </a:lnTo>
                <a:lnTo>
                  <a:pt x="3007" y="1116"/>
                </a:lnTo>
                <a:lnTo>
                  <a:pt x="3007" y="871"/>
                </a:lnTo>
                <a:lnTo>
                  <a:pt x="2941" y="860"/>
                </a:lnTo>
                <a:lnTo>
                  <a:pt x="2860" y="844"/>
                </a:lnTo>
                <a:lnTo>
                  <a:pt x="2773" y="827"/>
                </a:lnTo>
                <a:lnTo>
                  <a:pt x="2670" y="806"/>
                </a:lnTo>
                <a:lnTo>
                  <a:pt x="2567" y="784"/>
                </a:lnTo>
                <a:lnTo>
                  <a:pt x="2458" y="757"/>
                </a:lnTo>
                <a:lnTo>
                  <a:pt x="2241" y="702"/>
                </a:lnTo>
                <a:lnTo>
                  <a:pt x="2138" y="670"/>
                </a:lnTo>
                <a:lnTo>
                  <a:pt x="2046" y="637"/>
                </a:lnTo>
                <a:lnTo>
                  <a:pt x="1959" y="604"/>
                </a:lnTo>
                <a:lnTo>
                  <a:pt x="1883" y="566"/>
                </a:lnTo>
                <a:lnTo>
                  <a:pt x="1824" y="534"/>
                </a:lnTo>
                <a:lnTo>
                  <a:pt x="1780" y="495"/>
                </a:lnTo>
                <a:lnTo>
                  <a:pt x="1769" y="474"/>
                </a:lnTo>
                <a:lnTo>
                  <a:pt x="1758" y="457"/>
                </a:lnTo>
                <a:lnTo>
                  <a:pt x="1753" y="436"/>
                </a:lnTo>
                <a:lnTo>
                  <a:pt x="1758" y="419"/>
                </a:lnTo>
                <a:lnTo>
                  <a:pt x="1780" y="381"/>
                </a:lnTo>
                <a:lnTo>
                  <a:pt x="1813" y="343"/>
                </a:lnTo>
                <a:lnTo>
                  <a:pt x="1862" y="316"/>
                </a:lnTo>
                <a:lnTo>
                  <a:pt x="1921" y="289"/>
                </a:lnTo>
                <a:lnTo>
                  <a:pt x="1986" y="267"/>
                </a:lnTo>
                <a:lnTo>
                  <a:pt x="2062" y="245"/>
                </a:lnTo>
                <a:lnTo>
                  <a:pt x="2149" y="229"/>
                </a:lnTo>
                <a:lnTo>
                  <a:pt x="2236" y="213"/>
                </a:lnTo>
                <a:lnTo>
                  <a:pt x="2431" y="180"/>
                </a:lnTo>
                <a:lnTo>
                  <a:pt x="2627" y="158"/>
                </a:lnTo>
                <a:lnTo>
                  <a:pt x="2827" y="125"/>
                </a:lnTo>
                <a:lnTo>
                  <a:pt x="2920" y="109"/>
                </a:lnTo>
                <a:lnTo>
                  <a:pt x="3007" y="87"/>
                </a:lnTo>
                <a:lnTo>
                  <a:pt x="3007" y="0"/>
                </a:lnTo>
                <a:lnTo>
                  <a:pt x="2909" y="22"/>
                </a:lnTo>
                <a:lnTo>
                  <a:pt x="2795" y="44"/>
                </a:lnTo>
                <a:lnTo>
                  <a:pt x="2676" y="66"/>
                </a:lnTo>
                <a:lnTo>
                  <a:pt x="2551" y="82"/>
                </a:lnTo>
                <a:lnTo>
                  <a:pt x="2285" y="120"/>
                </a:lnTo>
                <a:lnTo>
                  <a:pt x="2155" y="136"/>
                </a:lnTo>
                <a:lnTo>
                  <a:pt x="2030" y="158"/>
                </a:lnTo>
                <a:lnTo>
                  <a:pt x="1905" y="174"/>
                </a:lnTo>
                <a:lnTo>
                  <a:pt x="1791" y="202"/>
                </a:lnTo>
                <a:lnTo>
                  <a:pt x="1688" y="229"/>
                </a:lnTo>
                <a:lnTo>
                  <a:pt x="1601" y="261"/>
                </a:lnTo>
                <a:lnTo>
                  <a:pt x="1525" y="300"/>
                </a:lnTo>
                <a:lnTo>
                  <a:pt x="1471" y="338"/>
                </a:lnTo>
                <a:lnTo>
                  <a:pt x="1455" y="359"/>
                </a:lnTo>
                <a:lnTo>
                  <a:pt x="1438" y="387"/>
                </a:lnTo>
                <a:lnTo>
                  <a:pt x="1427" y="414"/>
                </a:lnTo>
                <a:lnTo>
                  <a:pt x="1427" y="441"/>
                </a:lnTo>
                <a:lnTo>
                  <a:pt x="1427" y="441"/>
                </a:lnTo>
                <a:close/>
              </a:path>
            </a:pathLst>
          </a:custGeom>
          <a:solidFill xmlns:a="http://schemas.openxmlformats.org/drawingml/2006/main">
            <a:srgbClr val="003399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2" name="Freeform 8">
            <a:extLst xmlns:a="http://schemas.openxmlformats.org/drawingml/2006/main">
              <a:ext uri="{FF2B5EF4-FFF2-40B4-BE49-F238E27FC236}">
                <a16:creationId xmlns:a16="http://schemas.microsoft.com/office/drawing/2014/main" id="{12B6B60B-2A9F-4BEB-B6EC-0170069F2A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7145280" y="3678120"/>
            <a:ext cx="1981080" cy="855720"/>
          </a:xfrm>
          <a:custGeom xmlns:a="http://schemas.openxmlformats.org/drawingml/2006/main">
            <a:gdLst>
              <a:gd name="GluePoint1X" fmla="*/ 0 w 1248"/>
              <a:gd name="GluePoint1Y" fmla="*/ 332 h 539"/>
              <a:gd name="GluePoint2X" fmla="*/ 0 w 1248"/>
              <a:gd name="GluePoint2Y" fmla="*/ 360 h 539"/>
              <a:gd name="GluePoint3X" fmla="*/ 5 w 1248"/>
              <a:gd name="GluePoint3Y" fmla="*/ 387 h 539"/>
              <a:gd name="GluePoint4X" fmla="*/ 27 w 1248"/>
              <a:gd name="GluePoint4Y" fmla="*/ 414 h 539"/>
              <a:gd name="GluePoint5X" fmla="*/ 54 w 1248"/>
              <a:gd name="GluePoint5Y" fmla="*/ 436 h 539"/>
              <a:gd name="GluePoint6X" fmla="*/ 92 w 1248"/>
              <a:gd name="GluePoint6Y" fmla="*/ 463 h 539"/>
              <a:gd name="GluePoint7X" fmla="*/ 141 w 1248"/>
              <a:gd name="GluePoint7Y" fmla="*/ 490 h 539"/>
              <a:gd name="GluePoint8X" fmla="*/ 195 w 1248"/>
              <a:gd name="GluePoint8Y" fmla="*/ 512 h 539"/>
              <a:gd name="GluePoint9X" fmla="*/ 255 w 1248"/>
              <a:gd name="GluePoint9Y" fmla="*/ 539 h 539"/>
              <a:gd name="GluePoint10X" fmla="*/ 212 w 1248"/>
              <a:gd name="GluePoint10Y" fmla="*/ 517 h 539"/>
              <a:gd name="GluePoint11X" fmla="*/ 179 w 1248"/>
              <a:gd name="GluePoint11Y" fmla="*/ 490 h 539"/>
              <a:gd name="GluePoint12X" fmla="*/ 157 w 1248"/>
              <a:gd name="GluePoint12Y" fmla="*/ 468 h 539"/>
              <a:gd name="GluePoint13X" fmla="*/ 141 w 1248"/>
              <a:gd name="GluePoint13Y" fmla="*/ 447 h 539"/>
              <a:gd name="GluePoint14X" fmla="*/ 136 w 1248"/>
              <a:gd name="GluePoint14Y" fmla="*/ 425 h 539"/>
              <a:gd name="GluePoint15X" fmla="*/ 136 w 1248"/>
              <a:gd name="GluePoint15Y" fmla="*/ 403 h 539"/>
              <a:gd name="GluePoint16X" fmla="*/ 141 w 1248"/>
              <a:gd name="GluePoint16Y" fmla="*/ 381 h 539"/>
              <a:gd name="GluePoint17X" fmla="*/ 157 w 1248"/>
              <a:gd name="GluePoint17Y" fmla="*/ 365 h 539"/>
              <a:gd name="GluePoint18X" fmla="*/ 179 w 1248"/>
              <a:gd name="GluePoint18Y" fmla="*/ 343 h 539"/>
              <a:gd name="GluePoint19X" fmla="*/ 201 w 1248"/>
              <a:gd name="GluePoint19Y" fmla="*/ 327 h 539"/>
              <a:gd name="GluePoint20X" fmla="*/ 266 w 1248"/>
              <a:gd name="GluePoint20Y" fmla="*/ 294 h 539"/>
              <a:gd name="GluePoint21X" fmla="*/ 353 w 1248"/>
              <a:gd name="GluePoint21Y" fmla="*/ 262 h 539"/>
              <a:gd name="GluePoint22X" fmla="*/ 445 w 1248"/>
              <a:gd name="GluePoint22Y" fmla="*/ 234 h 539"/>
              <a:gd name="GluePoint23X" fmla="*/ 554 w 1248"/>
              <a:gd name="GluePoint23Y" fmla="*/ 213 h 539"/>
              <a:gd name="GluePoint24X" fmla="*/ 662 w 1248"/>
              <a:gd name="GluePoint24Y" fmla="*/ 191 h 539"/>
              <a:gd name="GluePoint25X" fmla="*/ 890 w 1248"/>
              <a:gd name="GluePoint25Y" fmla="*/ 153 h 539"/>
              <a:gd name="GluePoint26X" fmla="*/ 993 w 1248"/>
              <a:gd name="GluePoint26Y" fmla="*/ 136 h 539"/>
              <a:gd name="GluePoint27X" fmla="*/ 1091 w 1248"/>
              <a:gd name="GluePoint27Y" fmla="*/ 120 h 539"/>
              <a:gd name="GluePoint28X" fmla="*/ 1178 w 1248"/>
              <a:gd name="GluePoint28Y" fmla="*/ 115 h 539"/>
              <a:gd name="GluePoint29X" fmla="*/ 1248 w 1248"/>
              <a:gd name="GluePoint29Y" fmla="*/ 104 h 539"/>
              <a:gd name="GluePoint30X" fmla="*/ 1248 w 1248"/>
              <a:gd name="GluePoint30Y" fmla="*/ 0 h 539"/>
              <a:gd name="GluePoint31X" fmla="*/ 1161 w 1248"/>
              <a:gd name="GluePoint31Y" fmla="*/ 22 h 539"/>
              <a:gd name="GluePoint32X" fmla="*/ 1069 w 1248"/>
              <a:gd name="GluePoint32Y" fmla="*/ 38 h 539"/>
              <a:gd name="GluePoint33X" fmla="*/ 874 w 1248"/>
              <a:gd name="GluePoint33Y" fmla="*/ 71 h 539"/>
              <a:gd name="GluePoint34X" fmla="*/ 673 w 1248"/>
              <a:gd name="GluePoint34Y" fmla="*/ 93 h 539"/>
              <a:gd name="GluePoint35X" fmla="*/ 483 w 1248"/>
              <a:gd name="GluePoint35Y" fmla="*/ 126 h 539"/>
              <a:gd name="GluePoint36X" fmla="*/ 391 w 1248"/>
              <a:gd name="GluePoint36Y" fmla="*/ 142 h 539"/>
              <a:gd name="GluePoint37X" fmla="*/ 309 w 1248"/>
              <a:gd name="GluePoint37Y" fmla="*/ 158 h 539"/>
              <a:gd name="GluePoint38X" fmla="*/ 228 w 1248"/>
              <a:gd name="GluePoint38Y" fmla="*/ 180 h 539"/>
              <a:gd name="GluePoint39X" fmla="*/ 163 w 1248"/>
              <a:gd name="GluePoint39Y" fmla="*/ 202 h 539"/>
              <a:gd name="GluePoint40X" fmla="*/ 103 w 1248"/>
              <a:gd name="GluePoint40Y" fmla="*/ 229 h 539"/>
              <a:gd name="GluePoint41X" fmla="*/ 54 w 1248"/>
              <a:gd name="GluePoint41Y" fmla="*/ 256 h 539"/>
              <a:gd name="GluePoint42X" fmla="*/ 22 w 1248"/>
              <a:gd name="GluePoint42Y" fmla="*/ 294 h 539"/>
              <a:gd name="GluePoint43X" fmla="*/ 0 w 1248"/>
              <a:gd name="GluePoint43Y" fmla="*/ 332 h 539"/>
              <a:gd name="GluePoint44X" fmla="*/ 0 w 1248"/>
              <a:gd name="GluePoint44Y" fmla="*/ 332 h 539"/>
            </a:gdLst>
            <a:rect l="l" t="t" r="r" b="b"/>
            <a:pathLst>
              <a:path w="1248" h="539">
                <a:moveTo>
                  <a:pt x="0" y="332"/>
                </a:moveTo>
                <a:lnTo>
                  <a:pt x="0" y="360"/>
                </a:lnTo>
                <a:lnTo>
                  <a:pt x="5" y="387"/>
                </a:lnTo>
                <a:lnTo>
                  <a:pt x="27" y="414"/>
                </a:lnTo>
                <a:lnTo>
                  <a:pt x="54" y="436"/>
                </a:lnTo>
                <a:lnTo>
                  <a:pt x="92" y="463"/>
                </a:lnTo>
                <a:lnTo>
                  <a:pt x="141" y="490"/>
                </a:lnTo>
                <a:lnTo>
                  <a:pt x="195" y="512"/>
                </a:lnTo>
                <a:lnTo>
                  <a:pt x="255" y="539"/>
                </a:lnTo>
                <a:lnTo>
                  <a:pt x="212" y="517"/>
                </a:lnTo>
                <a:lnTo>
                  <a:pt x="179" y="490"/>
                </a:lnTo>
                <a:lnTo>
                  <a:pt x="157" y="468"/>
                </a:lnTo>
                <a:lnTo>
                  <a:pt x="141" y="447"/>
                </a:lnTo>
                <a:lnTo>
                  <a:pt x="136" y="425"/>
                </a:lnTo>
                <a:lnTo>
                  <a:pt x="136" y="403"/>
                </a:lnTo>
                <a:lnTo>
                  <a:pt x="141" y="381"/>
                </a:lnTo>
                <a:lnTo>
                  <a:pt x="157" y="365"/>
                </a:lnTo>
                <a:lnTo>
                  <a:pt x="179" y="343"/>
                </a:lnTo>
                <a:lnTo>
                  <a:pt x="201" y="327"/>
                </a:lnTo>
                <a:lnTo>
                  <a:pt x="266" y="294"/>
                </a:lnTo>
                <a:lnTo>
                  <a:pt x="353" y="262"/>
                </a:lnTo>
                <a:lnTo>
                  <a:pt x="445" y="234"/>
                </a:lnTo>
                <a:lnTo>
                  <a:pt x="554" y="213"/>
                </a:lnTo>
                <a:lnTo>
                  <a:pt x="662" y="191"/>
                </a:lnTo>
                <a:lnTo>
                  <a:pt x="890" y="153"/>
                </a:lnTo>
                <a:lnTo>
                  <a:pt x="993" y="136"/>
                </a:lnTo>
                <a:lnTo>
                  <a:pt x="1091" y="120"/>
                </a:lnTo>
                <a:lnTo>
                  <a:pt x="1178" y="115"/>
                </a:lnTo>
                <a:lnTo>
                  <a:pt x="1248" y="104"/>
                </a:lnTo>
                <a:lnTo>
                  <a:pt x="1248" y="0"/>
                </a:lnTo>
                <a:lnTo>
                  <a:pt x="1161" y="22"/>
                </a:lnTo>
                <a:lnTo>
                  <a:pt x="1069" y="38"/>
                </a:lnTo>
                <a:lnTo>
                  <a:pt x="874" y="71"/>
                </a:lnTo>
                <a:lnTo>
                  <a:pt x="673" y="93"/>
                </a:lnTo>
                <a:lnTo>
                  <a:pt x="483" y="126"/>
                </a:lnTo>
                <a:lnTo>
                  <a:pt x="391" y="142"/>
                </a:lnTo>
                <a:lnTo>
                  <a:pt x="309" y="158"/>
                </a:lnTo>
                <a:lnTo>
                  <a:pt x="228" y="180"/>
                </a:lnTo>
                <a:lnTo>
                  <a:pt x="163" y="202"/>
                </a:lnTo>
                <a:lnTo>
                  <a:pt x="103" y="229"/>
                </a:lnTo>
                <a:lnTo>
                  <a:pt x="54" y="256"/>
                </a:lnTo>
                <a:lnTo>
                  <a:pt x="22" y="294"/>
                </a:lnTo>
                <a:lnTo>
                  <a:pt x="0" y="332"/>
                </a:lnTo>
                <a:lnTo>
                  <a:pt x="0" y="332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D86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3" name="Freeform 9">
            <a:extLst xmlns:a="http://schemas.openxmlformats.org/drawingml/2006/main">
              <a:ext uri="{FF2B5EF4-FFF2-40B4-BE49-F238E27FC236}">
                <a16:creationId xmlns:a16="http://schemas.microsoft.com/office/drawing/2014/main" id="{8458AC4E-642B-4B2A-87DC-AC5A7FB4AD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5273640" y="2128680"/>
            <a:ext cx="2896920" cy="2440080"/>
          </a:xfrm>
          <a:custGeom xmlns:a="http://schemas.openxmlformats.org/drawingml/2006/main">
            <a:gdLst>
              <a:gd name="GluePoint1X" fmla="*/ 982 w 2296"/>
              <a:gd name="GluePoint1Y" fmla="*/ 1061 h 1469"/>
              <a:gd name="GluePoint2X" fmla="*/ 1357 w 2296"/>
              <a:gd name="GluePoint2Y" fmla="*/ 1012 h 1469"/>
              <a:gd name="GluePoint3X" fmla="*/ 1666 w 2296"/>
              <a:gd name="GluePoint3Y" fmla="*/ 957 h 1469"/>
              <a:gd name="GluePoint4X" fmla="*/ 1916 w 2296"/>
              <a:gd name="GluePoint4Y" fmla="*/ 897 h 1469"/>
              <a:gd name="GluePoint5X" fmla="*/ 2100 w 2296"/>
              <a:gd name="GluePoint5Y" fmla="*/ 832 h 1469"/>
              <a:gd name="GluePoint6X" fmla="*/ 2220 w 2296"/>
              <a:gd name="GluePoint6Y" fmla="*/ 756 h 1469"/>
              <a:gd name="GluePoint7X" fmla="*/ 2285 w 2296"/>
              <a:gd name="GluePoint7Y" fmla="*/ 669 h 1469"/>
              <a:gd name="GluePoint8X" fmla="*/ 2290 w 2296"/>
              <a:gd name="GluePoint8Y" fmla="*/ 560 h 1469"/>
              <a:gd name="GluePoint9X" fmla="*/ 2241 w 2296"/>
              <a:gd name="GluePoint9Y" fmla="*/ 457 h 1469"/>
              <a:gd name="GluePoint10X" fmla="*/ 2144 w 2296"/>
              <a:gd name="GluePoint10Y" fmla="*/ 364 h 1469"/>
              <a:gd name="GluePoint11X" fmla="*/ 2008 w 2296"/>
              <a:gd name="GluePoint11Y" fmla="*/ 277 h 1469"/>
              <a:gd name="GluePoint12X" fmla="*/ 1769 w 2296"/>
              <a:gd name="GluePoint12Y" fmla="*/ 157 h 1469"/>
              <a:gd name="GluePoint13X" fmla="*/ 1612 w 2296"/>
              <a:gd name="GluePoint13Y" fmla="*/ 92 h 1469"/>
              <a:gd name="GluePoint14X" fmla="*/ 1476 w 2296"/>
              <a:gd name="GluePoint14Y" fmla="*/ 43 h 1469"/>
              <a:gd name="GluePoint15X" fmla="*/ 1384 w 2296"/>
              <a:gd name="GluePoint15Y" fmla="*/ 10 h 1469"/>
              <a:gd name="GluePoint16X" fmla="*/ 1346 w 2296"/>
              <a:gd name="GluePoint16Y" fmla="*/ 0 h 1469"/>
              <a:gd name="GluePoint17X" fmla="*/ 1655 w 2296"/>
              <a:gd name="GluePoint17Y" fmla="*/ 119 h 1469"/>
              <a:gd name="GluePoint18X" fmla="*/ 1948 w 2296"/>
              <a:gd name="GluePoint18Y" fmla="*/ 255 h 1469"/>
              <a:gd name="GluePoint19X" fmla="*/ 2068 w 2296"/>
              <a:gd name="GluePoint19Y" fmla="*/ 326 h 1469"/>
              <a:gd name="GluePoint20X" fmla="*/ 2171 w 2296"/>
              <a:gd name="GluePoint20Y" fmla="*/ 402 h 1469"/>
              <a:gd name="GluePoint21X" fmla="*/ 2236 w 2296"/>
              <a:gd name="GluePoint21Y" fmla="*/ 478 h 1469"/>
              <a:gd name="GluePoint22X" fmla="*/ 2263 w 2296"/>
              <a:gd name="GluePoint22Y" fmla="*/ 560 h 1469"/>
              <a:gd name="GluePoint23X" fmla="*/ 2241 w 2296"/>
              <a:gd name="GluePoint23Y" fmla="*/ 636 h 1469"/>
              <a:gd name="GluePoint24X" fmla="*/ 2171 w 2296"/>
              <a:gd name="GluePoint24Y" fmla="*/ 702 h 1469"/>
              <a:gd name="GluePoint25X" fmla="*/ 2062 w 2296"/>
              <a:gd name="GluePoint25Y" fmla="*/ 756 h 1469"/>
              <a:gd name="GluePoint26X" fmla="*/ 1921 w 2296"/>
              <a:gd name="GluePoint26Y" fmla="*/ 800 h 1469"/>
              <a:gd name="GluePoint27X" fmla="*/ 1748 w 2296"/>
              <a:gd name="GluePoint27Y" fmla="*/ 843 h 1469"/>
              <a:gd name="GluePoint28X" fmla="*/ 1351 w 2296"/>
              <a:gd name="GluePoint28Y" fmla="*/ 908 h 1469"/>
              <a:gd name="GluePoint29X" fmla="*/ 923 w 2296"/>
              <a:gd name="GluePoint29Y" fmla="*/ 968 h 1469"/>
              <a:gd name="GluePoint30X" fmla="*/ 521 w 2296"/>
              <a:gd name="GluePoint30Y" fmla="*/ 1028 h 1469"/>
              <a:gd name="GluePoint31X" fmla="*/ 353 w 2296"/>
              <a:gd name="GluePoint31Y" fmla="*/ 1066 h 1469"/>
              <a:gd name="GluePoint32X" fmla="*/ 206 w 2296"/>
              <a:gd name="GluePoint32Y" fmla="*/ 1104 h 1469"/>
              <a:gd name="GluePoint33X" fmla="*/ 92 w 2296"/>
              <a:gd name="GluePoint33Y" fmla="*/ 1148 h 1469"/>
              <a:gd name="GluePoint34X" fmla="*/ 22 w 2296"/>
              <a:gd name="GluePoint34Y" fmla="*/ 1202 h 1469"/>
              <a:gd name="GluePoint35X" fmla="*/ 0 w 2296"/>
              <a:gd name="GluePoint35Y" fmla="*/ 1262 h 1469"/>
              <a:gd name="GluePoint36X" fmla="*/ 27 w 2296"/>
              <a:gd name="GluePoint36Y" fmla="*/ 1327 h 1469"/>
              <a:gd name="GluePoint37X" fmla="*/ 98 w 2296"/>
              <a:gd name="GluePoint37Y" fmla="*/ 1382 h 1469"/>
              <a:gd name="GluePoint38X" fmla="*/ 196 w 2296"/>
              <a:gd name="GluePoint38Y" fmla="*/ 1425 h 1469"/>
              <a:gd name="GluePoint39X" fmla="*/ 326 w 2296"/>
              <a:gd name="GluePoint39Y" fmla="*/ 1469 h 1469"/>
              <a:gd name="GluePoint40X" fmla="*/ 217 w 2296"/>
              <a:gd name="GluePoint40Y" fmla="*/ 1414 h 1469"/>
              <a:gd name="GluePoint41X" fmla="*/ 147 w 2296"/>
              <a:gd name="GluePoint41Y" fmla="*/ 1360 h 1469"/>
              <a:gd name="GluePoint42X" fmla="*/ 120 w 2296"/>
              <a:gd name="GluePoint42Y" fmla="*/ 1306 h 1469"/>
              <a:gd name="GluePoint43X" fmla="*/ 141 w 2296"/>
              <a:gd name="GluePoint43Y" fmla="*/ 1257 h 1469"/>
              <a:gd name="GluePoint44X" fmla="*/ 212 w 2296"/>
              <a:gd name="GluePoint44Y" fmla="*/ 1208 h 1469"/>
              <a:gd name="GluePoint45X" fmla="*/ 342 w 2296"/>
              <a:gd name="GluePoint45Y" fmla="*/ 1164 h 1469"/>
              <a:gd name="GluePoint46X" fmla="*/ 527 w 2296"/>
              <a:gd name="GluePoint46Y" fmla="*/ 1121 h 1469"/>
              <a:gd name="GluePoint47X" fmla="*/ 771 w 2296"/>
              <a:gd name="GluePoint47Y" fmla="*/ 1088 h 1469"/>
            </a:gdLst>
            <a:rect l="l" t="t" r="r" b="b"/>
            <a:pathLst>
              <a:path w="2296" h="1469">
                <a:moveTo>
                  <a:pt x="771" y="1088"/>
                </a:moveTo>
                <a:lnTo>
                  <a:pt x="982" y="1061"/>
                </a:lnTo>
                <a:lnTo>
                  <a:pt x="1178" y="1034"/>
                </a:lnTo>
                <a:lnTo>
                  <a:pt x="1357" y="1012"/>
                </a:lnTo>
                <a:lnTo>
                  <a:pt x="1520" y="985"/>
                </a:lnTo>
                <a:lnTo>
                  <a:pt x="1666" y="957"/>
                </a:lnTo>
                <a:lnTo>
                  <a:pt x="1796" y="930"/>
                </a:lnTo>
                <a:lnTo>
                  <a:pt x="1916" y="897"/>
                </a:lnTo>
                <a:lnTo>
                  <a:pt x="2013" y="870"/>
                </a:lnTo>
                <a:lnTo>
                  <a:pt x="2100" y="832"/>
                </a:lnTo>
                <a:lnTo>
                  <a:pt x="2171" y="800"/>
                </a:lnTo>
                <a:lnTo>
                  <a:pt x="2220" y="756"/>
                </a:lnTo>
                <a:lnTo>
                  <a:pt x="2263" y="712"/>
                </a:lnTo>
                <a:lnTo>
                  <a:pt x="2285" y="669"/>
                </a:lnTo>
                <a:lnTo>
                  <a:pt x="2296" y="614"/>
                </a:lnTo>
                <a:lnTo>
                  <a:pt x="2290" y="560"/>
                </a:lnTo>
                <a:lnTo>
                  <a:pt x="2269" y="500"/>
                </a:lnTo>
                <a:lnTo>
                  <a:pt x="2241" y="457"/>
                </a:lnTo>
                <a:lnTo>
                  <a:pt x="2198" y="408"/>
                </a:lnTo>
                <a:lnTo>
                  <a:pt x="2144" y="364"/>
                </a:lnTo>
                <a:lnTo>
                  <a:pt x="2079" y="321"/>
                </a:lnTo>
                <a:lnTo>
                  <a:pt x="2008" y="277"/>
                </a:lnTo>
                <a:lnTo>
                  <a:pt x="1927" y="234"/>
                </a:lnTo>
                <a:lnTo>
                  <a:pt x="1769" y="157"/>
                </a:lnTo>
                <a:lnTo>
                  <a:pt x="1688" y="125"/>
                </a:lnTo>
                <a:lnTo>
                  <a:pt x="1612" y="92"/>
                </a:lnTo>
                <a:lnTo>
                  <a:pt x="1536" y="65"/>
                </a:lnTo>
                <a:lnTo>
                  <a:pt x="1476" y="43"/>
                </a:lnTo>
                <a:lnTo>
                  <a:pt x="1422" y="27"/>
                </a:lnTo>
                <a:lnTo>
                  <a:pt x="1384" y="10"/>
                </a:lnTo>
                <a:lnTo>
                  <a:pt x="1357" y="5"/>
                </a:lnTo>
                <a:lnTo>
                  <a:pt x="1346" y="0"/>
                </a:lnTo>
                <a:lnTo>
                  <a:pt x="1498" y="54"/>
                </a:lnTo>
                <a:lnTo>
                  <a:pt x="1655" y="119"/>
                </a:lnTo>
                <a:lnTo>
                  <a:pt x="1807" y="185"/>
                </a:lnTo>
                <a:lnTo>
                  <a:pt x="1948" y="255"/>
                </a:lnTo>
                <a:lnTo>
                  <a:pt x="2013" y="288"/>
                </a:lnTo>
                <a:lnTo>
                  <a:pt x="2068" y="326"/>
                </a:lnTo>
                <a:lnTo>
                  <a:pt x="2122" y="364"/>
                </a:lnTo>
                <a:lnTo>
                  <a:pt x="2171" y="402"/>
                </a:lnTo>
                <a:lnTo>
                  <a:pt x="2209" y="440"/>
                </a:lnTo>
                <a:lnTo>
                  <a:pt x="2236" y="478"/>
                </a:lnTo>
                <a:lnTo>
                  <a:pt x="2252" y="522"/>
                </a:lnTo>
                <a:lnTo>
                  <a:pt x="2263" y="560"/>
                </a:lnTo>
                <a:lnTo>
                  <a:pt x="2258" y="598"/>
                </a:lnTo>
                <a:lnTo>
                  <a:pt x="2241" y="636"/>
                </a:lnTo>
                <a:lnTo>
                  <a:pt x="2214" y="669"/>
                </a:lnTo>
                <a:lnTo>
                  <a:pt x="2171" y="702"/>
                </a:lnTo>
                <a:lnTo>
                  <a:pt x="2122" y="729"/>
                </a:lnTo>
                <a:lnTo>
                  <a:pt x="2062" y="756"/>
                </a:lnTo>
                <a:lnTo>
                  <a:pt x="1997" y="778"/>
                </a:lnTo>
                <a:lnTo>
                  <a:pt x="1921" y="800"/>
                </a:lnTo>
                <a:lnTo>
                  <a:pt x="1834" y="821"/>
                </a:lnTo>
                <a:lnTo>
                  <a:pt x="1748" y="843"/>
                </a:lnTo>
                <a:lnTo>
                  <a:pt x="1552" y="876"/>
                </a:lnTo>
                <a:lnTo>
                  <a:pt x="1351" y="908"/>
                </a:lnTo>
                <a:lnTo>
                  <a:pt x="1134" y="941"/>
                </a:lnTo>
                <a:lnTo>
                  <a:pt x="923" y="968"/>
                </a:lnTo>
                <a:lnTo>
                  <a:pt x="716" y="995"/>
                </a:lnTo>
                <a:lnTo>
                  <a:pt x="521" y="1028"/>
                </a:lnTo>
                <a:lnTo>
                  <a:pt x="434" y="1044"/>
                </a:lnTo>
                <a:lnTo>
                  <a:pt x="353" y="1066"/>
                </a:lnTo>
                <a:lnTo>
                  <a:pt x="277" y="1082"/>
                </a:lnTo>
                <a:lnTo>
                  <a:pt x="206" y="1104"/>
                </a:lnTo>
                <a:lnTo>
                  <a:pt x="147" y="1126"/>
                </a:lnTo>
                <a:lnTo>
                  <a:pt x="92" y="1148"/>
                </a:lnTo>
                <a:lnTo>
                  <a:pt x="54" y="1175"/>
                </a:lnTo>
                <a:lnTo>
                  <a:pt x="22" y="1202"/>
                </a:lnTo>
                <a:lnTo>
                  <a:pt x="6" y="1229"/>
                </a:lnTo>
                <a:lnTo>
                  <a:pt x="0" y="1262"/>
                </a:lnTo>
                <a:lnTo>
                  <a:pt x="11" y="1295"/>
                </a:lnTo>
                <a:lnTo>
                  <a:pt x="27" y="1327"/>
                </a:lnTo>
                <a:lnTo>
                  <a:pt x="54" y="1355"/>
                </a:lnTo>
                <a:lnTo>
                  <a:pt x="98" y="1382"/>
                </a:lnTo>
                <a:lnTo>
                  <a:pt x="141" y="1404"/>
                </a:lnTo>
                <a:lnTo>
                  <a:pt x="196" y="1425"/>
                </a:lnTo>
                <a:lnTo>
                  <a:pt x="261" y="1447"/>
                </a:lnTo>
                <a:lnTo>
                  <a:pt x="326" y="1469"/>
                </a:lnTo>
                <a:lnTo>
                  <a:pt x="266" y="1442"/>
                </a:lnTo>
                <a:lnTo>
                  <a:pt x="217" y="1414"/>
                </a:lnTo>
                <a:lnTo>
                  <a:pt x="174" y="1387"/>
                </a:lnTo>
                <a:lnTo>
                  <a:pt x="147" y="1360"/>
                </a:lnTo>
                <a:lnTo>
                  <a:pt x="125" y="1333"/>
                </a:lnTo>
                <a:lnTo>
                  <a:pt x="120" y="1306"/>
                </a:lnTo>
                <a:lnTo>
                  <a:pt x="125" y="1278"/>
                </a:lnTo>
                <a:lnTo>
                  <a:pt x="141" y="1257"/>
                </a:lnTo>
                <a:lnTo>
                  <a:pt x="174" y="1229"/>
                </a:lnTo>
                <a:lnTo>
                  <a:pt x="212" y="1208"/>
                </a:lnTo>
                <a:lnTo>
                  <a:pt x="272" y="1186"/>
                </a:lnTo>
                <a:lnTo>
                  <a:pt x="342" y="1164"/>
                </a:lnTo>
                <a:lnTo>
                  <a:pt x="423" y="1142"/>
                </a:lnTo>
                <a:lnTo>
                  <a:pt x="527" y="1121"/>
                </a:lnTo>
                <a:lnTo>
                  <a:pt x="641" y="1104"/>
                </a:lnTo>
                <a:lnTo>
                  <a:pt x="771" y="1088"/>
                </a:lnTo>
                <a:lnTo>
                  <a:pt x="771" y="108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B82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4" name="Freeform 10">
            <a:extLst xmlns:a="http://schemas.openxmlformats.org/drawingml/2006/main">
              <a:ext uri="{FF2B5EF4-FFF2-40B4-BE49-F238E27FC236}">
                <a16:creationId xmlns:a16="http://schemas.microsoft.com/office/drawing/2014/main" id="{CACFC687-5464-4DE3-A047-37842BA7A4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0" y="0"/>
            <a:ext cx="9140760" cy="2819160"/>
          </a:xfrm>
          <a:custGeom xmlns:a="http://schemas.openxmlformats.org/drawingml/2006/main">
            <a:gdLst>
              <a:gd name="GluePoint1X" fmla="*/ 0 w 5740"/>
              <a:gd name="GluePoint1Y" fmla="*/ 0 h 1906"/>
              <a:gd name="GluePoint2X" fmla="*/ 0 w 5740"/>
              <a:gd name="GluePoint2Y" fmla="*/ 1906 h 1906"/>
              <a:gd name="GluePoint3X" fmla="*/ 5740 w 5740"/>
              <a:gd name="GluePoint3Y" fmla="*/ 1906 h 1906"/>
              <a:gd name="GluePoint4X" fmla="*/ 5740 w 5740"/>
              <a:gd name="GluePoint4Y" fmla="*/ 0 h 1906"/>
              <a:gd name="GluePoint5X" fmla="*/ 0 w 5740"/>
              <a:gd name="GluePoint5Y" fmla="*/ 0 h 1906"/>
              <a:gd name="GluePoint6X" fmla="*/ 0 w 5740"/>
              <a:gd name="GluePoint6Y" fmla="*/ 0 h 1906"/>
            </a:gdLst>
            <a:rect l="l" t="t" r="r" b="b"/>
            <a:pathLst>
              <a:path w="5740" h="1906">
                <a:moveTo>
                  <a:pt x="0" y="0"/>
                </a:moveTo>
                <a:lnTo>
                  <a:pt x="0" y="1906"/>
                </a:lnTo>
                <a:lnTo>
                  <a:pt x="5740" y="1906"/>
                </a:lnTo>
                <a:lnTo>
                  <a:pt x="574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0514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5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6F488CC7-2C6D-4350-8C85-E8C670CA20F6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Click to edit the title text format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6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F01BCA3B-8B26-4D19-B77A-3ECC6086A238}"/>
              </a:ext>
            </a:extLst>
          </p:cNvPr>
          <p:cNvSpPr>
            <a:spLocks xmlns:a="http://schemas.openxmlformats.org/drawingml/2006/main" noGrp="1"/>
          </p:cNvSpPr>
          <p:nvPr>
            <p:ph type="body"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t">
            <a:normAutofit/>
          </a:bodyPr>
          <a:lstStyle xmlns:a="http://schemas.openxmlformats.org/drawingml/2006/main">
            <a:lvl1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1pPr>
            <a:lvl2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2pPr>
            <a:lvl3pPr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3pPr>
            <a:lvl4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4pPr>
            <a:lvl5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5pPr>
            <a:lvl6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6pPr>
            <a:lvl7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7pPr>
          </a:lstStyle>
          <a:p xmlns:a="http://schemas.openxmlformats.org/drawingml/2006/main">
            <a:pPr marL="343080" indent="-34308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Click to edit the outline text format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Second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Third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600200" lvl="3" indent="-22860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Fourth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4" indent="-22860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Fifth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5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Sixth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6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Seventh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3affff67fedc49fe" /><Relationship Type="http://schemas.openxmlformats.org/officeDocument/2006/relationships/slideLayout" Target="/ppt/slideLayouts/slideLayout1.xml" Id="R88d307151b4c41f0" /><Relationship Type="http://schemas.openxmlformats.org/officeDocument/2006/relationships/slideLayout" Target="/ppt/slideLayouts/slideLayout2.xml" Id="R5dcc93b91c6b4802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8d307151b4c41f0"/>
    <p:sldLayoutId xmlns:r="http://schemas.openxmlformats.org/officeDocument/2006/relationships" id="2147483650" r:id="R5dcc93b91c6b4802"/>
  </p:sldLayoutIdLst>
</p:sldMaster>
</file>

<file path=ppt/slideMasters/theme/theme2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ebb91707ecd044fc" /><Relationship Type="http://schemas.openxmlformats.org/officeDocument/2006/relationships/notesSlide" Target="/ppt/notesSlides/notesSlide1.xml" Id="Rd962a8ba7dad4831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019acb1437443b2" /><Relationship Type="http://schemas.openxmlformats.org/officeDocument/2006/relationships/notesSlide" Target="/ppt/notesSlides/notesSlide10.xml" Id="R138860a4390d4331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cb9e48468794092" /><Relationship Type="http://schemas.openxmlformats.org/officeDocument/2006/relationships/notesSlide" Target="/ppt/notesSlides/notesSlide11.xml" Id="R3869d42933de4a6a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7e339aef9bc4b2f" /><Relationship Type="http://schemas.openxmlformats.org/officeDocument/2006/relationships/notesSlide" Target="/ppt/notesSlides/notesSlide12.xml" Id="R067726a2f62b4ec7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20326c1e33b4b63" /><Relationship Type="http://schemas.openxmlformats.org/officeDocument/2006/relationships/notesSlide" Target="/ppt/notesSlides/notesSlide13.xml" Id="Read942fb050a4303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b959c1c646546b9" /><Relationship Type="http://schemas.openxmlformats.org/officeDocument/2006/relationships/notesSlide" Target="/ppt/notesSlides/notesSlide14.xml" Id="R35fabc849d41461a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10e50aed7244689" /><Relationship Type="http://schemas.openxmlformats.org/officeDocument/2006/relationships/image" Target="/ppt/media/image.png" Id="Rdad7edddde9a45fe" /><Relationship Type="http://schemas.openxmlformats.org/officeDocument/2006/relationships/notesSlide" Target="/ppt/notesSlides/notesSlide15.xml" Id="R07d6cb5b370e4da1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bc20e64ddf487e" /><Relationship Type="http://schemas.openxmlformats.org/officeDocument/2006/relationships/image" Target="/ppt/media/image2.png" Id="R76cbe2c483d24d1e" /><Relationship Type="http://schemas.openxmlformats.org/officeDocument/2006/relationships/notesSlide" Target="/ppt/notesSlides/notesSlide16.xml" Id="Rd51e850df4f74fa8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4ae97849b849e2" /><Relationship Type="http://schemas.openxmlformats.org/officeDocument/2006/relationships/notesSlide" Target="/ppt/notesSlides/notesSlide17.xml" Id="R0c91dcbff1254ad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fc8ad7559514d71" /><Relationship Type="http://schemas.openxmlformats.org/officeDocument/2006/relationships/notesSlide" Target="/ppt/notesSlides/notesSlide2.xml" Id="R6f6b7d2054334ce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5006c95be34421" /><Relationship Type="http://schemas.openxmlformats.org/officeDocument/2006/relationships/notesSlide" Target="/ppt/notesSlides/notesSlide3.xml" Id="R75b50c84e47540d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608a93e52664b17" /><Relationship Type="http://schemas.openxmlformats.org/officeDocument/2006/relationships/notesSlide" Target="/ppt/notesSlides/notesSlide4.xml" Id="R6cc0fc4efe19412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26bdf7bd864047" /><Relationship Type="http://schemas.openxmlformats.org/officeDocument/2006/relationships/notesSlide" Target="/ppt/notesSlides/notesSlide5.xml" Id="R7a98edf8db3b478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1a043cd83d49c8" /><Relationship Type="http://schemas.openxmlformats.org/officeDocument/2006/relationships/notesSlide" Target="/ppt/notesSlides/notesSlide6.xml" Id="Rab32b6e246ae4e6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09329dae14648aa" /><Relationship Type="http://schemas.openxmlformats.org/officeDocument/2006/relationships/notesSlide" Target="/ppt/notesSlides/notesSlide7.xml" Id="Re049dbe18c76422a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875d8141d3f47a9" /><Relationship Type="http://schemas.openxmlformats.org/officeDocument/2006/relationships/notesSlide" Target="/ppt/notesSlides/notesSlide8.xml" Id="R3b918c4e49294215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550604f9393405e" /><Relationship Type="http://schemas.openxmlformats.org/officeDocument/2006/relationships/notesSlide" Target="/ppt/notesSlides/notesSlide9.xml" Id="R38d5362497254b7c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" name="Slide title: Methods of Measuring Poverty">
            <a:extLst xmlns:a="http://schemas.openxmlformats.org/drawingml/2006/main">
              <a:ext uri="{FF2B5EF4-FFF2-40B4-BE49-F238E27FC236}">
                <a16:creationId xmlns:a16="http://schemas.microsoft.com/office/drawing/2014/main" id="{E03ACF28-192C-4076-BA4F-325D6DA017F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685800" y="2129760"/>
            <a:ext cx="7772400" cy="2365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marL="432000" indent="-43200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6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Methods of Measuring Poverty</a:t>
            </a:r>
            <a:r>
              <a:rPr sz="60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 </a:t>
            </a:r>
            <a:endParaRPr sz="6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860522801"/>
      </p:ext>
    </p:extLst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7" name="Slide text on slide 10">
            <a:extLst xmlns:a="http://schemas.openxmlformats.org/drawingml/2006/main">
              <a:ext uri="{FF2B5EF4-FFF2-40B4-BE49-F238E27FC236}">
                <a16:creationId xmlns:a16="http://schemas.microsoft.com/office/drawing/2014/main" id="{79FBC3B8-2ECB-43D5-A181-B36802C7BF4F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371240"/>
            <a:ext cx="8229600" cy="47545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fontScale="92500" lnSpcReduction="9999"/>
          </a:bodyPr>
          <a:lstStyle xmlns:a="http://schemas.openxmlformats.org/drawingml/2006/main"/>
          <a:p xmlns:a="http://schemas.openxmlformats.org/drawingml/2006/main">
            <a:pPr marL="609480" indent="-609480" algn="l"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Poverty: the deprivation of basic capabilities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90360" lvl="1" indent="-533160" algn="l">
              <a:spcBef>
                <a:spcPts val="70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Focus should be on deprivations that are </a:t>
            </a:r>
            <a:r>
              <a:rPr sz="2800" b="0" i="1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intrinsically</a:t>
            </a: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 important (well-being) rather than </a:t>
            </a:r>
            <a:r>
              <a:rPr sz="2800" b="0" i="1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instrumentally</a:t>
            </a: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 important (income).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90360" lvl="1" indent="-533160" algn="l">
              <a:spcBef>
                <a:spcPts val="70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Income is not an end in itself, but something that allows people to live satisfying lives and participate in political, social, and economic life of their community or country. 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90360" lvl="1" indent="0" algn="l">
              <a:spcBef>
                <a:spcPts val="700"/>
              </a:spcBef>
              <a:buNone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8" name="Slide title: Poverty as “Capability Failure” (Sen)">
            <a:extLst xmlns:a="http://schemas.openxmlformats.org/drawingml/2006/main">
              <a:ext uri="{FF2B5EF4-FFF2-40B4-BE49-F238E27FC236}">
                <a16:creationId xmlns:a16="http://schemas.microsoft.com/office/drawing/2014/main" id="{803BBEB9-FD81-44BB-8BB8-AD0C3772A30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Poverty as “Capability Failure” (Sen)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901580195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9" name="Slide text on slide 11">
            <a:extLst xmlns:a="http://schemas.openxmlformats.org/drawingml/2006/main">
              <a:ext uri="{FF2B5EF4-FFF2-40B4-BE49-F238E27FC236}">
                <a16:creationId xmlns:a16="http://schemas.microsoft.com/office/drawing/2014/main" id="{4EC8D69B-E0E7-4A34-B91A-D0AB081ABF38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371240"/>
            <a:ext cx="8229600" cy="47545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609480" indent="-609480" algn="l">
              <a:lnSpc>
                <a:spcPct val="80000"/>
              </a:lnSpc>
              <a:spcBef>
                <a:spcPts val="90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Relationship between low income and low capability varies across communities, families, and individuals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-609480" algn="l">
              <a:lnSpc>
                <a:spcPct val="80000"/>
              </a:lnSpc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Some communities, for example, have low incomes but pretty high life expectancies because of the availability of good health services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009440" lvl="1" indent="0" algn="l">
              <a:lnSpc>
                <a:spcPct val="80000"/>
              </a:lnSpc>
              <a:spcBef>
                <a:spcPts val="799"/>
              </a:spcBef>
              <a:buNone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60" name="Slide title: Poverty as “Capability Failure” (Sen)">
            <a:extLst xmlns:a="http://schemas.openxmlformats.org/drawingml/2006/main">
              <a:ext uri="{FF2B5EF4-FFF2-40B4-BE49-F238E27FC236}">
                <a16:creationId xmlns:a16="http://schemas.microsoft.com/office/drawing/2014/main" id="{17F79B98-AE82-44FA-AF7E-B9A44ED0334C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Poverty as “Capability Failure” (Sen)</a:t>
            </a:r>
            <a:endParaRPr sz="4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276366960"/>
      </p:ext>
    </p:extLst>
  </p:cSld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1" name="Text Box 3">
            <a:extLst xmlns:a="http://schemas.openxmlformats.org/drawingml/2006/main">
              <a:ext uri="{FF2B5EF4-FFF2-40B4-BE49-F238E27FC236}">
                <a16:creationId xmlns:a16="http://schemas.microsoft.com/office/drawing/2014/main" id="{38E0E35E-EEE8-416A-A3C7-2DE46BF4CB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57200"/>
            <a:ext cx="632448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62" name="Text Box 4">
            <a:extLst xmlns:a="http://schemas.openxmlformats.org/drawingml/2006/main">
              <a:ext uri="{FF2B5EF4-FFF2-40B4-BE49-F238E27FC236}">
                <a16:creationId xmlns:a16="http://schemas.microsoft.com/office/drawing/2014/main" id="{4F105859-EDC3-4F99-A1E4-44E8F408F7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080" y="1676160"/>
            <a:ext cx="48006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63" name="Rectangle 7">
            <a:extLst xmlns:a="http://schemas.openxmlformats.org/drawingml/2006/main">
              <a:ext uri="{FF2B5EF4-FFF2-40B4-BE49-F238E27FC236}">
                <a16:creationId xmlns:a16="http://schemas.microsoft.com/office/drawing/2014/main" id="{C5649DB9-2F94-4B59-BA6F-CCD1C38E44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1676160"/>
            <a:ext cx="7086600" cy="366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64" name="Slide title: Addressing Problems with the Official U.S. Poverty Measure">
            <a:extLst xmlns:a="http://schemas.openxmlformats.org/drawingml/2006/main">
              <a:ext uri="{FF2B5EF4-FFF2-40B4-BE49-F238E27FC236}">
                <a16:creationId xmlns:a16="http://schemas.microsoft.com/office/drawing/2014/main" id="{37C2826E-AFAB-46FE-A681-6E85C3BE0A85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Addressing Problems with the Official U.S. Poverty Measure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65" name="Slide text on slide 12">
            <a:extLst xmlns:a="http://schemas.openxmlformats.org/drawingml/2006/main">
              <a:ext uri="{FF2B5EF4-FFF2-40B4-BE49-F238E27FC236}">
                <a16:creationId xmlns:a16="http://schemas.microsoft.com/office/drawing/2014/main" id="{E2361BC8-CDF4-4CFD-87DA-01EDA92E8916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685800" y="152388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fontScale="92500"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90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 National Academy of Sciences panel convened in the  early 1990s to examine poverty measurement issues in U.S.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90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May 1995 report, Measuring Poverty: A New Approach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90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Recommended a quasi-relative measure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70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Poverty thresholds rise as real spending on basic goods rises. Other technical improvements as well</a:t>
            </a: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. 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606797644"/>
      </p:ext>
    </p:extLst>
  </p:cSld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6" name="Text Box 3">
            <a:extLst xmlns:a="http://schemas.openxmlformats.org/drawingml/2006/main">
              <a:ext uri="{FF2B5EF4-FFF2-40B4-BE49-F238E27FC236}">
                <a16:creationId xmlns:a16="http://schemas.microsoft.com/office/drawing/2014/main" id="{9843F79C-EFA4-47DE-A860-A77FC23954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57200"/>
            <a:ext cx="632448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67" name="Text Box 4">
            <a:extLst xmlns:a="http://schemas.openxmlformats.org/drawingml/2006/main">
              <a:ext uri="{FF2B5EF4-FFF2-40B4-BE49-F238E27FC236}">
                <a16:creationId xmlns:a16="http://schemas.microsoft.com/office/drawing/2014/main" id="{3C4D9A05-9663-422F-935C-1ED0570187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080" y="1676160"/>
            <a:ext cx="48006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68" name="Rectangle 7">
            <a:extLst xmlns:a="http://schemas.openxmlformats.org/drawingml/2006/main">
              <a:ext uri="{FF2B5EF4-FFF2-40B4-BE49-F238E27FC236}">
                <a16:creationId xmlns:a16="http://schemas.microsoft.com/office/drawing/2014/main" id="{98653AE2-6667-4072-A512-185DE884EB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1676160"/>
            <a:ext cx="7086600" cy="366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69" name="Slide title: National Academy of Sciences&#10;Panel on Poverty and Family Assistance">
            <a:extLst xmlns:a="http://schemas.openxmlformats.org/drawingml/2006/main">
              <a:ext uri="{FF2B5EF4-FFF2-40B4-BE49-F238E27FC236}">
                <a16:creationId xmlns:a16="http://schemas.microsoft.com/office/drawing/2014/main" id="{9F3C4FDA-0042-426C-BA9F-F208B09D62BC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National Academy of Sciences</a:t>
            </a:r>
            <a:br/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Panel on Poverty and Family Assistance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70" name="Slide text on slide 13">
            <a:extLst xmlns:a="http://schemas.openxmlformats.org/drawingml/2006/main">
              <a:ext uri="{FF2B5EF4-FFF2-40B4-BE49-F238E27FC236}">
                <a16:creationId xmlns:a16="http://schemas.microsoft.com/office/drawing/2014/main" id="{52C860DF-18A6-46C3-8386-005039AB6923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70000"/>
              </a:lnSpc>
              <a:spcBef>
                <a:spcPts val="624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5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Family resource recommendations</a:t>
            </a:r>
            <a:endParaRPr sz="25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624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5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Additions to gross cash income: food stamps, school lunches, subsidized housing, heating assistance</a:t>
            </a:r>
            <a:endParaRPr sz="25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624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5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 Subtractions: taxes, work-related and medical out-of-pocket expenses</a:t>
            </a:r>
            <a:endParaRPr sz="25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70000"/>
              </a:lnSpc>
              <a:spcBef>
                <a:spcPts val="624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5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Poverty Threshold Recommendations</a:t>
            </a:r>
            <a:endParaRPr sz="25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624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5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 Dollar amount for food, clothing, shelter, utilities, and a small additional amount for other needs</a:t>
            </a:r>
            <a:endParaRPr sz="25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624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5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Geographic adjustment for cost of living</a:t>
            </a:r>
            <a:endParaRPr sz="25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624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5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 Updated using new data on expenditures on basic goods– </a:t>
            </a:r>
            <a:r>
              <a:rPr sz="2500" b="0" u="sng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quasi-relative </a:t>
            </a:r>
            <a:r>
              <a:rPr sz="25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aspect</a:t>
            </a:r>
            <a:endParaRPr sz="25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70000"/>
              </a:lnSpc>
              <a:spcBef>
                <a:spcPts val="624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5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Census Bureau produces this measure every year now, currently called the “Supplemental Poverty Measure” (SPM)</a:t>
            </a:r>
            <a:endParaRPr sz="25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154096813"/>
      </p:ext>
    </p:extLst>
  </p:cSld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1" name="Slide title: Comparing Thresholds">
            <a:extLst xmlns:a="http://schemas.openxmlformats.org/drawingml/2006/main">
              <a:ext uri="{FF2B5EF4-FFF2-40B4-BE49-F238E27FC236}">
                <a16:creationId xmlns:a16="http://schemas.microsoft.com/office/drawing/2014/main" id="{92C6B3BD-201A-4197-BDD7-DB34F677C9CC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Comparing Thresholds</a:t>
            </a:r>
            <a:endParaRPr sz="4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72" name="Slide text on slide 14">
            <a:extLst xmlns:a="http://schemas.openxmlformats.org/drawingml/2006/main">
              <a:ext uri="{FF2B5EF4-FFF2-40B4-BE49-F238E27FC236}">
                <a16:creationId xmlns:a16="http://schemas.microsoft.com/office/drawing/2014/main" id="{E244B508-8703-45BD-9CF0-78CC45A8E56F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75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How do different kinds of thresholds correspond to people’s views of poverty over time?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75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Question last asked in the 1993 General Social Survey: 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421200" lvl="1" indent="-162000" algn="l">
              <a:lnSpc>
                <a:spcPct val="90000"/>
              </a:lnSpc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	</a:t>
            </a: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“People who have income below a certain level can be considered poor. That level is called the ‘poverty line.’ What amount of weekly income would you use as a poverty line for a family of four (husband, wife, and two children) in this community?”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Information from this question has been used to create a “subjective” poverty threshold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418865310"/>
      </p:ext>
    </p:extLst>
  </p:cSld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3" name="Text Box 2">
            <a:extLst xmlns:a="http://schemas.openxmlformats.org/drawingml/2006/main">
              <a:ext uri="{FF2B5EF4-FFF2-40B4-BE49-F238E27FC236}">
                <a16:creationId xmlns:a16="http://schemas.microsoft.com/office/drawing/2014/main" id="{0D90916B-4B32-4DED-AE19-08B3F58D86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57200"/>
            <a:ext cx="632448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74" name="Text Box 3">
            <a:extLst xmlns:a="http://schemas.openxmlformats.org/drawingml/2006/main">
              <a:ext uri="{FF2B5EF4-FFF2-40B4-BE49-F238E27FC236}">
                <a16:creationId xmlns:a16="http://schemas.microsoft.com/office/drawing/2014/main" id="{C2A896F0-44D1-4556-BCD0-E9DCD55E67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080" y="1676160"/>
            <a:ext cx="48006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75" name="Rectangle 4">
            <a:extLst xmlns:a="http://schemas.openxmlformats.org/drawingml/2006/main">
              <a:ext uri="{FF2B5EF4-FFF2-40B4-BE49-F238E27FC236}">
                <a16:creationId xmlns:a16="http://schemas.microsoft.com/office/drawing/2014/main" id="{C14AD015-3A8B-4A61-AB54-31AA2CE93B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1676160"/>
            <a:ext cx="7086600" cy="366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76" name="Rectangle 5">
            <a:extLst xmlns:a="http://schemas.openxmlformats.org/drawingml/2006/main">
              <a:ext uri="{FF2B5EF4-FFF2-40B4-BE49-F238E27FC236}">
                <a16:creationId xmlns:a16="http://schemas.microsoft.com/office/drawing/2014/main" id="{EC3A1A8A-416D-4852-949B-509B5CDDFC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8960" y="1752480"/>
            <a:ext cx="7391520" cy="4888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Clr>
                <a:srgbClr val="FFFFFF"/>
              </a:buClr>
              <a:buFont typeface="Times New Roman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pic>
        <p:nvPicPr>
          <p:cNvPr id="85" name="Statistical graphic: Relative thresholds track subjective thresholds quite well.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ad7edddde9a45fe"/>
          <a:stretch xmlns:a="http://schemas.openxmlformats.org/drawingml/2006/main"/>
        </p:blipFill>
        <p:spPr>
          <a:xfrm xmlns:a="http://schemas.openxmlformats.org/drawingml/2006/main">
            <a:off x="482400" y="330120"/>
            <a:ext cx="8066160" cy="60181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78" name="Slide text on slide 15">
            <a:extLst xmlns:a="http://schemas.openxmlformats.org/drawingml/2006/main">
              <a:ext uri="{FF2B5EF4-FFF2-40B4-BE49-F238E27FC236}">
                <a16:creationId xmlns:a16="http://schemas.microsoft.com/office/drawing/2014/main" id="{90A39917-1C2F-42E0-9EC6-CDD310C289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15200" y="2819160"/>
            <a:ext cx="1676160" cy="1159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Relative thresholds track subjective thresholds quite well.</a:t>
            </a:r>
            <a:endParaRPr sz="1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80" name="Accessible slide title: Relative thresholds track subjective thresholds quite well.">
            <a:extLst xmlns:a="http://schemas.openxmlformats.org/drawingml/2006/main">
              <a:ext uri="{FF2B5EF4-FFF2-40B4-BE49-F238E27FC236}">
                <a16:creationId xmlns:a16="http://schemas.microsoft.com/office/drawing/2014/main" id="{2AC80311-8664-4C88-A8B8-0D7FC6429794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Relative thresholds track subjective thresholds quite well.</a:t>
            </a:r>
          </a:p>
        </p:txBody>
      </p:sp>
    </p:spTree>
    <p:extLst>
      <p:ext uri="{BB962C8B-B14F-4D97-AF65-F5344CB8AC3E}">
        <p14:creationId xmlns:p14="http://schemas.microsoft.com/office/powerpoint/2010/main" val="2022041040"/>
      </p:ext>
    </p:extLst>
  </p:cSld>
</p:sld>
</file>

<file path=ppt/slides/slide1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9" name="Text Box 2">
            <a:extLst xmlns:a="http://schemas.openxmlformats.org/drawingml/2006/main">
              <a:ext uri="{FF2B5EF4-FFF2-40B4-BE49-F238E27FC236}">
                <a16:creationId xmlns:a16="http://schemas.microsoft.com/office/drawing/2014/main" id="{E8D94A0F-89E9-4A45-A7BF-087BA32894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57200"/>
            <a:ext cx="632448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80" name="Text Box 3">
            <a:extLst xmlns:a="http://schemas.openxmlformats.org/drawingml/2006/main">
              <a:ext uri="{FF2B5EF4-FFF2-40B4-BE49-F238E27FC236}">
                <a16:creationId xmlns:a16="http://schemas.microsoft.com/office/drawing/2014/main" id="{735EAD71-CF0E-4D90-B494-0729ABC8E4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080" y="1676160"/>
            <a:ext cx="48006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81" name="Rectangle 4">
            <a:extLst xmlns:a="http://schemas.openxmlformats.org/drawingml/2006/main">
              <a:ext uri="{FF2B5EF4-FFF2-40B4-BE49-F238E27FC236}">
                <a16:creationId xmlns:a16="http://schemas.microsoft.com/office/drawing/2014/main" id="{03570EA8-48DD-496E-B82C-A7FC85024D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1676160"/>
            <a:ext cx="7086600" cy="366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82" name="Rectangle 5">
            <a:extLst xmlns:a="http://schemas.openxmlformats.org/drawingml/2006/main">
              <a:ext uri="{FF2B5EF4-FFF2-40B4-BE49-F238E27FC236}">
                <a16:creationId xmlns:a16="http://schemas.microsoft.com/office/drawing/2014/main" id="{1FB2FF57-0670-423A-8F21-A1424B2340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8960" y="1752480"/>
            <a:ext cx="7391520" cy="4888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Clr>
                <a:srgbClr val="FFFFFF"/>
              </a:buClr>
              <a:buFont typeface="Times New Roman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pic>
        <p:nvPicPr>
          <p:cNvPr id="89" name="Statistical graphic: 25.0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6cbe2c483d24d1e"/>
          <a:stretch xmlns:a="http://schemas.openxmlformats.org/drawingml/2006/main"/>
        </p:blipFill>
        <p:spPr>
          <a:xfrm xmlns:a="http://schemas.openxmlformats.org/drawingml/2006/main">
            <a:off x="711000" y="634680"/>
            <a:ext cx="7873920" cy="57405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84" name="Accessible slide title: 25.0">
            <a:extLst xmlns:a="http://schemas.openxmlformats.org/drawingml/2006/main">
              <a:ext uri="{FF2B5EF4-FFF2-40B4-BE49-F238E27FC236}">
                <a16:creationId xmlns:a16="http://schemas.microsoft.com/office/drawing/2014/main" id="{9B215B9F-D16F-4D3A-8183-A744D57EAEBA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25.0</a:t>
            </a:r>
          </a:p>
        </p:txBody>
      </p:sp>
    </p:spTree>
    <p:extLst>
      <p:ext uri="{BB962C8B-B14F-4D97-AF65-F5344CB8AC3E}">
        <p14:creationId xmlns:p14="http://schemas.microsoft.com/office/powerpoint/2010/main" val="902272689"/>
      </p:ext>
    </p:extLst>
  </p:cSld>
</p:sld>
</file>

<file path=ppt/slides/slide1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4" name="Text Box 2">
            <a:extLst xmlns:a="http://schemas.openxmlformats.org/drawingml/2006/main">
              <a:ext uri="{FF2B5EF4-FFF2-40B4-BE49-F238E27FC236}">
                <a16:creationId xmlns:a16="http://schemas.microsoft.com/office/drawing/2014/main" id="{61C1F7B1-0044-4DA5-90A4-0C9AC3F753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57200"/>
            <a:ext cx="632448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85" name="Slide title: Direction of Measurement Efforts">
            <a:extLst xmlns:a="http://schemas.openxmlformats.org/drawingml/2006/main">
              <a:ext uri="{FF2B5EF4-FFF2-40B4-BE49-F238E27FC236}">
                <a16:creationId xmlns:a16="http://schemas.microsoft.com/office/drawing/2014/main" id="{D8794382-021F-4A88-94D1-52CCE33FF7C1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Direction of Measurement Efforts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86" name="Slide text on slide 17">
            <a:extLst xmlns:a="http://schemas.openxmlformats.org/drawingml/2006/main">
              <a:ext uri="{FF2B5EF4-FFF2-40B4-BE49-F238E27FC236}">
                <a16:creationId xmlns:a16="http://schemas.microsoft.com/office/drawing/2014/main" id="{920408DD-68C4-4AFB-9D90-CE7C47C1210C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685440" y="1600200"/>
            <a:ext cx="80010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2720" indent="-342720" algn="l">
              <a:spcBef>
                <a:spcPts val="751"/>
              </a:spcBef>
              <a:buClr>
                <a:srgbClr val="DADA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 </a:t>
            </a: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official measure remains in use</a:t>
            </a: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	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2720" indent="-342720" algn="l">
              <a:spcBef>
                <a:spcPts val="700"/>
              </a:spcBef>
              <a:buClr>
                <a:srgbClr val="DADA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What are the obstacle</a:t>
            </a: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 for adopting a new measure?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Conceptual issues: what is conceptually the best approach to measuring poverty? No complete agreement.</a:t>
            </a: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	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Political issues: many programs rely on the current official measure; winners and losers if one changes the measure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076993505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8" name="Slide title: Chapter Questions">
            <a:extLst xmlns:a="http://schemas.openxmlformats.org/drawingml/2006/main">
              <a:ext uri="{FF2B5EF4-FFF2-40B4-BE49-F238E27FC236}">
                <a16:creationId xmlns:a16="http://schemas.microsoft.com/office/drawing/2014/main" id="{40E678D2-6908-4720-8128-AF4B1BCB9BF4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792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Chapter Questions</a:t>
            </a:r>
            <a:endParaRPr sz="4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39" name="Slide text on slide 2">
            <a:extLst xmlns:a="http://schemas.openxmlformats.org/drawingml/2006/main">
              <a:ext uri="{FF2B5EF4-FFF2-40B4-BE49-F238E27FC236}">
                <a16:creationId xmlns:a16="http://schemas.microsoft.com/office/drawing/2014/main" id="{2F3B6788-329E-461A-A269-4C9E3D45072D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218960"/>
            <a:ext cx="8229600" cy="5181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3080" indent="0" algn="l">
              <a:lnSpc>
                <a:spcPct val="80000"/>
              </a:lnSpc>
              <a:spcBef>
                <a:spcPts val="326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3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90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What are the different ways to measure poverty? 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0" algn="l">
              <a:lnSpc>
                <a:spcPct val="80000"/>
              </a:lnSpc>
              <a:spcBef>
                <a:spcPts val="901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90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What are the advantages of alternative methods? 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0" algn="l">
              <a:lnSpc>
                <a:spcPct val="80000"/>
              </a:lnSpc>
              <a:spcBef>
                <a:spcPts val="901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90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What method makes most sense, and what considerations should inform this judgment? 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403356695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0" name="Slide text on slide 3">
            <a:extLst xmlns:a="http://schemas.openxmlformats.org/drawingml/2006/main">
              <a:ext uri="{FF2B5EF4-FFF2-40B4-BE49-F238E27FC236}">
                <a16:creationId xmlns:a16="http://schemas.microsoft.com/office/drawing/2014/main" id="{BB437C82-9D8A-4FEF-A4FA-EB5C99202F71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 algn="l">
              <a:spcBef>
                <a:spcPts val="85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Absolute Measures: based on truly basic needs; poverty lines remain constant over time</a:t>
            </a:r>
            <a:endParaRPr sz="3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0" algn="l">
              <a:spcBef>
                <a:spcPts val="1488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spcBef>
                <a:spcPts val="1437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Relative measures: comparative disadvantage; </a:t>
            </a:r>
            <a:r>
              <a:rPr sz="33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poverty lines change as standards of living change</a:t>
            </a:r>
            <a:endParaRPr sz="33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48000" lvl="2" indent="-129600" algn="l">
              <a:spcBef>
                <a:spcPts val="825"/>
              </a:spcBef>
              <a:buNone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3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1" name="Slide title: Basic Types of Poverty Measures">
            <a:extLst xmlns:a="http://schemas.openxmlformats.org/drawingml/2006/main">
              <a:ext uri="{FF2B5EF4-FFF2-40B4-BE49-F238E27FC236}">
                <a16:creationId xmlns:a16="http://schemas.microsoft.com/office/drawing/2014/main" id="{B974F3AC-34BE-4F33-B725-7245FD49DAE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Basic Types of Poverty Measures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980205325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2" name="Slide title: Official U.S. Poverty Measure&#10;(An Absolute Measure">
            <a:extLst xmlns:a="http://schemas.openxmlformats.org/drawingml/2006/main">
              <a:ext uri="{FF2B5EF4-FFF2-40B4-BE49-F238E27FC236}">
                <a16:creationId xmlns:a16="http://schemas.microsoft.com/office/drawing/2014/main" id="{A9B333E3-D615-4318-8CF8-6DE92CCE2D1D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4320"/>
            <a:ext cx="8229600" cy="10209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Official U.S. Poverty Measure</a:t>
            </a:r>
            <a:br/>
            <a:r>
              <a:rPr sz="28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(An Absolute Measure</a:t>
            </a:r>
            <a:endParaRPr sz="28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3" name="Slide text on slide 4">
            <a:extLst xmlns:a="http://schemas.openxmlformats.org/drawingml/2006/main">
              <a:ext uri="{FF2B5EF4-FFF2-40B4-BE49-F238E27FC236}">
                <a16:creationId xmlns:a16="http://schemas.microsoft.com/office/drawing/2014/main" id="{74A69329-51E9-4306-86F4-F3BB8FD52BB3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9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Devised by government researcher Mollie Orshansky in 1965, adopted by the Johnson administration to gauge progress in his War on Poverty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9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Two basic elements: poverty thresholds and a measure of income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Thresholds: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lnSpc>
                <a:spcPct val="90000"/>
              </a:lnSpc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Based on the “Economy Food Plan” multiplied by three, as families spent about a third of income on food back then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lnSpc>
                <a:spcPct val="90000"/>
              </a:lnSpc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Vary by family size and composition 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lnSpc>
                <a:spcPct val="90000"/>
              </a:lnSpc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Remain constant over time: updated only for inflation using the Consumer Price Index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Income: based on before-tax (gross) cash income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0" algn="l">
              <a:lnSpc>
                <a:spcPct val="60000"/>
              </a:lnSpc>
              <a:spcBef>
                <a:spcPts val="601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878431499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4" name="Text Box 3">
            <a:extLst xmlns:a="http://schemas.openxmlformats.org/drawingml/2006/main">
              <a:ext uri="{FF2B5EF4-FFF2-40B4-BE49-F238E27FC236}">
                <a16:creationId xmlns:a16="http://schemas.microsoft.com/office/drawing/2014/main" id="{BB40D31B-41E3-4032-83EC-EAADA522AF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57200"/>
            <a:ext cx="632448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5" name="Slide title: Criticisms of the Official Poverty Measure">
            <a:extLst xmlns:a="http://schemas.openxmlformats.org/drawingml/2006/main">
              <a:ext uri="{FF2B5EF4-FFF2-40B4-BE49-F238E27FC236}">
                <a16:creationId xmlns:a16="http://schemas.microsoft.com/office/drawing/2014/main" id="{50135690-6898-46A7-8040-5919A5CB4819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Criticisms of the Official Poverty Measure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6" name="Slide text on slide 5">
            <a:extLst xmlns:a="http://schemas.openxmlformats.org/drawingml/2006/main">
              <a:ext uri="{FF2B5EF4-FFF2-40B4-BE49-F238E27FC236}">
                <a16:creationId xmlns:a16="http://schemas.microsoft.com/office/drawing/2014/main" id="{AB94570E-2BB5-4460-A917-B1DDB7D78414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380880" y="144756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75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Income definition 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64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Does not account for near-money benefits such as housing subsidies and food stamps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55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 Does not take into account necessary expenses such as taxes and work-related expenses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75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 Thresholds could use further refinement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lnSpc>
                <a:spcPct val="80000"/>
              </a:lnSpc>
              <a:spcBef>
                <a:spcPts val="476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9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For example, food accounts for only 1/8 of family expenses today rather than 1/3 back then. Most families have working mothers and hence incur childcare expenses. </a:t>
            </a:r>
            <a:endParaRPr sz="19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lnSpc>
                <a:spcPct val="80000"/>
              </a:lnSpc>
              <a:spcBef>
                <a:spcPts val="476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9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Geographic price differences among regions: poverty thresholds are the same in New York City and rural Mississippi</a:t>
            </a:r>
            <a:endParaRPr sz="19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60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Conceptual issue: absolute vs. relative poverty measures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55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Are absolute thresholds meaningful as standards of living change?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682074466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7" name="Slide title: Relative Poverty Measures">
            <a:extLst xmlns:a="http://schemas.openxmlformats.org/drawingml/2006/main">
              <a:ext uri="{FF2B5EF4-FFF2-40B4-BE49-F238E27FC236}">
                <a16:creationId xmlns:a16="http://schemas.microsoft.com/office/drawing/2014/main" id="{D05DB65D-EDAF-4EE7-B541-A337FEC7BD5A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Relative Poverty Measures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8" name="Slide text on slide 6">
            <a:extLst xmlns:a="http://schemas.openxmlformats.org/drawingml/2006/main">
              <a:ext uri="{FF2B5EF4-FFF2-40B4-BE49-F238E27FC236}">
                <a16:creationId xmlns:a16="http://schemas.microsoft.com/office/drawing/2014/main" id="{7C26E719-7C4B-4A19-AE8F-F9A9C5BE38F3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533160" y="152388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Measure comparative economic deprivation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64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Based on the notion that poverty is relative to a society’s existing level of economic, social, and cultural development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64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Fits historical popular notions of what it means to be poor 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Often calculated in terms of number of people with incomes below a fraction of median income, such as 50%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Disadvantages: 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64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Some find them conceptually unappealing: poverty should measure a very low substance level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543203999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9" name="Text Box 2">
            <a:extLst xmlns:a="http://schemas.openxmlformats.org/drawingml/2006/main">
              <a:ext uri="{FF2B5EF4-FFF2-40B4-BE49-F238E27FC236}">
                <a16:creationId xmlns:a16="http://schemas.microsoft.com/office/drawing/2014/main" id="{41CDCC33-5348-4022-BD1C-CDAEB1389C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57200"/>
            <a:ext cx="632448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0" name="Slide title: Other Poverty Measures">
            <a:extLst xmlns:a="http://schemas.openxmlformats.org/drawingml/2006/main">
              <a:ext uri="{FF2B5EF4-FFF2-40B4-BE49-F238E27FC236}">
                <a16:creationId xmlns:a16="http://schemas.microsoft.com/office/drawing/2014/main" id="{7452D4FC-9466-4AA4-B238-27650DE3A315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Other Poverty Measures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1" name="Slide text on slide 7">
            <a:extLst xmlns:a="http://schemas.openxmlformats.org/drawingml/2006/main">
              <a:ext uri="{FF2B5EF4-FFF2-40B4-BE49-F238E27FC236}">
                <a16:creationId xmlns:a16="http://schemas.microsoft.com/office/drawing/2014/main" id="{BE136F08-6B57-4F79-A8C6-10D403E505A1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3716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fontScale="92500"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1" u="sng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Consumption</a:t>
            </a: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 poverty: what a family spends rather than income received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Advantages over income-based measures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55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Annual income is not always accurately reported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55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Income may also misrepresent resources families have available to meet basic expenses, such as assets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55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This directly measures expenditures on basic needs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Disadvantages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55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Not many surveys collect data on expenditures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55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Some people may consume little by choice (rather than necessity)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55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Consumption may be funded by debt; not clear if people who go into debt to temporarily boost consumption are not poor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18557553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2" name="Text Box 3">
            <a:extLst xmlns:a="http://schemas.openxmlformats.org/drawingml/2006/main">
              <a:ext uri="{FF2B5EF4-FFF2-40B4-BE49-F238E27FC236}">
                <a16:creationId xmlns:a16="http://schemas.microsoft.com/office/drawing/2014/main" id="{43BED37C-9557-4F80-9FA1-BAE3C44D7A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57200"/>
            <a:ext cx="632448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3" name="Slide title: Material Hardship Measures">
            <a:extLst xmlns:a="http://schemas.openxmlformats.org/drawingml/2006/main">
              <a:ext uri="{FF2B5EF4-FFF2-40B4-BE49-F238E27FC236}">
                <a16:creationId xmlns:a16="http://schemas.microsoft.com/office/drawing/2014/main" id="{F037E67C-82DE-483B-8D66-F419713C3AA3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Material Hardship Measures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4" name="Slide text on slide 8">
            <a:extLst xmlns:a="http://schemas.openxmlformats.org/drawingml/2006/main">
              <a:ext uri="{FF2B5EF4-FFF2-40B4-BE49-F238E27FC236}">
                <a16:creationId xmlns:a16="http://schemas.microsoft.com/office/drawing/2014/main" id="{6A575640-7784-40AC-BCA2-7380B3D83526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609120" y="1294920"/>
            <a:ext cx="8077320" cy="4830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343080" indent="0" algn="l">
              <a:lnSpc>
                <a:spcPct val="80000"/>
              </a:lnSpc>
              <a:spcBef>
                <a:spcPts val="451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Rationale: these are more “direct” measures of well being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Hardship indicators can include: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Food security, housing problems, neighborhood conditions, difficulty meeting basic needs, ownership of consumer items, fear of crime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Growing interest in and use of these measures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Disadvantages 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Lack of consensus regarding definition and items to include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Lack of annual data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Tastes or preferences affect such measures (e.g., some people do not mind not having basic consumer items) 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646170612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5" name="Slide title: Social Exclusion">
            <a:extLst xmlns:a="http://schemas.openxmlformats.org/drawingml/2006/main">
              <a:ext uri="{FF2B5EF4-FFF2-40B4-BE49-F238E27FC236}">
                <a16:creationId xmlns:a16="http://schemas.microsoft.com/office/drawing/2014/main" id="{ED342773-FEF2-431D-8C79-E841E6B3A95D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Social Exclusion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6" name="Slide text on slide 9">
            <a:extLst xmlns:a="http://schemas.openxmlformats.org/drawingml/2006/main">
              <a:ext uri="{FF2B5EF4-FFF2-40B4-BE49-F238E27FC236}">
                <a16:creationId xmlns:a16="http://schemas.microsoft.com/office/drawing/2014/main" id="{396F63A3-F34C-4301-BA49-7D03E34E855D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609480" y="152388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fontScale="92500"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“A short-hand term for what can happen when people or areas suffer from a combination of linked problems such as unemployment, poor skills, low income, poor housing, high crime environment, bad health and family breakdown.” 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Three elements to the concept: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64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Relativity: excluded relative to a reference group</a:t>
            </a: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	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64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Agency: excluded not by choice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64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Dynamics: not just about a person’s current situation but also future prospects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Growing interest in this measure; still no consensus on how to measure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094510784"/>
      </p:ext>
    </p:extLst>
  </p:cSld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2026-08-27T22:11:17.1720000Z</dcterms:created>
  <dcterms:modified xsi:type="dcterms:W3CDTF">2026-08-27T22:11:17.1720000Z</dcterms:modified>
</coreProperties>
</file>