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a739c15a1ba4486" /><Relationship Type="http://schemas.openxmlformats.org/officeDocument/2006/relationships/extended-properties" Target="/docProps/app.xml" Id="R2d2add732de64f1c" /><Relationship Type="http://schemas.openxmlformats.org/officeDocument/2006/relationships/officeDocument" Target="/ppt/presentation.xml" Id="Rcc67ba3393014f0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5b81cef6c1b40c0"/>
  </p:sldMasterIdLst>
  <p:notesMasterIdLst>
    <p:notesMasterId xmlns:r="http://schemas.openxmlformats.org/officeDocument/2006/relationships" r:id="Reb251b1e2f914769"/>
  </p:notesMasterIdLst>
  <p:sldIdLst>
    <p:sldId xmlns:r="http://schemas.openxmlformats.org/officeDocument/2006/relationships" id="256" r:id="Ra637c86b6c3c471f"/>
    <p:sldId xmlns:r="http://schemas.openxmlformats.org/officeDocument/2006/relationships" id="257" r:id="R970eedeacc8c4c1f"/>
    <p:sldId xmlns:r="http://schemas.openxmlformats.org/officeDocument/2006/relationships" id="258" r:id="Ra8a45b00d0e54c7c"/>
    <p:sldId xmlns:r="http://schemas.openxmlformats.org/officeDocument/2006/relationships" id="259" r:id="R581b2ffa79c24d8e"/>
    <p:sldId xmlns:r="http://schemas.openxmlformats.org/officeDocument/2006/relationships" id="260" r:id="R03af99edc6fd4585"/>
    <p:sldId xmlns:r="http://schemas.openxmlformats.org/officeDocument/2006/relationships" id="261" r:id="Rfa6d038f649342c8"/>
    <p:sldId xmlns:r="http://schemas.openxmlformats.org/officeDocument/2006/relationships" id="262" r:id="Rbb28b6ea92eb46d4"/>
    <p:sldId xmlns:r="http://schemas.openxmlformats.org/officeDocument/2006/relationships" id="263" r:id="R5360e72fe5234d55"/>
    <p:sldId xmlns:r="http://schemas.openxmlformats.org/officeDocument/2006/relationships" id="264" r:id="Rff913ed1799545d2"/>
    <p:sldId xmlns:r="http://schemas.openxmlformats.org/officeDocument/2006/relationships" id="265" r:id="R458e66b95c6f4f47"/>
    <p:sldId xmlns:r="http://schemas.openxmlformats.org/officeDocument/2006/relationships" id="266" r:id="R7a8aeaa482654392"/>
    <p:sldId xmlns:r="http://schemas.openxmlformats.org/officeDocument/2006/relationships" id="267" r:id="R385a081d36944621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f12276259c342dd" /><Relationship Type="http://schemas.openxmlformats.org/officeDocument/2006/relationships/slideMaster" Target="/ppt/slideMasters/slideMaster1.xml" Id="R45b81cef6c1b40c0" /><Relationship Type="http://schemas.openxmlformats.org/officeDocument/2006/relationships/notesMaster" Target="/ppt/notesMasters/notesMaster1.xml" Id="Reb251b1e2f914769" /><Relationship Type="http://schemas.openxmlformats.org/officeDocument/2006/relationships/presProps" Target="/ppt/presProps.xml" Id="R12e283a297594249" /><Relationship Type="http://schemas.openxmlformats.org/officeDocument/2006/relationships/tableStyles" Target="/ppt/tableStyles.xml" Id="R905ae6fbe8304ea1" /><Relationship Type="http://schemas.openxmlformats.org/officeDocument/2006/relationships/slide" Target="/ppt/slides/slide1.xml" Id="Ra637c86b6c3c471f" /><Relationship Type="http://schemas.openxmlformats.org/officeDocument/2006/relationships/slide" Target="/ppt/slides/slide2.xml" Id="R970eedeacc8c4c1f" /><Relationship Type="http://schemas.openxmlformats.org/officeDocument/2006/relationships/slide" Target="/ppt/slides/slide3.xml" Id="Ra8a45b00d0e54c7c" /><Relationship Type="http://schemas.openxmlformats.org/officeDocument/2006/relationships/slide" Target="/ppt/slides/slide4.xml" Id="R581b2ffa79c24d8e" /><Relationship Type="http://schemas.openxmlformats.org/officeDocument/2006/relationships/slide" Target="/ppt/slides/slide5.xml" Id="R03af99edc6fd4585" /><Relationship Type="http://schemas.openxmlformats.org/officeDocument/2006/relationships/slide" Target="/ppt/slides/slide6.xml" Id="Rfa6d038f649342c8" /><Relationship Type="http://schemas.openxmlformats.org/officeDocument/2006/relationships/slide" Target="/ppt/slides/slide7.xml" Id="Rbb28b6ea92eb46d4" /><Relationship Type="http://schemas.openxmlformats.org/officeDocument/2006/relationships/slide" Target="/ppt/slides/slide8.xml" Id="R5360e72fe5234d55" /><Relationship Type="http://schemas.openxmlformats.org/officeDocument/2006/relationships/slide" Target="/ppt/slides/slide9.xml" Id="Rff913ed1799545d2" /><Relationship Type="http://schemas.openxmlformats.org/officeDocument/2006/relationships/slide" Target="/ppt/slides/slide10.xml" Id="R458e66b95c6f4f47" /><Relationship Type="http://schemas.openxmlformats.org/officeDocument/2006/relationships/slide" Target="/ppt/slides/slide11.xml" Id="R7a8aeaa482654392" /><Relationship Type="http://schemas.openxmlformats.org/officeDocument/2006/relationships/slide" Target="/ppt/slides/slide12.xml" Id="R385a081d3694462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be0f965b6244df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fb268da04fd4115" /><Relationship Type="http://schemas.openxmlformats.org/officeDocument/2006/relationships/notesMaster" Target="/ppt/notesMasters/notesMaster1.xml" Id="R1ec02a9bf5604d16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9243ab38f204a26" /><Relationship Type="http://schemas.openxmlformats.org/officeDocument/2006/relationships/notesMaster" Target="/ppt/notesMasters/notesMaster1.xml" Id="R0914712024ca41b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a6b22aeff7448bb" /><Relationship Type="http://schemas.openxmlformats.org/officeDocument/2006/relationships/notesMaster" Target="/ppt/notesMasters/notesMaster1.xml" Id="R93d3361f94154e9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63a69861cf84fc0" /><Relationship Type="http://schemas.openxmlformats.org/officeDocument/2006/relationships/notesMaster" Target="/ppt/notesMasters/notesMaster1.xml" Id="Rf10e55dd46f94ea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b471f034d76476d" /><Relationship Type="http://schemas.openxmlformats.org/officeDocument/2006/relationships/notesMaster" Target="/ppt/notesMasters/notesMaster1.xml" Id="R2cf300dff89c4e4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cf58d95f5bd45e8" /><Relationship Type="http://schemas.openxmlformats.org/officeDocument/2006/relationships/notesMaster" Target="/ppt/notesMasters/notesMaster1.xml" Id="Re952a458616e409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44417fe851342e8" /><Relationship Type="http://schemas.openxmlformats.org/officeDocument/2006/relationships/notesMaster" Target="/ppt/notesMasters/notesMaster1.xml" Id="Rcd264c1d44e6416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c98dd40e6c04012" /><Relationship Type="http://schemas.openxmlformats.org/officeDocument/2006/relationships/notesMaster" Target="/ppt/notesMasters/notesMaster1.xml" Id="R267bba1b15b742d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1b0a40e36214892" /><Relationship Type="http://schemas.openxmlformats.org/officeDocument/2006/relationships/notesMaster" Target="/ppt/notesMasters/notesMaster1.xml" Id="R6d55bdc6cfcb446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aafd339f202474e" /><Relationship Type="http://schemas.openxmlformats.org/officeDocument/2006/relationships/notesMaster" Target="/ppt/notesMasters/notesMaster1.xml" Id="R87667abf18ef4a1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87f1ccfa07e4daf" /><Relationship Type="http://schemas.openxmlformats.org/officeDocument/2006/relationships/notesMaster" Target="/ppt/notesMasters/notesMaster1.xml" Id="R14089e9788bd429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8698cb1b8ce4272" /><Relationship Type="http://schemas.openxmlformats.org/officeDocument/2006/relationships/notesMaster" Target="/ppt/notesMasters/notesMaster1.xml" Id="Rf3604e22e1e140a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The Great Recession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1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7, slide 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Temporary government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Temporary government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programs helped reduce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during the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Great Recession: expansions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the Earned Income Tax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Credit and Child  Tax Credit,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Making Work Pay tax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credit, expansions in the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duration and level of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unemployment insurance,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and expansions in food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assistance.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Graphic transcription: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Rates Using the National Academy of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Sciences Measure, With and Without Government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Assistance: 2007 and 2010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35.0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50.0 ©2007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™ 2010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ray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8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5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Percent poor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With no government With assistance, With assistance including,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assistance excluding 6 temporary 6 temporary initiatives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initiatives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Temporary government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programs helped reduce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during the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Great Recession: expansions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the Earned Income Tax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Credit and Child Tax Credit,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Making Work Pay tax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credit, expansions in the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duration and level of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unemployment insurance,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and expansions in food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assistance.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Political Consequences of the Great Recession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Rise of two noteworthy political movements on opposite sides of the political spectrum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Tea Party movement (beginning of 2009)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Against “big government”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Resentment against taxes and regulation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Viewed the price tag of the Wall Street bailouts and the economic stimulus with alarm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Occupy Wall Street movement (fall of 2011)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Protests against social and economic inequality, corruption, and the undue influence of corporations on government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Also resented bailout of banks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Politics has become corrupted by moneyed interests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To what extent do the echoes of these movements affect political debates today?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Chapter Questions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were the causes of the Great Recession?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What were the consequences of the Great Recession?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8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Causes of the Great Recession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Rising inequality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Loosening of bank lending rules and the corresponding rise in consumer debt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Rise of mortgage securitization with too little regulatory oversight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The Role of Growing Inequality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Income inequality has grown significantly over the past 40 years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Growing standards of living for people of higher socioeconomic status in particular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This has led to greater consumption; for example, houses have become larger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People of all income levels seek to join in this middle class lifestyle by increasing their own consumption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Loosening of Bank Lending Rules and the Rise of Consumer Debt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Historically, it has been fairly difficult to buy a house in the U.S.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High down payments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Short time horizon for repayment of loans (e.g., 5 years)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Variable interest rates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Over time lending rules have changed to make it easier to buy a house, reflecting a policy goal to increase home ownership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1990s and early 2000s saw the increase of “subprime” loans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are made to people who may have difficulty maintaining a repayment schedule (i.e., less qualified home buyers)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loans have higher and often more variable interest rates; they can be harder to repay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More subprime loans led to higher levels of housing debt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Growth of Mortgage Securitization with Little Regulatory Oversight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Mortgage securitization began in the early 1970s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This involves assembling a group of mortgages and issuing “securities” to be sold to investors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securities were thought to be safe because they were backed by two government sponsored (but privately managed) organizations: Fannie Mae and Freddie Mac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1980s and 1990s saw considerable deregulation of banks, allowing them to get increasingly involved in risky investments traditionally reserved for brokerage firms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With the rise of subprime lending, mortgage securities became riskier but many investors were not fully aware of risks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Housing prices rose dramatically as demand for housing grew: this created a “housing bubble”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Economic Collapse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More people (often with subprime loans) began to default on their mortgage payments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Investors began realizing that housing prices were inflated, as were the value of many of the mortgage securities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Companies that held these over-valued securities were now in big trouble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September 2008 Lehman Brothers (a prominent financial services firm) went bankrupt; panic spread throughout the financial industry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number of companies “too large to fail” were on the precipice of bankruptcy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Credit markets “seized up”– no one could borrow money to cover losses; trading ground to a halt, the stock market plunged, and the economy fell into a deep recession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Government Response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Troubled Asset Relief Program (TARP): authorized the use of $700 to support many companies considered too large to fail (banks, the auto industry)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American Recovery and Reinvestment Act of 2009: injected an estimated $787 billion into the economy in the form of spending in various areas– infrastructure, education, health care, and tax credits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These helped, but many Americans remained angry about bailouts for irresponsible financial institutions and the pain brought upon the average person by the recession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Consequences of the Great Recession: Macroeconomic Effects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GDP declined by 8 percent from the end of 2007 to mid-2009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Households lost one-quarter of their wealth over the 2 year period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Nation’s economy lost 8.5 million jobs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Unemployment rate peaked at 10.0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Men hit harder in the initial years of the recession because they were concentrated in declining industries such as construction, transportation, and manufacturing. Men did better in the recovery.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More younger people lived with their parents because of terrible job market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Poverty increased for most groups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Poverty in America teaching slide and its embedded statistical content.</a:t>
            </a:r>
            <a:endParaRPr sz="1200" b="0" u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db8181ff7cc47e9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de6f78df9a1497d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Freeform 6">
            <a:extLst xmlns:a="http://schemas.openxmlformats.org/drawingml/2006/main">
              <a:ext uri="{FF2B5EF4-FFF2-40B4-BE49-F238E27FC236}">
                <a16:creationId xmlns:a16="http://schemas.microsoft.com/office/drawing/2014/main" id="{C541AE31-A400-4075-B823-E06681CFD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7" name="Freeform 7">
            <a:extLst xmlns:a="http://schemas.openxmlformats.org/drawingml/2006/main">
              <a:ext uri="{FF2B5EF4-FFF2-40B4-BE49-F238E27FC236}">
                <a16:creationId xmlns:a16="http://schemas.microsoft.com/office/drawing/2014/main" id="{C022C651-65F9-4C8C-912D-4A3E00FCE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8" name="Freeform 8">
            <a:extLst xmlns:a="http://schemas.openxmlformats.org/drawingml/2006/main">
              <a:ext uri="{FF2B5EF4-FFF2-40B4-BE49-F238E27FC236}">
                <a16:creationId xmlns:a16="http://schemas.microsoft.com/office/drawing/2014/main" id="{ABAE36CF-7681-4C16-8917-8E65A715B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9" name="Freeform 9">
            <a:extLst xmlns:a="http://schemas.openxmlformats.org/drawingml/2006/main">
              <a:ext uri="{FF2B5EF4-FFF2-40B4-BE49-F238E27FC236}">
                <a16:creationId xmlns:a16="http://schemas.microsoft.com/office/drawing/2014/main" id="{0759AE8A-BD95-410E-ABA0-EA2DC74F2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0" name="Freeform 10">
            <a:extLst xmlns:a="http://schemas.openxmlformats.org/drawingml/2006/main">
              <a:ext uri="{FF2B5EF4-FFF2-40B4-BE49-F238E27FC236}">
                <a16:creationId xmlns:a16="http://schemas.microsoft.com/office/drawing/2014/main" id="{7638EEF2-876E-49B6-9546-98A0EAFA3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1" name="Freeform 11">
            <a:extLst xmlns:a="http://schemas.openxmlformats.org/drawingml/2006/main">
              <a:ext uri="{FF2B5EF4-FFF2-40B4-BE49-F238E27FC236}">
                <a16:creationId xmlns:a16="http://schemas.microsoft.com/office/drawing/2014/main" id="{977CC9F9-7F1E-4776-9D29-CE82526ED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2" name="Freeform 12">
            <a:extLst xmlns:a="http://schemas.openxmlformats.org/drawingml/2006/main">
              <a:ext uri="{FF2B5EF4-FFF2-40B4-BE49-F238E27FC236}">
                <a16:creationId xmlns:a16="http://schemas.microsoft.com/office/drawing/2014/main" id="{C0DA3FFD-AD77-40E9-B768-ACE3F94C7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3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93671F83-C378-4FB6-9A4C-0A55658331C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5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A4050707-5522-462E-91D3-8808A0821305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solidFill xmlns:a="http://schemas.openxmlformats.org/drawingml/2006/main">
          <a:srgbClr val="003399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Freeform 4">
            <a:extLst xmlns:a="http://schemas.openxmlformats.org/drawingml/2006/main">
              <a:ext uri="{FF2B5EF4-FFF2-40B4-BE49-F238E27FC236}">
                <a16:creationId xmlns:a16="http://schemas.microsoft.com/office/drawing/2014/main" id="{17494A38-3411-44A1-9D72-2194450BD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0" y="4197240"/>
            <a:ext cx="4574880" cy="2652480"/>
          </a:xfrm>
          <a:custGeom xmlns:a="http://schemas.openxmlformats.org/drawingml/2006/main">
            <a:gdLst>
              <a:gd name="GluePoint1X" fmla="*/ 2740 w 2882"/>
              <a:gd name="GluePoint1Y" fmla="*/ 528 h 1671"/>
              <a:gd name="GluePoint2X" fmla="*/ 2632 w 2882"/>
              <a:gd name="GluePoint2Y" fmla="*/ 484 h 1671"/>
              <a:gd name="GluePoint3X" fmla="*/ 2480 w 2882"/>
              <a:gd name="GluePoint3Y" fmla="*/ 424 h 1671"/>
              <a:gd name="GluePoint4X" fmla="*/ 2203 w 2882"/>
              <a:gd name="GluePoint4Y" fmla="*/ 343 h 1671"/>
              <a:gd name="GluePoint5X" fmla="*/ 1970 w 2882"/>
              <a:gd name="GluePoint5Y" fmla="*/ 277 h 1671"/>
              <a:gd name="GluePoint6X" fmla="*/ 1807 w 2882"/>
              <a:gd name="GluePoint6Y" fmla="*/ 212 h 1671"/>
              <a:gd name="GluePoint7X" fmla="*/ 1693 w 2882"/>
              <a:gd name="GluePoint7Y" fmla="*/ 152 h 1671"/>
              <a:gd name="GluePoint8X" fmla="*/ 1628 w 2882"/>
              <a:gd name="GluePoint8Y" fmla="*/ 103 h 1671"/>
              <a:gd name="GluePoint9X" fmla="*/ 1590 w 2882"/>
              <a:gd name="GluePoint9Y" fmla="*/ 60 h 1671"/>
              <a:gd name="GluePoint10X" fmla="*/ 1579 w 2882"/>
              <a:gd name="GluePoint10Y" fmla="*/ 27 h 1671"/>
              <a:gd name="GluePoint11X" fmla="*/ 1585 w 2882"/>
              <a:gd name="GluePoint11Y" fmla="*/ 0 h 1671"/>
              <a:gd name="GluePoint12X" fmla="*/ 1557 w 2882"/>
              <a:gd name="GluePoint12Y" fmla="*/ 49 h 1671"/>
              <a:gd name="GluePoint13X" fmla="*/ 1568 w 2882"/>
              <a:gd name="GluePoint13Y" fmla="*/ 98 h 1671"/>
              <a:gd name="GluePoint14X" fmla="*/ 1617 w 2882"/>
              <a:gd name="GluePoint14Y" fmla="*/ 141 h 1671"/>
              <a:gd name="GluePoint15X" fmla="*/ 1688 w 2882"/>
              <a:gd name="GluePoint15Y" fmla="*/ 185 h 1671"/>
              <a:gd name="GluePoint16X" fmla="*/ 1791 w 2882"/>
              <a:gd name="GluePoint16Y" fmla="*/ 228 h 1671"/>
              <a:gd name="GluePoint17X" fmla="*/ 2040 w 2882"/>
              <a:gd name="GluePoint17Y" fmla="*/ 310 h 1671"/>
              <a:gd name="GluePoint18X" fmla="*/ 2285 w 2882"/>
              <a:gd name="GluePoint18Y" fmla="*/ 381 h 1671"/>
              <a:gd name="GluePoint19X" fmla="*/ 2464 w 2882"/>
              <a:gd name="GluePoint19Y" fmla="*/ 435 h 1671"/>
              <a:gd name="GluePoint20X" fmla="*/ 2605 w 2882"/>
              <a:gd name="GluePoint20Y" fmla="*/ 484 h 1671"/>
              <a:gd name="GluePoint21X" fmla="*/ 2708 w 2882"/>
              <a:gd name="GluePoint21Y" fmla="*/ 528 h 1671"/>
              <a:gd name="GluePoint22X" fmla="*/ 2768 w 2882"/>
              <a:gd name="GluePoint22Y" fmla="*/ 560 h 1671"/>
              <a:gd name="GluePoint23X" fmla="*/ 2795 w 2882"/>
              <a:gd name="GluePoint23Y" fmla="*/ 593 h 1671"/>
              <a:gd name="GluePoint24X" fmla="*/ 2795 w 2882"/>
              <a:gd name="GluePoint24Y" fmla="*/ 642 h 1671"/>
              <a:gd name="GluePoint25X" fmla="*/ 2762 w 2882"/>
              <a:gd name="GluePoint25Y" fmla="*/ 691 h 1671"/>
              <a:gd name="GluePoint26X" fmla="*/ 2692 w 2882"/>
              <a:gd name="GluePoint26Y" fmla="*/ 735 h 1671"/>
              <a:gd name="GluePoint27X" fmla="*/ 2589 w 2882"/>
              <a:gd name="GluePoint27Y" fmla="*/ 778 h 1671"/>
              <a:gd name="GluePoint28X" fmla="*/ 2458 w 2882"/>
              <a:gd name="GluePoint28Y" fmla="*/ 822 h 1671"/>
              <a:gd name="GluePoint29X" fmla="*/ 2301 w 2882"/>
              <a:gd name="GluePoint29Y" fmla="*/ 865 h 1671"/>
              <a:gd name="GluePoint30X" fmla="*/ 2030 w 2882"/>
              <a:gd name="GluePoint30Y" fmla="*/ 930 h 1671"/>
              <a:gd name="GluePoint31X" fmla="*/ 1606 w 2882"/>
              <a:gd name="GluePoint31Y" fmla="*/ 1034 h 1671"/>
              <a:gd name="GluePoint32X" fmla="*/ 1145 w 2882"/>
              <a:gd name="GluePoint32Y" fmla="*/ 1164 h 1671"/>
              <a:gd name="GluePoint33X" fmla="*/ 673 w 2882"/>
              <a:gd name="GluePoint33Y" fmla="*/ 1328 h 1671"/>
              <a:gd name="GluePoint34X" fmla="*/ 217 w 2882"/>
              <a:gd name="GluePoint34Y" fmla="*/ 1545 h 1671"/>
              <a:gd name="GluePoint35X" fmla="*/ 353 w 2882"/>
              <a:gd name="GluePoint35Y" fmla="*/ 1671 h 1671"/>
              <a:gd name="GluePoint36X" fmla="*/ 754 w 2882"/>
              <a:gd name="GluePoint36Y" fmla="*/ 1469 h 1671"/>
              <a:gd name="GluePoint37X" fmla="*/ 1145 w 2882"/>
              <a:gd name="GluePoint37Y" fmla="*/ 1311 h 1671"/>
              <a:gd name="GluePoint38X" fmla="*/ 1519 w 2882"/>
              <a:gd name="GluePoint38Y" fmla="*/ 1186 h 1671"/>
              <a:gd name="GluePoint39X" fmla="*/ 1861 w 2882"/>
              <a:gd name="GluePoint39Y" fmla="*/ 1083 h 1671"/>
              <a:gd name="GluePoint40X" fmla="*/ 2165 w 2882"/>
              <a:gd name="GluePoint40Y" fmla="*/ 1007 h 1671"/>
              <a:gd name="GluePoint41X" fmla="*/ 2426 w 2882"/>
              <a:gd name="GluePoint41Y" fmla="*/ 947 h 1671"/>
              <a:gd name="GluePoint42X" fmla="*/ 2626 w 2882"/>
              <a:gd name="GluePoint42Y" fmla="*/ 892 h 1671"/>
              <a:gd name="GluePoint43X" fmla="*/ 2762 w 2882"/>
              <a:gd name="GluePoint43Y" fmla="*/ 838 h 1671"/>
              <a:gd name="GluePoint44X" fmla="*/ 2827 w 2882"/>
              <a:gd name="GluePoint44Y" fmla="*/ 794 h 1671"/>
              <a:gd name="GluePoint45X" fmla="*/ 2865 w 2882"/>
              <a:gd name="GluePoint45Y" fmla="*/ 745 h 1671"/>
              <a:gd name="GluePoint46X" fmla="*/ 2882 w 2882"/>
              <a:gd name="GluePoint46Y" fmla="*/ 702 h 1671"/>
              <a:gd name="GluePoint47X" fmla="*/ 2854 w 2882"/>
              <a:gd name="GluePoint47Y" fmla="*/ 620 h 1671"/>
              <a:gd name="GluePoint48X" fmla="*/ 2800 w 2882"/>
              <a:gd name="GluePoint48Y" fmla="*/ 560 h 1671"/>
              <a:gd name="GluePoint49X" fmla="*/ 2773 w 2882"/>
              <a:gd name="GluePoint49Y" fmla="*/ 544 h 1671"/>
            </a:gdLst>
            <a:rect l="l" t="t" r="r" b="b"/>
            <a:pathLst>
              <a:path w="2882" h="1671">
                <a:moveTo>
                  <a:pt x="2773" y="544"/>
                </a:moveTo>
                <a:lnTo>
                  <a:pt x="2740" y="528"/>
                </a:lnTo>
                <a:lnTo>
                  <a:pt x="2692" y="506"/>
                </a:lnTo>
                <a:lnTo>
                  <a:pt x="2632" y="484"/>
                </a:lnTo>
                <a:lnTo>
                  <a:pt x="2561" y="457"/>
                </a:lnTo>
                <a:lnTo>
                  <a:pt x="2480" y="424"/>
                </a:lnTo>
                <a:lnTo>
                  <a:pt x="2388" y="397"/>
                </a:lnTo>
                <a:lnTo>
                  <a:pt x="2203" y="343"/>
                </a:lnTo>
                <a:lnTo>
                  <a:pt x="2078" y="310"/>
                </a:lnTo>
                <a:lnTo>
                  <a:pt x="1970" y="277"/>
                </a:lnTo>
                <a:lnTo>
                  <a:pt x="1878" y="245"/>
                </a:lnTo>
                <a:lnTo>
                  <a:pt x="1807" y="212"/>
                </a:lnTo>
                <a:lnTo>
                  <a:pt x="1742" y="179"/>
                </a:lnTo>
                <a:lnTo>
                  <a:pt x="1693" y="152"/>
                </a:lnTo>
                <a:lnTo>
                  <a:pt x="1655" y="125"/>
                </a:lnTo>
                <a:lnTo>
                  <a:pt x="1628" y="103"/>
                </a:lnTo>
                <a:lnTo>
                  <a:pt x="1606" y="81"/>
                </a:lnTo>
                <a:lnTo>
                  <a:pt x="1590" y="60"/>
                </a:lnTo>
                <a:lnTo>
                  <a:pt x="1585" y="43"/>
                </a:lnTo>
                <a:lnTo>
                  <a:pt x="1579" y="27"/>
                </a:lnTo>
                <a:lnTo>
                  <a:pt x="1585" y="5"/>
                </a:lnTo>
                <a:lnTo>
                  <a:pt x="1585" y="0"/>
                </a:lnTo>
                <a:lnTo>
                  <a:pt x="1568" y="27"/>
                </a:lnTo>
                <a:lnTo>
                  <a:pt x="1557" y="49"/>
                </a:lnTo>
                <a:lnTo>
                  <a:pt x="1557" y="76"/>
                </a:lnTo>
                <a:lnTo>
                  <a:pt x="1568" y="98"/>
                </a:lnTo>
                <a:lnTo>
                  <a:pt x="1590" y="120"/>
                </a:lnTo>
                <a:lnTo>
                  <a:pt x="1617" y="141"/>
                </a:lnTo>
                <a:lnTo>
                  <a:pt x="1650" y="163"/>
                </a:lnTo>
                <a:lnTo>
                  <a:pt x="1688" y="185"/>
                </a:lnTo>
                <a:lnTo>
                  <a:pt x="1737" y="207"/>
                </a:lnTo>
                <a:lnTo>
                  <a:pt x="1791" y="228"/>
                </a:lnTo>
                <a:lnTo>
                  <a:pt x="1905" y="267"/>
                </a:lnTo>
                <a:lnTo>
                  <a:pt x="2040" y="310"/>
                </a:lnTo>
                <a:lnTo>
                  <a:pt x="2182" y="348"/>
                </a:lnTo>
                <a:lnTo>
                  <a:pt x="2285" y="381"/>
                </a:lnTo>
                <a:lnTo>
                  <a:pt x="2382" y="408"/>
                </a:lnTo>
                <a:lnTo>
                  <a:pt x="2464" y="435"/>
                </a:lnTo>
                <a:lnTo>
                  <a:pt x="2540" y="462"/>
                </a:lnTo>
                <a:lnTo>
                  <a:pt x="2605" y="484"/>
                </a:lnTo>
                <a:lnTo>
                  <a:pt x="2659" y="506"/>
                </a:lnTo>
                <a:lnTo>
                  <a:pt x="2708" y="528"/>
                </a:lnTo>
                <a:lnTo>
                  <a:pt x="2740" y="544"/>
                </a:lnTo>
                <a:lnTo>
                  <a:pt x="2768" y="560"/>
                </a:lnTo>
                <a:lnTo>
                  <a:pt x="2784" y="577"/>
                </a:lnTo>
                <a:lnTo>
                  <a:pt x="2795" y="593"/>
                </a:lnTo>
                <a:lnTo>
                  <a:pt x="2800" y="615"/>
                </a:lnTo>
                <a:lnTo>
                  <a:pt x="2795" y="642"/>
                </a:lnTo>
                <a:lnTo>
                  <a:pt x="2784" y="664"/>
                </a:lnTo>
                <a:lnTo>
                  <a:pt x="2762" y="691"/>
                </a:lnTo>
                <a:lnTo>
                  <a:pt x="2730" y="713"/>
                </a:lnTo>
                <a:lnTo>
                  <a:pt x="2692" y="735"/>
                </a:lnTo>
                <a:lnTo>
                  <a:pt x="2643" y="756"/>
                </a:lnTo>
                <a:lnTo>
                  <a:pt x="2589" y="778"/>
                </a:lnTo>
                <a:lnTo>
                  <a:pt x="2529" y="800"/>
                </a:lnTo>
                <a:lnTo>
                  <a:pt x="2458" y="822"/>
                </a:lnTo>
                <a:lnTo>
                  <a:pt x="2382" y="843"/>
                </a:lnTo>
                <a:lnTo>
                  <a:pt x="2301" y="865"/>
                </a:lnTo>
                <a:lnTo>
                  <a:pt x="2214" y="887"/>
                </a:lnTo>
                <a:lnTo>
                  <a:pt x="2030" y="930"/>
                </a:lnTo>
                <a:lnTo>
                  <a:pt x="1823" y="979"/>
                </a:lnTo>
                <a:lnTo>
                  <a:pt x="1606" y="1034"/>
                </a:lnTo>
                <a:lnTo>
                  <a:pt x="1378" y="1094"/>
                </a:lnTo>
                <a:lnTo>
                  <a:pt x="1145" y="1164"/>
                </a:lnTo>
                <a:lnTo>
                  <a:pt x="912" y="1241"/>
                </a:lnTo>
                <a:lnTo>
                  <a:pt x="673" y="1328"/>
                </a:lnTo>
                <a:lnTo>
                  <a:pt x="440" y="1431"/>
                </a:lnTo>
                <a:lnTo>
                  <a:pt x="217" y="1545"/>
                </a:lnTo>
                <a:lnTo>
                  <a:pt x="0" y="1671"/>
                </a:lnTo>
                <a:lnTo>
                  <a:pt x="353" y="1671"/>
                </a:lnTo>
                <a:lnTo>
                  <a:pt x="554" y="1567"/>
                </a:lnTo>
                <a:lnTo>
                  <a:pt x="754" y="1469"/>
                </a:lnTo>
                <a:lnTo>
                  <a:pt x="955" y="1388"/>
                </a:lnTo>
                <a:lnTo>
                  <a:pt x="1145" y="1311"/>
                </a:lnTo>
                <a:lnTo>
                  <a:pt x="1335" y="1241"/>
                </a:lnTo>
                <a:lnTo>
                  <a:pt x="1519" y="1186"/>
                </a:lnTo>
                <a:lnTo>
                  <a:pt x="1693" y="1132"/>
                </a:lnTo>
                <a:lnTo>
                  <a:pt x="1861" y="1083"/>
                </a:lnTo>
                <a:lnTo>
                  <a:pt x="2019" y="1045"/>
                </a:lnTo>
                <a:lnTo>
                  <a:pt x="2165" y="1007"/>
                </a:lnTo>
                <a:lnTo>
                  <a:pt x="2301" y="974"/>
                </a:lnTo>
                <a:lnTo>
                  <a:pt x="2426" y="947"/>
                </a:lnTo>
                <a:lnTo>
                  <a:pt x="2534" y="914"/>
                </a:lnTo>
                <a:lnTo>
                  <a:pt x="2626" y="892"/>
                </a:lnTo>
                <a:lnTo>
                  <a:pt x="2702" y="865"/>
                </a:lnTo>
                <a:lnTo>
                  <a:pt x="2762" y="838"/>
                </a:lnTo>
                <a:lnTo>
                  <a:pt x="2800" y="816"/>
                </a:lnTo>
                <a:lnTo>
                  <a:pt x="2827" y="794"/>
                </a:lnTo>
                <a:lnTo>
                  <a:pt x="2849" y="767"/>
                </a:lnTo>
                <a:lnTo>
                  <a:pt x="2865" y="745"/>
                </a:lnTo>
                <a:lnTo>
                  <a:pt x="2876" y="724"/>
                </a:lnTo>
                <a:lnTo>
                  <a:pt x="2882" y="702"/>
                </a:lnTo>
                <a:lnTo>
                  <a:pt x="2876" y="658"/>
                </a:lnTo>
                <a:lnTo>
                  <a:pt x="2854" y="620"/>
                </a:lnTo>
                <a:lnTo>
                  <a:pt x="2833" y="588"/>
                </a:lnTo>
                <a:lnTo>
                  <a:pt x="2800" y="560"/>
                </a:lnTo>
                <a:lnTo>
                  <a:pt x="2773" y="544"/>
                </a:lnTo>
                <a:lnTo>
                  <a:pt x="2773" y="544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08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19" name="Freeform 5">
            <a:extLst xmlns:a="http://schemas.openxmlformats.org/drawingml/2006/main">
              <a:ext uri="{FF2B5EF4-FFF2-40B4-BE49-F238E27FC236}">
                <a16:creationId xmlns:a16="http://schemas.microsoft.com/office/drawing/2014/main" id="{9E72E88D-0ECD-4271-AD89-EC33963B0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6619680" y="4240080"/>
            <a:ext cx="1998720" cy="1287360"/>
          </a:xfrm>
          <a:custGeom xmlns:a="http://schemas.openxmlformats.org/drawingml/2006/main">
            <a:gdLst>
              <a:gd name="GluePoint1X" fmla="*/ 1259 w 1259"/>
              <a:gd name="GluePoint1Y" fmla="*/ 615 h 811"/>
              <a:gd name="GluePoint2X" fmla="*/ 1248 w 1259"/>
              <a:gd name="GluePoint2Y" fmla="*/ 588 h 811"/>
              <a:gd name="GluePoint3X" fmla="*/ 1237 w 1259"/>
              <a:gd name="GluePoint3Y" fmla="*/ 566 h 811"/>
              <a:gd name="GluePoint4X" fmla="*/ 1216 w 1259"/>
              <a:gd name="GluePoint4Y" fmla="*/ 539 h 811"/>
              <a:gd name="GluePoint5X" fmla="*/ 1188 w 1259"/>
              <a:gd name="GluePoint5Y" fmla="*/ 517 h 811"/>
              <a:gd name="GluePoint6X" fmla="*/ 1123 w 1259"/>
              <a:gd name="GluePoint6Y" fmla="*/ 479 h 811"/>
              <a:gd name="GluePoint7X" fmla="*/ 1042 w 1259"/>
              <a:gd name="GluePoint7Y" fmla="*/ 441 h 811"/>
              <a:gd name="GluePoint8X" fmla="*/ 944 w 1259"/>
              <a:gd name="GluePoint8Y" fmla="*/ 408 h 811"/>
              <a:gd name="GluePoint9X" fmla="*/ 841 w 1259"/>
              <a:gd name="GluePoint9Y" fmla="*/ 381 h 811"/>
              <a:gd name="GluePoint10X" fmla="*/ 727 w 1259"/>
              <a:gd name="GluePoint10Y" fmla="*/ 348 h 811"/>
              <a:gd name="GluePoint11X" fmla="*/ 613 w 1259"/>
              <a:gd name="GluePoint11Y" fmla="*/ 321 h 811"/>
              <a:gd name="GluePoint12X" fmla="*/ 499 w 1259"/>
              <a:gd name="GluePoint12Y" fmla="*/ 294 h 811"/>
              <a:gd name="GluePoint13X" fmla="*/ 391 w 1259"/>
              <a:gd name="GluePoint13Y" fmla="*/ 261 h 811"/>
              <a:gd name="GluePoint14X" fmla="*/ 288 w 1259"/>
              <a:gd name="GluePoint14Y" fmla="*/ 229 h 811"/>
              <a:gd name="GluePoint15X" fmla="*/ 195 w 1259"/>
              <a:gd name="GluePoint15Y" fmla="*/ 196 h 811"/>
              <a:gd name="GluePoint16X" fmla="*/ 119 w 1259"/>
              <a:gd name="GluePoint16Y" fmla="*/ 152 h 811"/>
              <a:gd name="GluePoint17X" fmla="*/ 54 w 1259"/>
              <a:gd name="GluePoint17Y" fmla="*/ 109 h 811"/>
              <a:gd name="GluePoint18X" fmla="*/ 33 w 1259"/>
              <a:gd name="GluePoint18Y" fmla="*/ 87 h 811"/>
              <a:gd name="GluePoint19X" fmla="*/ 16 w 1259"/>
              <a:gd name="GluePoint19Y" fmla="*/ 60 h 811"/>
              <a:gd name="GluePoint20X" fmla="*/ 5 w 1259"/>
              <a:gd name="GluePoint20Y" fmla="*/ 33 h 811"/>
              <a:gd name="GluePoint21X" fmla="*/ 0 w 1259"/>
              <a:gd name="GluePoint21Y" fmla="*/ 0 h 811"/>
              <a:gd name="GluePoint22X" fmla="*/ 0 w 1259"/>
              <a:gd name="GluePoint22Y" fmla="*/ 6 h 811"/>
              <a:gd name="GluePoint23X" fmla="*/ 0 w 1259"/>
              <a:gd name="GluePoint23Y" fmla="*/ 11 h 811"/>
              <a:gd name="GluePoint24X" fmla="*/ 0 w 1259"/>
              <a:gd name="GluePoint24Y" fmla="*/ 38 h 811"/>
              <a:gd name="GluePoint25X" fmla="*/ 5 w 1259"/>
              <a:gd name="GluePoint25Y" fmla="*/ 60 h 811"/>
              <a:gd name="GluePoint26X" fmla="*/ 16 w 1259"/>
              <a:gd name="GluePoint26Y" fmla="*/ 87 h 811"/>
              <a:gd name="GluePoint27X" fmla="*/ 33 w 1259"/>
              <a:gd name="GluePoint27Y" fmla="*/ 114 h 811"/>
              <a:gd name="GluePoint28X" fmla="*/ 54 w 1259"/>
              <a:gd name="GluePoint28Y" fmla="*/ 142 h 811"/>
              <a:gd name="GluePoint29X" fmla="*/ 87 w 1259"/>
              <a:gd name="GluePoint29Y" fmla="*/ 174 h 811"/>
              <a:gd name="GluePoint30X" fmla="*/ 125 w 1259"/>
              <a:gd name="GluePoint30Y" fmla="*/ 207 h 811"/>
              <a:gd name="GluePoint31X" fmla="*/ 179 w 1259"/>
              <a:gd name="GluePoint31Y" fmla="*/ 240 h 811"/>
              <a:gd name="GluePoint32X" fmla="*/ 244 w 1259"/>
              <a:gd name="GluePoint32Y" fmla="*/ 278 h 811"/>
              <a:gd name="GluePoint33X" fmla="*/ 326 w 1259"/>
              <a:gd name="GluePoint33Y" fmla="*/ 310 h 811"/>
              <a:gd name="GluePoint34X" fmla="*/ 418 w 1259"/>
              <a:gd name="GluePoint34Y" fmla="*/ 348 h 811"/>
              <a:gd name="GluePoint35X" fmla="*/ 526 w 1259"/>
              <a:gd name="GluePoint35Y" fmla="*/ 381 h 811"/>
              <a:gd name="GluePoint36X" fmla="*/ 657 w 1259"/>
              <a:gd name="GluePoint36Y" fmla="*/ 414 h 811"/>
              <a:gd name="GluePoint37X" fmla="*/ 749 w 1259"/>
              <a:gd name="GluePoint37Y" fmla="*/ 435 h 811"/>
              <a:gd name="GluePoint38X" fmla="*/ 830 w 1259"/>
              <a:gd name="GluePoint38Y" fmla="*/ 463 h 811"/>
              <a:gd name="GluePoint39X" fmla="*/ 901 w 1259"/>
              <a:gd name="GluePoint39Y" fmla="*/ 490 h 811"/>
              <a:gd name="GluePoint40X" fmla="*/ 966 w 1259"/>
              <a:gd name="GluePoint40Y" fmla="*/ 512 h 811"/>
              <a:gd name="GluePoint41X" fmla="*/ 1015 w 1259"/>
              <a:gd name="GluePoint41Y" fmla="*/ 539 h 811"/>
              <a:gd name="GluePoint42X" fmla="*/ 1053 w 1259"/>
              <a:gd name="GluePoint42Y" fmla="*/ 566 h 811"/>
              <a:gd name="GluePoint43X" fmla="*/ 1080 w 1259"/>
              <a:gd name="GluePoint43Y" fmla="*/ 593 h 811"/>
              <a:gd name="GluePoint44X" fmla="*/ 1102 w 1259"/>
              <a:gd name="GluePoint44Y" fmla="*/ 620 h 811"/>
              <a:gd name="GluePoint45X" fmla="*/ 1112 w 1259"/>
              <a:gd name="GluePoint45Y" fmla="*/ 648 h 811"/>
              <a:gd name="GluePoint46X" fmla="*/ 1118 w 1259"/>
              <a:gd name="GluePoint46Y" fmla="*/ 675 h 811"/>
              <a:gd name="GluePoint47X" fmla="*/ 1112 w 1259"/>
              <a:gd name="GluePoint47Y" fmla="*/ 697 h 811"/>
              <a:gd name="GluePoint48X" fmla="*/ 1096 w 1259"/>
              <a:gd name="GluePoint48Y" fmla="*/ 724 h 811"/>
              <a:gd name="GluePoint49X" fmla="*/ 1080 w 1259"/>
              <a:gd name="GluePoint49Y" fmla="*/ 746 h 811"/>
              <a:gd name="GluePoint50X" fmla="*/ 1053 w 1259"/>
              <a:gd name="GluePoint50Y" fmla="*/ 767 h 811"/>
              <a:gd name="GluePoint51X" fmla="*/ 1015 w 1259"/>
              <a:gd name="GluePoint51Y" fmla="*/ 789 h 811"/>
              <a:gd name="GluePoint52X" fmla="*/ 977 w 1259"/>
              <a:gd name="GluePoint52Y" fmla="*/ 811 h 811"/>
              <a:gd name="GluePoint53X" fmla="*/ 1047 w 1259"/>
              <a:gd name="GluePoint53Y" fmla="*/ 789 h 811"/>
              <a:gd name="GluePoint54X" fmla="*/ 1107 w 1259"/>
              <a:gd name="GluePoint54Y" fmla="*/ 767 h 811"/>
              <a:gd name="GluePoint55X" fmla="*/ 1156 w 1259"/>
              <a:gd name="GluePoint55Y" fmla="*/ 746 h 811"/>
              <a:gd name="GluePoint56X" fmla="*/ 1199 w 1259"/>
              <a:gd name="GluePoint56Y" fmla="*/ 724 h 811"/>
              <a:gd name="GluePoint57X" fmla="*/ 1226 w 1259"/>
              <a:gd name="GluePoint57Y" fmla="*/ 702 h 811"/>
              <a:gd name="GluePoint58X" fmla="*/ 1248 w 1259"/>
              <a:gd name="GluePoint58Y" fmla="*/ 675 h 811"/>
              <a:gd name="GluePoint59X" fmla="*/ 1259 w 1259"/>
              <a:gd name="GluePoint59Y" fmla="*/ 648 h 811"/>
              <a:gd name="GluePoint60X" fmla="*/ 1259 w 1259"/>
              <a:gd name="GluePoint60Y" fmla="*/ 615 h 811"/>
              <a:gd name="GluePoint61X" fmla="*/ 1259 w 1259"/>
              <a:gd name="GluePoint61Y" fmla="*/ 615 h 811"/>
            </a:gdLst>
            <a:rect l="l" t="t" r="r" b="b"/>
            <a:pathLst>
              <a:path w="1259" h="811">
                <a:moveTo>
                  <a:pt x="1259" y="615"/>
                </a:moveTo>
                <a:lnTo>
                  <a:pt x="1248" y="588"/>
                </a:lnTo>
                <a:lnTo>
                  <a:pt x="1237" y="566"/>
                </a:lnTo>
                <a:lnTo>
                  <a:pt x="1216" y="539"/>
                </a:lnTo>
                <a:lnTo>
                  <a:pt x="1188" y="517"/>
                </a:lnTo>
                <a:lnTo>
                  <a:pt x="1123" y="479"/>
                </a:lnTo>
                <a:lnTo>
                  <a:pt x="1042" y="441"/>
                </a:lnTo>
                <a:lnTo>
                  <a:pt x="944" y="408"/>
                </a:lnTo>
                <a:lnTo>
                  <a:pt x="841" y="381"/>
                </a:lnTo>
                <a:lnTo>
                  <a:pt x="727" y="348"/>
                </a:lnTo>
                <a:lnTo>
                  <a:pt x="613" y="321"/>
                </a:lnTo>
                <a:lnTo>
                  <a:pt x="499" y="294"/>
                </a:lnTo>
                <a:lnTo>
                  <a:pt x="391" y="261"/>
                </a:lnTo>
                <a:lnTo>
                  <a:pt x="288" y="229"/>
                </a:lnTo>
                <a:lnTo>
                  <a:pt x="195" y="196"/>
                </a:lnTo>
                <a:lnTo>
                  <a:pt x="119" y="152"/>
                </a:lnTo>
                <a:lnTo>
                  <a:pt x="54" y="109"/>
                </a:lnTo>
                <a:lnTo>
                  <a:pt x="33" y="87"/>
                </a:lnTo>
                <a:lnTo>
                  <a:pt x="16" y="60"/>
                </a:lnTo>
                <a:lnTo>
                  <a:pt x="5" y="33"/>
                </a:lnTo>
                <a:lnTo>
                  <a:pt x="0" y="0"/>
                </a:lnTo>
                <a:lnTo>
                  <a:pt x="0" y="6"/>
                </a:lnTo>
                <a:lnTo>
                  <a:pt x="0" y="11"/>
                </a:lnTo>
                <a:lnTo>
                  <a:pt x="0" y="38"/>
                </a:lnTo>
                <a:lnTo>
                  <a:pt x="5" y="60"/>
                </a:lnTo>
                <a:lnTo>
                  <a:pt x="16" y="87"/>
                </a:lnTo>
                <a:lnTo>
                  <a:pt x="33" y="114"/>
                </a:lnTo>
                <a:lnTo>
                  <a:pt x="54" y="142"/>
                </a:lnTo>
                <a:lnTo>
                  <a:pt x="87" y="174"/>
                </a:lnTo>
                <a:lnTo>
                  <a:pt x="125" y="207"/>
                </a:lnTo>
                <a:lnTo>
                  <a:pt x="179" y="240"/>
                </a:lnTo>
                <a:lnTo>
                  <a:pt x="244" y="278"/>
                </a:lnTo>
                <a:lnTo>
                  <a:pt x="326" y="310"/>
                </a:lnTo>
                <a:lnTo>
                  <a:pt x="418" y="348"/>
                </a:lnTo>
                <a:lnTo>
                  <a:pt x="526" y="381"/>
                </a:lnTo>
                <a:lnTo>
                  <a:pt x="657" y="414"/>
                </a:lnTo>
                <a:lnTo>
                  <a:pt x="749" y="435"/>
                </a:lnTo>
                <a:lnTo>
                  <a:pt x="830" y="463"/>
                </a:lnTo>
                <a:lnTo>
                  <a:pt x="901" y="490"/>
                </a:lnTo>
                <a:lnTo>
                  <a:pt x="966" y="512"/>
                </a:lnTo>
                <a:lnTo>
                  <a:pt x="1015" y="539"/>
                </a:lnTo>
                <a:lnTo>
                  <a:pt x="1053" y="566"/>
                </a:lnTo>
                <a:lnTo>
                  <a:pt x="1080" y="593"/>
                </a:lnTo>
                <a:lnTo>
                  <a:pt x="1102" y="620"/>
                </a:lnTo>
                <a:lnTo>
                  <a:pt x="1112" y="648"/>
                </a:lnTo>
                <a:lnTo>
                  <a:pt x="1118" y="675"/>
                </a:lnTo>
                <a:lnTo>
                  <a:pt x="1112" y="697"/>
                </a:lnTo>
                <a:lnTo>
                  <a:pt x="1096" y="724"/>
                </a:lnTo>
                <a:lnTo>
                  <a:pt x="1080" y="746"/>
                </a:lnTo>
                <a:lnTo>
                  <a:pt x="1053" y="767"/>
                </a:lnTo>
                <a:lnTo>
                  <a:pt x="1015" y="789"/>
                </a:lnTo>
                <a:lnTo>
                  <a:pt x="977" y="811"/>
                </a:lnTo>
                <a:lnTo>
                  <a:pt x="1047" y="789"/>
                </a:lnTo>
                <a:lnTo>
                  <a:pt x="1107" y="767"/>
                </a:lnTo>
                <a:lnTo>
                  <a:pt x="1156" y="746"/>
                </a:lnTo>
                <a:lnTo>
                  <a:pt x="1199" y="724"/>
                </a:lnTo>
                <a:lnTo>
                  <a:pt x="1226" y="702"/>
                </a:lnTo>
                <a:lnTo>
                  <a:pt x="1248" y="675"/>
                </a:lnTo>
                <a:lnTo>
                  <a:pt x="1259" y="648"/>
                </a:lnTo>
                <a:lnTo>
                  <a:pt x="1259" y="615"/>
                </a:lnTo>
                <a:lnTo>
                  <a:pt x="1259" y="615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E8B"/>
              </a:gs>
              <a:gs pos="100000">
                <a:srgbClr val="003399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0" name="Freeform 6">
            <a:extLst xmlns:a="http://schemas.openxmlformats.org/drawingml/2006/main">
              <a:ext uri="{FF2B5EF4-FFF2-40B4-BE49-F238E27FC236}">
                <a16:creationId xmlns:a16="http://schemas.microsoft.com/office/drawing/2014/main" id="{1A2170FE-3AA3-47A6-A512-1C6236BCD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603680" y="5311440"/>
            <a:ext cx="4522680" cy="1538280"/>
          </a:xfrm>
          <a:custGeom xmlns:a="http://schemas.openxmlformats.org/drawingml/2006/main">
            <a:gdLst>
              <a:gd name="GluePoint1X" fmla="*/ 92 w 2849"/>
              <a:gd name="GluePoint1Y" fmla="*/ 958 h 969"/>
              <a:gd name="GluePoint2X" fmla="*/ 0 w 2849"/>
              <a:gd name="GluePoint2Y" fmla="*/ 969 h 969"/>
              <a:gd name="GluePoint3X" fmla="*/ 391 w 2849"/>
              <a:gd name="GluePoint3Y" fmla="*/ 969 h 969"/>
              <a:gd name="GluePoint4X" fmla="*/ 434 w 2849"/>
              <a:gd name="GluePoint4Y" fmla="*/ 947 h 969"/>
              <a:gd name="GluePoint5X" fmla="*/ 483 w 2849"/>
              <a:gd name="GluePoint5Y" fmla="*/ 914 h 969"/>
              <a:gd name="GluePoint6X" fmla="*/ 554 w 2849"/>
              <a:gd name="GluePoint6Y" fmla="*/ 876 h 969"/>
              <a:gd name="GluePoint7X" fmla="*/ 635 w 2849"/>
              <a:gd name="GluePoint7Y" fmla="*/ 838 h 969"/>
              <a:gd name="GluePoint8X" fmla="*/ 727 w 2849"/>
              <a:gd name="GluePoint8Y" fmla="*/ 794 h 969"/>
              <a:gd name="GluePoint9X" fmla="*/ 836 w 2849"/>
              <a:gd name="GluePoint9Y" fmla="*/ 745 h 969"/>
              <a:gd name="GluePoint10X" fmla="*/ 961 w 2849"/>
              <a:gd name="GluePoint10Y" fmla="*/ 696 h 969"/>
              <a:gd name="GluePoint11X" fmla="*/ 1102 w 2849"/>
              <a:gd name="GluePoint11Y" fmla="*/ 642 h 969"/>
              <a:gd name="GluePoint12X" fmla="*/ 1259 w 2849"/>
              <a:gd name="GluePoint12Y" fmla="*/ 582 h 969"/>
              <a:gd name="GluePoint13X" fmla="*/ 1433 w 2849"/>
              <a:gd name="GluePoint13Y" fmla="*/ 522 h 969"/>
              <a:gd name="GluePoint14X" fmla="*/ 1623 w 2849"/>
              <a:gd name="GluePoint14Y" fmla="*/ 462 h 969"/>
              <a:gd name="GluePoint15X" fmla="*/ 1829 w 2849"/>
              <a:gd name="GluePoint15Y" fmla="*/ 403 h 969"/>
              <a:gd name="GluePoint16X" fmla="*/ 2057 w 2849"/>
              <a:gd name="GluePoint16Y" fmla="*/ 343 h 969"/>
              <a:gd name="GluePoint17X" fmla="*/ 2301 w 2849"/>
              <a:gd name="GluePoint17Y" fmla="*/ 283 h 969"/>
              <a:gd name="GluePoint18X" fmla="*/ 2567 w 2849"/>
              <a:gd name="GluePoint18Y" fmla="*/ 223 h 969"/>
              <a:gd name="GluePoint19X" fmla="*/ 2849 w 2849"/>
              <a:gd name="GluePoint19Y" fmla="*/ 163 h 969"/>
              <a:gd name="GluePoint20X" fmla="*/ 2849 w 2849"/>
              <a:gd name="GluePoint20Y" fmla="*/ 0 h 969"/>
              <a:gd name="GluePoint21X" fmla="*/ 2817 w 2849"/>
              <a:gd name="GluePoint21Y" fmla="*/ 16 h 969"/>
              <a:gd name="GluePoint22X" fmla="*/ 2773 w 2849"/>
              <a:gd name="GluePoint22Y" fmla="*/ 33 h 969"/>
              <a:gd name="GluePoint23X" fmla="*/ 2719 w 2849"/>
              <a:gd name="GluePoint23Y" fmla="*/ 54 h 969"/>
              <a:gd name="GluePoint24X" fmla="*/ 2648 w 2849"/>
              <a:gd name="GluePoint24Y" fmla="*/ 76 h 969"/>
              <a:gd name="GluePoint25X" fmla="*/ 2572 w 2849"/>
              <a:gd name="GluePoint25Y" fmla="*/ 98 h 969"/>
              <a:gd name="GluePoint26X" fmla="*/ 2491 w 2849"/>
              <a:gd name="GluePoint26Y" fmla="*/ 120 h 969"/>
              <a:gd name="GluePoint27X" fmla="*/ 2399 w 2849"/>
              <a:gd name="GluePoint27Y" fmla="*/ 147 h 969"/>
              <a:gd name="GluePoint28X" fmla="*/ 2301 w 2849"/>
              <a:gd name="GluePoint28Y" fmla="*/ 169 h 969"/>
              <a:gd name="GluePoint29X" fmla="*/ 2095 w 2849"/>
              <a:gd name="GluePoint29Y" fmla="*/ 223 h 969"/>
              <a:gd name="GluePoint30X" fmla="*/ 1889 w 2849"/>
              <a:gd name="GluePoint30Y" fmla="*/ 277 h 969"/>
              <a:gd name="GluePoint31X" fmla="*/ 1688 w 2849"/>
              <a:gd name="GluePoint31Y" fmla="*/ 326 h 969"/>
              <a:gd name="GluePoint32X" fmla="*/ 1590 w 2849"/>
              <a:gd name="GluePoint32Y" fmla="*/ 354 h 969"/>
              <a:gd name="GluePoint33X" fmla="*/ 1503 w 2849"/>
              <a:gd name="GluePoint33Y" fmla="*/ 381 h 969"/>
              <a:gd name="GluePoint34X" fmla="*/ 1107 w 2849"/>
              <a:gd name="GluePoint34Y" fmla="*/ 506 h 969"/>
              <a:gd name="GluePoint35X" fmla="*/ 912 w 2849"/>
              <a:gd name="GluePoint35Y" fmla="*/ 577 h 969"/>
              <a:gd name="GluePoint36X" fmla="*/ 727 w 2849"/>
              <a:gd name="GluePoint36Y" fmla="*/ 647 h 969"/>
              <a:gd name="GluePoint37X" fmla="*/ 548 w 2849"/>
              <a:gd name="GluePoint37Y" fmla="*/ 718 h 969"/>
              <a:gd name="GluePoint38X" fmla="*/ 380 w 2849"/>
              <a:gd name="GluePoint38Y" fmla="*/ 794 h 969"/>
              <a:gd name="GluePoint39X" fmla="*/ 228 w 2849"/>
              <a:gd name="GluePoint39Y" fmla="*/ 876 h 969"/>
              <a:gd name="GluePoint40X" fmla="*/ 92 w 2849"/>
              <a:gd name="GluePoint40Y" fmla="*/ 958 h 969"/>
              <a:gd name="GluePoint41X" fmla="*/ 92 w 2849"/>
              <a:gd name="GluePoint41Y" fmla="*/ 958 h 969"/>
            </a:gdLst>
            <a:rect l="l" t="t" r="r" b="b"/>
            <a:pathLst>
              <a:path w="2849" h="969">
                <a:moveTo>
                  <a:pt x="92" y="958"/>
                </a:moveTo>
                <a:lnTo>
                  <a:pt x="0" y="969"/>
                </a:lnTo>
                <a:lnTo>
                  <a:pt x="391" y="969"/>
                </a:lnTo>
                <a:lnTo>
                  <a:pt x="434" y="947"/>
                </a:lnTo>
                <a:lnTo>
                  <a:pt x="483" y="914"/>
                </a:lnTo>
                <a:lnTo>
                  <a:pt x="554" y="876"/>
                </a:lnTo>
                <a:lnTo>
                  <a:pt x="635" y="838"/>
                </a:lnTo>
                <a:lnTo>
                  <a:pt x="727" y="794"/>
                </a:lnTo>
                <a:lnTo>
                  <a:pt x="836" y="745"/>
                </a:lnTo>
                <a:lnTo>
                  <a:pt x="961" y="696"/>
                </a:lnTo>
                <a:lnTo>
                  <a:pt x="1102" y="642"/>
                </a:lnTo>
                <a:lnTo>
                  <a:pt x="1259" y="582"/>
                </a:lnTo>
                <a:lnTo>
                  <a:pt x="1433" y="522"/>
                </a:lnTo>
                <a:lnTo>
                  <a:pt x="1623" y="462"/>
                </a:lnTo>
                <a:lnTo>
                  <a:pt x="1829" y="403"/>
                </a:lnTo>
                <a:lnTo>
                  <a:pt x="2057" y="343"/>
                </a:lnTo>
                <a:lnTo>
                  <a:pt x="2301" y="283"/>
                </a:lnTo>
                <a:lnTo>
                  <a:pt x="2567" y="223"/>
                </a:lnTo>
                <a:lnTo>
                  <a:pt x="2849" y="163"/>
                </a:lnTo>
                <a:lnTo>
                  <a:pt x="2849" y="0"/>
                </a:lnTo>
                <a:lnTo>
                  <a:pt x="2817" y="16"/>
                </a:lnTo>
                <a:lnTo>
                  <a:pt x="2773" y="33"/>
                </a:lnTo>
                <a:lnTo>
                  <a:pt x="2719" y="54"/>
                </a:lnTo>
                <a:lnTo>
                  <a:pt x="2648" y="76"/>
                </a:lnTo>
                <a:lnTo>
                  <a:pt x="2572" y="98"/>
                </a:lnTo>
                <a:lnTo>
                  <a:pt x="2491" y="120"/>
                </a:lnTo>
                <a:lnTo>
                  <a:pt x="2399" y="147"/>
                </a:lnTo>
                <a:lnTo>
                  <a:pt x="2301" y="169"/>
                </a:lnTo>
                <a:lnTo>
                  <a:pt x="2095" y="223"/>
                </a:lnTo>
                <a:lnTo>
                  <a:pt x="1889" y="277"/>
                </a:lnTo>
                <a:lnTo>
                  <a:pt x="1688" y="326"/>
                </a:lnTo>
                <a:lnTo>
                  <a:pt x="1590" y="354"/>
                </a:lnTo>
                <a:lnTo>
                  <a:pt x="1503" y="381"/>
                </a:lnTo>
                <a:lnTo>
                  <a:pt x="1107" y="506"/>
                </a:lnTo>
                <a:lnTo>
                  <a:pt x="912" y="577"/>
                </a:lnTo>
                <a:lnTo>
                  <a:pt x="727" y="647"/>
                </a:lnTo>
                <a:lnTo>
                  <a:pt x="548" y="718"/>
                </a:lnTo>
                <a:lnTo>
                  <a:pt x="380" y="794"/>
                </a:lnTo>
                <a:lnTo>
                  <a:pt x="228" y="876"/>
                </a:lnTo>
                <a:lnTo>
                  <a:pt x="92" y="958"/>
                </a:lnTo>
                <a:lnTo>
                  <a:pt x="92" y="95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2A7D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1" name="Freeform 7">
            <a:extLst xmlns:a="http://schemas.openxmlformats.org/drawingml/2006/main">
              <a:ext uri="{FF2B5EF4-FFF2-40B4-BE49-F238E27FC236}">
                <a16:creationId xmlns:a16="http://schemas.microsoft.com/office/drawing/2014/main" id="{F6897D7C-3F6B-47CC-82D1-7E8008D7E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4362120" y="3539880"/>
            <a:ext cx="4773600" cy="3309840"/>
          </a:xfrm>
          <a:custGeom xmlns:a="http://schemas.openxmlformats.org/drawingml/2006/main">
            <a:gdLst>
              <a:gd name="GluePoint1X" fmla="*/ 1433 w 3007"/>
              <a:gd name="GluePoint1Y" fmla="*/ 474 h 2085"/>
              <a:gd name="GluePoint2X" fmla="*/ 1460 w 3007"/>
              <a:gd name="GluePoint2Y" fmla="*/ 528 h 2085"/>
              <a:gd name="GluePoint3X" fmla="*/ 1541 w 3007"/>
              <a:gd name="GluePoint3Y" fmla="*/ 593 h 2085"/>
              <a:gd name="GluePoint4X" fmla="*/ 1715 w 3007"/>
              <a:gd name="GluePoint4Y" fmla="*/ 670 h 2085"/>
              <a:gd name="GluePoint5X" fmla="*/ 1927 w 3007"/>
              <a:gd name="GluePoint5Y" fmla="*/ 735 h 2085"/>
              <a:gd name="GluePoint6X" fmla="*/ 2155 w 3007"/>
              <a:gd name="GluePoint6Y" fmla="*/ 789 h 2085"/>
              <a:gd name="GluePoint7X" fmla="*/ 2372 w 3007"/>
              <a:gd name="GluePoint7Y" fmla="*/ 849 h 2085"/>
              <a:gd name="GluePoint8X" fmla="*/ 2551 w 3007"/>
              <a:gd name="GluePoint8Y" fmla="*/ 920 h 2085"/>
              <a:gd name="GluePoint9X" fmla="*/ 2638 w 3007"/>
              <a:gd name="GluePoint9Y" fmla="*/ 980 h 2085"/>
              <a:gd name="GluePoint10X" fmla="*/ 2676 w 3007"/>
              <a:gd name="GluePoint10Y" fmla="*/ 1029 h 2085"/>
              <a:gd name="GluePoint11X" fmla="*/ 2681 w 3007"/>
              <a:gd name="GluePoint11Y" fmla="*/ 1083 h 2085"/>
              <a:gd name="GluePoint12X" fmla="*/ 2665 w 3007"/>
              <a:gd name="GluePoint12Y" fmla="*/ 1127 h 2085"/>
              <a:gd name="GluePoint13X" fmla="*/ 2616 w 3007"/>
              <a:gd name="GluePoint13Y" fmla="*/ 1170 h 2085"/>
              <a:gd name="GluePoint14X" fmla="*/ 2545 w 3007"/>
              <a:gd name="GluePoint14Y" fmla="*/ 1208 h 2085"/>
              <a:gd name="GluePoint15X" fmla="*/ 2448 w 3007"/>
              <a:gd name="GluePoint15Y" fmla="*/ 1241 h 2085"/>
              <a:gd name="GluePoint16X" fmla="*/ 2328 w 3007"/>
              <a:gd name="GluePoint16Y" fmla="*/ 1274 h 2085"/>
              <a:gd name="GluePoint17X" fmla="*/ 2106 w 3007"/>
              <a:gd name="GluePoint17Y" fmla="*/ 1328 h 2085"/>
              <a:gd name="GluePoint18X" fmla="*/ 1742 w 3007"/>
              <a:gd name="GluePoint18Y" fmla="*/ 1421 h 2085"/>
              <a:gd name="GluePoint19X" fmla="*/ 1308 w 3007"/>
              <a:gd name="GluePoint19Y" fmla="*/ 1540 h 2085"/>
              <a:gd name="GluePoint20X" fmla="*/ 820 w 3007"/>
              <a:gd name="GluePoint20Y" fmla="*/ 1709 h 2085"/>
              <a:gd name="GluePoint21X" fmla="*/ 282 w 3007"/>
              <a:gd name="GluePoint21Y" fmla="*/ 1943 h 2085"/>
              <a:gd name="GluePoint22X" fmla="*/ 152 w 3007"/>
              <a:gd name="GluePoint22Y" fmla="*/ 2085 h 2085"/>
              <a:gd name="GluePoint23X" fmla="*/ 386 w 3007"/>
              <a:gd name="GluePoint23Y" fmla="*/ 1992 h 2085"/>
              <a:gd name="GluePoint24X" fmla="*/ 700 w 3007"/>
              <a:gd name="GluePoint24Y" fmla="*/ 1834 h 2085"/>
              <a:gd name="GluePoint25X" fmla="*/ 1064 w 3007"/>
              <a:gd name="GluePoint25Y" fmla="*/ 1693 h 2085"/>
              <a:gd name="GluePoint26X" fmla="*/ 1661 w 3007"/>
              <a:gd name="GluePoint26Y" fmla="*/ 1497 h 2085"/>
              <a:gd name="GluePoint27X" fmla="*/ 1845 w 3007"/>
              <a:gd name="GluePoint27Y" fmla="*/ 1442 h 2085"/>
              <a:gd name="GluePoint28X" fmla="*/ 2252 w 3007"/>
              <a:gd name="GluePoint28Y" fmla="*/ 1339 h 2085"/>
              <a:gd name="GluePoint29X" fmla="*/ 2551 w 3007"/>
              <a:gd name="GluePoint29Y" fmla="*/ 1263 h 2085"/>
              <a:gd name="GluePoint30X" fmla="*/ 2730 w 3007"/>
              <a:gd name="GluePoint30Y" fmla="*/ 1214 h 2085"/>
              <a:gd name="GluePoint31X" fmla="*/ 2876 w 3007"/>
              <a:gd name="GluePoint31Y" fmla="*/ 1170 h 2085"/>
              <a:gd name="GluePoint32X" fmla="*/ 2974 w 3007"/>
              <a:gd name="GluePoint32Y" fmla="*/ 1132 h 2085"/>
              <a:gd name="GluePoint33X" fmla="*/ 3007 w 3007"/>
              <a:gd name="GluePoint33Y" fmla="*/ 871 h 2085"/>
              <a:gd name="GluePoint34X" fmla="*/ 2860 w 3007"/>
              <a:gd name="GluePoint34Y" fmla="*/ 844 h 2085"/>
              <a:gd name="GluePoint35X" fmla="*/ 2670 w 3007"/>
              <a:gd name="GluePoint35Y" fmla="*/ 806 h 2085"/>
              <a:gd name="GluePoint36X" fmla="*/ 2458 w 3007"/>
              <a:gd name="GluePoint36Y" fmla="*/ 757 h 2085"/>
              <a:gd name="GluePoint37X" fmla="*/ 2138 w 3007"/>
              <a:gd name="GluePoint37Y" fmla="*/ 670 h 2085"/>
              <a:gd name="GluePoint38X" fmla="*/ 1959 w 3007"/>
              <a:gd name="GluePoint38Y" fmla="*/ 604 h 2085"/>
              <a:gd name="GluePoint39X" fmla="*/ 1824 w 3007"/>
              <a:gd name="GluePoint39Y" fmla="*/ 534 h 2085"/>
              <a:gd name="GluePoint40X" fmla="*/ 1769 w 3007"/>
              <a:gd name="GluePoint40Y" fmla="*/ 474 h 2085"/>
              <a:gd name="GluePoint41X" fmla="*/ 1753 w 3007"/>
              <a:gd name="GluePoint41Y" fmla="*/ 436 h 2085"/>
              <a:gd name="GluePoint42X" fmla="*/ 1780 w 3007"/>
              <a:gd name="GluePoint42Y" fmla="*/ 381 h 2085"/>
              <a:gd name="GluePoint43X" fmla="*/ 1862 w 3007"/>
              <a:gd name="GluePoint43Y" fmla="*/ 316 h 2085"/>
              <a:gd name="GluePoint44X" fmla="*/ 1986 w 3007"/>
              <a:gd name="GluePoint44Y" fmla="*/ 267 h 2085"/>
              <a:gd name="GluePoint45X" fmla="*/ 2149 w 3007"/>
              <a:gd name="GluePoint45Y" fmla="*/ 229 h 2085"/>
              <a:gd name="GluePoint46X" fmla="*/ 2431 w 3007"/>
              <a:gd name="GluePoint46Y" fmla="*/ 180 h 2085"/>
              <a:gd name="GluePoint47X" fmla="*/ 2827 w 3007"/>
              <a:gd name="GluePoint47Y" fmla="*/ 125 h 2085"/>
              <a:gd name="GluePoint48X" fmla="*/ 3007 w 3007"/>
              <a:gd name="GluePoint48Y" fmla="*/ 87 h 2085"/>
              <a:gd name="GluePoint49X" fmla="*/ 2909 w 3007"/>
              <a:gd name="GluePoint49Y" fmla="*/ 22 h 2085"/>
              <a:gd name="GluePoint50X" fmla="*/ 2676 w 3007"/>
              <a:gd name="GluePoint50Y" fmla="*/ 66 h 2085"/>
              <a:gd name="GluePoint51X" fmla="*/ 2285 w 3007"/>
              <a:gd name="GluePoint51Y" fmla="*/ 120 h 2085"/>
              <a:gd name="GluePoint52X" fmla="*/ 2030 w 3007"/>
              <a:gd name="GluePoint52Y" fmla="*/ 158 h 2085"/>
              <a:gd name="GluePoint53X" fmla="*/ 1791 w 3007"/>
              <a:gd name="GluePoint53Y" fmla="*/ 202 h 2085"/>
              <a:gd name="GluePoint54X" fmla="*/ 1601 w 3007"/>
              <a:gd name="GluePoint54Y" fmla="*/ 261 h 2085"/>
              <a:gd name="GluePoint55X" fmla="*/ 1471 w 3007"/>
              <a:gd name="GluePoint55Y" fmla="*/ 338 h 2085"/>
              <a:gd name="GluePoint56X" fmla="*/ 1438 w 3007"/>
              <a:gd name="GluePoint56Y" fmla="*/ 387 h 2085"/>
              <a:gd name="GluePoint57X" fmla="*/ 1427 w 3007"/>
              <a:gd name="GluePoint57Y" fmla="*/ 441 h 2085"/>
            </a:gdLst>
            <a:rect l="l" t="t" r="r" b="b"/>
            <a:pathLst>
              <a:path w="3007" h="2085">
                <a:moveTo>
                  <a:pt x="1427" y="441"/>
                </a:moveTo>
                <a:lnTo>
                  <a:pt x="1433" y="474"/>
                </a:lnTo>
                <a:lnTo>
                  <a:pt x="1444" y="501"/>
                </a:lnTo>
                <a:lnTo>
                  <a:pt x="1460" y="528"/>
                </a:lnTo>
                <a:lnTo>
                  <a:pt x="1482" y="550"/>
                </a:lnTo>
                <a:lnTo>
                  <a:pt x="1541" y="593"/>
                </a:lnTo>
                <a:lnTo>
                  <a:pt x="1623" y="637"/>
                </a:lnTo>
                <a:lnTo>
                  <a:pt x="1715" y="670"/>
                </a:lnTo>
                <a:lnTo>
                  <a:pt x="1818" y="702"/>
                </a:lnTo>
                <a:lnTo>
                  <a:pt x="1927" y="735"/>
                </a:lnTo>
                <a:lnTo>
                  <a:pt x="2041" y="762"/>
                </a:lnTo>
                <a:lnTo>
                  <a:pt x="2155" y="789"/>
                </a:lnTo>
                <a:lnTo>
                  <a:pt x="2269" y="822"/>
                </a:lnTo>
                <a:lnTo>
                  <a:pt x="2372" y="849"/>
                </a:lnTo>
                <a:lnTo>
                  <a:pt x="2464" y="882"/>
                </a:lnTo>
                <a:lnTo>
                  <a:pt x="2551" y="920"/>
                </a:lnTo>
                <a:lnTo>
                  <a:pt x="2616" y="958"/>
                </a:lnTo>
                <a:lnTo>
                  <a:pt x="2638" y="980"/>
                </a:lnTo>
                <a:lnTo>
                  <a:pt x="2659" y="1007"/>
                </a:lnTo>
                <a:lnTo>
                  <a:pt x="2676" y="1029"/>
                </a:lnTo>
                <a:lnTo>
                  <a:pt x="2681" y="1056"/>
                </a:lnTo>
                <a:lnTo>
                  <a:pt x="2681" y="1083"/>
                </a:lnTo>
                <a:lnTo>
                  <a:pt x="2676" y="1105"/>
                </a:lnTo>
                <a:lnTo>
                  <a:pt x="2665" y="1127"/>
                </a:lnTo>
                <a:lnTo>
                  <a:pt x="2643" y="1149"/>
                </a:lnTo>
                <a:lnTo>
                  <a:pt x="2616" y="1170"/>
                </a:lnTo>
                <a:lnTo>
                  <a:pt x="2583" y="1187"/>
                </a:lnTo>
                <a:lnTo>
                  <a:pt x="2545" y="1208"/>
                </a:lnTo>
                <a:lnTo>
                  <a:pt x="2502" y="1225"/>
                </a:lnTo>
                <a:lnTo>
                  <a:pt x="2448" y="1241"/>
                </a:lnTo>
                <a:lnTo>
                  <a:pt x="2388" y="1257"/>
                </a:lnTo>
                <a:lnTo>
                  <a:pt x="2328" y="1274"/>
                </a:lnTo>
                <a:lnTo>
                  <a:pt x="2258" y="1290"/>
                </a:lnTo>
                <a:lnTo>
                  <a:pt x="2106" y="1328"/>
                </a:lnTo>
                <a:lnTo>
                  <a:pt x="1932" y="1372"/>
                </a:lnTo>
                <a:lnTo>
                  <a:pt x="1742" y="1421"/>
                </a:lnTo>
                <a:lnTo>
                  <a:pt x="1531" y="1475"/>
                </a:lnTo>
                <a:lnTo>
                  <a:pt x="1308" y="1540"/>
                </a:lnTo>
                <a:lnTo>
                  <a:pt x="1069" y="1617"/>
                </a:lnTo>
                <a:lnTo>
                  <a:pt x="820" y="1709"/>
                </a:lnTo>
                <a:lnTo>
                  <a:pt x="554" y="1818"/>
                </a:lnTo>
                <a:lnTo>
                  <a:pt x="282" y="1943"/>
                </a:lnTo>
                <a:lnTo>
                  <a:pt x="0" y="2085"/>
                </a:lnTo>
                <a:lnTo>
                  <a:pt x="152" y="2085"/>
                </a:lnTo>
                <a:lnTo>
                  <a:pt x="244" y="2074"/>
                </a:lnTo>
                <a:lnTo>
                  <a:pt x="386" y="1992"/>
                </a:lnTo>
                <a:lnTo>
                  <a:pt x="537" y="1910"/>
                </a:lnTo>
                <a:lnTo>
                  <a:pt x="700" y="1834"/>
                </a:lnTo>
                <a:lnTo>
                  <a:pt x="879" y="1763"/>
                </a:lnTo>
                <a:lnTo>
                  <a:pt x="1064" y="1693"/>
                </a:lnTo>
                <a:lnTo>
                  <a:pt x="1259" y="1622"/>
                </a:lnTo>
                <a:lnTo>
                  <a:pt x="1661" y="1497"/>
                </a:lnTo>
                <a:lnTo>
                  <a:pt x="1748" y="1470"/>
                </a:lnTo>
                <a:lnTo>
                  <a:pt x="1845" y="1442"/>
                </a:lnTo>
                <a:lnTo>
                  <a:pt x="2046" y="1393"/>
                </a:lnTo>
                <a:lnTo>
                  <a:pt x="2252" y="1339"/>
                </a:lnTo>
                <a:lnTo>
                  <a:pt x="2458" y="1285"/>
                </a:lnTo>
                <a:lnTo>
                  <a:pt x="2551" y="1263"/>
                </a:lnTo>
                <a:lnTo>
                  <a:pt x="2643" y="1236"/>
                </a:lnTo>
                <a:lnTo>
                  <a:pt x="2730" y="1214"/>
                </a:lnTo>
                <a:lnTo>
                  <a:pt x="2806" y="1192"/>
                </a:lnTo>
                <a:lnTo>
                  <a:pt x="2876" y="1170"/>
                </a:lnTo>
                <a:lnTo>
                  <a:pt x="2931" y="1149"/>
                </a:lnTo>
                <a:lnTo>
                  <a:pt x="2974" y="1132"/>
                </a:lnTo>
                <a:lnTo>
                  <a:pt x="3007" y="1116"/>
                </a:lnTo>
                <a:lnTo>
                  <a:pt x="3007" y="871"/>
                </a:lnTo>
                <a:lnTo>
                  <a:pt x="2941" y="860"/>
                </a:lnTo>
                <a:lnTo>
                  <a:pt x="2860" y="844"/>
                </a:lnTo>
                <a:lnTo>
                  <a:pt x="2773" y="827"/>
                </a:lnTo>
                <a:lnTo>
                  <a:pt x="2670" y="806"/>
                </a:lnTo>
                <a:lnTo>
                  <a:pt x="2567" y="784"/>
                </a:lnTo>
                <a:lnTo>
                  <a:pt x="2458" y="757"/>
                </a:lnTo>
                <a:lnTo>
                  <a:pt x="2241" y="702"/>
                </a:lnTo>
                <a:lnTo>
                  <a:pt x="2138" y="670"/>
                </a:lnTo>
                <a:lnTo>
                  <a:pt x="2046" y="637"/>
                </a:lnTo>
                <a:lnTo>
                  <a:pt x="1959" y="604"/>
                </a:lnTo>
                <a:lnTo>
                  <a:pt x="1883" y="566"/>
                </a:lnTo>
                <a:lnTo>
                  <a:pt x="1824" y="534"/>
                </a:lnTo>
                <a:lnTo>
                  <a:pt x="1780" y="495"/>
                </a:lnTo>
                <a:lnTo>
                  <a:pt x="1769" y="474"/>
                </a:lnTo>
                <a:lnTo>
                  <a:pt x="1758" y="457"/>
                </a:lnTo>
                <a:lnTo>
                  <a:pt x="1753" y="436"/>
                </a:lnTo>
                <a:lnTo>
                  <a:pt x="1758" y="419"/>
                </a:lnTo>
                <a:lnTo>
                  <a:pt x="1780" y="381"/>
                </a:lnTo>
                <a:lnTo>
                  <a:pt x="1813" y="343"/>
                </a:lnTo>
                <a:lnTo>
                  <a:pt x="1862" y="316"/>
                </a:lnTo>
                <a:lnTo>
                  <a:pt x="1921" y="289"/>
                </a:lnTo>
                <a:lnTo>
                  <a:pt x="1986" y="267"/>
                </a:lnTo>
                <a:lnTo>
                  <a:pt x="2062" y="245"/>
                </a:lnTo>
                <a:lnTo>
                  <a:pt x="2149" y="229"/>
                </a:lnTo>
                <a:lnTo>
                  <a:pt x="2236" y="213"/>
                </a:lnTo>
                <a:lnTo>
                  <a:pt x="2431" y="180"/>
                </a:lnTo>
                <a:lnTo>
                  <a:pt x="2627" y="158"/>
                </a:lnTo>
                <a:lnTo>
                  <a:pt x="2827" y="125"/>
                </a:lnTo>
                <a:lnTo>
                  <a:pt x="2920" y="109"/>
                </a:lnTo>
                <a:lnTo>
                  <a:pt x="3007" y="87"/>
                </a:lnTo>
                <a:lnTo>
                  <a:pt x="3007" y="0"/>
                </a:lnTo>
                <a:lnTo>
                  <a:pt x="2909" y="22"/>
                </a:lnTo>
                <a:lnTo>
                  <a:pt x="2795" y="44"/>
                </a:lnTo>
                <a:lnTo>
                  <a:pt x="2676" y="66"/>
                </a:lnTo>
                <a:lnTo>
                  <a:pt x="2551" y="82"/>
                </a:lnTo>
                <a:lnTo>
                  <a:pt x="2285" y="120"/>
                </a:lnTo>
                <a:lnTo>
                  <a:pt x="2155" y="136"/>
                </a:lnTo>
                <a:lnTo>
                  <a:pt x="2030" y="158"/>
                </a:lnTo>
                <a:lnTo>
                  <a:pt x="1905" y="174"/>
                </a:lnTo>
                <a:lnTo>
                  <a:pt x="1791" y="202"/>
                </a:lnTo>
                <a:lnTo>
                  <a:pt x="1688" y="229"/>
                </a:lnTo>
                <a:lnTo>
                  <a:pt x="1601" y="261"/>
                </a:lnTo>
                <a:lnTo>
                  <a:pt x="1525" y="300"/>
                </a:lnTo>
                <a:lnTo>
                  <a:pt x="1471" y="338"/>
                </a:lnTo>
                <a:lnTo>
                  <a:pt x="1455" y="359"/>
                </a:lnTo>
                <a:lnTo>
                  <a:pt x="1438" y="387"/>
                </a:lnTo>
                <a:lnTo>
                  <a:pt x="1427" y="414"/>
                </a:lnTo>
                <a:lnTo>
                  <a:pt x="1427" y="441"/>
                </a:lnTo>
                <a:lnTo>
                  <a:pt x="1427" y="441"/>
                </a:lnTo>
                <a:close/>
              </a:path>
            </a:pathLst>
          </a:custGeom>
          <a:solidFill xmlns:a="http://schemas.openxmlformats.org/drawingml/2006/main">
            <a:srgbClr val="0033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2" name="Freeform 8">
            <a:extLst xmlns:a="http://schemas.openxmlformats.org/drawingml/2006/main">
              <a:ext uri="{FF2B5EF4-FFF2-40B4-BE49-F238E27FC236}">
                <a16:creationId xmlns:a16="http://schemas.microsoft.com/office/drawing/2014/main" id="{237D79D6-DD2D-43A0-8504-FADA3C1A7F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145280" y="3678120"/>
            <a:ext cx="1981080" cy="855720"/>
          </a:xfrm>
          <a:custGeom xmlns:a="http://schemas.openxmlformats.org/drawingml/2006/main">
            <a:gdLst>
              <a:gd name="GluePoint1X" fmla="*/ 0 w 1248"/>
              <a:gd name="GluePoint1Y" fmla="*/ 332 h 539"/>
              <a:gd name="GluePoint2X" fmla="*/ 0 w 1248"/>
              <a:gd name="GluePoint2Y" fmla="*/ 360 h 539"/>
              <a:gd name="GluePoint3X" fmla="*/ 5 w 1248"/>
              <a:gd name="GluePoint3Y" fmla="*/ 387 h 539"/>
              <a:gd name="GluePoint4X" fmla="*/ 27 w 1248"/>
              <a:gd name="GluePoint4Y" fmla="*/ 414 h 539"/>
              <a:gd name="GluePoint5X" fmla="*/ 54 w 1248"/>
              <a:gd name="GluePoint5Y" fmla="*/ 436 h 539"/>
              <a:gd name="GluePoint6X" fmla="*/ 92 w 1248"/>
              <a:gd name="GluePoint6Y" fmla="*/ 463 h 539"/>
              <a:gd name="GluePoint7X" fmla="*/ 141 w 1248"/>
              <a:gd name="GluePoint7Y" fmla="*/ 490 h 539"/>
              <a:gd name="GluePoint8X" fmla="*/ 195 w 1248"/>
              <a:gd name="GluePoint8Y" fmla="*/ 512 h 539"/>
              <a:gd name="GluePoint9X" fmla="*/ 255 w 1248"/>
              <a:gd name="GluePoint9Y" fmla="*/ 539 h 539"/>
              <a:gd name="GluePoint10X" fmla="*/ 212 w 1248"/>
              <a:gd name="GluePoint10Y" fmla="*/ 517 h 539"/>
              <a:gd name="GluePoint11X" fmla="*/ 179 w 1248"/>
              <a:gd name="GluePoint11Y" fmla="*/ 490 h 539"/>
              <a:gd name="GluePoint12X" fmla="*/ 157 w 1248"/>
              <a:gd name="GluePoint12Y" fmla="*/ 468 h 539"/>
              <a:gd name="GluePoint13X" fmla="*/ 141 w 1248"/>
              <a:gd name="GluePoint13Y" fmla="*/ 447 h 539"/>
              <a:gd name="GluePoint14X" fmla="*/ 136 w 1248"/>
              <a:gd name="GluePoint14Y" fmla="*/ 425 h 539"/>
              <a:gd name="GluePoint15X" fmla="*/ 136 w 1248"/>
              <a:gd name="GluePoint15Y" fmla="*/ 403 h 539"/>
              <a:gd name="GluePoint16X" fmla="*/ 141 w 1248"/>
              <a:gd name="GluePoint16Y" fmla="*/ 381 h 539"/>
              <a:gd name="GluePoint17X" fmla="*/ 157 w 1248"/>
              <a:gd name="GluePoint17Y" fmla="*/ 365 h 539"/>
              <a:gd name="GluePoint18X" fmla="*/ 179 w 1248"/>
              <a:gd name="GluePoint18Y" fmla="*/ 343 h 539"/>
              <a:gd name="GluePoint19X" fmla="*/ 201 w 1248"/>
              <a:gd name="GluePoint19Y" fmla="*/ 327 h 539"/>
              <a:gd name="GluePoint20X" fmla="*/ 266 w 1248"/>
              <a:gd name="GluePoint20Y" fmla="*/ 294 h 539"/>
              <a:gd name="GluePoint21X" fmla="*/ 353 w 1248"/>
              <a:gd name="GluePoint21Y" fmla="*/ 262 h 539"/>
              <a:gd name="GluePoint22X" fmla="*/ 445 w 1248"/>
              <a:gd name="GluePoint22Y" fmla="*/ 234 h 539"/>
              <a:gd name="GluePoint23X" fmla="*/ 554 w 1248"/>
              <a:gd name="GluePoint23Y" fmla="*/ 213 h 539"/>
              <a:gd name="GluePoint24X" fmla="*/ 662 w 1248"/>
              <a:gd name="GluePoint24Y" fmla="*/ 191 h 539"/>
              <a:gd name="GluePoint25X" fmla="*/ 890 w 1248"/>
              <a:gd name="GluePoint25Y" fmla="*/ 153 h 539"/>
              <a:gd name="GluePoint26X" fmla="*/ 993 w 1248"/>
              <a:gd name="GluePoint26Y" fmla="*/ 136 h 539"/>
              <a:gd name="GluePoint27X" fmla="*/ 1091 w 1248"/>
              <a:gd name="GluePoint27Y" fmla="*/ 120 h 539"/>
              <a:gd name="GluePoint28X" fmla="*/ 1178 w 1248"/>
              <a:gd name="GluePoint28Y" fmla="*/ 115 h 539"/>
              <a:gd name="GluePoint29X" fmla="*/ 1248 w 1248"/>
              <a:gd name="GluePoint29Y" fmla="*/ 104 h 539"/>
              <a:gd name="GluePoint30X" fmla="*/ 1248 w 1248"/>
              <a:gd name="GluePoint30Y" fmla="*/ 0 h 539"/>
              <a:gd name="GluePoint31X" fmla="*/ 1161 w 1248"/>
              <a:gd name="GluePoint31Y" fmla="*/ 22 h 539"/>
              <a:gd name="GluePoint32X" fmla="*/ 1069 w 1248"/>
              <a:gd name="GluePoint32Y" fmla="*/ 38 h 539"/>
              <a:gd name="GluePoint33X" fmla="*/ 874 w 1248"/>
              <a:gd name="GluePoint33Y" fmla="*/ 71 h 539"/>
              <a:gd name="GluePoint34X" fmla="*/ 673 w 1248"/>
              <a:gd name="GluePoint34Y" fmla="*/ 93 h 539"/>
              <a:gd name="GluePoint35X" fmla="*/ 483 w 1248"/>
              <a:gd name="GluePoint35Y" fmla="*/ 126 h 539"/>
              <a:gd name="GluePoint36X" fmla="*/ 391 w 1248"/>
              <a:gd name="GluePoint36Y" fmla="*/ 142 h 539"/>
              <a:gd name="GluePoint37X" fmla="*/ 309 w 1248"/>
              <a:gd name="GluePoint37Y" fmla="*/ 158 h 539"/>
              <a:gd name="GluePoint38X" fmla="*/ 228 w 1248"/>
              <a:gd name="GluePoint38Y" fmla="*/ 180 h 539"/>
              <a:gd name="GluePoint39X" fmla="*/ 163 w 1248"/>
              <a:gd name="GluePoint39Y" fmla="*/ 202 h 539"/>
              <a:gd name="GluePoint40X" fmla="*/ 103 w 1248"/>
              <a:gd name="GluePoint40Y" fmla="*/ 229 h 539"/>
              <a:gd name="GluePoint41X" fmla="*/ 54 w 1248"/>
              <a:gd name="GluePoint41Y" fmla="*/ 256 h 539"/>
              <a:gd name="GluePoint42X" fmla="*/ 22 w 1248"/>
              <a:gd name="GluePoint42Y" fmla="*/ 294 h 539"/>
              <a:gd name="GluePoint43X" fmla="*/ 0 w 1248"/>
              <a:gd name="GluePoint43Y" fmla="*/ 332 h 539"/>
              <a:gd name="GluePoint44X" fmla="*/ 0 w 1248"/>
              <a:gd name="GluePoint44Y" fmla="*/ 332 h 539"/>
            </a:gdLst>
            <a:rect l="l" t="t" r="r" b="b"/>
            <a:pathLst>
              <a:path w="1248" h="539">
                <a:moveTo>
                  <a:pt x="0" y="332"/>
                </a:moveTo>
                <a:lnTo>
                  <a:pt x="0" y="360"/>
                </a:lnTo>
                <a:lnTo>
                  <a:pt x="5" y="387"/>
                </a:lnTo>
                <a:lnTo>
                  <a:pt x="27" y="414"/>
                </a:lnTo>
                <a:lnTo>
                  <a:pt x="54" y="436"/>
                </a:lnTo>
                <a:lnTo>
                  <a:pt x="92" y="463"/>
                </a:lnTo>
                <a:lnTo>
                  <a:pt x="141" y="490"/>
                </a:lnTo>
                <a:lnTo>
                  <a:pt x="195" y="512"/>
                </a:lnTo>
                <a:lnTo>
                  <a:pt x="255" y="539"/>
                </a:lnTo>
                <a:lnTo>
                  <a:pt x="212" y="517"/>
                </a:lnTo>
                <a:lnTo>
                  <a:pt x="179" y="490"/>
                </a:lnTo>
                <a:lnTo>
                  <a:pt x="157" y="468"/>
                </a:lnTo>
                <a:lnTo>
                  <a:pt x="141" y="447"/>
                </a:lnTo>
                <a:lnTo>
                  <a:pt x="136" y="425"/>
                </a:lnTo>
                <a:lnTo>
                  <a:pt x="136" y="403"/>
                </a:lnTo>
                <a:lnTo>
                  <a:pt x="141" y="381"/>
                </a:lnTo>
                <a:lnTo>
                  <a:pt x="157" y="365"/>
                </a:lnTo>
                <a:lnTo>
                  <a:pt x="179" y="343"/>
                </a:lnTo>
                <a:lnTo>
                  <a:pt x="201" y="327"/>
                </a:lnTo>
                <a:lnTo>
                  <a:pt x="266" y="294"/>
                </a:lnTo>
                <a:lnTo>
                  <a:pt x="353" y="262"/>
                </a:lnTo>
                <a:lnTo>
                  <a:pt x="445" y="234"/>
                </a:lnTo>
                <a:lnTo>
                  <a:pt x="554" y="213"/>
                </a:lnTo>
                <a:lnTo>
                  <a:pt x="662" y="191"/>
                </a:lnTo>
                <a:lnTo>
                  <a:pt x="890" y="153"/>
                </a:lnTo>
                <a:lnTo>
                  <a:pt x="993" y="136"/>
                </a:lnTo>
                <a:lnTo>
                  <a:pt x="1091" y="120"/>
                </a:lnTo>
                <a:lnTo>
                  <a:pt x="1178" y="115"/>
                </a:lnTo>
                <a:lnTo>
                  <a:pt x="1248" y="104"/>
                </a:lnTo>
                <a:lnTo>
                  <a:pt x="1248" y="0"/>
                </a:lnTo>
                <a:lnTo>
                  <a:pt x="1161" y="22"/>
                </a:lnTo>
                <a:lnTo>
                  <a:pt x="1069" y="38"/>
                </a:lnTo>
                <a:lnTo>
                  <a:pt x="874" y="71"/>
                </a:lnTo>
                <a:lnTo>
                  <a:pt x="673" y="93"/>
                </a:lnTo>
                <a:lnTo>
                  <a:pt x="483" y="126"/>
                </a:lnTo>
                <a:lnTo>
                  <a:pt x="391" y="142"/>
                </a:lnTo>
                <a:lnTo>
                  <a:pt x="309" y="158"/>
                </a:lnTo>
                <a:lnTo>
                  <a:pt x="228" y="180"/>
                </a:lnTo>
                <a:lnTo>
                  <a:pt x="163" y="202"/>
                </a:lnTo>
                <a:lnTo>
                  <a:pt x="103" y="229"/>
                </a:lnTo>
                <a:lnTo>
                  <a:pt x="54" y="256"/>
                </a:lnTo>
                <a:lnTo>
                  <a:pt x="22" y="294"/>
                </a:lnTo>
                <a:lnTo>
                  <a:pt x="0" y="332"/>
                </a:lnTo>
                <a:lnTo>
                  <a:pt x="0" y="332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D86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3" name="Freeform 9">
            <a:extLst xmlns:a="http://schemas.openxmlformats.org/drawingml/2006/main">
              <a:ext uri="{FF2B5EF4-FFF2-40B4-BE49-F238E27FC236}">
                <a16:creationId xmlns:a16="http://schemas.microsoft.com/office/drawing/2014/main" id="{12E10BAA-DA4C-4071-9B98-616BCA3B7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5273640" y="2128680"/>
            <a:ext cx="2896920" cy="2440080"/>
          </a:xfrm>
          <a:custGeom xmlns:a="http://schemas.openxmlformats.org/drawingml/2006/main">
            <a:gdLst>
              <a:gd name="GluePoint1X" fmla="*/ 982 w 2296"/>
              <a:gd name="GluePoint1Y" fmla="*/ 1061 h 1469"/>
              <a:gd name="GluePoint2X" fmla="*/ 1357 w 2296"/>
              <a:gd name="GluePoint2Y" fmla="*/ 1012 h 1469"/>
              <a:gd name="GluePoint3X" fmla="*/ 1666 w 2296"/>
              <a:gd name="GluePoint3Y" fmla="*/ 957 h 1469"/>
              <a:gd name="GluePoint4X" fmla="*/ 1916 w 2296"/>
              <a:gd name="GluePoint4Y" fmla="*/ 897 h 1469"/>
              <a:gd name="GluePoint5X" fmla="*/ 2100 w 2296"/>
              <a:gd name="GluePoint5Y" fmla="*/ 832 h 1469"/>
              <a:gd name="GluePoint6X" fmla="*/ 2220 w 2296"/>
              <a:gd name="GluePoint6Y" fmla="*/ 756 h 1469"/>
              <a:gd name="GluePoint7X" fmla="*/ 2285 w 2296"/>
              <a:gd name="GluePoint7Y" fmla="*/ 669 h 1469"/>
              <a:gd name="GluePoint8X" fmla="*/ 2290 w 2296"/>
              <a:gd name="GluePoint8Y" fmla="*/ 560 h 1469"/>
              <a:gd name="GluePoint9X" fmla="*/ 2241 w 2296"/>
              <a:gd name="GluePoint9Y" fmla="*/ 457 h 1469"/>
              <a:gd name="GluePoint10X" fmla="*/ 2144 w 2296"/>
              <a:gd name="GluePoint10Y" fmla="*/ 364 h 1469"/>
              <a:gd name="GluePoint11X" fmla="*/ 2008 w 2296"/>
              <a:gd name="GluePoint11Y" fmla="*/ 277 h 1469"/>
              <a:gd name="GluePoint12X" fmla="*/ 1769 w 2296"/>
              <a:gd name="GluePoint12Y" fmla="*/ 157 h 1469"/>
              <a:gd name="GluePoint13X" fmla="*/ 1612 w 2296"/>
              <a:gd name="GluePoint13Y" fmla="*/ 92 h 1469"/>
              <a:gd name="GluePoint14X" fmla="*/ 1476 w 2296"/>
              <a:gd name="GluePoint14Y" fmla="*/ 43 h 1469"/>
              <a:gd name="GluePoint15X" fmla="*/ 1384 w 2296"/>
              <a:gd name="GluePoint15Y" fmla="*/ 10 h 1469"/>
              <a:gd name="GluePoint16X" fmla="*/ 1346 w 2296"/>
              <a:gd name="GluePoint16Y" fmla="*/ 0 h 1469"/>
              <a:gd name="GluePoint17X" fmla="*/ 1655 w 2296"/>
              <a:gd name="GluePoint17Y" fmla="*/ 119 h 1469"/>
              <a:gd name="GluePoint18X" fmla="*/ 1948 w 2296"/>
              <a:gd name="GluePoint18Y" fmla="*/ 255 h 1469"/>
              <a:gd name="GluePoint19X" fmla="*/ 2068 w 2296"/>
              <a:gd name="GluePoint19Y" fmla="*/ 326 h 1469"/>
              <a:gd name="GluePoint20X" fmla="*/ 2171 w 2296"/>
              <a:gd name="GluePoint20Y" fmla="*/ 402 h 1469"/>
              <a:gd name="GluePoint21X" fmla="*/ 2236 w 2296"/>
              <a:gd name="GluePoint21Y" fmla="*/ 478 h 1469"/>
              <a:gd name="GluePoint22X" fmla="*/ 2263 w 2296"/>
              <a:gd name="GluePoint22Y" fmla="*/ 560 h 1469"/>
              <a:gd name="GluePoint23X" fmla="*/ 2241 w 2296"/>
              <a:gd name="GluePoint23Y" fmla="*/ 636 h 1469"/>
              <a:gd name="GluePoint24X" fmla="*/ 2171 w 2296"/>
              <a:gd name="GluePoint24Y" fmla="*/ 702 h 1469"/>
              <a:gd name="GluePoint25X" fmla="*/ 2062 w 2296"/>
              <a:gd name="GluePoint25Y" fmla="*/ 756 h 1469"/>
              <a:gd name="GluePoint26X" fmla="*/ 1921 w 2296"/>
              <a:gd name="GluePoint26Y" fmla="*/ 800 h 1469"/>
              <a:gd name="GluePoint27X" fmla="*/ 1748 w 2296"/>
              <a:gd name="GluePoint27Y" fmla="*/ 843 h 1469"/>
              <a:gd name="GluePoint28X" fmla="*/ 1351 w 2296"/>
              <a:gd name="GluePoint28Y" fmla="*/ 908 h 1469"/>
              <a:gd name="GluePoint29X" fmla="*/ 923 w 2296"/>
              <a:gd name="GluePoint29Y" fmla="*/ 968 h 1469"/>
              <a:gd name="GluePoint30X" fmla="*/ 521 w 2296"/>
              <a:gd name="GluePoint30Y" fmla="*/ 1028 h 1469"/>
              <a:gd name="GluePoint31X" fmla="*/ 353 w 2296"/>
              <a:gd name="GluePoint31Y" fmla="*/ 1066 h 1469"/>
              <a:gd name="GluePoint32X" fmla="*/ 206 w 2296"/>
              <a:gd name="GluePoint32Y" fmla="*/ 1104 h 1469"/>
              <a:gd name="GluePoint33X" fmla="*/ 92 w 2296"/>
              <a:gd name="GluePoint33Y" fmla="*/ 1148 h 1469"/>
              <a:gd name="GluePoint34X" fmla="*/ 22 w 2296"/>
              <a:gd name="GluePoint34Y" fmla="*/ 1202 h 1469"/>
              <a:gd name="GluePoint35X" fmla="*/ 0 w 2296"/>
              <a:gd name="GluePoint35Y" fmla="*/ 1262 h 1469"/>
              <a:gd name="GluePoint36X" fmla="*/ 27 w 2296"/>
              <a:gd name="GluePoint36Y" fmla="*/ 1327 h 1469"/>
              <a:gd name="GluePoint37X" fmla="*/ 98 w 2296"/>
              <a:gd name="GluePoint37Y" fmla="*/ 1382 h 1469"/>
              <a:gd name="GluePoint38X" fmla="*/ 196 w 2296"/>
              <a:gd name="GluePoint38Y" fmla="*/ 1425 h 1469"/>
              <a:gd name="GluePoint39X" fmla="*/ 326 w 2296"/>
              <a:gd name="GluePoint39Y" fmla="*/ 1469 h 1469"/>
              <a:gd name="GluePoint40X" fmla="*/ 217 w 2296"/>
              <a:gd name="GluePoint40Y" fmla="*/ 1414 h 1469"/>
              <a:gd name="GluePoint41X" fmla="*/ 147 w 2296"/>
              <a:gd name="GluePoint41Y" fmla="*/ 1360 h 1469"/>
              <a:gd name="GluePoint42X" fmla="*/ 120 w 2296"/>
              <a:gd name="GluePoint42Y" fmla="*/ 1306 h 1469"/>
              <a:gd name="GluePoint43X" fmla="*/ 141 w 2296"/>
              <a:gd name="GluePoint43Y" fmla="*/ 1257 h 1469"/>
              <a:gd name="GluePoint44X" fmla="*/ 212 w 2296"/>
              <a:gd name="GluePoint44Y" fmla="*/ 1208 h 1469"/>
              <a:gd name="GluePoint45X" fmla="*/ 342 w 2296"/>
              <a:gd name="GluePoint45Y" fmla="*/ 1164 h 1469"/>
              <a:gd name="GluePoint46X" fmla="*/ 527 w 2296"/>
              <a:gd name="GluePoint46Y" fmla="*/ 1121 h 1469"/>
              <a:gd name="GluePoint47X" fmla="*/ 771 w 2296"/>
              <a:gd name="GluePoint47Y" fmla="*/ 1088 h 1469"/>
            </a:gdLst>
            <a:rect l="l" t="t" r="r" b="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lnTo>
                  <a:pt x="771" y="1088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3399"/>
              </a:gs>
              <a:gs pos="100000">
                <a:srgbClr val="002B82"/>
              </a:gs>
            </a:gsLst>
            <a:lin ang="135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4" name="Freeform 10">
            <a:extLst xmlns:a="http://schemas.openxmlformats.org/drawingml/2006/main">
              <a:ext uri="{FF2B5EF4-FFF2-40B4-BE49-F238E27FC236}">
                <a16:creationId xmlns:a16="http://schemas.microsoft.com/office/drawing/2014/main" id="{49C05EE9-40EF-467E-B7C4-35AEA456F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0" y="0"/>
            <a:ext cx="9140760" cy="2819160"/>
          </a:xfrm>
          <a:custGeom xmlns:a="http://schemas.openxmlformats.org/drawingml/2006/main">
            <a:gdLst>
              <a:gd name="GluePoint1X" fmla="*/ 0 w 5740"/>
              <a:gd name="GluePoint1Y" fmla="*/ 0 h 1906"/>
              <a:gd name="GluePoint2X" fmla="*/ 0 w 5740"/>
              <a:gd name="GluePoint2Y" fmla="*/ 1906 h 1906"/>
              <a:gd name="GluePoint3X" fmla="*/ 5740 w 5740"/>
              <a:gd name="GluePoint3Y" fmla="*/ 1906 h 1906"/>
              <a:gd name="GluePoint4X" fmla="*/ 5740 w 5740"/>
              <a:gd name="GluePoint4Y" fmla="*/ 0 h 1906"/>
              <a:gd name="GluePoint5X" fmla="*/ 0 w 5740"/>
              <a:gd name="GluePoint5Y" fmla="*/ 0 h 1906"/>
              <a:gd name="GluePoint6X" fmla="*/ 0 w 5740"/>
              <a:gd name="GluePoint6Y" fmla="*/ 0 h 1906"/>
            </a:gdLst>
            <a:rect l="l" t="t" r="r" b="b"/>
            <a:pathLst>
              <a:path w="5740" h="1906">
                <a:moveTo>
                  <a:pt x="0" y="0"/>
                </a:moveTo>
                <a:lnTo>
                  <a:pt x="0" y="1906"/>
                </a:lnTo>
                <a:lnTo>
                  <a:pt x="5740" y="1906"/>
                </a:lnTo>
                <a:lnTo>
                  <a:pt x="574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xmlns:a="http://schemas.openxmlformats.org/drawingml/2006/main" rotWithShape="0">
            <a:gsLst>
              <a:gs pos="0">
                <a:srgbClr val="000514"/>
              </a:gs>
              <a:gs pos="100000">
                <a:srgbClr val="003399"/>
              </a:gs>
            </a:gsLst>
            <a:lin ang="5400000"/>
          </a:gra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3C6AB8BF-5BAF-4633-A59A-5275D927BD0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1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Click to edit the title text format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ECB67098-65B7-4626-9B5B-9A7E3B2CB8DE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1pPr>
            <a:lvl2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2pPr>
            <a:lvl3pPr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3pPr>
            <a:lvl4pPr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4pPr>
            <a:lvl5pPr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5pPr>
            <a:lvl6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6pPr>
            <a:lvl7pPr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Click to edit the outline text format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Second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Third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Fourth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Fifth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Sixth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FFFFFF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Seventh Outline Level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968c6faf7524809" /><Relationship Type="http://schemas.openxmlformats.org/officeDocument/2006/relationships/slideLayout" Target="/ppt/slideLayouts/slideLayout1.xml" Id="R2512cf6523c14058" /><Relationship Type="http://schemas.openxmlformats.org/officeDocument/2006/relationships/slideLayout" Target="/ppt/slideLayouts/slideLayout2.xml" Id="Rd3644fba6a394d1e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512cf6523c14058"/>
    <p:sldLayoutId xmlns:r="http://schemas.openxmlformats.org/officeDocument/2006/relationships" id="2147483650" r:id="Rd3644fba6a394d1e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e0712d9ed8445c6" /><Relationship Type="http://schemas.openxmlformats.org/officeDocument/2006/relationships/notesSlide" Target="/ppt/notesSlides/notesSlide1.xml" Id="Rf2fb5d42185049a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36790ad3af4d6a" /><Relationship Type="http://schemas.openxmlformats.org/officeDocument/2006/relationships/notesSlide" Target="/ppt/notesSlides/notesSlide10.xml" Id="Radb8caca85d8462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06dc17fba4441a" /><Relationship Type="http://schemas.openxmlformats.org/officeDocument/2006/relationships/image" Target="/ppt/media/image.png" Id="R4e5ab33383384492" /><Relationship Type="http://schemas.openxmlformats.org/officeDocument/2006/relationships/notesSlide" Target="/ppt/notesSlides/notesSlide11.xml" Id="Rb93767e41c3a42d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5b57e96fbc4eba" /><Relationship Type="http://schemas.openxmlformats.org/officeDocument/2006/relationships/notesSlide" Target="/ppt/notesSlides/notesSlide12.xml" Id="R00f8c9fbe6704be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a63a57e7934efd" /><Relationship Type="http://schemas.openxmlformats.org/officeDocument/2006/relationships/notesSlide" Target="/ppt/notesSlides/notesSlide2.xml" Id="R7de191cc2a0549e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5f67037a624642" /><Relationship Type="http://schemas.openxmlformats.org/officeDocument/2006/relationships/notesSlide" Target="/ppt/notesSlides/notesSlide3.xml" Id="R7faa62e92dfc441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19581b70d8418a" /><Relationship Type="http://schemas.openxmlformats.org/officeDocument/2006/relationships/notesSlide" Target="/ppt/notesSlides/notesSlide4.xml" Id="R8c9a9b6b8a684c5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981b7b2c824877" /><Relationship Type="http://schemas.openxmlformats.org/officeDocument/2006/relationships/notesSlide" Target="/ppt/notesSlides/notesSlide5.xml" Id="Rfefa26629dda4d8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d45082280b49a9" /><Relationship Type="http://schemas.openxmlformats.org/officeDocument/2006/relationships/notesSlide" Target="/ppt/notesSlides/notesSlide6.xml" Id="Rd365903ab45a401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bd5c0ee1574440" /><Relationship Type="http://schemas.openxmlformats.org/officeDocument/2006/relationships/notesSlide" Target="/ppt/notesSlides/notesSlide7.xml" Id="R3a3324dd98694ec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6ab24b87ac4eb0" /><Relationship Type="http://schemas.openxmlformats.org/officeDocument/2006/relationships/notesSlide" Target="/ppt/notesSlides/notesSlide8.xml" Id="R94de56381e31445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8212caefe84fa3" /><Relationship Type="http://schemas.openxmlformats.org/officeDocument/2006/relationships/notesSlide" Target="/ppt/notesSlides/notesSlide9.xml" Id="R9dff5b299faf433e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Slide title: The Great Recession">
            <a:extLst xmlns:a="http://schemas.openxmlformats.org/drawingml/2006/main">
              <a:ext uri="{FF2B5EF4-FFF2-40B4-BE49-F238E27FC236}">
                <a16:creationId xmlns:a16="http://schemas.microsoft.com/office/drawing/2014/main" id="{1A1040E0-0B17-40C0-9B35-1837BD27995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2129760"/>
            <a:ext cx="7772400" cy="2365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marL="432000" indent="-43200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6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The Great Recession</a:t>
            </a:r>
            <a:endParaRPr sz="6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80992424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Accessible slide title: Chapter 7, slide 10">
            <a:extLst xmlns:a="http://schemas.openxmlformats.org/drawingml/2006/main">
              <a:ext uri="{FF2B5EF4-FFF2-40B4-BE49-F238E27FC236}">
                <a16:creationId xmlns:a16="http://schemas.microsoft.com/office/drawing/2014/main" id="{32E90A90-1D23-48EB-AEB5-242AD3A4E73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Chapter 7, slide 10</a:t>
            </a:r>
          </a:p>
        </p:txBody>
      </p:sp>
    </p:spTree>
    <p:extLst>
      <p:ext uri="{BB962C8B-B14F-4D97-AF65-F5344CB8AC3E}">
        <p14:creationId xmlns:p14="http://schemas.microsoft.com/office/powerpoint/2010/main" val="1824673561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6" name="Slide text on slide 11">
            <a:extLst xmlns:a="http://schemas.openxmlformats.org/drawingml/2006/main">
              <a:ext uri="{FF2B5EF4-FFF2-40B4-BE49-F238E27FC236}">
                <a16:creationId xmlns:a16="http://schemas.microsoft.com/office/drawing/2014/main" id="{175A443C-E3F6-4AB4-A65C-6561AE7A8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2280" y="1904760"/>
            <a:ext cx="2955600" cy="301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Temporary government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programs helped reduce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during the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Great Recession: expansions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the Earned Income Tax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Credit and Child  Tax Credit,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Making Work Pay tax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credit, expansions in the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duration and level of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unemployment insurance,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and expansions in food 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assistance.</a:t>
            </a:r>
            <a:endParaRPr sz="1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pic>
        <p:nvPicPr>
          <p:cNvPr id="60" name="Statistical graphic: Temporary government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5ab33383384492"/>
          <a:stretch xmlns:a="http://schemas.openxmlformats.org/drawingml/2006/main"/>
        </p:blipFill>
        <p:spPr>
          <a:xfrm xmlns:a="http://schemas.openxmlformats.org/drawingml/2006/main">
            <a:off x="330120" y="711000"/>
            <a:ext cx="5892840" cy="55371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58" name="Accessible slide title: Temporary government">
            <a:extLst xmlns:a="http://schemas.openxmlformats.org/drawingml/2006/main">
              <a:ext uri="{FF2B5EF4-FFF2-40B4-BE49-F238E27FC236}">
                <a16:creationId xmlns:a16="http://schemas.microsoft.com/office/drawing/2014/main" id="{2B231D2F-BF58-4290-A0CD-F9DA20181F5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Temporary government</a:t>
            </a:r>
          </a:p>
        </p:txBody>
      </p:sp>
    </p:spTree>
    <p:extLst>
      <p:ext uri="{BB962C8B-B14F-4D97-AF65-F5344CB8AC3E}">
        <p14:creationId xmlns:p14="http://schemas.microsoft.com/office/powerpoint/2010/main" val="682816220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8" name="Slide text on slide 12">
            <a:extLst xmlns:a="http://schemas.openxmlformats.org/drawingml/2006/main">
              <a:ext uri="{FF2B5EF4-FFF2-40B4-BE49-F238E27FC236}">
                <a16:creationId xmlns:a16="http://schemas.microsoft.com/office/drawing/2014/main" id="{129F7BEF-2244-4DF7-8E41-AB7ED5422E0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Rise of two noteworthy political movements on opposite sides of the political spectrum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Tea Party movement (beginning of 2009)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Against “big government” 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Resentment against taxes and regulation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Viewed the price tag of the Wall Street bailouts and the economic stimulus with alarm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spcBef>
                <a:spcPts val="649"/>
              </a:spcBef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Occupy Wall Street movement (fall of 2011)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Protests against social and economic inequality, corruption, and the undue influence of corporations on government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Also resented bailout of banks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-228600" algn="l">
              <a:lnSpc>
                <a:spcPct val="80000"/>
              </a:lnSpc>
              <a:spcBef>
                <a:spcPts val="550"/>
              </a:spcBef>
              <a:buClr>
                <a:srgbClr val="E5E5FF"/>
              </a:buClr>
              <a:buSzPct val="70000"/>
              <a:buFont typeface="Wingdings"/>
              <a:buChar char="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Politics has become corrupted by moneyed interests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spcBef>
                <a:spcPts val="649"/>
              </a:spcBef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To what extent do the echoes of these movements affect political debates today?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1143000" lvl="2" indent="0" algn="l">
              <a:lnSpc>
                <a:spcPct val="80000"/>
              </a:lnSpc>
              <a:spcBef>
                <a:spcPts val="649"/>
              </a:spcBef>
              <a:buNone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9" name="Slide title: Political Consequences of the Great Recession">
            <a:extLst xmlns:a="http://schemas.openxmlformats.org/drawingml/2006/main">
              <a:ext uri="{FF2B5EF4-FFF2-40B4-BE49-F238E27FC236}">
                <a16:creationId xmlns:a16="http://schemas.microsoft.com/office/drawing/2014/main" id="{46CA21C0-0A5C-4395-905B-7927DAABD28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Political Consequences of the Great Recession</a:t>
            </a:r>
            <a:endParaRPr sz="32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59918384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Slide text on slide 2">
            <a:extLst xmlns:a="http://schemas.openxmlformats.org/drawingml/2006/main">
              <a:ext uri="{FF2B5EF4-FFF2-40B4-BE49-F238E27FC236}">
                <a16:creationId xmlns:a16="http://schemas.microsoft.com/office/drawing/2014/main" id="{5DB41719-9B0B-4155-8564-913D443A6FEF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600200"/>
            <a:ext cx="8229600" cy="48765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were the causes of the Great Recession?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What were the consequences of the Great Recession?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39" name="Slide title: Chapter Questions">
            <a:extLst xmlns:a="http://schemas.openxmlformats.org/drawingml/2006/main">
              <a:ext uri="{FF2B5EF4-FFF2-40B4-BE49-F238E27FC236}">
                <a16:creationId xmlns:a16="http://schemas.microsoft.com/office/drawing/2014/main" id="{4620AB87-7A35-4A94-BEB9-123F05081DD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Chapter </a:t>
            </a: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Questions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6396309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Slide text on slide 3">
            <a:extLst xmlns:a="http://schemas.openxmlformats.org/drawingml/2006/main">
              <a:ext uri="{FF2B5EF4-FFF2-40B4-BE49-F238E27FC236}">
                <a16:creationId xmlns:a16="http://schemas.microsoft.com/office/drawing/2014/main" id="{523BBEC6-FCAF-427F-A6D7-E83871A91F08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6094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90000"/>
              </a:lnSpc>
              <a:buClr>
                <a:srgbClr val="FFFFFF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Rising inequality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90000"/>
              </a:lnSpc>
              <a:buClr>
                <a:srgbClr val="FFFFFF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Loosening of bank lending rules and the corresponding rise in consumer debt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-609480" algn="l">
              <a:lnSpc>
                <a:spcPct val="90000"/>
              </a:lnSpc>
              <a:buClr>
                <a:srgbClr val="FFFFFF"/>
              </a:buClr>
              <a:buSzPct val="70000"/>
              <a:buFont typeface="Times New Roman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Rise of mortgage securitization with too little regulatory oversight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609480" indent="0" algn="l">
              <a:lnSpc>
                <a:spcPct val="9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1" name="Slide title: Causes of the Great Recession">
            <a:extLst xmlns:a="http://schemas.openxmlformats.org/drawingml/2006/main">
              <a:ext uri="{FF2B5EF4-FFF2-40B4-BE49-F238E27FC236}">
                <a16:creationId xmlns:a16="http://schemas.microsoft.com/office/drawing/2014/main" id="{B6B235B2-E7E7-4226-BA1A-08C7A091D6D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Causes of the Great Recession</a:t>
            </a:r>
            <a:endParaRPr sz="40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658676548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Slide text on slide 4">
            <a:extLst xmlns:a="http://schemas.openxmlformats.org/drawingml/2006/main">
              <a:ext uri="{FF2B5EF4-FFF2-40B4-BE49-F238E27FC236}">
                <a16:creationId xmlns:a16="http://schemas.microsoft.com/office/drawing/2014/main" id="{D0423F13-0246-41A7-A4B4-84D520130675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294920"/>
            <a:ext cx="8229600" cy="4830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10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Income inequality has grown significantly over the past 40 years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10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Growing standards of living for people of higher socioeconomic status in particular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10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This has led to greater consumption; for example, houses have become larger</a:t>
            </a:r>
            <a:endParaRPr sz="3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10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People of all income levels seek to join in this middle class lifestyle by increasing their own consumption</a:t>
            </a:r>
            <a:endParaRPr sz="3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3" name="Slide title: The Role of Growing Inequality">
            <a:extLst xmlns:a="http://schemas.openxmlformats.org/drawingml/2006/main">
              <a:ext uri="{FF2B5EF4-FFF2-40B4-BE49-F238E27FC236}">
                <a16:creationId xmlns:a16="http://schemas.microsoft.com/office/drawing/2014/main" id="{BCB64B5F-A889-4469-851C-4DAFBDA7ED7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The Role of Growing Inequality</a:t>
            </a:r>
            <a:endParaRPr sz="44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24297203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Slide text on slide 5">
            <a:extLst xmlns:a="http://schemas.openxmlformats.org/drawingml/2006/main">
              <a:ext uri="{FF2B5EF4-FFF2-40B4-BE49-F238E27FC236}">
                <a16:creationId xmlns:a16="http://schemas.microsoft.com/office/drawing/2014/main" id="{FE309453-9FBA-46E8-82AE-C93CD40936CB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880"/>
            <a:ext cx="8229600" cy="4602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Historically, it has been fairly difficult to buy a house in the U.S.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High down payments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Short time horizon for repayment of loans (e.g., 5 years)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Variable interest rates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Over time lending rules have changed to make it easier to buy a house, reflecting a policy goal to increase home ownership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1990s and early 2000s saw the increase of “subprime” loans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are made to people who may have difficulty maintaining a repayment schedule (i.e., less qualified home buyers)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loans have higher and often more variable interest rates; they can be harder to repay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More subprime loans led to higher levels of housing debt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5" name="Slide title: Loosening of Bank Lending Rules and the Rise of Consumer Debt">
            <a:extLst xmlns:a="http://schemas.openxmlformats.org/drawingml/2006/main">
              <a:ext uri="{FF2B5EF4-FFF2-40B4-BE49-F238E27FC236}">
                <a16:creationId xmlns:a16="http://schemas.microsoft.com/office/drawing/2014/main" id="{69FE8F94-2642-4651-950F-89F7A577EEC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Loosening of Bank Lending Rules and the Rise of Consumer Debt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076845406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Slide text on slide 6">
            <a:extLst xmlns:a="http://schemas.openxmlformats.org/drawingml/2006/main">
              <a:ext uri="{FF2B5EF4-FFF2-40B4-BE49-F238E27FC236}">
                <a16:creationId xmlns:a16="http://schemas.microsoft.com/office/drawing/2014/main" id="{D705BCC9-007C-4972-9429-21CB1D3DC99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880"/>
            <a:ext cx="8229600" cy="4602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Mortgage securitization began in the early 1970s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This involves assembling a group of mortgages and issuing “securities” to be sold to investors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743040" lvl="1" indent="-285840" algn="l">
              <a:lnSpc>
                <a:spcPct val="80000"/>
              </a:lnSpc>
              <a:buClr>
                <a:srgbClr val="A886E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securities were thought to be safe because they were backed by two government sponsored (but privately managed) organizations: Fannie Mae and Freddie Mac</a:t>
            </a:r>
            <a:endParaRPr sz="22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 1980s and 1990s saw considerable deregulation of banks, allowing them to get increasingly involved in risky investments traditionally reserved for brokerage firms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With the rise of subprime lending, mortgage securities became riskier but many investors were not fully aware of risks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Housing prices rose dramatically as demand for housing grew: this created a “housing bubble”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0" algn="l">
              <a:lnSpc>
                <a:spcPct val="80000"/>
              </a:lnSpc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7" name="Slide title: Growth of Mortgage Securitization with Little Regulatory Oversight">
            <a:extLst xmlns:a="http://schemas.openxmlformats.org/drawingml/2006/main">
              <a:ext uri="{FF2B5EF4-FFF2-40B4-BE49-F238E27FC236}">
                <a16:creationId xmlns:a16="http://schemas.microsoft.com/office/drawing/2014/main" id="{3E764A1D-5DDD-43D5-BC2A-E4770D08751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Growth of Mortgage Securitization with Little Regulatory Oversight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329216911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8" name="Slide text on slide 7">
            <a:extLst xmlns:a="http://schemas.openxmlformats.org/drawingml/2006/main">
              <a:ext uri="{FF2B5EF4-FFF2-40B4-BE49-F238E27FC236}">
                <a16:creationId xmlns:a16="http://schemas.microsoft.com/office/drawing/2014/main" id="{BB757BD6-8355-4345-8659-1EE3DBE439DA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880"/>
            <a:ext cx="8229600" cy="4602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More people (often with subprime loans) began to default on their mortgage payments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Investors began realizing that housing prices were inflated, as were the value of many of the mortgage securities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Companies that held these over-valued securities were now in big trouble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In September 2008 Lehman Brothers (a prominent financial services firm) went bankrupt; panic spread throughout the financial industry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 number of companies “too large to fail” were on the precipice of bankruptcy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8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Credit markets “seized up”– no one could borrow money to cover losses; trading ground to a halt, the stock market plunged, and the economy fell into a deep recession</a:t>
            </a:r>
            <a:endParaRPr sz="26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49" name="Slide title: Economic Collapse">
            <a:extLst xmlns:a="http://schemas.openxmlformats.org/drawingml/2006/main">
              <a:ext uri="{FF2B5EF4-FFF2-40B4-BE49-F238E27FC236}">
                <a16:creationId xmlns:a16="http://schemas.microsoft.com/office/drawing/2014/main" id="{BB8A641B-05AF-4C52-9E21-39BC9778194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Economic Collapse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097799651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0" name="Slide text on slide 8">
            <a:extLst xmlns:a="http://schemas.openxmlformats.org/drawingml/2006/main">
              <a:ext uri="{FF2B5EF4-FFF2-40B4-BE49-F238E27FC236}">
                <a16:creationId xmlns:a16="http://schemas.microsoft.com/office/drawing/2014/main" id="{631A494F-E174-417E-865D-22982019A48C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880"/>
            <a:ext cx="8229600" cy="4602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Troubled Asset Relief Program (TARP): authorized the use of $700 to support many companies considered too large to fail (banks, the auto industry)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American Recovery and Reinvestment Act of 2009: injected an estimated $787 billion into the economy in the form of spending in various areas– infrastructure, education, health care, and tax credits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9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These helped, but many Americans remained angry about bailouts for irresponsible financial institutions and the pain brought upon the average person by the recession</a:t>
            </a:r>
            <a:endParaRPr sz="28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1" name="Slide title: Government Response">
            <a:extLst xmlns:a="http://schemas.openxmlformats.org/drawingml/2006/main">
              <a:ext uri="{FF2B5EF4-FFF2-40B4-BE49-F238E27FC236}">
                <a16:creationId xmlns:a16="http://schemas.microsoft.com/office/drawing/2014/main" id="{EB49498C-358F-4D07-AC58-D13E09327C6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Government Response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71532275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2" name="Slide text on slide 9">
            <a:extLst xmlns:a="http://schemas.openxmlformats.org/drawingml/2006/main">
              <a:ext uri="{FF2B5EF4-FFF2-40B4-BE49-F238E27FC236}">
                <a16:creationId xmlns:a16="http://schemas.microsoft.com/office/drawing/2014/main" id="{06B21BB5-7BFE-4BA3-BD4A-F1D0AF1C132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523880"/>
            <a:ext cx="8229600" cy="46022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 lnSpcReduction="9999"/>
          </a:bodyPr>
          <a:lstStyle xmlns:a="http://schemas.openxmlformats.org/drawingml/2006/main"/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GDP declined by 8 percent from the end of 2007 to mid-2009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Households lost one-quarter of their wealth over the 2 year period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Nation’s economy lost 8.5 million jobs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Unemployment rate peaked at 10.0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Men hit harder in the initial years of the recession because they were concentrated in declining industries such as construction, transportation, and manufacturing. Men did better in the recovery.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More younger people lived with their parents because of terrible job market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  <a:p xmlns:a="http://schemas.openxmlformats.org/drawingml/2006/main">
            <a:pPr marL="343080" indent="-343080" algn="l">
              <a:lnSpc>
                <a:spcPct val="70000"/>
              </a:lnSpc>
              <a:buClr>
                <a:srgbClr val="FFCC00"/>
              </a:buClr>
              <a:buSzPct val="70000"/>
              <a:buFont typeface="Wingdings"/>
              <a:buChar char="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FFFFFF"/>
                </a:solidFill>
                <a:latin typeface="Garamond"/>
                <a:ea typeface="Garamond"/>
                <a:cs typeface="Garamond"/>
              </a:rPr>
              <a:t>Poverty increased for most groups</a:t>
            </a:r>
            <a:endParaRPr sz="3000" b="0" u="none">
              <a:solidFill>
                <a:srgbClr val="FFFFFF"/>
              </a:solidFill>
              <a:latin typeface="Garamond"/>
              <a:ea typeface="Garamond"/>
              <a:cs typeface="Garamond"/>
            </a:endParaRPr>
          </a:p>
        </p:txBody>
      </p:sp>
      <p:sp>
        <p:nvSpPr>
          <p:cNvPr id="53" name="Slide title: Consequences of the Great Recession: Macroeconomic Effects">
            <a:extLst xmlns:a="http://schemas.openxmlformats.org/drawingml/2006/main">
              <a:ext uri="{FF2B5EF4-FFF2-40B4-BE49-F238E27FC236}">
                <a16:creationId xmlns:a16="http://schemas.microsoft.com/office/drawing/2014/main" id="{3F370063-B05F-4C00-B776-439A3CD4B62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0" u="none">
                <a:solidFill>
                  <a:srgbClr val="E5E5FF"/>
                </a:solidFill>
                <a:latin typeface="Garamond"/>
                <a:ea typeface="Garamond"/>
                <a:cs typeface="Garamond"/>
              </a:rPr>
              <a:t>Consequences of the Great Recession: Macroeconomic Effects</a:t>
            </a:r>
            <a:endParaRPr sz="3600" b="1" u="none">
              <a:solidFill>
                <a:srgbClr val="E5E5FF"/>
              </a:solidFill>
              <a:latin typeface="Garamond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706414393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2026-08-27T22:11:37.0340000Z</dcterms:created>
  <dcterms:modified xsi:type="dcterms:W3CDTF">2026-08-27T22:11:37.0340000Z</dcterms:modified>
</coreProperties>
</file>