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62ef2099c06b4234" /><Relationship Type="http://schemas.openxmlformats.org/officeDocument/2006/relationships/extended-properties" Target="/docProps/app.xml" Id="R24b14ad1b3054394" /><Relationship Type="http://schemas.openxmlformats.org/officeDocument/2006/relationships/officeDocument" Target="/ppt/presentation.xml" Id="Raa96ecd367a6444a" /></Relationships>
</file>

<file path=ppt/presentation.xml><?xml version="1.0" encoding="utf-8"?>
<p:presentation xmlns:p="http://schemas.openxmlformats.org/presentationml/2006/main">
  <p:sldMasterIdLst>
    <p:sldMasterId xmlns:r="http://schemas.openxmlformats.org/officeDocument/2006/relationships" id="2147483648" r:id="R0a99705dfd1a4f47"/>
  </p:sldMasterIdLst>
  <p:notesMasterIdLst>
    <p:notesMasterId xmlns:r="http://schemas.openxmlformats.org/officeDocument/2006/relationships" r:id="Rd6d92b0a59a84f7d"/>
  </p:notesMasterIdLst>
  <p:sldIdLst>
    <p:sldId xmlns:r="http://schemas.openxmlformats.org/officeDocument/2006/relationships" id="256" r:id="Racc05ca3f4d84797"/>
    <p:sldId xmlns:r="http://schemas.openxmlformats.org/officeDocument/2006/relationships" id="257" r:id="Red3ec9243dc24354"/>
    <p:sldId xmlns:r="http://schemas.openxmlformats.org/officeDocument/2006/relationships" id="258" r:id="R4d4b917914cc4f11"/>
    <p:sldId xmlns:r="http://schemas.openxmlformats.org/officeDocument/2006/relationships" id="259" r:id="Rb42a9b95279c4e4a"/>
    <p:sldId xmlns:r="http://schemas.openxmlformats.org/officeDocument/2006/relationships" id="260" r:id="Rd0a5efdf430741a7"/>
    <p:sldId xmlns:r="http://schemas.openxmlformats.org/officeDocument/2006/relationships" id="261" r:id="R5d5607d2ba814ba4"/>
    <p:sldId xmlns:r="http://schemas.openxmlformats.org/officeDocument/2006/relationships" id="262" r:id="Rbc68699097c14f75"/>
    <p:sldId xmlns:r="http://schemas.openxmlformats.org/officeDocument/2006/relationships" id="263" r:id="Rdbdac4a0d49f4594"/>
    <p:sldId xmlns:r="http://schemas.openxmlformats.org/officeDocument/2006/relationships" id="264" r:id="R8e0b8bd80a394124"/>
    <p:sldId xmlns:r="http://schemas.openxmlformats.org/officeDocument/2006/relationships" id="265" r:id="Rb1505affbda34e82"/>
    <p:sldId xmlns:r="http://schemas.openxmlformats.org/officeDocument/2006/relationships" id="266" r:id="R4ad92a178dcb4e1f"/>
    <p:sldId xmlns:r="http://schemas.openxmlformats.org/officeDocument/2006/relationships" id="267" r:id="R6699eeeec58e4f54"/>
    <p:sldId xmlns:r="http://schemas.openxmlformats.org/officeDocument/2006/relationships" id="268" r:id="Re16d213eb5674dc4"/>
    <p:sldId xmlns:r="http://schemas.openxmlformats.org/officeDocument/2006/relationships" id="269" r:id="R589a8b398b5e4bf2"/>
    <p:sldId xmlns:r="http://schemas.openxmlformats.org/officeDocument/2006/relationships" id="270" r:id="R633dea0e9ed94a5f"/>
    <p:sldId xmlns:r="http://schemas.openxmlformats.org/officeDocument/2006/relationships" id="271" r:id="Raa569ad193e3419d"/>
    <p:sldId xmlns:r="http://schemas.openxmlformats.org/officeDocument/2006/relationships" id="272" r:id="R14cf9e371d144ac8"/>
    <p:sldId xmlns:r="http://schemas.openxmlformats.org/officeDocument/2006/relationships" id="273" r:id="R50d8573a8d1e4749"/>
    <p:sldId xmlns:r="http://schemas.openxmlformats.org/officeDocument/2006/relationships" id="274" r:id="Rbe0391e8fef54521"/>
    <p:sldId xmlns:r="http://schemas.openxmlformats.org/officeDocument/2006/relationships" id="275" r:id="R86727d33e80f480e"/>
    <p:sldId xmlns:r="http://schemas.openxmlformats.org/officeDocument/2006/relationships" id="276" r:id="Rc3ec1b1dfa0444b0"/>
    <p:sldId xmlns:r="http://schemas.openxmlformats.org/officeDocument/2006/relationships" id="277" r:id="R127dc269721c4b53"/>
    <p:sldId xmlns:r="http://schemas.openxmlformats.org/officeDocument/2006/relationships" id="278" r:id="Rcc6b9a51be0748a4"/>
    <p:sldId xmlns:r="http://schemas.openxmlformats.org/officeDocument/2006/relationships" id="279" r:id="R30aed0b172fe4371"/>
    <p:sldId xmlns:r="http://schemas.openxmlformats.org/officeDocument/2006/relationships" id="280" r:id="R0a193d568fd64674"/>
    <p:sldId xmlns:r="http://schemas.openxmlformats.org/officeDocument/2006/relationships" id="281" r:id="Re65d00e40c0f49ea"/>
    <p:sldId xmlns:r="http://schemas.openxmlformats.org/officeDocument/2006/relationships" id="282" r:id="R2ee5bcbe82f142f7"/>
    <p:sldId xmlns:r="http://schemas.openxmlformats.org/officeDocument/2006/relationships" id="283" r:id="R5d0a658ef20a49fe"/>
    <p:sldId xmlns:r="http://schemas.openxmlformats.org/officeDocument/2006/relationships" id="284" r:id="R4196dd769c454186"/>
    <p:sldId xmlns:r="http://schemas.openxmlformats.org/officeDocument/2006/relationships" id="285" r:id="R0abd017950f4481e"/>
    <p:sldId xmlns:r="http://schemas.openxmlformats.org/officeDocument/2006/relationships" id="286" r:id="R2e484658fdb64f17"/>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31a95cea8be049cb" /><Relationship Type="http://schemas.openxmlformats.org/officeDocument/2006/relationships/slideMaster" Target="/ppt/slideMasters/slideMaster1.xml" Id="R0a99705dfd1a4f47" /><Relationship Type="http://schemas.openxmlformats.org/officeDocument/2006/relationships/notesMaster" Target="/ppt/notesMasters/notesMaster1.xml" Id="Rd6d92b0a59a84f7d" /><Relationship Type="http://schemas.openxmlformats.org/officeDocument/2006/relationships/presProps" Target="/ppt/presProps.xml" Id="Rad32c72d9953408b" /><Relationship Type="http://schemas.openxmlformats.org/officeDocument/2006/relationships/tableStyles" Target="/ppt/tableStyles.xml" Id="Rde181f8da08b41b7" /><Relationship Type="http://schemas.openxmlformats.org/officeDocument/2006/relationships/slide" Target="/ppt/slides/slide1.xml" Id="Racc05ca3f4d84797" /><Relationship Type="http://schemas.openxmlformats.org/officeDocument/2006/relationships/slide" Target="/ppt/slides/slide2.xml" Id="Red3ec9243dc24354" /><Relationship Type="http://schemas.openxmlformats.org/officeDocument/2006/relationships/slide" Target="/ppt/slides/slide3.xml" Id="R4d4b917914cc4f11" /><Relationship Type="http://schemas.openxmlformats.org/officeDocument/2006/relationships/slide" Target="/ppt/slides/slide4.xml" Id="Rb42a9b95279c4e4a" /><Relationship Type="http://schemas.openxmlformats.org/officeDocument/2006/relationships/slide" Target="/ppt/slides/slide5.xml" Id="Rd0a5efdf430741a7" /><Relationship Type="http://schemas.openxmlformats.org/officeDocument/2006/relationships/slide" Target="/ppt/slides/slide6.xml" Id="R5d5607d2ba814ba4" /><Relationship Type="http://schemas.openxmlformats.org/officeDocument/2006/relationships/slide" Target="/ppt/slides/slide7.xml" Id="Rbc68699097c14f75" /><Relationship Type="http://schemas.openxmlformats.org/officeDocument/2006/relationships/slide" Target="/ppt/slides/slide8.xml" Id="Rdbdac4a0d49f4594" /><Relationship Type="http://schemas.openxmlformats.org/officeDocument/2006/relationships/slide" Target="/ppt/slides/slide9.xml" Id="R8e0b8bd80a394124" /><Relationship Type="http://schemas.openxmlformats.org/officeDocument/2006/relationships/slide" Target="/ppt/slides/slide10.xml" Id="Rb1505affbda34e82" /><Relationship Type="http://schemas.openxmlformats.org/officeDocument/2006/relationships/slide" Target="/ppt/slides/slide11.xml" Id="R4ad92a178dcb4e1f" /><Relationship Type="http://schemas.openxmlformats.org/officeDocument/2006/relationships/slide" Target="/ppt/slides/slide12.xml" Id="R6699eeeec58e4f54" /><Relationship Type="http://schemas.openxmlformats.org/officeDocument/2006/relationships/slide" Target="/ppt/slides/slide13.xml" Id="Re16d213eb5674dc4" /><Relationship Type="http://schemas.openxmlformats.org/officeDocument/2006/relationships/slide" Target="/ppt/slides/slide14.xml" Id="R589a8b398b5e4bf2" /><Relationship Type="http://schemas.openxmlformats.org/officeDocument/2006/relationships/slide" Target="/ppt/slides/slide15.xml" Id="R633dea0e9ed94a5f" /><Relationship Type="http://schemas.openxmlformats.org/officeDocument/2006/relationships/slide" Target="/ppt/slides/slide16.xml" Id="Raa569ad193e3419d" /><Relationship Type="http://schemas.openxmlformats.org/officeDocument/2006/relationships/slide" Target="/ppt/slides/slide17.xml" Id="R14cf9e371d144ac8" /><Relationship Type="http://schemas.openxmlformats.org/officeDocument/2006/relationships/slide" Target="/ppt/slides/slide18.xml" Id="R50d8573a8d1e4749" /><Relationship Type="http://schemas.openxmlformats.org/officeDocument/2006/relationships/slide" Target="/ppt/slides/slide19.xml" Id="Rbe0391e8fef54521" /><Relationship Type="http://schemas.openxmlformats.org/officeDocument/2006/relationships/slide" Target="/ppt/slides/slide20.xml" Id="R86727d33e80f480e" /><Relationship Type="http://schemas.openxmlformats.org/officeDocument/2006/relationships/slide" Target="/ppt/slides/slide21.xml" Id="Rc3ec1b1dfa0444b0" /><Relationship Type="http://schemas.openxmlformats.org/officeDocument/2006/relationships/slide" Target="/ppt/slides/slide22.xml" Id="R127dc269721c4b53" /><Relationship Type="http://schemas.openxmlformats.org/officeDocument/2006/relationships/slide" Target="/ppt/slides/slide23.xml" Id="Rcc6b9a51be0748a4" /><Relationship Type="http://schemas.openxmlformats.org/officeDocument/2006/relationships/slide" Target="/ppt/slides/slide24.xml" Id="R30aed0b172fe4371" /><Relationship Type="http://schemas.openxmlformats.org/officeDocument/2006/relationships/slide" Target="/ppt/slides/slide25.xml" Id="R0a193d568fd64674" /><Relationship Type="http://schemas.openxmlformats.org/officeDocument/2006/relationships/slide" Target="/ppt/slides/slide26.xml" Id="Re65d00e40c0f49ea" /><Relationship Type="http://schemas.openxmlformats.org/officeDocument/2006/relationships/slide" Target="/ppt/slides/slide27.xml" Id="R2ee5bcbe82f142f7" /><Relationship Type="http://schemas.openxmlformats.org/officeDocument/2006/relationships/slide" Target="/ppt/slides/slide28.xml" Id="R5d0a658ef20a49fe" /><Relationship Type="http://schemas.openxmlformats.org/officeDocument/2006/relationships/slide" Target="/ppt/slides/slide29.xml" Id="R4196dd769c454186" /><Relationship Type="http://schemas.openxmlformats.org/officeDocument/2006/relationships/slide" Target="/ppt/slides/slide30.xml" Id="R0abd017950f4481e" /><Relationship Type="http://schemas.openxmlformats.org/officeDocument/2006/relationships/slide" Target="/ppt/slides/slide31.xml" Id="R2e484658fdb64f17"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3850b73ebe914a8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931917abb14449b" /><Relationship Type="http://schemas.openxmlformats.org/officeDocument/2006/relationships/notesMaster" Target="/ppt/notesMasters/notesMaster1.xml" Id="R77fe335e09504b70"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3e703b5c7c844848" /><Relationship Type="http://schemas.openxmlformats.org/officeDocument/2006/relationships/notesMaster" Target="/ppt/notesMasters/notesMaster1.xml" Id="Re855303515f24b97"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02cf554e769420e" /><Relationship Type="http://schemas.openxmlformats.org/officeDocument/2006/relationships/notesMaster" Target="/ppt/notesMasters/notesMaster1.xml" Id="R345573ec023a41b3"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57e114e5603843bc" /><Relationship Type="http://schemas.openxmlformats.org/officeDocument/2006/relationships/notesMaster" Target="/ppt/notesMasters/notesMaster1.xml" Id="Ra6f8c06544d64066"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b5be159f71f64102" /><Relationship Type="http://schemas.openxmlformats.org/officeDocument/2006/relationships/notesMaster" Target="/ppt/notesMasters/notesMaster1.xml" Id="Rd6717fb3c8ba41e5"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d3f2432ae5ec446b" /><Relationship Type="http://schemas.openxmlformats.org/officeDocument/2006/relationships/notesMaster" Target="/ppt/notesMasters/notesMaster1.xml" Id="R2d9a40f8242942e3"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5a61b56eb75f4ac0" /><Relationship Type="http://schemas.openxmlformats.org/officeDocument/2006/relationships/notesMaster" Target="/ppt/notesMasters/notesMaster1.xml" Id="Ra70454c3463f4755"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06c1d5e0267e491f" /><Relationship Type="http://schemas.openxmlformats.org/officeDocument/2006/relationships/notesMaster" Target="/ppt/notesMasters/notesMaster1.xml" Id="Rc656133f0ad14996"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d8a2cbafe65b4d90" /><Relationship Type="http://schemas.openxmlformats.org/officeDocument/2006/relationships/notesMaster" Target="/ppt/notesMasters/notesMaster1.xml" Id="R7054d62f11ec44d1"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2bec6d334ee54968" /><Relationship Type="http://schemas.openxmlformats.org/officeDocument/2006/relationships/notesMaster" Target="/ppt/notesMasters/notesMaster1.xml" Id="R7d54d0120f5b410d"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38dc570322e7423e" /><Relationship Type="http://schemas.openxmlformats.org/officeDocument/2006/relationships/notesMaster" Target="/ppt/notesMasters/notesMaster1.xml" Id="R76dcd80a6d794eeb" /></Relationships>
</file>

<file path=ppt/notesSlides/_rels/notesSlide2.xml.rels>&#65279;<?xml version="1.0" encoding="utf-8"?><Relationships xmlns="http://schemas.openxmlformats.org/package/2006/relationships"><Relationship Type="http://schemas.openxmlformats.org/officeDocument/2006/relationships/slide" Target="/ppt/slides/slide2.xml" Id="Rc136cf46de3a4849" /><Relationship Type="http://schemas.openxmlformats.org/officeDocument/2006/relationships/notesMaster" Target="/ppt/notesMasters/notesMaster1.xml" Id="R23f93d3a28f5455b"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67d18cc977aa4043" /><Relationship Type="http://schemas.openxmlformats.org/officeDocument/2006/relationships/notesMaster" Target="/ppt/notesMasters/notesMaster1.xml" Id="R5a5bdfd3e4c64b96"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9140a72821d54a76" /><Relationship Type="http://schemas.openxmlformats.org/officeDocument/2006/relationships/notesMaster" Target="/ppt/notesMasters/notesMaster1.xml" Id="R15ff376ce8af4925"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75b6f830f8d047f0" /><Relationship Type="http://schemas.openxmlformats.org/officeDocument/2006/relationships/notesMaster" Target="/ppt/notesMasters/notesMaster1.xml" Id="R711f47f1d0184c51"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3c4d4d1b8ff14eeb" /><Relationship Type="http://schemas.openxmlformats.org/officeDocument/2006/relationships/notesMaster" Target="/ppt/notesMasters/notesMaster1.xml" Id="R283929f80f854ecd"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4529228e07ef4e1c" /><Relationship Type="http://schemas.openxmlformats.org/officeDocument/2006/relationships/notesMaster" Target="/ppt/notesMasters/notesMaster1.xml" Id="Rde49ef1cfd6b41bc"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818a955523ed40b1" /><Relationship Type="http://schemas.openxmlformats.org/officeDocument/2006/relationships/notesMaster" Target="/ppt/notesMasters/notesMaster1.xml" Id="R7e1232d9350f4d49"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1ad379023af54420" /><Relationship Type="http://schemas.openxmlformats.org/officeDocument/2006/relationships/notesMaster" Target="/ppt/notesMasters/notesMaster1.xml" Id="R487863ddd9dc43f3"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1a5d625476f24102" /><Relationship Type="http://schemas.openxmlformats.org/officeDocument/2006/relationships/notesMaster" Target="/ppt/notesMasters/notesMaster1.xml" Id="R28bd3111e9d84cb6"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4111a92ca0324c8f" /><Relationship Type="http://schemas.openxmlformats.org/officeDocument/2006/relationships/notesMaster" Target="/ppt/notesMasters/notesMaster1.xml" Id="R6adfdb82cf104575"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d123080eaad1438a" /><Relationship Type="http://schemas.openxmlformats.org/officeDocument/2006/relationships/notesMaster" Target="/ppt/notesMasters/notesMaster1.xml" Id="R4dbcf0fefe72407a" /></Relationships>
</file>

<file path=ppt/notesSlides/_rels/notesSlide3.xml.rels>&#65279;<?xml version="1.0" encoding="utf-8"?><Relationships xmlns="http://schemas.openxmlformats.org/package/2006/relationships"><Relationship Type="http://schemas.openxmlformats.org/officeDocument/2006/relationships/slide" Target="/ppt/slides/slide3.xml" Id="R02a7bb963179417a" /><Relationship Type="http://schemas.openxmlformats.org/officeDocument/2006/relationships/notesMaster" Target="/ppt/notesMasters/notesMaster1.xml" Id="Ra9add36af47d4b20"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7371754f5c9b4385" /><Relationship Type="http://schemas.openxmlformats.org/officeDocument/2006/relationships/notesMaster" Target="/ppt/notesMasters/notesMaster1.xml" Id="R9d37ab7c3d3d4cc3" /></Relationships>
</file>

<file path=ppt/notesSlides/_rels/notesSlide31.xml.rels>&#65279;<?xml version="1.0" encoding="utf-8"?><Relationships xmlns="http://schemas.openxmlformats.org/package/2006/relationships"><Relationship Type="http://schemas.openxmlformats.org/officeDocument/2006/relationships/slide" Target="/ppt/slides/slide31.xml" Id="Rff95e2d168eb410c" /><Relationship Type="http://schemas.openxmlformats.org/officeDocument/2006/relationships/notesMaster" Target="/ppt/notesMasters/notesMaster1.xml" Id="R78aed0f8d7f74f60" /></Relationships>
</file>

<file path=ppt/notesSlides/_rels/notesSlide4.xml.rels>&#65279;<?xml version="1.0" encoding="utf-8"?><Relationships xmlns="http://schemas.openxmlformats.org/package/2006/relationships"><Relationship Type="http://schemas.openxmlformats.org/officeDocument/2006/relationships/slide" Target="/ppt/slides/slide4.xml" Id="R0ce3dc0bc8af4b6a" /><Relationship Type="http://schemas.openxmlformats.org/officeDocument/2006/relationships/notesMaster" Target="/ppt/notesMasters/notesMaster1.xml" Id="R2e6bd70c99a14908" /></Relationships>
</file>

<file path=ppt/notesSlides/_rels/notesSlide5.xml.rels>&#65279;<?xml version="1.0" encoding="utf-8"?><Relationships xmlns="http://schemas.openxmlformats.org/package/2006/relationships"><Relationship Type="http://schemas.openxmlformats.org/officeDocument/2006/relationships/slide" Target="/ppt/slides/slide5.xml" Id="R90e08143d4774224" /><Relationship Type="http://schemas.openxmlformats.org/officeDocument/2006/relationships/notesMaster" Target="/ppt/notesMasters/notesMaster1.xml" Id="Radbff5ad39a548d2" /></Relationships>
</file>

<file path=ppt/notesSlides/_rels/notesSlide6.xml.rels>&#65279;<?xml version="1.0" encoding="utf-8"?><Relationships xmlns="http://schemas.openxmlformats.org/package/2006/relationships"><Relationship Type="http://schemas.openxmlformats.org/officeDocument/2006/relationships/slide" Target="/ppt/slides/slide6.xml" Id="Rdf7cb64f4c23424d" /><Relationship Type="http://schemas.openxmlformats.org/officeDocument/2006/relationships/notesMaster" Target="/ppt/notesMasters/notesMaster1.xml" Id="R020ae0e051314072" /></Relationships>
</file>

<file path=ppt/notesSlides/_rels/notesSlide7.xml.rels>&#65279;<?xml version="1.0" encoding="utf-8"?><Relationships xmlns="http://schemas.openxmlformats.org/package/2006/relationships"><Relationship Type="http://schemas.openxmlformats.org/officeDocument/2006/relationships/slide" Target="/ppt/slides/slide7.xml" Id="R0bb4bb1935354272" /><Relationship Type="http://schemas.openxmlformats.org/officeDocument/2006/relationships/notesMaster" Target="/ppt/notesMasters/notesMaster1.xml" Id="R3290fc09c9fd4358" /></Relationships>
</file>

<file path=ppt/notesSlides/_rels/notesSlide8.xml.rels>&#65279;<?xml version="1.0" encoding="utf-8"?><Relationships xmlns="http://schemas.openxmlformats.org/package/2006/relationships"><Relationship Type="http://schemas.openxmlformats.org/officeDocument/2006/relationships/slide" Target="/ppt/slides/slide8.xml" Id="Rb6d836c956c64597" /><Relationship Type="http://schemas.openxmlformats.org/officeDocument/2006/relationships/notesMaster" Target="/ppt/notesMasters/notesMaster1.xml" Id="Rc7429a9f4dd44804" /></Relationships>
</file>

<file path=ppt/notesSlides/_rels/notesSlide9.xml.rels>&#65279;<?xml version="1.0" encoding="utf-8"?><Relationships xmlns="http://schemas.openxmlformats.org/package/2006/relationships"><Relationship Type="http://schemas.openxmlformats.org/officeDocument/2006/relationships/slide" Target="/ppt/slides/slide9.xml" Id="R74e1db348b2448c0" /><Relationship Type="http://schemas.openxmlformats.org/officeDocument/2006/relationships/notesMaster" Target="/ppt/notesMasters/notesMaster1.xml" Id="R97fcdbaf380941ae"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Causes of Poverty</a:t>
            </a:r>
            <a:endParaRPr sz="1200" b="1"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1"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1"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1"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Causes of Recent Increases in Income Inequality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Increasing demand for high skill workers due to technological changes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Globalization and international trade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Decline in unionism</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Rising salaries for people who are considered “superstars”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Changes in government policies (often tax policy) that favor the rich at the expense of the poor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Causes of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processes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Social stratification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role of policy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Social Stratification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Refers to a set of social and economic institutions that generate inequality and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Weber: stratification occurs across class, status, and party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Status group stratification- social groups seek to maximize their rewards by restricting others’ access to resources and opportunities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60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60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Percent poor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Official Poverty Rates by Race and Hispanic Origin: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1959-2011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OTotal</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we White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FR Non Hispanic White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Black</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Hispanic</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‘SBA sian and Pacific Islander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1959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2011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Definition of Racial Discrimination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unequal treatment of persons or groups on the basis of their race or ethnicity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Some differentiate between differential treatment and differential effects, which results in a two-part definition: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Differential treatment on the basis of race that disadvantages a racial group</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Differential treatment on the basis of inadequately justified factors other than race that disadvantages a racial group (differential effect).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Statistical discrimination: individuals judged according to the real or perceived characteristics of the group to which they belong</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Discrimination Over Time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Earlier in the 20th century, it was common to overtly discriminate by race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African Americans barred from certain jobs and neighborhoods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Violence against blacks: lynching, riots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1964 Civil Right Act barred discrimination on the basis of race, color, religion, sex, or national origin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vast majority of Americans today endorse the principle of racial equality; however, evidence suggests that discrimination still hampers African American economic mobility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African American Disadvantage Today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Importance of “cumulative disadvantages”: African American poverty persists over time due to multiple factors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Discrimination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Segregation: limits access to job opportunities and likewise lowers levels of social capital that can link people to jobs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changes: deindustrialization and declines in unionism</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Lower levels of human capital (though gaps have narrowed) and low performing public schools in poor minority areas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High black incarceration rates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Poverty among Asians and Latinos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Historically, discrimination, segregation, and human capital differentials have also affected other minority groups, including Latinos and Asians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More recently, we have seen rapid growth in these groups over the past 50 years due to increasing immigration from Asia and Latin America</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Today, we see high poverty rates among Hispanics and low rates among Asians– what explains these differences?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Immigration and Poverty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On the one hand, immigrants are often a “select” group: ambitious and hardworking</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On the other hand, limited language proficiency and unfamiliarity with American customs and the labor market hinder immigrant economic mobility, at least initially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Over time, these barriers are often thought to become less important as immigrants and then their children become more similar to the native-born population in terms of their employment, earnings, and poverty: this process is termed “assimilation”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extent to which immigrants are assimilating is widely debated</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Evidence tends to show that the native-born children of immigrants fare better than their parents in terms of educational attainment and earnings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Latino poverty higher than Asian poverty because of considerably lower levels of education; Asian immigrants are a more “select” group on average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Poverty among immigrants– especially non-citizens– tends to be lower than amo...</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Poverty among immigrants– especially non-citizens– tends to be lower than among the native born, suggestive of assimilation.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Chapter Questions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is the role income growth and economic inequality in affecting poverty?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Social Inequality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factors help explain racial differences in poverty?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How has the effect of race changed over time?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factors help explain gender differences in poverty?</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How has the effect of gender changed over time?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How do poverty rates vary by family structure?</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explains these differentials?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is the role of “culture” in producing increases in nonmarital childbearing?</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8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8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Post racial?</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 what extent is the US post-racial?</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Should we continue affirmative action programs?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Gender and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Women have higher poverty rates and lower earnings than men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Historically (in Europe and the U.S. in the 19th and 20th centuries) there were gendered work norms: men in the formal labor market and women working at home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Education: traditionally women steered toward different fields of study (e.g., underrepresented in medicine and law)</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Work: hiring, occupational segregation, wages within occupations, training, and job networks have served to disadvantage women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O10T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O10T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8007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‘TOOT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0007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8661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9661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661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7661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0661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8861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9861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7861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0861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8261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9L61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bol</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TLOL</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OL6L</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8961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9961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F961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7961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0961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73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Women's Median Annual Earnings as a Percent of Men's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Earnings for Full-Time, Year-Round Workers, 1960-2011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 fe 2 = FR =e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qu99I9q</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Factors That Affect Gender Differentials Today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Differences in full-time work experience (human capital and life course issues)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Women more likely to be caregivers for children and elderly parents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Differences majors in college and different occupations and industries persist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big question: what explains these differences?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Gender Inequality Today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Women receiving higher levels of education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Gender earnings equality greatest among young women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Changing gender norms and the increasing number of stay-at-home dads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What are the longer-term implications of these trends?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Family Structure and Poverty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Family arrangements have become more diverse over the past few decades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Large increases in cohabitation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Large increase in nonmarital childbearing and the proportion of families headed by women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There are considerable differences in family structure by race and education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Poverty rates vary considerably by family structure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Percent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Percent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60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Percentage of Births to Unmarried Women by Race and Hispanic</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Origin: 1940-2009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1940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1950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All races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BP White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Black</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“Hispanic (any race)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Asian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@Native American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Poverty Rates of Families by Family Structure and Race and</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Poverty Rates of Families by Family Structure and Race and</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Hispanic Origin: 2011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60.0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50.0 49.1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 ™ All races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 BWhit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 30.0 hite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 ™ African American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 Asian/Pacific Islander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 " Hispanic</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Married-Couple Families with Female-Headed Families with Children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Children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Why Are Poverty Rates Higher among Female-Headed Families?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Challenge of supporting a family on one income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Finding and paying for child support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Educational differentials by family type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Women earn less than men</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Often too little child support from absent father</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Some argue that poverty rates could be reduced with greater government support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Culture and Poverty</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Culture: refers to “norms, values, and aspirations that underlie behavioral patterns”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Cultural arguments for poverty in the U.S. context date back at least to 1920s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Cultural arguments used in different ways over time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Changes in family structure are often considered a manifestation of changes in culture</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0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0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Causes of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processes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Social stratification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role of policy (Chapter 8)</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Culture of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According to this perspective, the poor are essentially different, governed by their own code of values and behavior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“Culture of poverty” is said to consist of an eroded work ethic, dependency on government programs, lack of educational aspiration and achievement, increased single parenthood, criminal activity, and drug and alcohol abuse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Welfare policies have allegedly provided disincentives for work and stable family formation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Poverty transferred across generations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Debates about the Causes of the Increase in Nonmarital Fertility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Culture (Murray): decline in traditional values (e.g., responsibility, religiosity) among the lower class that results in self-defeating behaviors and a “culture of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Other changes social norms less rooted in arguments about growing irresponsibility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People aspire to marriage but have concerns about financial stability, relationship quality, and fear of divorce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Perhaps more so than in the recent past, people today are more likely to believe that marriage should occur after financial stability is achieved</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changes (e.g., deindustrialization) have reduced employment opportunities among less educated men– this has decreased the size of the pool of “marriageable” men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Women’s greater economic prospects affect their incentive to marry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Economic Processes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growth</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Determines changes in average standards of living</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Income inequality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Reflects the distribution of income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Economic Growth</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Typically measured using Gross Domestic Product (GDP)</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GDP definition: “goods and services produced by labor and property located within the country”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Growth is a function of changes in size of labor supply, human and capital investment, and technological investments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Growth affects general standards of living and thus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Has a larger effect on absolute poverty than relative poverty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Income Inequality: General Causes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systems that foster the accumulation of money and assets in one segment of society, often at the expense of another, generate inequality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E.g., feudalism, capitalism</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shifts that produce instability and disruption in labor markets also produce inequality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Basic feature of capitalism: innovation, destruction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E.g., industrialization, deindustrialization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Result: low wages may leave people in poverty (even if working)</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Inequality has increased in the U.S. over the past few decades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300.0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300.0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250.0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150.0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100.0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Percent change in real income since 1979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Cumulative Growth in Average After-Tax Income, by</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Income Group: 1979-2007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Lowest Quintile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B21 he De 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#81st to 99th Percentiles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Top 1 Percent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65.0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37.8</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18.3</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Shares of Income after Transfers and Federal Taxes: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Shares of Income after Transfers and Federal Taxes: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1979 and 2007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35.135.6</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7 22</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x)</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2 20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2 162 71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14.0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6 12.2</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9.2</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aa TT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Lowest Second _ Middle Fourth 81st-99th Top 1</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Quintile — Quintile</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Quintile  Quintile Percentiles Percent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™1979</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2007</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People (especially men) with low levels of education have done worse than others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People (especially men) with low levels of education have done worse than others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Graphic transcription: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Men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High school gradi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kchool gr:</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ih bchool era</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Women</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31.2</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40.0 -30.0 -20.0 -10.0 0.0 10.0 20.0 30.0 40.0</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People (especially men) with low levels of education have done worse than others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Arial"/>
              <a:ea typeface="Arial"/>
              <a:cs typeface="Arial"/>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Poverty in America teaching slide and its embedded statistical content.</a:t>
            </a:r>
            <a:endParaRPr sz="1200" b="0" u="none">
              <a:solidFill>
                <a:srgbClr val="000000"/>
              </a:solidFill>
              <a:latin typeface="Arial"/>
              <a:ea typeface="Arial"/>
              <a:cs typeface="Arial"/>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6be05e89d8144d7e"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700f451d2980424f" /></Relationships>
</file>

<file path=ppt/slideLayouts/slideLayout1.xml><?xml version="1.0" encoding="utf-8"?>
<p:sldLayout xmlns:p="http://schemas.openxmlformats.org/presentationml/2006/main" type="blank" preserve="1">
  <p:cSld name="Default">
    <p:bg>
      <p:bgPr>
        <a:solidFill xmlns:a="http://schemas.openxmlformats.org/drawingml/2006/main">
          <a:srgbClr val="003399"/>
        </a:solidFill>
      </p:bgPr>
    </p:bg>
    <p:spTree>
      <p:nvGrpSpPr>
        <p:cNvPr id="1" name=""/>
        <p:cNvGrpSpPr/>
        <p:nvPr/>
      </p:nvGrpSpPr>
      <p:grpSpPr>
        <a:xfrm xmlns:a="http://schemas.openxmlformats.org/drawingml/2006/main"/>
      </p:grpSpPr>
      <p:sp>
        <p:nvSpPr>
          <p:cNvPr id="6" name="Freeform 6">
            <a:extLst xmlns:a="http://schemas.openxmlformats.org/drawingml/2006/main">
              <a:ext uri="{FF2B5EF4-FFF2-40B4-BE49-F238E27FC236}">
                <a16:creationId xmlns:a16="http://schemas.microsoft.com/office/drawing/2014/main" id="{36E453DA-1193-457E-A95E-D777C1674E1D}"/>
              </a:ext>
            </a:extLst>
          </p:cNvPr>
          <p:cNvSpPr>
            <a:spLocks xmlns:a="http://schemas.openxmlformats.org/drawingml/2006/main" noGrp="1"/>
          </p:cNvSpPr>
          <p:nvPr/>
        </p:nvSpPr>
        <p:spPr>
          <a:xfrm xmlns:a="http://schemas.openxmlformats.org/drawingml/2006/main" rot="0" flipH="0" flipV="0">
            <a:off x="2743200" y="4197240"/>
            <a:ext cx="4574880" cy="2652480"/>
          </a:xfrm>
          <a:custGeom xmlns:a="http://schemas.openxmlformats.org/drawingml/2006/main">
            <a:gdLst>
              <a:gd name="GluePoint1X" fmla="*/ 2740 w 2882"/>
              <a:gd name="GluePoint1Y" fmla="*/ 528 h 1671"/>
              <a:gd name="GluePoint2X" fmla="*/ 2632 w 2882"/>
              <a:gd name="GluePoint2Y" fmla="*/ 484 h 1671"/>
              <a:gd name="GluePoint3X" fmla="*/ 2480 w 2882"/>
              <a:gd name="GluePoint3Y" fmla="*/ 424 h 1671"/>
              <a:gd name="GluePoint4X" fmla="*/ 2203 w 2882"/>
              <a:gd name="GluePoint4Y" fmla="*/ 343 h 1671"/>
              <a:gd name="GluePoint5X" fmla="*/ 1970 w 2882"/>
              <a:gd name="GluePoint5Y" fmla="*/ 277 h 1671"/>
              <a:gd name="GluePoint6X" fmla="*/ 1807 w 2882"/>
              <a:gd name="GluePoint6Y" fmla="*/ 212 h 1671"/>
              <a:gd name="GluePoint7X" fmla="*/ 1693 w 2882"/>
              <a:gd name="GluePoint7Y" fmla="*/ 152 h 1671"/>
              <a:gd name="GluePoint8X" fmla="*/ 1628 w 2882"/>
              <a:gd name="GluePoint8Y" fmla="*/ 103 h 1671"/>
              <a:gd name="GluePoint9X" fmla="*/ 1590 w 2882"/>
              <a:gd name="GluePoint9Y" fmla="*/ 60 h 1671"/>
              <a:gd name="GluePoint10X" fmla="*/ 1579 w 2882"/>
              <a:gd name="GluePoint10Y" fmla="*/ 27 h 1671"/>
              <a:gd name="GluePoint11X" fmla="*/ 1585 w 2882"/>
              <a:gd name="GluePoint11Y" fmla="*/ 0 h 1671"/>
              <a:gd name="GluePoint12X" fmla="*/ 1557 w 2882"/>
              <a:gd name="GluePoint12Y" fmla="*/ 49 h 1671"/>
              <a:gd name="GluePoint13X" fmla="*/ 1568 w 2882"/>
              <a:gd name="GluePoint13Y" fmla="*/ 98 h 1671"/>
              <a:gd name="GluePoint14X" fmla="*/ 1617 w 2882"/>
              <a:gd name="GluePoint14Y" fmla="*/ 141 h 1671"/>
              <a:gd name="GluePoint15X" fmla="*/ 1688 w 2882"/>
              <a:gd name="GluePoint15Y" fmla="*/ 185 h 1671"/>
              <a:gd name="GluePoint16X" fmla="*/ 1791 w 2882"/>
              <a:gd name="GluePoint16Y" fmla="*/ 228 h 1671"/>
              <a:gd name="GluePoint17X" fmla="*/ 2040 w 2882"/>
              <a:gd name="GluePoint17Y" fmla="*/ 310 h 1671"/>
              <a:gd name="GluePoint18X" fmla="*/ 2285 w 2882"/>
              <a:gd name="GluePoint18Y" fmla="*/ 381 h 1671"/>
              <a:gd name="GluePoint19X" fmla="*/ 2464 w 2882"/>
              <a:gd name="GluePoint19Y" fmla="*/ 435 h 1671"/>
              <a:gd name="GluePoint20X" fmla="*/ 2605 w 2882"/>
              <a:gd name="GluePoint20Y" fmla="*/ 484 h 1671"/>
              <a:gd name="GluePoint21X" fmla="*/ 2708 w 2882"/>
              <a:gd name="GluePoint21Y" fmla="*/ 528 h 1671"/>
              <a:gd name="GluePoint22X" fmla="*/ 2768 w 2882"/>
              <a:gd name="GluePoint22Y" fmla="*/ 560 h 1671"/>
              <a:gd name="GluePoint23X" fmla="*/ 2795 w 2882"/>
              <a:gd name="GluePoint23Y" fmla="*/ 593 h 1671"/>
              <a:gd name="GluePoint24X" fmla="*/ 2795 w 2882"/>
              <a:gd name="GluePoint24Y" fmla="*/ 642 h 1671"/>
              <a:gd name="GluePoint25X" fmla="*/ 2762 w 2882"/>
              <a:gd name="GluePoint25Y" fmla="*/ 691 h 1671"/>
              <a:gd name="GluePoint26X" fmla="*/ 2692 w 2882"/>
              <a:gd name="GluePoint26Y" fmla="*/ 735 h 1671"/>
              <a:gd name="GluePoint27X" fmla="*/ 2589 w 2882"/>
              <a:gd name="GluePoint27Y" fmla="*/ 778 h 1671"/>
              <a:gd name="GluePoint28X" fmla="*/ 2458 w 2882"/>
              <a:gd name="GluePoint28Y" fmla="*/ 822 h 1671"/>
              <a:gd name="GluePoint29X" fmla="*/ 2301 w 2882"/>
              <a:gd name="GluePoint29Y" fmla="*/ 865 h 1671"/>
              <a:gd name="GluePoint30X" fmla="*/ 2030 w 2882"/>
              <a:gd name="GluePoint30Y" fmla="*/ 930 h 1671"/>
              <a:gd name="GluePoint31X" fmla="*/ 1606 w 2882"/>
              <a:gd name="GluePoint31Y" fmla="*/ 1034 h 1671"/>
              <a:gd name="GluePoint32X" fmla="*/ 1145 w 2882"/>
              <a:gd name="GluePoint32Y" fmla="*/ 1164 h 1671"/>
              <a:gd name="GluePoint33X" fmla="*/ 673 w 2882"/>
              <a:gd name="GluePoint33Y" fmla="*/ 1328 h 1671"/>
              <a:gd name="GluePoint34X" fmla="*/ 217 w 2882"/>
              <a:gd name="GluePoint34Y" fmla="*/ 1545 h 1671"/>
              <a:gd name="GluePoint35X" fmla="*/ 353 w 2882"/>
              <a:gd name="GluePoint35Y" fmla="*/ 1671 h 1671"/>
              <a:gd name="GluePoint36X" fmla="*/ 754 w 2882"/>
              <a:gd name="GluePoint36Y" fmla="*/ 1469 h 1671"/>
              <a:gd name="GluePoint37X" fmla="*/ 1145 w 2882"/>
              <a:gd name="GluePoint37Y" fmla="*/ 1311 h 1671"/>
              <a:gd name="GluePoint38X" fmla="*/ 1519 w 2882"/>
              <a:gd name="GluePoint38Y" fmla="*/ 1186 h 1671"/>
              <a:gd name="GluePoint39X" fmla="*/ 1861 w 2882"/>
              <a:gd name="GluePoint39Y" fmla="*/ 1083 h 1671"/>
              <a:gd name="GluePoint40X" fmla="*/ 2165 w 2882"/>
              <a:gd name="GluePoint40Y" fmla="*/ 1007 h 1671"/>
              <a:gd name="GluePoint41X" fmla="*/ 2426 w 2882"/>
              <a:gd name="GluePoint41Y" fmla="*/ 947 h 1671"/>
              <a:gd name="GluePoint42X" fmla="*/ 2626 w 2882"/>
              <a:gd name="GluePoint42Y" fmla="*/ 892 h 1671"/>
              <a:gd name="GluePoint43X" fmla="*/ 2762 w 2882"/>
              <a:gd name="GluePoint43Y" fmla="*/ 838 h 1671"/>
              <a:gd name="GluePoint44X" fmla="*/ 2827 w 2882"/>
              <a:gd name="GluePoint44Y" fmla="*/ 794 h 1671"/>
              <a:gd name="GluePoint45X" fmla="*/ 2865 w 2882"/>
              <a:gd name="GluePoint45Y" fmla="*/ 745 h 1671"/>
              <a:gd name="GluePoint46X" fmla="*/ 2882 w 2882"/>
              <a:gd name="GluePoint46Y" fmla="*/ 702 h 1671"/>
              <a:gd name="GluePoint47X" fmla="*/ 2854 w 2882"/>
              <a:gd name="GluePoint47Y" fmla="*/ 620 h 1671"/>
              <a:gd name="GluePoint48X" fmla="*/ 2800 w 2882"/>
              <a:gd name="GluePoint48Y" fmla="*/ 560 h 1671"/>
              <a:gd name="GluePoint49X" fmla="*/ 2773 w 2882"/>
              <a:gd name="GluePoint49Y" fmla="*/ 544 h 1671"/>
            </a:gdLst>
            <a:rect l="l" t="t"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xmlns:a="http://schemas.openxmlformats.org/drawingml/2006/main" rotWithShape="0">
            <a:gsLst>
              <a:gs pos="0">
                <a:srgbClr val="002E8B"/>
              </a:gs>
              <a:gs pos="100000">
                <a:srgbClr val="003399"/>
              </a:gs>
            </a:gsLst>
            <a:lin ang="108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7" name="Freeform 7">
            <a:extLst xmlns:a="http://schemas.openxmlformats.org/drawingml/2006/main">
              <a:ext uri="{FF2B5EF4-FFF2-40B4-BE49-F238E27FC236}">
                <a16:creationId xmlns:a16="http://schemas.microsoft.com/office/drawing/2014/main" id="{17914936-B34C-4C21-BE9C-769B3EF8DC7F}"/>
              </a:ext>
            </a:extLst>
          </p:cNvPr>
          <p:cNvSpPr>
            <a:spLocks xmlns:a="http://schemas.openxmlformats.org/drawingml/2006/main" noGrp="1"/>
          </p:cNvSpPr>
          <p:nvPr/>
        </p:nvSpPr>
        <p:spPr>
          <a:xfrm xmlns:a="http://schemas.openxmlformats.org/drawingml/2006/main" rot="0" flipH="0" flipV="0">
            <a:off x="6619680" y="4240080"/>
            <a:ext cx="1998720" cy="1287360"/>
          </a:xfrm>
          <a:custGeom xmlns:a="http://schemas.openxmlformats.org/drawingml/2006/main">
            <a:gdLst>
              <a:gd name="GluePoint1X" fmla="*/ 1259 w 1259"/>
              <a:gd name="GluePoint1Y" fmla="*/ 615 h 811"/>
              <a:gd name="GluePoint2X" fmla="*/ 1248 w 1259"/>
              <a:gd name="GluePoint2Y" fmla="*/ 588 h 811"/>
              <a:gd name="GluePoint3X" fmla="*/ 1237 w 1259"/>
              <a:gd name="GluePoint3Y" fmla="*/ 566 h 811"/>
              <a:gd name="GluePoint4X" fmla="*/ 1216 w 1259"/>
              <a:gd name="GluePoint4Y" fmla="*/ 539 h 811"/>
              <a:gd name="GluePoint5X" fmla="*/ 1188 w 1259"/>
              <a:gd name="GluePoint5Y" fmla="*/ 517 h 811"/>
              <a:gd name="GluePoint6X" fmla="*/ 1123 w 1259"/>
              <a:gd name="GluePoint6Y" fmla="*/ 479 h 811"/>
              <a:gd name="GluePoint7X" fmla="*/ 1042 w 1259"/>
              <a:gd name="GluePoint7Y" fmla="*/ 441 h 811"/>
              <a:gd name="GluePoint8X" fmla="*/ 944 w 1259"/>
              <a:gd name="GluePoint8Y" fmla="*/ 408 h 811"/>
              <a:gd name="GluePoint9X" fmla="*/ 841 w 1259"/>
              <a:gd name="GluePoint9Y" fmla="*/ 381 h 811"/>
              <a:gd name="GluePoint10X" fmla="*/ 727 w 1259"/>
              <a:gd name="GluePoint10Y" fmla="*/ 348 h 811"/>
              <a:gd name="GluePoint11X" fmla="*/ 613 w 1259"/>
              <a:gd name="GluePoint11Y" fmla="*/ 321 h 811"/>
              <a:gd name="GluePoint12X" fmla="*/ 499 w 1259"/>
              <a:gd name="GluePoint12Y" fmla="*/ 294 h 811"/>
              <a:gd name="GluePoint13X" fmla="*/ 391 w 1259"/>
              <a:gd name="GluePoint13Y" fmla="*/ 261 h 811"/>
              <a:gd name="GluePoint14X" fmla="*/ 288 w 1259"/>
              <a:gd name="GluePoint14Y" fmla="*/ 229 h 811"/>
              <a:gd name="GluePoint15X" fmla="*/ 195 w 1259"/>
              <a:gd name="GluePoint15Y" fmla="*/ 196 h 811"/>
              <a:gd name="GluePoint16X" fmla="*/ 119 w 1259"/>
              <a:gd name="GluePoint16Y" fmla="*/ 152 h 811"/>
              <a:gd name="GluePoint17X" fmla="*/ 54 w 1259"/>
              <a:gd name="GluePoint17Y" fmla="*/ 109 h 811"/>
              <a:gd name="GluePoint18X" fmla="*/ 33 w 1259"/>
              <a:gd name="GluePoint18Y" fmla="*/ 87 h 811"/>
              <a:gd name="GluePoint19X" fmla="*/ 16 w 1259"/>
              <a:gd name="GluePoint19Y" fmla="*/ 60 h 811"/>
              <a:gd name="GluePoint20X" fmla="*/ 5 w 1259"/>
              <a:gd name="GluePoint20Y" fmla="*/ 33 h 811"/>
              <a:gd name="GluePoint21X" fmla="*/ 0 w 1259"/>
              <a:gd name="GluePoint21Y" fmla="*/ 0 h 811"/>
              <a:gd name="GluePoint22X" fmla="*/ 0 w 1259"/>
              <a:gd name="GluePoint22Y" fmla="*/ 6 h 811"/>
              <a:gd name="GluePoint23X" fmla="*/ 0 w 1259"/>
              <a:gd name="GluePoint23Y" fmla="*/ 11 h 811"/>
              <a:gd name="GluePoint24X" fmla="*/ 0 w 1259"/>
              <a:gd name="GluePoint24Y" fmla="*/ 38 h 811"/>
              <a:gd name="GluePoint25X" fmla="*/ 5 w 1259"/>
              <a:gd name="GluePoint25Y" fmla="*/ 60 h 811"/>
              <a:gd name="GluePoint26X" fmla="*/ 16 w 1259"/>
              <a:gd name="GluePoint26Y" fmla="*/ 87 h 811"/>
              <a:gd name="GluePoint27X" fmla="*/ 33 w 1259"/>
              <a:gd name="GluePoint27Y" fmla="*/ 114 h 811"/>
              <a:gd name="GluePoint28X" fmla="*/ 54 w 1259"/>
              <a:gd name="GluePoint28Y" fmla="*/ 142 h 811"/>
              <a:gd name="GluePoint29X" fmla="*/ 87 w 1259"/>
              <a:gd name="GluePoint29Y" fmla="*/ 174 h 811"/>
              <a:gd name="GluePoint30X" fmla="*/ 125 w 1259"/>
              <a:gd name="GluePoint30Y" fmla="*/ 207 h 811"/>
              <a:gd name="GluePoint31X" fmla="*/ 179 w 1259"/>
              <a:gd name="GluePoint31Y" fmla="*/ 240 h 811"/>
              <a:gd name="GluePoint32X" fmla="*/ 244 w 1259"/>
              <a:gd name="GluePoint32Y" fmla="*/ 278 h 811"/>
              <a:gd name="GluePoint33X" fmla="*/ 326 w 1259"/>
              <a:gd name="GluePoint33Y" fmla="*/ 310 h 811"/>
              <a:gd name="GluePoint34X" fmla="*/ 418 w 1259"/>
              <a:gd name="GluePoint34Y" fmla="*/ 348 h 811"/>
              <a:gd name="GluePoint35X" fmla="*/ 526 w 1259"/>
              <a:gd name="GluePoint35Y" fmla="*/ 381 h 811"/>
              <a:gd name="GluePoint36X" fmla="*/ 657 w 1259"/>
              <a:gd name="GluePoint36Y" fmla="*/ 414 h 811"/>
              <a:gd name="GluePoint37X" fmla="*/ 749 w 1259"/>
              <a:gd name="GluePoint37Y" fmla="*/ 435 h 811"/>
              <a:gd name="GluePoint38X" fmla="*/ 830 w 1259"/>
              <a:gd name="GluePoint38Y" fmla="*/ 463 h 811"/>
              <a:gd name="GluePoint39X" fmla="*/ 901 w 1259"/>
              <a:gd name="GluePoint39Y" fmla="*/ 490 h 811"/>
              <a:gd name="GluePoint40X" fmla="*/ 966 w 1259"/>
              <a:gd name="GluePoint40Y" fmla="*/ 512 h 811"/>
              <a:gd name="GluePoint41X" fmla="*/ 1015 w 1259"/>
              <a:gd name="GluePoint41Y" fmla="*/ 539 h 811"/>
              <a:gd name="GluePoint42X" fmla="*/ 1053 w 1259"/>
              <a:gd name="GluePoint42Y" fmla="*/ 566 h 811"/>
              <a:gd name="GluePoint43X" fmla="*/ 1080 w 1259"/>
              <a:gd name="GluePoint43Y" fmla="*/ 593 h 811"/>
              <a:gd name="GluePoint44X" fmla="*/ 1102 w 1259"/>
              <a:gd name="GluePoint44Y" fmla="*/ 620 h 811"/>
              <a:gd name="GluePoint45X" fmla="*/ 1112 w 1259"/>
              <a:gd name="GluePoint45Y" fmla="*/ 648 h 811"/>
              <a:gd name="GluePoint46X" fmla="*/ 1118 w 1259"/>
              <a:gd name="GluePoint46Y" fmla="*/ 675 h 811"/>
              <a:gd name="GluePoint47X" fmla="*/ 1112 w 1259"/>
              <a:gd name="GluePoint47Y" fmla="*/ 697 h 811"/>
              <a:gd name="GluePoint48X" fmla="*/ 1096 w 1259"/>
              <a:gd name="GluePoint48Y" fmla="*/ 724 h 811"/>
              <a:gd name="GluePoint49X" fmla="*/ 1080 w 1259"/>
              <a:gd name="GluePoint49Y" fmla="*/ 746 h 811"/>
              <a:gd name="GluePoint50X" fmla="*/ 1053 w 1259"/>
              <a:gd name="GluePoint50Y" fmla="*/ 767 h 811"/>
              <a:gd name="GluePoint51X" fmla="*/ 1015 w 1259"/>
              <a:gd name="GluePoint51Y" fmla="*/ 789 h 811"/>
              <a:gd name="GluePoint52X" fmla="*/ 977 w 1259"/>
              <a:gd name="GluePoint52Y" fmla="*/ 811 h 811"/>
              <a:gd name="GluePoint53X" fmla="*/ 1047 w 1259"/>
              <a:gd name="GluePoint53Y" fmla="*/ 789 h 811"/>
              <a:gd name="GluePoint54X" fmla="*/ 1107 w 1259"/>
              <a:gd name="GluePoint54Y" fmla="*/ 767 h 811"/>
              <a:gd name="GluePoint55X" fmla="*/ 1156 w 1259"/>
              <a:gd name="GluePoint55Y" fmla="*/ 746 h 811"/>
              <a:gd name="GluePoint56X" fmla="*/ 1199 w 1259"/>
              <a:gd name="GluePoint56Y" fmla="*/ 724 h 811"/>
              <a:gd name="GluePoint57X" fmla="*/ 1226 w 1259"/>
              <a:gd name="GluePoint57Y" fmla="*/ 702 h 811"/>
              <a:gd name="GluePoint58X" fmla="*/ 1248 w 1259"/>
              <a:gd name="GluePoint58Y" fmla="*/ 675 h 811"/>
              <a:gd name="GluePoint59X" fmla="*/ 1259 w 1259"/>
              <a:gd name="GluePoint59Y" fmla="*/ 648 h 811"/>
              <a:gd name="GluePoint60X" fmla="*/ 1259 w 1259"/>
              <a:gd name="GluePoint60Y" fmla="*/ 615 h 811"/>
              <a:gd name="GluePoint61X" fmla="*/ 1259 w 1259"/>
              <a:gd name="GluePoint61Y" fmla="*/ 615 h 811"/>
            </a:gdLst>
            <a:rect l="l" t="t"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xmlns:a="http://schemas.openxmlformats.org/drawingml/2006/main" rotWithShape="0">
            <a:gsLst>
              <a:gs pos="0">
                <a:srgbClr val="002E8B"/>
              </a:gs>
              <a:gs pos="100000">
                <a:srgbClr val="003399"/>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8" name="Freeform 8">
            <a:extLst xmlns:a="http://schemas.openxmlformats.org/drawingml/2006/main">
              <a:ext uri="{FF2B5EF4-FFF2-40B4-BE49-F238E27FC236}">
                <a16:creationId xmlns:a16="http://schemas.microsoft.com/office/drawing/2014/main" id="{BF757C62-5D7C-410D-A953-5609949FABA3}"/>
              </a:ext>
            </a:extLst>
          </p:cNvPr>
          <p:cNvSpPr>
            <a:spLocks xmlns:a="http://schemas.openxmlformats.org/drawingml/2006/main" noGrp="1"/>
          </p:cNvSpPr>
          <p:nvPr/>
        </p:nvSpPr>
        <p:spPr>
          <a:xfrm xmlns:a="http://schemas.openxmlformats.org/drawingml/2006/main" rot="0" flipH="0" flipV="0">
            <a:off x="4603680" y="5311440"/>
            <a:ext cx="4522680" cy="1538280"/>
          </a:xfrm>
          <a:custGeom xmlns:a="http://schemas.openxmlformats.org/drawingml/2006/main">
            <a:gdLst>
              <a:gd name="GluePoint1X" fmla="*/ 92 w 2849"/>
              <a:gd name="GluePoint1Y" fmla="*/ 958 h 969"/>
              <a:gd name="GluePoint2X" fmla="*/ 0 w 2849"/>
              <a:gd name="GluePoint2Y" fmla="*/ 969 h 969"/>
              <a:gd name="GluePoint3X" fmla="*/ 391 w 2849"/>
              <a:gd name="GluePoint3Y" fmla="*/ 969 h 969"/>
              <a:gd name="GluePoint4X" fmla="*/ 434 w 2849"/>
              <a:gd name="GluePoint4Y" fmla="*/ 947 h 969"/>
              <a:gd name="GluePoint5X" fmla="*/ 483 w 2849"/>
              <a:gd name="GluePoint5Y" fmla="*/ 914 h 969"/>
              <a:gd name="GluePoint6X" fmla="*/ 554 w 2849"/>
              <a:gd name="GluePoint6Y" fmla="*/ 876 h 969"/>
              <a:gd name="GluePoint7X" fmla="*/ 635 w 2849"/>
              <a:gd name="GluePoint7Y" fmla="*/ 838 h 969"/>
              <a:gd name="GluePoint8X" fmla="*/ 727 w 2849"/>
              <a:gd name="GluePoint8Y" fmla="*/ 794 h 969"/>
              <a:gd name="GluePoint9X" fmla="*/ 836 w 2849"/>
              <a:gd name="GluePoint9Y" fmla="*/ 745 h 969"/>
              <a:gd name="GluePoint10X" fmla="*/ 961 w 2849"/>
              <a:gd name="GluePoint10Y" fmla="*/ 696 h 969"/>
              <a:gd name="GluePoint11X" fmla="*/ 1102 w 2849"/>
              <a:gd name="GluePoint11Y" fmla="*/ 642 h 969"/>
              <a:gd name="GluePoint12X" fmla="*/ 1259 w 2849"/>
              <a:gd name="GluePoint12Y" fmla="*/ 582 h 969"/>
              <a:gd name="GluePoint13X" fmla="*/ 1433 w 2849"/>
              <a:gd name="GluePoint13Y" fmla="*/ 522 h 969"/>
              <a:gd name="GluePoint14X" fmla="*/ 1623 w 2849"/>
              <a:gd name="GluePoint14Y" fmla="*/ 462 h 969"/>
              <a:gd name="GluePoint15X" fmla="*/ 1829 w 2849"/>
              <a:gd name="GluePoint15Y" fmla="*/ 403 h 969"/>
              <a:gd name="GluePoint16X" fmla="*/ 2057 w 2849"/>
              <a:gd name="GluePoint16Y" fmla="*/ 343 h 969"/>
              <a:gd name="GluePoint17X" fmla="*/ 2301 w 2849"/>
              <a:gd name="GluePoint17Y" fmla="*/ 283 h 969"/>
              <a:gd name="GluePoint18X" fmla="*/ 2567 w 2849"/>
              <a:gd name="GluePoint18Y" fmla="*/ 223 h 969"/>
              <a:gd name="GluePoint19X" fmla="*/ 2849 w 2849"/>
              <a:gd name="GluePoint19Y" fmla="*/ 163 h 969"/>
              <a:gd name="GluePoint20X" fmla="*/ 2849 w 2849"/>
              <a:gd name="GluePoint20Y" fmla="*/ 0 h 969"/>
              <a:gd name="GluePoint21X" fmla="*/ 2817 w 2849"/>
              <a:gd name="GluePoint21Y" fmla="*/ 16 h 969"/>
              <a:gd name="GluePoint22X" fmla="*/ 2773 w 2849"/>
              <a:gd name="GluePoint22Y" fmla="*/ 33 h 969"/>
              <a:gd name="GluePoint23X" fmla="*/ 2719 w 2849"/>
              <a:gd name="GluePoint23Y" fmla="*/ 54 h 969"/>
              <a:gd name="GluePoint24X" fmla="*/ 2648 w 2849"/>
              <a:gd name="GluePoint24Y" fmla="*/ 76 h 969"/>
              <a:gd name="GluePoint25X" fmla="*/ 2572 w 2849"/>
              <a:gd name="GluePoint25Y" fmla="*/ 98 h 969"/>
              <a:gd name="GluePoint26X" fmla="*/ 2491 w 2849"/>
              <a:gd name="GluePoint26Y" fmla="*/ 120 h 969"/>
              <a:gd name="GluePoint27X" fmla="*/ 2399 w 2849"/>
              <a:gd name="GluePoint27Y" fmla="*/ 147 h 969"/>
              <a:gd name="GluePoint28X" fmla="*/ 2301 w 2849"/>
              <a:gd name="GluePoint28Y" fmla="*/ 169 h 969"/>
              <a:gd name="GluePoint29X" fmla="*/ 2095 w 2849"/>
              <a:gd name="GluePoint29Y" fmla="*/ 223 h 969"/>
              <a:gd name="GluePoint30X" fmla="*/ 1889 w 2849"/>
              <a:gd name="GluePoint30Y" fmla="*/ 277 h 969"/>
              <a:gd name="GluePoint31X" fmla="*/ 1688 w 2849"/>
              <a:gd name="GluePoint31Y" fmla="*/ 326 h 969"/>
              <a:gd name="GluePoint32X" fmla="*/ 1590 w 2849"/>
              <a:gd name="GluePoint32Y" fmla="*/ 354 h 969"/>
              <a:gd name="GluePoint33X" fmla="*/ 1503 w 2849"/>
              <a:gd name="GluePoint33Y" fmla="*/ 381 h 969"/>
              <a:gd name="GluePoint34X" fmla="*/ 1107 w 2849"/>
              <a:gd name="GluePoint34Y" fmla="*/ 506 h 969"/>
              <a:gd name="GluePoint35X" fmla="*/ 912 w 2849"/>
              <a:gd name="GluePoint35Y" fmla="*/ 577 h 969"/>
              <a:gd name="GluePoint36X" fmla="*/ 727 w 2849"/>
              <a:gd name="GluePoint36Y" fmla="*/ 647 h 969"/>
              <a:gd name="GluePoint37X" fmla="*/ 548 w 2849"/>
              <a:gd name="GluePoint37Y" fmla="*/ 718 h 969"/>
              <a:gd name="GluePoint38X" fmla="*/ 380 w 2849"/>
              <a:gd name="GluePoint38Y" fmla="*/ 794 h 969"/>
              <a:gd name="GluePoint39X" fmla="*/ 228 w 2849"/>
              <a:gd name="GluePoint39Y" fmla="*/ 876 h 969"/>
              <a:gd name="GluePoint40X" fmla="*/ 92 w 2849"/>
              <a:gd name="GluePoint40Y" fmla="*/ 958 h 969"/>
              <a:gd name="GluePoint41X" fmla="*/ 92 w 2849"/>
              <a:gd name="GluePoint41Y" fmla="*/ 958 h 969"/>
            </a:gdLst>
            <a:rect l="l" t="t"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xmlns:a="http://schemas.openxmlformats.org/drawingml/2006/main" rotWithShape="0">
            <a:gsLst>
              <a:gs pos="0">
                <a:srgbClr val="002A7D"/>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9" name="Freeform 9">
            <a:extLst xmlns:a="http://schemas.openxmlformats.org/drawingml/2006/main">
              <a:ext uri="{FF2B5EF4-FFF2-40B4-BE49-F238E27FC236}">
                <a16:creationId xmlns:a16="http://schemas.microsoft.com/office/drawing/2014/main" id="{67822121-A7BB-4BE0-ADC3-56703BA109F2}"/>
              </a:ext>
            </a:extLst>
          </p:cNvPr>
          <p:cNvSpPr>
            <a:spLocks xmlns:a="http://schemas.openxmlformats.org/drawingml/2006/main" noGrp="1"/>
          </p:cNvSpPr>
          <p:nvPr/>
        </p:nvSpPr>
        <p:spPr>
          <a:xfrm xmlns:a="http://schemas.openxmlformats.org/drawingml/2006/main" rot="0" flipH="0" flipV="0">
            <a:off x="4362120" y="3539880"/>
            <a:ext cx="4773600" cy="3309840"/>
          </a:xfrm>
          <a:custGeom xmlns:a="http://schemas.openxmlformats.org/drawingml/2006/main">
            <a:gdLst>
              <a:gd name="GluePoint1X" fmla="*/ 1433 w 3007"/>
              <a:gd name="GluePoint1Y" fmla="*/ 474 h 2085"/>
              <a:gd name="GluePoint2X" fmla="*/ 1460 w 3007"/>
              <a:gd name="GluePoint2Y" fmla="*/ 528 h 2085"/>
              <a:gd name="GluePoint3X" fmla="*/ 1541 w 3007"/>
              <a:gd name="GluePoint3Y" fmla="*/ 593 h 2085"/>
              <a:gd name="GluePoint4X" fmla="*/ 1715 w 3007"/>
              <a:gd name="GluePoint4Y" fmla="*/ 670 h 2085"/>
              <a:gd name="GluePoint5X" fmla="*/ 1927 w 3007"/>
              <a:gd name="GluePoint5Y" fmla="*/ 735 h 2085"/>
              <a:gd name="GluePoint6X" fmla="*/ 2155 w 3007"/>
              <a:gd name="GluePoint6Y" fmla="*/ 789 h 2085"/>
              <a:gd name="GluePoint7X" fmla="*/ 2372 w 3007"/>
              <a:gd name="GluePoint7Y" fmla="*/ 849 h 2085"/>
              <a:gd name="GluePoint8X" fmla="*/ 2551 w 3007"/>
              <a:gd name="GluePoint8Y" fmla="*/ 920 h 2085"/>
              <a:gd name="GluePoint9X" fmla="*/ 2638 w 3007"/>
              <a:gd name="GluePoint9Y" fmla="*/ 980 h 2085"/>
              <a:gd name="GluePoint10X" fmla="*/ 2676 w 3007"/>
              <a:gd name="GluePoint10Y" fmla="*/ 1029 h 2085"/>
              <a:gd name="GluePoint11X" fmla="*/ 2681 w 3007"/>
              <a:gd name="GluePoint11Y" fmla="*/ 1083 h 2085"/>
              <a:gd name="GluePoint12X" fmla="*/ 2665 w 3007"/>
              <a:gd name="GluePoint12Y" fmla="*/ 1127 h 2085"/>
              <a:gd name="GluePoint13X" fmla="*/ 2616 w 3007"/>
              <a:gd name="GluePoint13Y" fmla="*/ 1170 h 2085"/>
              <a:gd name="GluePoint14X" fmla="*/ 2545 w 3007"/>
              <a:gd name="GluePoint14Y" fmla="*/ 1208 h 2085"/>
              <a:gd name="GluePoint15X" fmla="*/ 2448 w 3007"/>
              <a:gd name="GluePoint15Y" fmla="*/ 1241 h 2085"/>
              <a:gd name="GluePoint16X" fmla="*/ 2328 w 3007"/>
              <a:gd name="GluePoint16Y" fmla="*/ 1274 h 2085"/>
              <a:gd name="GluePoint17X" fmla="*/ 2106 w 3007"/>
              <a:gd name="GluePoint17Y" fmla="*/ 1328 h 2085"/>
              <a:gd name="GluePoint18X" fmla="*/ 1742 w 3007"/>
              <a:gd name="GluePoint18Y" fmla="*/ 1421 h 2085"/>
              <a:gd name="GluePoint19X" fmla="*/ 1308 w 3007"/>
              <a:gd name="GluePoint19Y" fmla="*/ 1540 h 2085"/>
              <a:gd name="GluePoint20X" fmla="*/ 820 w 3007"/>
              <a:gd name="GluePoint20Y" fmla="*/ 1709 h 2085"/>
              <a:gd name="GluePoint21X" fmla="*/ 282 w 3007"/>
              <a:gd name="GluePoint21Y" fmla="*/ 1943 h 2085"/>
              <a:gd name="GluePoint22X" fmla="*/ 152 w 3007"/>
              <a:gd name="GluePoint22Y" fmla="*/ 2085 h 2085"/>
              <a:gd name="GluePoint23X" fmla="*/ 386 w 3007"/>
              <a:gd name="GluePoint23Y" fmla="*/ 1992 h 2085"/>
              <a:gd name="GluePoint24X" fmla="*/ 700 w 3007"/>
              <a:gd name="GluePoint24Y" fmla="*/ 1834 h 2085"/>
              <a:gd name="GluePoint25X" fmla="*/ 1064 w 3007"/>
              <a:gd name="GluePoint25Y" fmla="*/ 1693 h 2085"/>
              <a:gd name="GluePoint26X" fmla="*/ 1661 w 3007"/>
              <a:gd name="GluePoint26Y" fmla="*/ 1497 h 2085"/>
              <a:gd name="GluePoint27X" fmla="*/ 1845 w 3007"/>
              <a:gd name="GluePoint27Y" fmla="*/ 1442 h 2085"/>
              <a:gd name="GluePoint28X" fmla="*/ 2252 w 3007"/>
              <a:gd name="GluePoint28Y" fmla="*/ 1339 h 2085"/>
              <a:gd name="GluePoint29X" fmla="*/ 2551 w 3007"/>
              <a:gd name="GluePoint29Y" fmla="*/ 1263 h 2085"/>
              <a:gd name="GluePoint30X" fmla="*/ 2730 w 3007"/>
              <a:gd name="GluePoint30Y" fmla="*/ 1214 h 2085"/>
              <a:gd name="GluePoint31X" fmla="*/ 2876 w 3007"/>
              <a:gd name="GluePoint31Y" fmla="*/ 1170 h 2085"/>
              <a:gd name="GluePoint32X" fmla="*/ 2974 w 3007"/>
              <a:gd name="GluePoint32Y" fmla="*/ 1132 h 2085"/>
              <a:gd name="GluePoint33X" fmla="*/ 3007 w 3007"/>
              <a:gd name="GluePoint33Y" fmla="*/ 871 h 2085"/>
              <a:gd name="GluePoint34X" fmla="*/ 2860 w 3007"/>
              <a:gd name="GluePoint34Y" fmla="*/ 844 h 2085"/>
              <a:gd name="GluePoint35X" fmla="*/ 2670 w 3007"/>
              <a:gd name="GluePoint35Y" fmla="*/ 806 h 2085"/>
              <a:gd name="GluePoint36X" fmla="*/ 2458 w 3007"/>
              <a:gd name="GluePoint36Y" fmla="*/ 757 h 2085"/>
              <a:gd name="GluePoint37X" fmla="*/ 2138 w 3007"/>
              <a:gd name="GluePoint37Y" fmla="*/ 670 h 2085"/>
              <a:gd name="GluePoint38X" fmla="*/ 1959 w 3007"/>
              <a:gd name="GluePoint38Y" fmla="*/ 604 h 2085"/>
              <a:gd name="GluePoint39X" fmla="*/ 1824 w 3007"/>
              <a:gd name="GluePoint39Y" fmla="*/ 534 h 2085"/>
              <a:gd name="GluePoint40X" fmla="*/ 1769 w 3007"/>
              <a:gd name="GluePoint40Y" fmla="*/ 474 h 2085"/>
              <a:gd name="GluePoint41X" fmla="*/ 1753 w 3007"/>
              <a:gd name="GluePoint41Y" fmla="*/ 436 h 2085"/>
              <a:gd name="GluePoint42X" fmla="*/ 1780 w 3007"/>
              <a:gd name="GluePoint42Y" fmla="*/ 381 h 2085"/>
              <a:gd name="GluePoint43X" fmla="*/ 1862 w 3007"/>
              <a:gd name="GluePoint43Y" fmla="*/ 316 h 2085"/>
              <a:gd name="GluePoint44X" fmla="*/ 1986 w 3007"/>
              <a:gd name="GluePoint44Y" fmla="*/ 267 h 2085"/>
              <a:gd name="GluePoint45X" fmla="*/ 2149 w 3007"/>
              <a:gd name="GluePoint45Y" fmla="*/ 229 h 2085"/>
              <a:gd name="GluePoint46X" fmla="*/ 2431 w 3007"/>
              <a:gd name="GluePoint46Y" fmla="*/ 180 h 2085"/>
              <a:gd name="GluePoint47X" fmla="*/ 2827 w 3007"/>
              <a:gd name="GluePoint47Y" fmla="*/ 125 h 2085"/>
              <a:gd name="GluePoint48X" fmla="*/ 3007 w 3007"/>
              <a:gd name="GluePoint48Y" fmla="*/ 87 h 2085"/>
              <a:gd name="GluePoint49X" fmla="*/ 2909 w 3007"/>
              <a:gd name="GluePoint49Y" fmla="*/ 22 h 2085"/>
              <a:gd name="GluePoint50X" fmla="*/ 2676 w 3007"/>
              <a:gd name="GluePoint50Y" fmla="*/ 66 h 2085"/>
              <a:gd name="GluePoint51X" fmla="*/ 2285 w 3007"/>
              <a:gd name="GluePoint51Y" fmla="*/ 120 h 2085"/>
              <a:gd name="GluePoint52X" fmla="*/ 2030 w 3007"/>
              <a:gd name="GluePoint52Y" fmla="*/ 158 h 2085"/>
              <a:gd name="GluePoint53X" fmla="*/ 1791 w 3007"/>
              <a:gd name="GluePoint53Y" fmla="*/ 202 h 2085"/>
              <a:gd name="GluePoint54X" fmla="*/ 1601 w 3007"/>
              <a:gd name="GluePoint54Y" fmla="*/ 261 h 2085"/>
              <a:gd name="GluePoint55X" fmla="*/ 1471 w 3007"/>
              <a:gd name="GluePoint55Y" fmla="*/ 338 h 2085"/>
              <a:gd name="GluePoint56X" fmla="*/ 1438 w 3007"/>
              <a:gd name="GluePoint56Y" fmla="*/ 387 h 2085"/>
              <a:gd name="GluePoint57X" fmla="*/ 1427 w 3007"/>
              <a:gd name="GluePoint57Y" fmla="*/ 441 h 2085"/>
            </a:gdLst>
            <a:rect l="l" t="t"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xmlns:a="http://schemas.openxmlformats.org/drawingml/2006/main">
            <a:srgbClr val="0033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0" name="Freeform 10">
            <a:extLst xmlns:a="http://schemas.openxmlformats.org/drawingml/2006/main">
              <a:ext uri="{FF2B5EF4-FFF2-40B4-BE49-F238E27FC236}">
                <a16:creationId xmlns:a16="http://schemas.microsoft.com/office/drawing/2014/main" id="{333A3ADE-5EDE-40BC-838F-75AE12BAAECF}"/>
              </a:ext>
            </a:extLst>
          </p:cNvPr>
          <p:cNvSpPr>
            <a:spLocks xmlns:a="http://schemas.openxmlformats.org/drawingml/2006/main" noGrp="1"/>
          </p:cNvSpPr>
          <p:nvPr/>
        </p:nvSpPr>
        <p:spPr>
          <a:xfrm xmlns:a="http://schemas.openxmlformats.org/drawingml/2006/main" rot="0" flipH="0" flipV="0">
            <a:off x="7145280" y="3678120"/>
            <a:ext cx="1981080" cy="855720"/>
          </a:xfrm>
          <a:custGeom xmlns:a="http://schemas.openxmlformats.org/drawingml/2006/main">
            <a:gdLst>
              <a:gd name="GluePoint1X" fmla="*/ 0 w 1248"/>
              <a:gd name="GluePoint1Y" fmla="*/ 332 h 539"/>
              <a:gd name="GluePoint2X" fmla="*/ 0 w 1248"/>
              <a:gd name="GluePoint2Y" fmla="*/ 360 h 539"/>
              <a:gd name="GluePoint3X" fmla="*/ 5 w 1248"/>
              <a:gd name="GluePoint3Y" fmla="*/ 387 h 539"/>
              <a:gd name="GluePoint4X" fmla="*/ 27 w 1248"/>
              <a:gd name="GluePoint4Y" fmla="*/ 414 h 539"/>
              <a:gd name="GluePoint5X" fmla="*/ 54 w 1248"/>
              <a:gd name="GluePoint5Y" fmla="*/ 436 h 539"/>
              <a:gd name="GluePoint6X" fmla="*/ 92 w 1248"/>
              <a:gd name="GluePoint6Y" fmla="*/ 463 h 539"/>
              <a:gd name="GluePoint7X" fmla="*/ 141 w 1248"/>
              <a:gd name="GluePoint7Y" fmla="*/ 490 h 539"/>
              <a:gd name="GluePoint8X" fmla="*/ 195 w 1248"/>
              <a:gd name="GluePoint8Y" fmla="*/ 512 h 539"/>
              <a:gd name="GluePoint9X" fmla="*/ 255 w 1248"/>
              <a:gd name="GluePoint9Y" fmla="*/ 539 h 539"/>
              <a:gd name="GluePoint10X" fmla="*/ 212 w 1248"/>
              <a:gd name="GluePoint10Y" fmla="*/ 517 h 539"/>
              <a:gd name="GluePoint11X" fmla="*/ 179 w 1248"/>
              <a:gd name="GluePoint11Y" fmla="*/ 490 h 539"/>
              <a:gd name="GluePoint12X" fmla="*/ 157 w 1248"/>
              <a:gd name="GluePoint12Y" fmla="*/ 468 h 539"/>
              <a:gd name="GluePoint13X" fmla="*/ 141 w 1248"/>
              <a:gd name="GluePoint13Y" fmla="*/ 447 h 539"/>
              <a:gd name="GluePoint14X" fmla="*/ 136 w 1248"/>
              <a:gd name="GluePoint14Y" fmla="*/ 425 h 539"/>
              <a:gd name="GluePoint15X" fmla="*/ 136 w 1248"/>
              <a:gd name="GluePoint15Y" fmla="*/ 403 h 539"/>
              <a:gd name="GluePoint16X" fmla="*/ 141 w 1248"/>
              <a:gd name="GluePoint16Y" fmla="*/ 381 h 539"/>
              <a:gd name="GluePoint17X" fmla="*/ 157 w 1248"/>
              <a:gd name="GluePoint17Y" fmla="*/ 365 h 539"/>
              <a:gd name="GluePoint18X" fmla="*/ 179 w 1248"/>
              <a:gd name="GluePoint18Y" fmla="*/ 343 h 539"/>
              <a:gd name="GluePoint19X" fmla="*/ 201 w 1248"/>
              <a:gd name="GluePoint19Y" fmla="*/ 327 h 539"/>
              <a:gd name="GluePoint20X" fmla="*/ 266 w 1248"/>
              <a:gd name="GluePoint20Y" fmla="*/ 294 h 539"/>
              <a:gd name="GluePoint21X" fmla="*/ 353 w 1248"/>
              <a:gd name="GluePoint21Y" fmla="*/ 262 h 539"/>
              <a:gd name="GluePoint22X" fmla="*/ 445 w 1248"/>
              <a:gd name="GluePoint22Y" fmla="*/ 234 h 539"/>
              <a:gd name="GluePoint23X" fmla="*/ 554 w 1248"/>
              <a:gd name="GluePoint23Y" fmla="*/ 213 h 539"/>
              <a:gd name="GluePoint24X" fmla="*/ 662 w 1248"/>
              <a:gd name="GluePoint24Y" fmla="*/ 191 h 539"/>
              <a:gd name="GluePoint25X" fmla="*/ 890 w 1248"/>
              <a:gd name="GluePoint25Y" fmla="*/ 153 h 539"/>
              <a:gd name="GluePoint26X" fmla="*/ 993 w 1248"/>
              <a:gd name="GluePoint26Y" fmla="*/ 136 h 539"/>
              <a:gd name="GluePoint27X" fmla="*/ 1091 w 1248"/>
              <a:gd name="GluePoint27Y" fmla="*/ 120 h 539"/>
              <a:gd name="GluePoint28X" fmla="*/ 1178 w 1248"/>
              <a:gd name="GluePoint28Y" fmla="*/ 115 h 539"/>
              <a:gd name="GluePoint29X" fmla="*/ 1248 w 1248"/>
              <a:gd name="GluePoint29Y" fmla="*/ 104 h 539"/>
              <a:gd name="GluePoint30X" fmla="*/ 1248 w 1248"/>
              <a:gd name="GluePoint30Y" fmla="*/ 0 h 539"/>
              <a:gd name="GluePoint31X" fmla="*/ 1161 w 1248"/>
              <a:gd name="GluePoint31Y" fmla="*/ 22 h 539"/>
              <a:gd name="GluePoint32X" fmla="*/ 1069 w 1248"/>
              <a:gd name="GluePoint32Y" fmla="*/ 38 h 539"/>
              <a:gd name="GluePoint33X" fmla="*/ 874 w 1248"/>
              <a:gd name="GluePoint33Y" fmla="*/ 71 h 539"/>
              <a:gd name="GluePoint34X" fmla="*/ 673 w 1248"/>
              <a:gd name="GluePoint34Y" fmla="*/ 93 h 539"/>
              <a:gd name="GluePoint35X" fmla="*/ 483 w 1248"/>
              <a:gd name="GluePoint35Y" fmla="*/ 126 h 539"/>
              <a:gd name="GluePoint36X" fmla="*/ 391 w 1248"/>
              <a:gd name="GluePoint36Y" fmla="*/ 142 h 539"/>
              <a:gd name="GluePoint37X" fmla="*/ 309 w 1248"/>
              <a:gd name="GluePoint37Y" fmla="*/ 158 h 539"/>
              <a:gd name="GluePoint38X" fmla="*/ 228 w 1248"/>
              <a:gd name="GluePoint38Y" fmla="*/ 180 h 539"/>
              <a:gd name="GluePoint39X" fmla="*/ 163 w 1248"/>
              <a:gd name="GluePoint39Y" fmla="*/ 202 h 539"/>
              <a:gd name="GluePoint40X" fmla="*/ 103 w 1248"/>
              <a:gd name="GluePoint40Y" fmla="*/ 229 h 539"/>
              <a:gd name="GluePoint41X" fmla="*/ 54 w 1248"/>
              <a:gd name="GluePoint41Y" fmla="*/ 256 h 539"/>
              <a:gd name="GluePoint42X" fmla="*/ 22 w 1248"/>
              <a:gd name="GluePoint42Y" fmla="*/ 294 h 539"/>
              <a:gd name="GluePoint43X" fmla="*/ 0 w 1248"/>
              <a:gd name="GluePoint43Y" fmla="*/ 332 h 539"/>
              <a:gd name="GluePoint44X" fmla="*/ 0 w 1248"/>
              <a:gd name="GluePoint44Y" fmla="*/ 332 h 539"/>
            </a:gdLst>
            <a:rect l="l" t="t"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xmlns:a="http://schemas.openxmlformats.org/drawingml/2006/main" rotWithShape="0">
            <a:gsLst>
              <a:gs pos="0">
                <a:srgbClr val="003399"/>
              </a:gs>
              <a:gs pos="100000">
                <a:srgbClr val="002D86"/>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1" name="Freeform 11">
            <a:extLst xmlns:a="http://schemas.openxmlformats.org/drawingml/2006/main">
              <a:ext uri="{FF2B5EF4-FFF2-40B4-BE49-F238E27FC236}">
                <a16:creationId xmlns:a16="http://schemas.microsoft.com/office/drawing/2014/main" id="{9ABB3910-B18E-4726-AE0C-A7A15EDD164D}"/>
              </a:ext>
            </a:extLst>
          </p:cNvPr>
          <p:cNvSpPr>
            <a:spLocks xmlns:a="http://schemas.openxmlformats.org/drawingml/2006/main" noGrp="1"/>
          </p:cNvSpPr>
          <p:nvPr/>
        </p:nvSpPr>
        <p:spPr>
          <a:xfrm xmlns:a="http://schemas.openxmlformats.org/drawingml/2006/main" rot="0" flipH="0" flipV="0">
            <a:off x="5273640" y="2128680"/>
            <a:ext cx="2896920" cy="2440080"/>
          </a:xfrm>
          <a:custGeom xmlns:a="http://schemas.openxmlformats.org/drawingml/2006/main">
            <a:gdLst>
              <a:gd name="GluePoint1X" fmla="*/ 982 w 2296"/>
              <a:gd name="GluePoint1Y" fmla="*/ 1061 h 1469"/>
              <a:gd name="GluePoint2X" fmla="*/ 1357 w 2296"/>
              <a:gd name="GluePoint2Y" fmla="*/ 1012 h 1469"/>
              <a:gd name="GluePoint3X" fmla="*/ 1666 w 2296"/>
              <a:gd name="GluePoint3Y" fmla="*/ 957 h 1469"/>
              <a:gd name="GluePoint4X" fmla="*/ 1916 w 2296"/>
              <a:gd name="GluePoint4Y" fmla="*/ 897 h 1469"/>
              <a:gd name="GluePoint5X" fmla="*/ 2100 w 2296"/>
              <a:gd name="GluePoint5Y" fmla="*/ 832 h 1469"/>
              <a:gd name="GluePoint6X" fmla="*/ 2220 w 2296"/>
              <a:gd name="GluePoint6Y" fmla="*/ 756 h 1469"/>
              <a:gd name="GluePoint7X" fmla="*/ 2285 w 2296"/>
              <a:gd name="GluePoint7Y" fmla="*/ 669 h 1469"/>
              <a:gd name="GluePoint8X" fmla="*/ 2290 w 2296"/>
              <a:gd name="GluePoint8Y" fmla="*/ 560 h 1469"/>
              <a:gd name="GluePoint9X" fmla="*/ 2241 w 2296"/>
              <a:gd name="GluePoint9Y" fmla="*/ 457 h 1469"/>
              <a:gd name="GluePoint10X" fmla="*/ 2144 w 2296"/>
              <a:gd name="GluePoint10Y" fmla="*/ 364 h 1469"/>
              <a:gd name="GluePoint11X" fmla="*/ 2008 w 2296"/>
              <a:gd name="GluePoint11Y" fmla="*/ 277 h 1469"/>
              <a:gd name="GluePoint12X" fmla="*/ 1769 w 2296"/>
              <a:gd name="GluePoint12Y" fmla="*/ 157 h 1469"/>
              <a:gd name="GluePoint13X" fmla="*/ 1612 w 2296"/>
              <a:gd name="GluePoint13Y" fmla="*/ 92 h 1469"/>
              <a:gd name="GluePoint14X" fmla="*/ 1476 w 2296"/>
              <a:gd name="GluePoint14Y" fmla="*/ 43 h 1469"/>
              <a:gd name="GluePoint15X" fmla="*/ 1384 w 2296"/>
              <a:gd name="GluePoint15Y" fmla="*/ 10 h 1469"/>
              <a:gd name="GluePoint16X" fmla="*/ 1346 w 2296"/>
              <a:gd name="GluePoint16Y" fmla="*/ 0 h 1469"/>
              <a:gd name="GluePoint17X" fmla="*/ 1655 w 2296"/>
              <a:gd name="GluePoint17Y" fmla="*/ 119 h 1469"/>
              <a:gd name="GluePoint18X" fmla="*/ 1948 w 2296"/>
              <a:gd name="GluePoint18Y" fmla="*/ 255 h 1469"/>
              <a:gd name="GluePoint19X" fmla="*/ 2068 w 2296"/>
              <a:gd name="GluePoint19Y" fmla="*/ 326 h 1469"/>
              <a:gd name="GluePoint20X" fmla="*/ 2171 w 2296"/>
              <a:gd name="GluePoint20Y" fmla="*/ 402 h 1469"/>
              <a:gd name="GluePoint21X" fmla="*/ 2236 w 2296"/>
              <a:gd name="GluePoint21Y" fmla="*/ 478 h 1469"/>
              <a:gd name="GluePoint22X" fmla="*/ 2263 w 2296"/>
              <a:gd name="GluePoint22Y" fmla="*/ 560 h 1469"/>
              <a:gd name="GluePoint23X" fmla="*/ 2241 w 2296"/>
              <a:gd name="GluePoint23Y" fmla="*/ 636 h 1469"/>
              <a:gd name="GluePoint24X" fmla="*/ 2171 w 2296"/>
              <a:gd name="GluePoint24Y" fmla="*/ 702 h 1469"/>
              <a:gd name="GluePoint25X" fmla="*/ 2062 w 2296"/>
              <a:gd name="GluePoint25Y" fmla="*/ 756 h 1469"/>
              <a:gd name="GluePoint26X" fmla="*/ 1921 w 2296"/>
              <a:gd name="GluePoint26Y" fmla="*/ 800 h 1469"/>
              <a:gd name="GluePoint27X" fmla="*/ 1748 w 2296"/>
              <a:gd name="GluePoint27Y" fmla="*/ 843 h 1469"/>
              <a:gd name="GluePoint28X" fmla="*/ 1351 w 2296"/>
              <a:gd name="GluePoint28Y" fmla="*/ 908 h 1469"/>
              <a:gd name="GluePoint29X" fmla="*/ 923 w 2296"/>
              <a:gd name="GluePoint29Y" fmla="*/ 968 h 1469"/>
              <a:gd name="GluePoint30X" fmla="*/ 521 w 2296"/>
              <a:gd name="GluePoint30Y" fmla="*/ 1028 h 1469"/>
              <a:gd name="GluePoint31X" fmla="*/ 353 w 2296"/>
              <a:gd name="GluePoint31Y" fmla="*/ 1066 h 1469"/>
              <a:gd name="GluePoint32X" fmla="*/ 206 w 2296"/>
              <a:gd name="GluePoint32Y" fmla="*/ 1104 h 1469"/>
              <a:gd name="GluePoint33X" fmla="*/ 92 w 2296"/>
              <a:gd name="GluePoint33Y" fmla="*/ 1148 h 1469"/>
              <a:gd name="GluePoint34X" fmla="*/ 22 w 2296"/>
              <a:gd name="GluePoint34Y" fmla="*/ 1202 h 1469"/>
              <a:gd name="GluePoint35X" fmla="*/ 0 w 2296"/>
              <a:gd name="GluePoint35Y" fmla="*/ 1262 h 1469"/>
              <a:gd name="GluePoint36X" fmla="*/ 27 w 2296"/>
              <a:gd name="GluePoint36Y" fmla="*/ 1327 h 1469"/>
              <a:gd name="GluePoint37X" fmla="*/ 98 w 2296"/>
              <a:gd name="GluePoint37Y" fmla="*/ 1382 h 1469"/>
              <a:gd name="GluePoint38X" fmla="*/ 196 w 2296"/>
              <a:gd name="GluePoint38Y" fmla="*/ 1425 h 1469"/>
              <a:gd name="GluePoint39X" fmla="*/ 326 w 2296"/>
              <a:gd name="GluePoint39Y" fmla="*/ 1469 h 1469"/>
              <a:gd name="GluePoint40X" fmla="*/ 217 w 2296"/>
              <a:gd name="GluePoint40Y" fmla="*/ 1414 h 1469"/>
              <a:gd name="GluePoint41X" fmla="*/ 147 w 2296"/>
              <a:gd name="GluePoint41Y" fmla="*/ 1360 h 1469"/>
              <a:gd name="GluePoint42X" fmla="*/ 120 w 2296"/>
              <a:gd name="GluePoint42Y" fmla="*/ 1306 h 1469"/>
              <a:gd name="GluePoint43X" fmla="*/ 141 w 2296"/>
              <a:gd name="GluePoint43Y" fmla="*/ 1257 h 1469"/>
              <a:gd name="GluePoint44X" fmla="*/ 212 w 2296"/>
              <a:gd name="GluePoint44Y" fmla="*/ 1208 h 1469"/>
              <a:gd name="GluePoint45X" fmla="*/ 342 w 2296"/>
              <a:gd name="GluePoint45Y" fmla="*/ 1164 h 1469"/>
              <a:gd name="GluePoint46X" fmla="*/ 527 w 2296"/>
              <a:gd name="GluePoint46Y" fmla="*/ 1121 h 1469"/>
              <a:gd name="GluePoint47X" fmla="*/ 771 w 2296"/>
              <a:gd name="GluePoint47Y" fmla="*/ 1088 h 1469"/>
            </a:gdLst>
            <a:rect l="l" t="t"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xmlns:a="http://schemas.openxmlformats.org/drawingml/2006/main" rotWithShape="0">
            <a:gsLst>
              <a:gs pos="0">
                <a:srgbClr val="003399"/>
              </a:gs>
              <a:gs pos="100000">
                <a:srgbClr val="002B82"/>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2" name="Freeform 12">
            <a:extLst xmlns:a="http://schemas.openxmlformats.org/drawingml/2006/main">
              <a:ext uri="{FF2B5EF4-FFF2-40B4-BE49-F238E27FC236}">
                <a16:creationId xmlns:a16="http://schemas.microsoft.com/office/drawing/2014/main" id="{4373C572-DBA1-4BE5-8E5C-10C82A9B4F0D}"/>
              </a:ext>
            </a:extLst>
          </p:cNvPr>
          <p:cNvSpPr>
            <a:spLocks xmlns:a="http://schemas.openxmlformats.org/drawingml/2006/main" noGrp="1"/>
          </p:cNvSpPr>
          <p:nvPr/>
        </p:nvSpPr>
        <p:spPr>
          <a:xfrm xmlns:a="http://schemas.openxmlformats.org/drawingml/2006/main" rot="0" flipH="0" flipV="0">
            <a:off x="0" y="0"/>
            <a:ext cx="9140760" cy="2819160"/>
          </a:xfrm>
          <a:custGeom xmlns:a="http://schemas.openxmlformats.org/drawingml/2006/main">
            <a:gdLst>
              <a:gd name="GluePoint1X" fmla="*/ 0 w 5740"/>
              <a:gd name="GluePoint1Y" fmla="*/ 0 h 1906"/>
              <a:gd name="GluePoint2X" fmla="*/ 0 w 5740"/>
              <a:gd name="GluePoint2Y" fmla="*/ 1906 h 1906"/>
              <a:gd name="GluePoint3X" fmla="*/ 5740 w 5740"/>
              <a:gd name="GluePoint3Y" fmla="*/ 1906 h 1906"/>
              <a:gd name="GluePoint4X" fmla="*/ 5740 w 5740"/>
              <a:gd name="GluePoint4Y" fmla="*/ 0 h 1906"/>
              <a:gd name="GluePoint5X" fmla="*/ 0 w 5740"/>
              <a:gd name="GluePoint5Y" fmla="*/ 0 h 1906"/>
              <a:gd name="GluePoint6X" fmla="*/ 0 w 5740"/>
              <a:gd name="GluePoint6Y" fmla="*/ 0 h 1906"/>
            </a:gdLst>
            <a:rect l="l" t="t" r="r" b="b"/>
            <a:pathLst>
              <a:path w="5740" h="1906">
                <a:moveTo>
                  <a:pt x="0" y="0"/>
                </a:moveTo>
                <a:lnTo>
                  <a:pt x="0" y="1906"/>
                </a:lnTo>
                <a:lnTo>
                  <a:pt x="5740" y="1906"/>
                </a:lnTo>
                <a:lnTo>
                  <a:pt x="5740" y="0"/>
                </a:lnTo>
                <a:lnTo>
                  <a:pt x="0" y="0"/>
                </a:lnTo>
                <a:lnTo>
                  <a:pt x="0" y="0"/>
                </a:lnTo>
                <a:close/>
              </a:path>
            </a:pathLst>
          </a:custGeom>
          <a:gradFill xmlns:a="http://schemas.openxmlformats.org/drawingml/2006/main" rotWithShape="0">
            <a:gsLst>
              <a:gs pos="0">
                <a:srgbClr val="000514"/>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3" name="PlaceHolder 3">
            <a:extLst xmlns:a="http://schemas.openxmlformats.org/drawingml/2006/main">
              <a:ext uri="{FF2B5EF4-FFF2-40B4-BE49-F238E27FC236}">
                <a16:creationId xmlns:a16="http://schemas.microsoft.com/office/drawing/2014/main" id="{F0E733C3-7FB9-46F7-BC88-D731E69BED3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1" u="none">
                <a:solidFill>
                  <a:srgbClr val="E5E5FF"/>
                </a:solidFill>
                <a:latin typeface="Garamond"/>
                <a:ea typeface="Garamond"/>
                <a:cs typeface="Garamond"/>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1" u="none">
                <a:solidFill>
                  <a:srgbClr val="E5E5FF"/>
                </a:solidFill>
                <a:latin typeface="Garamond"/>
                <a:ea typeface="Garamond"/>
                <a:cs typeface="Garamond"/>
              </a:rPr>
              <a:t>Click to edit the title text format</a:t>
            </a:r>
            <a:endParaRPr sz="4400" b="1" u="none">
              <a:solidFill>
                <a:srgbClr val="E5E5FF"/>
              </a:solidFill>
              <a:latin typeface="Garamond"/>
              <a:ea typeface="Garamond"/>
              <a:cs typeface="Garamond"/>
            </a:endParaRPr>
          </a:p>
        </p:txBody>
      </p:sp>
      <p:sp>
        <p:nvSpPr>
          <p:cNvPr id="15" name="PlaceHolder 5">
            <a:extLst xmlns:a="http://schemas.openxmlformats.org/drawingml/2006/main">
              <a:ext uri="{FF2B5EF4-FFF2-40B4-BE49-F238E27FC236}">
                <a16:creationId xmlns:a16="http://schemas.microsoft.com/office/drawing/2014/main" id="{8AE3004F-D60F-4FA0-8CA6-37F715267681}"/>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1pPr>
            <a:lvl2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2pPr>
            <a:lvl3pPr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3pPr>
            <a:lvl4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4pPr>
            <a:lvl5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5pPr>
            <a:lvl6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6pPr>
            <a:lvl7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7pPr>
          </a:lstStyle>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Click to edit the outline text format</a:t>
            </a:r>
            <a:endParaRPr sz="3200" b="0" u="none">
              <a:solidFill>
                <a:srgbClr val="FFFFFF"/>
              </a:solidFill>
              <a:latin typeface="Garamond"/>
              <a:ea typeface="Garamond"/>
              <a:cs typeface="Garamond"/>
            </a:endParaRPr>
          </a:p>
          <a:p xmlns:a="http://schemas.openxmlformats.org/drawingml/2006/main">
            <a:pPr marL="743040" lvl="1" indent="-28584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Second Outline Level</a:t>
            </a:r>
            <a:endParaRPr sz="3200" b="0" u="none">
              <a:solidFill>
                <a:srgbClr val="FFFFFF"/>
              </a:solidFill>
              <a:latin typeface="Garamond"/>
              <a:ea typeface="Garamond"/>
              <a:cs typeface="Garamond"/>
            </a:endParaRPr>
          </a:p>
          <a:p xmlns:a="http://schemas.openxmlformats.org/drawingml/2006/main">
            <a:pPr marL="1143000" lvl="2" indent="-228600"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Third Outline Level</a:t>
            </a:r>
            <a:endParaRPr sz="3200" b="0" u="none">
              <a:solidFill>
                <a:srgbClr val="FFFFFF"/>
              </a:solidFill>
              <a:latin typeface="Garamond"/>
              <a:ea typeface="Garamond"/>
              <a:cs typeface="Garamond"/>
            </a:endParaRPr>
          </a:p>
          <a:p xmlns:a="http://schemas.openxmlformats.org/drawingml/2006/main">
            <a:pPr marL="1600200" lvl="3" indent="-22860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Fourth Outline Level</a:t>
            </a:r>
            <a:endParaRPr sz="3200" b="0" u="none">
              <a:solidFill>
                <a:srgbClr val="FFFFFF"/>
              </a:solidFill>
              <a:latin typeface="Garamond"/>
              <a:ea typeface="Garamond"/>
              <a:cs typeface="Garamond"/>
            </a:endParaRPr>
          </a:p>
          <a:p xmlns:a="http://schemas.openxmlformats.org/drawingml/2006/main">
            <a:pPr marL="2057400" lvl="4" indent="-22860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Fifth Outline Level</a:t>
            </a:r>
            <a:endParaRPr sz="3200" b="0" u="none">
              <a:solidFill>
                <a:srgbClr val="FFFFFF"/>
              </a:solidFill>
              <a:latin typeface="Garamond"/>
              <a:ea typeface="Garamond"/>
              <a:cs typeface="Garamond"/>
            </a:endParaRPr>
          </a:p>
          <a:p xmlns:a="http://schemas.openxmlformats.org/drawingml/2006/main">
            <a:pPr marL="2057400" lvl="5"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Sixth Outline Level</a:t>
            </a:r>
            <a:endParaRPr sz="3200" b="0" u="none">
              <a:solidFill>
                <a:srgbClr val="FFFFFF"/>
              </a:solidFill>
              <a:latin typeface="Garamond"/>
              <a:ea typeface="Garamond"/>
              <a:cs typeface="Garamond"/>
            </a:endParaRPr>
          </a:p>
          <a:p xmlns:a="http://schemas.openxmlformats.org/drawingml/2006/main">
            <a:pPr marL="2057400" lvl="6"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Seventh Outline Level</a:t>
            </a:r>
            <a:endParaRPr sz="3200" b="0" u="none">
              <a:solidFill>
                <a:srgbClr val="FFFFFF"/>
              </a:solidFill>
              <a:latin typeface="Garamond"/>
              <a:ea typeface="Garamond"/>
              <a:cs typeface="Garamond"/>
            </a:endParaRPr>
          </a:p>
        </p:txBody>
      </p:sp>
    </p:spTree>
  </p:cSld>
</p:sldLayout>
</file>

<file path=ppt/slideLayouts/slideLayout2.xml><?xml version="1.0" encoding="utf-8"?>
<p:sldLayout xmlns:p="http://schemas.openxmlformats.org/presentationml/2006/main" type="blank" preserve="1">
  <p:cSld name="Title1">
    <p:bg>
      <p:bgPr>
        <a:solidFill xmlns:a="http://schemas.openxmlformats.org/drawingml/2006/main">
          <a:srgbClr val="003399"/>
        </a:solidFill>
      </p:bgPr>
    </p:bg>
    <p:spTree>
      <p:nvGrpSpPr>
        <p:cNvPr id="1" name=""/>
        <p:cNvGrpSpPr/>
        <p:nvPr/>
      </p:nvGrpSpPr>
      <p:grpSpPr>
        <a:xfrm xmlns:a="http://schemas.openxmlformats.org/drawingml/2006/main"/>
      </p:grpSpPr>
      <p:sp>
        <p:nvSpPr>
          <p:cNvPr id="18" name="Freeform 4">
            <a:extLst xmlns:a="http://schemas.openxmlformats.org/drawingml/2006/main">
              <a:ext uri="{FF2B5EF4-FFF2-40B4-BE49-F238E27FC236}">
                <a16:creationId xmlns:a16="http://schemas.microsoft.com/office/drawing/2014/main" id="{806632BD-D5F0-4D2F-9523-CE0D907ED231}"/>
              </a:ext>
            </a:extLst>
          </p:cNvPr>
          <p:cNvSpPr>
            <a:spLocks xmlns:a="http://schemas.openxmlformats.org/drawingml/2006/main" noGrp="1"/>
          </p:cNvSpPr>
          <p:nvPr/>
        </p:nvSpPr>
        <p:spPr>
          <a:xfrm xmlns:a="http://schemas.openxmlformats.org/drawingml/2006/main" rot="0" flipH="0" flipV="0">
            <a:off x="2743200" y="4197240"/>
            <a:ext cx="4574880" cy="2652480"/>
          </a:xfrm>
          <a:custGeom xmlns:a="http://schemas.openxmlformats.org/drawingml/2006/main">
            <a:gdLst>
              <a:gd name="GluePoint1X" fmla="*/ 2740 w 2882"/>
              <a:gd name="GluePoint1Y" fmla="*/ 528 h 1671"/>
              <a:gd name="GluePoint2X" fmla="*/ 2632 w 2882"/>
              <a:gd name="GluePoint2Y" fmla="*/ 484 h 1671"/>
              <a:gd name="GluePoint3X" fmla="*/ 2480 w 2882"/>
              <a:gd name="GluePoint3Y" fmla="*/ 424 h 1671"/>
              <a:gd name="GluePoint4X" fmla="*/ 2203 w 2882"/>
              <a:gd name="GluePoint4Y" fmla="*/ 343 h 1671"/>
              <a:gd name="GluePoint5X" fmla="*/ 1970 w 2882"/>
              <a:gd name="GluePoint5Y" fmla="*/ 277 h 1671"/>
              <a:gd name="GluePoint6X" fmla="*/ 1807 w 2882"/>
              <a:gd name="GluePoint6Y" fmla="*/ 212 h 1671"/>
              <a:gd name="GluePoint7X" fmla="*/ 1693 w 2882"/>
              <a:gd name="GluePoint7Y" fmla="*/ 152 h 1671"/>
              <a:gd name="GluePoint8X" fmla="*/ 1628 w 2882"/>
              <a:gd name="GluePoint8Y" fmla="*/ 103 h 1671"/>
              <a:gd name="GluePoint9X" fmla="*/ 1590 w 2882"/>
              <a:gd name="GluePoint9Y" fmla="*/ 60 h 1671"/>
              <a:gd name="GluePoint10X" fmla="*/ 1579 w 2882"/>
              <a:gd name="GluePoint10Y" fmla="*/ 27 h 1671"/>
              <a:gd name="GluePoint11X" fmla="*/ 1585 w 2882"/>
              <a:gd name="GluePoint11Y" fmla="*/ 0 h 1671"/>
              <a:gd name="GluePoint12X" fmla="*/ 1557 w 2882"/>
              <a:gd name="GluePoint12Y" fmla="*/ 49 h 1671"/>
              <a:gd name="GluePoint13X" fmla="*/ 1568 w 2882"/>
              <a:gd name="GluePoint13Y" fmla="*/ 98 h 1671"/>
              <a:gd name="GluePoint14X" fmla="*/ 1617 w 2882"/>
              <a:gd name="GluePoint14Y" fmla="*/ 141 h 1671"/>
              <a:gd name="GluePoint15X" fmla="*/ 1688 w 2882"/>
              <a:gd name="GluePoint15Y" fmla="*/ 185 h 1671"/>
              <a:gd name="GluePoint16X" fmla="*/ 1791 w 2882"/>
              <a:gd name="GluePoint16Y" fmla="*/ 228 h 1671"/>
              <a:gd name="GluePoint17X" fmla="*/ 2040 w 2882"/>
              <a:gd name="GluePoint17Y" fmla="*/ 310 h 1671"/>
              <a:gd name="GluePoint18X" fmla="*/ 2285 w 2882"/>
              <a:gd name="GluePoint18Y" fmla="*/ 381 h 1671"/>
              <a:gd name="GluePoint19X" fmla="*/ 2464 w 2882"/>
              <a:gd name="GluePoint19Y" fmla="*/ 435 h 1671"/>
              <a:gd name="GluePoint20X" fmla="*/ 2605 w 2882"/>
              <a:gd name="GluePoint20Y" fmla="*/ 484 h 1671"/>
              <a:gd name="GluePoint21X" fmla="*/ 2708 w 2882"/>
              <a:gd name="GluePoint21Y" fmla="*/ 528 h 1671"/>
              <a:gd name="GluePoint22X" fmla="*/ 2768 w 2882"/>
              <a:gd name="GluePoint22Y" fmla="*/ 560 h 1671"/>
              <a:gd name="GluePoint23X" fmla="*/ 2795 w 2882"/>
              <a:gd name="GluePoint23Y" fmla="*/ 593 h 1671"/>
              <a:gd name="GluePoint24X" fmla="*/ 2795 w 2882"/>
              <a:gd name="GluePoint24Y" fmla="*/ 642 h 1671"/>
              <a:gd name="GluePoint25X" fmla="*/ 2762 w 2882"/>
              <a:gd name="GluePoint25Y" fmla="*/ 691 h 1671"/>
              <a:gd name="GluePoint26X" fmla="*/ 2692 w 2882"/>
              <a:gd name="GluePoint26Y" fmla="*/ 735 h 1671"/>
              <a:gd name="GluePoint27X" fmla="*/ 2589 w 2882"/>
              <a:gd name="GluePoint27Y" fmla="*/ 778 h 1671"/>
              <a:gd name="GluePoint28X" fmla="*/ 2458 w 2882"/>
              <a:gd name="GluePoint28Y" fmla="*/ 822 h 1671"/>
              <a:gd name="GluePoint29X" fmla="*/ 2301 w 2882"/>
              <a:gd name="GluePoint29Y" fmla="*/ 865 h 1671"/>
              <a:gd name="GluePoint30X" fmla="*/ 2030 w 2882"/>
              <a:gd name="GluePoint30Y" fmla="*/ 930 h 1671"/>
              <a:gd name="GluePoint31X" fmla="*/ 1606 w 2882"/>
              <a:gd name="GluePoint31Y" fmla="*/ 1034 h 1671"/>
              <a:gd name="GluePoint32X" fmla="*/ 1145 w 2882"/>
              <a:gd name="GluePoint32Y" fmla="*/ 1164 h 1671"/>
              <a:gd name="GluePoint33X" fmla="*/ 673 w 2882"/>
              <a:gd name="GluePoint33Y" fmla="*/ 1328 h 1671"/>
              <a:gd name="GluePoint34X" fmla="*/ 217 w 2882"/>
              <a:gd name="GluePoint34Y" fmla="*/ 1545 h 1671"/>
              <a:gd name="GluePoint35X" fmla="*/ 353 w 2882"/>
              <a:gd name="GluePoint35Y" fmla="*/ 1671 h 1671"/>
              <a:gd name="GluePoint36X" fmla="*/ 754 w 2882"/>
              <a:gd name="GluePoint36Y" fmla="*/ 1469 h 1671"/>
              <a:gd name="GluePoint37X" fmla="*/ 1145 w 2882"/>
              <a:gd name="GluePoint37Y" fmla="*/ 1311 h 1671"/>
              <a:gd name="GluePoint38X" fmla="*/ 1519 w 2882"/>
              <a:gd name="GluePoint38Y" fmla="*/ 1186 h 1671"/>
              <a:gd name="GluePoint39X" fmla="*/ 1861 w 2882"/>
              <a:gd name="GluePoint39Y" fmla="*/ 1083 h 1671"/>
              <a:gd name="GluePoint40X" fmla="*/ 2165 w 2882"/>
              <a:gd name="GluePoint40Y" fmla="*/ 1007 h 1671"/>
              <a:gd name="GluePoint41X" fmla="*/ 2426 w 2882"/>
              <a:gd name="GluePoint41Y" fmla="*/ 947 h 1671"/>
              <a:gd name="GluePoint42X" fmla="*/ 2626 w 2882"/>
              <a:gd name="GluePoint42Y" fmla="*/ 892 h 1671"/>
              <a:gd name="GluePoint43X" fmla="*/ 2762 w 2882"/>
              <a:gd name="GluePoint43Y" fmla="*/ 838 h 1671"/>
              <a:gd name="GluePoint44X" fmla="*/ 2827 w 2882"/>
              <a:gd name="GluePoint44Y" fmla="*/ 794 h 1671"/>
              <a:gd name="GluePoint45X" fmla="*/ 2865 w 2882"/>
              <a:gd name="GluePoint45Y" fmla="*/ 745 h 1671"/>
              <a:gd name="GluePoint46X" fmla="*/ 2882 w 2882"/>
              <a:gd name="GluePoint46Y" fmla="*/ 702 h 1671"/>
              <a:gd name="GluePoint47X" fmla="*/ 2854 w 2882"/>
              <a:gd name="GluePoint47Y" fmla="*/ 620 h 1671"/>
              <a:gd name="GluePoint48X" fmla="*/ 2800 w 2882"/>
              <a:gd name="GluePoint48Y" fmla="*/ 560 h 1671"/>
              <a:gd name="GluePoint49X" fmla="*/ 2773 w 2882"/>
              <a:gd name="GluePoint49Y" fmla="*/ 544 h 1671"/>
            </a:gdLst>
            <a:rect l="l" t="t"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xmlns:a="http://schemas.openxmlformats.org/drawingml/2006/main" rotWithShape="0">
            <a:gsLst>
              <a:gs pos="0">
                <a:srgbClr val="002E8B"/>
              </a:gs>
              <a:gs pos="100000">
                <a:srgbClr val="003399"/>
              </a:gs>
            </a:gsLst>
            <a:lin ang="108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19" name="Freeform 5">
            <a:extLst xmlns:a="http://schemas.openxmlformats.org/drawingml/2006/main">
              <a:ext uri="{FF2B5EF4-FFF2-40B4-BE49-F238E27FC236}">
                <a16:creationId xmlns:a16="http://schemas.microsoft.com/office/drawing/2014/main" id="{E7E29D9B-CD12-4505-8D4C-2D28D290A659}"/>
              </a:ext>
            </a:extLst>
          </p:cNvPr>
          <p:cNvSpPr>
            <a:spLocks xmlns:a="http://schemas.openxmlformats.org/drawingml/2006/main" noGrp="1"/>
          </p:cNvSpPr>
          <p:nvPr/>
        </p:nvSpPr>
        <p:spPr>
          <a:xfrm xmlns:a="http://schemas.openxmlformats.org/drawingml/2006/main" rot="0" flipH="0" flipV="0">
            <a:off x="6619680" y="4240080"/>
            <a:ext cx="1998720" cy="1287360"/>
          </a:xfrm>
          <a:custGeom xmlns:a="http://schemas.openxmlformats.org/drawingml/2006/main">
            <a:gdLst>
              <a:gd name="GluePoint1X" fmla="*/ 1259 w 1259"/>
              <a:gd name="GluePoint1Y" fmla="*/ 615 h 811"/>
              <a:gd name="GluePoint2X" fmla="*/ 1248 w 1259"/>
              <a:gd name="GluePoint2Y" fmla="*/ 588 h 811"/>
              <a:gd name="GluePoint3X" fmla="*/ 1237 w 1259"/>
              <a:gd name="GluePoint3Y" fmla="*/ 566 h 811"/>
              <a:gd name="GluePoint4X" fmla="*/ 1216 w 1259"/>
              <a:gd name="GluePoint4Y" fmla="*/ 539 h 811"/>
              <a:gd name="GluePoint5X" fmla="*/ 1188 w 1259"/>
              <a:gd name="GluePoint5Y" fmla="*/ 517 h 811"/>
              <a:gd name="GluePoint6X" fmla="*/ 1123 w 1259"/>
              <a:gd name="GluePoint6Y" fmla="*/ 479 h 811"/>
              <a:gd name="GluePoint7X" fmla="*/ 1042 w 1259"/>
              <a:gd name="GluePoint7Y" fmla="*/ 441 h 811"/>
              <a:gd name="GluePoint8X" fmla="*/ 944 w 1259"/>
              <a:gd name="GluePoint8Y" fmla="*/ 408 h 811"/>
              <a:gd name="GluePoint9X" fmla="*/ 841 w 1259"/>
              <a:gd name="GluePoint9Y" fmla="*/ 381 h 811"/>
              <a:gd name="GluePoint10X" fmla="*/ 727 w 1259"/>
              <a:gd name="GluePoint10Y" fmla="*/ 348 h 811"/>
              <a:gd name="GluePoint11X" fmla="*/ 613 w 1259"/>
              <a:gd name="GluePoint11Y" fmla="*/ 321 h 811"/>
              <a:gd name="GluePoint12X" fmla="*/ 499 w 1259"/>
              <a:gd name="GluePoint12Y" fmla="*/ 294 h 811"/>
              <a:gd name="GluePoint13X" fmla="*/ 391 w 1259"/>
              <a:gd name="GluePoint13Y" fmla="*/ 261 h 811"/>
              <a:gd name="GluePoint14X" fmla="*/ 288 w 1259"/>
              <a:gd name="GluePoint14Y" fmla="*/ 229 h 811"/>
              <a:gd name="GluePoint15X" fmla="*/ 195 w 1259"/>
              <a:gd name="GluePoint15Y" fmla="*/ 196 h 811"/>
              <a:gd name="GluePoint16X" fmla="*/ 119 w 1259"/>
              <a:gd name="GluePoint16Y" fmla="*/ 152 h 811"/>
              <a:gd name="GluePoint17X" fmla="*/ 54 w 1259"/>
              <a:gd name="GluePoint17Y" fmla="*/ 109 h 811"/>
              <a:gd name="GluePoint18X" fmla="*/ 33 w 1259"/>
              <a:gd name="GluePoint18Y" fmla="*/ 87 h 811"/>
              <a:gd name="GluePoint19X" fmla="*/ 16 w 1259"/>
              <a:gd name="GluePoint19Y" fmla="*/ 60 h 811"/>
              <a:gd name="GluePoint20X" fmla="*/ 5 w 1259"/>
              <a:gd name="GluePoint20Y" fmla="*/ 33 h 811"/>
              <a:gd name="GluePoint21X" fmla="*/ 0 w 1259"/>
              <a:gd name="GluePoint21Y" fmla="*/ 0 h 811"/>
              <a:gd name="GluePoint22X" fmla="*/ 0 w 1259"/>
              <a:gd name="GluePoint22Y" fmla="*/ 6 h 811"/>
              <a:gd name="GluePoint23X" fmla="*/ 0 w 1259"/>
              <a:gd name="GluePoint23Y" fmla="*/ 11 h 811"/>
              <a:gd name="GluePoint24X" fmla="*/ 0 w 1259"/>
              <a:gd name="GluePoint24Y" fmla="*/ 38 h 811"/>
              <a:gd name="GluePoint25X" fmla="*/ 5 w 1259"/>
              <a:gd name="GluePoint25Y" fmla="*/ 60 h 811"/>
              <a:gd name="GluePoint26X" fmla="*/ 16 w 1259"/>
              <a:gd name="GluePoint26Y" fmla="*/ 87 h 811"/>
              <a:gd name="GluePoint27X" fmla="*/ 33 w 1259"/>
              <a:gd name="GluePoint27Y" fmla="*/ 114 h 811"/>
              <a:gd name="GluePoint28X" fmla="*/ 54 w 1259"/>
              <a:gd name="GluePoint28Y" fmla="*/ 142 h 811"/>
              <a:gd name="GluePoint29X" fmla="*/ 87 w 1259"/>
              <a:gd name="GluePoint29Y" fmla="*/ 174 h 811"/>
              <a:gd name="GluePoint30X" fmla="*/ 125 w 1259"/>
              <a:gd name="GluePoint30Y" fmla="*/ 207 h 811"/>
              <a:gd name="GluePoint31X" fmla="*/ 179 w 1259"/>
              <a:gd name="GluePoint31Y" fmla="*/ 240 h 811"/>
              <a:gd name="GluePoint32X" fmla="*/ 244 w 1259"/>
              <a:gd name="GluePoint32Y" fmla="*/ 278 h 811"/>
              <a:gd name="GluePoint33X" fmla="*/ 326 w 1259"/>
              <a:gd name="GluePoint33Y" fmla="*/ 310 h 811"/>
              <a:gd name="GluePoint34X" fmla="*/ 418 w 1259"/>
              <a:gd name="GluePoint34Y" fmla="*/ 348 h 811"/>
              <a:gd name="GluePoint35X" fmla="*/ 526 w 1259"/>
              <a:gd name="GluePoint35Y" fmla="*/ 381 h 811"/>
              <a:gd name="GluePoint36X" fmla="*/ 657 w 1259"/>
              <a:gd name="GluePoint36Y" fmla="*/ 414 h 811"/>
              <a:gd name="GluePoint37X" fmla="*/ 749 w 1259"/>
              <a:gd name="GluePoint37Y" fmla="*/ 435 h 811"/>
              <a:gd name="GluePoint38X" fmla="*/ 830 w 1259"/>
              <a:gd name="GluePoint38Y" fmla="*/ 463 h 811"/>
              <a:gd name="GluePoint39X" fmla="*/ 901 w 1259"/>
              <a:gd name="GluePoint39Y" fmla="*/ 490 h 811"/>
              <a:gd name="GluePoint40X" fmla="*/ 966 w 1259"/>
              <a:gd name="GluePoint40Y" fmla="*/ 512 h 811"/>
              <a:gd name="GluePoint41X" fmla="*/ 1015 w 1259"/>
              <a:gd name="GluePoint41Y" fmla="*/ 539 h 811"/>
              <a:gd name="GluePoint42X" fmla="*/ 1053 w 1259"/>
              <a:gd name="GluePoint42Y" fmla="*/ 566 h 811"/>
              <a:gd name="GluePoint43X" fmla="*/ 1080 w 1259"/>
              <a:gd name="GluePoint43Y" fmla="*/ 593 h 811"/>
              <a:gd name="GluePoint44X" fmla="*/ 1102 w 1259"/>
              <a:gd name="GluePoint44Y" fmla="*/ 620 h 811"/>
              <a:gd name="GluePoint45X" fmla="*/ 1112 w 1259"/>
              <a:gd name="GluePoint45Y" fmla="*/ 648 h 811"/>
              <a:gd name="GluePoint46X" fmla="*/ 1118 w 1259"/>
              <a:gd name="GluePoint46Y" fmla="*/ 675 h 811"/>
              <a:gd name="GluePoint47X" fmla="*/ 1112 w 1259"/>
              <a:gd name="GluePoint47Y" fmla="*/ 697 h 811"/>
              <a:gd name="GluePoint48X" fmla="*/ 1096 w 1259"/>
              <a:gd name="GluePoint48Y" fmla="*/ 724 h 811"/>
              <a:gd name="GluePoint49X" fmla="*/ 1080 w 1259"/>
              <a:gd name="GluePoint49Y" fmla="*/ 746 h 811"/>
              <a:gd name="GluePoint50X" fmla="*/ 1053 w 1259"/>
              <a:gd name="GluePoint50Y" fmla="*/ 767 h 811"/>
              <a:gd name="GluePoint51X" fmla="*/ 1015 w 1259"/>
              <a:gd name="GluePoint51Y" fmla="*/ 789 h 811"/>
              <a:gd name="GluePoint52X" fmla="*/ 977 w 1259"/>
              <a:gd name="GluePoint52Y" fmla="*/ 811 h 811"/>
              <a:gd name="GluePoint53X" fmla="*/ 1047 w 1259"/>
              <a:gd name="GluePoint53Y" fmla="*/ 789 h 811"/>
              <a:gd name="GluePoint54X" fmla="*/ 1107 w 1259"/>
              <a:gd name="GluePoint54Y" fmla="*/ 767 h 811"/>
              <a:gd name="GluePoint55X" fmla="*/ 1156 w 1259"/>
              <a:gd name="GluePoint55Y" fmla="*/ 746 h 811"/>
              <a:gd name="GluePoint56X" fmla="*/ 1199 w 1259"/>
              <a:gd name="GluePoint56Y" fmla="*/ 724 h 811"/>
              <a:gd name="GluePoint57X" fmla="*/ 1226 w 1259"/>
              <a:gd name="GluePoint57Y" fmla="*/ 702 h 811"/>
              <a:gd name="GluePoint58X" fmla="*/ 1248 w 1259"/>
              <a:gd name="GluePoint58Y" fmla="*/ 675 h 811"/>
              <a:gd name="GluePoint59X" fmla="*/ 1259 w 1259"/>
              <a:gd name="GluePoint59Y" fmla="*/ 648 h 811"/>
              <a:gd name="GluePoint60X" fmla="*/ 1259 w 1259"/>
              <a:gd name="GluePoint60Y" fmla="*/ 615 h 811"/>
              <a:gd name="GluePoint61X" fmla="*/ 1259 w 1259"/>
              <a:gd name="GluePoint61Y" fmla="*/ 615 h 811"/>
            </a:gdLst>
            <a:rect l="l" t="t"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xmlns:a="http://schemas.openxmlformats.org/drawingml/2006/main" rotWithShape="0">
            <a:gsLst>
              <a:gs pos="0">
                <a:srgbClr val="002E8B"/>
              </a:gs>
              <a:gs pos="100000">
                <a:srgbClr val="003399"/>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0" name="Freeform 6">
            <a:extLst xmlns:a="http://schemas.openxmlformats.org/drawingml/2006/main">
              <a:ext uri="{FF2B5EF4-FFF2-40B4-BE49-F238E27FC236}">
                <a16:creationId xmlns:a16="http://schemas.microsoft.com/office/drawing/2014/main" id="{836BDB85-B34B-4790-BDB1-E2D6DB58A7A8}"/>
              </a:ext>
            </a:extLst>
          </p:cNvPr>
          <p:cNvSpPr>
            <a:spLocks xmlns:a="http://schemas.openxmlformats.org/drawingml/2006/main" noGrp="1"/>
          </p:cNvSpPr>
          <p:nvPr/>
        </p:nvSpPr>
        <p:spPr>
          <a:xfrm xmlns:a="http://schemas.openxmlformats.org/drawingml/2006/main" rot="0" flipH="0" flipV="0">
            <a:off x="4603680" y="5311440"/>
            <a:ext cx="4522680" cy="1538280"/>
          </a:xfrm>
          <a:custGeom xmlns:a="http://schemas.openxmlformats.org/drawingml/2006/main">
            <a:gdLst>
              <a:gd name="GluePoint1X" fmla="*/ 92 w 2849"/>
              <a:gd name="GluePoint1Y" fmla="*/ 958 h 969"/>
              <a:gd name="GluePoint2X" fmla="*/ 0 w 2849"/>
              <a:gd name="GluePoint2Y" fmla="*/ 969 h 969"/>
              <a:gd name="GluePoint3X" fmla="*/ 391 w 2849"/>
              <a:gd name="GluePoint3Y" fmla="*/ 969 h 969"/>
              <a:gd name="GluePoint4X" fmla="*/ 434 w 2849"/>
              <a:gd name="GluePoint4Y" fmla="*/ 947 h 969"/>
              <a:gd name="GluePoint5X" fmla="*/ 483 w 2849"/>
              <a:gd name="GluePoint5Y" fmla="*/ 914 h 969"/>
              <a:gd name="GluePoint6X" fmla="*/ 554 w 2849"/>
              <a:gd name="GluePoint6Y" fmla="*/ 876 h 969"/>
              <a:gd name="GluePoint7X" fmla="*/ 635 w 2849"/>
              <a:gd name="GluePoint7Y" fmla="*/ 838 h 969"/>
              <a:gd name="GluePoint8X" fmla="*/ 727 w 2849"/>
              <a:gd name="GluePoint8Y" fmla="*/ 794 h 969"/>
              <a:gd name="GluePoint9X" fmla="*/ 836 w 2849"/>
              <a:gd name="GluePoint9Y" fmla="*/ 745 h 969"/>
              <a:gd name="GluePoint10X" fmla="*/ 961 w 2849"/>
              <a:gd name="GluePoint10Y" fmla="*/ 696 h 969"/>
              <a:gd name="GluePoint11X" fmla="*/ 1102 w 2849"/>
              <a:gd name="GluePoint11Y" fmla="*/ 642 h 969"/>
              <a:gd name="GluePoint12X" fmla="*/ 1259 w 2849"/>
              <a:gd name="GluePoint12Y" fmla="*/ 582 h 969"/>
              <a:gd name="GluePoint13X" fmla="*/ 1433 w 2849"/>
              <a:gd name="GluePoint13Y" fmla="*/ 522 h 969"/>
              <a:gd name="GluePoint14X" fmla="*/ 1623 w 2849"/>
              <a:gd name="GluePoint14Y" fmla="*/ 462 h 969"/>
              <a:gd name="GluePoint15X" fmla="*/ 1829 w 2849"/>
              <a:gd name="GluePoint15Y" fmla="*/ 403 h 969"/>
              <a:gd name="GluePoint16X" fmla="*/ 2057 w 2849"/>
              <a:gd name="GluePoint16Y" fmla="*/ 343 h 969"/>
              <a:gd name="GluePoint17X" fmla="*/ 2301 w 2849"/>
              <a:gd name="GluePoint17Y" fmla="*/ 283 h 969"/>
              <a:gd name="GluePoint18X" fmla="*/ 2567 w 2849"/>
              <a:gd name="GluePoint18Y" fmla="*/ 223 h 969"/>
              <a:gd name="GluePoint19X" fmla="*/ 2849 w 2849"/>
              <a:gd name="GluePoint19Y" fmla="*/ 163 h 969"/>
              <a:gd name="GluePoint20X" fmla="*/ 2849 w 2849"/>
              <a:gd name="GluePoint20Y" fmla="*/ 0 h 969"/>
              <a:gd name="GluePoint21X" fmla="*/ 2817 w 2849"/>
              <a:gd name="GluePoint21Y" fmla="*/ 16 h 969"/>
              <a:gd name="GluePoint22X" fmla="*/ 2773 w 2849"/>
              <a:gd name="GluePoint22Y" fmla="*/ 33 h 969"/>
              <a:gd name="GluePoint23X" fmla="*/ 2719 w 2849"/>
              <a:gd name="GluePoint23Y" fmla="*/ 54 h 969"/>
              <a:gd name="GluePoint24X" fmla="*/ 2648 w 2849"/>
              <a:gd name="GluePoint24Y" fmla="*/ 76 h 969"/>
              <a:gd name="GluePoint25X" fmla="*/ 2572 w 2849"/>
              <a:gd name="GluePoint25Y" fmla="*/ 98 h 969"/>
              <a:gd name="GluePoint26X" fmla="*/ 2491 w 2849"/>
              <a:gd name="GluePoint26Y" fmla="*/ 120 h 969"/>
              <a:gd name="GluePoint27X" fmla="*/ 2399 w 2849"/>
              <a:gd name="GluePoint27Y" fmla="*/ 147 h 969"/>
              <a:gd name="GluePoint28X" fmla="*/ 2301 w 2849"/>
              <a:gd name="GluePoint28Y" fmla="*/ 169 h 969"/>
              <a:gd name="GluePoint29X" fmla="*/ 2095 w 2849"/>
              <a:gd name="GluePoint29Y" fmla="*/ 223 h 969"/>
              <a:gd name="GluePoint30X" fmla="*/ 1889 w 2849"/>
              <a:gd name="GluePoint30Y" fmla="*/ 277 h 969"/>
              <a:gd name="GluePoint31X" fmla="*/ 1688 w 2849"/>
              <a:gd name="GluePoint31Y" fmla="*/ 326 h 969"/>
              <a:gd name="GluePoint32X" fmla="*/ 1590 w 2849"/>
              <a:gd name="GluePoint32Y" fmla="*/ 354 h 969"/>
              <a:gd name="GluePoint33X" fmla="*/ 1503 w 2849"/>
              <a:gd name="GluePoint33Y" fmla="*/ 381 h 969"/>
              <a:gd name="GluePoint34X" fmla="*/ 1107 w 2849"/>
              <a:gd name="GluePoint34Y" fmla="*/ 506 h 969"/>
              <a:gd name="GluePoint35X" fmla="*/ 912 w 2849"/>
              <a:gd name="GluePoint35Y" fmla="*/ 577 h 969"/>
              <a:gd name="GluePoint36X" fmla="*/ 727 w 2849"/>
              <a:gd name="GluePoint36Y" fmla="*/ 647 h 969"/>
              <a:gd name="GluePoint37X" fmla="*/ 548 w 2849"/>
              <a:gd name="GluePoint37Y" fmla="*/ 718 h 969"/>
              <a:gd name="GluePoint38X" fmla="*/ 380 w 2849"/>
              <a:gd name="GluePoint38Y" fmla="*/ 794 h 969"/>
              <a:gd name="GluePoint39X" fmla="*/ 228 w 2849"/>
              <a:gd name="GluePoint39Y" fmla="*/ 876 h 969"/>
              <a:gd name="GluePoint40X" fmla="*/ 92 w 2849"/>
              <a:gd name="GluePoint40Y" fmla="*/ 958 h 969"/>
              <a:gd name="GluePoint41X" fmla="*/ 92 w 2849"/>
              <a:gd name="GluePoint41Y" fmla="*/ 958 h 969"/>
            </a:gdLst>
            <a:rect l="l" t="t"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xmlns:a="http://schemas.openxmlformats.org/drawingml/2006/main" rotWithShape="0">
            <a:gsLst>
              <a:gs pos="0">
                <a:srgbClr val="002A7D"/>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1" name="Freeform 7">
            <a:extLst xmlns:a="http://schemas.openxmlformats.org/drawingml/2006/main">
              <a:ext uri="{FF2B5EF4-FFF2-40B4-BE49-F238E27FC236}">
                <a16:creationId xmlns:a16="http://schemas.microsoft.com/office/drawing/2014/main" id="{035F0EF1-FB83-4A9E-8D73-8B1F09BCDC95}"/>
              </a:ext>
            </a:extLst>
          </p:cNvPr>
          <p:cNvSpPr>
            <a:spLocks xmlns:a="http://schemas.openxmlformats.org/drawingml/2006/main" noGrp="1"/>
          </p:cNvSpPr>
          <p:nvPr/>
        </p:nvSpPr>
        <p:spPr>
          <a:xfrm xmlns:a="http://schemas.openxmlformats.org/drawingml/2006/main" rot="0" flipH="0" flipV="0">
            <a:off x="4362120" y="3539880"/>
            <a:ext cx="4773600" cy="3309840"/>
          </a:xfrm>
          <a:custGeom xmlns:a="http://schemas.openxmlformats.org/drawingml/2006/main">
            <a:gdLst>
              <a:gd name="GluePoint1X" fmla="*/ 1433 w 3007"/>
              <a:gd name="GluePoint1Y" fmla="*/ 474 h 2085"/>
              <a:gd name="GluePoint2X" fmla="*/ 1460 w 3007"/>
              <a:gd name="GluePoint2Y" fmla="*/ 528 h 2085"/>
              <a:gd name="GluePoint3X" fmla="*/ 1541 w 3007"/>
              <a:gd name="GluePoint3Y" fmla="*/ 593 h 2085"/>
              <a:gd name="GluePoint4X" fmla="*/ 1715 w 3007"/>
              <a:gd name="GluePoint4Y" fmla="*/ 670 h 2085"/>
              <a:gd name="GluePoint5X" fmla="*/ 1927 w 3007"/>
              <a:gd name="GluePoint5Y" fmla="*/ 735 h 2085"/>
              <a:gd name="GluePoint6X" fmla="*/ 2155 w 3007"/>
              <a:gd name="GluePoint6Y" fmla="*/ 789 h 2085"/>
              <a:gd name="GluePoint7X" fmla="*/ 2372 w 3007"/>
              <a:gd name="GluePoint7Y" fmla="*/ 849 h 2085"/>
              <a:gd name="GluePoint8X" fmla="*/ 2551 w 3007"/>
              <a:gd name="GluePoint8Y" fmla="*/ 920 h 2085"/>
              <a:gd name="GluePoint9X" fmla="*/ 2638 w 3007"/>
              <a:gd name="GluePoint9Y" fmla="*/ 980 h 2085"/>
              <a:gd name="GluePoint10X" fmla="*/ 2676 w 3007"/>
              <a:gd name="GluePoint10Y" fmla="*/ 1029 h 2085"/>
              <a:gd name="GluePoint11X" fmla="*/ 2681 w 3007"/>
              <a:gd name="GluePoint11Y" fmla="*/ 1083 h 2085"/>
              <a:gd name="GluePoint12X" fmla="*/ 2665 w 3007"/>
              <a:gd name="GluePoint12Y" fmla="*/ 1127 h 2085"/>
              <a:gd name="GluePoint13X" fmla="*/ 2616 w 3007"/>
              <a:gd name="GluePoint13Y" fmla="*/ 1170 h 2085"/>
              <a:gd name="GluePoint14X" fmla="*/ 2545 w 3007"/>
              <a:gd name="GluePoint14Y" fmla="*/ 1208 h 2085"/>
              <a:gd name="GluePoint15X" fmla="*/ 2448 w 3007"/>
              <a:gd name="GluePoint15Y" fmla="*/ 1241 h 2085"/>
              <a:gd name="GluePoint16X" fmla="*/ 2328 w 3007"/>
              <a:gd name="GluePoint16Y" fmla="*/ 1274 h 2085"/>
              <a:gd name="GluePoint17X" fmla="*/ 2106 w 3007"/>
              <a:gd name="GluePoint17Y" fmla="*/ 1328 h 2085"/>
              <a:gd name="GluePoint18X" fmla="*/ 1742 w 3007"/>
              <a:gd name="GluePoint18Y" fmla="*/ 1421 h 2085"/>
              <a:gd name="GluePoint19X" fmla="*/ 1308 w 3007"/>
              <a:gd name="GluePoint19Y" fmla="*/ 1540 h 2085"/>
              <a:gd name="GluePoint20X" fmla="*/ 820 w 3007"/>
              <a:gd name="GluePoint20Y" fmla="*/ 1709 h 2085"/>
              <a:gd name="GluePoint21X" fmla="*/ 282 w 3007"/>
              <a:gd name="GluePoint21Y" fmla="*/ 1943 h 2085"/>
              <a:gd name="GluePoint22X" fmla="*/ 152 w 3007"/>
              <a:gd name="GluePoint22Y" fmla="*/ 2085 h 2085"/>
              <a:gd name="GluePoint23X" fmla="*/ 386 w 3007"/>
              <a:gd name="GluePoint23Y" fmla="*/ 1992 h 2085"/>
              <a:gd name="GluePoint24X" fmla="*/ 700 w 3007"/>
              <a:gd name="GluePoint24Y" fmla="*/ 1834 h 2085"/>
              <a:gd name="GluePoint25X" fmla="*/ 1064 w 3007"/>
              <a:gd name="GluePoint25Y" fmla="*/ 1693 h 2085"/>
              <a:gd name="GluePoint26X" fmla="*/ 1661 w 3007"/>
              <a:gd name="GluePoint26Y" fmla="*/ 1497 h 2085"/>
              <a:gd name="GluePoint27X" fmla="*/ 1845 w 3007"/>
              <a:gd name="GluePoint27Y" fmla="*/ 1442 h 2085"/>
              <a:gd name="GluePoint28X" fmla="*/ 2252 w 3007"/>
              <a:gd name="GluePoint28Y" fmla="*/ 1339 h 2085"/>
              <a:gd name="GluePoint29X" fmla="*/ 2551 w 3007"/>
              <a:gd name="GluePoint29Y" fmla="*/ 1263 h 2085"/>
              <a:gd name="GluePoint30X" fmla="*/ 2730 w 3007"/>
              <a:gd name="GluePoint30Y" fmla="*/ 1214 h 2085"/>
              <a:gd name="GluePoint31X" fmla="*/ 2876 w 3007"/>
              <a:gd name="GluePoint31Y" fmla="*/ 1170 h 2085"/>
              <a:gd name="GluePoint32X" fmla="*/ 2974 w 3007"/>
              <a:gd name="GluePoint32Y" fmla="*/ 1132 h 2085"/>
              <a:gd name="GluePoint33X" fmla="*/ 3007 w 3007"/>
              <a:gd name="GluePoint33Y" fmla="*/ 871 h 2085"/>
              <a:gd name="GluePoint34X" fmla="*/ 2860 w 3007"/>
              <a:gd name="GluePoint34Y" fmla="*/ 844 h 2085"/>
              <a:gd name="GluePoint35X" fmla="*/ 2670 w 3007"/>
              <a:gd name="GluePoint35Y" fmla="*/ 806 h 2085"/>
              <a:gd name="GluePoint36X" fmla="*/ 2458 w 3007"/>
              <a:gd name="GluePoint36Y" fmla="*/ 757 h 2085"/>
              <a:gd name="GluePoint37X" fmla="*/ 2138 w 3007"/>
              <a:gd name="GluePoint37Y" fmla="*/ 670 h 2085"/>
              <a:gd name="GluePoint38X" fmla="*/ 1959 w 3007"/>
              <a:gd name="GluePoint38Y" fmla="*/ 604 h 2085"/>
              <a:gd name="GluePoint39X" fmla="*/ 1824 w 3007"/>
              <a:gd name="GluePoint39Y" fmla="*/ 534 h 2085"/>
              <a:gd name="GluePoint40X" fmla="*/ 1769 w 3007"/>
              <a:gd name="GluePoint40Y" fmla="*/ 474 h 2085"/>
              <a:gd name="GluePoint41X" fmla="*/ 1753 w 3007"/>
              <a:gd name="GluePoint41Y" fmla="*/ 436 h 2085"/>
              <a:gd name="GluePoint42X" fmla="*/ 1780 w 3007"/>
              <a:gd name="GluePoint42Y" fmla="*/ 381 h 2085"/>
              <a:gd name="GluePoint43X" fmla="*/ 1862 w 3007"/>
              <a:gd name="GluePoint43Y" fmla="*/ 316 h 2085"/>
              <a:gd name="GluePoint44X" fmla="*/ 1986 w 3007"/>
              <a:gd name="GluePoint44Y" fmla="*/ 267 h 2085"/>
              <a:gd name="GluePoint45X" fmla="*/ 2149 w 3007"/>
              <a:gd name="GluePoint45Y" fmla="*/ 229 h 2085"/>
              <a:gd name="GluePoint46X" fmla="*/ 2431 w 3007"/>
              <a:gd name="GluePoint46Y" fmla="*/ 180 h 2085"/>
              <a:gd name="GluePoint47X" fmla="*/ 2827 w 3007"/>
              <a:gd name="GluePoint47Y" fmla="*/ 125 h 2085"/>
              <a:gd name="GluePoint48X" fmla="*/ 3007 w 3007"/>
              <a:gd name="GluePoint48Y" fmla="*/ 87 h 2085"/>
              <a:gd name="GluePoint49X" fmla="*/ 2909 w 3007"/>
              <a:gd name="GluePoint49Y" fmla="*/ 22 h 2085"/>
              <a:gd name="GluePoint50X" fmla="*/ 2676 w 3007"/>
              <a:gd name="GluePoint50Y" fmla="*/ 66 h 2085"/>
              <a:gd name="GluePoint51X" fmla="*/ 2285 w 3007"/>
              <a:gd name="GluePoint51Y" fmla="*/ 120 h 2085"/>
              <a:gd name="GluePoint52X" fmla="*/ 2030 w 3007"/>
              <a:gd name="GluePoint52Y" fmla="*/ 158 h 2085"/>
              <a:gd name="GluePoint53X" fmla="*/ 1791 w 3007"/>
              <a:gd name="GluePoint53Y" fmla="*/ 202 h 2085"/>
              <a:gd name="GluePoint54X" fmla="*/ 1601 w 3007"/>
              <a:gd name="GluePoint54Y" fmla="*/ 261 h 2085"/>
              <a:gd name="GluePoint55X" fmla="*/ 1471 w 3007"/>
              <a:gd name="GluePoint55Y" fmla="*/ 338 h 2085"/>
              <a:gd name="GluePoint56X" fmla="*/ 1438 w 3007"/>
              <a:gd name="GluePoint56Y" fmla="*/ 387 h 2085"/>
              <a:gd name="GluePoint57X" fmla="*/ 1427 w 3007"/>
              <a:gd name="GluePoint57Y" fmla="*/ 441 h 2085"/>
            </a:gdLst>
            <a:rect l="l" t="t"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xmlns:a="http://schemas.openxmlformats.org/drawingml/2006/main">
            <a:srgbClr val="0033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2" name="Freeform 8">
            <a:extLst xmlns:a="http://schemas.openxmlformats.org/drawingml/2006/main">
              <a:ext uri="{FF2B5EF4-FFF2-40B4-BE49-F238E27FC236}">
                <a16:creationId xmlns:a16="http://schemas.microsoft.com/office/drawing/2014/main" id="{1662343E-8BED-499B-8408-CD5D35FADB08}"/>
              </a:ext>
            </a:extLst>
          </p:cNvPr>
          <p:cNvSpPr>
            <a:spLocks xmlns:a="http://schemas.openxmlformats.org/drawingml/2006/main" noGrp="1"/>
          </p:cNvSpPr>
          <p:nvPr/>
        </p:nvSpPr>
        <p:spPr>
          <a:xfrm xmlns:a="http://schemas.openxmlformats.org/drawingml/2006/main" rot="0" flipH="0" flipV="0">
            <a:off x="7145280" y="3678120"/>
            <a:ext cx="1981080" cy="855720"/>
          </a:xfrm>
          <a:custGeom xmlns:a="http://schemas.openxmlformats.org/drawingml/2006/main">
            <a:gdLst>
              <a:gd name="GluePoint1X" fmla="*/ 0 w 1248"/>
              <a:gd name="GluePoint1Y" fmla="*/ 332 h 539"/>
              <a:gd name="GluePoint2X" fmla="*/ 0 w 1248"/>
              <a:gd name="GluePoint2Y" fmla="*/ 360 h 539"/>
              <a:gd name="GluePoint3X" fmla="*/ 5 w 1248"/>
              <a:gd name="GluePoint3Y" fmla="*/ 387 h 539"/>
              <a:gd name="GluePoint4X" fmla="*/ 27 w 1248"/>
              <a:gd name="GluePoint4Y" fmla="*/ 414 h 539"/>
              <a:gd name="GluePoint5X" fmla="*/ 54 w 1248"/>
              <a:gd name="GluePoint5Y" fmla="*/ 436 h 539"/>
              <a:gd name="GluePoint6X" fmla="*/ 92 w 1248"/>
              <a:gd name="GluePoint6Y" fmla="*/ 463 h 539"/>
              <a:gd name="GluePoint7X" fmla="*/ 141 w 1248"/>
              <a:gd name="GluePoint7Y" fmla="*/ 490 h 539"/>
              <a:gd name="GluePoint8X" fmla="*/ 195 w 1248"/>
              <a:gd name="GluePoint8Y" fmla="*/ 512 h 539"/>
              <a:gd name="GluePoint9X" fmla="*/ 255 w 1248"/>
              <a:gd name="GluePoint9Y" fmla="*/ 539 h 539"/>
              <a:gd name="GluePoint10X" fmla="*/ 212 w 1248"/>
              <a:gd name="GluePoint10Y" fmla="*/ 517 h 539"/>
              <a:gd name="GluePoint11X" fmla="*/ 179 w 1248"/>
              <a:gd name="GluePoint11Y" fmla="*/ 490 h 539"/>
              <a:gd name="GluePoint12X" fmla="*/ 157 w 1248"/>
              <a:gd name="GluePoint12Y" fmla="*/ 468 h 539"/>
              <a:gd name="GluePoint13X" fmla="*/ 141 w 1248"/>
              <a:gd name="GluePoint13Y" fmla="*/ 447 h 539"/>
              <a:gd name="GluePoint14X" fmla="*/ 136 w 1248"/>
              <a:gd name="GluePoint14Y" fmla="*/ 425 h 539"/>
              <a:gd name="GluePoint15X" fmla="*/ 136 w 1248"/>
              <a:gd name="GluePoint15Y" fmla="*/ 403 h 539"/>
              <a:gd name="GluePoint16X" fmla="*/ 141 w 1248"/>
              <a:gd name="GluePoint16Y" fmla="*/ 381 h 539"/>
              <a:gd name="GluePoint17X" fmla="*/ 157 w 1248"/>
              <a:gd name="GluePoint17Y" fmla="*/ 365 h 539"/>
              <a:gd name="GluePoint18X" fmla="*/ 179 w 1248"/>
              <a:gd name="GluePoint18Y" fmla="*/ 343 h 539"/>
              <a:gd name="GluePoint19X" fmla="*/ 201 w 1248"/>
              <a:gd name="GluePoint19Y" fmla="*/ 327 h 539"/>
              <a:gd name="GluePoint20X" fmla="*/ 266 w 1248"/>
              <a:gd name="GluePoint20Y" fmla="*/ 294 h 539"/>
              <a:gd name="GluePoint21X" fmla="*/ 353 w 1248"/>
              <a:gd name="GluePoint21Y" fmla="*/ 262 h 539"/>
              <a:gd name="GluePoint22X" fmla="*/ 445 w 1248"/>
              <a:gd name="GluePoint22Y" fmla="*/ 234 h 539"/>
              <a:gd name="GluePoint23X" fmla="*/ 554 w 1248"/>
              <a:gd name="GluePoint23Y" fmla="*/ 213 h 539"/>
              <a:gd name="GluePoint24X" fmla="*/ 662 w 1248"/>
              <a:gd name="GluePoint24Y" fmla="*/ 191 h 539"/>
              <a:gd name="GluePoint25X" fmla="*/ 890 w 1248"/>
              <a:gd name="GluePoint25Y" fmla="*/ 153 h 539"/>
              <a:gd name="GluePoint26X" fmla="*/ 993 w 1248"/>
              <a:gd name="GluePoint26Y" fmla="*/ 136 h 539"/>
              <a:gd name="GluePoint27X" fmla="*/ 1091 w 1248"/>
              <a:gd name="GluePoint27Y" fmla="*/ 120 h 539"/>
              <a:gd name="GluePoint28X" fmla="*/ 1178 w 1248"/>
              <a:gd name="GluePoint28Y" fmla="*/ 115 h 539"/>
              <a:gd name="GluePoint29X" fmla="*/ 1248 w 1248"/>
              <a:gd name="GluePoint29Y" fmla="*/ 104 h 539"/>
              <a:gd name="GluePoint30X" fmla="*/ 1248 w 1248"/>
              <a:gd name="GluePoint30Y" fmla="*/ 0 h 539"/>
              <a:gd name="GluePoint31X" fmla="*/ 1161 w 1248"/>
              <a:gd name="GluePoint31Y" fmla="*/ 22 h 539"/>
              <a:gd name="GluePoint32X" fmla="*/ 1069 w 1248"/>
              <a:gd name="GluePoint32Y" fmla="*/ 38 h 539"/>
              <a:gd name="GluePoint33X" fmla="*/ 874 w 1248"/>
              <a:gd name="GluePoint33Y" fmla="*/ 71 h 539"/>
              <a:gd name="GluePoint34X" fmla="*/ 673 w 1248"/>
              <a:gd name="GluePoint34Y" fmla="*/ 93 h 539"/>
              <a:gd name="GluePoint35X" fmla="*/ 483 w 1248"/>
              <a:gd name="GluePoint35Y" fmla="*/ 126 h 539"/>
              <a:gd name="GluePoint36X" fmla="*/ 391 w 1248"/>
              <a:gd name="GluePoint36Y" fmla="*/ 142 h 539"/>
              <a:gd name="GluePoint37X" fmla="*/ 309 w 1248"/>
              <a:gd name="GluePoint37Y" fmla="*/ 158 h 539"/>
              <a:gd name="GluePoint38X" fmla="*/ 228 w 1248"/>
              <a:gd name="GluePoint38Y" fmla="*/ 180 h 539"/>
              <a:gd name="GluePoint39X" fmla="*/ 163 w 1248"/>
              <a:gd name="GluePoint39Y" fmla="*/ 202 h 539"/>
              <a:gd name="GluePoint40X" fmla="*/ 103 w 1248"/>
              <a:gd name="GluePoint40Y" fmla="*/ 229 h 539"/>
              <a:gd name="GluePoint41X" fmla="*/ 54 w 1248"/>
              <a:gd name="GluePoint41Y" fmla="*/ 256 h 539"/>
              <a:gd name="GluePoint42X" fmla="*/ 22 w 1248"/>
              <a:gd name="GluePoint42Y" fmla="*/ 294 h 539"/>
              <a:gd name="GluePoint43X" fmla="*/ 0 w 1248"/>
              <a:gd name="GluePoint43Y" fmla="*/ 332 h 539"/>
              <a:gd name="GluePoint44X" fmla="*/ 0 w 1248"/>
              <a:gd name="GluePoint44Y" fmla="*/ 332 h 539"/>
            </a:gdLst>
            <a:rect l="l" t="t"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xmlns:a="http://schemas.openxmlformats.org/drawingml/2006/main" rotWithShape="0">
            <a:gsLst>
              <a:gs pos="0">
                <a:srgbClr val="003399"/>
              </a:gs>
              <a:gs pos="100000">
                <a:srgbClr val="002D86"/>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3" name="Freeform 9">
            <a:extLst xmlns:a="http://schemas.openxmlformats.org/drawingml/2006/main">
              <a:ext uri="{FF2B5EF4-FFF2-40B4-BE49-F238E27FC236}">
                <a16:creationId xmlns:a16="http://schemas.microsoft.com/office/drawing/2014/main" id="{42DBB335-F0CD-4C3E-A519-F2763F32824C}"/>
              </a:ext>
            </a:extLst>
          </p:cNvPr>
          <p:cNvSpPr>
            <a:spLocks xmlns:a="http://schemas.openxmlformats.org/drawingml/2006/main" noGrp="1"/>
          </p:cNvSpPr>
          <p:nvPr/>
        </p:nvSpPr>
        <p:spPr>
          <a:xfrm xmlns:a="http://schemas.openxmlformats.org/drawingml/2006/main" rot="0" flipH="0" flipV="0">
            <a:off x="5273640" y="2128680"/>
            <a:ext cx="2896920" cy="2440080"/>
          </a:xfrm>
          <a:custGeom xmlns:a="http://schemas.openxmlformats.org/drawingml/2006/main">
            <a:gdLst>
              <a:gd name="GluePoint1X" fmla="*/ 982 w 2296"/>
              <a:gd name="GluePoint1Y" fmla="*/ 1061 h 1469"/>
              <a:gd name="GluePoint2X" fmla="*/ 1357 w 2296"/>
              <a:gd name="GluePoint2Y" fmla="*/ 1012 h 1469"/>
              <a:gd name="GluePoint3X" fmla="*/ 1666 w 2296"/>
              <a:gd name="GluePoint3Y" fmla="*/ 957 h 1469"/>
              <a:gd name="GluePoint4X" fmla="*/ 1916 w 2296"/>
              <a:gd name="GluePoint4Y" fmla="*/ 897 h 1469"/>
              <a:gd name="GluePoint5X" fmla="*/ 2100 w 2296"/>
              <a:gd name="GluePoint5Y" fmla="*/ 832 h 1469"/>
              <a:gd name="GluePoint6X" fmla="*/ 2220 w 2296"/>
              <a:gd name="GluePoint6Y" fmla="*/ 756 h 1469"/>
              <a:gd name="GluePoint7X" fmla="*/ 2285 w 2296"/>
              <a:gd name="GluePoint7Y" fmla="*/ 669 h 1469"/>
              <a:gd name="GluePoint8X" fmla="*/ 2290 w 2296"/>
              <a:gd name="GluePoint8Y" fmla="*/ 560 h 1469"/>
              <a:gd name="GluePoint9X" fmla="*/ 2241 w 2296"/>
              <a:gd name="GluePoint9Y" fmla="*/ 457 h 1469"/>
              <a:gd name="GluePoint10X" fmla="*/ 2144 w 2296"/>
              <a:gd name="GluePoint10Y" fmla="*/ 364 h 1469"/>
              <a:gd name="GluePoint11X" fmla="*/ 2008 w 2296"/>
              <a:gd name="GluePoint11Y" fmla="*/ 277 h 1469"/>
              <a:gd name="GluePoint12X" fmla="*/ 1769 w 2296"/>
              <a:gd name="GluePoint12Y" fmla="*/ 157 h 1469"/>
              <a:gd name="GluePoint13X" fmla="*/ 1612 w 2296"/>
              <a:gd name="GluePoint13Y" fmla="*/ 92 h 1469"/>
              <a:gd name="GluePoint14X" fmla="*/ 1476 w 2296"/>
              <a:gd name="GluePoint14Y" fmla="*/ 43 h 1469"/>
              <a:gd name="GluePoint15X" fmla="*/ 1384 w 2296"/>
              <a:gd name="GluePoint15Y" fmla="*/ 10 h 1469"/>
              <a:gd name="GluePoint16X" fmla="*/ 1346 w 2296"/>
              <a:gd name="GluePoint16Y" fmla="*/ 0 h 1469"/>
              <a:gd name="GluePoint17X" fmla="*/ 1655 w 2296"/>
              <a:gd name="GluePoint17Y" fmla="*/ 119 h 1469"/>
              <a:gd name="GluePoint18X" fmla="*/ 1948 w 2296"/>
              <a:gd name="GluePoint18Y" fmla="*/ 255 h 1469"/>
              <a:gd name="GluePoint19X" fmla="*/ 2068 w 2296"/>
              <a:gd name="GluePoint19Y" fmla="*/ 326 h 1469"/>
              <a:gd name="GluePoint20X" fmla="*/ 2171 w 2296"/>
              <a:gd name="GluePoint20Y" fmla="*/ 402 h 1469"/>
              <a:gd name="GluePoint21X" fmla="*/ 2236 w 2296"/>
              <a:gd name="GluePoint21Y" fmla="*/ 478 h 1469"/>
              <a:gd name="GluePoint22X" fmla="*/ 2263 w 2296"/>
              <a:gd name="GluePoint22Y" fmla="*/ 560 h 1469"/>
              <a:gd name="GluePoint23X" fmla="*/ 2241 w 2296"/>
              <a:gd name="GluePoint23Y" fmla="*/ 636 h 1469"/>
              <a:gd name="GluePoint24X" fmla="*/ 2171 w 2296"/>
              <a:gd name="GluePoint24Y" fmla="*/ 702 h 1469"/>
              <a:gd name="GluePoint25X" fmla="*/ 2062 w 2296"/>
              <a:gd name="GluePoint25Y" fmla="*/ 756 h 1469"/>
              <a:gd name="GluePoint26X" fmla="*/ 1921 w 2296"/>
              <a:gd name="GluePoint26Y" fmla="*/ 800 h 1469"/>
              <a:gd name="GluePoint27X" fmla="*/ 1748 w 2296"/>
              <a:gd name="GluePoint27Y" fmla="*/ 843 h 1469"/>
              <a:gd name="GluePoint28X" fmla="*/ 1351 w 2296"/>
              <a:gd name="GluePoint28Y" fmla="*/ 908 h 1469"/>
              <a:gd name="GluePoint29X" fmla="*/ 923 w 2296"/>
              <a:gd name="GluePoint29Y" fmla="*/ 968 h 1469"/>
              <a:gd name="GluePoint30X" fmla="*/ 521 w 2296"/>
              <a:gd name="GluePoint30Y" fmla="*/ 1028 h 1469"/>
              <a:gd name="GluePoint31X" fmla="*/ 353 w 2296"/>
              <a:gd name="GluePoint31Y" fmla="*/ 1066 h 1469"/>
              <a:gd name="GluePoint32X" fmla="*/ 206 w 2296"/>
              <a:gd name="GluePoint32Y" fmla="*/ 1104 h 1469"/>
              <a:gd name="GluePoint33X" fmla="*/ 92 w 2296"/>
              <a:gd name="GluePoint33Y" fmla="*/ 1148 h 1469"/>
              <a:gd name="GluePoint34X" fmla="*/ 22 w 2296"/>
              <a:gd name="GluePoint34Y" fmla="*/ 1202 h 1469"/>
              <a:gd name="GluePoint35X" fmla="*/ 0 w 2296"/>
              <a:gd name="GluePoint35Y" fmla="*/ 1262 h 1469"/>
              <a:gd name="GluePoint36X" fmla="*/ 27 w 2296"/>
              <a:gd name="GluePoint36Y" fmla="*/ 1327 h 1469"/>
              <a:gd name="GluePoint37X" fmla="*/ 98 w 2296"/>
              <a:gd name="GluePoint37Y" fmla="*/ 1382 h 1469"/>
              <a:gd name="GluePoint38X" fmla="*/ 196 w 2296"/>
              <a:gd name="GluePoint38Y" fmla="*/ 1425 h 1469"/>
              <a:gd name="GluePoint39X" fmla="*/ 326 w 2296"/>
              <a:gd name="GluePoint39Y" fmla="*/ 1469 h 1469"/>
              <a:gd name="GluePoint40X" fmla="*/ 217 w 2296"/>
              <a:gd name="GluePoint40Y" fmla="*/ 1414 h 1469"/>
              <a:gd name="GluePoint41X" fmla="*/ 147 w 2296"/>
              <a:gd name="GluePoint41Y" fmla="*/ 1360 h 1469"/>
              <a:gd name="GluePoint42X" fmla="*/ 120 w 2296"/>
              <a:gd name="GluePoint42Y" fmla="*/ 1306 h 1469"/>
              <a:gd name="GluePoint43X" fmla="*/ 141 w 2296"/>
              <a:gd name="GluePoint43Y" fmla="*/ 1257 h 1469"/>
              <a:gd name="GluePoint44X" fmla="*/ 212 w 2296"/>
              <a:gd name="GluePoint44Y" fmla="*/ 1208 h 1469"/>
              <a:gd name="GluePoint45X" fmla="*/ 342 w 2296"/>
              <a:gd name="GluePoint45Y" fmla="*/ 1164 h 1469"/>
              <a:gd name="GluePoint46X" fmla="*/ 527 w 2296"/>
              <a:gd name="GluePoint46Y" fmla="*/ 1121 h 1469"/>
              <a:gd name="GluePoint47X" fmla="*/ 771 w 2296"/>
              <a:gd name="GluePoint47Y" fmla="*/ 1088 h 1469"/>
            </a:gdLst>
            <a:rect l="l" t="t"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xmlns:a="http://schemas.openxmlformats.org/drawingml/2006/main" rotWithShape="0">
            <a:gsLst>
              <a:gs pos="0">
                <a:srgbClr val="003399"/>
              </a:gs>
              <a:gs pos="100000">
                <a:srgbClr val="002B82"/>
              </a:gs>
            </a:gsLst>
            <a:lin ang="135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4" name="Freeform 10">
            <a:extLst xmlns:a="http://schemas.openxmlformats.org/drawingml/2006/main">
              <a:ext uri="{FF2B5EF4-FFF2-40B4-BE49-F238E27FC236}">
                <a16:creationId xmlns:a16="http://schemas.microsoft.com/office/drawing/2014/main" id="{79F6AD67-73EA-40C3-B1F8-7A1FA06BB4C0}"/>
              </a:ext>
            </a:extLst>
          </p:cNvPr>
          <p:cNvSpPr>
            <a:spLocks xmlns:a="http://schemas.openxmlformats.org/drawingml/2006/main" noGrp="1"/>
          </p:cNvSpPr>
          <p:nvPr/>
        </p:nvSpPr>
        <p:spPr>
          <a:xfrm xmlns:a="http://schemas.openxmlformats.org/drawingml/2006/main" rot="0" flipH="0" flipV="0">
            <a:off x="0" y="0"/>
            <a:ext cx="9140760" cy="2819160"/>
          </a:xfrm>
          <a:custGeom xmlns:a="http://schemas.openxmlformats.org/drawingml/2006/main">
            <a:gdLst>
              <a:gd name="GluePoint1X" fmla="*/ 0 w 5740"/>
              <a:gd name="GluePoint1Y" fmla="*/ 0 h 1906"/>
              <a:gd name="GluePoint2X" fmla="*/ 0 w 5740"/>
              <a:gd name="GluePoint2Y" fmla="*/ 1906 h 1906"/>
              <a:gd name="GluePoint3X" fmla="*/ 5740 w 5740"/>
              <a:gd name="GluePoint3Y" fmla="*/ 1906 h 1906"/>
              <a:gd name="GluePoint4X" fmla="*/ 5740 w 5740"/>
              <a:gd name="GluePoint4Y" fmla="*/ 0 h 1906"/>
              <a:gd name="GluePoint5X" fmla="*/ 0 w 5740"/>
              <a:gd name="GluePoint5Y" fmla="*/ 0 h 1906"/>
              <a:gd name="GluePoint6X" fmla="*/ 0 w 5740"/>
              <a:gd name="GluePoint6Y" fmla="*/ 0 h 1906"/>
            </a:gdLst>
            <a:rect l="l" t="t" r="r" b="b"/>
            <a:pathLst>
              <a:path w="5740" h="1906">
                <a:moveTo>
                  <a:pt x="0" y="0"/>
                </a:moveTo>
                <a:lnTo>
                  <a:pt x="0" y="1906"/>
                </a:lnTo>
                <a:lnTo>
                  <a:pt x="5740" y="1906"/>
                </a:lnTo>
                <a:lnTo>
                  <a:pt x="5740" y="0"/>
                </a:lnTo>
                <a:lnTo>
                  <a:pt x="0" y="0"/>
                </a:lnTo>
                <a:lnTo>
                  <a:pt x="0" y="0"/>
                </a:lnTo>
                <a:close/>
              </a:path>
            </a:pathLst>
          </a:custGeom>
          <a:gradFill xmlns:a="http://schemas.openxmlformats.org/drawingml/2006/main" rotWithShape="0">
            <a:gsLst>
              <a:gs pos="0">
                <a:srgbClr val="000514"/>
              </a:gs>
              <a:gs pos="100000">
                <a:srgbClr val="003399"/>
              </a:gs>
            </a:gsLst>
            <a:lin ang="5400000"/>
          </a:gra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2400" b="0" u="none">
              <a:solidFill>
                <a:srgbClr val="FFFFFF"/>
              </a:solidFill>
              <a:latin typeface="Garamond"/>
              <a:ea typeface="Garamond"/>
              <a:cs typeface="Garamond"/>
            </a:endParaRPr>
          </a:p>
        </p:txBody>
      </p:sp>
      <p:sp>
        <p:nvSpPr>
          <p:cNvPr id="25" name="PlaceHolder 1">
            <a:extLst xmlns:a="http://schemas.openxmlformats.org/drawingml/2006/main">
              <a:ext uri="{FF2B5EF4-FFF2-40B4-BE49-F238E27FC236}">
                <a16:creationId xmlns:a16="http://schemas.microsoft.com/office/drawing/2014/main" id="{5851C0FD-878D-4331-BF8F-C50372BB30B6}"/>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1" u="none">
                <a:solidFill>
                  <a:srgbClr val="E5E5FF"/>
                </a:solidFill>
                <a:latin typeface="Garamond"/>
                <a:ea typeface="Garamond"/>
                <a:cs typeface="Garamond"/>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1" u="none">
                <a:solidFill>
                  <a:srgbClr val="E5E5FF"/>
                </a:solidFill>
                <a:latin typeface="Garamond"/>
                <a:ea typeface="Garamond"/>
                <a:cs typeface="Garamond"/>
              </a:rPr>
              <a:t>Click to edit the title text format</a:t>
            </a:r>
            <a:endParaRPr sz="4400" b="1" u="none">
              <a:solidFill>
                <a:srgbClr val="E5E5FF"/>
              </a:solidFill>
              <a:latin typeface="Garamond"/>
              <a:ea typeface="Garamond"/>
              <a:cs typeface="Garamond"/>
            </a:endParaRPr>
          </a:p>
        </p:txBody>
      </p:sp>
      <p:sp>
        <p:nvSpPr>
          <p:cNvPr id="26" name="PlaceHolder 2">
            <a:extLst xmlns:a="http://schemas.openxmlformats.org/drawingml/2006/main">
              <a:ext uri="{FF2B5EF4-FFF2-40B4-BE49-F238E27FC236}">
                <a16:creationId xmlns:a16="http://schemas.microsoft.com/office/drawing/2014/main" id="{0F558FB1-2602-4AAF-8BD9-E6D4A7FEA597}"/>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1pPr>
            <a:lvl2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2pPr>
            <a:lvl3pPr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3pPr>
            <a:lvl4pPr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4pPr>
            <a:lvl5pPr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5pPr>
            <a:lvl6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6pPr>
            <a:lvl7pPr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Garamond"/>
                <a:ea typeface="Garamond"/>
                <a:cs typeface="Garamond"/>
              </a:defRPr>
            </a:lvl7pPr>
          </a:lstStyle>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Click to edit the outline text format</a:t>
            </a:r>
            <a:endParaRPr sz="3200" b="0" u="none">
              <a:solidFill>
                <a:srgbClr val="FFFFFF"/>
              </a:solidFill>
              <a:latin typeface="Garamond"/>
              <a:ea typeface="Garamond"/>
              <a:cs typeface="Garamond"/>
            </a:endParaRPr>
          </a:p>
          <a:p xmlns:a="http://schemas.openxmlformats.org/drawingml/2006/main">
            <a:pPr marL="743040" lvl="1" indent="-28584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Second Outline Level</a:t>
            </a:r>
            <a:endParaRPr sz="3200" b="0" u="none">
              <a:solidFill>
                <a:srgbClr val="FFFFFF"/>
              </a:solidFill>
              <a:latin typeface="Garamond"/>
              <a:ea typeface="Garamond"/>
              <a:cs typeface="Garamond"/>
            </a:endParaRPr>
          </a:p>
          <a:p xmlns:a="http://schemas.openxmlformats.org/drawingml/2006/main">
            <a:pPr marL="1143000" lvl="2" indent="-228600" algn="l">
              <a:spcBef>
                <a:spcPts val="799"/>
              </a:spcBef>
              <a:buClr>
                <a:srgbClr val="E5E5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Third Outline Level</a:t>
            </a:r>
            <a:endParaRPr sz="3200" b="0" u="none">
              <a:solidFill>
                <a:srgbClr val="FFFFFF"/>
              </a:solidFill>
              <a:latin typeface="Garamond"/>
              <a:ea typeface="Garamond"/>
              <a:cs typeface="Garamond"/>
            </a:endParaRPr>
          </a:p>
          <a:p xmlns:a="http://schemas.openxmlformats.org/drawingml/2006/main">
            <a:pPr marL="1600200" lvl="3" indent="-228600" algn="l">
              <a:spcBef>
                <a:spcPts val="79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Fourth Outline Level</a:t>
            </a:r>
            <a:endParaRPr sz="3200" b="0" u="none">
              <a:solidFill>
                <a:srgbClr val="FFFFFF"/>
              </a:solidFill>
              <a:latin typeface="Garamond"/>
              <a:ea typeface="Garamond"/>
              <a:cs typeface="Garamond"/>
            </a:endParaRPr>
          </a:p>
          <a:p xmlns:a="http://schemas.openxmlformats.org/drawingml/2006/main">
            <a:pPr marL="2057400" lvl="4" indent="-22860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Fifth Outline Level</a:t>
            </a:r>
            <a:endParaRPr sz="3200" b="0" u="none">
              <a:solidFill>
                <a:srgbClr val="FFFFFF"/>
              </a:solidFill>
              <a:latin typeface="Garamond"/>
              <a:ea typeface="Garamond"/>
              <a:cs typeface="Garamond"/>
            </a:endParaRPr>
          </a:p>
          <a:p xmlns:a="http://schemas.openxmlformats.org/drawingml/2006/main">
            <a:pPr marL="2057400" lvl="5"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Sixth Outline Level</a:t>
            </a:r>
            <a:endParaRPr sz="3200" b="0" u="none">
              <a:solidFill>
                <a:srgbClr val="FFFFFF"/>
              </a:solidFill>
              <a:latin typeface="Garamond"/>
              <a:ea typeface="Garamond"/>
              <a:cs typeface="Garamond"/>
            </a:endParaRPr>
          </a:p>
          <a:p xmlns:a="http://schemas.openxmlformats.org/drawingml/2006/main">
            <a:pPr marL="2057400" lvl="6" indent="-228600" algn="l">
              <a:spcBef>
                <a:spcPts val="799"/>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Seventh Outline Level</a:t>
            </a:r>
            <a:endParaRPr sz="3200" b="0" u="none">
              <a:solidFill>
                <a:srgbClr val="FFFFFF"/>
              </a:solidFill>
              <a:latin typeface="Garamond"/>
              <a:ea typeface="Garamond"/>
              <a:cs typeface="Garamond"/>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5f16b87ae2434747" /><Relationship Type="http://schemas.openxmlformats.org/officeDocument/2006/relationships/slideLayout" Target="/ppt/slideLayouts/slideLayout1.xml" Id="R63b56bfbd52e4a24" /><Relationship Type="http://schemas.openxmlformats.org/officeDocument/2006/relationships/slideLayout" Target="/ppt/slideLayouts/slideLayout2.xml" Id="Rc6e552f373b447ff"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3b56bfbd52e4a24"/>
    <p:sldLayoutId xmlns:r="http://schemas.openxmlformats.org/officeDocument/2006/relationships" id="2147483650" r:id="Rc6e552f373b447ff"/>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bed8c5d040d348f5" /><Relationship Type="http://schemas.openxmlformats.org/officeDocument/2006/relationships/notesSlide" Target="/ppt/notesSlides/notesSlide1.xml" Id="R33f78cb70d32413f"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8488dc7422c94048" /><Relationship Type="http://schemas.openxmlformats.org/officeDocument/2006/relationships/notesSlide" Target="/ppt/notesSlides/notesSlide10.xml" Id="Red9090fb419f4567"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84b7d627250f4c94" /><Relationship Type="http://schemas.openxmlformats.org/officeDocument/2006/relationships/notesSlide" Target="/ppt/notesSlides/notesSlide11.xml" Id="R68832e8e55bb45f9"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25252eb63ded484d" /><Relationship Type="http://schemas.openxmlformats.org/officeDocument/2006/relationships/notesSlide" Target="/ppt/notesSlides/notesSlide12.xml" Id="R5650d3ab3de8447c"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89af6b03b4e74859" /><Relationship Type="http://schemas.openxmlformats.org/officeDocument/2006/relationships/image" Target="/ppt/media/image4.png" Id="Rae9abea506954f48" /><Relationship Type="http://schemas.openxmlformats.org/officeDocument/2006/relationships/notesSlide" Target="/ppt/notesSlides/notesSlide13.xml" Id="R6793e2bdced74c97"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6a3ca8c239e3479b" /><Relationship Type="http://schemas.openxmlformats.org/officeDocument/2006/relationships/notesSlide" Target="/ppt/notesSlides/notesSlide14.xml" Id="Re2d6d71757a74fcd"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6ddecac34d074fba" /><Relationship Type="http://schemas.openxmlformats.org/officeDocument/2006/relationships/notesSlide" Target="/ppt/notesSlides/notesSlide15.xml" Id="R70fb3a0f8aa94812"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b14ab7ccbd3d4736" /><Relationship Type="http://schemas.openxmlformats.org/officeDocument/2006/relationships/notesSlide" Target="/ppt/notesSlides/notesSlide16.xml" Id="R6152f66b595c4677"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a8c8af7aa6d6415a" /><Relationship Type="http://schemas.openxmlformats.org/officeDocument/2006/relationships/notesSlide" Target="/ppt/notesSlides/notesSlide17.xml" Id="R2827970bb3214049"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197b16448c5947d9" /><Relationship Type="http://schemas.openxmlformats.org/officeDocument/2006/relationships/notesSlide" Target="/ppt/notesSlides/notesSlide18.xml" Id="R6304476c07544324"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10046a8915dc45b0" /><Relationship Type="http://schemas.openxmlformats.org/officeDocument/2006/relationships/notesSlide" Target="/ppt/notesSlides/notesSlide19.xml" Id="R1c92e136ed4546d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b5aeecef794d40e0" /><Relationship Type="http://schemas.openxmlformats.org/officeDocument/2006/relationships/notesSlide" Target="/ppt/notesSlides/notesSlide2.xml" Id="R2c790d43326943ae"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b019f1c564ed4c4a" /><Relationship Type="http://schemas.openxmlformats.org/officeDocument/2006/relationships/notesSlide" Target="/ppt/notesSlides/notesSlide20.xml" Id="R8f39c183273941de"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9b62623acd4e43bd" /><Relationship Type="http://schemas.openxmlformats.org/officeDocument/2006/relationships/notesSlide" Target="/ppt/notesSlides/notesSlide21.xml" Id="R25255edda2904ddb"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3cd971721dad47ef" /><Relationship Type="http://schemas.openxmlformats.org/officeDocument/2006/relationships/image" Target="/ppt/media/image5.png" Id="R96e83cc350354d62" /><Relationship Type="http://schemas.openxmlformats.org/officeDocument/2006/relationships/notesSlide" Target="/ppt/notesSlides/notesSlide22.xml" Id="R0e8631c9faed4e56"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7a637c0ffd394672" /><Relationship Type="http://schemas.openxmlformats.org/officeDocument/2006/relationships/notesSlide" Target="/ppt/notesSlides/notesSlide23.xml" Id="Rb4d299d5581c4674"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456074d85fc045ab" /><Relationship Type="http://schemas.openxmlformats.org/officeDocument/2006/relationships/notesSlide" Target="/ppt/notesSlides/notesSlide24.xml" Id="R534f23cadbd748bb"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4c99d92cdecc4881" /><Relationship Type="http://schemas.openxmlformats.org/officeDocument/2006/relationships/notesSlide" Target="/ppt/notesSlides/notesSlide25.xml" Id="R4923340d4b0f4021"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fc165bef5e474032" /><Relationship Type="http://schemas.openxmlformats.org/officeDocument/2006/relationships/image" Target="/ppt/media/image6.png" Id="Rfa361d54d22f4a02" /><Relationship Type="http://schemas.openxmlformats.org/officeDocument/2006/relationships/notesSlide" Target="/ppt/notesSlides/notesSlide26.xml" Id="R9c3ce40694d74ade"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b31d21787c08401b" /><Relationship Type="http://schemas.openxmlformats.org/officeDocument/2006/relationships/image" Target="/ppt/media/image7.png" Id="Rf29063a940e64416" /><Relationship Type="http://schemas.openxmlformats.org/officeDocument/2006/relationships/notesSlide" Target="/ppt/notesSlides/notesSlide27.xml" Id="R8e8648fdba754cb1"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ba6823df62504385" /><Relationship Type="http://schemas.openxmlformats.org/officeDocument/2006/relationships/notesSlide" Target="/ppt/notesSlides/notesSlide28.xml" Id="Rd80cbdcfe6014a07"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b32598ef58734f7b" /><Relationship Type="http://schemas.openxmlformats.org/officeDocument/2006/relationships/notesSlide" Target="/ppt/notesSlides/notesSlide29.xml" Id="R34fb9161a19a478e"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866bc95d88d14b0a" /><Relationship Type="http://schemas.openxmlformats.org/officeDocument/2006/relationships/notesSlide" Target="/ppt/notesSlides/notesSlide3.xml" Id="R0992e75c3b5241c1"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ad933ab43c744541" /><Relationship Type="http://schemas.openxmlformats.org/officeDocument/2006/relationships/notesSlide" Target="/ppt/notesSlides/notesSlide30.xml" Id="Rbcca05db37a6421c" /></Relationships>
</file>

<file path=ppt/slides/_rels/slide31.xml.rels>&#65279;<?xml version="1.0" encoding="utf-8"?><Relationships xmlns="http://schemas.openxmlformats.org/package/2006/relationships"><Relationship Type="http://schemas.openxmlformats.org/officeDocument/2006/relationships/slideLayout" Target="/ppt/slideLayouts/slideLayout1.xml" Id="Rb60ae5fb0afa4011" /><Relationship Type="http://schemas.openxmlformats.org/officeDocument/2006/relationships/notesSlide" Target="/ppt/notesSlides/notesSlide31.xml" Id="R39dbf91afb8540e4"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4d41ac9101af461d" /><Relationship Type="http://schemas.openxmlformats.org/officeDocument/2006/relationships/notesSlide" Target="/ppt/notesSlides/notesSlide4.xml" Id="Rc48ca51943c34543"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9b0a1fd68f6948cc" /><Relationship Type="http://schemas.openxmlformats.org/officeDocument/2006/relationships/notesSlide" Target="/ppt/notesSlides/notesSlide5.xml" Id="R772f555b3e2a4aa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4cbf2423ea964137" /><Relationship Type="http://schemas.openxmlformats.org/officeDocument/2006/relationships/notesSlide" Target="/ppt/notesSlides/notesSlide6.xml" Id="Rce003a543b2a4e52"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b7b42af279b9460f" /><Relationship Type="http://schemas.openxmlformats.org/officeDocument/2006/relationships/image" Target="/ppt/media/image.png" Id="R2cc6d29c43b14a04" /><Relationship Type="http://schemas.openxmlformats.org/officeDocument/2006/relationships/notesSlide" Target="/ppt/notesSlides/notesSlide7.xml" Id="R7ceecdaeda804509"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fea5cb88360d4dc2" /><Relationship Type="http://schemas.openxmlformats.org/officeDocument/2006/relationships/image" Target="/ppt/media/image2.png" Id="Rfcd7853b477a4f4c" /><Relationship Type="http://schemas.openxmlformats.org/officeDocument/2006/relationships/notesSlide" Target="/ppt/notesSlides/notesSlide8.xml" Id="R1ca5c90abf504a61"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b64989a027bc4537" /><Relationship Type="http://schemas.openxmlformats.org/officeDocument/2006/relationships/image" Target="/ppt/media/image3.png" Id="Rff7046c30c254b11" /><Relationship Type="http://schemas.openxmlformats.org/officeDocument/2006/relationships/notesSlide" Target="/ppt/notesSlides/notesSlide9.xml" Id="Ra602c7474ebe40f3"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7" name="Slide title: Causes of Poverty">
            <a:extLst xmlns:a="http://schemas.openxmlformats.org/drawingml/2006/main">
              <a:ext uri="{FF2B5EF4-FFF2-40B4-BE49-F238E27FC236}">
                <a16:creationId xmlns:a16="http://schemas.microsoft.com/office/drawing/2014/main" id="{2080CCB7-E425-41B9-A7DD-0881D9E4872F}"/>
              </a:ext>
            </a:extLst>
          </p:cNvPr>
          <p:cNvSpPr>
            <a:spLocks xmlns:a="http://schemas.openxmlformats.org/drawingml/2006/main" noGrp="1"/>
          </p:cNvSpPr>
          <p:nvPr>
            <p:ph type="title" idx="0"/>
          </p:nvPr>
        </p:nvSpPr>
        <p:spPr>
          <a:xfrm xmlns:a="http://schemas.openxmlformats.org/drawingml/2006/main">
            <a:off x="685800" y="2129760"/>
            <a:ext cx="7772400" cy="2365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marL="432000" indent="-43200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6000" b="0" u="none">
                <a:solidFill>
                  <a:srgbClr val="E5E5FF"/>
                </a:solidFill>
                <a:latin typeface="Garamond"/>
                <a:ea typeface="Garamond"/>
                <a:cs typeface="Garamond"/>
              </a:rPr>
              <a:t>Causes of Poverty</a:t>
            </a:r>
            <a:endParaRPr sz="6000" b="1" u="none">
              <a:solidFill>
                <a:srgbClr val="E5E5FF"/>
              </a:solidFill>
              <a:latin typeface="Garamond"/>
              <a:ea typeface="Garamond"/>
              <a:cs typeface="Garamond"/>
            </a:endParaRPr>
          </a:p>
        </p:txBody>
      </p:sp>
    </p:spTree>
    <p:extLst>
      <p:ext uri="{BB962C8B-B14F-4D97-AF65-F5344CB8AC3E}">
        <p14:creationId xmlns:p14="http://schemas.microsoft.com/office/powerpoint/2010/main" val="2042935825"/>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2" name="Slide text on slide 10">
            <a:extLst xmlns:a="http://schemas.openxmlformats.org/drawingml/2006/main">
              <a:ext uri="{FF2B5EF4-FFF2-40B4-BE49-F238E27FC236}">
                <a16:creationId xmlns:a16="http://schemas.microsoft.com/office/drawing/2014/main" id="{77A369A4-FAE4-4AFE-BBC2-3DE8D13D96E0}"/>
              </a:ext>
            </a:extLst>
          </p:cNvPr>
          <p:cNvSpPr>
            <a:spLocks xmlns:a="http://schemas.openxmlformats.org/drawingml/2006/main" noGrp="1"/>
          </p:cNvSpPr>
          <p:nvPr>
            <p:ph idx="0"/>
          </p:nvPr>
        </p:nvSpPr>
        <p:spPr>
          <a:xfrm xmlns:a="http://schemas.openxmlformats.org/drawingml/2006/main">
            <a:off x="457200" y="1447560"/>
            <a:ext cx="8229600" cy="4678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609480" indent="-609480" algn="l">
              <a:lnSpc>
                <a:spcPct val="80000"/>
              </a:lnSpc>
              <a:spcBef>
                <a:spcPts val="2001"/>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Increasing demand for high skill workers due to technological changes</a:t>
            </a:r>
            <a:endParaRPr sz="3200" b="0" u="none">
              <a:solidFill>
                <a:srgbClr val="FFFFFF"/>
              </a:solidFill>
              <a:latin typeface="Garamond"/>
              <a:ea typeface="Garamond"/>
              <a:cs typeface="Garamond"/>
            </a:endParaRPr>
          </a:p>
          <a:p xmlns:a="http://schemas.openxmlformats.org/drawingml/2006/main">
            <a:pPr marL="609480" indent="-609480" algn="l">
              <a:lnSpc>
                <a:spcPct val="80000"/>
              </a:lnSpc>
              <a:spcBef>
                <a:spcPts val="2001"/>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Globalization and international trade</a:t>
            </a:r>
            <a:endParaRPr sz="3200" b="0" u="none">
              <a:solidFill>
                <a:srgbClr val="FFFFFF"/>
              </a:solidFill>
              <a:latin typeface="Garamond"/>
              <a:ea typeface="Garamond"/>
              <a:cs typeface="Garamond"/>
            </a:endParaRPr>
          </a:p>
          <a:p xmlns:a="http://schemas.openxmlformats.org/drawingml/2006/main">
            <a:pPr marL="609480" indent="-609480" algn="l">
              <a:lnSpc>
                <a:spcPct val="80000"/>
              </a:lnSpc>
              <a:spcBef>
                <a:spcPts val="2001"/>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Decline in unionism</a:t>
            </a:r>
            <a:endParaRPr sz="3200" b="0" u="none">
              <a:solidFill>
                <a:srgbClr val="FFFFFF"/>
              </a:solidFill>
              <a:latin typeface="Garamond"/>
              <a:ea typeface="Garamond"/>
              <a:cs typeface="Garamond"/>
            </a:endParaRPr>
          </a:p>
          <a:p xmlns:a="http://schemas.openxmlformats.org/drawingml/2006/main">
            <a:pPr marL="609480" indent="-609480" algn="l">
              <a:lnSpc>
                <a:spcPct val="80000"/>
              </a:lnSpc>
              <a:spcBef>
                <a:spcPts val="2001"/>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Rising salaries for people who are considered “superstars” </a:t>
            </a:r>
            <a:endParaRPr sz="3200" b="0" u="none">
              <a:solidFill>
                <a:srgbClr val="FFFFFF"/>
              </a:solidFill>
              <a:latin typeface="Garamond"/>
              <a:ea typeface="Garamond"/>
              <a:cs typeface="Garamond"/>
            </a:endParaRPr>
          </a:p>
          <a:p xmlns:a="http://schemas.openxmlformats.org/drawingml/2006/main">
            <a:pPr marL="609480" indent="-609480" algn="l">
              <a:lnSpc>
                <a:spcPct val="80000"/>
              </a:lnSpc>
              <a:spcBef>
                <a:spcPts val="2001"/>
              </a:spcBef>
              <a:buClr>
                <a:srgbClr val="FFFFFF"/>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Changes in government policies (often tax policy) that favor the rich at the expense of the poor</a:t>
            </a:r>
            <a:endParaRPr sz="3200" b="0" u="none">
              <a:solidFill>
                <a:srgbClr val="FFFFFF"/>
              </a:solidFill>
              <a:latin typeface="Garamond"/>
              <a:ea typeface="Garamond"/>
              <a:cs typeface="Garamond"/>
            </a:endParaRPr>
          </a:p>
        </p:txBody>
      </p:sp>
      <p:sp>
        <p:nvSpPr>
          <p:cNvPr id="53" name="Slide title: Causes of Recent Increases in Income Inequality">
            <a:extLst xmlns:a="http://schemas.openxmlformats.org/drawingml/2006/main">
              <a:ext uri="{FF2B5EF4-FFF2-40B4-BE49-F238E27FC236}">
                <a16:creationId xmlns:a16="http://schemas.microsoft.com/office/drawing/2014/main" id="{E10405DE-7675-4350-B1A9-45EE7017127B}"/>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Causes of Recent Increases in Income Inequality</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562467725"/>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4" name="Slide text on slide 11">
            <a:extLst xmlns:a="http://schemas.openxmlformats.org/drawingml/2006/main">
              <a:ext uri="{FF2B5EF4-FFF2-40B4-BE49-F238E27FC236}">
                <a16:creationId xmlns:a16="http://schemas.microsoft.com/office/drawing/2014/main" id="{69E75D00-DC51-497E-BC0F-55FE604552C3}"/>
              </a:ext>
            </a:extLst>
          </p:cNvPr>
          <p:cNvSpPr>
            <a:spLocks xmlns:a="http://schemas.openxmlformats.org/drawingml/2006/main" noGrp="1"/>
          </p:cNvSpPr>
          <p:nvPr>
            <p:ph idx="0"/>
          </p:nvPr>
        </p:nvSpPr>
        <p:spPr>
          <a:xfrm xmlns:a="http://schemas.openxmlformats.org/drawingml/2006/main">
            <a:off x="457200" y="1294920"/>
            <a:ext cx="8229600" cy="4830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609480" algn="l">
              <a:lnSpc>
                <a:spcPct val="90000"/>
              </a:lnSpc>
              <a:buClr>
                <a:srgbClr val="FFFFFF"/>
              </a:buClr>
              <a:buSzPct val="70000"/>
              <a:buFont typeface="Times New Roman"/>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Times New Roman"/>
                <a:ea typeface="Times New Roman"/>
                <a:cs typeface="Times New Roman"/>
              </a:rPr>
              <a:t>Economic processes</a:t>
            </a: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609480" algn="l">
              <a:lnSpc>
                <a:spcPct val="90000"/>
              </a:lnSpc>
              <a:buClr>
                <a:srgbClr val="FFFFFF"/>
              </a:buClr>
              <a:buSzPct val="70000"/>
              <a:buFont typeface="Times New Roman"/>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FF0000"/>
                </a:solidFill>
                <a:latin typeface="Times New Roman"/>
                <a:ea typeface="Times New Roman"/>
                <a:cs typeface="Times New Roman"/>
              </a:rPr>
              <a:t>Social stratification</a:t>
            </a: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609480" algn="l">
              <a:lnSpc>
                <a:spcPct val="90000"/>
              </a:lnSpc>
              <a:buClr>
                <a:srgbClr val="FFFFFF"/>
              </a:buClr>
              <a:buSzPct val="70000"/>
              <a:buFont typeface="Times New Roman"/>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Times New Roman"/>
                <a:ea typeface="Times New Roman"/>
                <a:cs typeface="Times New Roman"/>
              </a:rPr>
              <a:t>The role of policy</a:t>
            </a: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p:txBody>
      </p:sp>
      <p:sp>
        <p:nvSpPr>
          <p:cNvPr id="55" name="Slide title: Causes of Poverty">
            <a:extLst xmlns:a="http://schemas.openxmlformats.org/drawingml/2006/main">
              <a:ext uri="{FF2B5EF4-FFF2-40B4-BE49-F238E27FC236}">
                <a16:creationId xmlns:a16="http://schemas.microsoft.com/office/drawing/2014/main" id="{39231345-78BD-4D86-B7B9-EB975E9941F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E5E5FF"/>
                </a:solidFill>
                <a:latin typeface="Garamond"/>
                <a:ea typeface="Garamond"/>
                <a:cs typeface="Garamond"/>
              </a:rPr>
              <a:t>Causes of Poverty</a:t>
            </a:r>
            <a:endParaRPr sz="4400" b="1" u="none">
              <a:solidFill>
                <a:srgbClr val="E5E5FF"/>
              </a:solidFill>
              <a:latin typeface="Garamond"/>
              <a:ea typeface="Garamond"/>
              <a:cs typeface="Garamond"/>
            </a:endParaRPr>
          </a:p>
        </p:txBody>
      </p:sp>
    </p:spTree>
    <p:extLst>
      <p:ext uri="{BB962C8B-B14F-4D97-AF65-F5344CB8AC3E}">
        <p14:creationId xmlns:p14="http://schemas.microsoft.com/office/powerpoint/2010/main" val="1837632437"/>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56" name="Slide title: Social Stratification">
            <a:extLst xmlns:a="http://schemas.openxmlformats.org/drawingml/2006/main">
              <a:ext uri="{FF2B5EF4-FFF2-40B4-BE49-F238E27FC236}">
                <a16:creationId xmlns:a16="http://schemas.microsoft.com/office/drawing/2014/main" id="{612DFA20-E933-46AA-9205-C51245568DF3}"/>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Social Stratification</a:t>
            </a:r>
            <a:endParaRPr sz="3600" b="1" u="none">
              <a:solidFill>
                <a:srgbClr val="E5E5FF"/>
              </a:solidFill>
              <a:latin typeface="Garamond"/>
              <a:ea typeface="Garamond"/>
              <a:cs typeface="Garamond"/>
            </a:endParaRPr>
          </a:p>
        </p:txBody>
      </p:sp>
      <p:sp>
        <p:nvSpPr>
          <p:cNvPr id="57" name="Slide text on slide 12">
            <a:extLst xmlns:a="http://schemas.openxmlformats.org/drawingml/2006/main">
              <a:ext uri="{FF2B5EF4-FFF2-40B4-BE49-F238E27FC236}">
                <a16:creationId xmlns:a16="http://schemas.microsoft.com/office/drawing/2014/main" id="{00508272-3E2F-4464-B419-358155E00B93}"/>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660240" indent="-660240" algn="l">
              <a:lnSpc>
                <a:spcPct val="90000"/>
              </a:lnSpc>
              <a:spcBef>
                <a:spcPts val="28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Refers to a set of social and economic institutions that generate inequality and poverty</a:t>
            </a:r>
            <a:endParaRPr sz="2800" b="0" u="none">
              <a:solidFill>
                <a:srgbClr val="FFFFFF"/>
              </a:solidFill>
              <a:latin typeface="Garamond"/>
              <a:ea typeface="Garamond"/>
              <a:cs typeface="Garamond"/>
            </a:endParaRPr>
          </a:p>
          <a:p xmlns:a="http://schemas.openxmlformats.org/drawingml/2006/main">
            <a:pPr marL="660240" indent="-660240" algn="l">
              <a:lnSpc>
                <a:spcPct val="90000"/>
              </a:lnSpc>
              <a:spcBef>
                <a:spcPts val="28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Weber: stratification occurs across class, </a:t>
            </a:r>
            <a:r>
              <a:rPr sz="2800" b="0" i="1" u="none">
                <a:solidFill>
                  <a:srgbClr val="FFFFFF"/>
                </a:solidFill>
                <a:latin typeface="Garamond"/>
                <a:ea typeface="Garamond"/>
                <a:cs typeface="Garamond"/>
              </a:rPr>
              <a:t>status</a:t>
            </a:r>
            <a:r>
              <a:rPr sz="2800" b="0" u="none">
                <a:solidFill>
                  <a:srgbClr val="FFFFFF"/>
                </a:solidFill>
                <a:latin typeface="Garamond"/>
                <a:ea typeface="Garamond"/>
                <a:cs typeface="Garamond"/>
              </a:rPr>
              <a:t>, and party</a:t>
            </a:r>
            <a:endParaRPr sz="2800" b="0" u="none">
              <a:solidFill>
                <a:srgbClr val="FFFFFF"/>
              </a:solidFill>
              <a:latin typeface="Garamond"/>
              <a:ea typeface="Garamond"/>
              <a:cs typeface="Garamond"/>
            </a:endParaRPr>
          </a:p>
          <a:p xmlns:a="http://schemas.openxmlformats.org/drawingml/2006/main">
            <a:pPr marL="660240" indent="-660240" algn="l">
              <a:lnSpc>
                <a:spcPct val="90000"/>
              </a:lnSpc>
              <a:spcBef>
                <a:spcPts val="28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Status group stratification- social groups seek to maximize their rewards by restricting others’ access to resources and opportunities</a:t>
            </a: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371608756"/>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pic>
        <p:nvPicPr>
          <p:cNvPr id="3" name="Statistical graphic: 60"/>
          <p:cNvPicPr>
            <a:picLocks xmlns:a="http://schemas.openxmlformats.org/drawingml/2006/main" noChangeAspect="1"/>
          </p:cNvPicPr>
          <p:nvPr/>
        </p:nvPicPr>
        <p:blipFill>
          <a:blip xmlns:r="http://schemas.openxmlformats.org/officeDocument/2006/relationships" xmlns:a="http://schemas.openxmlformats.org/drawingml/2006/main" r:embed="Rae9abea506954f48"/>
          <a:stretch xmlns:a="http://schemas.openxmlformats.org/drawingml/2006/main"/>
        </p:blipFill>
        <p:spPr>
          <a:xfrm xmlns:a="http://schemas.openxmlformats.org/drawingml/2006/main">
            <a:off x="558720" y="330120"/>
            <a:ext cx="8026200" cy="6121440"/>
          </a:xfrm>
          <a:prstGeom xmlns:a="http://schemas.openxmlformats.org/drawingml/2006/main" prst="rect">
            <a:avLst/>
          </a:prstGeom>
          <a:ln xmlns:a="http://schemas.openxmlformats.org/drawingml/2006/main" w="38160">
            <a:noFill/>
          </a:ln>
        </p:spPr>
      </p:pic>
      <p:sp>
        <p:nvSpPr>
          <p:cNvPr id="2" name="Accessible slide title: 60">
            <a:extLst xmlns:a="http://schemas.openxmlformats.org/drawingml/2006/main">
              <a:ext uri="{FF2B5EF4-FFF2-40B4-BE49-F238E27FC236}">
                <a16:creationId xmlns:a16="http://schemas.microsoft.com/office/drawing/2014/main" id="{6FF642DE-043F-46B3-B44C-82B85E3234B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60</a:t>
            </a:r>
          </a:p>
        </p:txBody>
      </p:sp>
    </p:spTree>
    <p:extLst>
      <p:ext uri="{BB962C8B-B14F-4D97-AF65-F5344CB8AC3E}">
        <p14:creationId xmlns:p14="http://schemas.microsoft.com/office/powerpoint/2010/main" val="76225534"/>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59" name="Slide title: Definition of Racial Discrimination">
            <a:extLst xmlns:a="http://schemas.openxmlformats.org/drawingml/2006/main">
              <a:ext uri="{FF2B5EF4-FFF2-40B4-BE49-F238E27FC236}">
                <a16:creationId xmlns:a16="http://schemas.microsoft.com/office/drawing/2014/main" id="{0B7F56CB-648D-41B8-9AC2-8AC78A7B8CC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Definition of Racial Discrimination</a:t>
            </a:r>
            <a:endParaRPr sz="3600" b="1" u="none">
              <a:solidFill>
                <a:srgbClr val="E5E5FF"/>
              </a:solidFill>
              <a:latin typeface="Garamond"/>
              <a:ea typeface="Garamond"/>
              <a:cs typeface="Garamond"/>
            </a:endParaRPr>
          </a:p>
        </p:txBody>
      </p:sp>
      <p:sp>
        <p:nvSpPr>
          <p:cNvPr id="60" name="Slide text on slide 14">
            <a:extLst xmlns:a="http://schemas.openxmlformats.org/drawingml/2006/main">
              <a:ext uri="{FF2B5EF4-FFF2-40B4-BE49-F238E27FC236}">
                <a16:creationId xmlns:a16="http://schemas.microsoft.com/office/drawing/2014/main" id="{9AECC40D-69C0-4E9D-BB92-7C5F38DF9102}"/>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343080" indent="-343080" algn="l">
              <a:lnSpc>
                <a:spcPct val="9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The unequal treatment of persons or groups on the basis of their race or ethnicity</a:t>
            </a:r>
            <a:endParaRPr sz="2600" b="0" u="none">
              <a:solidFill>
                <a:srgbClr val="FFFFFF"/>
              </a:solidFill>
              <a:latin typeface="Garamond"/>
              <a:ea typeface="Garamond"/>
              <a:cs typeface="Garamond"/>
            </a:endParaRPr>
          </a:p>
          <a:p xmlns:a="http://schemas.openxmlformats.org/drawingml/2006/main">
            <a:pPr marL="343080" indent="-343080" algn="l">
              <a:lnSpc>
                <a:spcPct val="9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Some differentiate between differential treatment and differential effects, which results in a two-part definition: </a:t>
            </a:r>
            <a:endParaRPr sz="2600" b="0" u="none">
              <a:solidFill>
                <a:srgbClr val="FFFFFF"/>
              </a:solidFill>
              <a:latin typeface="Garamond"/>
              <a:ea typeface="Garamond"/>
              <a:cs typeface="Garamond"/>
            </a:endParaRPr>
          </a:p>
          <a:p xmlns:a="http://schemas.openxmlformats.org/drawingml/2006/main">
            <a:pPr marL="914400" lvl="1" indent="-514080" algn="l">
              <a:lnSpc>
                <a:spcPct val="90000"/>
              </a:lnSpc>
              <a:spcBef>
                <a:spcPts val="550"/>
              </a:spcBef>
              <a:buClr>
                <a:srgbClr val="FFFFFF"/>
              </a:buClr>
              <a:buFont typeface="Garamond"/>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Differential treatment on the basis of race that disadvantages a racial group </a:t>
            </a:r>
            <a:endParaRPr sz="2200" b="0" u="none">
              <a:solidFill>
                <a:srgbClr val="FFFFFF"/>
              </a:solidFill>
              <a:latin typeface="Garamond"/>
              <a:ea typeface="Garamond"/>
              <a:cs typeface="Garamond"/>
            </a:endParaRPr>
          </a:p>
          <a:p xmlns:a="http://schemas.openxmlformats.org/drawingml/2006/main">
            <a:pPr marL="914400" lvl="1" indent="-514080" algn="l">
              <a:lnSpc>
                <a:spcPct val="90000"/>
              </a:lnSpc>
              <a:spcBef>
                <a:spcPts val="550"/>
              </a:spcBef>
              <a:buClr>
                <a:srgbClr val="FFFFFF"/>
              </a:buClr>
              <a:buFont typeface="Garamond"/>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Differential treatment on the basis of inadequately justified factors other than race that disadvantages a racial group (differential effect).</a:t>
            </a:r>
            <a:endParaRPr sz="2200" b="0" u="none">
              <a:solidFill>
                <a:srgbClr val="FFFFFF"/>
              </a:solidFill>
              <a:latin typeface="Garamond"/>
              <a:ea typeface="Garamond"/>
              <a:cs typeface="Garamond"/>
            </a:endParaRPr>
          </a:p>
          <a:p xmlns:a="http://schemas.openxmlformats.org/drawingml/2006/main">
            <a:pPr marL="343080" indent="-343080" algn="l">
              <a:lnSpc>
                <a:spcPct val="9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Statistical discrimination: individuals judged according to the real or perceived characteristics of the group to which they belong </a:t>
            </a:r>
            <a:endParaRPr sz="2600" b="0" u="none">
              <a:solidFill>
                <a:srgbClr val="FFFFFF"/>
              </a:solidFill>
              <a:latin typeface="Garamond"/>
              <a:ea typeface="Garamond"/>
              <a:cs typeface="Garamond"/>
            </a:endParaRPr>
          </a:p>
        </p:txBody>
      </p:sp>
    </p:spTree>
    <p:extLst>
      <p:ext uri="{BB962C8B-B14F-4D97-AF65-F5344CB8AC3E}">
        <p14:creationId xmlns:p14="http://schemas.microsoft.com/office/powerpoint/2010/main" val="1339353530"/>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61" name="Slide title: Discrimination Over Time">
            <a:extLst xmlns:a="http://schemas.openxmlformats.org/drawingml/2006/main">
              <a:ext uri="{FF2B5EF4-FFF2-40B4-BE49-F238E27FC236}">
                <a16:creationId xmlns:a16="http://schemas.microsoft.com/office/drawing/2014/main" id="{22811C58-2F43-44ED-99E0-114DE1D49B7F}"/>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Discrimination Over Time</a:t>
            </a:r>
            <a:endParaRPr sz="3600" b="1" u="none">
              <a:solidFill>
                <a:srgbClr val="E5E5FF"/>
              </a:solidFill>
              <a:latin typeface="Garamond"/>
              <a:ea typeface="Garamond"/>
              <a:cs typeface="Garamond"/>
            </a:endParaRPr>
          </a:p>
        </p:txBody>
      </p:sp>
      <p:sp>
        <p:nvSpPr>
          <p:cNvPr id="62" name="Slide text on slide 15">
            <a:extLst xmlns:a="http://schemas.openxmlformats.org/drawingml/2006/main">
              <a:ext uri="{FF2B5EF4-FFF2-40B4-BE49-F238E27FC236}">
                <a16:creationId xmlns:a16="http://schemas.microsoft.com/office/drawing/2014/main" id="{CD525E09-7E2D-458F-83D7-C149BC289B98}"/>
              </a:ext>
            </a:extLst>
          </p:cNvPr>
          <p:cNvSpPr>
            <a:spLocks xmlns:a="http://schemas.openxmlformats.org/drawingml/2006/main" noGrp="1"/>
          </p:cNvSpPr>
          <p:nvPr>
            <p:ph idx="0"/>
          </p:nvPr>
        </p:nvSpPr>
        <p:spPr>
          <a:xfrm xmlns:a="http://schemas.openxmlformats.org/drawingml/2006/main">
            <a:off x="457200" y="1371240"/>
            <a:ext cx="8229600" cy="4754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lnSpc>
                <a:spcPct val="9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Earlier in the 20</a:t>
            </a:r>
            <a:r>
              <a:rPr sz="2800" b="0" u="none">
                <a:solidFill>
                  <a:srgbClr val="FFFFFF"/>
                </a:solidFill>
                <a:latin typeface="Garamond"/>
                <a:ea typeface="Garamond"/>
                <a:cs typeface="Garamond"/>
              </a:rPr>
              <a:t>th</a:t>
            </a:r>
            <a:r>
              <a:rPr sz="2800" b="0" u="none">
                <a:solidFill>
                  <a:srgbClr val="FFFFFF"/>
                </a:solidFill>
                <a:latin typeface="Garamond"/>
                <a:ea typeface="Garamond"/>
                <a:cs typeface="Garamond"/>
              </a:rPr>
              <a:t> century, it was common to overtly discriminate by race</a:t>
            </a:r>
            <a:endParaRPr sz="2800" b="0" u="none">
              <a:solidFill>
                <a:srgbClr val="FFFFFF"/>
              </a:solidFill>
              <a:latin typeface="Garamond"/>
              <a:ea typeface="Garamond"/>
              <a:cs typeface="Garamond"/>
            </a:endParaRPr>
          </a:p>
          <a:p xmlns:a="http://schemas.openxmlformats.org/drawingml/2006/main">
            <a:pPr marL="743040" lvl="1" indent="-285840" algn="l">
              <a:lnSpc>
                <a:spcPct val="90000"/>
              </a:lnSpc>
              <a:spcBef>
                <a:spcPts val="700"/>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African Americans barred from certain jobs and neighborhoods</a:t>
            </a:r>
            <a:endParaRPr sz="2800" b="0" u="none">
              <a:solidFill>
                <a:srgbClr val="FFFFFF"/>
              </a:solidFill>
              <a:latin typeface="Garamond"/>
              <a:ea typeface="Garamond"/>
              <a:cs typeface="Garamond"/>
            </a:endParaRPr>
          </a:p>
          <a:p xmlns:a="http://schemas.openxmlformats.org/drawingml/2006/main">
            <a:pPr marL="743040" lvl="1" indent="-285840" algn="l">
              <a:lnSpc>
                <a:spcPct val="90000"/>
              </a:lnSpc>
              <a:spcBef>
                <a:spcPts val="700"/>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Violence against blacks: lynching, riots </a:t>
            </a:r>
            <a:endParaRPr sz="2800" b="0" u="none">
              <a:solidFill>
                <a:srgbClr val="FFFFFF"/>
              </a:solidFill>
              <a:latin typeface="Garamond"/>
              <a:ea typeface="Garamond"/>
              <a:cs typeface="Garamond"/>
            </a:endParaRPr>
          </a:p>
          <a:p xmlns:a="http://schemas.openxmlformats.org/drawingml/2006/main">
            <a:pPr marL="343080" indent="-343080" algn="l">
              <a:lnSpc>
                <a:spcPct val="9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The 1964 Civil Right Act barred discrimination on the basis of race, color, religion, sex, or national origin</a:t>
            </a:r>
            <a:endParaRPr sz="2800" b="0" u="none">
              <a:solidFill>
                <a:srgbClr val="FFFFFF"/>
              </a:solidFill>
              <a:latin typeface="Garamond"/>
              <a:ea typeface="Garamond"/>
              <a:cs typeface="Garamond"/>
            </a:endParaRPr>
          </a:p>
          <a:p xmlns:a="http://schemas.openxmlformats.org/drawingml/2006/main">
            <a:pPr marL="343080" indent="-343080" algn="l">
              <a:lnSpc>
                <a:spcPct val="9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The vast majority of Americans today endorse the principle of racial equality; however, evidence suggests that discrimination still hampers African American economic mobility</a:t>
            </a: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2090467950"/>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63" name="Slide title: African American Disadvantage Today">
            <a:extLst xmlns:a="http://schemas.openxmlformats.org/drawingml/2006/main">
              <a:ext uri="{FF2B5EF4-FFF2-40B4-BE49-F238E27FC236}">
                <a16:creationId xmlns:a16="http://schemas.microsoft.com/office/drawing/2014/main" id="{8A3D0748-D5E7-4AD4-B47A-91453F14208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African American Disadvantage Today</a:t>
            </a:r>
            <a:r>
              <a:rPr sz="3600" b="0" u="none">
                <a:solidFill>
                  <a:srgbClr val="E5E5FF"/>
                </a:solidFill>
                <a:latin typeface="Garamond"/>
                <a:ea typeface="Garamond"/>
                <a:cs typeface="Garamond"/>
              </a:rPr>
              <a:t>	</a:t>
            </a:r>
            <a:endParaRPr sz="3600" b="1" u="none">
              <a:solidFill>
                <a:srgbClr val="E5E5FF"/>
              </a:solidFill>
              <a:latin typeface="Garamond"/>
              <a:ea typeface="Garamond"/>
              <a:cs typeface="Garamond"/>
            </a:endParaRPr>
          </a:p>
        </p:txBody>
      </p:sp>
      <p:sp>
        <p:nvSpPr>
          <p:cNvPr id="64" name="Slide text on slide 16">
            <a:extLst xmlns:a="http://schemas.openxmlformats.org/drawingml/2006/main">
              <a:ext uri="{FF2B5EF4-FFF2-40B4-BE49-F238E27FC236}">
                <a16:creationId xmlns:a16="http://schemas.microsoft.com/office/drawing/2014/main" id="{C1D42A0F-88A7-4ECA-938F-3E94202F337E}"/>
              </a:ext>
            </a:extLst>
          </p:cNvPr>
          <p:cNvSpPr>
            <a:spLocks xmlns:a="http://schemas.openxmlformats.org/drawingml/2006/main" noGrp="1"/>
          </p:cNvSpPr>
          <p:nvPr>
            <p:ph idx="0"/>
          </p:nvPr>
        </p:nvSpPr>
        <p:spPr>
          <a:xfrm xmlns:a="http://schemas.openxmlformats.org/drawingml/2006/main">
            <a:off x="457200" y="1371240"/>
            <a:ext cx="8229600" cy="4754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85000" lnSpcReduction="9999"/>
          </a:bodyPr>
          <a:lstStyle xmlns:a="http://schemas.openxmlformats.org/drawingml/2006/main"/>
          <a:p xmlns:a="http://schemas.openxmlformats.org/drawingml/2006/main">
            <a:pPr marL="343080" indent="-343080" algn="l">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Importance of “cumulative disadvantages”: </a:t>
            </a:r>
            <a:r>
              <a:rPr sz="2800" b="0" u="none">
                <a:solidFill>
                  <a:srgbClr val="FFFFFF"/>
                </a:solidFill>
                <a:latin typeface="Garamond"/>
                <a:ea typeface="Garamond"/>
                <a:cs typeface="Garamond"/>
              </a:rPr>
              <a:t>African American poverty persists over time due to multiple factors</a:t>
            </a:r>
            <a:endParaRPr sz="28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Discrimination </a:t>
            </a:r>
            <a:endParaRPr sz="24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Segregation: limits access to job opportunities and likewise lowers levels of social capital that can link people to jobs</a:t>
            </a:r>
            <a:endParaRPr sz="24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Economic changes: deindustrialization and declines in unionism</a:t>
            </a:r>
            <a:endParaRPr sz="24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Lower levels of human capital (though gaps have narrowed) and low performing public schools in poor minority areas</a:t>
            </a:r>
            <a:endParaRPr sz="2400" b="0" u="none">
              <a:solidFill>
                <a:srgbClr val="FFFFFF"/>
              </a:solidFill>
              <a:latin typeface="Garamond"/>
              <a:ea typeface="Garamond"/>
              <a:cs typeface="Garamond"/>
            </a:endParaRPr>
          </a:p>
          <a:p xmlns:a="http://schemas.openxmlformats.org/drawingml/2006/main">
            <a:pPr marL="743040" lvl="1" indent="-285840" algn="l">
              <a:spcBef>
                <a:spcPts val="601"/>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High black incarceration rates</a:t>
            </a:r>
            <a:endParaRPr sz="2400" b="0" u="none">
              <a:solidFill>
                <a:srgbClr val="FFFFFF"/>
              </a:solidFill>
              <a:latin typeface="Garamond"/>
              <a:ea typeface="Garamond"/>
              <a:cs typeface="Garamond"/>
            </a:endParaRPr>
          </a:p>
          <a:p xmlns:a="http://schemas.openxmlformats.org/drawingml/2006/main">
            <a:pPr marL="74304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Garamond"/>
              <a:ea typeface="Garamond"/>
              <a:cs typeface="Garamond"/>
            </a:endParaRPr>
          </a:p>
          <a:p xmlns:a="http://schemas.openxmlformats.org/drawingml/2006/main">
            <a:pPr marL="74304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Garamond"/>
              <a:ea typeface="Garamond"/>
              <a:cs typeface="Garamond"/>
            </a:endParaRPr>
          </a:p>
        </p:txBody>
      </p:sp>
    </p:spTree>
    <p:extLst>
      <p:ext uri="{BB962C8B-B14F-4D97-AF65-F5344CB8AC3E}">
        <p14:creationId xmlns:p14="http://schemas.microsoft.com/office/powerpoint/2010/main" val="911122252"/>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65" name="Slide title: Poverty among Asians and Latinos">
            <a:extLst xmlns:a="http://schemas.openxmlformats.org/drawingml/2006/main">
              <a:ext uri="{FF2B5EF4-FFF2-40B4-BE49-F238E27FC236}">
                <a16:creationId xmlns:a16="http://schemas.microsoft.com/office/drawing/2014/main" id="{C23D2D48-32ED-40BB-B4B8-B996F96EEB5C}"/>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Poverty among Asians and Latinos</a:t>
            </a:r>
            <a:r>
              <a:rPr sz="3600" b="0" u="none">
                <a:solidFill>
                  <a:srgbClr val="E5E5FF"/>
                </a:solidFill>
                <a:latin typeface="Garamond"/>
                <a:ea typeface="Garamond"/>
                <a:cs typeface="Garamond"/>
              </a:rPr>
              <a:t>	</a:t>
            </a:r>
            <a:endParaRPr sz="3600" b="1" u="none">
              <a:solidFill>
                <a:srgbClr val="E5E5FF"/>
              </a:solidFill>
              <a:latin typeface="Garamond"/>
              <a:ea typeface="Garamond"/>
              <a:cs typeface="Garamond"/>
            </a:endParaRPr>
          </a:p>
        </p:txBody>
      </p:sp>
      <p:sp>
        <p:nvSpPr>
          <p:cNvPr id="66" name="Slide text on slide 17">
            <a:extLst xmlns:a="http://schemas.openxmlformats.org/drawingml/2006/main">
              <a:ext uri="{FF2B5EF4-FFF2-40B4-BE49-F238E27FC236}">
                <a16:creationId xmlns:a16="http://schemas.microsoft.com/office/drawing/2014/main" id="{9C25C061-1A99-4BB8-91E2-AB07A8E6C2CB}"/>
              </a:ext>
            </a:extLst>
          </p:cNvPr>
          <p:cNvSpPr>
            <a:spLocks xmlns:a="http://schemas.openxmlformats.org/drawingml/2006/main" noGrp="1"/>
          </p:cNvSpPr>
          <p:nvPr>
            <p:ph idx="0"/>
          </p:nvPr>
        </p:nvSpPr>
        <p:spPr>
          <a:xfrm xmlns:a="http://schemas.openxmlformats.org/drawingml/2006/main">
            <a:off x="457200" y="1371240"/>
            <a:ext cx="8229600" cy="4754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343080" algn="l">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Historically, discrimination, segregation, and human capital differentials have also affected other minority groups, including Latinos and Asians</a:t>
            </a:r>
            <a:endParaRPr sz="2600" b="0" u="none">
              <a:solidFill>
                <a:srgbClr val="FFFFFF"/>
              </a:solidFill>
              <a:latin typeface="Garamond"/>
              <a:ea typeface="Garamond"/>
              <a:cs typeface="Garamond"/>
            </a:endParaRPr>
          </a:p>
          <a:p xmlns:a="http://schemas.openxmlformats.org/drawingml/2006/main">
            <a:pPr marL="343080" indent="-343080" algn="l">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More recently, we have seen rapid growth in these groups over the past 50 years due to increasing immigration from Asia and Latin America</a:t>
            </a:r>
            <a:endParaRPr sz="2600" b="0" u="none">
              <a:solidFill>
                <a:srgbClr val="FFFFFF"/>
              </a:solidFill>
              <a:latin typeface="Garamond"/>
              <a:ea typeface="Garamond"/>
              <a:cs typeface="Garamond"/>
            </a:endParaRPr>
          </a:p>
          <a:p xmlns:a="http://schemas.openxmlformats.org/drawingml/2006/main">
            <a:pPr marL="343080" indent="-343080" algn="l">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Today, we see high poverty rates among Hispanics and low rates among Asians– what explains these differences?</a:t>
            </a:r>
            <a:endParaRPr sz="2600" b="0" u="none">
              <a:solidFill>
                <a:srgbClr val="FFFFFF"/>
              </a:solidFill>
              <a:latin typeface="Garamond"/>
              <a:ea typeface="Garamond"/>
              <a:cs typeface="Garamond"/>
            </a:endParaRPr>
          </a:p>
          <a:p xmlns:a="http://schemas.openxmlformats.org/drawingml/2006/main">
            <a:pPr marL="743040" lvl="1" indent="0" algn="l">
              <a:spcBef>
                <a:spcPts val="64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FFFFFF"/>
              </a:solidFill>
              <a:latin typeface="Garamond"/>
              <a:ea typeface="Garamond"/>
              <a:cs typeface="Garamond"/>
            </a:endParaRPr>
          </a:p>
        </p:txBody>
      </p:sp>
    </p:spTree>
    <p:extLst>
      <p:ext uri="{BB962C8B-B14F-4D97-AF65-F5344CB8AC3E}">
        <p14:creationId xmlns:p14="http://schemas.microsoft.com/office/powerpoint/2010/main" val="1627253906"/>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67" name="Slide title: Immigration and Poverty">
            <a:extLst xmlns:a="http://schemas.openxmlformats.org/drawingml/2006/main">
              <a:ext uri="{FF2B5EF4-FFF2-40B4-BE49-F238E27FC236}">
                <a16:creationId xmlns:a16="http://schemas.microsoft.com/office/drawing/2014/main" id="{601308CA-D50D-4AB3-B4C0-EE28E283F50A}"/>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Immigration and Poverty</a:t>
            </a:r>
            <a:r>
              <a:rPr sz="3600" b="0" u="none">
                <a:solidFill>
                  <a:srgbClr val="E5E5FF"/>
                </a:solidFill>
                <a:latin typeface="Garamond"/>
                <a:ea typeface="Garamond"/>
                <a:cs typeface="Garamond"/>
              </a:rPr>
              <a:t>	</a:t>
            </a:r>
            <a:endParaRPr sz="3600" b="1" u="none">
              <a:solidFill>
                <a:srgbClr val="E5E5FF"/>
              </a:solidFill>
              <a:latin typeface="Garamond"/>
              <a:ea typeface="Garamond"/>
              <a:cs typeface="Garamond"/>
            </a:endParaRPr>
          </a:p>
        </p:txBody>
      </p:sp>
      <p:sp>
        <p:nvSpPr>
          <p:cNvPr id="68" name="Slide text on slide 18">
            <a:extLst xmlns:a="http://schemas.openxmlformats.org/drawingml/2006/main">
              <a:ext uri="{FF2B5EF4-FFF2-40B4-BE49-F238E27FC236}">
                <a16:creationId xmlns:a16="http://schemas.microsoft.com/office/drawing/2014/main" id="{65748D4A-2594-4C15-BA17-1BB91C05B33F}"/>
              </a:ext>
            </a:extLst>
          </p:cNvPr>
          <p:cNvSpPr>
            <a:spLocks xmlns:a="http://schemas.openxmlformats.org/drawingml/2006/main" noGrp="1"/>
          </p:cNvSpPr>
          <p:nvPr>
            <p:ph idx="0"/>
          </p:nvPr>
        </p:nvSpPr>
        <p:spPr>
          <a:xfrm xmlns:a="http://schemas.openxmlformats.org/drawingml/2006/main">
            <a:off x="457200" y="1371240"/>
            <a:ext cx="8229600" cy="4754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lnSpc>
                <a:spcPct val="90000"/>
              </a:lnSpc>
              <a:spcBef>
                <a:spcPts val="55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On the one hand, immigrants are often a “select” group: ambitious and hardworking</a:t>
            </a:r>
            <a:endParaRPr sz="2200" b="0" u="none">
              <a:solidFill>
                <a:srgbClr val="FFFFFF"/>
              </a:solidFill>
              <a:latin typeface="Garamond"/>
              <a:ea typeface="Garamond"/>
              <a:cs typeface="Garamond"/>
            </a:endParaRPr>
          </a:p>
          <a:p xmlns:a="http://schemas.openxmlformats.org/drawingml/2006/main">
            <a:pPr marL="343080" indent="-343080" algn="l">
              <a:lnSpc>
                <a:spcPct val="90000"/>
              </a:lnSpc>
              <a:spcBef>
                <a:spcPts val="55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On the other hand, limited language proficiency and unfamiliarity with American customs and the labor market hinder immigrant economic mobility, at least initially</a:t>
            </a:r>
            <a:endParaRPr sz="2200" b="0" u="none">
              <a:solidFill>
                <a:srgbClr val="FFFFFF"/>
              </a:solidFill>
              <a:latin typeface="Garamond"/>
              <a:ea typeface="Garamond"/>
              <a:cs typeface="Garamond"/>
            </a:endParaRPr>
          </a:p>
          <a:p xmlns:a="http://schemas.openxmlformats.org/drawingml/2006/main">
            <a:pPr marL="343080" indent="-343080" algn="l">
              <a:lnSpc>
                <a:spcPct val="90000"/>
              </a:lnSpc>
              <a:spcBef>
                <a:spcPts val="55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Over time, these barriers are often thought to become less important as immigrants and then their children become more similar to the native-born population in terms of their employment, earnings, and poverty: this process is termed “assimilation”</a:t>
            </a:r>
            <a:endParaRPr sz="2200" b="0" u="none">
              <a:solidFill>
                <a:srgbClr val="FFFFFF"/>
              </a:solidFill>
              <a:latin typeface="Garamond"/>
              <a:ea typeface="Garamond"/>
              <a:cs typeface="Garamond"/>
            </a:endParaRPr>
          </a:p>
          <a:p xmlns:a="http://schemas.openxmlformats.org/drawingml/2006/main">
            <a:pPr marL="343080" indent="-343080" algn="l">
              <a:lnSpc>
                <a:spcPct val="90000"/>
              </a:lnSpc>
              <a:spcBef>
                <a:spcPts val="55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The extent to which immigrants are assimilating is widely debated </a:t>
            </a:r>
            <a:endParaRPr sz="2200" b="0" u="none">
              <a:solidFill>
                <a:srgbClr val="FFFFFF"/>
              </a:solidFill>
              <a:latin typeface="Garamond"/>
              <a:ea typeface="Garamond"/>
              <a:cs typeface="Garamond"/>
            </a:endParaRPr>
          </a:p>
          <a:p xmlns:a="http://schemas.openxmlformats.org/drawingml/2006/main">
            <a:pPr marL="743040" lvl="1" indent="-285840" algn="l">
              <a:lnSpc>
                <a:spcPct val="90000"/>
              </a:lnSpc>
              <a:spcBef>
                <a:spcPts val="476"/>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FFFFFF"/>
                </a:solidFill>
                <a:latin typeface="Garamond"/>
                <a:ea typeface="Garamond"/>
                <a:cs typeface="Garamond"/>
              </a:rPr>
              <a:t>Evidence tends to show that the native-born children of immigrants fare better than their parents in terms of educational attainment and earnings</a:t>
            </a:r>
            <a:endParaRPr sz="1900" b="0" u="none">
              <a:solidFill>
                <a:srgbClr val="FFFFFF"/>
              </a:solidFill>
              <a:latin typeface="Garamond"/>
              <a:ea typeface="Garamond"/>
              <a:cs typeface="Garamond"/>
            </a:endParaRPr>
          </a:p>
          <a:p xmlns:a="http://schemas.openxmlformats.org/drawingml/2006/main">
            <a:pPr marL="743040" lvl="1" indent="-285840" algn="l">
              <a:lnSpc>
                <a:spcPct val="90000"/>
              </a:lnSpc>
              <a:spcBef>
                <a:spcPts val="476"/>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FFFFFF"/>
                </a:solidFill>
                <a:latin typeface="Garamond"/>
                <a:ea typeface="Garamond"/>
                <a:cs typeface="Garamond"/>
              </a:rPr>
              <a:t>Latino poverty higher than Asian poverty because of considerably lower levels of education; Asian immigrants are a more “select” group on average</a:t>
            </a:r>
            <a:endParaRPr sz="1900" b="0" u="none">
              <a:solidFill>
                <a:srgbClr val="FFFFFF"/>
              </a:solidFill>
              <a:latin typeface="Garamond"/>
              <a:ea typeface="Garamond"/>
              <a:cs typeface="Garamond"/>
            </a:endParaRPr>
          </a:p>
        </p:txBody>
      </p:sp>
    </p:spTree>
    <p:extLst>
      <p:ext uri="{BB962C8B-B14F-4D97-AF65-F5344CB8AC3E}">
        <p14:creationId xmlns:p14="http://schemas.microsoft.com/office/powerpoint/2010/main" val="323087755"/>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71" name="Slide text on slide 19">
            <a:extLst xmlns:a="http://schemas.openxmlformats.org/drawingml/2006/main">
              <a:ext uri="{FF2B5EF4-FFF2-40B4-BE49-F238E27FC236}">
                <a16:creationId xmlns:a16="http://schemas.microsoft.com/office/drawing/2014/main" id="{F30F733C-404E-4FA3-9BCB-9FA73652A0E5}"/>
              </a:ext>
            </a:extLst>
          </p:cNvPr>
          <p:cNvSpPr>
            <a:spLocks xmlns:a="http://schemas.openxmlformats.org/drawingml/2006/main" noGrp="1"/>
          </p:cNvSpPr>
          <p:nvPr/>
        </p:nvSpPr>
        <p:spPr>
          <a:xfrm xmlns:a="http://schemas.openxmlformats.org/drawingml/2006/main">
            <a:off x="5638680" y="2209680"/>
            <a:ext cx="2971800" cy="1556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Garamond"/>
                <a:ea typeface="Garamond"/>
                <a:cs typeface="Garamond"/>
              </a:rPr>
              <a:t>Poverty among immigrants– especially non-citizens– tends to be lower than among the native born, suggestive of assimilation. </a:t>
            </a:r>
            <a:endParaRPr sz="1600" b="0" u="none">
              <a:solidFill>
                <a:srgbClr val="FFFFFF"/>
              </a:solidFill>
              <a:latin typeface="Garamond"/>
              <a:ea typeface="Garamond"/>
              <a:cs typeface="Garamond"/>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FFFFFF"/>
              </a:solidFill>
              <a:latin typeface="Garamond"/>
              <a:ea typeface="Garamond"/>
              <a:cs typeface="Garamond"/>
            </a:endParaRPr>
          </a:p>
        </p:txBody>
      </p:sp>
      <p:sp>
        <p:nvSpPr>
          <p:cNvPr id="72" name="Accessible slide title: Poverty among immigrants– especially non-citizens– tends to be lower than amo...">
            <a:extLst xmlns:a="http://schemas.openxmlformats.org/drawingml/2006/main">
              <a:ext uri="{FF2B5EF4-FFF2-40B4-BE49-F238E27FC236}">
                <a16:creationId xmlns:a16="http://schemas.microsoft.com/office/drawing/2014/main" id="{6229E556-A253-4088-A137-F1F20211210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Poverty among immigrants– especially non-citizens– tends to be lower than amo...</a:t>
            </a:r>
          </a:p>
        </p:txBody>
      </p:sp>
    </p:spTree>
    <p:extLst>
      <p:ext uri="{BB962C8B-B14F-4D97-AF65-F5344CB8AC3E}">
        <p14:creationId xmlns:p14="http://schemas.microsoft.com/office/powerpoint/2010/main" val="209766351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8" name="Slide text on slide 2">
            <a:extLst xmlns:a="http://schemas.openxmlformats.org/drawingml/2006/main">
              <a:ext uri="{FF2B5EF4-FFF2-40B4-BE49-F238E27FC236}">
                <a16:creationId xmlns:a16="http://schemas.microsoft.com/office/drawing/2014/main" id="{E7B33CA9-8226-4323-9B57-494A0857DB50}"/>
              </a:ext>
            </a:extLst>
          </p:cNvPr>
          <p:cNvSpPr>
            <a:spLocks xmlns:a="http://schemas.openxmlformats.org/drawingml/2006/main" noGrp="1"/>
          </p:cNvSpPr>
          <p:nvPr>
            <p:ph idx="0"/>
          </p:nvPr>
        </p:nvSpPr>
        <p:spPr>
          <a:xfrm xmlns:a="http://schemas.openxmlformats.org/drawingml/2006/main">
            <a:off x="457200" y="1600200"/>
            <a:ext cx="8229600" cy="4876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lnSpc>
                <a:spcPct val="9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300" b="0" u="none">
                <a:solidFill>
                  <a:srgbClr val="FFFFFF"/>
                </a:solidFill>
                <a:latin typeface="Garamond"/>
                <a:ea typeface="Garamond"/>
                <a:cs typeface="Garamond"/>
              </a:rPr>
              <a:t>Economy</a:t>
            </a:r>
            <a:endParaRPr sz="3300" b="0" u="none">
              <a:solidFill>
                <a:srgbClr val="FFFFFF"/>
              </a:solidFill>
              <a:latin typeface="Garamond"/>
              <a:ea typeface="Garamond"/>
              <a:cs typeface="Garamond"/>
            </a:endParaRPr>
          </a:p>
          <a:p xmlns:a="http://schemas.openxmlformats.org/drawingml/2006/main">
            <a:pPr marL="1009440" lvl="1" indent="-609480" algn="l">
              <a:lnSpc>
                <a:spcPct val="90000"/>
              </a:lnSpc>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What is the role income growth and economic inequality in affecting poverty? </a:t>
            </a:r>
            <a:endParaRPr sz="2600" b="0" u="none">
              <a:solidFill>
                <a:srgbClr val="FFFFFF"/>
              </a:solidFill>
              <a:latin typeface="Garamond"/>
              <a:ea typeface="Garamond"/>
              <a:cs typeface="Garamond"/>
            </a:endParaRPr>
          </a:p>
          <a:p xmlns:a="http://schemas.openxmlformats.org/drawingml/2006/main">
            <a:pPr marL="343080" indent="-343080" algn="l">
              <a:lnSpc>
                <a:spcPct val="9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300" b="0" u="none">
                <a:solidFill>
                  <a:srgbClr val="FFFFFF"/>
                </a:solidFill>
                <a:latin typeface="Garamond"/>
                <a:ea typeface="Garamond"/>
                <a:cs typeface="Garamond"/>
              </a:rPr>
              <a:t>Social Inequality</a:t>
            </a:r>
            <a:endParaRPr sz="3300" b="0" u="none">
              <a:solidFill>
                <a:srgbClr val="FFFFFF"/>
              </a:solidFill>
              <a:latin typeface="Garamond"/>
              <a:ea typeface="Garamond"/>
              <a:cs typeface="Garamond"/>
            </a:endParaRPr>
          </a:p>
          <a:p xmlns:a="http://schemas.openxmlformats.org/drawingml/2006/main">
            <a:pPr marL="1009440" lvl="1" indent="-609480" algn="l">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What factors help explain racial differences in poverty?</a:t>
            </a:r>
            <a:endParaRPr sz="2600" b="0" u="none">
              <a:solidFill>
                <a:srgbClr val="FFFFFF"/>
              </a:solidFill>
              <a:latin typeface="Garamond"/>
              <a:ea typeface="Garamond"/>
              <a:cs typeface="Garamond"/>
            </a:endParaRPr>
          </a:p>
          <a:p xmlns:a="http://schemas.openxmlformats.org/drawingml/2006/main">
            <a:pPr marL="1409400" lvl="2" indent="-609480" algn="l">
              <a:buClr>
                <a:srgbClr val="E5E5FF"/>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How has the effect of race changed over time?</a:t>
            </a:r>
            <a:endParaRPr sz="2200" b="0" u="none">
              <a:solidFill>
                <a:srgbClr val="FFFFFF"/>
              </a:solidFill>
              <a:latin typeface="Garamond"/>
              <a:ea typeface="Garamond"/>
              <a:cs typeface="Garamond"/>
            </a:endParaRPr>
          </a:p>
          <a:p xmlns:a="http://schemas.openxmlformats.org/drawingml/2006/main">
            <a:pPr marL="1009440" lvl="1" indent="-609480" algn="l">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What factors help explain gender differences in poverty?</a:t>
            </a:r>
            <a:endParaRPr sz="2600" b="0" u="none">
              <a:solidFill>
                <a:srgbClr val="FFFFFF"/>
              </a:solidFill>
              <a:latin typeface="Garamond"/>
              <a:ea typeface="Garamond"/>
              <a:cs typeface="Garamond"/>
            </a:endParaRPr>
          </a:p>
          <a:p xmlns:a="http://schemas.openxmlformats.org/drawingml/2006/main">
            <a:pPr marL="1409400" lvl="2" indent="-609480" algn="l">
              <a:buClr>
                <a:srgbClr val="E5E5FF"/>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How has the effect of gender changed over time?</a:t>
            </a:r>
            <a:endParaRPr sz="2200" b="0" u="none">
              <a:solidFill>
                <a:srgbClr val="FFFFFF"/>
              </a:solidFill>
              <a:latin typeface="Garamond"/>
              <a:ea typeface="Garamond"/>
              <a:cs typeface="Garamond"/>
            </a:endParaRPr>
          </a:p>
          <a:p xmlns:a="http://schemas.openxmlformats.org/drawingml/2006/main">
            <a:pPr marL="1009440" lvl="1" indent="-609480" algn="l">
              <a:lnSpc>
                <a:spcPct val="90000"/>
              </a:lnSpc>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How do poverty rates vary by family structure?</a:t>
            </a:r>
            <a:endParaRPr sz="2600" b="0" u="none">
              <a:solidFill>
                <a:srgbClr val="FFFFFF"/>
              </a:solidFill>
              <a:latin typeface="Garamond"/>
              <a:ea typeface="Garamond"/>
              <a:cs typeface="Garamond"/>
            </a:endParaRPr>
          </a:p>
          <a:p xmlns:a="http://schemas.openxmlformats.org/drawingml/2006/main">
            <a:pPr marL="1409400" lvl="2" indent="-609480" algn="l">
              <a:lnSpc>
                <a:spcPct val="90000"/>
              </a:lnSpc>
              <a:buClr>
                <a:srgbClr val="E5E5FF"/>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What explains these differentials?</a:t>
            </a:r>
            <a:endParaRPr sz="2200" b="0" u="none">
              <a:solidFill>
                <a:srgbClr val="FFFFFF"/>
              </a:solidFill>
              <a:latin typeface="Garamond"/>
              <a:ea typeface="Garamond"/>
              <a:cs typeface="Garamond"/>
            </a:endParaRPr>
          </a:p>
          <a:p xmlns:a="http://schemas.openxmlformats.org/drawingml/2006/main">
            <a:pPr marL="1409400" lvl="2" indent="-609480" algn="l">
              <a:lnSpc>
                <a:spcPct val="90000"/>
              </a:lnSpc>
              <a:buClr>
                <a:srgbClr val="E5E5FF"/>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FFFFFF"/>
                </a:solidFill>
                <a:latin typeface="Garamond"/>
                <a:ea typeface="Garamond"/>
                <a:cs typeface="Garamond"/>
              </a:rPr>
              <a:t>What is the role of “culture” in producing increases in nonmarital childbearing?</a:t>
            </a:r>
            <a:endParaRPr sz="2200" b="0" u="none">
              <a:solidFill>
                <a:srgbClr val="FFFFFF"/>
              </a:solidFill>
              <a:latin typeface="Garamond"/>
              <a:ea typeface="Garamond"/>
              <a:cs typeface="Garamond"/>
            </a:endParaRPr>
          </a:p>
          <a:p xmlns:a="http://schemas.openxmlformats.org/drawingml/2006/main">
            <a:pPr marL="1009440" lvl="1" indent="0" algn="l">
              <a:buNone/>
              <a:tabLst>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FFFFFF"/>
              </a:solidFill>
              <a:latin typeface="Garamond"/>
              <a:ea typeface="Garamond"/>
              <a:cs typeface="Garamond"/>
            </a:endParaRPr>
          </a:p>
        </p:txBody>
      </p:sp>
      <p:sp>
        <p:nvSpPr>
          <p:cNvPr id="39" name="Slide title: Chapter Questions">
            <a:extLst xmlns:a="http://schemas.openxmlformats.org/drawingml/2006/main">
              <a:ext uri="{FF2B5EF4-FFF2-40B4-BE49-F238E27FC236}">
                <a16:creationId xmlns:a16="http://schemas.microsoft.com/office/drawing/2014/main" id="{78E96B35-33D8-40EA-821C-2D69F843274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Chapter </a:t>
            </a:r>
            <a:r>
              <a:rPr sz="4000" b="0" u="none">
                <a:solidFill>
                  <a:srgbClr val="E5E5FF"/>
                </a:solidFill>
                <a:latin typeface="Garamond"/>
                <a:ea typeface="Garamond"/>
                <a:cs typeface="Garamond"/>
              </a:rPr>
              <a:t>Questions</a:t>
            </a:r>
            <a:endParaRPr sz="4000" b="1" u="none">
              <a:solidFill>
                <a:srgbClr val="E5E5FF"/>
              </a:solidFill>
              <a:latin typeface="Garamond"/>
              <a:ea typeface="Garamond"/>
              <a:cs typeface="Garamond"/>
            </a:endParaRPr>
          </a:p>
        </p:txBody>
      </p:sp>
    </p:spTree>
    <p:extLst>
      <p:ext uri="{BB962C8B-B14F-4D97-AF65-F5344CB8AC3E}">
        <p14:creationId xmlns:p14="http://schemas.microsoft.com/office/powerpoint/2010/main" val="974450368"/>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72" name="Slide text on slide 20">
            <a:extLst xmlns:a="http://schemas.openxmlformats.org/drawingml/2006/main">
              <a:ext uri="{FF2B5EF4-FFF2-40B4-BE49-F238E27FC236}">
                <a16:creationId xmlns:a16="http://schemas.microsoft.com/office/drawing/2014/main" id="{74D6C249-06EF-46FF-BC2D-2A36A6810389}"/>
              </a:ext>
            </a:extLst>
          </p:cNvPr>
          <p:cNvSpPr>
            <a:spLocks xmlns:a="http://schemas.openxmlformats.org/drawingml/2006/main" noGrp="1"/>
          </p:cNvSpPr>
          <p:nvPr>
            <p:ph idx="0"/>
          </p:nvPr>
        </p:nvSpPr>
        <p:spPr>
          <a:xfrm xmlns:a="http://schemas.openxmlformats.org/drawingml/2006/main">
            <a:off x="685800" y="1294920"/>
            <a:ext cx="7772400" cy="480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To what extent is the US post-racial?</a:t>
            </a:r>
            <a:endParaRPr sz="3200" b="0" u="none">
              <a:solidFill>
                <a:srgbClr val="FFFFFF"/>
              </a:solidFill>
              <a:latin typeface="Garamond"/>
              <a:ea typeface="Garamond"/>
              <a:cs typeface="Garamond"/>
            </a:endParaRPr>
          </a:p>
          <a:p xmlns:a="http://schemas.openxmlformats.org/drawingml/2006/main">
            <a:pPr marL="343080" indent="0" algn="l">
              <a:spcBef>
                <a:spcPts val="7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Should we continue affirmative action programs?</a:t>
            </a:r>
            <a:endParaRPr sz="3200" b="0" u="none">
              <a:solidFill>
                <a:srgbClr val="FFFFFF"/>
              </a:solidFill>
              <a:latin typeface="Garamond"/>
              <a:ea typeface="Garamond"/>
              <a:cs typeface="Garamond"/>
            </a:endParaRPr>
          </a:p>
          <a:p xmlns:a="http://schemas.openxmlformats.org/drawingml/2006/main">
            <a:pPr marL="343080" indent="0" algn="l">
              <a:spcBef>
                <a:spcPts val="7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p:txBody>
      </p:sp>
      <p:sp>
        <p:nvSpPr>
          <p:cNvPr id="73" name="Slide title: Post racial?">
            <a:extLst xmlns:a="http://schemas.openxmlformats.org/drawingml/2006/main">
              <a:ext uri="{FF2B5EF4-FFF2-40B4-BE49-F238E27FC236}">
                <a16:creationId xmlns:a16="http://schemas.microsoft.com/office/drawing/2014/main" id="{B672591B-D514-4B4F-A7B4-96B55F9550A8}"/>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Post racial?</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1688232981"/>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74" name="Slide text on slide 21">
            <a:extLst xmlns:a="http://schemas.openxmlformats.org/drawingml/2006/main">
              <a:ext uri="{FF2B5EF4-FFF2-40B4-BE49-F238E27FC236}">
                <a16:creationId xmlns:a16="http://schemas.microsoft.com/office/drawing/2014/main" id="{9EF3300B-788A-41A2-BBBB-0858B169F4FC}"/>
              </a:ext>
            </a:extLst>
          </p:cNvPr>
          <p:cNvSpPr>
            <a:spLocks xmlns:a="http://schemas.openxmlformats.org/drawingml/2006/main" noGrp="1"/>
          </p:cNvSpPr>
          <p:nvPr>
            <p:ph idx="0"/>
          </p:nvPr>
        </p:nvSpPr>
        <p:spPr>
          <a:xfrm xmlns:a="http://schemas.openxmlformats.org/drawingml/2006/main">
            <a:off x="685800" y="1294920"/>
            <a:ext cx="7772400" cy="480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609480" indent="-495000" algn="l">
              <a:lnSpc>
                <a:spcPct val="7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Women have higher poverty rates and lower earnings than men</a:t>
            </a:r>
            <a:endParaRPr sz="2600" b="0" u="none">
              <a:solidFill>
                <a:srgbClr val="FFFFFF"/>
              </a:solidFill>
              <a:latin typeface="Garamond"/>
              <a:ea typeface="Garamond"/>
              <a:cs typeface="Garamond"/>
            </a:endParaRPr>
          </a:p>
          <a:p xmlns:a="http://schemas.openxmlformats.org/drawingml/2006/main">
            <a:pPr marL="609480" indent="0" algn="l">
              <a:lnSpc>
                <a:spcPct val="70000"/>
              </a:lnSpc>
              <a:spcBef>
                <a:spcPts val="64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FFFFFF"/>
              </a:solidFill>
              <a:latin typeface="Garamond"/>
              <a:ea typeface="Garamond"/>
              <a:cs typeface="Garamond"/>
            </a:endParaRPr>
          </a:p>
          <a:p xmlns:a="http://schemas.openxmlformats.org/drawingml/2006/main">
            <a:pPr marL="609480" indent="-495000" algn="l">
              <a:lnSpc>
                <a:spcPct val="7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Historically (in Europe and the U.S. in the 19</a:t>
            </a:r>
            <a:r>
              <a:rPr sz="2600" b="0" u="none">
                <a:solidFill>
                  <a:srgbClr val="FFFFFF"/>
                </a:solidFill>
                <a:latin typeface="Garamond"/>
                <a:ea typeface="Garamond"/>
                <a:cs typeface="Garamond"/>
              </a:rPr>
              <a:t>th</a:t>
            </a:r>
            <a:r>
              <a:rPr sz="2600" b="0" u="none">
                <a:solidFill>
                  <a:srgbClr val="FFFFFF"/>
                </a:solidFill>
                <a:latin typeface="Garamond"/>
                <a:ea typeface="Garamond"/>
                <a:cs typeface="Garamond"/>
              </a:rPr>
              <a:t> and 20</a:t>
            </a:r>
            <a:r>
              <a:rPr sz="2600" b="0" u="none">
                <a:solidFill>
                  <a:srgbClr val="FFFFFF"/>
                </a:solidFill>
                <a:latin typeface="Garamond"/>
                <a:ea typeface="Garamond"/>
                <a:cs typeface="Garamond"/>
              </a:rPr>
              <a:t>th</a:t>
            </a:r>
            <a:r>
              <a:rPr sz="2600" b="0" u="none">
                <a:solidFill>
                  <a:srgbClr val="FFFFFF"/>
                </a:solidFill>
                <a:latin typeface="Garamond"/>
                <a:ea typeface="Garamond"/>
                <a:cs typeface="Garamond"/>
              </a:rPr>
              <a:t> centuries) there were gendered work norms: men in the formal labor market and women working at home</a:t>
            </a:r>
            <a:endParaRPr sz="2600" b="0" u="none">
              <a:solidFill>
                <a:srgbClr val="FFFFFF"/>
              </a:solidFill>
              <a:latin typeface="Garamond"/>
              <a:ea typeface="Garamond"/>
              <a:cs typeface="Garamond"/>
            </a:endParaRPr>
          </a:p>
          <a:p xmlns:a="http://schemas.openxmlformats.org/drawingml/2006/main">
            <a:pPr marL="609480" indent="0" algn="l">
              <a:lnSpc>
                <a:spcPct val="70000"/>
              </a:lnSpc>
              <a:spcBef>
                <a:spcPts val="64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FFFFFF"/>
              </a:solidFill>
              <a:latin typeface="Garamond"/>
              <a:ea typeface="Garamond"/>
              <a:cs typeface="Garamond"/>
            </a:endParaRPr>
          </a:p>
          <a:p xmlns:a="http://schemas.openxmlformats.org/drawingml/2006/main">
            <a:pPr marL="609480" indent="-495000" algn="l">
              <a:lnSpc>
                <a:spcPct val="7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Education: traditionally women steered toward different fields of study (e.g., underrepresented in medicine and law)</a:t>
            </a:r>
            <a:endParaRPr sz="2600" b="0" u="none">
              <a:solidFill>
                <a:srgbClr val="FFFFFF"/>
              </a:solidFill>
              <a:latin typeface="Garamond"/>
              <a:ea typeface="Garamond"/>
              <a:cs typeface="Garamond"/>
            </a:endParaRPr>
          </a:p>
          <a:p xmlns:a="http://schemas.openxmlformats.org/drawingml/2006/main">
            <a:pPr marL="609480" indent="0" algn="l">
              <a:lnSpc>
                <a:spcPct val="70000"/>
              </a:lnSpc>
              <a:spcBef>
                <a:spcPts val="64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FFFFFF"/>
              </a:solidFill>
              <a:latin typeface="Garamond"/>
              <a:ea typeface="Garamond"/>
              <a:cs typeface="Garamond"/>
            </a:endParaRPr>
          </a:p>
          <a:p xmlns:a="http://schemas.openxmlformats.org/drawingml/2006/main">
            <a:pPr marL="609480" indent="-495000" algn="l">
              <a:lnSpc>
                <a:spcPct val="70000"/>
              </a:lnSpc>
              <a:spcBef>
                <a:spcPts val="64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Work: hiring, occupational segregation, wages within occupations, training, and job networks have served to disadvantage women</a:t>
            </a:r>
            <a:endParaRPr sz="2600" b="0" u="none">
              <a:solidFill>
                <a:srgbClr val="FFFFFF"/>
              </a:solidFill>
              <a:latin typeface="Garamond"/>
              <a:ea typeface="Garamond"/>
              <a:cs typeface="Garamond"/>
            </a:endParaRPr>
          </a:p>
          <a:p xmlns:a="http://schemas.openxmlformats.org/drawingml/2006/main">
            <a:pPr indent="0" algn="l">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FFFFFF"/>
              </a:solidFill>
              <a:latin typeface="Garamond"/>
              <a:ea typeface="Garamond"/>
              <a:cs typeface="Garamond"/>
            </a:endParaRPr>
          </a:p>
        </p:txBody>
      </p:sp>
      <p:sp>
        <p:nvSpPr>
          <p:cNvPr id="75" name="Slide title: Gender and Poverty">
            <a:extLst xmlns:a="http://schemas.openxmlformats.org/drawingml/2006/main">
              <a:ext uri="{FF2B5EF4-FFF2-40B4-BE49-F238E27FC236}">
                <a16:creationId xmlns:a16="http://schemas.microsoft.com/office/drawing/2014/main" id="{B47BD41D-8059-49EF-B997-921CC5DAA8E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Gender and Poverty</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1091648688"/>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pic>
        <p:nvPicPr>
          <p:cNvPr id="3" name="Statistical graphic: O10T"/>
          <p:cNvPicPr>
            <a:picLocks xmlns:a="http://schemas.openxmlformats.org/drawingml/2006/main" noChangeAspect="1"/>
          </p:cNvPicPr>
          <p:nvPr/>
        </p:nvPicPr>
        <p:blipFill>
          <a:blip xmlns:r="http://schemas.openxmlformats.org/officeDocument/2006/relationships" xmlns:a="http://schemas.openxmlformats.org/drawingml/2006/main" r:embed="R96e83cc350354d62"/>
          <a:stretch xmlns:a="http://schemas.openxmlformats.org/drawingml/2006/main"/>
        </p:blipFill>
        <p:spPr>
          <a:xfrm xmlns:a="http://schemas.openxmlformats.org/drawingml/2006/main">
            <a:off x="406080" y="406080"/>
            <a:ext cx="8026560" cy="5892840"/>
          </a:xfrm>
          <a:prstGeom xmlns:a="http://schemas.openxmlformats.org/drawingml/2006/main" prst="rect">
            <a:avLst/>
          </a:prstGeom>
          <a:ln xmlns:a="http://schemas.openxmlformats.org/drawingml/2006/main" w="38160">
            <a:noFill/>
          </a:ln>
        </p:spPr>
      </p:pic>
      <p:sp>
        <p:nvSpPr>
          <p:cNvPr id="2" name="Accessible slide title: O10T">
            <a:extLst xmlns:a="http://schemas.openxmlformats.org/drawingml/2006/main">
              <a:ext uri="{FF2B5EF4-FFF2-40B4-BE49-F238E27FC236}">
                <a16:creationId xmlns:a16="http://schemas.microsoft.com/office/drawing/2014/main" id="{0F979A68-54B0-4C20-B963-16575628E0C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O10T</a:t>
            </a:r>
          </a:p>
        </p:txBody>
      </p:sp>
    </p:spTree>
    <p:extLst>
      <p:ext uri="{BB962C8B-B14F-4D97-AF65-F5344CB8AC3E}">
        <p14:creationId xmlns:p14="http://schemas.microsoft.com/office/powerpoint/2010/main" val="915282982"/>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77" name="Slide text on slide 23">
            <a:extLst xmlns:a="http://schemas.openxmlformats.org/drawingml/2006/main">
              <a:ext uri="{FF2B5EF4-FFF2-40B4-BE49-F238E27FC236}">
                <a16:creationId xmlns:a16="http://schemas.microsoft.com/office/drawing/2014/main" id="{004C3730-0EE8-4F5E-B9D7-90C636A064B8}"/>
              </a:ext>
            </a:extLst>
          </p:cNvPr>
          <p:cNvSpPr>
            <a:spLocks xmlns:a="http://schemas.openxmlformats.org/drawingml/2006/main" noGrp="1"/>
          </p:cNvSpPr>
          <p:nvPr>
            <p:ph idx="0"/>
          </p:nvPr>
        </p:nvSpPr>
        <p:spPr>
          <a:xfrm xmlns:a="http://schemas.openxmlformats.org/drawingml/2006/main">
            <a:off x="685800" y="1294920"/>
            <a:ext cx="7772400" cy="480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85000" lnSpcReduction="9999"/>
          </a:bodyPr>
          <a:lstStyle xmlns:a="http://schemas.openxmlformats.org/drawingml/2006/main"/>
          <a:p xmlns:a="http://schemas.openxmlformats.org/drawingml/2006/main">
            <a:pPr marL="194400" indent="-194400" algn="l">
              <a:spcBef>
                <a:spcPts val="7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Differences in full-time work experience (human capital and life course issues)</a:t>
            </a:r>
            <a:endParaRPr sz="3200" b="0" u="none">
              <a:solidFill>
                <a:srgbClr val="FFFFFF"/>
              </a:solidFill>
              <a:latin typeface="Garamond"/>
              <a:ea typeface="Garamond"/>
              <a:cs typeface="Garamond"/>
            </a:endParaRPr>
          </a:p>
          <a:p xmlns:a="http://schemas.openxmlformats.org/drawingml/2006/main">
            <a:pPr marL="743040" lvl="1" indent="-285840" algn="l">
              <a:spcBef>
                <a:spcPts val="700"/>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Women more likely to be caregivers for children and elderly parents</a:t>
            </a:r>
            <a:endParaRPr sz="2800" b="0" u="none">
              <a:solidFill>
                <a:srgbClr val="FFFFFF"/>
              </a:solidFill>
              <a:latin typeface="Garamond"/>
              <a:ea typeface="Garamond"/>
              <a:cs typeface="Garamond"/>
            </a:endParaRPr>
          </a:p>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Differences majors in college and different occupations and industries persist</a:t>
            </a:r>
            <a:endParaRPr sz="3200" b="0" u="none">
              <a:solidFill>
                <a:srgbClr val="FFFFFF"/>
              </a:solidFill>
              <a:latin typeface="Garamond"/>
              <a:ea typeface="Garamond"/>
              <a:cs typeface="Garamond"/>
            </a:endParaRPr>
          </a:p>
          <a:p xmlns:a="http://schemas.openxmlformats.org/drawingml/2006/main">
            <a:pPr marL="343080" indent="-343080" algn="l">
              <a:spcBef>
                <a:spcPts val="799"/>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Garamond"/>
                <a:ea typeface="Garamond"/>
                <a:cs typeface="Garamond"/>
              </a:rPr>
              <a:t>The big question: what explains these differences?</a:t>
            </a:r>
            <a:endParaRPr sz="3200" b="0" u="none">
              <a:solidFill>
                <a:srgbClr val="FFFFFF"/>
              </a:solidFill>
              <a:latin typeface="Garamond"/>
              <a:ea typeface="Garamond"/>
              <a:cs typeface="Garamond"/>
            </a:endParaRPr>
          </a:p>
          <a:p xmlns:a="http://schemas.openxmlformats.org/drawingml/2006/main">
            <a:pPr marL="343080" indent="0" algn="l">
              <a:spcBef>
                <a:spcPts val="7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343080" indent="0" algn="l">
              <a:spcBef>
                <a:spcPts val="7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p:txBody>
      </p:sp>
      <p:sp>
        <p:nvSpPr>
          <p:cNvPr id="78" name="Slide title: Factors That Affect Gender Differentials Today">
            <a:extLst xmlns:a="http://schemas.openxmlformats.org/drawingml/2006/main">
              <a:ext uri="{FF2B5EF4-FFF2-40B4-BE49-F238E27FC236}">
                <a16:creationId xmlns:a16="http://schemas.microsoft.com/office/drawing/2014/main" id="{A8369C3B-9C4F-402F-96DC-9414A27E9432}"/>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Factors That Affect Gender Differentials Today</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609821095"/>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79" name="Slide text on slide 24">
            <a:extLst xmlns:a="http://schemas.openxmlformats.org/drawingml/2006/main">
              <a:ext uri="{FF2B5EF4-FFF2-40B4-BE49-F238E27FC236}">
                <a16:creationId xmlns:a16="http://schemas.microsoft.com/office/drawing/2014/main" id="{D35BA66F-5D54-49E0-8322-ECF4723B9753}"/>
              </a:ext>
            </a:extLst>
          </p:cNvPr>
          <p:cNvSpPr>
            <a:spLocks xmlns:a="http://schemas.openxmlformats.org/drawingml/2006/main" noGrp="1"/>
          </p:cNvSpPr>
          <p:nvPr>
            <p:ph idx="0"/>
          </p:nvPr>
        </p:nvSpPr>
        <p:spPr>
          <a:xfrm xmlns:a="http://schemas.openxmlformats.org/drawingml/2006/main">
            <a:off x="685800" y="1523880"/>
            <a:ext cx="7772400" cy="457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Women receiving higher levels of education</a:t>
            </a:r>
            <a:endParaRPr sz="2800" b="0" u="none">
              <a:solidFill>
                <a:srgbClr val="FFFFFF"/>
              </a:solidFill>
              <a:latin typeface="Garamond"/>
              <a:ea typeface="Garamond"/>
              <a:cs typeface="Garamond"/>
            </a:endParaRPr>
          </a:p>
          <a:p xmlns:a="http://schemas.openxmlformats.org/drawingml/2006/main">
            <a:pPr marL="343080" indent="0" algn="l">
              <a:lnSpc>
                <a:spcPct val="8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Gender earnings equality greatest among young women</a:t>
            </a:r>
            <a:endParaRPr sz="2800" b="0" u="none">
              <a:solidFill>
                <a:srgbClr val="FFFFFF"/>
              </a:solidFill>
              <a:latin typeface="Garamond"/>
              <a:ea typeface="Garamond"/>
              <a:cs typeface="Garamond"/>
            </a:endParaRPr>
          </a:p>
          <a:p xmlns:a="http://schemas.openxmlformats.org/drawingml/2006/main">
            <a:pPr marL="343080" indent="0" algn="l">
              <a:lnSpc>
                <a:spcPct val="8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Changing gender norms and the increasing number of stay-at-home dads</a:t>
            </a:r>
            <a:endParaRPr sz="2800" b="0" u="none">
              <a:solidFill>
                <a:srgbClr val="FFFFFF"/>
              </a:solidFill>
              <a:latin typeface="Garamond"/>
              <a:ea typeface="Garamond"/>
              <a:cs typeface="Garamond"/>
            </a:endParaRPr>
          </a:p>
          <a:p xmlns:a="http://schemas.openxmlformats.org/drawingml/2006/main">
            <a:pPr marL="343080" indent="0" algn="l">
              <a:lnSpc>
                <a:spcPct val="8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What are the longer-term implications of these trends?</a:t>
            </a:r>
            <a:endParaRPr sz="2800" b="0" u="none">
              <a:solidFill>
                <a:srgbClr val="FFFFFF"/>
              </a:solidFill>
              <a:latin typeface="Garamond"/>
              <a:ea typeface="Garamond"/>
              <a:cs typeface="Garamond"/>
            </a:endParaRPr>
          </a:p>
          <a:p xmlns:a="http://schemas.openxmlformats.org/drawingml/2006/main">
            <a:pPr marL="343080" indent="0" algn="l">
              <a:lnSpc>
                <a:spcPct val="8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p:txBody>
      </p:sp>
      <p:sp>
        <p:nvSpPr>
          <p:cNvPr id="80" name="Slide title: Gender Inequality Today">
            <a:extLst xmlns:a="http://schemas.openxmlformats.org/drawingml/2006/main">
              <a:ext uri="{FF2B5EF4-FFF2-40B4-BE49-F238E27FC236}">
                <a16:creationId xmlns:a16="http://schemas.microsoft.com/office/drawing/2014/main" id="{F7E1C220-5D80-41C2-958D-9920BAF14EA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Gender Inequality Today</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1250649264"/>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81" name="Slide text on slide 25">
            <a:extLst xmlns:a="http://schemas.openxmlformats.org/drawingml/2006/main">
              <a:ext uri="{FF2B5EF4-FFF2-40B4-BE49-F238E27FC236}">
                <a16:creationId xmlns:a16="http://schemas.microsoft.com/office/drawing/2014/main" id="{3BE4A353-B240-47E8-8EB0-6DC53B05A3BC}"/>
              </a:ext>
            </a:extLst>
          </p:cNvPr>
          <p:cNvSpPr>
            <a:spLocks xmlns:a="http://schemas.openxmlformats.org/drawingml/2006/main" noGrp="1"/>
          </p:cNvSpPr>
          <p:nvPr>
            <p:ph idx="0"/>
          </p:nvPr>
        </p:nvSpPr>
        <p:spPr>
          <a:xfrm xmlns:a="http://schemas.openxmlformats.org/drawingml/2006/main">
            <a:off x="685800" y="1523880"/>
            <a:ext cx="7772400" cy="457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Family arrangements have become more diverse over the past few decades</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Large increases in cohabitation</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Large increase in nonmarital childbearing and the proportion of families headed by women</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There are considerable differences in family structure by race and education</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Poverty rates vary considerably by family structure</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p:txBody>
      </p:sp>
      <p:sp>
        <p:nvSpPr>
          <p:cNvPr id="82" name="Slide title: Family Structure and Poverty">
            <a:extLst xmlns:a="http://schemas.openxmlformats.org/drawingml/2006/main">
              <a:ext uri="{FF2B5EF4-FFF2-40B4-BE49-F238E27FC236}">
                <a16:creationId xmlns:a16="http://schemas.microsoft.com/office/drawing/2014/main" id="{3A9334CB-1F84-47F4-8372-6937BCEBA39A}"/>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Family Structure and Poverty</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1456664431"/>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pic>
        <p:nvPicPr>
          <p:cNvPr id="3" name="Statistical graphic: Percent"/>
          <p:cNvPicPr>
            <a:picLocks xmlns:a="http://schemas.openxmlformats.org/drawingml/2006/main" noChangeAspect="1"/>
          </p:cNvPicPr>
          <p:nvPr/>
        </p:nvPicPr>
        <p:blipFill>
          <a:blip xmlns:r="http://schemas.openxmlformats.org/officeDocument/2006/relationships" xmlns:a="http://schemas.openxmlformats.org/drawingml/2006/main" r:embed="Rfa361d54d22f4a02"/>
          <a:stretch xmlns:a="http://schemas.openxmlformats.org/drawingml/2006/main"/>
        </p:blipFill>
        <p:spPr>
          <a:xfrm xmlns:a="http://schemas.openxmlformats.org/drawingml/2006/main">
            <a:off x="330120" y="177480"/>
            <a:ext cx="8331120" cy="6197760"/>
          </a:xfrm>
          <a:prstGeom xmlns:a="http://schemas.openxmlformats.org/drawingml/2006/main" prst="rect">
            <a:avLst/>
          </a:prstGeom>
          <a:ln xmlns:a="http://schemas.openxmlformats.org/drawingml/2006/main" w="38160">
            <a:noFill/>
          </a:ln>
        </p:spPr>
      </p:pic>
      <p:sp>
        <p:nvSpPr>
          <p:cNvPr id="2" name="Accessible slide title: Percent">
            <a:extLst xmlns:a="http://schemas.openxmlformats.org/drawingml/2006/main">
              <a:ext uri="{FF2B5EF4-FFF2-40B4-BE49-F238E27FC236}">
                <a16:creationId xmlns:a16="http://schemas.microsoft.com/office/drawing/2014/main" id="{0854C1AD-3ECE-4ADF-9B47-99987BCDA45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Percent</a:t>
            </a:r>
          </a:p>
        </p:txBody>
      </p:sp>
    </p:spTree>
    <p:extLst>
      <p:ext uri="{BB962C8B-B14F-4D97-AF65-F5344CB8AC3E}">
        <p14:creationId xmlns:p14="http://schemas.microsoft.com/office/powerpoint/2010/main" val="166849323"/>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pic>
        <p:nvPicPr>
          <p:cNvPr id="3" name="Statistical graphic: Poverty Rates of Families by Family Structure and Race and"/>
          <p:cNvPicPr>
            <a:picLocks xmlns:a="http://schemas.openxmlformats.org/drawingml/2006/main" noChangeAspect="1"/>
          </p:cNvPicPr>
          <p:nvPr/>
        </p:nvPicPr>
        <p:blipFill>
          <a:blip xmlns:r="http://schemas.openxmlformats.org/officeDocument/2006/relationships" xmlns:a="http://schemas.openxmlformats.org/drawingml/2006/main" r:embed="Rf29063a940e64416"/>
          <a:stretch xmlns:a="http://schemas.openxmlformats.org/drawingml/2006/main"/>
        </p:blipFill>
        <p:spPr>
          <a:xfrm xmlns:a="http://schemas.openxmlformats.org/drawingml/2006/main">
            <a:off x="330120" y="482400"/>
            <a:ext cx="8483400" cy="6045120"/>
          </a:xfrm>
          <a:prstGeom xmlns:a="http://schemas.openxmlformats.org/drawingml/2006/main" prst="rect">
            <a:avLst/>
          </a:prstGeom>
          <a:ln xmlns:a="http://schemas.openxmlformats.org/drawingml/2006/main" w="38160">
            <a:noFill/>
          </a:ln>
        </p:spPr>
      </p:pic>
      <p:sp>
        <p:nvSpPr>
          <p:cNvPr id="2" name="Accessible slide title: Poverty Rates of Families by Family Structure and Race and">
            <a:extLst xmlns:a="http://schemas.openxmlformats.org/drawingml/2006/main">
              <a:ext uri="{FF2B5EF4-FFF2-40B4-BE49-F238E27FC236}">
                <a16:creationId xmlns:a16="http://schemas.microsoft.com/office/drawing/2014/main" id="{6C9AF9F4-9238-49B0-8448-1C4E5343980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Poverty Rates of Families by Family Structure and Race and</a:t>
            </a:r>
          </a:p>
        </p:txBody>
      </p:sp>
    </p:spTree>
    <p:extLst>
      <p:ext uri="{BB962C8B-B14F-4D97-AF65-F5344CB8AC3E}">
        <p14:creationId xmlns:p14="http://schemas.microsoft.com/office/powerpoint/2010/main" val="2044573517"/>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85" name="Slide text on slide 28">
            <a:extLst xmlns:a="http://schemas.openxmlformats.org/drawingml/2006/main">
              <a:ext uri="{FF2B5EF4-FFF2-40B4-BE49-F238E27FC236}">
                <a16:creationId xmlns:a16="http://schemas.microsoft.com/office/drawing/2014/main" id="{00617E3D-7D51-404C-A5A0-D63E0BBDB0C3}"/>
              </a:ext>
            </a:extLst>
          </p:cNvPr>
          <p:cNvSpPr>
            <a:spLocks xmlns:a="http://schemas.openxmlformats.org/drawingml/2006/main" noGrp="1"/>
          </p:cNvSpPr>
          <p:nvPr>
            <p:ph idx="0"/>
          </p:nvPr>
        </p:nvSpPr>
        <p:spPr>
          <a:xfrm xmlns:a="http://schemas.openxmlformats.org/drawingml/2006/main">
            <a:off x="685800" y="1523880"/>
            <a:ext cx="7772400" cy="457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Challenge of supporting a family on one income</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Finding and paying for child support</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Educational differentials by family type</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Women earn less than men</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Often too little child support from absent father</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7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Some argue that poverty rates could be reduced with greater government support</a:t>
            </a:r>
            <a:endParaRPr sz="2800" b="0" u="none">
              <a:solidFill>
                <a:srgbClr val="FFFFFF"/>
              </a:solidFill>
              <a:latin typeface="Garamond"/>
              <a:ea typeface="Garamond"/>
              <a:cs typeface="Garamond"/>
            </a:endParaRPr>
          </a:p>
          <a:p xmlns:a="http://schemas.openxmlformats.org/drawingml/2006/main">
            <a:pPr marL="343080" indent="0" algn="l">
              <a:lnSpc>
                <a:spcPct val="70000"/>
              </a:lnSpc>
              <a:spcBef>
                <a:spcPts val="700"/>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p:txBody>
      </p:sp>
      <p:sp>
        <p:nvSpPr>
          <p:cNvPr id="86" name="Slide title: Why Are Poverty Rates Higher among Female-Headed Families?">
            <a:extLst xmlns:a="http://schemas.openxmlformats.org/drawingml/2006/main">
              <a:ext uri="{FF2B5EF4-FFF2-40B4-BE49-F238E27FC236}">
                <a16:creationId xmlns:a16="http://schemas.microsoft.com/office/drawing/2014/main" id="{908FBBA7-4C1B-44EB-A150-F93A77B10E30}"/>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Why Are Poverty Rates Higher among Female-Headed Families?</a:t>
            </a:r>
            <a:endParaRPr sz="3600" b="1" u="none">
              <a:solidFill>
                <a:srgbClr val="E5E5FF"/>
              </a:solidFill>
              <a:latin typeface="Garamond"/>
              <a:ea typeface="Garamond"/>
              <a:cs typeface="Garamond"/>
            </a:endParaRPr>
          </a:p>
        </p:txBody>
      </p:sp>
    </p:spTree>
    <p:extLst>
      <p:ext uri="{BB962C8B-B14F-4D97-AF65-F5344CB8AC3E}">
        <p14:creationId xmlns:p14="http://schemas.microsoft.com/office/powerpoint/2010/main" val="1165826922"/>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87" name="Slide title: Culture and Poverty">
            <a:extLst xmlns:a="http://schemas.openxmlformats.org/drawingml/2006/main">
              <a:ext uri="{FF2B5EF4-FFF2-40B4-BE49-F238E27FC236}">
                <a16:creationId xmlns:a16="http://schemas.microsoft.com/office/drawing/2014/main" id="{4704BCA6-0D0F-4252-9376-4907C0BA584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Culture and Poverty</a:t>
            </a:r>
            <a:endParaRPr sz="3600" b="1" u="none">
              <a:solidFill>
                <a:srgbClr val="E5E5FF"/>
              </a:solidFill>
              <a:latin typeface="Garamond"/>
              <a:ea typeface="Garamond"/>
              <a:cs typeface="Garamond"/>
            </a:endParaRPr>
          </a:p>
        </p:txBody>
      </p:sp>
      <p:sp>
        <p:nvSpPr>
          <p:cNvPr id="88" name="Slide text on slide 29">
            <a:extLst xmlns:a="http://schemas.openxmlformats.org/drawingml/2006/main">
              <a:ext uri="{FF2B5EF4-FFF2-40B4-BE49-F238E27FC236}">
                <a16:creationId xmlns:a16="http://schemas.microsoft.com/office/drawing/2014/main" id="{94893F4D-BB8A-47FF-A0E4-9C7CE8F4BD6A}"/>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660240" indent="-660240" algn="l">
              <a:lnSpc>
                <a:spcPct val="90000"/>
              </a:lnSpc>
              <a:spcBef>
                <a:spcPts val="774"/>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100" b="0" u="none">
                <a:solidFill>
                  <a:srgbClr val="FFFFFF"/>
                </a:solidFill>
                <a:latin typeface="Garamond"/>
                <a:ea typeface="Garamond"/>
                <a:cs typeface="Garamond"/>
              </a:rPr>
              <a:t>Culture: refers to “norms, values, and aspirations that underlie behavioral patterns”</a:t>
            </a:r>
            <a:endParaRPr sz="3100" b="0" u="none">
              <a:solidFill>
                <a:srgbClr val="FFFFFF"/>
              </a:solidFill>
              <a:latin typeface="Garamond"/>
              <a:ea typeface="Garamond"/>
              <a:cs typeface="Garamond"/>
            </a:endParaRPr>
          </a:p>
          <a:p xmlns:a="http://schemas.openxmlformats.org/drawingml/2006/main">
            <a:pPr marL="660240" indent="-660240" algn="l">
              <a:lnSpc>
                <a:spcPct val="90000"/>
              </a:lnSpc>
              <a:spcBef>
                <a:spcPts val="2801"/>
              </a:spcBef>
              <a:buClr>
                <a:srgbClr val="FFCC00"/>
              </a:buClr>
              <a:buSzPct val="8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Cultural arguments for poverty in the U.S. context date back at least to 1920s</a:t>
            </a:r>
            <a:endParaRPr sz="2800" b="0" u="none">
              <a:solidFill>
                <a:srgbClr val="FFFFFF"/>
              </a:solidFill>
              <a:latin typeface="Garamond"/>
              <a:ea typeface="Garamond"/>
              <a:cs typeface="Garamond"/>
            </a:endParaRPr>
          </a:p>
          <a:p xmlns:a="http://schemas.openxmlformats.org/drawingml/2006/main">
            <a:pPr marL="660240" indent="-660240" algn="l">
              <a:lnSpc>
                <a:spcPct val="90000"/>
              </a:lnSpc>
              <a:spcBef>
                <a:spcPts val="2801"/>
              </a:spcBef>
              <a:buClr>
                <a:srgbClr val="FFCC00"/>
              </a:buClr>
              <a:buSzPct val="8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Cultural arguments used in different ways over time</a:t>
            </a:r>
            <a:endParaRPr sz="2800" b="0" u="none">
              <a:solidFill>
                <a:srgbClr val="FFFFFF"/>
              </a:solidFill>
              <a:latin typeface="Garamond"/>
              <a:ea typeface="Garamond"/>
              <a:cs typeface="Garamond"/>
            </a:endParaRPr>
          </a:p>
          <a:p xmlns:a="http://schemas.openxmlformats.org/drawingml/2006/main">
            <a:pPr marL="660240" indent="-660240" algn="l">
              <a:lnSpc>
                <a:spcPct val="90000"/>
              </a:lnSpc>
              <a:spcBef>
                <a:spcPts val="2801"/>
              </a:spcBef>
              <a:buClr>
                <a:srgbClr val="FFCC00"/>
              </a:buClr>
              <a:buSzPct val="8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Changes in family structure are often considered a manifestation of changes in culture</a:t>
            </a: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848792348"/>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40" name="Slide text on slide 3">
            <a:extLst xmlns:a="http://schemas.openxmlformats.org/drawingml/2006/main">
              <a:ext uri="{FF2B5EF4-FFF2-40B4-BE49-F238E27FC236}">
                <a16:creationId xmlns:a16="http://schemas.microsoft.com/office/drawing/2014/main" id="{465D913E-3114-426F-83CC-92D0011980EC}"/>
              </a:ext>
            </a:extLst>
          </p:cNvPr>
          <p:cNvSpPr>
            <a:spLocks xmlns:a="http://schemas.openxmlformats.org/drawingml/2006/main" noGrp="1"/>
          </p:cNvSpPr>
          <p:nvPr>
            <p:ph idx="0"/>
          </p:nvPr>
        </p:nvSpPr>
        <p:spPr>
          <a:xfrm xmlns:a="http://schemas.openxmlformats.org/drawingml/2006/main">
            <a:off x="457200" y="1294920"/>
            <a:ext cx="8229600" cy="4830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609480" algn="l">
              <a:lnSpc>
                <a:spcPct val="90000"/>
              </a:lnSpc>
              <a:buClr>
                <a:srgbClr val="FFFFFF"/>
              </a:buClr>
              <a:buSzPct val="70000"/>
              <a:buFont typeface="Times New Roman"/>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FF0000"/>
                </a:solidFill>
                <a:latin typeface="Times New Roman"/>
                <a:ea typeface="Times New Roman"/>
                <a:cs typeface="Times New Roman"/>
              </a:rPr>
              <a:t>Economic processes</a:t>
            </a: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609480" algn="l">
              <a:lnSpc>
                <a:spcPct val="90000"/>
              </a:lnSpc>
              <a:buClr>
                <a:srgbClr val="FFFFFF"/>
              </a:buClr>
              <a:buSzPct val="70000"/>
              <a:buFont typeface="Times New Roman"/>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Times New Roman"/>
                <a:ea typeface="Times New Roman"/>
                <a:cs typeface="Times New Roman"/>
              </a:rPr>
              <a:t>Social stratification</a:t>
            </a: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609480" algn="l">
              <a:lnSpc>
                <a:spcPct val="90000"/>
              </a:lnSpc>
              <a:buClr>
                <a:srgbClr val="FFFFFF"/>
              </a:buClr>
              <a:buSzPct val="70000"/>
              <a:buFont typeface="Times New Roman"/>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Times New Roman"/>
                <a:ea typeface="Times New Roman"/>
                <a:cs typeface="Times New Roman"/>
              </a:rPr>
              <a:t>The role of policy (Chapter 8)</a:t>
            </a: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a:p xmlns:a="http://schemas.openxmlformats.org/drawingml/2006/main">
            <a:pPr marL="6094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FFFFFF"/>
              </a:solidFill>
              <a:latin typeface="Garamond"/>
              <a:ea typeface="Garamond"/>
              <a:cs typeface="Garamond"/>
            </a:endParaRPr>
          </a:p>
        </p:txBody>
      </p:sp>
      <p:sp>
        <p:nvSpPr>
          <p:cNvPr id="41" name="Slide title: Causes of Poverty">
            <a:extLst xmlns:a="http://schemas.openxmlformats.org/drawingml/2006/main">
              <a:ext uri="{FF2B5EF4-FFF2-40B4-BE49-F238E27FC236}">
                <a16:creationId xmlns:a16="http://schemas.microsoft.com/office/drawing/2014/main" id="{7AEEEC65-0BB0-4725-9AD9-A6611D197378}"/>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E5E5FF"/>
                </a:solidFill>
                <a:latin typeface="Garamond"/>
                <a:ea typeface="Garamond"/>
                <a:cs typeface="Garamond"/>
              </a:rPr>
              <a:t>Causes of Poverty</a:t>
            </a:r>
            <a:endParaRPr sz="4000" b="1" u="none">
              <a:solidFill>
                <a:srgbClr val="E5E5FF"/>
              </a:solidFill>
              <a:latin typeface="Garamond"/>
              <a:ea typeface="Garamond"/>
              <a:cs typeface="Garamond"/>
            </a:endParaRPr>
          </a:p>
        </p:txBody>
      </p:sp>
    </p:spTree>
    <p:extLst>
      <p:ext uri="{BB962C8B-B14F-4D97-AF65-F5344CB8AC3E}">
        <p14:creationId xmlns:p14="http://schemas.microsoft.com/office/powerpoint/2010/main" val="431845044"/>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89" name="Slide title: Culture of Poverty">
            <a:extLst xmlns:a="http://schemas.openxmlformats.org/drawingml/2006/main">
              <a:ext uri="{FF2B5EF4-FFF2-40B4-BE49-F238E27FC236}">
                <a16:creationId xmlns:a16="http://schemas.microsoft.com/office/drawing/2014/main" id="{43A46B2C-C23A-4B73-8A8D-FD159AE92F0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Culture of Poverty</a:t>
            </a:r>
            <a:endParaRPr sz="3600" b="1" u="none">
              <a:solidFill>
                <a:srgbClr val="E5E5FF"/>
              </a:solidFill>
              <a:latin typeface="Garamond"/>
              <a:ea typeface="Garamond"/>
              <a:cs typeface="Garamond"/>
            </a:endParaRPr>
          </a:p>
        </p:txBody>
      </p:sp>
      <p:sp>
        <p:nvSpPr>
          <p:cNvPr id="90" name="Slide text on slide 30">
            <a:extLst xmlns:a="http://schemas.openxmlformats.org/drawingml/2006/main">
              <a:ext uri="{FF2B5EF4-FFF2-40B4-BE49-F238E27FC236}">
                <a16:creationId xmlns:a16="http://schemas.microsoft.com/office/drawing/2014/main" id="{1AFF4FDD-7764-4EE8-BCC1-5080B5BA357B}"/>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660240" indent="-66024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According to this perspective, the poor are essentially different, governed by their own code of values and behavior</a:t>
            </a:r>
            <a:endParaRPr sz="2800" b="0" u="none">
              <a:solidFill>
                <a:srgbClr val="FFFFFF"/>
              </a:solidFill>
              <a:latin typeface="Garamond"/>
              <a:ea typeface="Garamond"/>
              <a:cs typeface="Garamond"/>
            </a:endParaRPr>
          </a:p>
          <a:p xmlns:a="http://schemas.openxmlformats.org/drawingml/2006/main">
            <a:pPr marL="660240" indent="-660240" algn="l">
              <a:lnSpc>
                <a:spcPct val="80000"/>
              </a:lnSpc>
              <a:spcBef>
                <a:spcPts val="700"/>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“Culture of poverty” is said to consist of an eroded work ethic, dependency on government programs, lack of educational aspiration and achievement, increased single parenthood, criminal activity, and drug and alcohol abuse  </a:t>
            </a:r>
            <a:endParaRPr sz="2800" b="0" u="none">
              <a:solidFill>
                <a:srgbClr val="FFFFFF"/>
              </a:solidFill>
              <a:latin typeface="Garamond"/>
              <a:ea typeface="Garamond"/>
              <a:cs typeface="Garamond"/>
            </a:endParaRPr>
          </a:p>
          <a:p xmlns:a="http://schemas.openxmlformats.org/drawingml/2006/main">
            <a:pPr marL="1035000" lvl="1" indent="-577800" algn="l">
              <a:lnSpc>
                <a:spcPct val="80000"/>
              </a:lnSpc>
              <a:spcBef>
                <a:spcPts val="700"/>
              </a:spcBef>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Welfare policies have allegedly provided disincentives for work and stable family formation</a:t>
            </a:r>
            <a:endParaRPr sz="2800" b="0" u="none">
              <a:solidFill>
                <a:srgbClr val="FFFFFF"/>
              </a:solidFill>
              <a:latin typeface="Garamond"/>
              <a:ea typeface="Garamond"/>
              <a:cs typeface="Garamond"/>
            </a:endParaRPr>
          </a:p>
          <a:p xmlns:a="http://schemas.openxmlformats.org/drawingml/2006/main">
            <a:pPr marL="1035000" lvl="1" indent="-577800" algn="l">
              <a:lnSpc>
                <a:spcPct val="80000"/>
              </a:lnSpc>
              <a:spcBef>
                <a:spcPts val="700"/>
              </a:spcBef>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Poverty transferred across generations</a:t>
            </a:r>
            <a:endParaRPr sz="2800" b="0" u="none">
              <a:solidFill>
                <a:srgbClr val="FFFFFF"/>
              </a:solidFill>
              <a:latin typeface="Garamond"/>
              <a:ea typeface="Garamond"/>
              <a:cs typeface="Garamond"/>
            </a:endParaRPr>
          </a:p>
        </p:txBody>
      </p:sp>
    </p:spTree>
    <p:extLst>
      <p:ext uri="{BB962C8B-B14F-4D97-AF65-F5344CB8AC3E}">
        <p14:creationId xmlns:p14="http://schemas.microsoft.com/office/powerpoint/2010/main" val="1494875997"/>
      </p:ext>
    </p:extLst>
  </p:cSld>
</p:sld>
</file>

<file path=ppt/slides/slide31.xml><?xml version="1.0" encoding="utf-8"?>
<p:sld xmlns:p="http://schemas.openxmlformats.org/presentationml/2006/main">
  <p:cSld>
    <p:spTree>
      <p:nvGrpSpPr>
        <p:cNvPr id="1" name=""/>
        <p:cNvGrpSpPr/>
        <p:nvPr/>
      </p:nvGrpSpPr>
      <p:grpSpPr>
        <a:xfrm xmlns:a="http://schemas.openxmlformats.org/drawingml/2006/main"/>
      </p:grpSpPr>
      <p:sp>
        <p:nvSpPr>
          <p:cNvPr id="91" name="Slide title: Debates about the Causes of the Increase in Nonmarital Fertility">
            <a:extLst xmlns:a="http://schemas.openxmlformats.org/drawingml/2006/main">
              <a:ext uri="{FF2B5EF4-FFF2-40B4-BE49-F238E27FC236}">
                <a16:creationId xmlns:a16="http://schemas.microsoft.com/office/drawing/2014/main" id="{4A336B6E-E938-4A19-A3E2-B735234EECAF}"/>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E5E5FF"/>
                </a:solidFill>
                <a:latin typeface="Garamond"/>
                <a:ea typeface="Garamond"/>
                <a:cs typeface="Garamond"/>
              </a:rPr>
              <a:t>Debates about the Causes of the Increase in Nonmarital Fertility</a:t>
            </a:r>
            <a:endParaRPr sz="3600" b="1" u="none">
              <a:solidFill>
                <a:srgbClr val="E5E5FF"/>
              </a:solidFill>
              <a:latin typeface="Garamond"/>
              <a:ea typeface="Garamond"/>
              <a:cs typeface="Garamond"/>
            </a:endParaRPr>
          </a:p>
        </p:txBody>
      </p:sp>
      <p:sp>
        <p:nvSpPr>
          <p:cNvPr id="92" name="Slide text on slide 31">
            <a:extLst xmlns:a="http://schemas.openxmlformats.org/drawingml/2006/main">
              <a:ext uri="{FF2B5EF4-FFF2-40B4-BE49-F238E27FC236}">
                <a16:creationId xmlns:a16="http://schemas.microsoft.com/office/drawing/2014/main" id="{4E35310C-F683-4974-9B5F-2D65328FC1DC}"/>
              </a:ext>
            </a:extLst>
          </p:cNvPr>
          <p:cNvSpPr>
            <a:spLocks xmlns:a="http://schemas.openxmlformats.org/drawingml/2006/main" noGrp="1"/>
          </p:cNvSpPr>
          <p:nvPr>
            <p:ph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660240" indent="-660240" algn="l">
              <a:lnSpc>
                <a:spcPct val="70000"/>
              </a:lnSpc>
              <a:spcBef>
                <a:spcPts val="6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Culture (Murray): decline in traditional values (e.g., responsibility, religiosity) among the lower class that results in self-defeating behaviors and a “culture of poverty”</a:t>
            </a:r>
            <a:endParaRPr sz="2400" b="0" u="none">
              <a:solidFill>
                <a:srgbClr val="FFFFFF"/>
              </a:solidFill>
              <a:latin typeface="Garamond"/>
              <a:ea typeface="Garamond"/>
              <a:cs typeface="Garamond"/>
            </a:endParaRPr>
          </a:p>
          <a:p xmlns:a="http://schemas.openxmlformats.org/drawingml/2006/main">
            <a:pPr marL="660240" indent="-660240" algn="l">
              <a:lnSpc>
                <a:spcPct val="70000"/>
              </a:lnSpc>
              <a:spcBef>
                <a:spcPts val="6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Other changes social norms less rooted in arguments about growing irresponsibility </a:t>
            </a:r>
            <a:endParaRPr sz="2400" b="0" u="none">
              <a:solidFill>
                <a:srgbClr val="FFFFFF"/>
              </a:solidFill>
              <a:latin typeface="Garamond"/>
              <a:ea typeface="Garamond"/>
              <a:cs typeface="Garamond"/>
            </a:endParaRPr>
          </a:p>
          <a:p xmlns:a="http://schemas.openxmlformats.org/drawingml/2006/main">
            <a:pPr marL="1060200" lvl="1" indent="-660240" algn="l">
              <a:lnSpc>
                <a:spcPct val="70000"/>
              </a:lnSpc>
              <a:spcBef>
                <a:spcPts val="499"/>
              </a:spcBef>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Garamond"/>
                <a:ea typeface="Garamond"/>
                <a:cs typeface="Garamond"/>
              </a:rPr>
              <a:t>People aspire to marriage but have concerns about financial stability, relationship quality, and fear of divorce</a:t>
            </a:r>
            <a:endParaRPr sz="2000" b="0" u="none">
              <a:solidFill>
                <a:srgbClr val="FFFFFF"/>
              </a:solidFill>
              <a:latin typeface="Garamond"/>
              <a:ea typeface="Garamond"/>
              <a:cs typeface="Garamond"/>
            </a:endParaRPr>
          </a:p>
          <a:p xmlns:a="http://schemas.openxmlformats.org/drawingml/2006/main">
            <a:pPr marL="1060200" lvl="1" indent="-660240" algn="l">
              <a:lnSpc>
                <a:spcPct val="70000"/>
              </a:lnSpc>
              <a:spcBef>
                <a:spcPts val="499"/>
              </a:spcBef>
              <a:buClr>
                <a:srgbClr val="A886E0"/>
              </a:buClr>
              <a:buSzPct val="70000"/>
              <a:buFont typeface="Wingdings"/>
              <a:buChar char=""/>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Garamond"/>
                <a:ea typeface="Garamond"/>
                <a:cs typeface="Garamond"/>
              </a:rPr>
              <a:t>Perhaps more so than in the recent past, people today are more likely to believe that marriage should occur after financial stability is achieved</a:t>
            </a:r>
            <a:endParaRPr sz="2000" b="0" u="none">
              <a:solidFill>
                <a:srgbClr val="FFFFFF"/>
              </a:solidFill>
              <a:latin typeface="Garamond"/>
              <a:ea typeface="Garamond"/>
              <a:cs typeface="Garamond"/>
            </a:endParaRPr>
          </a:p>
          <a:p xmlns:a="http://schemas.openxmlformats.org/drawingml/2006/main">
            <a:pPr marL="660240" indent="-660240" algn="l">
              <a:lnSpc>
                <a:spcPct val="70000"/>
              </a:lnSpc>
              <a:spcBef>
                <a:spcPts val="6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Economic changes (e.g., deindustrialization) have reduced employment opportunities among less educated men– this has decreased the size of the pool of “marriageable” men </a:t>
            </a:r>
            <a:endParaRPr sz="2400" b="0" u="none">
              <a:solidFill>
                <a:srgbClr val="FFFFFF"/>
              </a:solidFill>
              <a:latin typeface="Garamond"/>
              <a:ea typeface="Garamond"/>
              <a:cs typeface="Garamond"/>
            </a:endParaRPr>
          </a:p>
          <a:p xmlns:a="http://schemas.openxmlformats.org/drawingml/2006/main">
            <a:pPr marL="660240" indent="-660240" algn="l">
              <a:lnSpc>
                <a:spcPct val="70000"/>
              </a:lnSpc>
              <a:spcBef>
                <a:spcPts val="60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Women’s greater economic prospects affect their incentive to marry  </a:t>
            </a:r>
            <a:endParaRPr sz="2400" b="0" u="none">
              <a:solidFill>
                <a:srgbClr val="FFFFFF"/>
              </a:solidFill>
              <a:latin typeface="Garamond"/>
              <a:ea typeface="Garamond"/>
              <a:cs typeface="Garamond"/>
            </a:endParaRPr>
          </a:p>
        </p:txBody>
      </p:sp>
    </p:spTree>
    <p:extLst>
      <p:ext uri="{BB962C8B-B14F-4D97-AF65-F5344CB8AC3E}">
        <p14:creationId xmlns:p14="http://schemas.microsoft.com/office/powerpoint/2010/main" val="53034800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42" name="Slide text on slide 4">
            <a:extLst xmlns:a="http://schemas.openxmlformats.org/drawingml/2006/main">
              <a:ext uri="{FF2B5EF4-FFF2-40B4-BE49-F238E27FC236}">
                <a16:creationId xmlns:a16="http://schemas.microsoft.com/office/drawing/2014/main" id="{5E9D1532-0F68-460C-9D92-290555E636A6}"/>
              </a:ext>
            </a:extLst>
          </p:cNvPr>
          <p:cNvSpPr>
            <a:spLocks xmlns:a="http://schemas.openxmlformats.org/drawingml/2006/main" noGrp="1"/>
          </p:cNvSpPr>
          <p:nvPr>
            <p:ph idx="0"/>
          </p:nvPr>
        </p:nvSpPr>
        <p:spPr>
          <a:xfrm xmlns:a="http://schemas.openxmlformats.org/drawingml/2006/main">
            <a:off x="457200" y="1294920"/>
            <a:ext cx="8229600" cy="4830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0" algn="l">
              <a:lnSpc>
                <a:spcPct val="10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600" b="0" u="none">
              <a:solidFill>
                <a:srgbClr val="FFFFFF"/>
              </a:solidFill>
              <a:latin typeface="Garamond"/>
              <a:ea typeface="Garamond"/>
              <a:cs typeface="Garamond"/>
            </a:endParaRPr>
          </a:p>
          <a:p xmlns:a="http://schemas.openxmlformats.org/drawingml/2006/main">
            <a:pPr marL="343080" indent="-343080" algn="l">
              <a:lnSpc>
                <a:spcPct val="10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FFFFFF"/>
                </a:solidFill>
                <a:latin typeface="Times New Roman"/>
                <a:ea typeface="Times New Roman"/>
                <a:cs typeface="Times New Roman"/>
              </a:rPr>
              <a:t>Economic growth</a:t>
            </a:r>
            <a:endParaRPr sz="3600" b="0" u="none">
              <a:solidFill>
                <a:srgbClr val="FFFFFF"/>
              </a:solidFill>
              <a:latin typeface="Garamond"/>
              <a:ea typeface="Garamond"/>
              <a:cs typeface="Garamond"/>
            </a:endParaRPr>
          </a:p>
          <a:p xmlns:a="http://schemas.openxmlformats.org/drawingml/2006/main">
            <a:pPr marL="743040" lvl="1" indent="-285840" algn="l">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Determines changes in average standards of living </a:t>
            </a:r>
            <a:endParaRPr sz="2800" b="0" u="none">
              <a:solidFill>
                <a:srgbClr val="FFFFFF"/>
              </a:solidFill>
              <a:latin typeface="Garamond"/>
              <a:ea typeface="Garamond"/>
              <a:cs typeface="Garamond"/>
            </a:endParaRPr>
          </a:p>
          <a:p xmlns:a="http://schemas.openxmlformats.org/drawingml/2006/main">
            <a:pPr marL="343080" indent="0" algn="l">
              <a:lnSpc>
                <a:spcPct val="10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3600" b="0" u="none">
              <a:solidFill>
                <a:srgbClr val="FFFFFF"/>
              </a:solidFill>
              <a:latin typeface="Garamond"/>
              <a:ea typeface="Garamond"/>
              <a:cs typeface="Garamond"/>
            </a:endParaRPr>
          </a:p>
          <a:p xmlns:a="http://schemas.openxmlformats.org/drawingml/2006/main">
            <a:pPr marL="343080" indent="-343080" algn="l">
              <a:lnSpc>
                <a:spcPct val="10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FFFFFF"/>
                </a:solidFill>
                <a:latin typeface="Times New Roman"/>
                <a:ea typeface="Times New Roman"/>
                <a:cs typeface="Times New Roman"/>
              </a:rPr>
              <a:t>Income inequality</a:t>
            </a:r>
            <a:endParaRPr sz="3600" b="0" u="none">
              <a:solidFill>
                <a:srgbClr val="FFFFFF"/>
              </a:solidFill>
              <a:latin typeface="Garamond"/>
              <a:ea typeface="Garamond"/>
              <a:cs typeface="Garamond"/>
            </a:endParaRPr>
          </a:p>
          <a:p xmlns:a="http://schemas.openxmlformats.org/drawingml/2006/main">
            <a:pPr marL="743040" lvl="1" indent="-285840" algn="l">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Reflects the distribution of income </a:t>
            </a:r>
            <a:endParaRPr sz="2800" b="0" u="none">
              <a:solidFill>
                <a:srgbClr val="FFFFFF"/>
              </a:solidFill>
              <a:latin typeface="Garamond"/>
              <a:ea typeface="Garamond"/>
              <a:cs typeface="Garamond"/>
            </a:endParaRPr>
          </a:p>
        </p:txBody>
      </p:sp>
      <p:sp>
        <p:nvSpPr>
          <p:cNvPr id="43" name="Slide title: Economic Processes">
            <a:extLst xmlns:a="http://schemas.openxmlformats.org/drawingml/2006/main">
              <a:ext uri="{FF2B5EF4-FFF2-40B4-BE49-F238E27FC236}">
                <a16:creationId xmlns:a16="http://schemas.microsoft.com/office/drawing/2014/main" id="{3FE180BF-1A99-4C45-A095-118FCC430BFA}"/>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E5E5FF"/>
                </a:solidFill>
                <a:latin typeface="Garamond"/>
                <a:ea typeface="Garamond"/>
                <a:cs typeface="Garamond"/>
              </a:rPr>
              <a:t>Economic Processes</a:t>
            </a:r>
            <a:endParaRPr sz="4000" b="1" u="none">
              <a:solidFill>
                <a:srgbClr val="E5E5FF"/>
              </a:solidFill>
              <a:latin typeface="Garamond"/>
              <a:ea typeface="Garamond"/>
              <a:cs typeface="Garamond"/>
            </a:endParaRPr>
          </a:p>
        </p:txBody>
      </p:sp>
    </p:spTree>
    <p:extLst>
      <p:ext uri="{BB962C8B-B14F-4D97-AF65-F5344CB8AC3E}">
        <p14:creationId xmlns:p14="http://schemas.microsoft.com/office/powerpoint/2010/main" val="154768716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44" name="Slide text on slide 5">
            <a:extLst xmlns:a="http://schemas.openxmlformats.org/drawingml/2006/main">
              <a:ext uri="{FF2B5EF4-FFF2-40B4-BE49-F238E27FC236}">
                <a16:creationId xmlns:a16="http://schemas.microsoft.com/office/drawing/2014/main" id="{559863F8-535D-4471-AED0-8892F14C5C35}"/>
              </a:ext>
            </a:extLst>
          </p:cNvPr>
          <p:cNvSpPr>
            <a:spLocks xmlns:a="http://schemas.openxmlformats.org/drawingml/2006/main" noGrp="1"/>
          </p:cNvSpPr>
          <p:nvPr>
            <p:ph idx="0"/>
          </p:nvPr>
        </p:nvSpPr>
        <p:spPr>
          <a:xfrm xmlns:a="http://schemas.openxmlformats.org/drawingml/2006/main">
            <a:off x="457200" y="1294920"/>
            <a:ext cx="8229600" cy="4830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343080" algn="l">
              <a:lnSpc>
                <a:spcPct val="9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Typically measured using Gross Domestic Product (GDP)</a:t>
            </a:r>
            <a:endParaRPr sz="2800" b="0" u="none">
              <a:solidFill>
                <a:srgbClr val="FFFFFF"/>
              </a:solidFill>
              <a:latin typeface="Garamond"/>
              <a:ea typeface="Garamond"/>
              <a:cs typeface="Garamond"/>
            </a:endParaRPr>
          </a:p>
          <a:p xmlns:a="http://schemas.openxmlformats.org/drawingml/2006/main">
            <a:pPr marL="743040" lvl="1" indent="-285840" algn="l">
              <a:lnSpc>
                <a:spcPct val="90000"/>
              </a:lnSpc>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GDP definition: “goods and services produced by labor and property located within the country” </a:t>
            </a:r>
            <a:endParaRPr sz="2400" b="0" u="none">
              <a:solidFill>
                <a:srgbClr val="FFFFFF"/>
              </a:solidFill>
              <a:latin typeface="Garamond"/>
              <a:ea typeface="Garamond"/>
              <a:cs typeface="Garamond"/>
            </a:endParaRPr>
          </a:p>
          <a:p xmlns:a="http://schemas.openxmlformats.org/drawingml/2006/main">
            <a:pPr marL="343080" indent="0" algn="l">
              <a:lnSpc>
                <a:spcPct val="90000"/>
              </a:lnSpc>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FFFFFF"/>
              </a:solidFill>
              <a:latin typeface="Garamond"/>
              <a:ea typeface="Garamond"/>
              <a:cs typeface="Garamond"/>
            </a:endParaRPr>
          </a:p>
          <a:p xmlns:a="http://schemas.openxmlformats.org/drawingml/2006/main">
            <a:pPr marL="343080" indent="-343080" algn="l">
              <a:lnSpc>
                <a:spcPct val="9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Growth is a function of changes in size of labor supply, human and capital investment, and technological investments</a:t>
            </a:r>
            <a:endParaRPr sz="2800" b="0" u="none">
              <a:solidFill>
                <a:srgbClr val="FFFFFF"/>
              </a:solidFill>
              <a:latin typeface="Garamond"/>
              <a:ea typeface="Garamond"/>
              <a:cs typeface="Garamond"/>
            </a:endParaRPr>
          </a:p>
          <a:p xmlns:a="http://schemas.openxmlformats.org/drawingml/2006/main">
            <a:pPr marL="259200" lvl="1" indent="0" algn="l">
              <a:lnSpc>
                <a:spcPct val="9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Garamond"/>
              <a:ea typeface="Garamond"/>
              <a:cs typeface="Garamond"/>
            </a:endParaRPr>
          </a:p>
          <a:p xmlns:a="http://schemas.openxmlformats.org/drawingml/2006/main">
            <a:pPr marL="343080" indent="-343080" algn="l">
              <a:lnSpc>
                <a:spcPct val="90000"/>
              </a:lnSpc>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Garamond"/>
                <a:ea typeface="Garamond"/>
                <a:cs typeface="Garamond"/>
              </a:rPr>
              <a:t>Growth affects general standards of living and thus poverty</a:t>
            </a:r>
            <a:endParaRPr sz="2800" b="0" u="none">
              <a:solidFill>
                <a:srgbClr val="FFFFFF"/>
              </a:solidFill>
              <a:latin typeface="Garamond"/>
              <a:ea typeface="Garamond"/>
              <a:cs typeface="Garamond"/>
            </a:endParaRPr>
          </a:p>
          <a:p xmlns:a="http://schemas.openxmlformats.org/drawingml/2006/main">
            <a:pPr marL="743040" lvl="1" indent="-285840" algn="l">
              <a:lnSpc>
                <a:spcPct val="90000"/>
              </a:lnSpc>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Garamond"/>
                <a:ea typeface="Garamond"/>
                <a:cs typeface="Garamond"/>
              </a:rPr>
              <a:t>Has a larger effect on absolute poverty than relative poverty</a:t>
            </a:r>
            <a:endParaRPr sz="2400" b="0" u="none">
              <a:solidFill>
                <a:srgbClr val="FFFFFF"/>
              </a:solidFill>
              <a:latin typeface="Garamond"/>
              <a:ea typeface="Garamond"/>
              <a:cs typeface="Garamond"/>
            </a:endParaRPr>
          </a:p>
        </p:txBody>
      </p:sp>
      <p:sp>
        <p:nvSpPr>
          <p:cNvPr id="45" name="Slide title: Economic Growth">
            <a:extLst xmlns:a="http://schemas.openxmlformats.org/drawingml/2006/main">
              <a:ext uri="{FF2B5EF4-FFF2-40B4-BE49-F238E27FC236}">
                <a16:creationId xmlns:a16="http://schemas.microsoft.com/office/drawing/2014/main" id="{91A83A87-DA72-4806-BDE7-80F82B2D4BD0}"/>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FFFFFF"/>
                </a:solidFill>
                <a:latin typeface="Garamond"/>
                <a:ea typeface="Garamond"/>
                <a:cs typeface="Garamond"/>
              </a:rPr>
              <a:t>Economic Growth</a:t>
            </a:r>
            <a:endParaRPr sz="4400" b="1" u="none">
              <a:solidFill>
                <a:srgbClr val="E5E5FF"/>
              </a:solidFill>
              <a:latin typeface="Garamond"/>
              <a:ea typeface="Garamond"/>
              <a:cs typeface="Garamond"/>
            </a:endParaRPr>
          </a:p>
        </p:txBody>
      </p:sp>
    </p:spTree>
    <p:extLst>
      <p:ext uri="{BB962C8B-B14F-4D97-AF65-F5344CB8AC3E}">
        <p14:creationId xmlns:p14="http://schemas.microsoft.com/office/powerpoint/2010/main" val="51843781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6" name="Slide text on slide 6">
            <a:extLst xmlns:a="http://schemas.openxmlformats.org/drawingml/2006/main">
              <a:ext uri="{FF2B5EF4-FFF2-40B4-BE49-F238E27FC236}">
                <a16:creationId xmlns:a16="http://schemas.microsoft.com/office/drawing/2014/main" id="{5C117C2D-ED2D-4C32-A738-7FEC9B405F3A}"/>
              </a:ext>
            </a:extLst>
          </p:cNvPr>
          <p:cNvSpPr>
            <a:spLocks xmlns:a="http://schemas.openxmlformats.org/drawingml/2006/main" noGrp="1"/>
          </p:cNvSpPr>
          <p:nvPr>
            <p:ph idx="0"/>
          </p:nvPr>
        </p:nvSpPr>
        <p:spPr>
          <a:xfrm xmlns:a="http://schemas.openxmlformats.org/drawingml/2006/main">
            <a:off x="457200" y="1294920"/>
            <a:ext cx="8229600" cy="4830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343080" indent="-343080" algn="l">
              <a:lnSpc>
                <a:spcPct val="7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Economic systems that foster the accumulation of money and assets in one segment of society, often at the expense of another, generate inequality</a:t>
            </a:r>
            <a:endParaRPr sz="3000" b="0" u="none">
              <a:solidFill>
                <a:srgbClr val="FFFFFF"/>
              </a:solidFill>
              <a:latin typeface="Garamond"/>
              <a:ea typeface="Garamond"/>
              <a:cs typeface="Garamond"/>
            </a:endParaRPr>
          </a:p>
          <a:p xmlns:a="http://schemas.openxmlformats.org/drawingml/2006/main">
            <a:pPr marL="743040" lvl="1" indent="-285840" algn="l">
              <a:lnSpc>
                <a:spcPct val="70000"/>
              </a:lnSpc>
              <a:spcBef>
                <a:spcPts val="64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E.g., feudalism, capitalism</a:t>
            </a:r>
            <a:endParaRPr sz="2600" b="0" u="none">
              <a:solidFill>
                <a:srgbClr val="FFFFFF"/>
              </a:solidFill>
              <a:latin typeface="Garamond"/>
              <a:ea typeface="Garamond"/>
              <a:cs typeface="Garamond"/>
            </a:endParaRPr>
          </a:p>
          <a:p xmlns:a="http://schemas.openxmlformats.org/drawingml/2006/main">
            <a:pPr marL="343080" indent="-343080" algn="l">
              <a:lnSpc>
                <a:spcPct val="7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Economic shifts that produce instability and disruption in labor markets also produce inequality</a:t>
            </a:r>
            <a:endParaRPr sz="3000" b="0" u="none">
              <a:solidFill>
                <a:srgbClr val="FFFFFF"/>
              </a:solidFill>
              <a:latin typeface="Garamond"/>
              <a:ea typeface="Garamond"/>
              <a:cs typeface="Garamond"/>
            </a:endParaRPr>
          </a:p>
          <a:p xmlns:a="http://schemas.openxmlformats.org/drawingml/2006/main">
            <a:pPr marL="743040" lvl="1" indent="-285840" algn="l">
              <a:lnSpc>
                <a:spcPct val="70000"/>
              </a:lnSpc>
              <a:spcBef>
                <a:spcPts val="64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Basic feature of capitalism: innovation, destruction</a:t>
            </a:r>
            <a:endParaRPr sz="2600" b="0" u="none">
              <a:solidFill>
                <a:srgbClr val="FFFFFF"/>
              </a:solidFill>
              <a:latin typeface="Garamond"/>
              <a:ea typeface="Garamond"/>
              <a:cs typeface="Garamond"/>
            </a:endParaRPr>
          </a:p>
          <a:p xmlns:a="http://schemas.openxmlformats.org/drawingml/2006/main">
            <a:pPr marL="743040" lvl="1" indent="-285840" algn="l">
              <a:lnSpc>
                <a:spcPct val="70000"/>
              </a:lnSpc>
              <a:spcBef>
                <a:spcPts val="649"/>
              </a:spcBef>
              <a:buClr>
                <a:srgbClr val="A886E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Garamond"/>
                <a:ea typeface="Garamond"/>
                <a:cs typeface="Garamond"/>
              </a:rPr>
              <a:t>E.g., industrialization, deindustrialization</a:t>
            </a:r>
            <a:r>
              <a:rPr sz="2600" b="1" u="none">
                <a:solidFill>
                  <a:srgbClr val="FFFFFF"/>
                </a:solidFill>
                <a:latin typeface="Garamond"/>
                <a:ea typeface="Garamond"/>
                <a:cs typeface="Garamond"/>
              </a:rPr>
              <a:t> </a:t>
            </a:r>
            <a:endParaRPr sz="2600" b="0" u="none">
              <a:solidFill>
                <a:srgbClr val="FFFFFF"/>
              </a:solidFill>
              <a:latin typeface="Garamond"/>
              <a:ea typeface="Garamond"/>
              <a:cs typeface="Garamond"/>
            </a:endParaRPr>
          </a:p>
          <a:p xmlns:a="http://schemas.openxmlformats.org/drawingml/2006/main">
            <a:pPr marL="343080" indent="-343080" algn="l">
              <a:lnSpc>
                <a:spcPct val="7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Result: low wages may leave people in poverty (even if working)</a:t>
            </a:r>
            <a:endParaRPr sz="3000" b="0" u="none">
              <a:solidFill>
                <a:srgbClr val="FFFFFF"/>
              </a:solidFill>
              <a:latin typeface="Garamond"/>
              <a:ea typeface="Garamond"/>
              <a:cs typeface="Garamond"/>
            </a:endParaRPr>
          </a:p>
          <a:p xmlns:a="http://schemas.openxmlformats.org/drawingml/2006/main">
            <a:pPr marL="343080" indent="-343080" algn="l">
              <a:lnSpc>
                <a:spcPct val="70000"/>
              </a:lnSpc>
              <a:spcBef>
                <a:spcPts val="751"/>
              </a:spcBef>
              <a:buClr>
                <a:srgbClr val="FFCC00"/>
              </a:buClr>
              <a:buSzPct val="7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Garamond"/>
                <a:ea typeface="Garamond"/>
                <a:cs typeface="Garamond"/>
              </a:rPr>
              <a:t>Inequality has increased in the U.S. over the past few decades</a:t>
            </a:r>
            <a:endParaRPr sz="3000" b="0" u="none">
              <a:solidFill>
                <a:srgbClr val="FFFFFF"/>
              </a:solidFill>
              <a:latin typeface="Garamond"/>
              <a:ea typeface="Garamond"/>
              <a:cs typeface="Garamond"/>
            </a:endParaRPr>
          </a:p>
        </p:txBody>
      </p:sp>
      <p:sp>
        <p:nvSpPr>
          <p:cNvPr id="47" name="Slide title: Income Inequality: General Causes">
            <a:extLst xmlns:a="http://schemas.openxmlformats.org/drawingml/2006/main">
              <a:ext uri="{FF2B5EF4-FFF2-40B4-BE49-F238E27FC236}">
                <a16:creationId xmlns:a16="http://schemas.microsoft.com/office/drawing/2014/main" id="{E6C14180-AB55-401D-9D11-6D7D9AF2F508}"/>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E5E5FF"/>
                </a:solidFill>
                <a:latin typeface="Garamond"/>
                <a:ea typeface="Garamond"/>
                <a:cs typeface="Garamond"/>
              </a:rPr>
              <a:t>Income Inequality: General Causes</a:t>
            </a:r>
            <a:endParaRPr sz="4000" b="1" u="none">
              <a:solidFill>
                <a:srgbClr val="E5E5FF"/>
              </a:solidFill>
              <a:latin typeface="Garamond"/>
              <a:ea typeface="Garamond"/>
              <a:cs typeface="Garamond"/>
            </a:endParaRPr>
          </a:p>
        </p:txBody>
      </p:sp>
    </p:spTree>
    <p:extLst>
      <p:ext uri="{BB962C8B-B14F-4D97-AF65-F5344CB8AC3E}">
        <p14:creationId xmlns:p14="http://schemas.microsoft.com/office/powerpoint/2010/main" val="248682391"/>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Statistical graphic: 300.0"/>
          <p:cNvPicPr>
            <a:picLocks xmlns:a="http://schemas.openxmlformats.org/drawingml/2006/main" noChangeAspect="1"/>
          </p:cNvPicPr>
          <p:nvPr/>
        </p:nvPicPr>
        <p:blipFill>
          <a:blip xmlns:r="http://schemas.openxmlformats.org/officeDocument/2006/relationships" xmlns:a="http://schemas.openxmlformats.org/drawingml/2006/main" r:embed="R2cc6d29c43b14a04"/>
          <a:stretch xmlns:a="http://schemas.openxmlformats.org/drawingml/2006/main"/>
        </p:blipFill>
        <p:spPr>
          <a:xfrm xmlns:a="http://schemas.openxmlformats.org/drawingml/2006/main">
            <a:off x="330120" y="253800"/>
            <a:ext cx="8331120" cy="6197760"/>
          </a:xfrm>
          <a:prstGeom xmlns:a="http://schemas.openxmlformats.org/drawingml/2006/main" prst="rect">
            <a:avLst/>
          </a:prstGeom>
          <a:ln xmlns:a="http://schemas.openxmlformats.org/drawingml/2006/main" w="38160">
            <a:noFill/>
          </a:ln>
        </p:spPr>
      </p:pic>
      <p:sp>
        <p:nvSpPr>
          <p:cNvPr id="2" name="Accessible slide title: 300.0">
            <a:extLst xmlns:a="http://schemas.openxmlformats.org/drawingml/2006/main">
              <a:ext uri="{FF2B5EF4-FFF2-40B4-BE49-F238E27FC236}">
                <a16:creationId xmlns:a16="http://schemas.microsoft.com/office/drawing/2014/main" id="{EA67E2C1-D7F1-4AED-8CD5-E1889D55CCA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300.0</a:t>
            </a:r>
          </a:p>
        </p:txBody>
      </p:sp>
    </p:spTree>
    <p:extLst>
      <p:ext uri="{BB962C8B-B14F-4D97-AF65-F5344CB8AC3E}">
        <p14:creationId xmlns:p14="http://schemas.microsoft.com/office/powerpoint/2010/main" val="144131725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pic>
        <p:nvPicPr>
          <p:cNvPr id="3" name="Statistical graphic: Shares of Income after Transfers and Federal Taxes:"/>
          <p:cNvPicPr>
            <a:picLocks xmlns:a="http://schemas.openxmlformats.org/drawingml/2006/main" noChangeAspect="1"/>
          </p:cNvPicPr>
          <p:nvPr/>
        </p:nvPicPr>
        <p:blipFill>
          <a:blip xmlns:r="http://schemas.openxmlformats.org/officeDocument/2006/relationships" xmlns:a="http://schemas.openxmlformats.org/drawingml/2006/main" r:embed="Rfcd7853b477a4f4c"/>
          <a:stretch xmlns:a="http://schemas.openxmlformats.org/drawingml/2006/main"/>
        </p:blipFill>
        <p:spPr>
          <a:xfrm xmlns:a="http://schemas.openxmlformats.org/drawingml/2006/main">
            <a:off x="406080" y="330120"/>
            <a:ext cx="8331480" cy="6197400"/>
          </a:xfrm>
          <a:prstGeom xmlns:a="http://schemas.openxmlformats.org/drawingml/2006/main" prst="rect">
            <a:avLst/>
          </a:prstGeom>
          <a:ln xmlns:a="http://schemas.openxmlformats.org/drawingml/2006/main" w="38160">
            <a:noFill/>
          </a:ln>
        </p:spPr>
      </p:pic>
      <p:sp>
        <p:nvSpPr>
          <p:cNvPr id="2" name="Accessible slide title: Shares of Income after Transfers and Federal Taxes:">
            <a:extLst xmlns:a="http://schemas.openxmlformats.org/drawingml/2006/main">
              <a:ext uri="{FF2B5EF4-FFF2-40B4-BE49-F238E27FC236}">
                <a16:creationId xmlns:a16="http://schemas.microsoft.com/office/drawing/2014/main" id="{516821AD-C63F-46AF-ADFA-968D42816BB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Shares of Income after Transfers and Federal Taxes:</a:t>
            </a:r>
          </a:p>
        </p:txBody>
      </p:sp>
    </p:spTree>
    <p:extLst>
      <p:ext uri="{BB962C8B-B14F-4D97-AF65-F5344CB8AC3E}">
        <p14:creationId xmlns:p14="http://schemas.microsoft.com/office/powerpoint/2010/main" val="1884502357"/>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0" name="Slide text on slide 9">
            <a:extLst xmlns:a="http://schemas.openxmlformats.org/drawingml/2006/main">
              <a:ext uri="{FF2B5EF4-FFF2-40B4-BE49-F238E27FC236}">
                <a16:creationId xmlns:a16="http://schemas.microsoft.com/office/drawing/2014/main" id="{7CCE45A9-0198-499F-8B46-34CCB434FA04}"/>
              </a:ext>
            </a:extLst>
          </p:cNvPr>
          <p:cNvSpPr>
            <a:spLocks xmlns:a="http://schemas.openxmlformats.org/drawingml/2006/main" noGrp="1"/>
          </p:cNvSpPr>
          <p:nvPr/>
        </p:nvSpPr>
        <p:spPr>
          <a:xfrm xmlns:a="http://schemas.openxmlformats.org/drawingml/2006/main">
            <a:off x="112320" y="6172200"/>
            <a:ext cx="9077760" cy="368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Garamond"/>
                <a:ea typeface="Garamond"/>
                <a:cs typeface="Garamond"/>
              </a:rPr>
              <a:t>People (especially men) with low levels of education have done worse than others</a:t>
            </a:r>
            <a:endParaRPr sz="1800" b="0" u="none">
              <a:solidFill>
                <a:srgbClr val="FFFFFF"/>
              </a:solidFill>
              <a:latin typeface="Garamond"/>
              <a:ea typeface="Garamond"/>
              <a:cs typeface="Garamond"/>
            </a:endParaRPr>
          </a:p>
        </p:txBody>
      </p:sp>
      <p:pic>
        <p:nvPicPr>
          <p:cNvPr id="54" name="Statistical graphic: People (especially men) with low levels of education have done worse than others"/>
          <p:cNvPicPr>
            <a:picLocks xmlns:a="http://schemas.openxmlformats.org/drawingml/2006/main" noChangeAspect="1"/>
          </p:cNvPicPr>
          <p:nvPr/>
        </p:nvPicPr>
        <p:blipFill>
          <a:blip xmlns:r="http://schemas.openxmlformats.org/officeDocument/2006/relationships" xmlns:a="http://schemas.openxmlformats.org/drawingml/2006/main" r:embed="Rff7046c30c254b11"/>
          <a:stretch xmlns:a="http://schemas.openxmlformats.org/drawingml/2006/main"/>
        </p:blipFill>
        <p:spPr>
          <a:xfrm xmlns:a="http://schemas.openxmlformats.org/drawingml/2006/main">
            <a:off x="406080" y="253800"/>
            <a:ext cx="8026560" cy="5969160"/>
          </a:xfrm>
          <a:prstGeom xmlns:a="http://schemas.openxmlformats.org/drawingml/2006/main" prst="rect">
            <a:avLst/>
          </a:prstGeom>
          <a:ln xmlns:a="http://schemas.openxmlformats.org/drawingml/2006/main" w="38160">
            <a:noFill/>
          </a:ln>
        </p:spPr>
      </p:pic>
      <p:sp>
        <p:nvSpPr>
          <p:cNvPr id="52" name="Accessible slide title: People (especially men) with low levels of education have done worse than others">
            <a:extLst xmlns:a="http://schemas.openxmlformats.org/drawingml/2006/main">
              <a:ext uri="{FF2B5EF4-FFF2-40B4-BE49-F238E27FC236}">
                <a16:creationId xmlns:a16="http://schemas.microsoft.com/office/drawing/2014/main" id="{209A91D5-4382-45A4-94F5-5F6C5B3FE8E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People (especially men) with low levels of education have done worse than others</a:t>
            </a:r>
          </a:p>
        </p:txBody>
      </p:sp>
    </p:spTree>
    <p:extLst>
      <p:ext uri="{BB962C8B-B14F-4D97-AF65-F5344CB8AC3E}">
        <p14:creationId xmlns:p14="http://schemas.microsoft.com/office/powerpoint/2010/main" val="390040932"/>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2026-08-27T22:11:34.5420000Z</dcterms:created>
  <dcterms:modified xsi:type="dcterms:W3CDTF">2026-08-27T22:11:34.5420000Z</dcterms:modified>
</coreProperties>
</file>