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81da9b95a0f4db3" /><Relationship Type="http://schemas.openxmlformats.org/officeDocument/2006/relationships/extended-properties" Target="/docProps/app.xml" Id="R1ecc5bda11af4bfc" /><Relationship Type="http://schemas.openxmlformats.org/officeDocument/2006/relationships/officeDocument" Target="/ppt/presentation.xml" Id="R728b5a76ccf74d0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e58ae9c58204ab1"/>
  </p:sldMasterIdLst>
  <p:notesMasterIdLst>
    <p:notesMasterId xmlns:r="http://schemas.openxmlformats.org/officeDocument/2006/relationships" r:id="R6d8f7072a36a4034"/>
  </p:notesMasterIdLst>
  <p:sldIdLst>
    <p:sldId xmlns:r="http://schemas.openxmlformats.org/officeDocument/2006/relationships" id="256" r:id="R855e0e5501824a13"/>
    <p:sldId xmlns:r="http://schemas.openxmlformats.org/officeDocument/2006/relationships" id="257" r:id="R5bfbaa60b4e34ec6"/>
    <p:sldId xmlns:r="http://schemas.openxmlformats.org/officeDocument/2006/relationships" id="258" r:id="R60b229e6b72a4e6e"/>
    <p:sldId xmlns:r="http://schemas.openxmlformats.org/officeDocument/2006/relationships" id="259" r:id="Rb202a13a03394ff1"/>
    <p:sldId xmlns:r="http://schemas.openxmlformats.org/officeDocument/2006/relationships" id="260" r:id="R197edff32a5e4ec2"/>
    <p:sldId xmlns:r="http://schemas.openxmlformats.org/officeDocument/2006/relationships" id="261" r:id="Rd81a0f3710a740e7"/>
    <p:sldId xmlns:r="http://schemas.openxmlformats.org/officeDocument/2006/relationships" id="262" r:id="R913ff7d7a813433e"/>
    <p:sldId xmlns:r="http://schemas.openxmlformats.org/officeDocument/2006/relationships" id="263" r:id="R980c22125c7249d7"/>
    <p:sldId xmlns:r="http://schemas.openxmlformats.org/officeDocument/2006/relationships" id="264" r:id="Ra32453b761ae4d5e"/>
    <p:sldId xmlns:r="http://schemas.openxmlformats.org/officeDocument/2006/relationships" id="265" r:id="R154923a51b754c3d"/>
    <p:sldId xmlns:r="http://schemas.openxmlformats.org/officeDocument/2006/relationships" id="266" r:id="R962d811a6ad648d3"/>
    <p:sldId xmlns:r="http://schemas.openxmlformats.org/officeDocument/2006/relationships" id="267" r:id="R8bf6fc6619ee4767"/>
    <p:sldId xmlns:r="http://schemas.openxmlformats.org/officeDocument/2006/relationships" id="268" r:id="Rf9aef495b9fc4baf"/>
    <p:sldId xmlns:r="http://schemas.openxmlformats.org/officeDocument/2006/relationships" id="269" r:id="R97327ef774e44e1a"/>
    <p:sldId xmlns:r="http://schemas.openxmlformats.org/officeDocument/2006/relationships" id="270" r:id="Rcbabac6f8adc4a11"/>
    <p:sldId xmlns:r="http://schemas.openxmlformats.org/officeDocument/2006/relationships" id="271" r:id="R84a4381a92b64db4"/>
    <p:sldId xmlns:r="http://schemas.openxmlformats.org/officeDocument/2006/relationships" id="272" r:id="Re709fd3e2d58401a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a011e0f68a34067" /><Relationship Type="http://schemas.openxmlformats.org/officeDocument/2006/relationships/slideMaster" Target="/ppt/slideMasters/slideMaster1.xml" Id="Rbe58ae9c58204ab1" /><Relationship Type="http://schemas.openxmlformats.org/officeDocument/2006/relationships/notesMaster" Target="/ppt/notesMasters/notesMaster1.xml" Id="R6d8f7072a36a4034" /><Relationship Type="http://schemas.openxmlformats.org/officeDocument/2006/relationships/presProps" Target="/ppt/presProps.xml" Id="R3aee64f01b50417a" /><Relationship Type="http://schemas.openxmlformats.org/officeDocument/2006/relationships/tableStyles" Target="/ppt/tableStyles.xml" Id="R25aea621f7714791" /><Relationship Type="http://schemas.openxmlformats.org/officeDocument/2006/relationships/slide" Target="/ppt/slides/slide1.xml" Id="R855e0e5501824a13" /><Relationship Type="http://schemas.openxmlformats.org/officeDocument/2006/relationships/slide" Target="/ppt/slides/slide2.xml" Id="R5bfbaa60b4e34ec6" /><Relationship Type="http://schemas.openxmlformats.org/officeDocument/2006/relationships/slide" Target="/ppt/slides/slide3.xml" Id="R60b229e6b72a4e6e" /><Relationship Type="http://schemas.openxmlformats.org/officeDocument/2006/relationships/slide" Target="/ppt/slides/slide4.xml" Id="Rb202a13a03394ff1" /><Relationship Type="http://schemas.openxmlformats.org/officeDocument/2006/relationships/slide" Target="/ppt/slides/slide5.xml" Id="R197edff32a5e4ec2" /><Relationship Type="http://schemas.openxmlformats.org/officeDocument/2006/relationships/slide" Target="/ppt/slides/slide6.xml" Id="Rd81a0f3710a740e7" /><Relationship Type="http://schemas.openxmlformats.org/officeDocument/2006/relationships/slide" Target="/ppt/slides/slide7.xml" Id="R913ff7d7a813433e" /><Relationship Type="http://schemas.openxmlformats.org/officeDocument/2006/relationships/slide" Target="/ppt/slides/slide8.xml" Id="R980c22125c7249d7" /><Relationship Type="http://schemas.openxmlformats.org/officeDocument/2006/relationships/slide" Target="/ppt/slides/slide9.xml" Id="Ra32453b761ae4d5e" /><Relationship Type="http://schemas.openxmlformats.org/officeDocument/2006/relationships/slide" Target="/ppt/slides/slide10.xml" Id="R154923a51b754c3d" /><Relationship Type="http://schemas.openxmlformats.org/officeDocument/2006/relationships/slide" Target="/ppt/slides/slide11.xml" Id="R962d811a6ad648d3" /><Relationship Type="http://schemas.openxmlformats.org/officeDocument/2006/relationships/slide" Target="/ppt/slides/slide12.xml" Id="R8bf6fc6619ee4767" /><Relationship Type="http://schemas.openxmlformats.org/officeDocument/2006/relationships/slide" Target="/ppt/slides/slide13.xml" Id="Rf9aef495b9fc4baf" /><Relationship Type="http://schemas.openxmlformats.org/officeDocument/2006/relationships/slide" Target="/ppt/slides/slide14.xml" Id="R97327ef774e44e1a" /><Relationship Type="http://schemas.openxmlformats.org/officeDocument/2006/relationships/slide" Target="/ppt/slides/slide15.xml" Id="Rcbabac6f8adc4a11" /><Relationship Type="http://schemas.openxmlformats.org/officeDocument/2006/relationships/slide" Target="/ppt/slides/slide16.xml" Id="R84a4381a92b64db4" /><Relationship Type="http://schemas.openxmlformats.org/officeDocument/2006/relationships/slide" Target="/ppt/slides/slide17.xml" Id="Re709fd3e2d58401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4e4125c1ba9481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c5c273a5aca42e0" /><Relationship Type="http://schemas.openxmlformats.org/officeDocument/2006/relationships/notesMaster" Target="/ppt/notesMasters/notesMaster1.xml" Id="R142b1cd9018048f5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29d48448fb9418a" /><Relationship Type="http://schemas.openxmlformats.org/officeDocument/2006/relationships/notesMaster" Target="/ppt/notesMasters/notesMaster1.xml" Id="Refc0188c4f23411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0fdbb32458040f5" /><Relationship Type="http://schemas.openxmlformats.org/officeDocument/2006/relationships/notesMaster" Target="/ppt/notesMasters/notesMaster1.xml" Id="Rb61a4e68f24c4045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2fd570eae064b22" /><Relationship Type="http://schemas.openxmlformats.org/officeDocument/2006/relationships/notesMaster" Target="/ppt/notesMasters/notesMaster1.xml" Id="R94aed9007a564d68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ad55e078f274a91" /><Relationship Type="http://schemas.openxmlformats.org/officeDocument/2006/relationships/notesMaster" Target="/ppt/notesMasters/notesMaster1.xml" Id="Rb691b906d38c4609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4911b1d8bf0a4343" /><Relationship Type="http://schemas.openxmlformats.org/officeDocument/2006/relationships/notesMaster" Target="/ppt/notesMasters/notesMaster1.xml" Id="Rde12d43f481f404e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6f492f934a440fc" /><Relationship Type="http://schemas.openxmlformats.org/officeDocument/2006/relationships/notesMaster" Target="/ppt/notesMasters/notesMaster1.xml" Id="R8a1e7a92e14a43bc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4bdf660aea9a4ad8" /><Relationship Type="http://schemas.openxmlformats.org/officeDocument/2006/relationships/notesMaster" Target="/ppt/notesMasters/notesMaster1.xml" Id="Rf28eeb599c27469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e679f913ba54de9" /><Relationship Type="http://schemas.openxmlformats.org/officeDocument/2006/relationships/notesMaster" Target="/ppt/notesMasters/notesMaster1.xml" Id="R80ecf6dce422477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9306061575a4281" /><Relationship Type="http://schemas.openxmlformats.org/officeDocument/2006/relationships/notesMaster" Target="/ppt/notesMasters/notesMaster1.xml" Id="Rb67e2dda50274a7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c129329dce14e6c" /><Relationship Type="http://schemas.openxmlformats.org/officeDocument/2006/relationships/notesMaster" Target="/ppt/notesMasters/notesMaster1.xml" Id="R5edb067272074bd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729a93e5e45448d" /><Relationship Type="http://schemas.openxmlformats.org/officeDocument/2006/relationships/notesMaster" Target="/ppt/notesMasters/notesMaster1.xml" Id="R4b4bbd428b5a4f2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723bf9f0e80435b" /><Relationship Type="http://schemas.openxmlformats.org/officeDocument/2006/relationships/notesMaster" Target="/ppt/notesMasters/notesMaster1.xml" Id="R5814c7afa6644b6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86e8a7706e34bd9" /><Relationship Type="http://schemas.openxmlformats.org/officeDocument/2006/relationships/notesMaster" Target="/ppt/notesMasters/notesMaster1.xml" Id="Rb8623d0d36a54d7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f183852b68e44d6" /><Relationship Type="http://schemas.openxmlformats.org/officeDocument/2006/relationships/notesMaster" Target="/ppt/notesMasters/notesMaster1.xml" Id="R8271a9d0fad84fc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ae4a99715c744b9" /><Relationship Type="http://schemas.openxmlformats.org/officeDocument/2006/relationships/notesMaster" Target="/ppt/notesMasters/notesMaster1.xml" Id="R59ef13308c6543d7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0109f606f4a4156" /><Relationship Type="http://schemas.openxmlformats.org/officeDocument/2006/relationships/notesMaster" Target="/ppt/notesMasters/notesMaster1.xml" Id="Rb06b3f16a4db4ad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Global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in Developing Countries– Causes and Policy Considerations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Some believe that poor people in poor countries have often lacked access to financial institutions and credit that allow investment in small-scale enterprises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One solution: microfinance: the provision of financial services to low-income individuals or groups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Can help individuals start their own businesses and alleviate poverty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Considerable growth in microfinance over the past 15-20 years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These efforts seemed to have had some positive effects, though can depend on whether it is carefully implemented and regulated to prevent abuse by lenders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in Rich Countries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U.S. poverty higher than in most other wealthy countries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True when using absolute or relative measures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U.S. absolute poverty lower than in middle-income countries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Public spending explains differentials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Government expenditures on social welfare programs as a percentage of gross national product are considerably higher in Western European countries than in the United States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E.g., higher universal child allowances, food assistance, and more generous guaranteed child support for single parents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U.S. economic mobility is lower than in some other rich countries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Percent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30.0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25.0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Relative Poverty Rates for Selected Countries: Mid 2000s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25.9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13.0132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Percent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100.0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90.0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80.0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70.0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Absolute Poverty Rates for Selected Countries: Mid 2000s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93.7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90.6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843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334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Child Mortality Rate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Child Mortality Rate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(per 100,000 Children)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is associated with other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outcomes of concern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(o00*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nos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 8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‘001 40d) ares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nm oo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wee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Father-Son Earnings Elasticities, by Country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Father-Son Earnings Elasticities, by Country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0.60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0.50 7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0.50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Elasticities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 S 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8 8s 6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0.10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Chapter 5, slide 16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Economic Mobility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Particularly low among those in the bottom quintile in the U.S.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Possible reasons: greater U.S. income inequality, greater variation in the quality of education, racial inequality, greater incidence of single parent families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Caveat: less is known about absolute mobility (to what extent incomes are higher among children than their parents in different countries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High inequality especially without high mobility is a cause of concern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Chapter Questions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what ways does poverty qualitatively differ in developing countries compared with poverty in developed ones?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is the link between globalization and poverty?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How do U.S. poverty rates compare to those in other high-income countries?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Does using an absolute vs. a relative poverty measure matter?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accounts for differences in levels of poverty and economic mobility across rich nations?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in the Developing World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in the developing world is about basic subsistence and survival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It is about extreme vulnerability to adverse events (e.g., draught and disease) and the general lack of the capability to control one’s circumstances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Absolute poverty has been declining in many developing countries in recent decades.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Of the world’s population living in developing and transition economies, about 1.4 billion, or 25 percent, lived on less than $1.25 a day in 2005, down from 52 percent in 1981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Percent of People Living on Less than $1.25/day, by Global Region: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 of People Living on Less than $1.25/day, by Global Region: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1981-2005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90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80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70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@ East Asia and the Pacific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60 Eastern Europe and Centeal Asia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8 ‘Beatin America and the Caribbean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2.50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FI |X Middle Bast and North Africa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5 40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aad = South Asia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30 HSub-Saharan Aftica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 =Total in Developing and ‘Transition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Countries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1981 1984 1987 1990 1993 1996 1999 2002 2005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rates are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rates are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correlated with other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outcomes that matter,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such as infant mortality.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Infant deaths per 1,000 live births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Infant Mortality by Global Region: 2010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rates are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correlated with other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outcomes that matter,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such as infant mortality.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76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52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26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| 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East Asiaand Euro area Latin ‘Middle East- South Asia Sub-Saharan OECD USA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Pacific America and and North Africa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Caribbean Africa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Globalization and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There are on-going debates about whether globalization contributes to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Globalization has increased inequality within many countries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Globalization may have hurt the economic development of more than a few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Yet globalization has decreased poverty in many other countries, including some large, industrializing ones (e.g., China and India), thus reducing global absolute poverty overall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Globalization has increased communication (e.g., Internet and social media); this has made people more aware of inequalities (e.g., relative poverty)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in Developing Countries– Causes and Political Responses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Jeffrey Sachs (author of End of Poverty), on the causes of poverty in developing countries: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and fiscal trap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Physical geography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Governance failures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Cultural barriers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Geopolitics and conflict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Demography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He argues that what is needed is greater financial assistance from rich countries and better governance in poor countries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in Developing Countries– Causes and Political Responses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Others argue that “neoliberalism” is to blame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Current economic system favors nations with power, and the economic elites (e.g., heads of multinational corporations) within them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They set the rules of trade in their own favor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Nations should therefore adopt policies that protect and promote domestic industry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E.g., limit imports, heavily regulate foreign investment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These kinds of efforts less common these days; have often not worked in the past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in Developing Countries– Causes and Policy Considerations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Four traps countries fall into (Collier):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Civil war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Poor countries with mineral wealth often have problems because they often have corruption and little government accountability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Landlocked countries are dependent on their neighbors’ transportation systems if they want to trade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Bad governance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Policy (Collier):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Occasional foreign interventions in failed states (controversial because this borders on colonialism)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More importantly, rely on laws and charters to regulate the exploitation of natural resources, uphold media freedom, and prevent fiscal fraud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a8a91ff097c4406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ff8a6ddec554245" /></Relationships>
</file>

<file path=ppt/slideLayouts/slideLayout1.xml><?xml version="1.0" encoding="utf-8"?>
<p:sldLayout xmlns:p="http://schemas.openxmlformats.org/presentationml/2006/main" type="blank" preserve="1">
  <p:cSld name="Default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Freeform 6">
            <a:extLst xmlns:a="http://schemas.openxmlformats.org/drawingml/2006/main">
              <a:ext uri="{FF2B5EF4-FFF2-40B4-BE49-F238E27FC236}">
                <a16:creationId xmlns:a16="http://schemas.microsoft.com/office/drawing/2014/main" id="{380A9DF1-03C3-4A60-AD5F-A5A017FC3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" name="Freeform 7">
            <a:extLst xmlns:a="http://schemas.openxmlformats.org/drawingml/2006/main">
              <a:ext uri="{FF2B5EF4-FFF2-40B4-BE49-F238E27FC236}">
                <a16:creationId xmlns:a16="http://schemas.microsoft.com/office/drawing/2014/main" id="{F5A6C0BB-9BE6-4CB6-A5F2-4B9462A03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" name="Freeform 8">
            <a:extLst xmlns:a="http://schemas.openxmlformats.org/drawingml/2006/main">
              <a:ext uri="{FF2B5EF4-FFF2-40B4-BE49-F238E27FC236}">
                <a16:creationId xmlns:a16="http://schemas.microsoft.com/office/drawing/2014/main" id="{27935FD2-DAAB-47BB-88B7-66A36818B9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9" name="Freeform 9">
            <a:extLst xmlns:a="http://schemas.openxmlformats.org/drawingml/2006/main">
              <a:ext uri="{FF2B5EF4-FFF2-40B4-BE49-F238E27FC236}">
                <a16:creationId xmlns:a16="http://schemas.microsoft.com/office/drawing/2014/main" id="{4E2BCA9A-3485-4DC5-9BFE-55F15F94C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0" name="Freeform 10">
            <a:extLst xmlns:a="http://schemas.openxmlformats.org/drawingml/2006/main">
              <a:ext uri="{FF2B5EF4-FFF2-40B4-BE49-F238E27FC236}">
                <a16:creationId xmlns:a16="http://schemas.microsoft.com/office/drawing/2014/main" id="{262A8FC5-B496-4088-845F-4E49F846F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1" name="Freeform 11">
            <a:extLst xmlns:a="http://schemas.openxmlformats.org/drawingml/2006/main">
              <a:ext uri="{FF2B5EF4-FFF2-40B4-BE49-F238E27FC236}">
                <a16:creationId xmlns:a16="http://schemas.microsoft.com/office/drawing/2014/main" id="{3978C133-24C9-4E11-8562-2160C5FF4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2" name="Freeform 12">
            <a:extLst xmlns:a="http://schemas.openxmlformats.org/drawingml/2006/main">
              <a:ext uri="{FF2B5EF4-FFF2-40B4-BE49-F238E27FC236}">
                <a16:creationId xmlns:a16="http://schemas.microsoft.com/office/drawing/2014/main" id="{F1D43680-FD2D-44E5-97FA-1483F3023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3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F3C55EB3-429D-4A80-A7E7-5ACE2CA4400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5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C4470298-0F74-4BC4-B7C9-41E9558380AB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Layouts/slideLayout2.xml><?xml version="1.0" encoding="utf-8"?>
<p:sldLayout xmlns:p="http://schemas.openxmlformats.org/presentationml/2006/main" type="blank" preserve="1">
  <p:cSld name="Title1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Freeform 4">
            <a:extLst xmlns:a="http://schemas.openxmlformats.org/drawingml/2006/main">
              <a:ext uri="{FF2B5EF4-FFF2-40B4-BE49-F238E27FC236}">
                <a16:creationId xmlns:a16="http://schemas.microsoft.com/office/drawing/2014/main" id="{E8AA28AA-4852-492D-96CB-876533647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9" name="Freeform 5">
            <a:extLst xmlns:a="http://schemas.openxmlformats.org/drawingml/2006/main">
              <a:ext uri="{FF2B5EF4-FFF2-40B4-BE49-F238E27FC236}">
                <a16:creationId xmlns:a16="http://schemas.microsoft.com/office/drawing/2014/main" id="{F20C9D9E-8FAD-4FB2-83E4-6E2C92FA9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0" name="Freeform 6">
            <a:extLst xmlns:a="http://schemas.openxmlformats.org/drawingml/2006/main">
              <a:ext uri="{FF2B5EF4-FFF2-40B4-BE49-F238E27FC236}">
                <a16:creationId xmlns:a16="http://schemas.microsoft.com/office/drawing/2014/main" id="{D48B2EA2-F853-44AA-9B5E-DC14A5795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1" name="Freeform 7">
            <a:extLst xmlns:a="http://schemas.openxmlformats.org/drawingml/2006/main">
              <a:ext uri="{FF2B5EF4-FFF2-40B4-BE49-F238E27FC236}">
                <a16:creationId xmlns:a16="http://schemas.microsoft.com/office/drawing/2014/main" id="{E2A819C6-B5FC-43B9-9801-871477F52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2" name="Freeform 8">
            <a:extLst xmlns:a="http://schemas.openxmlformats.org/drawingml/2006/main">
              <a:ext uri="{FF2B5EF4-FFF2-40B4-BE49-F238E27FC236}">
                <a16:creationId xmlns:a16="http://schemas.microsoft.com/office/drawing/2014/main" id="{9E999BEC-920E-4CF3-8316-A85D6B744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3" name="Freeform 9">
            <a:extLst xmlns:a="http://schemas.openxmlformats.org/drawingml/2006/main">
              <a:ext uri="{FF2B5EF4-FFF2-40B4-BE49-F238E27FC236}">
                <a16:creationId xmlns:a16="http://schemas.microsoft.com/office/drawing/2014/main" id="{25E973A5-20F4-41C1-87AF-EB453522B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4" name="Freeform 10">
            <a:extLst xmlns:a="http://schemas.openxmlformats.org/drawingml/2006/main">
              <a:ext uri="{FF2B5EF4-FFF2-40B4-BE49-F238E27FC236}">
                <a16:creationId xmlns:a16="http://schemas.microsoft.com/office/drawing/2014/main" id="{7FA649C0-7D49-4926-84EC-EEA918D26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378610A1-DB15-4C63-88EC-FF9CE5BB159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6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03782C0D-391D-4FF4-9998-198DB0781740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7808fc412494134" /><Relationship Type="http://schemas.openxmlformats.org/officeDocument/2006/relationships/slideLayout" Target="/ppt/slideLayouts/slideLayout1.xml" Id="Re716439342564504" /><Relationship Type="http://schemas.openxmlformats.org/officeDocument/2006/relationships/slideLayout" Target="/ppt/slideLayouts/slideLayout2.xml" Id="R3079ece825364d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716439342564504"/>
    <p:sldLayoutId xmlns:r="http://schemas.openxmlformats.org/officeDocument/2006/relationships" id="2147483650" r:id="R3079ece825364dd4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ee7d58682a1460e" /><Relationship Type="http://schemas.openxmlformats.org/officeDocument/2006/relationships/notesSlide" Target="/ppt/notesSlides/notesSlide1.xml" Id="R5123cc0c4ff44e1c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c8f30a074c498b" /><Relationship Type="http://schemas.openxmlformats.org/officeDocument/2006/relationships/notesSlide" Target="/ppt/notesSlides/notesSlide10.xml" Id="R626fd30c1b734ba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0f62374bb54262" /><Relationship Type="http://schemas.openxmlformats.org/officeDocument/2006/relationships/notesSlide" Target="/ppt/notesSlides/notesSlide11.xml" Id="R67736d53072e4a6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dd80b2449540eb" /><Relationship Type="http://schemas.openxmlformats.org/officeDocument/2006/relationships/image" Target="/ppt/media/image3.png" Id="R2f47f142bf874c7c" /><Relationship Type="http://schemas.openxmlformats.org/officeDocument/2006/relationships/notesSlide" Target="/ppt/notesSlides/notesSlide12.xml" Id="R3b6badc34dc3479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b208d9a29943a2" /><Relationship Type="http://schemas.openxmlformats.org/officeDocument/2006/relationships/image" Target="/ppt/media/image4.png" Id="Rf35eff8a5ba34332" /><Relationship Type="http://schemas.openxmlformats.org/officeDocument/2006/relationships/notesSlide" Target="/ppt/notesSlides/notesSlide13.xml" Id="R5eb54c68afdb4c16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581c0155cf4d79" /><Relationship Type="http://schemas.openxmlformats.org/officeDocument/2006/relationships/image" Target="/ppt/media/image5.png" Id="R978926917b1a4bf8" /><Relationship Type="http://schemas.openxmlformats.org/officeDocument/2006/relationships/notesSlide" Target="/ppt/notesSlides/notesSlide14.xml" Id="Rc0852f4804414466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4372e3623341f9" /><Relationship Type="http://schemas.openxmlformats.org/officeDocument/2006/relationships/image" Target="/ppt/media/image6.png" Id="R9b7b04b46a104e23" /><Relationship Type="http://schemas.openxmlformats.org/officeDocument/2006/relationships/notesSlide" Target="/ppt/notesSlides/notesSlide15.xml" Id="R74451ef7db0745b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6de3ea08f64fe5" /><Relationship Type="http://schemas.openxmlformats.org/officeDocument/2006/relationships/notesSlide" Target="/ppt/notesSlides/notesSlide16.xml" Id="R3564c63afbd3485a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5807ff24d249b9" /><Relationship Type="http://schemas.openxmlformats.org/officeDocument/2006/relationships/notesSlide" Target="/ppt/notesSlides/notesSlide17.xml" Id="Rbe67124927284df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1fdfc020ef4979" /><Relationship Type="http://schemas.openxmlformats.org/officeDocument/2006/relationships/notesSlide" Target="/ppt/notesSlides/notesSlide2.xml" Id="Rcd4f2f89af7d492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162734026749d1" /><Relationship Type="http://schemas.openxmlformats.org/officeDocument/2006/relationships/notesSlide" Target="/ppt/notesSlides/notesSlide3.xml" Id="R0a3b5a715f524d2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19eeedde784bf3" /><Relationship Type="http://schemas.openxmlformats.org/officeDocument/2006/relationships/image" Target="/ppt/media/image.png" Id="R449ccdfcb05e45e4" /><Relationship Type="http://schemas.openxmlformats.org/officeDocument/2006/relationships/notesSlide" Target="/ppt/notesSlides/notesSlide4.xml" Id="R286da6e0e7bf4a7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08f8d0bb5c42f1" /><Relationship Type="http://schemas.openxmlformats.org/officeDocument/2006/relationships/image" Target="/ppt/media/image2.png" Id="R4accf06ee34046cc" /><Relationship Type="http://schemas.openxmlformats.org/officeDocument/2006/relationships/notesSlide" Target="/ppt/notesSlides/notesSlide5.xml" Id="Rd9d0a4c9cd0848a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376a2f6075413b" /><Relationship Type="http://schemas.openxmlformats.org/officeDocument/2006/relationships/notesSlide" Target="/ppt/notesSlides/notesSlide6.xml" Id="Rf2b63118ce9e450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c5c6bc34a94b8f" /><Relationship Type="http://schemas.openxmlformats.org/officeDocument/2006/relationships/notesSlide" Target="/ppt/notesSlides/notesSlide7.xml" Id="R11060165e3a645e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64bec67c2845cb" /><Relationship Type="http://schemas.openxmlformats.org/officeDocument/2006/relationships/notesSlide" Target="/ppt/notesSlides/notesSlide8.xml" Id="Rd7702d2e65b440b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aa52b4ab694653" /><Relationship Type="http://schemas.openxmlformats.org/officeDocument/2006/relationships/notesSlide" Target="/ppt/notesSlides/notesSlide9.xml" Id="Ra450deeca85d4a78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Slide title: Global Poverty">
            <a:extLst xmlns:a="http://schemas.openxmlformats.org/drawingml/2006/main">
              <a:ext uri="{FF2B5EF4-FFF2-40B4-BE49-F238E27FC236}">
                <a16:creationId xmlns:a16="http://schemas.microsoft.com/office/drawing/2014/main" id="{EB1CCFDF-3B2E-48D2-A879-33DC169DE37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85800" y="2129760"/>
            <a:ext cx="7772400" cy="2365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marL="432000" indent="-43200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	</a:t>
            </a:r>
            <a:r>
              <a:rPr sz="6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Global Poverty</a:t>
            </a:r>
            <a:endParaRPr sz="6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4621749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3" name="Slide text on slide 10">
            <a:extLst xmlns:a="http://schemas.openxmlformats.org/drawingml/2006/main">
              <a:ext uri="{FF2B5EF4-FFF2-40B4-BE49-F238E27FC236}">
                <a16:creationId xmlns:a16="http://schemas.microsoft.com/office/drawing/2014/main" id="{7BA66366-7152-4C3B-B5D9-6C6FD6E1FAC4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876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6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Some believe that poor people in poor countries have often lacked access to financial institutions and credit that allow investment in small-scale enterprises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6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One solution: </a:t>
            </a:r>
            <a:r>
              <a:rPr sz="3000" b="0" i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microfinance</a:t>
            </a: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: the provision of financial services to low-income individuals or groups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6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Can help individuals start their own businesses and alleviate poverty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6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Considerable growth in microfinance over the past 15-20 years 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6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These efforts seemed to have had some positive effects, though can depend on whether it is carefully implemented and regulated to prevent abuse by lenders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4" name="Slide title: Poverty in Developing Countries– Causes and Policy Considerations">
            <a:extLst xmlns:a="http://schemas.openxmlformats.org/drawingml/2006/main">
              <a:ext uri="{FF2B5EF4-FFF2-40B4-BE49-F238E27FC236}">
                <a16:creationId xmlns:a16="http://schemas.microsoft.com/office/drawing/2014/main" id="{F2C2A344-0FA8-4EED-B430-1FA33592AD6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in Developing Countries– Causes and Policy Considerations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47911834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5" name="Slide text on slide 11">
            <a:extLst xmlns:a="http://schemas.openxmlformats.org/drawingml/2006/main">
              <a:ext uri="{FF2B5EF4-FFF2-40B4-BE49-F238E27FC236}">
                <a16:creationId xmlns:a16="http://schemas.microsoft.com/office/drawing/2014/main" id="{E0171190-2B54-402F-820A-AEF5D170F615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876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70000"/>
              </a:lnSpc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U.S. poverty higher than in most other wealthy countries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7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True when using absolute or relative measures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409400" lvl="2" indent="-609480" algn="l">
              <a:lnSpc>
                <a:spcPct val="70000"/>
              </a:lnSpc>
              <a:spcBef>
                <a:spcPts val="601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U.S. absolute poverty lower than in middle-income countries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7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Public spending explains differentials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409400" lvl="2" indent="-609480" algn="l">
              <a:lnSpc>
                <a:spcPct val="70000"/>
              </a:lnSpc>
              <a:spcBef>
                <a:spcPts val="601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Government expenditures on social welfare programs as a percentage of gross national product are considerably higher in Western European countries than in the United States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409400" lvl="2" indent="-609480" algn="l">
              <a:lnSpc>
                <a:spcPct val="70000"/>
              </a:lnSpc>
              <a:spcBef>
                <a:spcPts val="601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E.g., higher universal child allowances, food assistance, and more generous guaranteed child support for single parents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70000"/>
              </a:lnSpc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U.S. economic mobility is lower than in some other rich countries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6" name="Slide title: Poverty in Rich Countries">
            <a:extLst xmlns:a="http://schemas.openxmlformats.org/drawingml/2006/main">
              <a:ext uri="{FF2B5EF4-FFF2-40B4-BE49-F238E27FC236}">
                <a16:creationId xmlns:a16="http://schemas.microsoft.com/office/drawing/2014/main" id="{890443B3-6623-48F9-A2B7-9258B78DAB2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in Rich Countries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303278681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Percent poor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f47f142bf874c7c"/>
          <a:stretch xmlns:a="http://schemas.openxmlformats.org/drawingml/2006/main"/>
        </p:blipFill>
        <p:spPr>
          <a:xfrm xmlns:a="http://schemas.openxmlformats.org/drawingml/2006/main">
            <a:off x="634680" y="177480"/>
            <a:ext cx="7950240" cy="62740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Percent poor">
            <a:extLst xmlns:a="http://schemas.openxmlformats.org/drawingml/2006/main">
              <a:ext uri="{FF2B5EF4-FFF2-40B4-BE49-F238E27FC236}">
                <a16:creationId xmlns:a16="http://schemas.microsoft.com/office/drawing/2014/main" id="{243CD9B6-D86F-4B40-BE8B-62627F18129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Percent poor</a:t>
            </a:r>
          </a:p>
        </p:txBody>
      </p:sp>
    </p:spTree>
    <p:extLst>
      <p:ext uri="{BB962C8B-B14F-4D97-AF65-F5344CB8AC3E}">
        <p14:creationId xmlns:p14="http://schemas.microsoft.com/office/powerpoint/2010/main" val="689555938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Percent poor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35eff8a5ba34332"/>
          <a:stretch xmlns:a="http://schemas.openxmlformats.org/drawingml/2006/main"/>
        </p:blipFill>
        <p:spPr>
          <a:xfrm xmlns:a="http://schemas.openxmlformats.org/drawingml/2006/main">
            <a:off x="558720" y="330120"/>
            <a:ext cx="7950240" cy="61214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Percent poor">
            <a:extLst xmlns:a="http://schemas.openxmlformats.org/drawingml/2006/main">
              <a:ext uri="{FF2B5EF4-FFF2-40B4-BE49-F238E27FC236}">
                <a16:creationId xmlns:a16="http://schemas.microsoft.com/office/drawing/2014/main" id="{764F7695-AF78-480D-86E7-D55FD24840C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Percent poor</a:t>
            </a:r>
          </a:p>
        </p:txBody>
      </p:sp>
    </p:spTree>
    <p:extLst>
      <p:ext uri="{BB962C8B-B14F-4D97-AF65-F5344CB8AC3E}">
        <p14:creationId xmlns:p14="http://schemas.microsoft.com/office/powerpoint/2010/main" val="1062443272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Child Mortality Rat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78926917b1a4bf8"/>
          <a:stretch xmlns:a="http://schemas.openxmlformats.org/drawingml/2006/main"/>
        </p:blipFill>
        <p:spPr>
          <a:xfrm xmlns:a="http://schemas.openxmlformats.org/drawingml/2006/main">
            <a:off x="406080" y="253800"/>
            <a:ext cx="8178840" cy="60451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Child Mortality Rate">
            <a:extLst xmlns:a="http://schemas.openxmlformats.org/drawingml/2006/main">
              <a:ext uri="{FF2B5EF4-FFF2-40B4-BE49-F238E27FC236}">
                <a16:creationId xmlns:a16="http://schemas.microsoft.com/office/drawing/2014/main" id="{F302D310-4D7A-4867-BCD5-6C9BDC9119C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Child Mortality Rate</a:t>
            </a:r>
          </a:p>
        </p:txBody>
      </p:sp>
    </p:spTree>
    <p:extLst>
      <p:ext uri="{BB962C8B-B14F-4D97-AF65-F5344CB8AC3E}">
        <p14:creationId xmlns:p14="http://schemas.microsoft.com/office/powerpoint/2010/main" val="1701982181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Father-Son Earnings Elasticities, by Countr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b7b04b46a104e23"/>
          <a:stretch xmlns:a="http://schemas.openxmlformats.org/drawingml/2006/main"/>
        </p:blipFill>
        <p:spPr>
          <a:xfrm xmlns:a="http://schemas.openxmlformats.org/drawingml/2006/main">
            <a:off x="863280" y="482400"/>
            <a:ext cx="7645680" cy="60451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Father-Son Earnings Elasticities, by Country">
            <a:extLst xmlns:a="http://schemas.openxmlformats.org/drawingml/2006/main">
              <a:ext uri="{FF2B5EF4-FFF2-40B4-BE49-F238E27FC236}">
                <a16:creationId xmlns:a16="http://schemas.microsoft.com/office/drawing/2014/main" id="{1A8747DC-5DD2-4D25-B474-3F4DD32CDD7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Father-Son Earnings Elasticities, by Country</a:t>
            </a:r>
          </a:p>
        </p:txBody>
      </p:sp>
    </p:spTree>
    <p:extLst>
      <p:ext uri="{BB962C8B-B14F-4D97-AF65-F5344CB8AC3E}">
        <p14:creationId xmlns:p14="http://schemas.microsoft.com/office/powerpoint/2010/main" val="815584469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Accessible slide title: Chapter 5, slide 16">
            <a:extLst xmlns:a="http://schemas.openxmlformats.org/drawingml/2006/main">
              <a:ext uri="{FF2B5EF4-FFF2-40B4-BE49-F238E27FC236}">
                <a16:creationId xmlns:a16="http://schemas.microsoft.com/office/drawing/2014/main" id="{4A7594A8-D4EF-4607-B25F-24CDB0CA3B0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Chapter 5, slide 16</a:t>
            </a:r>
          </a:p>
        </p:txBody>
      </p:sp>
    </p:spTree>
    <p:extLst>
      <p:ext uri="{BB962C8B-B14F-4D97-AF65-F5344CB8AC3E}">
        <p14:creationId xmlns:p14="http://schemas.microsoft.com/office/powerpoint/2010/main" val="1338508296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3" name="Slide text on slide 17">
            <a:extLst xmlns:a="http://schemas.openxmlformats.org/drawingml/2006/main">
              <a:ext uri="{FF2B5EF4-FFF2-40B4-BE49-F238E27FC236}">
                <a16:creationId xmlns:a16="http://schemas.microsoft.com/office/drawing/2014/main" id="{B55A53C2-FFE9-41BA-A585-E1DCB206C80E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876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Particularly low among those in the bottom quintile in the U.S.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Possible reasons: greater U.S. income inequality, greater variation in the quality of education, racial inequality, greater incidence of single parent families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Caveat: less is known about </a:t>
            </a:r>
            <a:r>
              <a:rPr sz="2800" b="0" i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absolute mobility</a:t>
            </a: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(to what extent incomes are higher among children than their parents in different countries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High inequality especially without high mobility is a cause of concern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4" name="Slide title: Economic Mobility">
            <a:extLst xmlns:a="http://schemas.openxmlformats.org/drawingml/2006/main">
              <a:ext uri="{FF2B5EF4-FFF2-40B4-BE49-F238E27FC236}">
                <a16:creationId xmlns:a16="http://schemas.microsoft.com/office/drawing/2014/main" id="{23E00D7D-8863-4A95-AED6-E0B4D7E7939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Economic Mobility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685097228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Slide text on slide 2">
            <a:extLst xmlns:a="http://schemas.openxmlformats.org/drawingml/2006/main">
              <a:ext uri="{FF2B5EF4-FFF2-40B4-BE49-F238E27FC236}">
                <a16:creationId xmlns:a16="http://schemas.microsoft.com/office/drawing/2014/main" id="{0ED9FED7-B430-4CD8-B3D0-23425142121C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 what ways does poverty qualitatively differ in developing countries compared with poverty in developed ones?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is the link between globalization and poverty?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How do U.S. poverty rates compare to those in other high-income countries?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Does using an absolute vs. a relative poverty measure matter? 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accounts for differences in levels of poverty and economic mobility across rich nations?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39" name="Slide title: Chapter Questions">
            <a:extLst xmlns:a="http://schemas.openxmlformats.org/drawingml/2006/main">
              <a:ext uri="{FF2B5EF4-FFF2-40B4-BE49-F238E27FC236}">
                <a16:creationId xmlns:a16="http://schemas.microsoft.com/office/drawing/2014/main" id="{140CECC1-8B16-423D-86EC-F71EFA65B7F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Chapter Questions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11277212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Slide title: Poverty in the Developing World">
            <a:extLst xmlns:a="http://schemas.openxmlformats.org/drawingml/2006/main">
              <a:ext uri="{FF2B5EF4-FFF2-40B4-BE49-F238E27FC236}">
                <a16:creationId xmlns:a16="http://schemas.microsoft.com/office/drawing/2014/main" id="{92BCC759-9A4F-49DA-8640-3A529ED1B3E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in the Developing World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1" name="Slide text on slide 3">
            <a:extLst xmlns:a="http://schemas.openxmlformats.org/drawingml/2006/main">
              <a:ext uri="{FF2B5EF4-FFF2-40B4-BE49-F238E27FC236}">
                <a16:creationId xmlns:a16="http://schemas.microsoft.com/office/drawing/2014/main" id="{98EC3AC9-2A46-4425-9816-15DA12E1B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85000" lnSpcReduction="9999"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</a:t>
            </a: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in the developing world is about basic subsistence and survival 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2680" lvl="2" indent="-342720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It is about extreme vulnerability to adverse events (e.g., draught and disease) and the general lack of the capability to control one’s circumstances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Absolute poverty has been declining in many developing countries in recent decades.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Of the world’s population living in developing and transition economies, about 1.4 billion, or 25 percent, lived on less than $1.25 a day in 2005, down from 52 percent in 1981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620581827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Percent of People Living on Less than $1.25/day, by Global Region: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49ccdfcb05e45e4"/>
          <a:stretch xmlns:a="http://schemas.openxmlformats.org/drawingml/2006/main"/>
        </p:blipFill>
        <p:spPr>
          <a:xfrm xmlns:a="http://schemas.openxmlformats.org/drawingml/2006/main">
            <a:off x="253800" y="177480"/>
            <a:ext cx="8559720" cy="6350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Percent of People Living on Less than $1.25/day, by Global Region:">
            <a:extLst xmlns:a="http://schemas.openxmlformats.org/drawingml/2006/main">
              <a:ext uri="{FF2B5EF4-FFF2-40B4-BE49-F238E27FC236}">
                <a16:creationId xmlns:a16="http://schemas.microsoft.com/office/drawing/2014/main" id="{CBED4858-6ABD-4CB1-9870-F2E496DAA62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Percent of People Living on Less than $1.25/day, by Global Region:</a:t>
            </a:r>
          </a:p>
        </p:txBody>
      </p:sp>
    </p:spTree>
    <p:extLst>
      <p:ext uri="{BB962C8B-B14F-4D97-AF65-F5344CB8AC3E}">
        <p14:creationId xmlns:p14="http://schemas.microsoft.com/office/powerpoint/2010/main" val="1809709338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3" name="Slide text on slide 5">
            <a:extLst xmlns:a="http://schemas.openxmlformats.org/drawingml/2006/main">
              <a:ext uri="{FF2B5EF4-FFF2-40B4-BE49-F238E27FC236}">
                <a16:creationId xmlns:a16="http://schemas.microsoft.com/office/drawing/2014/main" id="{17CEB918-23D4-45E2-96A7-FFC3867F3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79840" y="1828800"/>
            <a:ext cx="2833920" cy="11912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rates are 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correlated with other 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outcomes that matter, 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such as infant mortality.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pic>
        <p:nvPicPr>
          <p:cNvPr id="47" name="Statistical graphic: Poverty rates a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accf06ee34046cc"/>
          <a:stretch xmlns:a="http://schemas.openxmlformats.org/drawingml/2006/main"/>
        </p:blipFill>
        <p:spPr>
          <a:xfrm xmlns:a="http://schemas.openxmlformats.org/drawingml/2006/main">
            <a:off x="558720" y="406080"/>
            <a:ext cx="7111800" cy="58168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45" name="Accessible slide title: Poverty rates are">
            <a:extLst xmlns:a="http://schemas.openxmlformats.org/drawingml/2006/main">
              <a:ext uri="{FF2B5EF4-FFF2-40B4-BE49-F238E27FC236}">
                <a16:creationId xmlns:a16="http://schemas.microsoft.com/office/drawing/2014/main" id="{C3A35D9A-373B-464E-BDF7-267F205E85F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Poverty rates are</a:t>
            </a:r>
          </a:p>
        </p:txBody>
      </p:sp>
    </p:spTree>
    <p:extLst>
      <p:ext uri="{BB962C8B-B14F-4D97-AF65-F5344CB8AC3E}">
        <p14:creationId xmlns:p14="http://schemas.microsoft.com/office/powerpoint/2010/main" val="844979706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5" name="Slide text on slide 6">
            <a:extLst xmlns:a="http://schemas.openxmlformats.org/drawingml/2006/main">
              <a:ext uri="{FF2B5EF4-FFF2-40B4-BE49-F238E27FC236}">
                <a16:creationId xmlns:a16="http://schemas.microsoft.com/office/drawing/2014/main" id="{EB431B1A-1FF8-4E73-9318-0D070000F0BA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75800"/>
            <a:ext cx="8229600" cy="4449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There are on-going debates about whether globalization contributes to poverty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7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Globalization has increased inequality within many countries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7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Globalization may have hurt the economic development of more than a few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7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Yet globalization has decreased poverty in many other countries, including some large, industrializing ones (e.g., China and India), thus reducing global absolute poverty overall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Globalization has increased communication (e.g., Internet and social media); this has made people more aware of inequalities (e.g., relative poverty)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6" name="Slide title: Globalization and Poverty">
            <a:extLst xmlns:a="http://schemas.openxmlformats.org/drawingml/2006/main">
              <a:ext uri="{FF2B5EF4-FFF2-40B4-BE49-F238E27FC236}">
                <a16:creationId xmlns:a16="http://schemas.microsoft.com/office/drawing/2014/main" id="{3BB31F8F-0ADD-47B5-9BED-61B451A5247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Globalization and Poverty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236081071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7" name="Slide text on slide 7">
            <a:extLst xmlns:a="http://schemas.openxmlformats.org/drawingml/2006/main">
              <a:ext uri="{FF2B5EF4-FFF2-40B4-BE49-F238E27FC236}">
                <a16:creationId xmlns:a16="http://schemas.microsoft.com/office/drawing/2014/main" id="{7ED958C0-1307-4F04-878B-78710FAA8CF7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75800"/>
            <a:ext cx="8229600" cy="4449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Jeffrey Sachs (author of </a:t>
            </a:r>
            <a:r>
              <a:rPr sz="3200" b="0" i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End of Poverty</a:t>
            </a: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), on the causes of poverty in developing countries: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90000"/>
              </a:lnSpc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and fiscal trap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90000"/>
              </a:lnSpc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Physical geography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90000"/>
              </a:lnSpc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Governance failures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90000"/>
              </a:lnSpc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Cultural barriers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90000"/>
              </a:lnSpc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Geopolitics and conflict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90000"/>
              </a:lnSpc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Demography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9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He argues that what is needed is greater financial assistance from rich countries and better governance in poor countries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8" name="Slide title: Poverty in Developing Countries– Causes and Political Responses">
            <a:extLst xmlns:a="http://schemas.openxmlformats.org/drawingml/2006/main">
              <a:ext uri="{FF2B5EF4-FFF2-40B4-BE49-F238E27FC236}">
                <a16:creationId xmlns:a16="http://schemas.microsoft.com/office/drawing/2014/main" id="{C73CDF64-BF04-4104-A719-D9C28A0DB63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in Developing Countries– Causes and Political Responses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352879833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9" name="Slide text on slide 8">
            <a:extLst xmlns:a="http://schemas.openxmlformats.org/drawingml/2006/main">
              <a:ext uri="{FF2B5EF4-FFF2-40B4-BE49-F238E27FC236}">
                <a16:creationId xmlns:a16="http://schemas.microsoft.com/office/drawing/2014/main" id="{E9F563FF-83D9-411B-978D-EE561FE0C47D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75800"/>
            <a:ext cx="8229600" cy="4449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85000" lnSpcReduction="9999"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Others argue that “neoliberalism” is to blame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Current economic system favors nations with power, and the economic elites (e.g., heads of multinational corporations) within them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They set the rules of trade in their own favor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Nations should therefore adopt policies that protect and promote domestic industry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E.g., limit imports, heavily regulate foreign investment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These kinds of efforts less common these days; have often not worked in the past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0" algn="l">
              <a:lnSpc>
                <a:spcPct val="80000"/>
              </a:lnSpc>
              <a:buNone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0" name="Slide title: Poverty in Developing Countries– Causes and Political Responses">
            <a:extLst xmlns:a="http://schemas.openxmlformats.org/drawingml/2006/main">
              <a:ext uri="{FF2B5EF4-FFF2-40B4-BE49-F238E27FC236}">
                <a16:creationId xmlns:a16="http://schemas.microsoft.com/office/drawing/2014/main" id="{F8F5379E-6CD0-4EAD-8A55-4BD19BDF61E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in Developing Countries– Causes and Political Responses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940057177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1" name="Slide text on slide 9">
            <a:extLst xmlns:a="http://schemas.openxmlformats.org/drawingml/2006/main">
              <a:ext uri="{FF2B5EF4-FFF2-40B4-BE49-F238E27FC236}">
                <a16:creationId xmlns:a16="http://schemas.microsoft.com/office/drawing/2014/main" id="{234F181F-573E-4C38-93AA-32C74D308999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876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 traps countries fall into (Collier):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371600" lvl="2" indent="-457200" algn="l">
              <a:lnSpc>
                <a:spcPct val="80000"/>
              </a:lnSpc>
              <a:spcBef>
                <a:spcPts val="4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Civil war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371600" lvl="2" indent="-457200" algn="l">
              <a:lnSpc>
                <a:spcPct val="80000"/>
              </a:lnSpc>
              <a:spcBef>
                <a:spcPts val="4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Poor countries with mineral wealth often have problems because they often have corruption and little government accountability 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371600" lvl="2" indent="-457200" algn="l">
              <a:lnSpc>
                <a:spcPct val="80000"/>
              </a:lnSpc>
              <a:spcBef>
                <a:spcPts val="4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Landlocked countries are dependent on their neighbors’ transportation systems if they want to trade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371600" lvl="2" indent="-457200" algn="l">
              <a:lnSpc>
                <a:spcPct val="80000"/>
              </a:lnSpc>
              <a:spcBef>
                <a:spcPts val="4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Bad governance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Policy (Collier): 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Occasional foreign interventions in failed states (controversial because this borders on colonialism)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More importantly, rely on laws and charters to regulate the exploitation of natural resources, uphold media freedom, and prevent fiscal fraud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2" name="Slide title: Poverty in Developing Countries– Causes and Policy Considerations">
            <a:extLst xmlns:a="http://schemas.openxmlformats.org/drawingml/2006/main">
              <a:ext uri="{FF2B5EF4-FFF2-40B4-BE49-F238E27FC236}">
                <a16:creationId xmlns:a16="http://schemas.microsoft.com/office/drawing/2014/main" id="{3676D628-FE61-4B32-A6AD-68110944F48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in Developing Countries– Causes and Policy Considerations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957874094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2026-08-27T22:11:27.4280000Z</dcterms:created>
  <dcterms:modified xsi:type="dcterms:W3CDTF">2026-08-27T22:11:27.4280000Z</dcterms:modified>
</coreProperties>
</file>