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83a87487da43e5" /><Relationship Type="http://schemas.openxmlformats.org/officeDocument/2006/relationships/extended-properties" Target="/docProps/app.xml" Id="Red7375b831ba48e6" /><Relationship Type="http://schemas.openxmlformats.org/officeDocument/2006/relationships/officeDocument" Target="/ppt/presentation.xml" Id="R802a7241f05b4c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643adefe3546ad"/>
  </p:sldMasterIdLst>
  <p:notesMasterIdLst>
    <p:notesMasterId xmlns:r="http://schemas.openxmlformats.org/officeDocument/2006/relationships" r:id="R0ad077e47ed149e5"/>
  </p:notesMasterIdLst>
  <p:sldIdLst>
    <p:sldId xmlns:r="http://schemas.openxmlformats.org/officeDocument/2006/relationships" id="256" r:id="R51d2411031364219"/>
    <p:sldId xmlns:r="http://schemas.openxmlformats.org/officeDocument/2006/relationships" id="257" r:id="Rc0e80d016aed41b1"/>
    <p:sldId xmlns:r="http://schemas.openxmlformats.org/officeDocument/2006/relationships" id="258" r:id="Ra5a1966a77d443f9"/>
    <p:sldId xmlns:r="http://schemas.openxmlformats.org/officeDocument/2006/relationships" id="259" r:id="Rcd7ff769946d442a"/>
    <p:sldId xmlns:r="http://schemas.openxmlformats.org/officeDocument/2006/relationships" id="260" r:id="R5d6ed826d67e433a"/>
    <p:sldId xmlns:r="http://schemas.openxmlformats.org/officeDocument/2006/relationships" id="261" r:id="Rce181d2215784b09"/>
    <p:sldId xmlns:r="http://schemas.openxmlformats.org/officeDocument/2006/relationships" id="262" r:id="Re2c1622156894fe9"/>
    <p:sldId xmlns:r="http://schemas.openxmlformats.org/officeDocument/2006/relationships" id="263" r:id="R28b390660b5d4969"/>
    <p:sldId xmlns:r="http://schemas.openxmlformats.org/officeDocument/2006/relationships" id="264" r:id="R7d1ea94594ab4245"/>
    <p:sldId xmlns:r="http://schemas.openxmlformats.org/officeDocument/2006/relationships" id="265" r:id="Raea179bb9dbb44e8"/>
    <p:sldId xmlns:r="http://schemas.openxmlformats.org/officeDocument/2006/relationships" id="266" r:id="Rafe5882037c44faa"/>
    <p:sldId xmlns:r="http://schemas.openxmlformats.org/officeDocument/2006/relationships" id="267" r:id="R6d54a21bbfef4f33"/>
    <p:sldId xmlns:r="http://schemas.openxmlformats.org/officeDocument/2006/relationships" id="268" r:id="R0a5cc7274dae48d8"/>
    <p:sldId xmlns:r="http://schemas.openxmlformats.org/officeDocument/2006/relationships" id="269" r:id="R4eb89856ecc6454d"/>
    <p:sldId xmlns:r="http://schemas.openxmlformats.org/officeDocument/2006/relationships" id="270" r:id="R460ab42adf514d5e"/>
    <p:sldId xmlns:r="http://schemas.openxmlformats.org/officeDocument/2006/relationships" id="271" r:id="R9f2efafa41a04232"/>
    <p:sldId xmlns:r="http://schemas.openxmlformats.org/officeDocument/2006/relationships" id="272" r:id="Rc6efb57502d64504"/>
    <p:sldId xmlns:r="http://schemas.openxmlformats.org/officeDocument/2006/relationships" id="273" r:id="R388d81de74b6468a"/>
    <p:sldId xmlns:r="http://schemas.openxmlformats.org/officeDocument/2006/relationships" id="274" r:id="R9d5d2113277f41e4"/>
    <p:sldId xmlns:r="http://schemas.openxmlformats.org/officeDocument/2006/relationships" id="275" r:id="R4e8adf98947544e6"/>
    <p:sldId xmlns:r="http://schemas.openxmlformats.org/officeDocument/2006/relationships" id="276" r:id="R0121893810b54ec8"/>
    <p:sldId xmlns:r="http://schemas.openxmlformats.org/officeDocument/2006/relationships" id="277" r:id="Rd8d6826b110042c2"/>
    <p:sldId xmlns:r="http://schemas.openxmlformats.org/officeDocument/2006/relationships" id="278" r:id="R8cdb39b5d6224f36"/>
    <p:sldId xmlns:r="http://schemas.openxmlformats.org/officeDocument/2006/relationships" id="279" r:id="R61dafa7ceb894238"/>
    <p:sldId xmlns:r="http://schemas.openxmlformats.org/officeDocument/2006/relationships" id="280" r:id="R0b28c0f40e6246ab"/>
    <p:sldId xmlns:r="http://schemas.openxmlformats.org/officeDocument/2006/relationships" id="281" r:id="Refd8e641dd03460e"/>
    <p:sldId xmlns:r="http://schemas.openxmlformats.org/officeDocument/2006/relationships" id="282" r:id="R5829911acacc42d7"/>
    <p:sldId xmlns:r="http://schemas.openxmlformats.org/officeDocument/2006/relationships" id="283" r:id="Rf53af0315e4448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aa7c93066240bf" /><Relationship Type="http://schemas.openxmlformats.org/officeDocument/2006/relationships/slideMaster" Target="/ppt/slideMasters/slideMaster1.xml" Id="R6f643adefe3546ad" /><Relationship Type="http://schemas.openxmlformats.org/officeDocument/2006/relationships/notesMaster" Target="/ppt/notesMasters/notesMaster1.xml" Id="R0ad077e47ed149e5" /><Relationship Type="http://schemas.openxmlformats.org/officeDocument/2006/relationships/presProps" Target="/ppt/presProps.xml" Id="R85f86e1a2a5e4376" /><Relationship Type="http://schemas.openxmlformats.org/officeDocument/2006/relationships/tableStyles" Target="/ppt/tableStyles.xml" Id="R1783025d34004f79" /><Relationship Type="http://schemas.openxmlformats.org/officeDocument/2006/relationships/slide" Target="/ppt/slides/slide1.xml" Id="R51d2411031364219" /><Relationship Type="http://schemas.openxmlformats.org/officeDocument/2006/relationships/slide" Target="/ppt/slides/slide2.xml" Id="Rc0e80d016aed41b1" /><Relationship Type="http://schemas.openxmlformats.org/officeDocument/2006/relationships/slide" Target="/ppt/slides/slide3.xml" Id="Ra5a1966a77d443f9" /><Relationship Type="http://schemas.openxmlformats.org/officeDocument/2006/relationships/slide" Target="/ppt/slides/slide4.xml" Id="Rcd7ff769946d442a" /><Relationship Type="http://schemas.openxmlformats.org/officeDocument/2006/relationships/slide" Target="/ppt/slides/slide5.xml" Id="R5d6ed826d67e433a" /><Relationship Type="http://schemas.openxmlformats.org/officeDocument/2006/relationships/slide" Target="/ppt/slides/slide6.xml" Id="Rce181d2215784b09" /><Relationship Type="http://schemas.openxmlformats.org/officeDocument/2006/relationships/slide" Target="/ppt/slides/slide7.xml" Id="Re2c1622156894fe9" /><Relationship Type="http://schemas.openxmlformats.org/officeDocument/2006/relationships/slide" Target="/ppt/slides/slide8.xml" Id="R28b390660b5d4969" /><Relationship Type="http://schemas.openxmlformats.org/officeDocument/2006/relationships/slide" Target="/ppt/slides/slide9.xml" Id="R7d1ea94594ab4245" /><Relationship Type="http://schemas.openxmlformats.org/officeDocument/2006/relationships/slide" Target="/ppt/slides/slide10.xml" Id="Raea179bb9dbb44e8" /><Relationship Type="http://schemas.openxmlformats.org/officeDocument/2006/relationships/slide" Target="/ppt/slides/slide11.xml" Id="Rafe5882037c44faa" /><Relationship Type="http://schemas.openxmlformats.org/officeDocument/2006/relationships/slide" Target="/ppt/slides/slide12.xml" Id="R6d54a21bbfef4f33" /><Relationship Type="http://schemas.openxmlformats.org/officeDocument/2006/relationships/slide" Target="/ppt/slides/slide13.xml" Id="R0a5cc7274dae48d8" /><Relationship Type="http://schemas.openxmlformats.org/officeDocument/2006/relationships/slide" Target="/ppt/slides/slide14.xml" Id="R4eb89856ecc6454d" /><Relationship Type="http://schemas.openxmlformats.org/officeDocument/2006/relationships/slide" Target="/ppt/slides/slide15.xml" Id="R460ab42adf514d5e" /><Relationship Type="http://schemas.openxmlformats.org/officeDocument/2006/relationships/slide" Target="/ppt/slides/slide16.xml" Id="R9f2efafa41a04232" /><Relationship Type="http://schemas.openxmlformats.org/officeDocument/2006/relationships/slide" Target="/ppt/slides/slide17.xml" Id="Rc6efb57502d64504" /><Relationship Type="http://schemas.openxmlformats.org/officeDocument/2006/relationships/slide" Target="/ppt/slides/slide18.xml" Id="R388d81de74b6468a" /><Relationship Type="http://schemas.openxmlformats.org/officeDocument/2006/relationships/slide" Target="/ppt/slides/slide19.xml" Id="R9d5d2113277f41e4" /><Relationship Type="http://schemas.openxmlformats.org/officeDocument/2006/relationships/slide" Target="/ppt/slides/slide20.xml" Id="R4e8adf98947544e6" /><Relationship Type="http://schemas.openxmlformats.org/officeDocument/2006/relationships/slide" Target="/ppt/slides/slide21.xml" Id="R0121893810b54ec8" /><Relationship Type="http://schemas.openxmlformats.org/officeDocument/2006/relationships/slide" Target="/ppt/slides/slide22.xml" Id="Rd8d6826b110042c2" /><Relationship Type="http://schemas.openxmlformats.org/officeDocument/2006/relationships/slide" Target="/ppt/slides/slide23.xml" Id="R8cdb39b5d6224f36" /><Relationship Type="http://schemas.openxmlformats.org/officeDocument/2006/relationships/slide" Target="/ppt/slides/slide24.xml" Id="R61dafa7ceb894238" /><Relationship Type="http://schemas.openxmlformats.org/officeDocument/2006/relationships/slide" Target="/ppt/slides/slide25.xml" Id="R0b28c0f40e6246ab" /><Relationship Type="http://schemas.openxmlformats.org/officeDocument/2006/relationships/slide" Target="/ppt/slides/slide26.xml" Id="Refd8e641dd03460e" /><Relationship Type="http://schemas.openxmlformats.org/officeDocument/2006/relationships/slide" Target="/ppt/slides/slide27.xml" Id="R5829911acacc42d7" /><Relationship Type="http://schemas.openxmlformats.org/officeDocument/2006/relationships/slide" Target="/ppt/slides/slide28.xml" Id="Rf53af0315e4448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e7b92617de45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cf1c048ae64e5e" /><Relationship Type="http://schemas.openxmlformats.org/officeDocument/2006/relationships/notesMaster" Target="/ppt/notesMasters/notesMaster1.xml" Id="R7051bc21804741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cf545b58be4e65" /><Relationship Type="http://schemas.openxmlformats.org/officeDocument/2006/relationships/notesMaster" Target="/ppt/notesMasters/notesMaster1.xml" Id="R78897e8b20d344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32fa8f1578434f" /><Relationship Type="http://schemas.openxmlformats.org/officeDocument/2006/relationships/notesMaster" Target="/ppt/notesMasters/notesMaster1.xml" Id="R72cd9cb6b16648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b74b55b6ad4dc1" /><Relationship Type="http://schemas.openxmlformats.org/officeDocument/2006/relationships/notesMaster" Target="/ppt/notesMasters/notesMaster1.xml" Id="R85a576e42fd043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3e8c2961154075" /><Relationship Type="http://schemas.openxmlformats.org/officeDocument/2006/relationships/notesMaster" Target="/ppt/notesMasters/notesMaster1.xml" Id="R2d566b98d21b40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846f29150448aa" /><Relationship Type="http://schemas.openxmlformats.org/officeDocument/2006/relationships/notesMaster" Target="/ppt/notesMasters/notesMaster1.xml" Id="R08db1f881b8844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365d6572174d69" /><Relationship Type="http://schemas.openxmlformats.org/officeDocument/2006/relationships/notesMaster" Target="/ppt/notesMasters/notesMaster1.xml" Id="R31ee98c2d1e64b7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3dbaa57bb504fa2" /><Relationship Type="http://schemas.openxmlformats.org/officeDocument/2006/relationships/notesMaster" Target="/ppt/notesMasters/notesMaster1.xml" Id="R56c616de6f0b42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c111fade06447d" /><Relationship Type="http://schemas.openxmlformats.org/officeDocument/2006/relationships/notesMaster" Target="/ppt/notesMasters/notesMaster1.xml" Id="R16acd2159cd147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31b565ab7b46be" /><Relationship Type="http://schemas.openxmlformats.org/officeDocument/2006/relationships/notesMaster" Target="/ppt/notesMasters/notesMaster1.xml" Id="R6822456363964a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1a738c3c284341" /><Relationship Type="http://schemas.openxmlformats.org/officeDocument/2006/relationships/notesMaster" Target="/ppt/notesMasters/notesMaster1.xml" Id="R6af33306587d4e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db65d7d3fb2418a" /><Relationship Type="http://schemas.openxmlformats.org/officeDocument/2006/relationships/notesMaster" Target="/ppt/notesMasters/notesMaster1.xml" Id="Rc1279f65cb9243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4ad90230f444b4" /><Relationship Type="http://schemas.openxmlformats.org/officeDocument/2006/relationships/notesMaster" Target="/ppt/notesMasters/notesMaster1.xml" Id="Reb83a5530871494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7e3c4bf3e144f7e" /><Relationship Type="http://schemas.openxmlformats.org/officeDocument/2006/relationships/notesMaster" Target="/ppt/notesMasters/notesMaster1.xml" Id="Rd1254902e1db44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7dcadcfb5c646b8" /><Relationship Type="http://schemas.openxmlformats.org/officeDocument/2006/relationships/notesMaster" Target="/ppt/notesMasters/notesMaster1.xml" Id="R68e6986d483744f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243726a7d4843ba" /><Relationship Type="http://schemas.openxmlformats.org/officeDocument/2006/relationships/notesMaster" Target="/ppt/notesMasters/notesMaster1.xml" Id="Rfff7aafb390c479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5938416b1d14117" /><Relationship Type="http://schemas.openxmlformats.org/officeDocument/2006/relationships/notesMaster" Target="/ppt/notesMasters/notesMaster1.xml" Id="R86b92a8ebafc4a6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e65a46a21e344f6" /><Relationship Type="http://schemas.openxmlformats.org/officeDocument/2006/relationships/notesMaster" Target="/ppt/notesMasters/notesMaster1.xml" Id="Rf8d690c1814b49c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1bc69528c894ec9" /><Relationship Type="http://schemas.openxmlformats.org/officeDocument/2006/relationships/notesMaster" Target="/ppt/notesMasters/notesMaster1.xml" Id="R416ff4b7ee7942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ec8da979fce4e5f" /><Relationship Type="http://schemas.openxmlformats.org/officeDocument/2006/relationships/notesMaster" Target="/ppt/notesMasters/notesMaster1.xml" Id="R2b50c642a9f74b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c8b9f42ebb14d02" /><Relationship Type="http://schemas.openxmlformats.org/officeDocument/2006/relationships/notesMaster" Target="/ppt/notesMasters/notesMaster1.xml" Id="Reedc1304f45c4bb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b90ae5eb12a432b" /><Relationship Type="http://schemas.openxmlformats.org/officeDocument/2006/relationships/notesMaster" Target="/ppt/notesMasters/notesMaster1.xml" Id="Re6268c400f5e46d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756008aae8d4752" /><Relationship Type="http://schemas.openxmlformats.org/officeDocument/2006/relationships/notesMaster" Target="/ppt/notesMasters/notesMaster1.xml" Id="R4fb6d0446b5247a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446613cd8bf43f6" /><Relationship Type="http://schemas.openxmlformats.org/officeDocument/2006/relationships/notesMaster" Target="/ppt/notesMasters/notesMaster1.xml" Id="Re68350c12a834f3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6aed426bd424b4d" /><Relationship Type="http://schemas.openxmlformats.org/officeDocument/2006/relationships/notesMaster" Target="/ppt/notesMasters/notesMaster1.xml" Id="Rfd92886fec4a4b8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657742a27754469" /><Relationship Type="http://schemas.openxmlformats.org/officeDocument/2006/relationships/notesMaster" Target="/ppt/notesMasters/notesMaster1.xml" Id="Rfd5511475a21416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621f00a17fc4aca" /><Relationship Type="http://schemas.openxmlformats.org/officeDocument/2006/relationships/notesMaster" Target="/ppt/notesMasters/notesMaster1.xml" Id="R3d517924c3f84f2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8cfaa8f788a4406" /><Relationship Type="http://schemas.openxmlformats.org/officeDocument/2006/relationships/notesMaster" Target="/ppt/notesMasters/notesMaster1.xml" Id="Raadf6e232bb149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BEYOND GENDER BINARIES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Part II (b): Feminist Intersectional Orientations to</a:t>
            </a:r>
          </a:p>
          <a:p xmlns:a="http://schemas.openxmlformats.org/drawingml/2006/main">
            <a:r>
              <a:t>      Rights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Chapter 7: Intersectional Discourses for Talking About Sexual Violence</a:t>
            </a:r>
          </a:p>
          <a:p xmlns:a="http://schemas.openxmlformats.org/drawingml/2006/main">
            <a:r>
              <a:t>      Chapter 8: Intersectional Approaches to Spaces for Learning</a:t>
            </a:r>
          </a:p>
          <a:p xmlns:a="http://schemas.openxmlformats.org/drawingml/2006/main">
            <a:r>
              <a:t>      Chapter 9: Intersectional Approaches Workplace Injustices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CINDY L. GRIFFIN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Seven: Intersectional Discourses</a:t>
            </a:r>
          </a:p>
          <a:p xmlns:a="http://schemas.openxmlformats.org/drawingml/2006/main">
            <a:r>
              <a:t>       for Talking About Sexual Violence</a:t>
            </a:r>
          </a:p>
          <a:p xmlns:a="http://schemas.openxmlformats.org/drawingml/2006/main">
            <a:r>
              <a:t>Chapter Outline</a:t>
            </a:r>
          </a:p>
          <a:p xmlns:a="http://schemas.openxmlformats.org/drawingml/2006/main">
            <a:r>
              <a:t>➢   In this chapter, you will find . . .</a:t>
            </a:r>
          </a:p>
          <a:p xmlns:a="http://schemas.openxmlformats.org/drawingml/2006/main">
            <a:r>
              <a:t>Discourses of Public Cruelty</a:t>
            </a:r>
          </a:p>
          <a:p xmlns:a="http://schemas.openxmlformats.org/drawingml/2006/main">
            <a:r>
              <a:t>Communication and The Burden of Performance</a:t>
            </a:r>
          </a:p>
          <a:p xmlns:a="http://schemas.openxmlformats.org/drawingml/2006/main">
            <a:r>
              <a:t>Communication and The Burden of Credibility</a:t>
            </a:r>
          </a:p>
          <a:p xmlns:a="http://schemas.openxmlformats.org/drawingml/2006/main">
            <a:r>
              <a:t>Communication and The Burden of Silence</a:t>
            </a:r>
          </a:p>
          <a:p xmlns:a="http://schemas.openxmlformats.org/drawingml/2006/main">
            <a:r>
              <a:t>Communication and The Burden of Ability</a:t>
            </a:r>
          </a:p>
          <a:p xmlns:a="http://schemas.openxmlformats.org/drawingml/2006/main">
            <a:r>
              <a:t>Communication About the Perpetrators: Forces Beyond their Control</a:t>
            </a:r>
          </a:p>
          <a:p xmlns:a="http://schemas.openxmlformats.org/drawingml/2006/main">
            <a:r>
              <a:t>Communication from the Perpetrators: “Legitimate Forms of Humiliation”</a:t>
            </a:r>
          </a:p>
          <a:p xmlns:a="http://schemas.openxmlformats.org/drawingml/2006/main">
            <a:r>
              <a:t>Stories of Resilience and Resistance</a:t>
            </a:r>
          </a:p>
          <a:p xmlns:a="http://schemas.openxmlformats.org/drawingml/2006/main">
            <a:r>
              <a:t>➢ On College Campuses</a:t>
            </a:r>
          </a:p>
          <a:p xmlns:a="http://schemas.openxmlformats.org/drawingml/2006/main">
            <a:r>
              <a:t>➢ In Social Settings</a:t>
            </a:r>
          </a:p>
          <a:p xmlns:a="http://schemas.openxmlformats.org/drawingml/2006/main">
            <a:r>
              <a:t>➢ In Communities</a:t>
            </a:r>
          </a:p>
          <a:p xmlns:a="http://schemas.openxmlformats.org/drawingml/2006/main">
            <a:r>
              <a:t>➢ On the Street</a:t>
            </a:r>
          </a:p>
          <a:p xmlns:a="http://schemas.openxmlformats.org/drawingml/2006/main">
            <a:r>
              <a:t>➢ In Free Trade Zones</a:t>
            </a:r>
          </a:p>
          <a:p xmlns:a="http://schemas.openxmlformats.org/drawingml/2006/main">
            <a:r>
              <a:t>The Power of Community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Seven: Intersectional Discourses</a:t>
            </a:r>
          </a:p>
          <a:p xmlns:a="http://schemas.openxmlformats.org/drawingml/2006/main">
            <a:r>
              <a:t>       for Talking About Sexual Violence</a:t>
            </a:r>
          </a:p>
          <a:p xmlns:a="http://schemas.openxmlformats.org/drawingml/2006/main">
            <a:r>
              <a:t>Learning Objectives</a:t>
            </a:r>
          </a:p>
          <a:p xmlns:a="http://schemas.openxmlformats.org/drawingml/2006/main">
            <a:r>
              <a:t>After reading this chapter, you should be able to . . .</a:t>
            </a:r>
          </a:p>
          <a:p xmlns:a="http://schemas.openxmlformats.org/drawingml/2006/main">
            <a:r>
              <a:t>➢ Assess the unequal burdens of communication placed on victims-survivors.</a:t>
            </a:r>
          </a:p>
          <a:p xmlns:a="http://schemas.openxmlformats.org/drawingml/2006/main">
            <a:r>
              <a:t>➢ Analyze how the grammar of non-agency and the aura of non-responsibility are</a:t>
            </a:r>
          </a:p>
          <a:p xmlns:a="http://schemas.openxmlformats.org/drawingml/2006/main">
            <a:r>
              <a:t>  used to exonerate perpetrators.</a:t>
            </a:r>
          </a:p>
          <a:p xmlns:a="http://schemas.openxmlformats.org/drawingml/2006/main">
            <a:r>
              <a:t>➢ Describe the ways a response-able witness can counter prevalent assumptions</a:t>
            </a:r>
          </a:p>
          <a:p xmlns:a="http://schemas.openxmlformats.org/drawingml/2006/main">
            <a:r>
              <a:t>  about sexual assault.</a:t>
            </a:r>
          </a:p>
          <a:p xmlns:a="http://schemas.openxmlformats.org/drawingml/2006/main">
            <a:r>
              <a:t>➢ Create alternative narratives of resilience and resistance that circumvent the</a:t>
            </a:r>
          </a:p>
          <a:p xmlns:a="http://schemas.openxmlformats.org/drawingml/2006/main">
            <a:r>
              <a:t>  structures of power and privilege that keep victims-survivors silenced.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Category            Excuse                Why Invalid</a:t>
            </a:r>
          </a:p>
          <a:p xmlns:a="http://schemas.openxmlformats.org/drawingml/2006/main">
            <a:r>
              <a:t>Alcohol and drug    His abuse eroded      The majority of men do not assault women        Chapter Seven:</a:t>
            </a:r>
          </a:p>
          <a:p xmlns:a="http://schemas.openxmlformats.org/drawingml/2006/main">
            <a:r>
              <a:t>abuse               his inhibitions and   sexually when intoxicated or under the</a:t>
            </a:r>
          </a:p>
          <a:p xmlns:a="http://schemas.openxmlformats.org/drawingml/2006/main">
            <a:r>
              <a:t>                    made him act out      influence of drugs.</a:t>
            </a:r>
          </a:p>
          <a:p xmlns:a="http://schemas.openxmlformats.org/drawingml/2006/main">
            <a:r>
              <a:t>                                                                                          Intersectional</a:t>
            </a:r>
          </a:p>
          <a:p xmlns:a="http://schemas.openxmlformats.org/drawingml/2006/main">
            <a:r>
              <a:t>                    of character.                                                         Discourses for</a:t>
            </a:r>
          </a:p>
          <a:p xmlns:a="http://schemas.openxmlformats.org/drawingml/2006/main">
            <a:r>
              <a:t>Sexual drive        His lack of sexual Making sexualized assault synonymous               Talking About</a:t>
            </a:r>
          </a:p>
          <a:p xmlns:a="http://schemas.openxmlformats.org/drawingml/2006/main">
            <a:r>
              <a:t>                    fulfillment was a  with sexual activity conceals the violence,</a:t>
            </a:r>
          </a:p>
          <a:p xmlns:a="http://schemas.openxmlformats.org/drawingml/2006/main">
            <a:r>
              <a:t>                    precipitating      casts the act as mutual, and “is                   Sexual Violence</a:t>
            </a:r>
          </a:p>
          <a:p xmlns:a="http://schemas.openxmlformats.org/drawingml/2006/main">
            <a:r>
              <a:t>                    factor.            analogous” to the “idea that someone can</a:t>
            </a:r>
          </a:p>
          <a:p xmlns:a="http://schemas.openxmlformats.org/drawingml/2006/main">
            <a:r>
              <a:t>                                       fulfill his need for positive social affiliation</a:t>
            </a:r>
          </a:p>
          <a:p xmlns:a="http://schemas.openxmlformats.org/drawingml/2006/main">
            <a:r>
              <a:t>                                       by assaulting people.”                             Categories of Non-Agency/</a:t>
            </a:r>
          </a:p>
          <a:p xmlns:a="http://schemas.openxmlformats.org/drawingml/2006/main">
            <a:r>
              <a:t>Psychopathology     He was just        Possessing a psychopathology minimizes             Non-Responsibility</a:t>
            </a:r>
          </a:p>
          <a:p xmlns:a="http://schemas.openxmlformats.org/drawingml/2006/main">
            <a:r>
              <a:t>                    reacting to a pre- the violence and casts the offender as</a:t>
            </a:r>
          </a:p>
          <a:p xmlns:a="http://schemas.openxmlformats.org/drawingml/2006/main">
            <a:r>
              <a:t>                    existing           “indulging in his needs,” suggesting a</a:t>
            </a:r>
          </a:p>
          <a:p xmlns:a="http://schemas.openxmlformats.org/drawingml/2006/main">
            <a:r>
              <a:t>                                                                                          (Part 1)</a:t>
            </a:r>
          </a:p>
          <a:p xmlns:a="http://schemas.openxmlformats.org/drawingml/2006/main">
            <a:r>
              <a:t>                    psychological      “biological requirement that must be met</a:t>
            </a:r>
          </a:p>
          <a:p xmlns:a="http://schemas.openxmlformats.org/drawingml/2006/main">
            <a:r>
              <a:t>                    disorder.          in order to survive”—like breathing.</a:t>
            </a:r>
          </a:p>
          <a:p xmlns:a="http://schemas.openxmlformats.org/drawingml/2006/main">
            <a:r>
              <a:t>Dysfunctional       His damaged        A dysfunctional family explains the violence</a:t>
            </a:r>
          </a:p>
          <a:p xmlns:a="http://schemas.openxmlformats.org/drawingml/2006/main">
            <a:r>
              <a:t>family upbringing   family background as inevitable and reduces the responsibility</a:t>
            </a:r>
          </a:p>
          <a:p xmlns:a="http://schemas.openxmlformats.org/drawingml/2006/main">
            <a:r>
              <a:t>                    caused the         of the individual by placing the blame on</a:t>
            </a:r>
          </a:p>
          <a:p xmlns:a="http://schemas.openxmlformats.org/drawingml/2006/main">
            <a:r>
              <a:t>                    assault.           his past rather than on him.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Category          Excuse                               Why Invalid</a:t>
            </a:r>
          </a:p>
          <a:p xmlns:a="http://schemas.openxmlformats.org/drawingml/2006/main">
            <a:r>
              <a:t>Trauma and        Family pressures, combat             Using past trauma and stress as an</a:t>
            </a:r>
          </a:p>
          <a:p xmlns:a="http://schemas.openxmlformats.org/drawingml/2006/main">
            <a:r>
              <a:t>stress            experiences, and external            explanation for the violence casts the acts</a:t>
            </a:r>
          </a:p>
          <a:p xmlns:a="http://schemas.openxmlformats.org/drawingml/2006/main">
            <a:r>
              <a:t>                  stresses caused behavior.            as occurring because of prior trauma                                  Chapter Seven:</a:t>
            </a:r>
          </a:p>
          <a:p xmlns:a="http://schemas.openxmlformats.org/drawingml/2006/main">
            <a:r>
              <a:t>                                                       rather than something he did deliberately,</a:t>
            </a:r>
          </a:p>
          <a:p xmlns:a="http://schemas.openxmlformats.org/drawingml/2006/main">
            <a:r>
              <a:t>                                                       even in light of a past trauma.</a:t>
            </a:r>
          </a:p>
          <a:p xmlns:a="http://schemas.openxmlformats.org/drawingml/2006/main">
            <a:r>
              <a:t>                                                                                                                             Intersectional</a:t>
            </a:r>
          </a:p>
          <a:p xmlns:a="http://schemas.openxmlformats.org/drawingml/2006/main">
            <a:r>
              <a:t>                                                                                                                             Discourses for</a:t>
            </a:r>
          </a:p>
          <a:p xmlns:a="http://schemas.openxmlformats.org/drawingml/2006/main">
            <a:r>
              <a:t>Character         The offender is a violent      Essentializing an offender as violent by                                    Talking About</a:t>
            </a:r>
          </a:p>
          <a:p xmlns:a="http://schemas.openxmlformats.org/drawingml/2006/main">
            <a:r>
              <a:t>traits            person, he had no choice but nature requires that we ask the question,</a:t>
            </a:r>
          </a:p>
          <a:p xmlns:a="http://schemas.openxmlformats.org/drawingml/2006/main">
            <a:r>
              <a:t>                  to behave violently.           “Can a person act in a way contrary to his                                  Sexual Violence</a:t>
            </a:r>
          </a:p>
          <a:p xmlns:a="http://schemas.openxmlformats.org/drawingml/2006/main">
            <a:r>
              <a:t>                                                 or her nature?” and answer it with, no, he</a:t>
            </a:r>
          </a:p>
          <a:p xmlns:a="http://schemas.openxmlformats.org/drawingml/2006/main">
            <a:r>
              <a:t>                                                 cannot.</a:t>
            </a:r>
          </a:p>
          <a:p xmlns:a="http://schemas.openxmlformats.org/drawingml/2006/main">
            <a:r>
              <a:t>Emotion           His experience of              Ascribing overwhelming emotion as the                                       Categories of Non-Agency/</a:t>
            </a:r>
          </a:p>
          <a:p xmlns:a="http://schemas.openxmlformats.org/drawingml/2006/main">
            <a:r>
              <a:t>                  overwhelming emotions,         cause of violence denies the                                                Non-Responsibility</a:t>
            </a:r>
          </a:p>
          <a:p xmlns:a="http://schemas.openxmlformats.org/drawingml/2006/main">
            <a:r>
              <a:t>                  such as anger, caused the      deliberateness and seriousness of what</a:t>
            </a:r>
          </a:p>
          <a:p xmlns:a="http://schemas.openxmlformats.org/drawingml/2006/main">
            <a:r>
              <a:t>                  assault.                       are, in fact, premeditated assaults.                                        (Part 2)</a:t>
            </a:r>
          </a:p>
          <a:p xmlns:a="http://schemas.openxmlformats.org/drawingml/2006/main">
            <a:r>
              <a:t>Loss of           He didn't intend to hurt them, Attributing violent behaviors to a loss of</a:t>
            </a:r>
          </a:p>
          <a:p xmlns:a="http://schemas.openxmlformats.org/drawingml/2006/main">
            <a:r>
              <a:t>control           things just got out of hand.   control or things “getting out of hand,”</a:t>
            </a:r>
          </a:p>
          <a:p xmlns:a="http://schemas.openxmlformats.org/drawingml/2006/main">
            <a:r>
              <a:t>                                                 even as the victim is a small child, denies</a:t>
            </a:r>
          </a:p>
          <a:p xmlns:a="http://schemas.openxmlformats.org/drawingml/2006/main">
            <a:r>
              <a:t>                                                 the deliberateness and seriousness of the</a:t>
            </a:r>
          </a:p>
          <a:p xmlns:a="http://schemas.openxmlformats.org/drawingml/2006/main">
            <a:r>
              <a:t>                                                 assault. “Difficulty controlling” ones own</a:t>
            </a:r>
          </a:p>
          <a:p xmlns:a="http://schemas.openxmlformats.org/drawingml/2006/main">
            <a:r>
              <a:t>                                                 behavior becomes “he didn’t intend to hurt</a:t>
            </a:r>
          </a:p>
          <a:p xmlns:a="http://schemas.openxmlformats.org/drawingml/2006/main">
            <a:r>
              <a:t>                                                 them,” he just “could not help himself.”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Linda Coates and Allan Wade, “Telling It Like It Isn’t: Obscuring Perpetrator Responsibility for Violent Crime,” Discourse &amp; Society 15 no. 5 (2004): 507-514.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Seven: Intersectional Discourses</a:t>
            </a:r>
          </a:p>
          <a:p xmlns:a="http://schemas.openxmlformats.org/drawingml/2006/main">
            <a:r>
              <a:t>        for Talking About Sexual Violence</a:t>
            </a:r>
          </a:p>
          <a:p xmlns:a="http://schemas.openxmlformats.org/drawingml/2006/main">
            <a:r>
              <a:t>7.1 Guide to Communication: Sexual Violence and Intersectional Literacy</a:t>
            </a:r>
          </a:p>
          <a:p xmlns:a="http://schemas.openxmlformats.org/drawingml/2006/main">
            <a:r>
              <a:t>Developing an intersectional vocabulary around the topic of sexual violence can feel quite</a:t>
            </a:r>
          </a:p>
          <a:p xmlns:a="http://schemas.openxmlformats.org/drawingml/2006/main">
            <a:r>
              <a:t>challenging. To assist you in developing this new vocabulary, try the following:</a:t>
            </a:r>
          </a:p>
          <a:p xmlns:a="http://schemas.openxmlformats.org/drawingml/2006/main">
            <a:r>
              <a:t>1. Over several weeks, explore how fluent are you in the intersectional language of sexual</a:t>
            </a:r>
          </a:p>
          <a:p xmlns:a="http://schemas.openxmlformats.org/drawingml/2006/main">
            <a:r>
              <a:t>     violence. To do this, listen for the non-intersectional language of burden, credibility, silence,</a:t>
            </a:r>
          </a:p>
          <a:p xmlns:a="http://schemas.openxmlformats.org/drawingml/2006/main">
            <a:r>
              <a:t>     and ability in media, group or interpersonal conversations, and even in your own language.</a:t>
            </a:r>
          </a:p>
          <a:p xmlns:a="http://schemas.openxmlformats.org/drawingml/2006/main">
            <a:r>
              <a:t>     Record the specific words and phrases that make this discourse about sexual violence non-</a:t>
            </a:r>
          </a:p>
          <a:p xmlns:a="http://schemas.openxmlformats.org/drawingml/2006/main">
            <a:r>
              <a:t>     intersectional. If you wanted to speak intersectionally about sexual violence, how might you</a:t>
            </a:r>
          </a:p>
          <a:p xmlns:a="http://schemas.openxmlformats.org/drawingml/2006/main">
            <a:r>
              <a:t>     reframe these conversations?</a:t>
            </a:r>
          </a:p>
          <a:p xmlns:a="http://schemas.openxmlformats.org/drawingml/2006/main">
            <a:r>
              <a:t>2. Consider the approaches to resistance you have learned about in this chapter (telling stories</a:t>
            </a:r>
          </a:p>
          <a:p xmlns:a="http://schemas.openxmlformats.org/drawingml/2006/main">
            <a:r>
              <a:t>     of successful resistance, stigmatizing sexual violence, engaging bystanders, reporting and</a:t>
            </a:r>
          </a:p>
          <a:p xmlns:a="http://schemas.openxmlformats.org/drawingml/2006/main">
            <a:r>
              <a:t>     responding, building community, sharing histories, and educating people). Do you already</a:t>
            </a:r>
          </a:p>
          <a:p xmlns:a="http://schemas.openxmlformats.org/drawingml/2006/main">
            <a:r>
              <a:t>     engage in some of these acts of resistance? Are there others you would like to participate</a:t>
            </a:r>
          </a:p>
          <a:p xmlns:a="http://schemas.openxmlformats.org/drawingml/2006/main">
            <a:r>
              <a:t>     in? To whom do you or would your direct your messages—who is or would your audience be?</a:t>
            </a:r>
          </a:p>
          <a:p xmlns:a="http://schemas.openxmlformats.org/drawingml/2006/main">
            <a:r>
              <a:t>     What is your message? Are there other forms of resistance you have seen, or would like to</a:t>
            </a:r>
          </a:p>
          <a:p xmlns:a="http://schemas.openxmlformats.org/drawingml/2006/main">
            <a:r>
              <a:t>     engage, as you tell an intersectional story about sexual violence?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Seven: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Discourses for Talking</a:t>
            </a:r>
          </a:p>
          <a:p xmlns:a="http://schemas.openxmlformats.org/drawingml/2006/main">
            <a:r>
              <a:t>About Sexual Violence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Ione Wells, “How We Talk about</a:t>
            </a:r>
          </a:p>
          <a:p xmlns:a="http://schemas.openxmlformats.org/drawingml/2006/main">
            <a:r>
              <a:t>    Sexual Assault Online,”</a:t>
            </a:r>
          </a:p>
          <a:p xmlns:a="http://schemas.openxmlformats.org/drawingml/2006/main">
            <a:r>
              <a:t>    filmed June 2016 in Banff,</a:t>
            </a:r>
          </a:p>
          <a:p xmlns:a="http://schemas.openxmlformats.org/drawingml/2006/main">
            <a:r>
              <a:t>    Alberta, Canada,</a:t>
            </a:r>
          </a:p>
          <a:p xmlns:a="http://schemas.openxmlformats.org/drawingml/2006/main">
            <a:r>
              <a:t>    TEDSummit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Seven: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Discourses for Talking</a:t>
            </a:r>
          </a:p>
          <a:p xmlns:a="http://schemas.openxmlformats.org/drawingml/2006/main">
            <a:r>
              <a:t>About Sexual Violence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Tarana Burke, “Me Too is a</a:t>
            </a:r>
          </a:p>
          <a:p xmlns:a="http://schemas.openxmlformats.org/drawingml/2006/main">
            <a:r>
              <a:t>    Movement, Not a Moment,”</a:t>
            </a:r>
          </a:p>
          <a:p xmlns:a="http://schemas.openxmlformats.org/drawingml/2006/main">
            <a:r>
              <a:t>    filmed November 2018 in</a:t>
            </a:r>
          </a:p>
          <a:p xmlns:a="http://schemas.openxmlformats.org/drawingml/2006/main">
            <a:r>
              <a:t>    Palm Springs, California,</a:t>
            </a:r>
          </a:p>
          <a:p xmlns:a="http://schemas.openxmlformats.org/drawingml/2006/main">
            <a:r>
              <a:t>    TedWomen2018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9.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Seven: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Discourses for Talking</a:t>
            </a:r>
          </a:p>
          <a:p xmlns:a="http://schemas.openxmlformats.org/drawingml/2006/main">
            <a:r>
              <a:t>About Sexual Violence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Katie J.M. Baker, “Here's the</a:t>
            </a:r>
          </a:p>
          <a:p xmlns:a="http://schemas.openxmlformats.org/drawingml/2006/main">
            <a:r>
              <a:t>    Powerful Letter the</a:t>
            </a:r>
          </a:p>
          <a:p xmlns:a="http://schemas.openxmlformats.org/drawingml/2006/main">
            <a:r>
              <a:t>    Stanford Victim Read to Her</a:t>
            </a:r>
          </a:p>
          <a:p xmlns:a="http://schemas.openxmlformats.org/drawingml/2006/main">
            <a:r>
              <a:t>    Attacker,” BuzzFeed News,</a:t>
            </a:r>
          </a:p>
          <a:p xmlns:a="http://schemas.openxmlformats.org/drawingml/2006/main">
            <a:r>
              <a:t>    June 3, 2016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Chapter Outline</a:t>
            </a:r>
          </a:p>
          <a:p xmlns:a="http://schemas.openxmlformats.org/drawingml/2006/main">
            <a:r>
              <a:t>                    to Spaces for Learning</a:t>
            </a:r>
          </a:p>
          <a:p xmlns:a="http://schemas.openxmlformats.org/drawingml/2006/main">
            <a:r>
              <a:t>➢ In this chapter, you will find . . .</a:t>
            </a:r>
          </a:p>
          <a:p xmlns:a="http://schemas.openxmlformats.org/drawingml/2006/main">
            <a:r>
              <a:t>The Right to Safety in Our Schools</a:t>
            </a:r>
          </a:p>
          <a:p xmlns:a="http://schemas.openxmlformats.org/drawingml/2006/main">
            <a:r>
              <a:t>Bullying</a:t>
            </a:r>
          </a:p>
          <a:p xmlns:a="http://schemas.openxmlformats.org/drawingml/2006/main">
            <a:r>
              <a:t>➢ Who Bullies and Who Gets Bullied?</a:t>
            </a:r>
          </a:p>
          <a:p xmlns:a="http://schemas.openxmlformats.org/drawingml/2006/main">
            <a:r>
              <a:t>➢ Bullying: Real Time and Online Patterns</a:t>
            </a:r>
          </a:p>
          <a:p xmlns:a="http://schemas.openxmlformats.org/drawingml/2006/main">
            <a:r>
              <a:t>➢ Mass Shootings: Yesterday and Today</a:t>
            </a:r>
          </a:p>
          <a:p xmlns:a="http://schemas.openxmlformats.org/drawingml/2006/main">
            <a:r>
              <a:t>➢ Violence is Synonymous with Masculinity</a:t>
            </a:r>
          </a:p>
          <a:p xmlns:a="http://schemas.openxmlformats.org/drawingml/2006/main">
            <a:r>
              <a:t>Microaggressions</a:t>
            </a:r>
          </a:p>
          <a:p xmlns:a="http://schemas.openxmlformats.org/drawingml/2006/main">
            <a:r>
              <a:t>➢ Defining Microaggressions</a:t>
            </a:r>
          </a:p>
          <a:p xmlns:a="http://schemas.openxmlformats.org/drawingml/2006/main">
            <a:r>
              <a:t>➢ Examples of Microaggressions</a:t>
            </a:r>
          </a:p>
          <a:p xmlns:a="http://schemas.openxmlformats.org/drawingml/2006/main">
            <a:r>
              <a:t>Non-Binary Pronouns</a:t>
            </a:r>
          </a:p>
          <a:p xmlns:a="http://schemas.openxmlformats.org/drawingml/2006/main">
            <a:r>
              <a:t>The Right to Learn</a:t>
            </a:r>
          </a:p>
          <a:p xmlns:a="http://schemas.openxmlformats.org/drawingml/2006/main">
            <a:r>
              <a:t>➢ Title IX, Civil Rights Act, and Americans with Disabilities Act: No</a:t>
            </a:r>
          </a:p>
          <a:p xmlns:a="http://schemas.openxmlformats.org/drawingml/2006/main">
            <a:r>
              <a:t>    Exclusions</a:t>
            </a:r>
          </a:p>
          <a:p xmlns:a="http://schemas.openxmlformats.org/drawingml/2006/main">
            <a:r>
              <a:t>➢ Curriculum Matters</a:t>
            </a:r>
          </a:p>
          <a:p xmlns:a="http://schemas.openxmlformats.org/drawingml/2006/main">
            <a:r>
              <a:t>Rejecting Discourses of Supremacy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                   to Spaces for Learning</a:t>
            </a:r>
          </a:p>
          <a:p xmlns:a="http://schemas.openxmlformats.org/drawingml/2006/main">
            <a:r>
              <a:t>Learning Objectives</a:t>
            </a:r>
          </a:p>
          <a:p xmlns:a="http://schemas.openxmlformats.org/drawingml/2006/main">
            <a:r>
              <a:t>After reading this chapter, you should be able to . . .</a:t>
            </a:r>
          </a:p>
          <a:p xmlns:a="http://schemas.openxmlformats.org/drawingml/2006/main">
            <a:r>
              <a:t>➢ Describe the importance of feeling safe in learning environments.</a:t>
            </a:r>
          </a:p>
          <a:p xmlns:a="http://schemas.openxmlformats.org/drawingml/2006/main">
            <a:r>
              <a:t>➢ Identify those most vulnerable to bullying and violence in real time as well as online.</a:t>
            </a:r>
          </a:p>
          <a:p xmlns:a="http://schemas.openxmlformats.org/drawingml/2006/main">
            <a:r>
              <a:t>➢ Describe the perpetrators of real-time and online bulling and violence.</a:t>
            </a:r>
          </a:p>
          <a:p xmlns:a="http://schemas.openxmlformats.org/drawingml/2006/main">
            <a:r>
              <a:t>➢ Explain who the perpetrators of public mass murder in the United States are and the</a:t>
            </a:r>
          </a:p>
          <a:p xmlns:a="http://schemas.openxmlformats.org/drawingml/2006/main">
            <a:r>
              <a:t>  reasons these perpetrators may be committing this violence.</a:t>
            </a:r>
          </a:p>
          <a:p xmlns:a="http://schemas.openxmlformats.org/drawingml/2006/main">
            <a:r>
              <a:t>➢ Define microaggressions and describe their impact on the targets of this form of</a:t>
            </a:r>
          </a:p>
          <a:p xmlns:a="http://schemas.openxmlformats.org/drawingml/2006/main">
            <a:r>
              <a:t>  aggression.</a:t>
            </a:r>
          </a:p>
          <a:p xmlns:a="http://schemas.openxmlformats.org/drawingml/2006/main">
            <a:r>
              <a:t>➢ List the non-binary pronouns available to those who wish to use a intersectional</a:t>
            </a:r>
          </a:p>
          <a:p xmlns:a="http://schemas.openxmlformats.org/drawingml/2006/main">
            <a:r>
              <a:t>  approach to identifying other people.</a:t>
            </a:r>
          </a:p>
          <a:p xmlns:a="http://schemas.openxmlformats.org/drawingml/2006/main">
            <a:r>
              <a:t>➢ Explain several of the reasons people with privilege avoid talking about that privilege.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                    to Spaces for Learning</a:t>
            </a:r>
          </a:p>
          <a:p xmlns:a="http://schemas.openxmlformats.org/drawingml/2006/main">
            <a:r>
              <a:t>Communication Checklist for Inclusive Language</a:t>
            </a:r>
          </a:p>
          <a:p xmlns:a="http://schemas.openxmlformats.org/drawingml/2006/main">
            <a:r>
              <a:t>√ Put People First: focus on the person, not their characteristics, e.g., instead of “a blind woman” or “a woman</a:t>
            </a:r>
          </a:p>
          <a:p xmlns:a="http://schemas.openxmlformats.org/drawingml/2006/main">
            <a:r>
              <a:t>salesperson,” use “a woman who is blind” or “a woman on our sales team.”</a:t>
            </a:r>
          </a:p>
          <a:p xmlns:a="http://schemas.openxmlformats.org/drawingml/2006/main">
            <a:r>
              <a:t>√ Use Gender Neutral Language: Using “guys” to address all people is gendered language that may insinuate</a:t>
            </a:r>
          </a:p>
          <a:p xmlns:a="http://schemas.openxmlformats.org/drawingml/2006/main">
            <a:r>
              <a:t>that men are preferred. Instead, work in inclusive words such as friends, folks, people, you all, y’all, and team,</a:t>
            </a:r>
          </a:p>
          <a:p xmlns:a="http://schemas.openxmlformats.org/drawingml/2006/main">
            <a:r>
              <a:t>and avoid terms that connote gender or are condescending, such as Man (Man Hours, Man Power),</a:t>
            </a:r>
          </a:p>
          <a:p xmlns:a="http://schemas.openxmlformats.org/drawingml/2006/main">
            <a:r>
              <a:t>Girls/Ladies/Gals/Females (could feel condescending; use women).</a:t>
            </a:r>
          </a:p>
          <a:p xmlns:a="http://schemas.openxmlformats.org/drawingml/2006/main">
            <a:r>
              <a:t>√ Use Last Names: Women are often referred to as Mary when the male counterpart is Mr. Smith. Be neutral</a:t>
            </a:r>
          </a:p>
          <a:p xmlns:a="http://schemas.openxmlformats.org/drawingml/2006/main">
            <a:r>
              <a:t>in presentations, for example, or in written work and use last names to refer to both women and men.</a:t>
            </a:r>
          </a:p>
          <a:p xmlns:a="http://schemas.openxmlformats.org/drawingml/2006/main">
            <a:r>
              <a:t>√ Ask About Preferred Pronouns: It’s simple, What pronouns do you prefer? PGPs include “he/she,” “they,”</a:t>
            </a:r>
          </a:p>
          <a:p xmlns:a="http://schemas.openxmlformats.org/drawingml/2006/main">
            <a:r>
              <a:t>“ze,” “per” and many others.</a:t>
            </a:r>
          </a:p>
          <a:p xmlns:a="http://schemas.openxmlformats.org/drawingml/2006/main">
            <a:r>
              <a:t>√ Be Aware of Stigmatizing or Shaming Phrases: Mental Disability/Handicap (focus instead on the person,</a:t>
            </a:r>
          </a:p>
          <a:p xmlns:a="http://schemas.openxmlformats.org/drawingml/2006/main">
            <a:r>
              <a:t>Jeremiah has autism… rather than Jeremiah has a mental disability or is Autistic or handicapped), Bossy</a:t>
            </a:r>
          </a:p>
          <a:p xmlns:a="http://schemas.openxmlformats.org/drawingml/2006/main">
            <a:r>
              <a:t>(condescending when referring to a woman; use powerful, assertive, take-charge); Ghetto (a bigoted term</a:t>
            </a:r>
          </a:p>
          <a:p xmlns:a="http://schemas.openxmlformats.org/drawingml/2006/main">
            <a:r>
              <a:t>unflatteringly connoting nonwhite), Gypped (a racial slur, from “gypsy [a slur for Romani people]), Fat (negative</a:t>
            </a:r>
          </a:p>
          <a:p xmlns:a="http://schemas.openxmlformats.org/drawingml/2006/main">
            <a:r>
              <a:t>terms can feel shaming; use body positive descriptors that are neutral like large, big, robust).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                   to Spaces for Learning</a:t>
            </a:r>
          </a:p>
          <a:p xmlns:a="http://schemas.openxmlformats.org/drawingml/2006/main">
            <a:r>
              <a:t>Using Preferred Gender Identity Pronouns (Part 1)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Preferred Gender Identity Pronoun (PGP)                  Example Sentence</a:t>
            </a:r>
          </a:p>
          <a:p xmlns:a="http://schemas.openxmlformats.org/drawingml/2006/main">
            <a:r>
              <a:t>she/her/hers; he/him/his                                 She wants you to use her pronouns: She</a:t>
            </a:r>
          </a:p>
          <a:p xmlns:a="http://schemas.openxmlformats.org/drawingml/2006/main">
            <a:r>
              <a:t>                                                         went to her favorite store.</a:t>
            </a:r>
          </a:p>
          <a:p xmlns:a="http://schemas.openxmlformats.org/drawingml/2006/main">
            <a:r>
              <a:t>e/ey/em/eir/eirs                                         E wants you to use ey pronouns: E went to</a:t>
            </a:r>
          </a:p>
          <a:p xmlns:a="http://schemas.openxmlformats.org/drawingml/2006/main">
            <a:r>
              <a:t>                                                         eir favorite store.</a:t>
            </a:r>
          </a:p>
          <a:p xmlns:a="http://schemas.openxmlformats.org/drawingml/2006/main">
            <a:r>
              <a:t>ze/hir                                                   Ze wants you to use hir pronouns: Ze went</a:t>
            </a:r>
          </a:p>
          <a:p xmlns:a="http://schemas.openxmlformats.org/drawingml/2006/main">
            <a:r>
              <a:t>                                                         to hir favorite store.</a:t>
            </a:r>
          </a:p>
          <a:p xmlns:a="http://schemas.openxmlformats.org/drawingml/2006/main">
            <a:r>
              <a:t>they/them/theirs                                         They want you to use their pronouns: They</a:t>
            </a:r>
          </a:p>
          <a:p xmlns:a="http://schemas.openxmlformats.org/drawingml/2006/main">
            <a:r>
              <a:t>                                                         went to their favorite store.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Compiled from Sassafras Lowrey, “A Guide to Non-binary Pronouns and Why They Matter,” Huffpost, November</a:t>
            </a:r>
          </a:p>
          <a:p xmlns:a="http://schemas.openxmlformats.org/drawingml/2006/main">
            <a:r>
              <a:t>8, 2017; Avinash Chak, “Beyond ‘He’ and ‘She’: The Rise of Non-Binary Pronouns,” BBC News, December 7, 2015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                   to Spaces for Learning</a:t>
            </a:r>
          </a:p>
          <a:p xmlns:a="http://schemas.openxmlformats.org/drawingml/2006/main">
            <a:r>
              <a:t>Using Preferred Gender Identity Pronouns (Part 2)</a:t>
            </a:r>
          </a:p>
          <a:p xmlns:a="http://schemas.openxmlformats.org/drawingml/2006/main">
            <a:r>
              <a:t>Preferred Gender Identity Pronoun (PGP)     Example Sentence</a:t>
            </a:r>
          </a:p>
          <a:p xmlns:a="http://schemas.openxmlformats.org/drawingml/2006/main">
            <a:r>
              <a:t>co/cos                                      Co wants you to use cos pronouns: co went to</a:t>
            </a:r>
          </a:p>
          <a:p xmlns:a="http://schemas.openxmlformats.org/drawingml/2006/main">
            <a:r>
              <a:t>                                            cos favorite store.</a:t>
            </a:r>
          </a:p>
          <a:p xmlns:a="http://schemas.openxmlformats.org/drawingml/2006/main">
            <a:r>
              <a:t>xe/sem/xyr                                  Xe wants you to use xyr pronouns: Xe went to xyr</a:t>
            </a:r>
          </a:p>
          <a:p xmlns:a="http://schemas.openxmlformats.org/drawingml/2006/main">
            <a:r>
              <a:t>                                            favorite store.</a:t>
            </a:r>
          </a:p>
          <a:p xmlns:a="http://schemas.openxmlformats.org/drawingml/2006/main">
            <a:r>
              <a:t>hy/hym/hys                                  Hy wants you to use hys pronouns: hy went to</a:t>
            </a:r>
          </a:p>
          <a:p xmlns:a="http://schemas.openxmlformats.org/drawingml/2006/main">
            <a:r>
              <a:t>                                            hys favorite store; did you see hym there?</a:t>
            </a:r>
          </a:p>
          <a:p xmlns:a="http://schemas.openxmlformats.org/drawingml/2006/main">
            <a:r>
              <a:t>per/per/pers/pers                           Per wants you to use pers pronouns: Per went to</a:t>
            </a:r>
          </a:p>
          <a:p xmlns:a="http://schemas.openxmlformats.org/drawingml/2006/main">
            <a:r>
              <a:t>                                            pers favorite store.</a:t>
            </a:r>
          </a:p>
          <a:p xmlns:a="http://schemas.openxmlformats.org/drawingml/2006/main">
            <a:r>
              <a:t>no pronoun/use the person’s name instead of Sassafras wants you to use Sassafras pronouns:</a:t>
            </a:r>
          </a:p>
          <a:p xmlns:a="http://schemas.openxmlformats.org/drawingml/2006/main">
            <a:r>
              <a:t>a pronoun, and more.                        Sassafras went to Sassafras’ favorite store.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                     to Spaces for Learning</a:t>
            </a:r>
          </a:p>
          <a:p xmlns:a="http://schemas.openxmlformats.org/drawingml/2006/main">
            <a:r>
              <a:t>8.1 Guide to Communication: Discourses of Value (Part 1)</a:t>
            </a:r>
          </a:p>
          <a:p xmlns:a="http://schemas.openxmlformats.org/drawingml/2006/main">
            <a:r>
              <a:t>Reflect on the following possibilities for an invitational (Chapter 1) approach to</a:t>
            </a:r>
          </a:p>
          <a:p xmlns:a="http://schemas.openxmlformats.org/drawingml/2006/main">
            <a:r>
              <a:t>difference:</a:t>
            </a:r>
          </a:p>
          <a:p xmlns:a="http://schemas.openxmlformats.org/drawingml/2006/main">
            <a:r>
              <a:t>1. Watch the 2011 Documentary Bully. Consider how you could communicate</a:t>
            </a:r>
          </a:p>
          <a:p xmlns:a="http://schemas.openxmlformats.org/drawingml/2006/main">
            <a:r>
              <a:t>   invitationally with the school officials in this documentary. Are there ways you</a:t>
            </a:r>
          </a:p>
          <a:p xmlns:a="http://schemas.openxmlformats.org/drawingml/2006/main">
            <a:r>
              <a:t>   could invite their perspectives and also share your own respectfully and without</a:t>
            </a:r>
          </a:p>
          <a:p xmlns:a="http://schemas.openxmlformats.org/drawingml/2006/main">
            <a:r>
              <a:t>   demonizing anyone?</a:t>
            </a:r>
          </a:p>
          <a:p xmlns:a="http://schemas.openxmlformats.org/drawingml/2006/main">
            <a:r>
              <a:t>2. If you are curious about someone’s identities or want others to be more</a:t>
            </a:r>
          </a:p>
          <a:p xmlns:a="http://schemas.openxmlformats.org/drawingml/2006/main">
            <a:r>
              <a:t>   respectful of your own, how might your questions or comments sound if they</a:t>
            </a:r>
          </a:p>
          <a:p xmlns:a="http://schemas.openxmlformats.org/drawingml/2006/main">
            <a:r>
              <a:t>   came from a non-hierarchical frame of mind?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 Intersectional Approaches</a:t>
            </a:r>
          </a:p>
          <a:p xmlns:a="http://schemas.openxmlformats.org/drawingml/2006/main">
            <a:r>
              <a:t>                     to Spaces for Learning</a:t>
            </a:r>
          </a:p>
          <a:p xmlns:a="http://schemas.openxmlformats.org/drawingml/2006/main">
            <a:r>
              <a:t>8.1 Guide to Communication: Discourses of Value (Part 2)</a:t>
            </a:r>
          </a:p>
          <a:p xmlns:a="http://schemas.openxmlformats.org/drawingml/2006/main">
            <a:r>
              <a:t>3. Considering the “Sh*t People Say” YouTube videos, have you been the target of</a:t>
            </a:r>
          </a:p>
          <a:p xmlns:a="http://schemas.openxmlformats.org/drawingml/2006/main">
            <a:r>
              <a:t>   similar microaggressions or perpetuated microaggressions unknowingly on</a:t>
            </a:r>
          </a:p>
          <a:p xmlns:a="http://schemas.openxmlformats.org/drawingml/2006/main">
            <a:r>
              <a:t>   others? What are some examples of ways to avoid microaggressions through</a:t>
            </a:r>
          </a:p>
          <a:p xmlns:a="http://schemas.openxmlformats.org/drawingml/2006/main">
            <a:r>
              <a:t>   respectful communication using an intersectional lens?</a:t>
            </a:r>
          </a:p>
          <a:p xmlns:a="http://schemas.openxmlformats.org/drawingml/2006/main">
            <a:r>
              <a:t>4. What are your preferred pronouns? Consider how you can avoid</a:t>
            </a:r>
          </a:p>
          <a:p xmlns:a="http://schemas.openxmlformats.org/drawingml/2006/main">
            <a:r>
              <a:t>   microaggressions when asking other people about their own preferred pronouns</a:t>
            </a:r>
          </a:p>
          <a:p xmlns:a="http://schemas.openxmlformats.org/drawingml/2006/main">
            <a:r>
              <a:t>   or revealing your PGP as you get to know them or work with them.</a:t>
            </a:r>
          </a:p>
          <a:p xmlns:a="http://schemas.openxmlformats.org/drawingml/2006/main">
            <a:r>
              <a:t>5. Do your own intersectional identities reveal areas of privilege that might inhibit</a:t>
            </a:r>
          </a:p>
          <a:p xmlns:a="http://schemas.openxmlformats.org/drawingml/2006/main">
            <a:r>
              <a:t>   your recognition of the injustices other people experience? Do your</a:t>
            </a:r>
          </a:p>
          <a:p xmlns:a="http://schemas.openxmlformats.org/drawingml/2006/main">
            <a:r>
              <a:t>   intersectional identities reveal experiences of injustice that contribute to you</a:t>
            </a:r>
          </a:p>
          <a:p xmlns:a="http://schemas.openxmlformats.org/drawingml/2006/main">
            <a:r>
              <a:t>   listening to, and being outraged by, bullying and violence? How might you use</a:t>
            </a:r>
          </a:p>
          <a:p xmlns:a="http://schemas.openxmlformats.org/drawingml/2006/main">
            <a:r>
              <a:t>   your own privilege and experience of injustice to avoid discourses of supremacy</a:t>
            </a:r>
          </a:p>
          <a:p xmlns:a="http://schemas.openxmlformats.org/drawingml/2006/main">
            <a:r>
              <a:t>   in your communication with other people?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Approaches to</a:t>
            </a:r>
          </a:p>
          <a:p xmlns:a="http://schemas.openxmlformats.org/drawingml/2006/main">
            <a:r>
              <a:t>Spaces for Learning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Sebastian Bortnik, “The</a:t>
            </a:r>
          </a:p>
          <a:p xmlns:a="http://schemas.openxmlformats.org/drawingml/2006/main">
            <a:r>
              <a:t>   Conversation We Are Not</a:t>
            </a:r>
          </a:p>
          <a:p xmlns:a="http://schemas.openxmlformats.org/drawingml/2006/main">
            <a:r>
              <a:t>   Having about Digital Child</a:t>
            </a:r>
          </a:p>
          <a:p xmlns:a="http://schemas.openxmlformats.org/drawingml/2006/main">
            <a:r>
              <a:t>   Abuse,” filmed October</a:t>
            </a:r>
          </a:p>
          <a:p xmlns:a="http://schemas.openxmlformats.org/drawingml/2006/main">
            <a:r>
              <a:t>   2016 in Buenos Aries,</a:t>
            </a:r>
          </a:p>
          <a:p xmlns:a="http://schemas.openxmlformats.org/drawingml/2006/main">
            <a:r>
              <a:t>   Argentina ,</a:t>
            </a:r>
          </a:p>
          <a:p xmlns:a="http://schemas.openxmlformats.org/drawingml/2006/main">
            <a:r>
              <a:t>   TedxRiodelaPlata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Approaches to</a:t>
            </a:r>
          </a:p>
          <a:p xmlns:a="http://schemas.openxmlformats.org/drawingml/2006/main">
            <a:r>
              <a:t>Spaces for Learning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Ashley Judd, “How Online</a:t>
            </a:r>
          </a:p>
          <a:p xmlns:a="http://schemas.openxmlformats.org/drawingml/2006/main">
            <a:r>
              <a:t>    Abuse of Women has</a:t>
            </a:r>
          </a:p>
          <a:p xmlns:a="http://schemas.openxmlformats.org/drawingml/2006/main">
            <a:r>
              <a:t>    Spiraled Out of Control,”</a:t>
            </a:r>
          </a:p>
          <a:p xmlns:a="http://schemas.openxmlformats.org/drawingml/2006/main">
            <a:r>
              <a:t>    filmed October 2016 in San</a:t>
            </a:r>
          </a:p>
          <a:p xmlns:a="http://schemas.openxmlformats.org/drawingml/2006/main">
            <a:r>
              <a:t>    Francisco, California,</a:t>
            </a:r>
          </a:p>
          <a:p xmlns:a="http://schemas.openxmlformats.org/drawingml/2006/main">
            <a:r>
              <a:t>    TEDWomen 2016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19.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Approaches to</a:t>
            </a:r>
          </a:p>
          <a:p xmlns:a="http://schemas.openxmlformats.org/drawingml/2006/main">
            <a:r>
              <a:t>Spaces for Learning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Alex Stapleton and Chelsea</a:t>
            </a:r>
          </a:p>
          <a:p xmlns:a="http://schemas.openxmlformats.org/drawingml/2006/main">
            <a:r>
              <a:t>    Handler, “Hello Privilege,</a:t>
            </a:r>
          </a:p>
          <a:p xmlns:a="http://schemas.openxmlformats.org/drawingml/2006/main">
            <a:r>
              <a:t>    It’s me Chelsea,” 2019,</a:t>
            </a:r>
          </a:p>
          <a:p xmlns:a="http://schemas.openxmlformats.org/drawingml/2006/main">
            <a:r>
              <a:t>    Netflix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Eight: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Approaches to</a:t>
            </a:r>
          </a:p>
          <a:p xmlns:a="http://schemas.openxmlformats.org/drawingml/2006/main">
            <a:r>
              <a:t>Spaces for Learning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chescaleigh [Franchesca</a:t>
            </a:r>
          </a:p>
          <a:p xmlns:a="http://schemas.openxmlformats.org/drawingml/2006/main">
            <a:r>
              <a:t>   Ramsey], “Shit White Girls</a:t>
            </a:r>
          </a:p>
          <a:p xmlns:a="http://schemas.openxmlformats.org/drawingml/2006/main">
            <a:r>
              <a:t>   Say … to Black Girls,”</a:t>
            </a:r>
          </a:p>
          <a:p xmlns:a="http://schemas.openxmlformats.org/drawingml/2006/main">
            <a:r>
              <a:t>   YouTube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 Intersectional Approaches</a:t>
            </a:r>
          </a:p>
          <a:p xmlns:a="http://schemas.openxmlformats.org/drawingml/2006/main">
            <a:r>
              <a:t>                   to Workplace Injustices</a:t>
            </a:r>
          </a:p>
          <a:p xmlns:a="http://schemas.openxmlformats.org/drawingml/2006/main">
            <a:r>
              <a:t>Chapter Outline</a:t>
            </a:r>
          </a:p>
          <a:p xmlns:a="http://schemas.openxmlformats.org/drawingml/2006/main">
            <a:r>
              <a:t>➢ In this chapter, you will find . . .</a:t>
            </a:r>
          </a:p>
          <a:p xmlns:a="http://schemas.openxmlformats.org/drawingml/2006/main">
            <a:r>
              <a:t>A Different Story of Poor Communities</a:t>
            </a:r>
          </a:p>
          <a:p xmlns:a="http://schemas.openxmlformats.org/drawingml/2006/main">
            <a:r>
              <a:t>Fast Fashion: Poverty Wages and Dreadful Working Conditions</a:t>
            </a:r>
          </a:p>
          <a:p xmlns:a="http://schemas.openxmlformats.org/drawingml/2006/main">
            <a:r>
              <a:t>➢ Inexpensive Clothing: At What Cost?</a:t>
            </a:r>
          </a:p>
          <a:p xmlns:a="http://schemas.openxmlformats.org/drawingml/2006/main">
            <a:r>
              <a:t>➢ Dangerous Conditions: Profits Not Safety</a:t>
            </a:r>
          </a:p>
          <a:p xmlns:a="http://schemas.openxmlformats.org/drawingml/2006/main">
            <a:r>
              <a:t>Wage Gaps: The Differences in Identities</a:t>
            </a:r>
          </a:p>
          <a:p xmlns:a="http://schemas.openxmlformats.org/drawingml/2006/main">
            <a:r>
              <a:t>The Myths of Poverty</a:t>
            </a:r>
          </a:p>
          <a:p xmlns:a="http://schemas.openxmlformats.org/drawingml/2006/main">
            <a:r>
              <a:t>➢ The Boot Strap Myth</a:t>
            </a:r>
          </a:p>
          <a:p xmlns:a="http://schemas.openxmlformats.org/drawingml/2006/main">
            <a:r>
              <a:t>➢ The Stigmatization of Poverty</a:t>
            </a:r>
          </a:p>
          <a:p xmlns:a="http://schemas.openxmlformats.org/drawingml/2006/main">
            <a:r>
              <a:t>Poverty and Epistemic Justice</a:t>
            </a:r>
          </a:p>
          <a:p xmlns:a="http://schemas.openxmlformats.org/drawingml/2006/main">
            <a:r>
              <a:t>Workplace Harassment: Real Time and Online</a:t>
            </a:r>
          </a:p>
          <a:p xmlns:a="http://schemas.openxmlformats.org/drawingml/2006/main">
            <a:r>
              <a:t>➢ Defining Workplace Harassment</a:t>
            </a:r>
          </a:p>
          <a:p xmlns:a="http://schemas.openxmlformats.org/drawingml/2006/main">
            <a:r>
              <a:t>➢ Identities and Workplace Harassment</a:t>
            </a:r>
          </a:p>
          <a:p xmlns:a="http://schemas.openxmlformats.org/drawingml/2006/main">
            <a:r>
              <a:t>➢ Sexual Harassment</a:t>
            </a:r>
          </a:p>
          <a:p xmlns:a="http://schemas.openxmlformats.org/drawingml/2006/main">
            <a:r>
              <a:t>Bullying</a:t>
            </a:r>
          </a:p>
          <a:p xmlns:a="http://schemas.openxmlformats.org/drawingml/2006/main">
            <a:r>
              <a:t>Listening to Subordinates Rather than Supervisors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 Intersectional Approaches</a:t>
            </a:r>
          </a:p>
          <a:p xmlns:a="http://schemas.openxmlformats.org/drawingml/2006/main">
            <a:r>
              <a:t>                  to Workplace Injustices</a:t>
            </a:r>
          </a:p>
          <a:p xmlns:a="http://schemas.openxmlformats.org/drawingml/2006/main">
            <a:r>
              <a:t>Learning Objectives</a:t>
            </a:r>
          </a:p>
          <a:p xmlns:a="http://schemas.openxmlformats.org/drawingml/2006/main">
            <a:r>
              <a:t>After reading this chapter, you should be able to . . .</a:t>
            </a:r>
          </a:p>
          <a:p xmlns:a="http://schemas.openxmlformats.org/drawingml/2006/main">
            <a:r>
              <a:t>➢ Describe “fast fashion” and the impact of consumer culture on global and</a:t>
            </a:r>
          </a:p>
          <a:p xmlns:a="http://schemas.openxmlformats.org/drawingml/2006/main">
            <a:r>
              <a:t>    transnational questions of identity and agency.</a:t>
            </a:r>
          </a:p>
          <a:p xmlns:a="http://schemas.openxmlformats.org/drawingml/2006/main">
            <a:r>
              <a:t>➢ Explain racism, sexism, and other forms of discrimination in terms of the wage</a:t>
            </a:r>
          </a:p>
          <a:p xmlns:a="http://schemas.openxmlformats.org/drawingml/2006/main">
            <a:r>
              <a:t>    gap and structural violence.</a:t>
            </a:r>
          </a:p>
          <a:p xmlns:a="http://schemas.openxmlformats.org/drawingml/2006/main">
            <a:r>
              <a:t>➢ Assess the bootstrap myth of poverty and the rhetoric used to rationalize</a:t>
            </a:r>
          </a:p>
          <a:p xmlns:a="http://schemas.openxmlformats.org/drawingml/2006/main">
            <a:r>
              <a:t>    inequality as an individual rather than structural issue.</a:t>
            </a:r>
          </a:p>
          <a:p xmlns:a="http://schemas.openxmlformats.org/drawingml/2006/main">
            <a:r>
              <a:t>➢ Analyze the intersectional relationships between self-determination and</a:t>
            </a:r>
          </a:p>
          <a:p xmlns:a="http://schemas.openxmlformats.org/drawingml/2006/main">
            <a:r>
              <a:t>    poverty.</a:t>
            </a:r>
          </a:p>
          <a:p xmlns:a="http://schemas.openxmlformats.org/drawingml/2006/main">
            <a:r>
              <a:t>➢ Define workplace harassment, bullying, and a hostile work environment.</a:t>
            </a:r>
          </a:p>
          <a:p xmlns:a="http://schemas.openxmlformats.org/drawingml/2006/main">
            <a:r>
              <a:t>➢ Describe how taken-for-granted discourses, strategic ambiguity, and</a:t>
            </a:r>
          </a:p>
          <a:p xmlns:a="http://schemas.openxmlformats.org/drawingml/2006/main">
            <a:r>
              <a:t>    exclusionary discourses are used to normalize workplace harassment.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 Intersectional Approaches</a:t>
            </a:r>
          </a:p>
          <a:p xmlns:a="http://schemas.openxmlformats.org/drawingml/2006/main">
            <a:r>
              <a:t>                    to Workplace Injustices</a:t>
            </a:r>
          </a:p>
          <a:p xmlns:a="http://schemas.openxmlformats.org/drawingml/2006/main">
            <a:r>
              <a:t>9.1 Guide to Communication: Talking Back to Systems of Workplace</a:t>
            </a:r>
          </a:p>
          <a:p xmlns:a="http://schemas.openxmlformats.org/drawingml/2006/main">
            <a:r>
              <a:t>Harassment (Part 1)</a:t>
            </a:r>
          </a:p>
          <a:p xmlns:a="http://schemas.openxmlformats.org/drawingml/2006/main">
            <a:r>
              <a:t>In order to explore ways we can change the discourse around bullying and</a:t>
            </a:r>
          </a:p>
          <a:p xmlns:a="http://schemas.openxmlformats.org/drawingml/2006/main">
            <a:r>
              <a:t>harassment, consider the following steps:</a:t>
            </a:r>
          </a:p>
          <a:p xmlns:a="http://schemas.openxmlformats.org/drawingml/2006/main">
            <a:r>
              <a:t>1. Understand Human Rights Violations.</a:t>
            </a:r>
          </a:p>
          <a:p xmlns:a="http://schemas.openxmlformats.org/drawingml/2006/main">
            <a:r>
              <a:t>   According to the United Nations, “Human rights are rights inherent to all human</a:t>
            </a:r>
          </a:p>
          <a:p xmlns:a="http://schemas.openxmlformats.org/drawingml/2006/main">
            <a:r>
              <a:t>   beings, regardless of race, sex, nationality, ethnicity, language, religion, or any</a:t>
            </a:r>
          </a:p>
          <a:p xmlns:a="http://schemas.openxmlformats.org/drawingml/2006/main">
            <a:r>
              <a:t>   other status. Human rights include the right to life and liberty, freedom from</a:t>
            </a:r>
          </a:p>
          <a:p xmlns:a="http://schemas.openxmlformats.org/drawingml/2006/main">
            <a:r>
              <a:t>   slavery and torture, freedom of opinion and expression, the right to work and</a:t>
            </a:r>
          </a:p>
          <a:p xmlns:a="http://schemas.openxmlformats.org/drawingml/2006/main">
            <a:r>
              <a:t>   education, and many more. Everyone is entitled to these rights, without</a:t>
            </a:r>
          </a:p>
          <a:p xmlns:a="http://schemas.openxmlformats.org/drawingml/2006/main">
            <a:r>
              <a:t>   discrimination.” How true is this for the places you work as well as the places in</a:t>
            </a:r>
          </a:p>
          <a:p xmlns:a="http://schemas.openxmlformats.org/drawingml/2006/main">
            <a:r>
              <a:t>   which the items you buy are manufactured?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 Intersectional Approaches</a:t>
            </a:r>
          </a:p>
          <a:p xmlns:a="http://schemas.openxmlformats.org/drawingml/2006/main">
            <a:r>
              <a:t>                                to Workplace Injustices</a:t>
            </a:r>
          </a:p>
          <a:p xmlns:a="http://schemas.openxmlformats.org/drawingml/2006/main">
            <a:r>
              <a:t>         9.1 Guide to Communication: Talking Back to Systems of Workplace</a:t>
            </a:r>
          </a:p>
          <a:p xmlns:a="http://schemas.openxmlformats.org/drawingml/2006/main">
            <a:r>
              <a:t>         Harassment (Part 2)</a:t>
            </a:r>
          </a:p>
          <a:p xmlns:a="http://schemas.openxmlformats.org/drawingml/2006/main">
            <a:r>
              <a:t>         2.      Develop an Intersectional Vocabulary</a:t>
            </a:r>
          </a:p>
          <a:p xmlns:a="http://schemas.openxmlformats.org/drawingml/2006/main">
            <a:r>
              <a:t>                 In “Transforming Resistance,” communication scholars Shiv Ganesh, Heather Zoller &amp;</a:t>
            </a:r>
          </a:p>
          <a:p xmlns:a="http://schemas.openxmlformats.org/drawingml/2006/main">
            <a:r>
              <a:t>                 George Cheney ask “to what degree do resistance efforts address multiple forms of</a:t>
            </a:r>
          </a:p>
          <a:p xmlns:a="http://schemas.openxmlformats.org/drawingml/2006/main">
            <a:r>
              <a:t>                 inequality and difference, such as gender, ethnicity, nationality, class, religion, and</a:t>
            </a:r>
          </a:p>
          <a:p xmlns:a="http://schemas.openxmlformats.org/drawingml/2006/main">
            <a:r>
              <a:t>                 sexuality?” Rather than hold individuals wholly responsible for workplace inequities,</a:t>
            </a:r>
          </a:p>
          <a:p xmlns:a="http://schemas.openxmlformats.org/drawingml/2006/main">
            <a:r>
              <a:t>                 explore the organizational discourses in the places you work and assess 1) who is</a:t>
            </a:r>
          </a:p>
          <a:p xmlns:a="http://schemas.openxmlformats.org/drawingml/2006/main">
            <a:r>
              <a:t>                 being held accountable and 2) which identities are clearly named as central to the</a:t>
            </a:r>
          </a:p>
          <a:p xmlns:a="http://schemas.openxmlformats.org/drawingml/2006/main">
            <a:r>
              <a:t>                 inequities that may be occurring.</a:t>
            </a:r>
          </a:p>
          <a:p xmlns:a="http://schemas.openxmlformats.org/drawingml/2006/main">
            <a:r>
              <a:t>         3.      Expand Your Own Narrative</a:t>
            </a:r>
          </a:p>
          <a:p xmlns:a="http://schemas.openxmlformats.org/drawingml/2006/main">
            <a:r>
              <a:t>                 Following Robin Clair’s research, examine the taken-for-granted, strategically</a:t>
            </a:r>
          </a:p>
          <a:p xmlns:a="http://schemas.openxmlformats.org/drawingml/2006/main">
            <a:r>
              <a:t>                 ambiguous, and exclusionary discourses in your own communication about</a:t>
            </a:r>
          </a:p>
          <a:p xmlns:a="http://schemas.openxmlformats.org/drawingml/2006/main">
            <a:r>
              <a:t>                 workplace inequities. Whose experiences are being valued and sanctioned? Whose</a:t>
            </a:r>
          </a:p>
          <a:p xmlns:a="http://schemas.openxmlformats.org/drawingml/2006/main">
            <a:r>
              <a:t>                 experiences are being concealed and devalued?</a:t>
            </a:r>
          </a:p>
          <a:p xmlns:a="http://schemas.openxmlformats.org/drawingml/2006/main">
            <a:r>
              <a:t>SOURCE: “Human Rights,” United Nations, 2018, http://www.un.org/en/sections/issues-depth/human-rights/ and Shiv Ganesh, Heather Zoller, and George Cheney, “Transforming</a:t>
            </a:r>
          </a:p>
          <a:p xmlns:a="http://schemas.openxmlformats.org/drawingml/2006/main">
            <a:r>
              <a:t>Resistance, Broadening Our Boundaries: Critical Organizational Communication Meets Globalization from Below,” Communication Monographs 72, no. 2 (2005), 181.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</a:t>
            </a:r>
          </a:p>
          <a:p xmlns:a="http://schemas.openxmlformats.org/drawingml/2006/main">
            <a:r>
              <a:t>Intersectional</a:t>
            </a:r>
          </a:p>
          <a:p xmlns:a="http://schemas.openxmlformats.org/drawingml/2006/main">
            <a:r>
              <a:t>Approaches to</a:t>
            </a:r>
          </a:p>
          <a:p xmlns:a="http://schemas.openxmlformats.org/drawingml/2006/main">
            <a:r>
              <a:t>Workplace Injustices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Gretchen Carlson, “How We</a:t>
            </a:r>
          </a:p>
          <a:p xmlns:a="http://schemas.openxmlformats.org/drawingml/2006/main">
            <a:r>
              <a:t>    Can End Sexual</a:t>
            </a:r>
          </a:p>
          <a:p xmlns:a="http://schemas.openxmlformats.org/drawingml/2006/main">
            <a:r>
              <a:t>    Harassment at Work,”</a:t>
            </a:r>
          </a:p>
          <a:p xmlns:a="http://schemas.openxmlformats.org/drawingml/2006/main">
            <a:r>
              <a:t>    filmed November 2017 in</a:t>
            </a:r>
          </a:p>
          <a:p xmlns:a="http://schemas.openxmlformats.org/drawingml/2006/main">
            <a:r>
              <a:t>    New Orleans, TEDWomen</a:t>
            </a:r>
          </a:p>
          <a:p xmlns:a="http://schemas.openxmlformats.org/drawingml/2006/main">
            <a:r>
              <a:t>    2017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</a:t>
            </a:r>
          </a:p>
          <a:p xmlns:a="http://schemas.openxmlformats.org/drawingml/2006/main">
            <a:r>
              <a:t>                                      Intersectional</a:t>
            </a:r>
          </a:p>
          <a:p xmlns:a="http://schemas.openxmlformats.org/drawingml/2006/main">
            <a:r>
              <a:t>A person standing on a stage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Description automatically generated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          Approaches to</a:t>
            </a:r>
          </a:p>
          <a:p xmlns:a="http://schemas.openxmlformats.org/drawingml/2006/main">
            <a:r>
              <a:t>                                      Workplace Injustices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          Sir Ken Robinson, “Do</a:t>
            </a:r>
          </a:p>
          <a:p xmlns:a="http://schemas.openxmlformats.org/drawingml/2006/main">
            <a:r>
              <a:t>                                          Schools Kill Creativity?”</a:t>
            </a:r>
          </a:p>
          <a:p xmlns:a="http://schemas.openxmlformats.org/drawingml/2006/main">
            <a:r>
              <a:t>                                          filmed February 2006 in</a:t>
            </a:r>
          </a:p>
          <a:p xmlns:a="http://schemas.openxmlformats.org/drawingml/2006/main">
            <a:r>
              <a:t>                                          Monterrey, California,</a:t>
            </a:r>
          </a:p>
          <a:p xmlns:a="http://schemas.openxmlformats.org/drawingml/2006/main">
            <a:r>
              <a:t>                                          Ted2006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</a:t>
            </a:r>
          </a:p>
          <a:p xmlns:a="http://schemas.openxmlformats.org/drawingml/2006/main">
            <a:r>
              <a:t>                                        Intersectional</a:t>
            </a:r>
          </a:p>
          <a:p xmlns:a="http://schemas.openxmlformats.org/drawingml/2006/main">
            <a:r>
              <a:t>A person standing in front of a crowd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Description automatically generated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            Approaches to</a:t>
            </a:r>
          </a:p>
          <a:p xmlns:a="http://schemas.openxmlformats.org/drawingml/2006/main">
            <a:r>
              <a:t>                                        Workplace Injustices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            Mia Birdsong, “The Story We</a:t>
            </a:r>
          </a:p>
          <a:p xmlns:a="http://schemas.openxmlformats.org/drawingml/2006/main">
            <a:r>
              <a:t>                                           Tell About Poverty Isn’t</a:t>
            </a:r>
          </a:p>
          <a:p xmlns:a="http://schemas.openxmlformats.org/drawingml/2006/main">
            <a:r>
              <a:t>                                           True,” filmed May 2015</a:t>
            </a:r>
          </a:p>
          <a:p xmlns:a="http://schemas.openxmlformats.org/drawingml/2006/main">
            <a:r>
              <a:t>                                           in Monterey, California,</a:t>
            </a:r>
          </a:p>
          <a:p xmlns:a="http://schemas.openxmlformats.org/drawingml/2006/main">
            <a:r>
              <a:t>                                           TEDWomen video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User-provided PDF, page 28.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Chapter Nine:</a:t>
            </a:r>
          </a:p>
          <a:p xmlns:a="http://schemas.openxmlformats.org/drawingml/2006/main">
            <a:r>
              <a:t>                                      Intersectional</a:t>
            </a:r>
          </a:p>
          <a:p xmlns:a="http://schemas.openxmlformats.org/drawingml/2006/main">
            <a:r>
              <a:t>A screenshot of a person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Description automatically generated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          Approaches to</a:t>
            </a:r>
          </a:p>
          <a:p xmlns:a="http://schemas.openxmlformats.org/drawingml/2006/main">
            <a:r>
              <a:t>                                      Workplace Injustices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          Mallory Simon and Sara</a:t>
            </a:r>
          </a:p>
          <a:p xmlns:a="http://schemas.openxmlformats.org/drawingml/2006/main">
            <a:r>
              <a:t>                                          Sidner, “Black Workers</a:t>
            </a:r>
          </a:p>
          <a:p xmlns:a="http://schemas.openxmlformats.org/drawingml/2006/main">
            <a:r>
              <a:t>                                          Describe Details of</a:t>
            </a:r>
          </a:p>
          <a:p xmlns:a="http://schemas.openxmlformats.org/drawingml/2006/main">
            <a:r>
              <a:t>                                          ‘Living Hell’ at UPS</a:t>
            </a:r>
          </a:p>
          <a:p xmlns:a="http://schemas.openxmlformats.org/drawingml/2006/main">
            <a:r>
              <a:t>                                          Center in Ohio,” CNN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6d099dc56748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da54b6d2234032" /><Relationship Type="http://schemas.openxmlformats.org/officeDocument/2006/relationships/slideLayout" Target="/ppt/slideLayouts/slideLayout1.xml" Id="R9b6628ef89ad40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6628ef89ad40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b0ca02fa4a4d11" /><Relationship Type="http://schemas.openxmlformats.org/officeDocument/2006/relationships/notesSlide" Target="/ppt/notesSlides/notesSlide1.xml" Id="R186991290a8945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6b5f53afe1429d" /><Relationship Type="http://schemas.openxmlformats.org/officeDocument/2006/relationships/notesSlide" Target="/ppt/notesSlides/notesSlide2.xml" Id="R11e863f0bb014c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b306ece7bb4afd" /><Relationship Type="http://schemas.openxmlformats.org/officeDocument/2006/relationships/notesSlide" Target="/ppt/notesSlides/notesSlide3.xml" Id="R182e11a5f25e4b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7d12e008743cb" /><Relationship Type="http://schemas.openxmlformats.org/officeDocument/2006/relationships/notesSlide" Target="/ppt/notesSlides/notesSlide4.xml" Id="R8448604d7f064d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4b4baedf974461" /><Relationship Type="http://schemas.openxmlformats.org/officeDocument/2006/relationships/notesSlide" Target="/ppt/notesSlides/notesSlide5.xml" Id="R3a0c5601a33f45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59a96be094ea8" /><Relationship Type="http://schemas.openxmlformats.org/officeDocument/2006/relationships/notesSlide" Target="/ppt/notesSlides/notesSlide6.xml" Id="Rce7e360dfa0847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1c68afd294bf5" /><Relationship Type="http://schemas.openxmlformats.org/officeDocument/2006/relationships/image" Target="/ppt/media/image.png" Id="R36cf6b652a284001" /><Relationship Type="http://schemas.openxmlformats.org/officeDocument/2006/relationships/notesSlide" Target="/ppt/notesSlides/notesSlide7.xml" Id="Ra6d87e65d51340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2e73111b04a7b" /><Relationship Type="http://schemas.openxmlformats.org/officeDocument/2006/relationships/image" Target="/ppt/media/image2.png" Id="R50161892344b4a1f" /><Relationship Type="http://schemas.openxmlformats.org/officeDocument/2006/relationships/notesSlide" Target="/ppt/notesSlides/notesSlide8.xml" Id="R3f36ac7929a847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a21c400a44cfe" /><Relationship Type="http://schemas.openxmlformats.org/officeDocument/2006/relationships/image" Target="/ppt/media/image3.png" Id="Ra782920a7ce24b87" /><Relationship Type="http://schemas.openxmlformats.org/officeDocument/2006/relationships/notesSlide" Target="/ppt/notesSlides/notesSlide9.xml" Id="R7538758e49af49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97cefd8b64f77" /><Relationship Type="http://schemas.openxmlformats.org/officeDocument/2006/relationships/notesSlide" Target="/ppt/notesSlides/notesSlide10.xml" Id="R777d5e9be083481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969cbbb9c54285" /><Relationship Type="http://schemas.openxmlformats.org/officeDocument/2006/relationships/notesSlide" Target="/ppt/notesSlides/notesSlide11.xml" Id="R3779043e57854b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8004d7f6d4c50" /><Relationship Type="http://schemas.openxmlformats.org/officeDocument/2006/relationships/notesSlide" Target="/ppt/notesSlides/notesSlide12.xml" Id="R9c97610973e143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4075d09074b1f" /><Relationship Type="http://schemas.openxmlformats.org/officeDocument/2006/relationships/notesSlide" Target="/ppt/notesSlides/notesSlide13.xml" Id="R930571733ec84ea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d67e29b65941af" /><Relationship Type="http://schemas.openxmlformats.org/officeDocument/2006/relationships/notesSlide" Target="/ppt/notesSlides/notesSlide14.xml" Id="R5b70601abd9d45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0df371b314358" /><Relationship Type="http://schemas.openxmlformats.org/officeDocument/2006/relationships/notesSlide" Target="/ppt/notesSlides/notesSlide15.xml" Id="R98bd0af0f3fa4f6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b97c8778a4648" /><Relationship Type="http://schemas.openxmlformats.org/officeDocument/2006/relationships/notesSlide" Target="/ppt/notesSlides/notesSlide16.xml" Id="Rfc7b1423e22140c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c16dc6976494d" /><Relationship Type="http://schemas.openxmlformats.org/officeDocument/2006/relationships/image" Target="/ppt/media/image4.png" Id="R7d85a37879784033" /><Relationship Type="http://schemas.openxmlformats.org/officeDocument/2006/relationships/notesSlide" Target="/ppt/notesSlides/notesSlide17.xml" Id="R181604beddcd416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ed3d6fdbc4c99" /><Relationship Type="http://schemas.openxmlformats.org/officeDocument/2006/relationships/image" Target="/ppt/media/image5.png" Id="R73bcfd76d9d941d3" /><Relationship Type="http://schemas.openxmlformats.org/officeDocument/2006/relationships/notesSlide" Target="/ppt/notesSlides/notesSlide18.xml" Id="Rc09358eb73744ab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c8da31fa04358" /><Relationship Type="http://schemas.openxmlformats.org/officeDocument/2006/relationships/image" Target="/ppt/media/image6.png" Id="R3a723cabaa614479" /><Relationship Type="http://schemas.openxmlformats.org/officeDocument/2006/relationships/notesSlide" Target="/ppt/notesSlides/notesSlide19.xml" Id="Rb5b6678f3bf94ac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8a6bfe1e64d7f" /><Relationship Type="http://schemas.openxmlformats.org/officeDocument/2006/relationships/image" Target="/ppt/media/image7.png" Id="R011ce5e1137a4241" /><Relationship Type="http://schemas.openxmlformats.org/officeDocument/2006/relationships/notesSlide" Target="/ppt/notesSlides/notesSlide20.xml" Id="R16e5d4e0aa2e40a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50c1c469141ba" /><Relationship Type="http://schemas.openxmlformats.org/officeDocument/2006/relationships/notesSlide" Target="/ppt/notesSlides/notesSlide21.xml" Id="R6a505a113b9c48b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eca66d5c044ee" /><Relationship Type="http://schemas.openxmlformats.org/officeDocument/2006/relationships/notesSlide" Target="/ppt/notesSlides/notesSlide22.xml" Id="R75b1256bf44d42d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cd39b977aa4513" /><Relationship Type="http://schemas.openxmlformats.org/officeDocument/2006/relationships/notesSlide" Target="/ppt/notesSlides/notesSlide23.xml" Id="Rddf8127fa51d4be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b1936006af4cd6" /><Relationship Type="http://schemas.openxmlformats.org/officeDocument/2006/relationships/notesSlide" Target="/ppt/notesSlides/notesSlide24.xml" Id="R72ec3f11b17e455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d02d979854006" /><Relationship Type="http://schemas.openxmlformats.org/officeDocument/2006/relationships/image" Target="/ppt/media/image8.png" Id="R695f61be1255441d" /><Relationship Type="http://schemas.openxmlformats.org/officeDocument/2006/relationships/notesSlide" Target="/ppt/notesSlides/notesSlide25.xml" Id="R759652c1540049d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08199bdba2482c" /><Relationship Type="http://schemas.openxmlformats.org/officeDocument/2006/relationships/image" Target="/ppt/media/image9.png" Id="R943c199434324e04" /><Relationship Type="http://schemas.openxmlformats.org/officeDocument/2006/relationships/notesSlide" Target="/ppt/notesSlides/notesSlide26.xml" Id="Rba7692531066453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59d544fce34f80" /><Relationship Type="http://schemas.openxmlformats.org/officeDocument/2006/relationships/image" Target="/ppt/media/image10.png" Id="R0f24678cb55644be" /><Relationship Type="http://schemas.openxmlformats.org/officeDocument/2006/relationships/notesSlide" Target="/ppt/notesSlides/notesSlide27.xml" Id="R54f2ff462d0b494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10481fb434e05" /><Relationship Type="http://schemas.openxmlformats.org/officeDocument/2006/relationships/image" Target="/ppt/media/image11.png" Id="R47effe5d1ebc4553" /><Relationship Type="http://schemas.openxmlformats.org/officeDocument/2006/relationships/notesSlide" Target="/ppt/notesSlides/notesSlide28.xml" Id="Rf66ec229c8334a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26713-EE8F-489C-A6E2-5D843B06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E20E05-EAD5-49EF-A0D5-64D3EC0D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95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CINDY L. GRIFFIN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04623-E593-4A31-8C84-F041A8CB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669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Beyond Gender Binaries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D1E1B-5F06-42BE-8B39-6585B962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857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Part II(b): Feminist Intersectional Orientations to Rights</a:t>
            </a:r>
          </a:p>
          <a:p xmlns:a="http://schemas.openxmlformats.org/drawingml/2006/main">
            <a:pPr>
              <a:defRPr sz="2175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Chapters 7-9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D07CD5-B03B-4A52-8ED8-543E1629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00600"/>
            <a:ext cx="6762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265140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915C00-DF8D-4657-90B4-0CF3662C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9971A-13CF-48EA-A24C-5BF47FB8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354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Seven: Intersectional Discourses for Talking About Sexual Violence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A7561B-2958-4F86-8621-ACD6C366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6499C-5636-4106-8E5C-DD5F1E9B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Outline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 this chapter, you will find . . 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Discourses of Public Cruelty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and The Burden of Performance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and The Burden of Credibility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and The Burden of Silence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and The Burden of Ability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About the Perpetrators: Forces Beyond their Control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from the Perpetrators: “Legitimate Forms of Humiliation”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Stories of Resilience and Resistance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On College Campuses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 Social Settings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 Communities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On the Street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 Free Trade Zones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The Power of Community</a:t>
            </a:r>
          </a:p>
        </p:txBody>
      </p:sp>
    </p:spTree>
    <p:extLst>
      <p:ext uri="{BB962C8B-B14F-4D97-AF65-F5344CB8AC3E}">
        <p14:creationId xmlns:p14="http://schemas.microsoft.com/office/powerpoint/2010/main" val="636235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58DBE-8BE3-4596-B349-DE41B5F3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4647B-AEF6-4D43-A0C7-484CC2A0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Seven: Learning Objectives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4AB29F-EBE9-44EA-A6F0-7F97584C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471E81-7604-47EA-A0B0-E4F86EA1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After reading this chapter, you should be able to . . 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Assess the unequal burdens of communication placed on victims-survivors.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Analyze how the grammar of non-agency and the aura of non-responsibility are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used to exonerate perpetrators.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Describe the ways a response-able witness can counter prevalent assumptions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about sexual assault.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Create alternative narratives of resilience and resistance that circumvent the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structures of power and privilege that keep victims-survivors silenced.</a:t>
            </a:r>
          </a:p>
        </p:txBody>
      </p:sp>
    </p:spTree>
    <p:extLst>
      <p:ext uri="{BB962C8B-B14F-4D97-AF65-F5344CB8AC3E}">
        <p14:creationId xmlns:p14="http://schemas.microsoft.com/office/powerpoint/2010/main" val="4220470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16EF9-9617-44B0-87BC-7F73F821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6B4EA-0B8B-47C6-9CAF-6325651F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Categories of Non-Agency and Non-Responsibility: Part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3A65C-6062-4DF2-BBA2-7A1AE4F9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572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36589"/>
                <a:gridCol w="3612952"/>
                <a:gridCol w="5161359"/>
              </a:tblGrid>
              <a:tr h="9144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Category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Excuse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Why invalid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Alcohol and drug abuse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His abuse eroded his inhibitions and made him act out of character.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Most men do not assault women sexually when intoxicated or under the influence of drugs.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Sexual drive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His lack of sexual fulfillment was a precipitating factor.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Equating sexualized assault with sexual activity conceals violence and treats the act as mutual.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Psychopathology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 was reacting to a pre-existing psychological disorder.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This minimizes the violence and suggests that the offender was simply indulging a biological need.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Dysfunctional family upbringing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His damaged family background caused the assault.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This makes violence seem inevitable and shifts responsibility from the individual to the past.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7876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11603-9B9B-4366-BCD9-AFE95EF14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54DD40-4463-41D5-85C6-1F644EF3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Categories of Non-Agency and Non-Responsibility: Part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422D3-DA4B-4116-831D-EA7707DA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572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36589"/>
                <a:gridCol w="3612952"/>
                <a:gridCol w="5161359"/>
              </a:tblGrid>
              <a:tr h="9144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Category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Excuse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Why invalid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Trauma and stress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Family pressure, combat experiences, and external stresses caused the behavior.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This treats violence as a result of prior trauma rather than a deliberate act.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Character traits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The offender is a violent person and had no choice but to behave violently.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Treating violence as an inborn nature assumes the person cannot act differently.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Emotion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Overwhelming emotions, such as anger, caused the assault.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This denies the deliberateness and seriousness of assaults that are often premeditated.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Loss of control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 did not intend to hurt them. Things just got out of hand.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This denies deliberateness and recasts harmful behavior as something the perpetrator could not help.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4059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7F144-F7C5-4F11-A3E1-8A4B53C6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17D5E-FB70-4CF4-9910-5D5DBE0E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Guide to Communication: Sexual Violence and Intersectional Literacy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D042E5-9841-46DF-AD61-DE98769A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07358-9E0C-4B34-9E37-AB2A7435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7.1 Guide to Communication: Sexual Violence and Intersectional Literacy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Developing an intersectional vocabulary around the topic of sexual violence can feel quite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challenging. To assist you in developing this new vocabulary, try the following: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1. Over several weeks, explore how fluent are you in the intersectional language of sexual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violence. To do this, listen for the non-intersectional language of burden, credibility, silence,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and ability in media, group or interpersonal conversations, and even in your own language.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Record the specific words and phrases that make this discourse about sexual violence non-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intersectional. If you wanted to speak intersectionally about sexual violence, how might you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reframe these conversations?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2. Consider the approaches to resistance you have learned about in this chapter (telling stories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of successful resistance, stigmatizing sexual violence, engaging bystanders, reporting and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responding, building community, sharing histories, and educating people). Do you already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engage in some of these acts of resistance? Are there others you would like to participate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in? To whom do you or would your direct your messages—who is or would your audience be?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What is your message? Are there other forms of resistance you have seen, or would like to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engage, as you tell an intersectional story about sexual violence?</a:t>
            </a:r>
          </a:p>
        </p:txBody>
      </p:sp>
    </p:spTree>
    <p:extLst>
      <p:ext uri="{BB962C8B-B14F-4D97-AF65-F5344CB8AC3E}">
        <p14:creationId xmlns:p14="http://schemas.microsoft.com/office/powerpoint/2010/main" val="4793284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723A2-5CBE-4E46-B2B4-43AB139E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C813C-39C8-45EB-84EC-0E4D10E8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Ione Wells: How We Talk About Sexual Assault Online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29FC66-4DCC-4D65-AFE9-74597137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cf6b652a284001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31892-3019-42D5-8301-EAB91B12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Ione Wells, “How We Talk about Sexual Assault Online,” filmed June 2016 in Banff, Alberta, Canada, TEDSummit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7466A-B0C8-4D36-8B46-BAD8A6EB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20203025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F8EAC0-49FD-424F-A036-5C4DC25A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3B8EA-C1A9-4174-ABFB-E9AD97FA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Tarana Burke: Me Too Is a Movement, Not a Moment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9CD4B2-4AD1-4685-A74E-36117047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61892344b4a1f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483B4F-211C-4F8A-9575-53A1F171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Tarana Burke, “Me Too is a Movement, Not a Moment,” filmed November 2018 in Palm Springs, California, TEDWomen 2018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123C57-8F63-4FFD-9C0B-35DDA9857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19700454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20DAA-F265-4262-8E9B-DBACB3FB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C72BD-5D4B-4004-A325-EBF73D86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Stanford Victim Impact Statement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7E3C59-0A2A-439C-A94A-D305B919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82920a7ce24b87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B2931-C1FE-4641-88FF-C7A7106D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Katie J.M. Baker, “Here’s the Powerful Letter the Stanford Victim Read to Her Attacker,” BuzzFeed News, June 3, 2016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DFFB8-6FD1-40B1-9738-A30C4E26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18158422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E536D2-E53D-4DFD-B685-620A7B61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E9690-2D96-4816-AAC3-4884D0E8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Eight: Intersectional Approaches to Spaces for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95866D-1B9E-4175-AD6D-B4806246A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E61544-8EBF-401B-B983-3989B43B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Outline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to Spaces for Learning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 this chapter, you will find . . 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The Right to Safety in Our Schools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Bullying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Who Bullies and Who Gets Bullied?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Bullying: Real Time and Online Patterns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Mass Shootings: Yesterday and Today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Violence is Synonymous with Masculinity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Microaggressions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Defining Microaggressions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Examples of Microaggressions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Non-Binary Pronouns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The Right to Learn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Title IX, Civil Rights Act, and Americans with Disabilities Act: No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Exclusions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Curriculum Matters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Rejecting Discourses of Supremacy</a:t>
            </a:r>
          </a:p>
        </p:txBody>
      </p:sp>
    </p:spTree>
    <p:extLst>
      <p:ext uri="{BB962C8B-B14F-4D97-AF65-F5344CB8AC3E}">
        <p14:creationId xmlns:p14="http://schemas.microsoft.com/office/powerpoint/2010/main" val="713132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1A687-862F-4180-9591-F5168F19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4A765-773A-4917-9B5E-E3827B66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Eight: Learning Objectives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E670DD-F276-43C8-833D-946ACE39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5CD74-6A6F-44F3-8356-B0457B10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After reading this chapter, you should be able to . . 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Describe the importance of feeling safe in learning environments.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Identify those most vulnerable to bullying and violence in real time as well as online.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Describe the perpetrators of real-time and online bulling and violence.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Explain who the perpetrators of public mass murder in the United States are and the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reasons these perpetrators may be committing this violence.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Define microaggressions and describe their impact on the targets of this form of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aggression.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List the non-binary pronouns available to those who wish to use a intersectional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approach to identifying other people.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Explain several of the reasons people with privilege avoid talking about that privilege.</a:t>
            </a:r>
          </a:p>
        </p:txBody>
      </p:sp>
    </p:spTree>
    <p:extLst>
      <p:ext uri="{BB962C8B-B14F-4D97-AF65-F5344CB8AC3E}">
        <p14:creationId xmlns:p14="http://schemas.microsoft.com/office/powerpoint/2010/main" val="10320017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9D93E-9A52-4195-9B95-E4F95739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315A3-AF22-47E2-90E1-B4B9DCA6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Checklist for Inclusive Language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62F762-9B66-4EB3-A980-B0F16192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C1784-D0C1-414B-869F-254DA065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Communication Checklist for Inclusive Language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✓ Put People First: focus on the person, not their characteristics, e.g., instead of “a blind woman” or “a woman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salesperson,” use “a woman who is blind” or “a woman on our sales team.”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✓ Use Gender Neutral Language: Using “guys” to address all people is gendered language that may insinuate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that men are preferred. Instead, work in inclusive words such as friends, folks, people, you all, y’all, and team,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and avoid terms that connote gender or are condescending, such as Man (Man Hours, Man Power),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Girls/Ladies/Gals/Females (could feel condescending; use women).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✓ Use Last Names: Women are often referred to as Mary when the male counterpart is Mr. Smith. Be neutral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 presentations, for example, or in written work and use last names to refer to both women and men.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✓ Ask About Preferred Pronouns: It’s simple, What pronouns do you prefer? PGPs include “he/she,” “they,”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“ze,” “per” and many others.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✓ Be Aware of Stigmatizing or Shaming Phrases: Mental Disability/Handicap (focus instead on the person,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Jeremiah has autism… rather than Jeremiah has a mental disability or is Autistic or handicapped), Bossy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(condescending when referring to a woman; use powerful, assertive, take-charge); Ghetto (a bigoted term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unflatteringly connoting nonwhite), Gypped (a racial slur, from “gypsy [a slur for Romani people]), Fat (negative</a:t>
            </a:r>
          </a:p>
          <a:p xmlns:a="http://schemas.openxmlformats.org/drawingml/2006/main">
            <a:pPr>
              <a:def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terms can feel shaming; use body positive descriptors that are neutral like large, big, robust).</a:t>
            </a:r>
          </a:p>
        </p:txBody>
      </p:sp>
    </p:spTree>
    <p:extLst>
      <p:ext uri="{BB962C8B-B14F-4D97-AF65-F5344CB8AC3E}">
        <p14:creationId xmlns:p14="http://schemas.microsoft.com/office/powerpoint/2010/main" val="18021165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36E0D-7953-4326-94F8-864AE611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1C70FE-8E73-4D1A-A1D0-0F2B5010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Using Preferred Gender Identity Pronouns: Part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836F0-2779-4F36-951C-1655FADB5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572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29088"/>
                <a:gridCol w="6881813"/>
              </a:tblGrid>
              <a:tr h="9144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Preferred gender identity pronoun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Example sentence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she/her/hers; he/him/his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She wants you to use her pronouns. She went to her favorite store.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e/ey/em/eir/eirs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 wants you to use ey pronouns. E went to eir favorite store.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ze/hir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Ze wants you to use hir pronouns. Ze went to hir favorite store.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they/them/theirs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They want you to use their pronouns. They went to their favorite store.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1528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0E13BD-2120-483A-A2CA-B76020EDB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21903-D0AA-4061-A31E-4F8CFFF1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Using Preferred Gender Identity Pronouns: Part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6332D7-5B90-4D11-85D0-4383759C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572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29088"/>
                <a:gridCol w="6881813"/>
              </a:tblGrid>
              <a:tr h="7620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Preferred gender identity pronoun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7F6E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Example sentence</a:t>
                      </a:r>
                    </a:p>
                  </a:txBody>
                  <a:tcPr marL="91440" marR="91440" marT="45720" marB="45720">
                    <a:solidFill>
                      <a:srgbClr val="232818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co/cos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 wants you to use cos pronouns. Co went to cos favorite store.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xe/sem/xyr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Xe wants you to use xyr pronouns. Xe went to xyr favorite store.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hy/hym/hys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 wants you to use hys pronouns. Hy went to hys favorite store; did you see hym there?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per/per/pers/pers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Per wants you to use pers pronouns. Per went to pers favorite store.</a:t>
                      </a:r>
                    </a:p>
                  </a:txBody>
                  <a:tcPr marL="91440" marR="91440" marT="45720" marB="45720">
                    <a:solidFill>
                      <a:srgbClr val="F0EFE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No pronoun / use a person’s name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51A0D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Sassafras wants you to use Sassafras pronouns. Sassafras went to Sassafras’ favorite store.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7198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E1BF75-B98D-43FB-A730-F17ED32B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552934-BDD6-41E2-A976-16477F2E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Guide to Communication: Discourses of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80C60A-01EB-4202-BDFC-CCAB8372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AB9D3-5BFD-4E26-9EA1-94120247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8.1 Guide to Communication: Discourses of Value (Part 1)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Reflect on the following possibilities for an invitational (Chapter 1) approach to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difference: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1. Watch the 2011 Documentary Bully. Consider how you could communicate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invitationally with the school officials in this documentary. Are there ways you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could invite their perspectives and also share your own respectfully and without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demonizing anyone?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2. If you are curious about someone’s identities or want others to be more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respectful of your own, how might your questions or comments sound if they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came from a non-hierarchical frame of mind?</a:t>
            </a:r>
          </a:p>
        </p:txBody>
      </p:sp>
    </p:spTree>
    <p:extLst>
      <p:ext uri="{BB962C8B-B14F-4D97-AF65-F5344CB8AC3E}">
        <p14:creationId xmlns:p14="http://schemas.microsoft.com/office/powerpoint/2010/main" val="8822390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88FC2-3CDC-450D-B602-D1353E83A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D8FDEC-3F57-44A2-946B-0E24569D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Guide to Communication: Discourses of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8EA64-CDB1-4C29-B033-28D039D6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70759-4893-4398-BB53-F99A5182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8.1 Guide to Communication: Discourses of Value (Part 2)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3. Considering the “Sh*t People Say” YouTube videos, have you been the target of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similar microaggressions or perpetuated microaggressions unknowingly on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others? What are some examples of ways to avoid microaggressions through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respectful communication using an intersectional lens?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4. What are your preferred pronouns? Consider how you can avoid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microaggressions when asking other people about their own preferred pronouns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or revealing your PGP as you get to know them or work with them.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5. Do your own intersectional identities reveal areas of privilege that might inhibit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your recognition of the injustices other people experience? Do your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intersectional identities reveal experiences of injustice that contribute to you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listening to, and being outraged by, bullying and violence? How might you use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your own privilege and experience of injustice to avoid discourses of supremacy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 your communication with other people?</a:t>
            </a:r>
          </a:p>
        </p:txBody>
      </p:sp>
    </p:spTree>
    <p:extLst>
      <p:ext uri="{BB962C8B-B14F-4D97-AF65-F5344CB8AC3E}">
        <p14:creationId xmlns:p14="http://schemas.microsoft.com/office/powerpoint/2010/main" val="2443627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F8DB1-0A6D-4262-A727-98B94493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D7350B-A932-4EB1-A398-86E908A16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Digital Child Abuse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FB8236-892C-4B24-942C-E652C84D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5a37879784033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7115D-ECD5-4E11-9639-5E5906A3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Sebastian Bortnik, “The Conversation We Are Not Having about Digital Child Abuse,” filmed October 2016 in Buenos Aires, Argentina, TEDxRiodelaPlata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029B8-55B4-46CF-8584-739CFAB3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140347373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B6C08-281C-453D-961A-FAAF3B7BA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455210-16AF-4EA3-A48B-DFD6402A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Online Abuse of Women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21D642-2790-4009-9F42-3854C456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cfd76d9d941d3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BE77B-C868-4987-BDFC-5D1E4A99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Ashley Judd, “How Online Abuse of Women has Spiraled Out of Control,” filmed October 2016 in San Francisco, California, TEDWomen 2016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25A35-6B4F-45A4-91A5-ACBA6AC8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88782049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5E5A1-58D3-47F0-B5B0-A67B1583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A73B3-914A-4D4F-8E8D-0AD4254B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Hello Privilege, It’s Me, Chelsea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B4E3A-943E-474B-A0F7-7CB85516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23cabaa614479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DEC8B-2671-4C64-9B7C-91852861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Alex Stapleton and Chelsea Handler, “Hello Privilege, It’s Me Chelsea,” 2019, Netflix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A968E-D9B2-4797-9E7F-88603B2F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208722053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81702B-5F15-4E03-8664-1221FC56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72A604-896D-4351-89DA-93B61A9E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Microaggressions in Conversation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43182-0D41-468B-9113-725EEA72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1ce5e1137a4241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70B81-312E-4136-8FDF-9681374A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chescaleigh [Franchesca Ramsey], “Shit White Girls Say … to Black Girls,” YouTube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56196-3DA4-43C1-8ED6-EE7F0E8E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121477632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B6063-DF50-458B-8521-63CC0C48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8CB02-4AFC-4355-AA87-852C5FEA7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Nine: Intersectional Approaches to Workplace Injustices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94C87E-6C2F-4092-8984-D6675C7A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A78444-9FD0-4D5C-B2AC-3B082AB3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Outline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 this chapter, you will find . . .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 Different Story of Poor Communities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Fast Fashion: Poverty Wages and Dreadful Working Conditions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Inexpensive Clothing: At What Cost?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Dangerous Conditions: Profits Not Safety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Wage Gaps: The Differences in Identities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The Myths of Poverty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The Boot Strap Myth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The Stigmatization of Poverty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Poverty and Epistemic Justice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Workplace Harassment: Real Time and Online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Defining Workplace Harassment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Identities and Workplace Harassment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Sexual Harassment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Bullying</a:t>
            </a:r>
          </a:p>
          <a:p xmlns:a="http://schemas.openxmlformats.org/drawingml/2006/main">
            <a:pPr>
              <a:def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Listening to Subordinates Rather than Supervisors</a:t>
            </a:r>
          </a:p>
        </p:txBody>
      </p:sp>
    </p:spTree>
    <p:extLst>
      <p:ext uri="{BB962C8B-B14F-4D97-AF65-F5344CB8AC3E}">
        <p14:creationId xmlns:p14="http://schemas.microsoft.com/office/powerpoint/2010/main" val="16278284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1B7CE-FC91-4FFC-B738-761212E5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AA0C3-14A7-4D34-B590-E3CABB20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Chapter Nine: Learning Objectives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03F739-BA72-4025-BA1B-28417D30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E6DA3-477B-4B68-AA73-07955689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After reading this chapter, you should be able to . . 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Describe “fast fashion” and the impact of consumer culture on global and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transnational questions of identity and agency.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Explain racism, sexism, and other forms of discrimination in terms of the wage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gap and structural violence.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Assess the bootstrap myth of poverty and the rhetoric used to rationalize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inequality as an individual rather than structural issue.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Analyze the intersectional relationships between self-determination and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poverty.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Define workplace harassment, bullying, and a hostile work environment.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• Describe how taken-for-granted discourses, strategic ambiguity, and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exclusionary discourses are used to normalize workplace harassment.</a:t>
            </a:r>
          </a:p>
        </p:txBody>
      </p:sp>
    </p:spTree>
    <p:extLst>
      <p:ext uri="{BB962C8B-B14F-4D97-AF65-F5344CB8AC3E}">
        <p14:creationId xmlns:p14="http://schemas.microsoft.com/office/powerpoint/2010/main" val="98696933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1DE1A-6042-4C4D-83EB-26504133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83910-79EE-4794-A584-EB7B2DAF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9.1 Guide to Communication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61BC66-1222-4140-A29A-3D0A668A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7A8FC-3856-4464-9311-2DF61D7F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9.1 Guide to Communication: Talking Back to Systems of Workplace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Harassment (Part 1)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 order to explore ways we can change the discourse around bullying and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harassment, consider the following steps: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1. Understand Human Rights Violations.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According to the United Nations, “Human rights are rights inherent to all human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beings, regardless of race, sex, nationality, ethnicity, language, religion, or any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other status. Human rights include the right to life and liberty, freedom from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slavery and torture, freedom of opinion and expression, the right to work and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education, and many more. Everyone is entitled to these rights, without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discrimination.” How true is this for the places you work as well as the places in</a:t>
            </a:r>
          </a:p>
          <a:p xmlns:a="http://schemas.openxmlformats.org/drawingml/2006/main">
            <a:pPr>
              <a:def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which the items you buy are manufactured?</a:t>
            </a:r>
          </a:p>
        </p:txBody>
      </p:sp>
    </p:spTree>
    <p:extLst>
      <p:ext uri="{BB962C8B-B14F-4D97-AF65-F5344CB8AC3E}">
        <p14:creationId xmlns:p14="http://schemas.microsoft.com/office/powerpoint/2010/main" val="612618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6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66833B-F406-433B-9C90-4D6C6C15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0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3BCB72-515A-4118-853A-27CCA320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9.1 Guide to Communication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45BA5B-DA85-4A83-950B-74FE3ECC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CA2EE-A2CF-4009-A1B0-FB39D8AAB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47800"/>
            <a:ext cx="10477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9.1 Guide to Communication: Talking Back to Systems of Workplace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Harassment (Part 2)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2. Develop an Intersectional Vocabulary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 “Transforming Resistance,” communication scholars Shiv Ganesh, Heather Zoller &amp;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George Cheney ask “to what degree do resistance efforts address multiple forms of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inequality and difference, such as gender, ethnicity, nationality, class, religion, and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sexuality?” Rather than hold individuals wholly responsible for workplace inequities,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explore the organizational discourses in the places you work and assess 1) who is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being held accountable and 2) which identities are clearly named as central to the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inequities that may be occurring.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3. Expand Your Own Narrative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Following Robin Clair’s research, examine the taken-for-granted, strategically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ambiguous, and exclusionary discourses in your own communication about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workplace inequities. Whose experiences are being valued and sanctioned? Whose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experiences are being concealed and devalued?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SOURCE: “Human Rights,” United Nations, 2018, http://www.un.org/en/sections/issues-depth/human-rights/ and Shiv Ganesh, Heather Zoller, and George Cheney, “Transforming</a:t>
            </a:r>
          </a:p>
          <a:p xmlns:a="http://schemas.openxmlformats.org/drawingml/2006/main">
            <a:pPr>
              <a:def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51A0D"/>
                </a:solidFill>
                <a:latin typeface="Bitstream Charter"/>
                <a:ea typeface="Bitstream Charter"/>
                <a:cs typeface="Bitstream Charter"/>
              </a:rPr>
              <a:t>Resistance, Broadening Our Boundaries: Critical Organizational Communication Meets Globalization from Below,” Communication Monographs 72, no. 2 (2005), 181.</a:t>
            </a:r>
          </a:p>
        </p:txBody>
      </p:sp>
    </p:spTree>
    <p:extLst>
      <p:ext uri="{BB962C8B-B14F-4D97-AF65-F5344CB8AC3E}">
        <p14:creationId xmlns:p14="http://schemas.microsoft.com/office/powerpoint/2010/main" val="18010480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04938-FC37-4249-9E6C-63C66222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07BDA-A1A8-4EBF-92CB-14B05971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Ending Sexual Harassment at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2D931E-1A69-48A6-A05E-31485669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5f61be1255441d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A1785D-17A9-4758-8AF9-7B9FAB4D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Gretchen Carlson, “How We Can End Sexual Harassment at Work,” filmed November 2017 in New Orleans, TEDWomen 2017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F83E23-8FC0-4F12-81DF-6C6CCF93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61399791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24442-D5C7-4CD5-996F-4561E7C9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3932F-CB20-4B1D-843C-F7242C9D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Sir Ken Robinson: Do Schools Kill Creativity?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2FEFDD-8158-4FFF-B316-F8A3D51F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3c199434324e04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ECB86-AF29-4B66-958C-73C4245E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Sir Ken Robinson, “Do Schools Kill Creativity?” filmed February 2006 in Monterey, California, TED 2006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8373C7-CEBF-455F-BDE6-B71F57A9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160425776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8D0E55-D875-4BAB-92E1-C47DD3B7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42197-EB76-4033-A347-1CA0342D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The Story We Tell About Poverty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CB37E7-C953-442B-9CFA-3122B521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24678cb55644be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A15FA-FE48-4D32-90A0-9D9CD6E9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Mia Birdsong, “The Story We Tell About Poverty Isn’t True,” filmed May 2015 in Monterey, California, TEDWomen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74BB4-0AA3-4D62-808D-9345E323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34857033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51A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B374B5-AA6D-45AC-B0E4-7DAE91AF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6256F-927F-4CA4-B610-E5B55309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76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Black Workers and Workplace Conditions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04244-4CDF-45E3-A4C5-A79C80B7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72"/>
          </a:solidFill>
          <a:ln xmlns:a="http://schemas.openxmlformats.org/drawingml/2006/main" w="0">
            <a:noFill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ffe5d1ebc4553"/>
          <a:stretch xmlns:a="http://schemas.openxmlformats.org/drawingml/2006/main"/>
        </p:blipFill>
        <p:spPr>
          <a:xfrm xmlns:a="http://schemas.openxmlformats.org/drawingml/2006/main">
            <a:off x="614892" y="1619250"/>
            <a:ext cx="6637867" cy="3733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D4C5F-B234-4941-867E-183B80F1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14550"/>
            <a:ext cx="3257550" cy="270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F7F6EE"/>
                </a:solidFill>
                <a:latin typeface="Bitstream Charter"/>
                <a:ea typeface="Bitstream Charter"/>
                <a:cs typeface="Bitstream Charter"/>
              </a:rPr>
              <a:t>Mallory Simon and Sara Sidner, “Black Workers Describe Details of ‘Living Hell’ at UPS Center in Ohio,” CNN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7349C-EB57-49AE-94E7-5A7D43C4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05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>
                <a:solidFill>
                  <a:srgbClr val="D6D5C8"/>
                </a:solidFill>
                <a:latin typeface="Bitstream Charter"/>
                <a:ea typeface="Bitstream Charter"/>
                <a:cs typeface="Bitstream Charter"/>
              </a:rPr>
              <a:t>Resource referenced in the chapter materials</a:t>
            </a:r>
          </a:p>
        </p:txBody>
      </p:sp>
    </p:spTree>
    <p:extLst>
      <p:ext uri="{BB962C8B-B14F-4D97-AF65-F5344CB8AC3E}">
        <p14:creationId xmlns:p14="http://schemas.microsoft.com/office/powerpoint/2010/main" val="3171030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2026-09-30T19:26:11.6850000Z</dcterms:created>
  <dcterms:modified xsi:type="dcterms:W3CDTF">2026-09-30T19:26:11.6850000Z</dcterms:modified>
</coreProperties>
</file>