
<file path=[Content_Types].xml><?xml version="1.0" encoding="utf-8"?>
<Types xmlns="http://schemas.openxmlformats.org/package/2006/content-types">
  <Default Extension="xml" ContentType="application/vnd.openxmlformats-package.core-properties+xml"/>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c3eb25c5c1014cf6" /><Relationship Type="http://schemas.openxmlformats.org/officeDocument/2006/relationships/extended-properties" Target="/docProps/app.xml" Id="Rd465760145134640" /><Relationship Type="http://schemas.openxmlformats.org/officeDocument/2006/relationships/officeDocument" Target="/ppt/presentation.xml" Id="R261607f9beaa4fb4" /></Relationships>
</file>

<file path=ppt/presentation.xml><?xml version="1.0" encoding="utf-8"?>
<p:presentation xmlns:p="http://schemas.openxmlformats.org/presentationml/2006/main">
  <p:sldMasterIdLst>
    <p:sldMasterId xmlns:r="http://schemas.openxmlformats.org/officeDocument/2006/relationships" id="2147483648" r:id="R3ba4f188af77470a"/>
  </p:sldMasterIdLst>
  <p:notesMasterIdLst>
    <p:notesMasterId xmlns:r="http://schemas.openxmlformats.org/officeDocument/2006/relationships" r:id="R90318d132f2e4e60"/>
  </p:notesMasterIdLst>
  <p:sldIdLst>
    <p:sldId xmlns:r="http://schemas.openxmlformats.org/officeDocument/2006/relationships" id="256" r:id="R2cdb2488fc5f4406"/>
    <p:sldId xmlns:r="http://schemas.openxmlformats.org/officeDocument/2006/relationships" id="257" r:id="R3953dbf96ea9422c"/>
    <p:sldId xmlns:r="http://schemas.openxmlformats.org/officeDocument/2006/relationships" id="258" r:id="Rd8423b9d0cc245bd"/>
    <p:sldId xmlns:r="http://schemas.openxmlformats.org/officeDocument/2006/relationships" id="259" r:id="R2ff05784da724645"/>
    <p:sldId xmlns:r="http://schemas.openxmlformats.org/officeDocument/2006/relationships" id="260" r:id="R305a10b9506d4f1c"/>
    <p:sldId xmlns:r="http://schemas.openxmlformats.org/officeDocument/2006/relationships" id="261" r:id="Rc2bf694909924027"/>
    <p:sldId xmlns:r="http://schemas.openxmlformats.org/officeDocument/2006/relationships" id="262" r:id="R6c3e92f0679a4680"/>
    <p:sldId xmlns:r="http://schemas.openxmlformats.org/officeDocument/2006/relationships" id="263" r:id="Ree43e5ff4dbf45c6"/>
    <p:sldId xmlns:r="http://schemas.openxmlformats.org/officeDocument/2006/relationships" id="264" r:id="R99a44001b9a54a7a"/>
    <p:sldId xmlns:r="http://schemas.openxmlformats.org/officeDocument/2006/relationships" id="265" r:id="R251ea321735440f4"/>
    <p:sldId xmlns:r="http://schemas.openxmlformats.org/officeDocument/2006/relationships" id="266" r:id="R16e1cf4aecdb4f82"/>
    <p:sldId xmlns:r="http://schemas.openxmlformats.org/officeDocument/2006/relationships" id="267" r:id="R0ec6f00d0b3f44fe"/>
    <p:sldId xmlns:r="http://schemas.openxmlformats.org/officeDocument/2006/relationships" id="268" r:id="R3ef1ba83988947af"/>
    <p:sldId xmlns:r="http://schemas.openxmlformats.org/officeDocument/2006/relationships" id="269" r:id="R89a3c0c8131b4989"/>
    <p:sldId xmlns:r="http://schemas.openxmlformats.org/officeDocument/2006/relationships" id="270" r:id="R0b95783dc72b425c"/>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34ef4717338d491a" /><Relationship Type="http://schemas.openxmlformats.org/officeDocument/2006/relationships/slideMaster" Target="/ppt/slideMasters/slideMaster1.xml" Id="R3ba4f188af77470a" /><Relationship Type="http://schemas.openxmlformats.org/officeDocument/2006/relationships/notesMaster" Target="/ppt/notesMasters/notesMaster1.xml" Id="R90318d132f2e4e60" /><Relationship Type="http://schemas.openxmlformats.org/officeDocument/2006/relationships/presProps" Target="/ppt/presProps.xml" Id="R6441a40c35cb4d79" /><Relationship Type="http://schemas.openxmlformats.org/officeDocument/2006/relationships/tableStyles" Target="/ppt/tableStyles.xml" Id="R067027bc7bf342d9" /><Relationship Type="http://schemas.openxmlformats.org/officeDocument/2006/relationships/slide" Target="/ppt/slides/slide1.xml" Id="R2cdb2488fc5f4406" /><Relationship Type="http://schemas.openxmlformats.org/officeDocument/2006/relationships/slide" Target="/ppt/slides/slide2.xml" Id="R3953dbf96ea9422c" /><Relationship Type="http://schemas.openxmlformats.org/officeDocument/2006/relationships/slide" Target="/ppt/slides/slide3.xml" Id="Rd8423b9d0cc245bd" /><Relationship Type="http://schemas.openxmlformats.org/officeDocument/2006/relationships/slide" Target="/ppt/slides/slide4.xml" Id="R2ff05784da724645" /><Relationship Type="http://schemas.openxmlformats.org/officeDocument/2006/relationships/slide" Target="/ppt/slides/slide5.xml" Id="R305a10b9506d4f1c" /><Relationship Type="http://schemas.openxmlformats.org/officeDocument/2006/relationships/slide" Target="/ppt/slides/slide6.xml" Id="Rc2bf694909924027" /><Relationship Type="http://schemas.openxmlformats.org/officeDocument/2006/relationships/slide" Target="/ppt/slides/slide7.xml" Id="R6c3e92f0679a4680" /><Relationship Type="http://schemas.openxmlformats.org/officeDocument/2006/relationships/slide" Target="/ppt/slides/slide8.xml" Id="Ree43e5ff4dbf45c6" /><Relationship Type="http://schemas.openxmlformats.org/officeDocument/2006/relationships/slide" Target="/ppt/slides/slide9.xml" Id="R99a44001b9a54a7a" /><Relationship Type="http://schemas.openxmlformats.org/officeDocument/2006/relationships/slide" Target="/ppt/slides/slide10.xml" Id="R251ea321735440f4" /><Relationship Type="http://schemas.openxmlformats.org/officeDocument/2006/relationships/slide" Target="/ppt/slides/slide11.xml" Id="R16e1cf4aecdb4f82" /><Relationship Type="http://schemas.openxmlformats.org/officeDocument/2006/relationships/slide" Target="/ppt/slides/slide12.xml" Id="R0ec6f00d0b3f44fe" /><Relationship Type="http://schemas.openxmlformats.org/officeDocument/2006/relationships/slide" Target="/ppt/slides/slide13.xml" Id="R3ef1ba83988947af" /><Relationship Type="http://schemas.openxmlformats.org/officeDocument/2006/relationships/slide" Target="/ppt/slides/slide14.xml" Id="R89a3c0c8131b4989" /><Relationship Type="http://schemas.openxmlformats.org/officeDocument/2006/relationships/slide" Target="/ppt/slides/slide15.xml" Id="R0b95783dc72b425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6a01ebe68cee4fad"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85d89245d15c4b3b" /><Relationship Type="http://schemas.openxmlformats.org/officeDocument/2006/relationships/notesMaster" Target="/ppt/notesMasters/notesMaster1.xml" Id="R94969896adc4497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aedde79e2e6546f8" /><Relationship Type="http://schemas.openxmlformats.org/officeDocument/2006/relationships/notesMaster" Target="/ppt/notesMasters/notesMaster1.xml" Id="Rffac70a14e9b4603"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25cac47111974eb0" /><Relationship Type="http://schemas.openxmlformats.org/officeDocument/2006/relationships/notesMaster" Target="/ppt/notesMasters/notesMaster1.xml" Id="Rebd216106be748e3"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a7219f468f264539" /><Relationship Type="http://schemas.openxmlformats.org/officeDocument/2006/relationships/notesMaster" Target="/ppt/notesMasters/notesMaster1.xml" Id="Re9ebf489bba3497f"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6ea48503b7344718" /><Relationship Type="http://schemas.openxmlformats.org/officeDocument/2006/relationships/notesMaster" Target="/ppt/notesMasters/notesMaster1.xml" Id="Rdbadbd4a89c94b29"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e3332802055404a" /><Relationship Type="http://schemas.openxmlformats.org/officeDocument/2006/relationships/notesMaster" Target="/ppt/notesMasters/notesMaster1.xml" Id="R46f34f8490ac4cee"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cb922f4be1104099" /><Relationship Type="http://schemas.openxmlformats.org/officeDocument/2006/relationships/notesMaster" Target="/ppt/notesMasters/notesMaster1.xml" Id="R1fb7cbdfce074bda" /></Relationships>
</file>

<file path=ppt/notesSlides/_rels/notesSlide2.xml.rels>&#65279;<?xml version="1.0" encoding="utf-8"?><Relationships xmlns="http://schemas.openxmlformats.org/package/2006/relationships"><Relationship Type="http://schemas.openxmlformats.org/officeDocument/2006/relationships/slide" Target="/ppt/slides/slide2.xml" Id="Re332bd7efb0e461a" /><Relationship Type="http://schemas.openxmlformats.org/officeDocument/2006/relationships/notesMaster" Target="/ppt/notesMasters/notesMaster1.xml" Id="Rb383988eab934762" /></Relationships>
</file>

<file path=ppt/notesSlides/_rels/notesSlide3.xml.rels>&#65279;<?xml version="1.0" encoding="utf-8"?><Relationships xmlns="http://schemas.openxmlformats.org/package/2006/relationships"><Relationship Type="http://schemas.openxmlformats.org/officeDocument/2006/relationships/slide" Target="/ppt/slides/slide3.xml" Id="Rd7938578bc354669" /><Relationship Type="http://schemas.openxmlformats.org/officeDocument/2006/relationships/notesMaster" Target="/ppt/notesMasters/notesMaster1.xml" Id="Rce4972aae9bd4101" /></Relationships>
</file>

<file path=ppt/notesSlides/_rels/notesSlide4.xml.rels>&#65279;<?xml version="1.0" encoding="utf-8"?><Relationships xmlns="http://schemas.openxmlformats.org/package/2006/relationships"><Relationship Type="http://schemas.openxmlformats.org/officeDocument/2006/relationships/slide" Target="/ppt/slides/slide4.xml" Id="R94518da0d5244391" /><Relationship Type="http://schemas.openxmlformats.org/officeDocument/2006/relationships/notesMaster" Target="/ppt/notesMasters/notesMaster1.xml" Id="R82fa592dc4ea499a" /></Relationships>
</file>

<file path=ppt/notesSlides/_rels/notesSlide5.xml.rels>&#65279;<?xml version="1.0" encoding="utf-8"?><Relationships xmlns="http://schemas.openxmlformats.org/package/2006/relationships"><Relationship Type="http://schemas.openxmlformats.org/officeDocument/2006/relationships/slide" Target="/ppt/slides/slide5.xml" Id="R5a87081ea5ac40b2" /><Relationship Type="http://schemas.openxmlformats.org/officeDocument/2006/relationships/notesMaster" Target="/ppt/notesMasters/notesMaster1.xml" Id="R2a7142b248ec4fd7" /></Relationships>
</file>

<file path=ppt/notesSlides/_rels/notesSlide6.xml.rels>&#65279;<?xml version="1.0" encoding="utf-8"?><Relationships xmlns="http://schemas.openxmlformats.org/package/2006/relationships"><Relationship Type="http://schemas.openxmlformats.org/officeDocument/2006/relationships/slide" Target="/ppt/slides/slide6.xml" Id="R12dc6929e7e74641" /><Relationship Type="http://schemas.openxmlformats.org/officeDocument/2006/relationships/notesMaster" Target="/ppt/notesMasters/notesMaster1.xml" Id="R2fdc03c8fec3465c" /></Relationships>
</file>

<file path=ppt/notesSlides/_rels/notesSlide7.xml.rels>&#65279;<?xml version="1.0" encoding="utf-8"?><Relationships xmlns="http://schemas.openxmlformats.org/package/2006/relationships"><Relationship Type="http://schemas.openxmlformats.org/officeDocument/2006/relationships/slide" Target="/ppt/slides/slide7.xml" Id="Ra129310c7e5e46d4" /><Relationship Type="http://schemas.openxmlformats.org/officeDocument/2006/relationships/notesMaster" Target="/ppt/notesMasters/notesMaster1.xml" Id="R4cf5a1b7c12d4ec7" /></Relationships>
</file>

<file path=ppt/notesSlides/_rels/notesSlide8.xml.rels>&#65279;<?xml version="1.0" encoding="utf-8"?><Relationships xmlns="http://schemas.openxmlformats.org/package/2006/relationships"><Relationship Type="http://schemas.openxmlformats.org/officeDocument/2006/relationships/slide" Target="/ppt/slides/slide8.xml" Id="R8ff0dcd996ad4e0f" /><Relationship Type="http://schemas.openxmlformats.org/officeDocument/2006/relationships/notesMaster" Target="/ppt/notesMasters/notesMaster1.xml" Id="Rba78d7410ecf4c09" /></Relationships>
</file>

<file path=ppt/notesSlides/_rels/notesSlide9.xml.rels>&#65279;<?xml version="1.0" encoding="utf-8"?><Relationships xmlns="http://schemas.openxmlformats.org/package/2006/relationships"><Relationship Type="http://schemas.openxmlformats.org/officeDocument/2006/relationships/slide" Target="/ppt/slides/slide9.xml" Id="R1947890fa3784f1d" /><Relationship Type="http://schemas.openxmlformats.org/officeDocument/2006/relationships/notesMaster" Target="/ppt/notesMasters/notesMaster1.xml" Id="Rb6009a1e2b8b451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Persistence of Fish Assemblages in Space and Time</a:t>
            </a:r>
          </a:p>
          <a:p xmlns:a="http://schemas.openxmlformats.org/drawingml/2006/main">
            <a:r>
              <a:t>Visible text:</a:t>
            </a:r>
          </a:p>
          <a:p xmlns:a="http://schemas.openxmlformats.org/drawingml/2006/main">
            <a:r>
              <a:t>Persistence of Fish Assemblages in Space and Time</a:t>
            </a:r>
          </a:p>
          <a:p xmlns:a="http://schemas.openxmlformats.org/drawingml/2006/main">
            <a:r>
              <a:t>Six</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Levels of Persistence and Stability in Lotic Systems</a:t>
            </a:r>
          </a:p>
          <a:p xmlns:a="http://schemas.openxmlformats.org/drawingml/2006/main">
            <a:r>
              <a:t>Visible text:</a:t>
            </a:r>
          </a:p>
          <a:p xmlns:a="http://schemas.openxmlformats.org/drawingml/2006/main">
            <a:r>
              <a:t>Levels of Persistence and Stability in Lotic Systems Lotic systems tend to show moderate to high levels of persistence and low to moderate levels of stability, with the degree of stability influenced by the metric used to test it. Environmental harshness, especially if the harshness was related to anthropogenic impacts, had a strong effect on assemblage persistence and stability: In systems judged to have low stress, 100% of the assemblages were persistent and 80% stable. In systems judged to have moderate or high stress, only 22% were persistent and 11% stable. In systems with obvious human disturbance, only 14% of the assemblages were considered persistent or stable, although the sample size is too limited to separate the impacts of human vs. natural disturbances. Examples of Persistence and Stability in Lotic Systems Over an 18-year period, the fish fauna in Oklahoma’s Brier Creek, which is routinely subjected to extreme conditions, including total dewatering of some stream reaches, showed strong persistence on a stream-wide basis, in that abundant species continued to remain abundant and rare species remained rare, with few exceptions. Stability of the Brier Creek fish fauna showed greater variation, and the fish fauna at individual collection sites (i.e., at the local assemblage level) showed less persistence and stability. The timing of perturbations can have a major influence on the resultant impacts to aquatic organisms; for example, if flooding in Brier Creek occurs when fish are spawning, there are severe impacts on larval survival. Long-term data also exist for Piney Creek, a permanent upland stream in the Ozarks that offers a more benign habitat (i.e., no dewatering and less temperature variation); Piney Creek fishes also showed high persistence but had greater faunal stability, both overall and at the assemblage level, than those at Brier Creek. Although some studies have shown that fish assemblages rebound rather quickly from flooding, other studies indicate that floods or droughts acted to change or reset assemblage structure. Another example of fish assemblages affected by perturbations emphasizes the significance of timing of the event. Losses of fishes due to flooding were also greater in stream sections with low habitat complexity, thus suggesting that complex habitats may act as sources of individuals for the colonization of structurally simple habitats.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Persistence and stability under stress</a:t>
            </a:r>
          </a:p>
          <a:p xmlns:a="http://schemas.openxmlformats.org/drawingml/2006/main">
            <a:r>
              <a:t>Figure description:</a:t>
            </a:r>
          </a:p>
          <a:p xmlns:a="http://schemas.openxmlformats.org/drawingml/2006/main">
            <a:r>
              <a:t>Three paired bar charts comparing high- and low-persistence systems under environmental stress, human impact, and stability. High-persistence systems retain greater stability under disturbance.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Levels of Persistence and Stability in Lentic Systems</a:t>
            </a:r>
          </a:p>
          <a:p xmlns:a="http://schemas.openxmlformats.org/drawingml/2006/main">
            <a:r>
              <a:t>Visible text:</a:t>
            </a:r>
          </a:p>
          <a:p xmlns:a="http://schemas.openxmlformats.org/drawingml/2006/main">
            <a:r>
              <a:t>Levels of Persistence and Stability in Lentic Systems There are relatively few studies with suitable data for assessing the temporal persistence and stability of lakes and reservoirs, but existing studies suggest that the levels or persistence and stability are essentially the same as those for lotic systems. Reduced persistence or stability of assemblages tends to occur in altered habitats and/or in habitats impacted by nonnative plants or animals. In contrast to lotic systems, all but one of the lentic studies had suffered moderate or major human impacts, primarily through commercial fishing pressure, the introduction of nonnative plants and animals, and overall urbanization within the watershed. Examples of Persistence and Stability in Lentic Systems Numerous lakes exhibit evidence of negative impacts on persistence and stability. In Lake Michigan, for example, heavy fishing pressure and the introduction of nonindigenous species have resulted in declines of native species. In Lake Mendota, Wisconsin, which has been impacted by extensive shoreline urbanization and introduction of nonnative vegetation, the fish fauna showed both low temporal persistence as well as low stability. Lentic systems showing greater persistence and stability were generally, but not always, less impacted by habitat alteration or introduction of nonnative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Persistence and Stability Summary</a:t>
            </a:r>
          </a:p>
          <a:p xmlns:a="http://schemas.openxmlformats.org/drawingml/2006/main">
            <a:r>
              <a:t>Visible text:</a:t>
            </a:r>
          </a:p>
          <a:p xmlns:a="http://schemas.openxmlformats.org/drawingml/2006/main">
            <a:r>
              <a:t>Persistence and Stability Summary At the scale of the entire fish assemblage and across a wide range of systems, persistence is fairly common and stability somewhat less so, although both can be impacted by the timing, type, and magnitude of perturbations. Persistence and stability in lentic and lotic systems are generally reduced following severe human disturbances, and such disturbances occur in both types of systems, although they are more common in lentic (89%) than lotic (28%) studies. At the population level, rare species, and especially those with limited vagility, recover more slowly or not at all from perturbations. Although rare species have less of an effect on most measures of assemblage similarity, there is a greater risk of losing such species either from local habitats or system-wide. Because of this, although responses of assemblages to perturbations indicate generally high stability, postimpact fish assemblages might differ in the loss of rare species. Although there are fewer lentic than lotic studies, those in lentic systems tend to compare longer time intervals and half as many species, and lentic studies were also generally at higher latitudes—regions that typically have lower fish species diversity; thus our understanding of persistence and stability in streams, reservoirs, and lakes is incomplete because of relatively few studies and biases in geographic location, species richness, and length of comparisons.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Persistence and Stability of Local Associations</a:t>
            </a:r>
          </a:p>
          <a:p xmlns:a="http://schemas.openxmlformats.org/drawingml/2006/main">
            <a:r>
              <a:t>Visible text:</a:t>
            </a:r>
          </a:p>
          <a:p xmlns:a="http://schemas.openxmlformats.org/drawingml/2006/main">
            <a:r>
              <a:t>Persistence and Stability of Local Associations Much less is known about how close contacts of species in associations change over time—for instance, how long do multispecies groups remain, and do they remain together long enough for reciprocal evolutionary responses (coevolution) to occur? It can be difficult to detect association patterns in species of mobile animals, because individuals found in the same sample may or may not have been in close enough contact to have had direct interactions with each other. One important study suggests that although some smaller species groups (pairs, triads, or foursomes) might remain consistently in direct contact across years or even decades, there was little evidence that whole assemblage, multispecies associations were constant, or that selection pressures due to such multispecies groups would be consistent across such periods of time.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Persistence, Stability, and Control of Fish Assemblages</a:t>
            </a:r>
          </a:p>
          <a:p xmlns:a="http://schemas.openxmlformats.org/drawingml/2006/main">
            <a:r>
              <a:t>Visible text:</a:t>
            </a:r>
          </a:p>
          <a:p xmlns:a="http://schemas.openxmlformats.org/drawingml/2006/main">
            <a:r>
              <a:t>Persistence, Stability, and Control of Fish Assemblages</a:t>
            </a:r>
          </a:p>
          <a:p xmlns:a="http://schemas.openxmlformats.org/drawingml/2006/main">
            <a:r>
              <a:t>An important reason for trying to understand the levels of persistence and stability in fish assemblages is that assemblages that show high persistence, and particularly those with high stability, may be more influenced by biotic interactions (and have greater likelihood of deterministic control) than by abiotic factors (with greater likelihood of stochastic control). Clearly, the level of physical disturbance can influence the position of a community along a gradient of deterministic to stochastic control, with biotic interactions likely more important in communities with low levels of disturbance and abiotic factors more important in communities with high levels of disturbance, though this is not to say that all assemblages showing stability are deterministically controlled or that all assemblages lacking stability are stochastically controlled.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chapter focuses primarily on the temporal and spatial dynamics of fish a...</a:t>
            </a:r>
          </a:p>
          <a:p xmlns:a="http://schemas.openxmlformats.org/drawingml/2006/main">
            <a:r>
              <a:t>Visible text:</a:t>
            </a:r>
          </a:p>
          <a:p xmlns:a="http://schemas.openxmlformats.org/drawingml/2006/main">
            <a:r>
              <a:t>This chapter focuses primarily on the temporal and spatial dynamics of fish assemblages, or how fish populations and assemblages cope with relatively short-term physical and biotic challenges. Understanding the type, frequency, and magnitude of variability in fish assemblages is important for a couple of reasons: Assessing the impact of anthropogenic environmental changes requires knowing the background level of natural variation in assemblages; and The degree to which assemblages are resistant to changes over space and time is related to the strengths of control mechanisms operative within the assemblage. Assemblages controlled primarily by random processes (i.e., primacy of stochastic control) have greater variation in species composition and abundances compared to those influenced primarily by nonrandom processes (i.e., primacy of deterministic control).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Responses to Environmental Perturbations</a:t>
            </a:r>
          </a:p>
          <a:p xmlns:a="http://schemas.openxmlformats.org/drawingml/2006/main">
            <a:r>
              <a:t>Visible text:</a:t>
            </a:r>
          </a:p>
          <a:p xmlns:a="http://schemas.openxmlformats.org/drawingml/2006/main">
            <a:r>
              <a:t>Responses to Environmental Perturbations</a:t>
            </a:r>
          </a:p>
          <a:p xmlns:a="http://schemas.openxmlformats.org/drawingml/2006/main">
            <a:r>
              <a:t>Disturbances include any event that disrupts a community or a particular assemblage in some way, and can be natural or human induced. Natural perturbations include droughts, floods, fires within the watershed, climatic changes, and biotic changes, and, in the case of severe events (such as large-scale Cenozoic climatic changes), have resulted in local extirpation or the total extinction of species. Human-induced changes include chemical spills or piscicide application; changes in land use, such as mining, agriculture, or timber harvesting resulting in flooding, increased water temperature, nutrient or herbicide runoff, and erosion; major barriers to fish movement as a result of dams or water diversions; stream channelization; and the introduction of nonindigenous species. Press disturbances persist longer than the life spans of the species in an assemblage and impact large spatial areas, whereas pulse disturbances are of short duration and are generally point source or brief hydrologic events. However, natural variations in physical conditions, even some viewed as disturbances, are generally beneficial in the long-term to the well-being of aquatic systems. The intermediate disturbance hypothesis predicts that the greatest species richness would occur at some intermediate level (intensity and/or frequency) of disturbance, because these levels provide sufficient time for species to colonize affected patches of habitat yet keep the habitat from being dominated by only a few species. The dynamic equilibrium model predicts that diversity of communities is the outcome the rate of population growth of competing species balanced against the frequency of population reductions caused by various types of disturbances. Efforts to define disturbance define it either by its magnitude or by the population, species, or community responses to it or to its impact on the physical environment, with the latter approach generally preferred. Responses of fishes to disturbances can be in the form of resistance to environmental stressors or resilience—a measure of the ability of populations and assemblages to recover following the disturbance.</a:t>
            </a:r>
          </a:p>
          <a:p xmlns:a="http://schemas.openxmlformats.org/drawingml/2006/main">
            <a:r>
              <a:t>Types of Perturbations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Metric</a:t>
            </a:r>
          </a:p>
          <a:p xmlns:a="http://schemas.openxmlformats.org/drawingml/2006/main">
            <a:r>
              <a:t>Visible text:</a:t>
            </a:r>
          </a:p>
          <a:p xmlns:a="http://schemas.openxmlformats.org/drawingml/2006/main">
            <a:r>
              <a:t>The Metric</a:t>
            </a:r>
          </a:p>
          <a:p xmlns:a="http://schemas.openxmlformats.org/drawingml/2006/main">
            <a:r>
              <a:t>Responses to environmental change can basically be measured by the presence or absence of species, irrespective of the actual numbers or relative abundance of individuals. This qualitative measure is referred to as persistence, in contrast to stability, which is based on abundance measures. Quantitative measure include relative abundances, or actual numbers or densities of the component species. The choice of metric has a strong influence on the detection of change, or lack thereof, in fish populations. For instance, presence-absence, ranks in abundance, relative abundance measures, and actual numbers of individuals form a transformation series of increasing sensitivity to change. That numbers of individuals of a given species show the greatest variation is not surprising, especially because most long-term studies of fish assemblages employ sampling techniques that are not designed to provide rigorous quantitative data on population sizes.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Spatial and Temporal Scales</a:t>
            </a:r>
          </a:p>
          <a:p xmlns:a="http://schemas.openxmlformats.org/drawingml/2006/main">
            <a:r>
              <a:t>Visible text:</a:t>
            </a:r>
          </a:p>
          <a:p xmlns:a="http://schemas.openxmlformats.org/drawingml/2006/main">
            <a:r>
              <a:t>Spatial and Temporal Scales</a:t>
            </a:r>
          </a:p>
          <a:p xmlns:a="http://schemas.openxmlformats.org/drawingml/2006/main">
            <a:r>
              <a:t>In addition to the appropriate metric, the spatial and temporal scales over which a measurement is made also affect the outcome. To assess stability, the temporal scale must encompass at least one full turnover in the assemblage; if it does not, then what is really being measured is simply the impact of long-lived organisms on the local community; this point can have a major impact on apparent regional differences of fish assemblages to environmental change. The spatial scale of a study also has a major impact on the ultimate outcome; if the spatial scale does not include the normal population bounds of the component species, then it is likely that any measure will record extensive changes in assemblage structure, whereas a large study area might include a number of subpopulations comprising various metapopulations of the component species, so that variation or loss of taxa in one area is damped out by their survival in another.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Assessing Assemblage Change</a:t>
            </a:r>
          </a:p>
          <a:p xmlns:a="http://schemas.openxmlformats.org/drawingml/2006/main">
            <a:r>
              <a:t>Visible text:</a:t>
            </a:r>
          </a:p>
          <a:p xmlns:a="http://schemas.openxmlformats.org/drawingml/2006/main">
            <a:r>
              <a:t>Assessing Assemblage Change</a:t>
            </a:r>
          </a:p>
          <a:p xmlns:a="http://schemas.openxmlformats.org/drawingml/2006/main">
            <a:r>
              <a:t>The stability and persistence of assemblages should be investigated on multiple levels within the hierarchical framework. Separating actual changes in species presence or absence from artifacts of sampling also is a pervasive and significant problem. Preferably, the goal of current research should not be to determine whether local assemblages change or not—virtually all local assemblages undergo change as individuals are added or removed (due to natality and mortality, or movements); instead, as the temporal extent of data increases (several to many samples over a period of years to decades), and as change is measured on multiple spatial scales, it becomes of more interest to ask how much a local fish assemblage, or distribution of fish species within a watershed, have changed during various intervals. Another important issue is whether changes largely are driven by major events such as extensive droughts or floods, with little change during times that lack apparent disturbance factors. In other words, are the changes that can be observed in fish assemblages over long periods of time related more to gradual changes, or to dramatic events that may (or may not) leave their mark for years to come?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Dealing with Environmental Change</a:t>
            </a:r>
          </a:p>
          <a:p xmlns:a="http://schemas.openxmlformats.org/drawingml/2006/main">
            <a:r>
              <a:t>Visible text:</a:t>
            </a:r>
          </a:p>
          <a:p xmlns:a="http://schemas.openxmlformats.org/drawingml/2006/main">
            <a:r>
              <a:t>Dealing with Environmental Change</a:t>
            </a:r>
          </a:p>
          <a:p xmlns:a="http://schemas.openxmlformats.org/drawingml/2006/main">
            <a:r>
              <a:t>Fish populations can deal with environmental or biotic stressors in three primary ways: Populations might lack means of dealing with perturbations and be eliminated from a region altogether. Individuals in a population might show resistance by withstanding such challenges through morphological, physiological, or behavioral adaptations, such as refuge-seeking behavior that would overall increase their tolerance to environmental perturbations. Populations might emigrate from, or perish in, the stressed habitat but recover following a perturbation by return immigration of the displaced individuals or colonization by individuals from other populations, such that pre- and postdisturbance assemblage structures are the same or similar. This approach was termed adjustment stability by Connell and Sousa (1983) and resilience by Dodds et al. (2004). Connell and Sousa considered that this response included two components: amplitude (a measure of how far a population or assemblage can be displaced from its predisturbance state and still return) and elasticity (a measure of how quickly populations or assemblages can return to a predisturbance condition).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Resistance</a:t>
            </a:r>
          </a:p>
          <a:p xmlns:a="http://schemas.openxmlformats.org/drawingml/2006/main">
            <a:r>
              <a:t>Visible text:</a:t>
            </a:r>
          </a:p>
          <a:p xmlns:a="http://schemas.openxmlformats.org/drawingml/2006/main">
            <a:r>
              <a:t>Resistance Fish assemblages in structurally complex habitats more prone to extreme climatic conditions are generally more persistent in the face of such environmental challenges than those in simple habitats. Examples of fish faunas inhabiting areas prone to disturbance include faunas of Great Plains streams, which are subjected to periods of low flow and even dewatering as well as to intense periods of flooding and have, in response, evolved increased tolerance to low dissolved oxygen levels and high temperatures. Refuge-seeking behavior also allows fishes to resist adverse conditions in their environment and can have a role in surviving floods and droughts. Fishes in a variety of regions increase their resistance to downstream displacement during floods, especially during the winter when lowered water temperature limits their swimming ability, by actively selecting habitats with large structure such as woody debris, rocks, or other large and relatively immovable structures. Morphology, in concert with appropriate behavior, can also provide resistance to harsh environments—for example, in a response termed aquatic surface respiration (ASR), most fishes that obtain oxygen from the water will move closer to the water’s surface as oxygen levels are depleted, but because of jaw morphology and head shape, they must spend additional energy through body or fin movements to maintain the extreme body angle required for ASR and cannot survive severe subsurface oxygen depletion for extended periods of time. Fishes such as livebearers and topminnows have flattened heads and superior mouths, morphologies that are particularly adapted to ASR, and are able to use the highly oxygenated surface film while remaining in a nearly horizontal (&lt;10°) position; by exploiting the surface film, these fishes can survive extended periods in water that is otherwise low in oxygen.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Resilience</a:t>
            </a:r>
          </a:p>
          <a:p xmlns:a="http://schemas.openxmlformats.org/drawingml/2006/main">
            <a:r>
              <a:t>Visible text:</a:t>
            </a:r>
          </a:p>
          <a:p xmlns:a="http://schemas.openxmlformats.org/drawingml/2006/main">
            <a:r>
              <a:t>Resilience Fish populations are often faced with environmental perturbations too severe for one or all life-history stages to resist through morphological, physiological, or behavioral mechanisms, such as extreme floods, drying of essential habitats such as feeding or spawning areas, changes in water quality, or total drying of an aquatic habitat. Although the initial effect can be the total or partial loss of species making up an assemblage or the lack of successful reproduction, the ability to recover once environmental conditions become more favorable is described as resilience. Resilience to major environmental perturbations is provided through the ability of fish populations and assemblages to repopulate an area once conditions improve, which may occur through the return of displaced individuals and through the often-accelerated production of new individuals. The extent of resilience is influenced by the size of the affected habitat and by the size and proximity of refuges where fishes can survive. Resilience is also shown by life-history responses of fishes, such as the timing and duration of reproductive cycles or the length of the reproductive life span. In summary, resilience in fishes can be achieved by movement of adults or juveniles back into a previously disturbed area. Resilience to poor spawning conditions or unfavorable conditions for larval/juvenile survival occurs through elevated longevity of adults so that they can wait our poor years. On an annual basis, short-lived fishes show resilience to poor spawning conditions by having extended reproductive seasons. Overall, there is considerable variation in the resilience of fish species and fish assemblages to perturbations. Variation occurs across multiple levels including the nature, timing, and severity of the disturbance; the type and location of the aquatic system; species characteristics; and life-history stage.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16fbed62a7842a5"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F7B40212-60BA-47B9-A857-1644422EC84F}"/>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246CFD51-0EF9-449E-8E55-CEE61D40C5F9}"/>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9F2F3F60-D5CC-4EB5-BDFD-366BE419AA5E}" type="slidenum">
              <a:t>&lt;#&gt;</a:t>
            </a:fld>
          </a:p>
        </p:txBody>
      </p:sp>
      <p:sp>
        <p:nvSpPr>
          <p:cNvPr id="4" name="PlaceHolder 3">
            <a:extLst xmlns:a="http://schemas.openxmlformats.org/drawingml/2006/main">
              <a:ext uri="{FF2B5EF4-FFF2-40B4-BE49-F238E27FC236}">
                <a16:creationId xmlns:a16="http://schemas.microsoft.com/office/drawing/2014/main" id="{8CCF7F46-530E-4822-ABBF-84D66149812E}"/>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58a7b0c23af4421c" /><Relationship Type="http://schemas.openxmlformats.org/officeDocument/2006/relationships/slideLayout" Target="/ppt/slideLayouts/slideLayout1.xml" Id="R4a5c2626385846ed"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9A8D41A2-6D9B-4DE7-8019-E181401C13CB}"/>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6628F1C4-E721-4E2C-A4A7-47F7370C07D8}"/>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28F7B8C8-964E-4886-AF9A-B53B7ABD42D4}"/>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5925CD53-0533-4045-AE08-3AA4569ED394}"/>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4C2CE66D-B13F-433D-BA53-53B3649A2E82}"/>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E19A5518-78AD-4498-A53E-251A8650A8F5}"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a5c2626385846ed"/>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33301d6c4ac4e72" /><Relationship Type="http://schemas.openxmlformats.org/officeDocument/2006/relationships/notesSlide" Target="/ppt/notesSlides/notesSlide1.xml" Id="Rc4a70b45b5ae452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b46bb11ba5064cf2" /><Relationship Type="http://schemas.openxmlformats.org/officeDocument/2006/relationships/notesSlide" Target="/ppt/notesSlides/notesSlide10.xml" Id="R0c486652c2f74915"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e5ac26d5f13e4d74" /><Relationship Type="http://schemas.openxmlformats.org/officeDocument/2006/relationships/image" Target="/ppt/media/image.emf" Id="R97703bcd278c43b9" /><Relationship Type="http://schemas.openxmlformats.org/officeDocument/2006/relationships/notesSlide" Target="/ppt/notesSlides/notesSlide11.xml" Id="R302f64cc4e9c4d44"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f7ddc0f15aa4471" /><Relationship Type="http://schemas.openxmlformats.org/officeDocument/2006/relationships/notesSlide" Target="/ppt/notesSlides/notesSlide12.xml" Id="R9aa7acc1fff84697"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9e46f599378f4503" /><Relationship Type="http://schemas.openxmlformats.org/officeDocument/2006/relationships/notesSlide" Target="/ppt/notesSlides/notesSlide13.xml" Id="R019d235e5b6942c5"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aebc6644a054ca6" /><Relationship Type="http://schemas.openxmlformats.org/officeDocument/2006/relationships/notesSlide" Target="/ppt/notesSlides/notesSlide14.xml" Id="R892282fc437c4cf6"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3a101f815e6428a" /><Relationship Type="http://schemas.openxmlformats.org/officeDocument/2006/relationships/notesSlide" Target="/ppt/notesSlides/notesSlide15.xml" Id="Ref8a15e6a13d4ef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9f2d2f1d4d44ef4" /><Relationship Type="http://schemas.openxmlformats.org/officeDocument/2006/relationships/notesSlide" Target="/ppt/notesSlides/notesSlide2.xml" Id="Re91100a6b0ca4c7e"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28f3eeac35b4211" /><Relationship Type="http://schemas.openxmlformats.org/officeDocument/2006/relationships/notesSlide" Target="/ppt/notesSlides/notesSlide3.xml" Id="Rc862c07e00174b63"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f54f280a16f9451e" /><Relationship Type="http://schemas.openxmlformats.org/officeDocument/2006/relationships/notesSlide" Target="/ppt/notesSlides/notesSlide4.xml" Id="Rc332d23d3e4146f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9cf486c3e2fb4832" /><Relationship Type="http://schemas.openxmlformats.org/officeDocument/2006/relationships/notesSlide" Target="/ppt/notesSlides/notesSlide5.xml" Id="R72527b09f8854c44"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ba6e6e0e4d14d5e" /><Relationship Type="http://schemas.openxmlformats.org/officeDocument/2006/relationships/notesSlide" Target="/ppt/notesSlides/notesSlide6.xml" Id="R72ba3195e5194c9f"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d6f44480740a49a6" /><Relationship Type="http://schemas.openxmlformats.org/officeDocument/2006/relationships/notesSlide" Target="/ppt/notesSlides/notesSlide7.xml" Id="Re86f252ea4794600"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98010e34aeda4b6e" /><Relationship Type="http://schemas.openxmlformats.org/officeDocument/2006/relationships/notesSlide" Target="/ppt/notesSlides/notesSlide8.xml" Id="R6699b966ce58465b"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055008802e1148b1" /><Relationship Type="http://schemas.openxmlformats.org/officeDocument/2006/relationships/notesSlide" Target="/ppt/notesSlides/notesSlide9.xml" Id="Rff55279c1562489b"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3133DB11-C5EA-433B-9ACF-27D90D170210}"/>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Persistence of Fish Assemblages in Space and Time</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DAB51653-9FCC-407D-935F-B6DD9B54E86C}"/>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Six</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166124456"/>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3" name="Slide text 1">
            <a:extLst xmlns:a="http://schemas.openxmlformats.org/drawingml/2006/main">
              <a:ext uri="{FF2B5EF4-FFF2-40B4-BE49-F238E27FC236}">
                <a16:creationId xmlns:a16="http://schemas.microsoft.com/office/drawing/2014/main" id="{24FCE7D1-5721-4AFE-AD2C-B01C3486FA06}"/>
              </a:ext>
            </a:extLst>
          </p:cNvPr>
          <p:cNvSpPr>
            <a:spLocks xmlns:a="http://schemas.openxmlformats.org/drawingml/2006/main" noGrp="1"/>
          </p:cNvSpPr>
          <p:nvPr/>
        </p:nvSpPr>
        <p:spPr>
          <a:xfrm xmlns:a="http://schemas.openxmlformats.org/drawingml/2006/main">
            <a:off x="457200" y="273960"/>
            <a:ext cx="8229600" cy="634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Levels of Persistence and Stability in Lotic Systems</a:t>
            </a:r>
            <a:endParaRPr sz="16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Lotic systems tend to show moderate to high levels of persistence and low to moderate levels of stability, with the degree of stability influenced by the metric used to test it.</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Environmental harshness, especially if the harshness was related to anthropogenic impacts, had a strong effect on assemblage persistence and stability: </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systems judged to have low stress, 100% of the assemblages were persistent and 80% stable. </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systems judged to have moderate or high stress, only 22% were persistent and 11% stable.</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systems with obvious human disturbance, only 14% of the assemblages were considered persistent or stable, although the sample size is too limited to separate the impacts of human vs. natural disturbances.</a:t>
            </a: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Examples of Persistence and Stability in Lotic Systems</a:t>
            </a:r>
            <a:endParaRPr sz="16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Over an 18-year period, the fish fauna in Oklahoma’s Brier Creek, which is routinely subjected to extreme conditions, including total dewatering of some stream reaches, showed strong persistence on a stream-wide basis, in that abundant species continued to remain abundant and rare species remained rare, with few exceptions.</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Stability of the Brier Creek fish fauna showed greater variation, and the fish fauna at individual collection sites (i.e., at the local assemblage level) showed less persistence and stability.</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timing of perturbations can have a major influence on the resultant impacts to aquatic organisms; for example, if flooding in Brier Creek occurs when fish are spawning, there are severe impacts on larval survival.</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Long-term data also exist for Piney Creek, a permanent upland stream in the Ozarks that offers a more benign habitat (i.e., no dewatering and less temperature variation); Piney Creek fishes also showed high persistence but had greater faunal stability, both overall and at the assemblage level, than those at Brier Creek.</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Although some studies have shown that fish assemblages rebound rather quickly from flooding, other studies indicate that floods or droughts acted to change or reset assemblage structure.</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Another example of fish assemblages affected by perturbations emphasizes the significance of timing of the event.</a:t>
            </a:r>
            <a:endParaRPr sz="1300" b="0" u="none">
              <a:solidFill>
                <a:srgbClr val="000000"/>
              </a:solidFill>
              <a:latin typeface="Calibri"/>
              <a:ea typeface="Calibri"/>
              <a:cs typeface="Calibri"/>
            </a:endParaRPr>
          </a:p>
          <a:p xmlns:a="http://schemas.openxmlformats.org/drawingml/2006/main">
            <a:pPr marL="342720" indent="-28548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Losses of fishes due to flooding were also greater in stream sections with low habitat complexity, thus suggesting that complex habitats may act as sources of individuals for the colonization of structurally simple habitats.</a:t>
            </a:r>
            <a:endParaRPr sz="13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91600" lvl="1">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24" name="Slide title: Levels of Persistence and Stability in Lotic Systems">
            <a:extLst xmlns:a="http://schemas.openxmlformats.org/drawingml/2006/main">
              <a:ext uri="{FF2B5EF4-FFF2-40B4-BE49-F238E27FC236}">
                <a16:creationId xmlns:a16="http://schemas.microsoft.com/office/drawing/2014/main" id="{1AA60D54-D12A-499D-B3C2-C4B8D233E51D}"/>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Levels of Persistence and Stability in Lotic Systems</a:t>
            </a:r>
          </a:p>
        </p:txBody>
      </p:sp>
    </p:spTree>
    <p:extLst>
      <p:ext uri="{BB962C8B-B14F-4D97-AF65-F5344CB8AC3E}">
        <p14:creationId xmlns:p14="http://schemas.microsoft.com/office/powerpoint/2010/main" val="1610300018"/>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pic>
        <p:nvPicPr>
          <p:cNvPr id="3" name="Figure: Persistence and stability under stress"/>
          <p:cNvPicPr>
            <a:picLocks xmlns:a="http://schemas.openxmlformats.org/drawingml/2006/main" noChangeAspect="1"/>
          </p:cNvPicPr>
          <p:nvPr/>
        </p:nvPicPr>
        <p:blipFill>
          <a:blip xmlns:r="http://schemas.openxmlformats.org/officeDocument/2006/relationships" xmlns:a="http://schemas.openxmlformats.org/drawingml/2006/main" r:embed="R97703bcd278c43b9"/>
          <a:stretch xmlns:a="http://schemas.openxmlformats.org/drawingml/2006/main"/>
        </p:blipFill>
        <p:spPr>
          <a:xfrm xmlns:a="http://schemas.openxmlformats.org/drawingml/2006/main">
            <a:off x="3033360" y="228600"/>
            <a:ext cx="3076920" cy="6400800"/>
          </a:xfrm>
          <a:prstGeom xmlns:a="http://schemas.openxmlformats.org/drawingml/2006/main" prst="rect">
            <a:avLst/>
          </a:prstGeom>
          <a:ln xmlns:a="http://schemas.openxmlformats.org/drawingml/2006/main" w="38160">
            <a:noFill/>
          </a:ln>
        </p:spPr>
      </p:pic>
      <p:sp>
        <p:nvSpPr>
          <p:cNvPr id="2" name="Slide title: Persistence and stability under stress">
            <a:extLst xmlns:a="http://schemas.openxmlformats.org/drawingml/2006/main">
              <a:ext uri="{FF2B5EF4-FFF2-40B4-BE49-F238E27FC236}">
                <a16:creationId xmlns:a16="http://schemas.microsoft.com/office/drawing/2014/main" id="{0718B532-BA43-4FD6-83A3-DB80807E4970}"/>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Persistence and stability under stress</a:t>
            </a:r>
          </a:p>
        </p:txBody>
      </p:sp>
    </p:spTree>
    <p:extLst>
      <p:ext uri="{BB962C8B-B14F-4D97-AF65-F5344CB8AC3E}">
        <p14:creationId xmlns:p14="http://schemas.microsoft.com/office/powerpoint/2010/main" val="860068580"/>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5" name="Slide text 1">
            <a:extLst xmlns:a="http://schemas.openxmlformats.org/drawingml/2006/main">
              <a:ext uri="{FF2B5EF4-FFF2-40B4-BE49-F238E27FC236}">
                <a16:creationId xmlns:a16="http://schemas.microsoft.com/office/drawing/2014/main" id="{2D49817F-8FEF-4DF1-8610-4C9E4397323C}"/>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i="1" u="none">
                <a:solidFill>
                  <a:srgbClr val="595959"/>
                </a:solidFill>
                <a:latin typeface="Calibri"/>
                <a:ea typeface="Calibri"/>
                <a:cs typeface="Calibri"/>
              </a:rPr>
              <a:t>Levels of Persistence and Stability in Lentic Systems</a:t>
            </a:r>
            <a:endParaRPr sz="17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There are relatively few studies with suitable data for assessing the temporal persistence and stability of lakes and reservoirs, but existing studies suggest that the levels or persistence and stability are essentially the same as those for lotic systems.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Reduced persistence or stability of assemblages tends to occur in altered habitats and/or in habitats impacted by nonnative plants or animals.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contrast to lotic systems, all but one of the lentic studies had suffered moderate or major human impacts, primarily through commercial fishing pressure, the introduction of nonnative plants and animals, and overall urbanization within the watershed.</a:t>
            </a:r>
            <a:endParaRPr sz="1600" b="0" u="none">
              <a:solidFill>
                <a:srgbClr val="000000"/>
              </a:solidFill>
              <a:latin typeface="Calibri"/>
              <a:ea typeface="Calibri"/>
              <a:cs typeface="Calibri"/>
            </a:endParaRPr>
          </a:p>
          <a:p xmlns:a="http://schemas.openxmlformats.org/drawingml/2006/main">
            <a:pPr marL="32400">
              <a:lnSpc>
                <a:spcPct val="120000"/>
              </a:lnSpc>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i="1" u="none">
                <a:solidFill>
                  <a:srgbClr val="595959"/>
                </a:solidFill>
                <a:latin typeface="Calibri"/>
                <a:ea typeface="Calibri"/>
                <a:cs typeface="Calibri"/>
              </a:rPr>
              <a:t>Examples of Persistence and Stability in Lentic Systems</a:t>
            </a:r>
            <a:endParaRPr sz="17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Numerous lakes exhibit evidence of negative impacts on persistence and stability.</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Lake Michigan, for example, heavy fishing pressure and the introduction of nonindigenous species have resulted in declines of native species.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Lake Mendota, Wisconsin, which has been impacted by extensive shoreline urbanization and introduction of nonnative vegetation, the fish fauna showed both low temporal persistence as well as low stability.</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Lentic systems showing greater persistence and stability were generally, but not always, less impacted by habitat alteration or introduction of nonnative species.</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6" name="Slide title: Levels of Persistence and Stability in Lentic Systems">
            <a:extLst xmlns:a="http://schemas.openxmlformats.org/drawingml/2006/main">
              <a:ext uri="{FF2B5EF4-FFF2-40B4-BE49-F238E27FC236}">
                <a16:creationId xmlns:a16="http://schemas.microsoft.com/office/drawing/2014/main" id="{800C1C93-1DA2-4703-B174-AAEC2E51048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Levels of Persistence and Stability in Lentic Systems</a:t>
            </a:r>
          </a:p>
        </p:txBody>
      </p:sp>
    </p:spTree>
    <p:extLst>
      <p:ext uri="{BB962C8B-B14F-4D97-AF65-F5344CB8AC3E}">
        <p14:creationId xmlns:p14="http://schemas.microsoft.com/office/powerpoint/2010/main" val="1422397040"/>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9517F023-B295-4C16-B3FB-57474BC12755}"/>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Persistence and Stability Summary</a:t>
            </a:r>
            <a:endParaRPr sz="18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At the scale of the entire fish assemblage and across a wide range of systems, persistence is fairly common and stability somewhat less so, although both can be impacted by the timing, type, and magnitude of perturbations.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Persistence and stability in lentic and lotic systems are generally reduced following severe human disturbances, and such disturbances occur in both types of systems, although they are more common in lentic (89%) than lotic (28%) studies.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At the population level, rare species, and especially those with limited vagility, recover more slowly or not at all from perturbations.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rare species have less of an effect on most measures of assemblage similarity, there is a greater risk of losing such species either from local habitats or system-wide.</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of this, although responses of assemblages to perturbations indicate generally high stability, postimpact fish assemblages might differ in the loss of rare species.</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there are fewer lentic than lotic studies, those in lentic systems tend to compare longer time intervals and half as many species, and lentic studies were also generally at higher latitudes—regions that typically have lower fish species diversity; thus our understanding of persistence and stability in streams, reservoirs, and lakes is incomplete because of relatively few studies and biases in geographic location, species richness, and length of comparisons.</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7" name="Slide title: Persistence and Stability Summary">
            <a:extLst xmlns:a="http://schemas.openxmlformats.org/drawingml/2006/main">
              <a:ext uri="{FF2B5EF4-FFF2-40B4-BE49-F238E27FC236}">
                <a16:creationId xmlns:a16="http://schemas.microsoft.com/office/drawing/2014/main" id="{5D178126-1AB0-4D4E-99AE-CA710DC4DBD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Persistence and Stability Summary</a:t>
            </a:r>
          </a:p>
        </p:txBody>
      </p:sp>
    </p:spTree>
    <p:extLst>
      <p:ext uri="{BB962C8B-B14F-4D97-AF65-F5344CB8AC3E}">
        <p14:creationId xmlns:p14="http://schemas.microsoft.com/office/powerpoint/2010/main" val="15500642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7" name="Slide text 1">
            <a:extLst xmlns:a="http://schemas.openxmlformats.org/drawingml/2006/main">
              <a:ext uri="{FF2B5EF4-FFF2-40B4-BE49-F238E27FC236}">
                <a16:creationId xmlns:a16="http://schemas.microsoft.com/office/drawing/2014/main" id="{0A9B2606-D16D-493E-B377-95E143002323}"/>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i="1" u="none">
                <a:solidFill>
                  <a:srgbClr val="595959"/>
                </a:solidFill>
                <a:latin typeface="Calibri"/>
                <a:ea typeface="Calibri"/>
                <a:cs typeface="Calibri"/>
              </a:rPr>
              <a:t>Persistence and Stability of Local Associations</a:t>
            </a:r>
            <a:endParaRPr sz="17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Much less is known about how close contacts of species in associations change over time—for instance, how long do multispecies groups remain, and do they remain together long enough for reciprocal evolutionary responses (coevolution) to occur?</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It can be difficult to detect association patterns in species of mobile animals, because individuals found in the same sample may or may not have been in close enough contact to have had direct interactions with each other.</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One important study suggests that although some smaller species groups (pairs, triads, or foursomes) might remain consistently in direct contact across years or even decades, there was little evidence that whole assemblage, multispecies associations were constant, or that selection pressures due to such multispecies groups would be consistent across such periods of time.</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8" name="Slide title: Persistence and Stability of Local Associations">
            <a:extLst xmlns:a="http://schemas.openxmlformats.org/drawingml/2006/main">
              <a:ext uri="{FF2B5EF4-FFF2-40B4-BE49-F238E27FC236}">
                <a16:creationId xmlns:a16="http://schemas.microsoft.com/office/drawing/2014/main" id="{6648BC9C-B894-4833-8AB9-55F36C32D8C6}"/>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Persistence and Stability of Local Associations</a:t>
            </a:r>
          </a:p>
        </p:txBody>
      </p:sp>
    </p:spTree>
    <p:extLst>
      <p:ext uri="{BB962C8B-B14F-4D97-AF65-F5344CB8AC3E}">
        <p14:creationId xmlns:p14="http://schemas.microsoft.com/office/powerpoint/2010/main" val="352210065"/>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8" name="PlaceHolder 1">
            <a:extLst xmlns:a="http://schemas.openxmlformats.org/drawingml/2006/main">
              <a:ext uri="{FF2B5EF4-FFF2-40B4-BE49-F238E27FC236}">
                <a16:creationId xmlns:a16="http://schemas.microsoft.com/office/drawing/2014/main" id="{F0895F37-ED53-4213-9EB3-0B4473EDE2F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Persistence, Stability, and Control of Fish Assemblages</a:t>
            </a:r>
            <a:endParaRPr sz="2800" b="0" u="none">
              <a:solidFill>
                <a:srgbClr val="000000"/>
              </a:solidFill>
              <a:latin typeface="Calibri"/>
              <a:ea typeface="Calibri"/>
              <a:cs typeface="Calibri"/>
            </a:endParaRPr>
          </a:p>
        </p:txBody>
      </p:sp>
      <p:sp>
        <p:nvSpPr>
          <p:cNvPr id="29" name="Slide text 2">
            <a:extLst xmlns:a="http://schemas.openxmlformats.org/drawingml/2006/main">
              <a:ext uri="{FF2B5EF4-FFF2-40B4-BE49-F238E27FC236}">
                <a16:creationId xmlns:a16="http://schemas.microsoft.com/office/drawing/2014/main" id="{A0EE7DBF-42BF-4A30-BD7A-FA524D33B3D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An important reason for trying to understand the levels of persistence and stability in fish assemblages is that assemblages that show high persistence, and particularly those with high stability, may be more influenced by biotic interactions (and have greater likelihood of deterministic control) than by abiotic factors (with greater likelihood of stochastic control).</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Clearly, the level of physical disturbance can influence the position of a community along a gradient of deterministic to stochastic control, with biotic interactions likely more important in communities with low levels of disturbance and abiotic factors more important in communities with high levels of disturbance, though this is not to say that all assemblages showing stability are deterministically controlled or that all assemblages lacking stability are stochastically controlled.</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36806389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4BED1286-9F5A-4146-916D-8E76893AAD87}"/>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2854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This chapter focuses primarily on the temporal and spatial dynamics of fish assemblages, or how fish populations and assemblages cope with relatively short-term physical and biotic challenges.</a:t>
            </a:r>
            <a:endParaRPr sz="1800" b="0" u="none">
              <a:solidFill>
                <a:srgbClr val="000000"/>
              </a:solidFill>
              <a:latin typeface="Calibri"/>
              <a:ea typeface="Calibri"/>
              <a:cs typeface="Calibri"/>
            </a:endParaRPr>
          </a:p>
          <a:p xmlns:a="http://schemas.openxmlformats.org/drawingml/2006/main">
            <a:pPr marL="342720" indent="-28548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Understanding the type, frequency, and magnitude of variability in fish assemblages is important for a couple of reasons:</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Assessing the impact of anthropogenic environmental changes requires knowing the background level of natural variation in assemblages; and</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The degree to which assemblages are resistant to changes over space and time is related to the strengths of control mechanisms operative within the assemblage.</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Assemblages controlled primarily by random processes (i.e., primacy of stochastic control) have greater variation in species composition and abundances compared to those influenced primarily by nonrandom processes (i.e., primacy of deterministic control). </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Slide title: This chapter focuses primarily on the temporal and spatial dynamics of fish a...">
            <a:extLst xmlns:a="http://schemas.openxmlformats.org/drawingml/2006/main">
              <a:ext uri="{FF2B5EF4-FFF2-40B4-BE49-F238E27FC236}">
                <a16:creationId xmlns:a16="http://schemas.microsoft.com/office/drawing/2014/main" id="{CF47A901-F130-4F4C-8ED5-20B3CF80FFA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chapter focuses primarily on the temporal and spatial dynamics of fish a...</a:t>
            </a:r>
          </a:p>
        </p:txBody>
      </p:sp>
    </p:spTree>
    <p:extLst>
      <p:ext uri="{BB962C8B-B14F-4D97-AF65-F5344CB8AC3E}">
        <p14:creationId xmlns:p14="http://schemas.microsoft.com/office/powerpoint/2010/main" val="199637457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EF3BB77C-67E8-42FB-B4D6-C494864453C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Responses to Environmental Perturbations</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BA10CB1D-646D-4652-B352-8F475F6131EA}"/>
              </a:ext>
            </a:extLst>
          </p:cNvPr>
          <p:cNvSpPr>
            <a:spLocks xmlns:a="http://schemas.openxmlformats.org/drawingml/2006/main" noGrp="1"/>
          </p:cNvSpPr>
          <p:nvPr/>
        </p:nvSpPr>
        <p:spPr>
          <a:xfrm xmlns:a="http://schemas.openxmlformats.org/drawingml/2006/main">
            <a:off x="366480" y="1287360"/>
            <a:ext cx="8320320" cy="5325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Disturbances include any event that disrupts a community or a particular assemblage in some way, and can be natural or human induced.</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Natural perturbations include droughts, floods, fires within the watershed, climatic changes, and biotic changes, and, in the case of severe events (such as large-scale Cenozoic climatic changes), have resulted in local extirpation or the total extinction of species.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Human-induced changes include chemical spills or piscicide application; changes in land use, such as mining, agriculture, or timber harvesting resulting in flooding, increased water temperature, nutrient or herbicide runoff, and erosion; major barriers to fish movement as a result of dams or water diversions; stream channelization; and the introduction of nonindigenous species.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Press disturbances persist longer than the life spans of the species in an assemblage and impact large spatial areas, whereas pulse disturbances are of short duration and are generally point source or brief hydrologic events.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However, natural variations in physical conditions, even some viewed as disturbances, are generally beneficial in the long-term to the well-being of aquatic systems.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The intermediate disturbance hypothesis predicts that the greatest species richness would occur at some intermediate level (intensity and/or frequency) of disturbance, because these levels provide sufficient time for species to colonize affected patches of habitat yet keep the habitat from being dominated by only a few species.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The dynamic equilibrium model predicts that diversity of communities is the outcome the rate of population growth of competing species balanced against the frequency of population reductions caused by various types of disturbances.</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Efforts to define disturbance define it either by its magnitude or by the population, species, or community responses to it or to its impact on the physical environment, with the latter approach generally preferred.</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595959"/>
                </a:solidFill>
                <a:latin typeface="Calibri"/>
                <a:ea typeface="Calibri"/>
                <a:cs typeface="Calibri"/>
              </a:rPr>
              <a:t>Responses of fishes to disturbances can be in the form of resistance to environmental stressors or resilience—a measure of the ability of populations and assemblages to recover following the disturbance.</a:t>
            </a: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228600" indent="-228600">
              <a:lnSpc>
                <a:spcPct val="120000"/>
              </a:lnSpc>
              <a:spcBef>
                <a:spcPts val="451"/>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12" name="Title 1">
            <a:extLst xmlns:a="http://schemas.openxmlformats.org/drawingml/2006/main">
              <a:ext uri="{FF2B5EF4-FFF2-40B4-BE49-F238E27FC236}">
                <a16:creationId xmlns:a16="http://schemas.microsoft.com/office/drawing/2014/main" id="{D3D40213-46A0-4BBA-857E-6B6BB47C851A}"/>
              </a:ext>
            </a:extLst>
          </p:cNvPr>
          <p:cNvSpPr>
            <a:spLocks xmlns:a="http://schemas.openxmlformats.org/drawingml/2006/main" noGrp="1"/>
          </p:cNvSpPr>
          <p:nvPr/>
        </p:nvSpPr>
        <p:spPr>
          <a:xfrm xmlns:a="http://schemas.openxmlformats.org/drawingml/2006/main">
            <a:off x="457200" y="793440"/>
            <a:ext cx="8229600" cy="493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C0584B"/>
                </a:solidFill>
                <a:latin typeface="Calibri"/>
                <a:ea typeface="Calibri"/>
                <a:cs typeface="Calibri"/>
              </a:rPr>
              <a:t>Types of Perturbations</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583580963"/>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PlaceHolder 1">
            <a:extLst xmlns:a="http://schemas.openxmlformats.org/drawingml/2006/main">
              <a:ext uri="{FF2B5EF4-FFF2-40B4-BE49-F238E27FC236}">
                <a16:creationId xmlns:a16="http://schemas.microsoft.com/office/drawing/2014/main" id="{C5DE0BC6-220E-4848-BFB1-CA9E8DAC629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The Metric</a:t>
            </a:r>
            <a:endParaRPr sz="2800" b="0" u="none">
              <a:solidFill>
                <a:srgbClr val="000000"/>
              </a:solidFill>
              <a:latin typeface="Calibri"/>
              <a:ea typeface="Calibri"/>
              <a:cs typeface="Calibri"/>
            </a:endParaRPr>
          </a:p>
        </p:txBody>
      </p:sp>
      <p:sp>
        <p:nvSpPr>
          <p:cNvPr id="14" name="Slide text 2">
            <a:extLst xmlns:a="http://schemas.openxmlformats.org/drawingml/2006/main">
              <a:ext uri="{FF2B5EF4-FFF2-40B4-BE49-F238E27FC236}">
                <a16:creationId xmlns:a16="http://schemas.microsoft.com/office/drawing/2014/main" id="{933ED1B3-F458-468C-9AE3-4AAAAFC1F957}"/>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Responses to environmental change can basically be measured by the presence or absence of species, irrespective of the actual numbers or relative abundance of individuals.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This qualitative measure is referred to as persistence, in contrast to stability, which is based on abundance measures.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Quantitative measure include relative abundances, or actual numbers or densities of the component species.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choice of metric has a strong influence on the detection of change, or lack thereof, in fish populations.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For instance, presence-absence, ranks in abundance, relative abundance measures, and actual numbers of individuals form a transformation series of increasing sensitivity to change.</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That numbers of individuals of a given species show the greatest variation is not surprising, especially because most long-term studies of fish assemblages employ sampling techniques that are not designed to provide rigorous quantitative data on population sizes.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32485108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5" name="PlaceHolder 1">
            <a:extLst xmlns:a="http://schemas.openxmlformats.org/drawingml/2006/main">
              <a:ext uri="{FF2B5EF4-FFF2-40B4-BE49-F238E27FC236}">
                <a16:creationId xmlns:a16="http://schemas.microsoft.com/office/drawing/2014/main" id="{A8681440-96C0-449C-AE37-148CAE84299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Spatial and Temporal Scales</a:t>
            </a:r>
            <a:endParaRPr sz="2800" b="0" u="none">
              <a:solidFill>
                <a:srgbClr val="000000"/>
              </a:solidFill>
              <a:latin typeface="Calibri"/>
              <a:ea typeface="Calibri"/>
              <a:cs typeface="Calibri"/>
            </a:endParaRPr>
          </a:p>
        </p:txBody>
      </p:sp>
      <p:sp>
        <p:nvSpPr>
          <p:cNvPr id="16" name="Slide text 2">
            <a:extLst xmlns:a="http://schemas.openxmlformats.org/drawingml/2006/main">
              <a:ext uri="{FF2B5EF4-FFF2-40B4-BE49-F238E27FC236}">
                <a16:creationId xmlns:a16="http://schemas.microsoft.com/office/drawing/2014/main" id="{B5248A18-3AB6-42F3-A6A9-CE52A6296351}"/>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addition to the appropriate metric, the spatial and temporal scales over which a measurement is made also affect the outcome.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To assess stability, the temporal scale must encompass at least one full turnover in the assemblage; if it does not, then what is really being measured is simply the impact of long-lived organisms on the local community; this point can have a major impact on apparent regional differences of fish assemblages to environmental change.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spatial scale of a study also has a major impact on the ultimate outcome; if the spatial scale does not include the normal population bounds of the component species, then it is likely that any measure will record extensive changes in assemblage structure, whereas a large study area might include a number of subpopulations comprising various metapopulations of the component species, so that variation or loss of taxa in one area is damped out by their survival in another.</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2036740496"/>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8A78E60E-8F84-4EA3-8B13-68E964C0B56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Assessing Assemblage Change</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AE77B1BE-B401-4859-8B17-89DBA3F04E00}"/>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stability and persistence of assemblages should be investigated on multiple levels within the hierarchical framework.</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Separating actual changes in species presence or absence from artifacts of sampling also is a pervasive and significant problem.</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Preferably, the goal of current research should not be to determine whether local assemblages change or not—virtually all local assemblages undergo change as individuals are added or removed (due to natality and mortality, or movements); instead, as the temporal extent of data increases (several to many samples over a period of years to decades), and as change is measured on multiple spatial scales, it becomes of more interest to ask how much a local fish assemblage, or distribution of fish species within a watershed, have changed during various intervals.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Another important issue is whether changes largely are driven by major events such as extensive droughts or floods, with little change during times that lack apparent disturbance factors.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other words, are the changes that can be observed in fish assemblages over long periods of time related more to gradual changes, or to dramatic events that may (or may not) leave their mark for years to come?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29131758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9" name="PlaceHolder 1">
            <a:extLst xmlns:a="http://schemas.openxmlformats.org/drawingml/2006/main">
              <a:ext uri="{FF2B5EF4-FFF2-40B4-BE49-F238E27FC236}">
                <a16:creationId xmlns:a16="http://schemas.microsoft.com/office/drawing/2014/main" id="{8B185A57-8AA4-411F-BE9A-037AF9F2377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Dealing with Environmental Change</a:t>
            </a:r>
            <a:endParaRPr sz="2800" b="0" u="none">
              <a:solidFill>
                <a:srgbClr val="000000"/>
              </a:solidFill>
              <a:latin typeface="Calibri"/>
              <a:ea typeface="Calibri"/>
              <a:cs typeface="Calibri"/>
            </a:endParaRPr>
          </a:p>
        </p:txBody>
      </p:sp>
      <p:sp>
        <p:nvSpPr>
          <p:cNvPr id="20" name="Slide text 2">
            <a:extLst xmlns:a="http://schemas.openxmlformats.org/drawingml/2006/main">
              <a:ext uri="{FF2B5EF4-FFF2-40B4-BE49-F238E27FC236}">
                <a16:creationId xmlns:a16="http://schemas.microsoft.com/office/drawing/2014/main" id="{619C913E-CEC2-451A-81C5-3A9B370DE2E2}"/>
              </a:ext>
            </a:extLst>
          </p:cNvPr>
          <p:cNvSpPr>
            <a:spLocks xmlns:a="http://schemas.openxmlformats.org/drawingml/2006/main" noGrp="1"/>
          </p:cNvSpPr>
          <p:nvPr/>
        </p:nvSpPr>
        <p:spPr>
          <a:xfrm xmlns:a="http://schemas.openxmlformats.org/drawingml/2006/main">
            <a:off x="457200" y="1069560"/>
            <a:ext cx="8229600" cy="5259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Fish populations can deal with environmental or biotic stressors in three primary ways:</a:t>
            </a:r>
            <a:endParaRPr sz="19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Populations might lack means of dealing with perturbations and be eliminated from a region altogether.</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Individuals in a population might show resistance by withstanding such challenges through morphological, physiological, or behavioral adaptations, such as refuge-seeking behavior that would overall increase their tolerance to environmental perturbations.</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Populations might emigrate from, or perish in, the stressed habitat but recover following a perturbation by return immigration of the displaced individuals or colonization by individuals from other populations, such that pre- and postdisturbance assemblage structures are the same or similar. This approach was termed adjustment stability by Connell and Sousa (1983) and resilience by Dodds et al. (2004). Connell and Sousa considered that this response included two components: amplitude (a measure of how far a population or assemblage can be displaced from its predisturbance state and still return) and elasticity (a measure of how quickly populations or assemblages can return to a predisturbance condition).</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374"/>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14132070"/>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extLst xmlns:a="http://schemas.openxmlformats.org/drawingml/2006/main">
              <a:ext uri="{FF2B5EF4-FFF2-40B4-BE49-F238E27FC236}">
                <a16:creationId xmlns:a16="http://schemas.microsoft.com/office/drawing/2014/main" id="{90C4693B-CE44-4E59-B385-C8F2746CF8F9}"/>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Resistance</a:t>
            </a:r>
            <a:endParaRPr sz="16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Fish assemblages in structurally complex habitats more prone to extreme climatic conditions are generally more persistent in the face of such environmental challenges than those in simple habitats.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Examples of fish faunas inhabiting areas prone to disturbance include faunas of Great Plains streams, which are subjected to periods of low flow and even dewatering as well as to intense periods of flooding and have, in response, evolved increased tolerance to low dissolved oxygen levels and high temperatures.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Refuge-seeking behavior also allows fishes to resist adverse conditions in their environment and can have a role in surviving floods and droughts.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Fishes in a variety of regions increase their resistance to downstream displacement during floods, especially during the winter when lowered water temperature limits their swimming ability, by actively selecting habitats with large structure such as woody debris, rocks, or other large and relatively immovable structures.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Morphology, in concert with appropriate behavior, can also provide resistance to harsh environments—for example, in a response termed aquatic surface respiration (ASR), most fishes that obtain oxygen from the water will move closer to the water’s surface as oxygen levels are depleted, but because of jaw morphology and head shape, they must spend additional energy through body or fin movements to maintain the extreme body angle required for ASR and cannot survive severe subsurface oxygen depletion for extended periods of time.</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Fishes such as livebearers and topminnows have flattened heads and superior mouths, morphologies that are particularly adapted to ASR, and are able to use the highly oxygenated surface film while remaining in a nearly horizontal (&lt;10°) position; by exploiting the surface film, these fishes can survive extended periods in water that is otherwise low in oxygen.</a:t>
            </a:r>
            <a:endParaRPr sz="1400" b="0" u="none">
              <a:solidFill>
                <a:srgbClr val="000000"/>
              </a:solidFill>
              <a:latin typeface="Calibri"/>
              <a:ea typeface="Calibri"/>
              <a:cs typeface="Calibri"/>
            </a:endParaRPr>
          </a:p>
          <a:p xmlns:a="http://schemas.openxmlformats.org/drawingml/2006/main">
            <a:pPr marL="32400">
              <a:lnSpc>
                <a:spcPct val="120000"/>
              </a:lnSpc>
              <a:spcBef>
                <a:spcPts val="3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2" name="Slide title: Resistance">
            <a:extLst xmlns:a="http://schemas.openxmlformats.org/drawingml/2006/main">
              <a:ext uri="{FF2B5EF4-FFF2-40B4-BE49-F238E27FC236}">
                <a16:creationId xmlns:a16="http://schemas.microsoft.com/office/drawing/2014/main" id="{0E1FE41A-C12A-4BFC-896C-C1F54F8F1CCC}"/>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Resistance</a:t>
            </a:r>
          </a:p>
        </p:txBody>
      </p:sp>
    </p:spTree>
    <p:extLst>
      <p:ext uri="{BB962C8B-B14F-4D97-AF65-F5344CB8AC3E}">
        <p14:creationId xmlns:p14="http://schemas.microsoft.com/office/powerpoint/2010/main" val="2029744996"/>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2" name="Slide text 1">
            <a:extLst xmlns:a="http://schemas.openxmlformats.org/drawingml/2006/main">
              <a:ext uri="{FF2B5EF4-FFF2-40B4-BE49-F238E27FC236}">
                <a16:creationId xmlns:a16="http://schemas.microsoft.com/office/drawing/2014/main" id="{DC4815C8-22F4-4683-BA57-68A97B0A13C8}"/>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Resilience</a:t>
            </a:r>
            <a:endParaRPr sz="16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Fish populations are often faced with environmental perturbations too severe for one or all life-history stages to resist through morphological, physiological, or behavioral mechanisms, such as extreme floods, drying of essential habitats such as feeding or spawning areas, changes in water quality, or total drying of an aquatic habitat.</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the initial effect can be the total or partial loss of species making up an assemblage or the lack of successful reproduction, the ability to recover once environmental conditions become more favorable is described as resilience.</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Resilience to major environmental perturbations is provided through the ability of fish populations and assemblages to repopulate an area once conditions improve, which may occur through the return of displaced individuals and through the often-accelerated production of new individuals.</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extent of resilience is influenced by the size of the affected habitat and by the size and proximity of refuges where fishes can survive.</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Resilience is also shown by life-history responses of fishes, such as the timing and duration of reproductive cycles or the length of the reproductive life span.</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summary, resilience in fishes can be achieved by movement of adults or juveniles back into a previously disturbed area.</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Resilience to poor spawning conditions or unfavorable conditions for larval/juvenile survival occurs through elevated longevity of adults so that they can wait our poor years.</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On an annual basis, short-lived fishes show resilience to poor spawning conditions by having extended reproductive seasons.</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Overall, there is considerable variation in the resilience of fish species and fish assemblages to perturbations.</a:t>
            </a:r>
            <a:endParaRPr sz="1400" b="0" u="none">
              <a:solidFill>
                <a:srgbClr val="000000"/>
              </a:solidFill>
              <a:latin typeface="Calibri"/>
              <a:ea typeface="Calibri"/>
              <a:cs typeface="Calibri"/>
            </a:endParaRPr>
          </a:p>
          <a:p xmlns:a="http://schemas.openxmlformats.org/drawingml/2006/main">
            <a:pPr marL="342720" indent="-28548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Variation occurs across multiple levels including the nature, timing, and severity of the disturbance; the type and location of the aquatic system; species characteristics; and life-history stage.</a:t>
            </a:r>
            <a:endParaRPr sz="1400" b="0" u="none">
              <a:solidFill>
                <a:srgbClr val="000000"/>
              </a:solidFill>
              <a:latin typeface="Calibri"/>
              <a:ea typeface="Calibri"/>
              <a:cs typeface="Calibri"/>
            </a:endParaRPr>
          </a:p>
          <a:p xmlns:a="http://schemas.openxmlformats.org/drawingml/2006/main">
            <a:pPr marL="32400">
              <a:spcBef>
                <a:spcPts val="3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3" name="Slide title: Resilience">
            <a:extLst xmlns:a="http://schemas.openxmlformats.org/drawingml/2006/main">
              <a:ext uri="{FF2B5EF4-FFF2-40B4-BE49-F238E27FC236}">
                <a16:creationId xmlns:a16="http://schemas.microsoft.com/office/drawing/2014/main" id="{79036F7D-0536-4EDD-B5C4-69CE22F45117}"/>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Resilience</a:t>
            </a:r>
          </a:p>
        </p:txBody>
      </p:sp>
    </p:spTree>
    <p:extLst>
      <p:ext uri="{BB962C8B-B14F-4D97-AF65-F5344CB8AC3E}">
        <p14:creationId xmlns:p14="http://schemas.microsoft.com/office/powerpoint/2010/main" val="516750017"/>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2026-08-27T23:09:19.7550000Z</dcterms:created>
  <dcterms:modified xsi:type="dcterms:W3CDTF">2026-08-27T23:09:19.7550000Z</dcterms:modified>
</coreProperties>
</file>