
<file path=[Content_Types].xml><?xml version="1.0" encoding="utf-8"?>
<Types xmlns="http://schemas.openxmlformats.org/package/2006/content-types">
  <Default Extension="xml" ContentType="application/vnd.openxmlformats-package.core-properties+xml"/>
  <Default Extension="emf" ContentType="image/x-emf"/>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ff02dfa0003a48c2" /><Relationship Type="http://schemas.openxmlformats.org/officeDocument/2006/relationships/extended-properties" Target="/docProps/app.xml" Id="R0fdd5d07482146b0" /><Relationship Type="http://schemas.openxmlformats.org/officeDocument/2006/relationships/officeDocument" Target="/ppt/presentation.xml" Id="Rabec4fe4462a44fc" /></Relationships>
</file>

<file path=ppt/presentation.xml><?xml version="1.0" encoding="utf-8"?>
<p:presentation xmlns:p="http://schemas.openxmlformats.org/presentationml/2006/main">
  <p:sldMasterIdLst>
    <p:sldMasterId xmlns:r="http://schemas.openxmlformats.org/officeDocument/2006/relationships" id="2147483648" r:id="R81802b0841324782"/>
  </p:sldMasterIdLst>
  <p:notesMasterIdLst>
    <p:notesMasterId xmlns:r="http://schemas.openxmlformats.org/officeDocument/2006/relationships" r:id="R1f8f5854842b47be"/>
  </p:notesMasterIdLst>
  <p:sldIdLst>
    <p:sldId xmlns:r="http://schemas.openxmlformats.org/officeDocument/2006/relationships" id="256" r:id="R263f056d37ea4aab"/>
    <p:sldId xmlns:r="http://schemas.openxmlformats.org/officeDocument/2006/relationships" id="257" r:id="Rfd236754b53b4f90"/>
    <p:sldId xmlns:r="http://schemas.openxmlformats.org/officeDocument/2006/relationships" id="258" r:id="R9a26fca6d94c4ea8"/>
    <p:sldId xmlns:r="http://schemas.openxmlformats.org/officeDocument/2006/relationships" id="259" r:id="Rf34525f6906d4869"/>
    <p:sldId xmlns:r="http://schemas.openxmlformats.org/officeDocument/2006/relationships" id="260" r:id="Re65b7df028504a6d"/>
    <p:sldId xmlns:r="http://schemas.openxmlformats.org/officeDocument/2006/relationships" id="261" r:id="R6a8bcf502db946e1"/>
    <p:sldId xmlns:r="http://schemas.openxmlformats.org/officeDocument/2006/relationships" id="262" r:id="R35c0fa16e7184ec7"/>
    <p:sldId xmlns:r="http://schemas.openxmlformats.org/officeDocument/2006/relationships" id="263" r:id="Re30217554e404d1c"/>
    <p:sldId xmlns:r="http://schemas.openxmlformats.org/officeDocument/2006/relationships" id="264" r:id="R5a75fa1e7b304df4"/>
    <p:sldId xmlns:r="http://schemas.openxmlformats.org/officeDocument/2006/relationships" id="265" r:id="R143153f17363475a"/>
    <p:sldId xmlns:r="http://schemas.openxmlformats.org/officeDocument/2006/relationships" id="266" r:id="R04e8f78f4678486a"/>
    <p:sldId xmlns:r="http://schemas.openxmlformats.org/officeDocument/2006/relationships" id="267" r:id="R0db7cea3b06447e2"/>
    <p:sldId xmlns:r="http://schemas.openxmlformats.org/officeDocument/2006/relationships" id="268" r:id="R47f04dfa0ec14be5"/>
    <p:sldId xmlns:r="http://schemas.openxmlformats.org/officeDocument/2006/relationships" id="269" r:id="R8b311c9ced984f9f"/>
    <p:sldId xmlns:r="http://schemas.openxmlformats.org/officeDocument/2006/relationships" id="270" r:id="Re5b09c58843d45cd"/>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b02ec3fa47bd4d9b" /><Relationship Type="http://schemas.openxmlformats.org/officeDocument/2006/relationships/slideMaster" Target="/ppt/slideMasters/slideMaster1.xml" Id="R81802b0841324782" /><Relationship Type="http://schemas.openxmlformats.org/officeDocument/2006/relationships/notesMaster" Target="/ppt/notesMasters/notesMaster1.xml" Id="R1f8f5854842b47be" /><Relationship Type="http://schemas.openxmlformats.org/officeDocument/2006/relationships/presProps" Target="/ppt/presProps.xml" Id="R71dbe590e419449c" /><Relationship Type="http://schemas.openxmlformats.org/officeDocument/2006/relationships/tableStyles" Target="/ppt/tableStyles.xml" Id="R71509a661d5f4ab5" /><Relationship Type="http://schemas.openxmlformats.org/officeDocument/2006/relationships/slide" Target="/ppt/slides/slide1.xml" Id="R263f056d37ea4aab" /><Relationship Type="http://schemas.openxmlformats.org/officeDocument/2006/relationships/slide" Target="/ppt/slides/slide2.xml" Id="Rfd236754b53b4f90" /><Relationship Type="http://schemas.openxmlformats.org/officeDocument/2006/relationships/slide" Target="/ppt/slides/slide3.xml" Id="R9a26fca6d94c4ea8" /><Relationship Type="http://schemas.openxmlformats.org/officeDocument/2006/relationships/slide" Target="/ppt/slides/slide4.xml" Id="Rf34525f6906d4869" /><Relationship Type="http://schemas.openxmlformats.org/officeDocument/2006/relationships/slide" Target="/ppt/slides/slide5.xml" Id="Re65b7df028504a6d" /><Relationship Type="http://schemas.openxmlformats.org/officeDocument/2006/relationships/slide" Target="/ppt/slides/slide6.xml" Id="R6a8bcf502db946e1" /><Relationship Type="http://schemas.openxmlformats.org/officeDocument/2006/relationships/slide" Target="/ppt/slides/slide7.xml" Id="R35c0fa16e7184ec7" /><Relationship Type="http://schemas.openxmlformats.org/officeDocument/2006/relationships/slide" Target="/ppt/slides/slide8.xml" Id="Re30217554e404d1c" /><Relationship Type="http://schemas.openxmlformats.org/officeDocument/2006/relationships/slide" Target="/ppt/slides/slide9.xml" Id="R5a75fa1e7b304df4" /><Relationship Type="http://schemas.openxmlformats.org/officeDocument/2006/relationships/slide" Target="/ppt/slides/slide10.xml" Id="R143153f17363475a" /><Relationship Type="http://schemas.openxmlformats.org/officeDocument/2006/relationships/slide" Target="/ppt/slides/slide11.xml" Id="R04e8f78f4678486a" /><Relationship Type="http://schemas.openxmlformats.org/officeDocument/2006/relationships/slide" Target="/ppt/slides/slide12.xml" Id="R0db7cea3b06447e2" /><Relationship Type="http://schemas.openxmlformats.org/officeDocument/2006/relationships/slide" Target="/ppt/slides/slide13.xml" Id="R47f04dfa0ec14be5" /><Relationship Type="http://schemas.openxmlformats.org/officeDocument/2006/relationships/slide" Target="/ppt/slides/slide14.xml" Id="R8b311c9ced984f9f" /><Relationship Type="http://schemas.openxmlformats.org/officeDocument/2006/relationships/slide" Target="/ppt/slides/slide15.xml" Id="Re5b09c58843d45cd"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932db1252d47408b"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faa11de019fe40aa" /><Relationship Type="http://schemas.openxmlformats.org/officeDocument/2006/relationships/notesMaster" Target="/ppt/notesMasters/notesMaster1.xml" Id="R41d664f05e234824"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6000a72374094bfd" /><Relationship Type="http://schemas.openxmlformats.org/officeDocument/2006/relationships/notesMaster" Target="/ppt/notesMasters/notesMaster1.xml" Id="Raab3390c67d248b1"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9db0349c9c354f60" /><Relationship Type="http://schemas.openxmlformats.org/officeDocument/2006/relationships/notesMaster" Target="/ppt/notesMasters/notesMaster1.xml" Id="Rab46c6a23e7c4122"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9d9f949c2ced40fe" /><Relationship Type="http://schemas.openxmlformats.org/officeDocument/2006/relationships/notesMaster" Target="/ppt/notesMasters/notesMaster1.xml" Id="R390d4ae80f004ef1"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18b33fa6de3d4a55" /><Relationship Type="http://schemas.openxmlformats.org/officeDocument/2006/relationships/notesMaster" Target="/ppt/notesMasters/notesMaster1.xml" Id="Re36462aa8e734d7e"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ac48d7f8df6c48fc" /><Relationship Type="http://schemas.openxmlformats.org/officeDocument/2006/relationships/notesMaster" Target="/ppt/notesMasters/notesMaster1.xml" Id="Rb0889dd121dc41b1"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11426a8c0a9c4078" /><Relationship Type="http://schemas.openxmlformats.org/officeDocument/2006/relationships/notesMaster" Target="/ppt/notesMasters/notesMaster1.xml" Id="R5f4702ad6e944326" /></Relationships>
</file>

<file path=ppt/notesSlides/_rels/notesSlide2.xml.rels>&#65279;<?xml version="1.0" encoding="utf-8"?><Relationships xmlns="http://schemas.openxmlformats.org/package/2006/relationships"><Relationship Type="http://schemas.openxmlformats.org/officeDocument/2006/relationships/slide" Target="/ppt/slides/slide2.xml" Id="R711c22e2961f4c19" /><Relationship Type="http://schemas.openxmlformats.org/officeDocument/2006/relationships/notesMaster" Target="/ppt/notesMasters/notesMaster1.xml" Id="R2269c31b98054900" /></Relationships>
</file>

<file path=ppt/notesSlides/_rels/notesSlide3.xml.rels>&#65279;<?xml version="1.0" encoding="utf-8"?><Relationships xmlns="http://schemas.openxmlformats.org/package/2006/relationships"><Relationship Type="http://schemas.openxmlformats.org/officeDocument/2006/relationships/slide" Target="/ppt/slides/slide3.xml" Id="R540b98a815054d6c" /><Relationship Type="http://schemas.openxmlformats.org/officeDocument/2006/relationships/notesMaster" Target="/ppt/notesMasters/notesMaster1.xml" Id="Re2318cb17d7749bb" /></Relationships>
</file>

<file path=ppt/notesSlides/_rels/notesSlide4.xml.rels>&#65279;<?xml version="1.0" encoding="utf-8"?><Relationships xmlns="http://schemas.openxmlformats.org/package/2006/relationships"><Relationship Type="http://schemas.openxmlformats.org/officeDocument/2006/relationships/slide" Target="/ppt/slides/slide4.xml" Id="R61a2d2f7dc544f69" /><Relationship Type="http://schemas.openxmlformats.org/officeDocument/2006/relationships/notesMaster" Target="/ppt/notesMasters/notesMaster1.xml" Id="Racba0096352b4919" /></Relationships>
</file>

<file path=ppt/notesSlides/_rels/notesSlide5.xml.rels>&#65279;<?xml version="1.0" encoding="utf-8"?><Relationships xmlns="http://schemas.openxmlformats.org/package/2006/relationships"><Relationship Type="http://schemas.openxmlformats.org/officeDocument/2006/relationships/slide" Target="/ppt/slides/slide5.xml" Id="R771e1e55605e465e" /><Relationship Type="http://schemas.openxmlformats.org/officeDocument/2006/relationships/notesMaster" Target="/ppt/notesMasters/notesMaster1.xml" Id="R3776bb6300714c1f" /></Relationships>
</file>

<file path=ppt/notesSlides/_rels/notesSlide6.xml.rels>&#65279;<?xml version="1.0" encoding="utf-8"?><Relationships xmlns="http://schemas.openxmlformats.org/package/2006/relationships"><Relationship Type="http://schemas.openxmlformats.org/officeDocument/2006/relationships/slide" Target="/ppt/slides/slide6.xml" Id="Rb7a85be3570a4873" /><Relationship Type="http://schemas.openxmlformats.org/officeDocument/2006/relationships/notesMaster" Target="/ppt/notesMasters/notesMaster1.xml" Id="R18504336fe744d86" /></Relationships>
</file>

<file path=ppt/notesSlides/_rels/notesSlide7.xml.rels>&#65279;<?xml version="1.0" encoding="utf-8"?><Relationships xmlns="http://schemas.openxmlformats.org/package/2006/relationships"><Relationship Type="http://schemas.openxmlformats.org/officeDocument/2006/relationships/slide" Target="/ppt/slides/slide7.xml" Id="R6da0e075c0ee4d4b" /><Relationship Type="http://schemas.openxmlformats.org/officeDocument/2006/relationships/notesMaster" Target="/ppt/notesMasters/notesMaster1.xml" Id="Ra7efcbfc7530458c" /></Relationships>
</file>

<file path=ppt/notesSlides/_rels/notesSlide8.xml.rels>&#65279;<?xml version="1.0" encoding="utf-8"?><Relationships xmlns="http://schemas.openxmlformats.org/package/2006/relationships"><Relationship Type="http://schemas.openxmlformats.org/officeDocument/2006/relationships/slide" Target="/ppt/slides/slide8.xml" Id="Rfe3ebf538d4d45b0" /><Relationship Type="http://schemas.openxmlformats.org/officeDocument/2006/relationships/notesMaster" Target="/ppt/notesMasters/notesMaster1.xml" Id="Rbe81e8ce53314e35" /></Relationships>
</file>

<file path=ppt/notesSlides/_rels/notesSlide9.xml.rels>&#65279;<?xml version="1.0" encoding="utf-8"?><Relationships xmlns="http://schemas.openxmlformats.org/package/2006/relationships"><Relationship Type="http://schemas.openxmlformats.org/officeDocument/2006/relationships/slide" Target="/ppt/slides/slide9.xml" Id="Rfa085ded6b8f4c96" /><Relationship Type="http://schemas.openxmlformats.org/officeDocument/2006/relationships/notesMaster" Target="/ppt/notesMasters/notesMaster1.xml" Id="R56c22b76f61947a4"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Form and Function in the Feeding of Fishes</a:t>
            </a:r>
          </a:p>
          <a:p xmlns:a="http://schemas.openxmlformats.org/drawingml/2006/main">
            <a:r>
              <a:t>Visible text:</a:t>
            </a:r>
          </a:p>
          <a:p xmlns:a="http://schemas.openxmlformats.org/drawingml/2006/main">
            <a:r>
              <a:t>Form and Function in the Feeding of Fishes</a:t>
            </a:r>
          </a:p>
          <a:p xmlns:a="http://schemas.openxmlformats.org/drawingml/2006/main">
            <a:r>
              <a:t>Eight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Suction-feeding model</a:t>
            </a:r>
          </a:p>
          <a:p xmlns:a="http://schemas.openxmlformats.org/drawingml/2006/main">
            <a:r>
              <a:t>Figure description:</a:t>
            </a:r>
          </a:p>
          <a:p xmlns:a="http://schemas.openxmlformats.org/drawingml/2006/main">
            <a:r>
              <a:t>Fish-head diagram illustrating suction feeding. Arrows show expansion of buccal volume, inward water flow, prey movement toward the mouth, and the location of the eye and neurocranium.</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Suspension Feeding</a:t>
            </a:r>
          </a:p>
          <a:p xmlns:a="http://schemas.openxmlformats.org/drawingml/2006/main">
            <a:r>
              <a:t>Visible text:</a:t>
            </a:r>
          </a:p>
          <a:p xmlns:a="http://schemas.openxmlformats.org/drawingml/2006/main">
            <a:r>
              <a:t>Suspension Feeding Suspension feeding, in which fish employ suction to move water containing organic detritus or small food items such as phytoplankton or zooplankton into their mouths, is less common among freshwater fishes than in marine fishes, but there are freshwater examples among North American species. Although initially it was thought that most fishes moved particles from the water by direct sieving action of their gill rakers, removal methods turn out to be much more varied: Dead-End Filters: Dead-end filtration involves fluid flow perpendicular to the filter, with fluid (the filtrate) passing through the gill-raker filter while leaving a build-up of food particles on the surface of the gill rakers. Hydrosol (Sticky) Filters: Hydrosol filters act similarly to dead-end filters, except that they possess a sticky mucus that serves to trap particles smaller than the actual pore sizes of the filter. Crossflow Filters: Crossflow filtration involves the fluid moving parallel to the gill-raker surface while water gradually exits through the gill rakers, resulting in a progressively concentrated slurry of food as it moves to the back of the throat or the roof of the oral chamber.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Suspension-feeding filtration modes</a:t>
            </a:r>
          </a:p>
          <a:p xmlns:a="http://schemas.openxmlformats.org/drawingml/2006/main">
            <a:r>
              <a:t>Figure description:</a:t>
            </a:r>
          </a:p>
          <a:p xmlns:a="http://schemas.openxmlformats.org/drawingml/2006/main">
            <a:r>
              <a:t>Two cross-sectional diagrams of suspension feeding. Dead-end filtration traps particles in a buccal-pharyngeal chamber, while crossflow filtration carries water and particles parallel to the gill-raker surface before filtrate exits.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Ram Feeding</a:t>
            </a:r>
          </a:p>
          <a:p xmlns:a="http://schemas.openxmlformats.org/drawingml/2006/main">
            <a:r>
              <a:t>Visible text:</a:t>
            </a:r>
          </a:p>
          <a:p xmlns:a="http://schemas.openxmlformats.org/drawingml/2006/main">
            <a:r>
              <a:t>Ram Feeding</a:t>
            </a:r>
          </a:p>
          <a:p xmlns:a="http://schemas.openxmlformats.org/drawingml/2006/main">
            <a:r>
              <a:t>In ram feeding, fishes primarily close the distance to their prey by forward movement rather than using muscles to pull the water mass containing the prey toward them. Fishes that employ ram often have elongate jaws and feed on active prey such as fishes, either by stalking the prey or by capturing prey from ambush, as in the case of gars, pike, and pickerel. Ram feeding also occurs in large planktivores, such as Paddlefish, that entrain plankton in their gill rakers as they swim through the water with their mouths open.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Manipulation</a:t>
            </a:r>
          </a:p>
          <a:p xmlns:a="http://schemas.openxmlformats.org/drawingml/2006/main">
            <a:r>
              <a:t>Visible text:</a:t>
            </a:r>
          </a:p>
          <a:p xmlns:a="http://schemas.openxmlformats.org/drawingml/2006/main">
            <a:r>
              <a:t>Manipulation</a:t>
            </a:r>
          </a:p>
          <a:p xmlns:a="http://schemas.openxmlformats.org/drawingml/2006/main">
            <a:r>
              <a:t>Manipulation constitutes the third main category of prey capture and involves use of teeth of the upper and lower jaw and a range of approaches including biting, rotational feeding, picking, and scraping. Biting Most simply, biting refers to the forceful contact of the oral jaws with the prey and can include feeding on entire prey items, as demonstrated by many piscivorous and insectivorous fishes; removing pieces from a prey item, such as scale eating in various topminnows and pupfish; or tearing off chunks of a prey, as shown by shaking and rotational feeding of American Eels. Biting fishes generally possess well-developed oral jaws and have straw adductor muscles to allow forceful jaw closing. Predators that bite or tear pieces out of their prey overcome the limitations of gape size encountered by those that swallow their prey. Picking and Scraping Fishes with jaws specialized for picking and scraping employ fine motor control of the jaws to obtain individual food items from the substratum or water column, while being able to avoid or reduce the intake of nonnutritive items.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Prey Processing</a:t>
            </a:r>
          </a:p>
          <a:p xmlns:a="http://schemas.openxmlformats.org/drawingml/2006/main">
            <a:r>
              <a:t>Visible text:</a:t>
            </a:r>
          </a:p>
          <a:p xmlns:a="http://schemas.openxmlformats.org/drawingml/2006/main">
            <a:r>
              <a:t>Prey Processing</a:t>
            </a:r>
          </a:p>
          <a:p xmlns:a="http://schemas.openxmlformats.org/drawingml/2006/main">
            <a:r>
              <a:t>Manipulation, postcapture processing such as mastication, and swallowing of prey involve a second set of jaws—the pharyngeal jaws—which are formed from upper and lower elements of the pharyngeal arches, associated bones, and ligaments, and from processes of other bones. In some groups of fishes, such as those in the order Cypriniformes, pharyngeal jaws are highly developed and function to shred or macerate prey, in addition to transporting food into the esophagus. In the Cypriniformes, the first group of the teleosts to have well-developed pharyngeal dentition, the lower pharyngeal jaws take the major role in prey transport. In more derived fishes, such as centrarchids and cichlids, the upper pharyngeal jaws are primarily responsible for prey transport. In these groups, the jaws of some species are greatly hypertrophied and have enlarged molariform teeth, which allow them to feed on hard-bodied prey such as snails.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This chapter looks at some basic elements of the head skeleton of North Ameri...</a:t>
            </a:r>
          </a:p>
          <a:p xmlns:a="http://schemas.openxmlformats.org/drawingml/2006/main">
            <a:r>
              <a:t>Visible text:</a:t>
            </a:r>
          </a:p>
          <a:p xmlns:a="http://schemas.openxmlformats.org/drawingml/2006/main">
            <a:r>
              <a:t>This chapter looks at some basic elements of the head skeleton of North American freshwater fishes and how bone and muscle shapes and positions relate to modes of feeding. What fishes eat is most closely (morphologically) related to their dentition, but jaw construction and jaw movements strongly influence how they eat. Although the size of prey consumed by fishes is generally related to body size, with the general exception of suspension feeders, the prey size–body size relationship is affected by morphological and energetic constraints (the cost-to-benefit ratio of a prey item). Gape limitation generally refers to prey dimensions relative to the size of the oral jaw opening, and predators that are constrained in the size of prey they consume by the size of their mouths are said to be gape limited. Prey size can be further limited by the throat diameter and size of the pharyngeal jaws at the back of the mouth.</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Evolutionary Trends in Trophic Morphology</a:t>
            </a:r>
          </a:p>
          <a:p xmlns:a="http://schemas.openxmlformats.org/drawingml/2006/main">
            <a:r>
              <a:t>Visible text:</a:t>
            </a:r>
          </a:p>
          <a:p xmlns:a="http://schemas.openxmlformats.org/drawingml/2006/main">
            <a:r>
              <a:t>Evolutionary Trends in Trophic Morphology</a:t>
            </a:r>
          </a:p>
          <a:p xmlns:a="http://schemas.openxmlformats.org/drawingml/2006/main">
            <a:r>
              <a:t>The structures involved in the feeding of fishes (upper and lower jaws, jaw suspension, mouth and throat cavities, and associated musculature) show a progression in complexity and degrees of freedom of movement over evolutionary time that is associated with greatly expanded modes of foraging, especially as shown by teleosts. Tracing the patterns of evolution in jaw function is challenging because of the tremendous diversity of ray-finned fishes, and because more derived groups in each major lineage frequently differ in jaw function and morphology from more ancestral groups in the same lineage and may independently converge on the same or similar patterns. In early Paleozoic ray-finned fishes (subclass Chondrostei), the bones of the upper jaws were fused to other dermal bones and only the lower jaws moved, and the bones of the cheek and through also had limited mobility. Mouth opening was achieved by (1) elevation of the head caused by contraction of the dorsal muscles, and (2) depression of the lower jaw from contraction of throat musculature and hypaxial musculature. The jaw mobility of living species of the subclass Chondrostei (Sturgeons and Paddlefishes) differs greatly from Paleozoic and early Mesozoic; with one exception, all sturgeons and the primitive Chinese Paddlefish have the upper jaw free from the braincase, which allows jaw projection and is related to active foraging on invertebrates and fishes. Teleosts show the next stage of jaw kineticism with the development of a posterior process on the premaxilla, the alveolar process. One of the early changes in jaw morphology was the freeing of the maxillary bones from the skull so that the posterior ends could rotate forward during mouth opening and thus aid in the development of suction during feeding. Suction feeding represents the most basal, and most widespread, feeding mode among fishes. Other trends include the development of a posterior process on the premaxillary bones (toothed in more derived fishes) and the exclusion of the maxillary bone from the gape (and loss of teeth on the maxilla).</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Intentionally blank slide</a:t>
            </a:r>
          </a:p>
          <a:p xmlns:a="http://schemas.openxmlformats.org/drawingml/2006/main">
            <a:r>
              <a:t>Figure description:</a:t>
            </a:r>
          </a:p>
          <a:p xmlns:a="http://schemas.openxmlformats.org/drawingml/2006/main">
            <a:r>
              <a:t>The source image is blank and contains no visible instructional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Intentionally blank slide</a:t>
            </a:r>
          </a:p>
          <a:p xmlns:a="http://schemas.openxmlformats.org/drawingml/2006/main">
            <a:r>
              <a:t>Figure description:</a:t>
            </a:r>
          </a:p>
          <a:p xmlns:a="http://schemas.openxmlformats.org/drawingml/2006/main">
            <a:r>
              <a:t>The source image is blank and contains no visible instructional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Jaw Protrusion</a:t>
            </a:r>
          </a:p>
          <a:p xmlns:a="http://schemas.openxmlformats.org/drawingml/2006/main">
            <a:r>
              <a:t>Visible text:</a:t>
            </a:r>
          </a:p>
          <a:p xmlns:a="http://schemas.openxmlformats.org/drawingml/2006/main">
            <a:r>
              <a:t>Jaw Protrusion</a:t>
            </a:r>
          </a:p>
          <a:p xmlns:a="http://schemas.openxmlformats.org/drawingml/2006/main">
            <a:r>
              <a:t>The development of protrusile jaws, accompanied by the development of an ascending process on the premaxilla, has occurred in about half of all bony fishes as well as in some living chondrosteans. Jaw protrusion in North American freshwater fishes seems to occur by four primary means: Protrusion caused by depression of the lower jaw through various ligamentous connections, with the maxilla often serving as a supporting strut (Type A), which is the most widespread mechanism, represented by five orders and seven families; Protrusion directly as a result of maxillary twisting (Type B), which, among families represented in North American fresh water, is only documented in mullet (Mugilidae); A combination of mandibular depression and maxillary twisting (Types A + B), which is found in basal members of the order Cyprinodontiformes; and Protrusion primarily by neurocranial elevation (Type C), which is perhaps more common than previously thought. In addition, secondary loss of jaw protrusion has occurred repeatedly through loss or reduction of premaxillary movement, including in the darter genus Percina and the cavefish genus Amblyopsis. Jaw protrusion can aid in capture success by increasing the rate of approach to a prey item; creating a rounder mouth opening to aid in suction feeding; thus increasing the volume of the mouth and pharyngeal cavities and allowing faster jaw closing with less chance of prey expulsion; and allowing for a more horizontal body orientation in benthic feeding fishes.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Intentionally blank slide</a:t>
            </a:r>
          </a:p>
          <a:p xmlns:a="http://schemas.openxmlformats.org/drawingml/2006/main">
            <a:r>
              <a:t>Figure description:</a:t>
            </a:r>
          </a:p>
          <a:p xmlns:a="http://schemas.openxmlformats.org/drawingml/2006/main">
            <a:r>
              <a:t>The source image is blank and contains no visible instructional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Models of Prey Capture</a:t>
            </a:r>
          </a:p>
          <a:p xmlns:a="http://schemas.openxmlformats.org/drawingml/2006/main">
            <a:r>
              <a:t>Visible text:</a:t>
            </a:r>
          </a:p>
          <a:p xmlns:a="http://schemas.openxmlformats.org/drawingml/2006/main">
            <a:r>
              <a:t>Models of Prey Capture</a:t>
            </a:r>
          </a:p>
          <a:p xmlns:a="http://schemas.openxmlformats.org/drawingml/2006/main">
            <a:r>
              <a:t>There are two major stages in the acquisition of food by fishes: Prey capture (often involving the jaws); and Prey processing (often involving the teeth in the back of the mouth—the pharyngeal teeth). The three primary approaches of prey capture are: Manipulation, which involves a diversity of jaw movements designed to clip off parts of prey; Ram feeding, which involves forward velocity to overtake mobile prey and bring them into the jaws; and Suction feeding, which is based on the creation of a negative pressure gradient so that a discrete water mass containing a prey item is pulled into the mouth. Often these approaches are used in concert, such as manipulation and suction, or ram and suction. Suction feeding, which likely originated with jawed vertebrates, represents the primitive yet dominant feeding mode in bony fishes and is used by all bony fishes at some stage in their lives.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Suction Feeding</a:t>
            </a:r>
          </a:p>
          <a:p xmlns:a="http://schemas.openxmlformats.org/drawingml/2006/main">
            <a:r>
              <a:t>Visible text:</a:t>
            </a:r>
          </a:p>
          <a:p xmlns:a="http://schemas.openxmlformats.org/drawingml/2006/main">
            <a:r>
              <a:t>Suction Feeding</a:t>
            </a:r>
          </a:p>
          <a:p xmlns:a="http://schemas.openxmlformats.org/drawingml/2006/main">
            <a:r>
              <a:t>Suction feeding normally involves four phases: Preparation, during which the buccal cavity is compressed; Rapid expansion, during which water and prey are brought into the mouth with little or no mastication, and prey are swallowed by action of the pharyngeal jaws (modified gill-arch elements); Compression, during which water is expelled through the gill openings (and rarely through the mouth); and Recovery, during which jaw elements return to a relaxed, prefeeding condition. There are functional trade-offs in suction feeding between fishes that have relatively slow ram speeds, such as Sunfishes, and those that have high ram speeds, such as trout and salmon, Black Basses, and Bowfin; in the latter group, suction is considerably reduced relative to ram. Successful suction feeding requires timing the maximum pressure gradient so that it centers on the volume of water with the prey item and has sufficient pressure generation to overcome prey escape behaviors of swimming or attaching to the substratum. In the case of elusive behavior by the prey, ram speed allows a predator to approach closer to the prey and thus overcome the escape force as well as increase the overall closing speed between predator and prey. The relative ability for suction feeding varies, and at least within the Centrarchidae, morphological features related to the force of suction feeding can be expressed in a simple model. There are trade-offs in morphological specializations required for suction: greater suction requires smaller mouths, smaller buccal areas, and deeper bodies (to accommodate the epaxial muscles), and so reduces the size of prey and, because of reduced streamlining, the maximum approach velocities; however, deeper bodies increase maneuverability.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8b5cfec02d2c42dc"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4D5458D7-BC07-4844-932F-31DF56299F3E}"/>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B0E3B2B2-72A8-4F5D-B9FA-2486EA9ADD05}"/>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45A241CB-4FE3-4D0C-BA22-3D7F07EB2288}" type="slidenum">
              <a:t>&lt;#&gt;</a:t>
            </a:fld>
          </a:p>
        </p:txBody>
      </p:sp>
      <p:sp>
        <p:nvSpPr>
          <p:cNvPr id="4" name="PlaceHolder 3">
            <a:extLst xmlns:a="http://schemas.openxmlformats.org/drawingml/2006/main">
              <a:ext uri="{FF2B5EF4-FFF2-40B4-BE49-F238E27FC236}">
                <a16:creationId xmlns:a16="http://schemas.microsoft.com/office/drawing/2014/main" id="{5EDC0BA4-735C-4D05-B5C3-252C3E84036F}"/>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4bb8f3eb2e84496c" /><Relationship Type="http://schemas.openxmlformats.org/officeDocument/2006/relationships/slideLayout" Target="/ppt/slideLayouts/slideLayout1.xml" Id="Rdb449beaa65849fa"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1A4DBB60-1AFE-4245-9C30-FBA7EC66A391}"/>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8D0A7A59-D27B-418C-88A3-1809B1B25F33}"/>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D44AA63F-A1CF-4D14-9B37-AA81865F3D4D}"/>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61FE81EA-CCC5-4D63-B794-E41059E39A3A}"/>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D79560B7-A53C-4AD5-8272-A44D88B54B13}"/>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97A5273A-D09B-48B8-8ACE-33EC79468519}"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db449beaa65849fa"/>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ea2469bb95344b79" /><Relationship Type="http://schemas.openxmlformats.org/officeDocument/2006/relationships/notesSlide" Target="/ppt/notesSlides/notesSlide1.xml" Id="R34e754036a7c4b26"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c5c9f8f1bb7544fa" /><Relationship Type="http://schemas.openxmlformats.org/officeDocument/2006/relationships/image" Target="/ppt/media/image.png" Id="R00cd9c0f354b4c1c" /><Relationship Type="http://schemas.openxmlformats.org/officeDocument/2006/relationships/notesSlide" Target="/ppt/notesSlides/notesSlide10.xml" Id="Rb69fb65b4457438c"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aea7a26e36bf4b37" /><Relationship Type="http://schemas.openxmlformats.org/officeDocument/2006/relationships/notesSlide" Target="/ppt/notesSlides/notesSlide11.xml" Id="R8662ca560383492f"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8e55d27fda014910" /><Relationship Type="http://schemas.openxmlformats.org/officeDocument/2006/relationships/image" Target="/ppt/media/image4.emf" Id="R3e95aeeb7b914a60" /><Relationship Type="http://schemas.openxmlformats.org/officeDocument/2006/relationships/notesSlide" Target="/ppt/notesSlides/notesSlide12.xml" Id="R0ad8e3c7893642a1"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03e773ad8153448e" /><Relationship Type="http://schemas.openxmlformats.org/officeDocument/2006/relationships/notesSlide" Target="/ppt/notesSlides/notesSlide13.xml" Id="Rbc61e2c242ec401a"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a6dbe7b4dec5434c" /><Relationship Type="http://schemas.openxmlformats.org/officeDocument/2006/relationships/notesSlide" Target="/ppt/notesSlides/notesSlide14.xml" Id="R2807beea604d4e46"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145933b9be484cc4" /><Relationship Type="http://schemas.openxmlformats.org/officeDocument/2006/relationships/notesSlide" Target="/ppt/notesSlides/notesSlide15.xml" Id="Rd4c06c9ba3f94fd7"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7fb0ec13e93a4835" /><Relationship Type="http://schemas.openxmlformats.org/officeDocument/2006/relationships/notesSlide" Target="/ppt/notesSlides/notesSlide2.xml" Id="Re048801f9118428a"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1c8a582581204846" /><Relationship Type="http://schemas.openxmlformats.org/officeDocument/2006/relationships/notesSlide" Target="/ppt/notesSlides/notesSlide3.xml" Id="R0aba29080ffd4bee"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d2189f4449884843" /><Relationship Type="http://schemas.openxmlformats.org/officeDocument/2006/relationships/image" Target="/ppt/media/image.emf" Id="R962711459df3452f" /><Relationship Type="http://schemas.openxmlformats.org/officeDocument/2006/relationships/notesSlide" Target="/ppt/notesSlides/notesSlide4.xml" Id="R2b8bb790d07743ef"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29220664687746b8" /><Relationship Type="http://schemas.openxmlformats.org/officeDocument/2006/relationships/image" Target="/ppt/media/image2.emf" Id="Rbedee86a0acb4571" /><Relationship Type="http://schemas.openxmlformats.org/officeDocument/2006/relationships/notesSlide" Target="/ppt/notesSlides/notesSlide5.xml" Id="Rf2750f7bb40d46b9"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b95502848eda48a0" /><Relationship Type="http://schemas.openxmlformats.org/officeDocument/2006/relationships/notesSlide" Target="/ppt/notesSlides/notesSlide6.xml" Id="Rb33c1adfa802444b"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24decdd14fea44d3" /><Relationship Type="http://schemas.openxmlformats.org/officeDocument/2006/relationships/image" Target="/ppt/media/image3.emf" Id="R9a21fd62fc91468f" /><Relationship Type="http://schemas.openxmlformats.org/officeDocument/2006/relationships/notesSlide" Target="/ppt/notesSlides/notesSlide7.xml" Id="Re27736d25e444067"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fd0d9cca4193490f" /><Relationship Type="http://schemas.openxmlformats.org/officeDocument/2006/relationships/notesSlide" Target="/ppt/notesSlides/notesSlide8.xml" Id="Rb6a91413d0c64796"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840c56ecd7384c5f" /><Relationship Type="http://schemas.openxmlformats.org/officeDocument/2006/relationships/notesSlide" Target="/ppt/notesSlides/notesSlide9.xml" Id="R77b0d38de0564a36"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D8BF89F0-D2B4-4F08-A74F-310267052AED}"/>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Form and Function in the Feeding of Fishes</a:t>
            </a:r>
            <a:endParaRPr sz="28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9601BFD6-1470-45E4-ADEE-B687204DE70C}"/>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Eight</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066848971"/>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pic>
        <p:nvPicPr>
          <p:cNvPr id="3" name="Figure: Suction-feeding model"/>
          <p:cNvPicPr>
            <a:picLocks xmlns:a="http://schemas.openxmlformats.org/drawingml/2006/main" noChangeAspect="1"/>
          </p:cNvPicPr>
          <p:nvPr/>
        </p:nvPicPr>
        <p:blipFill>
          <a:blip xmlns:r="http://schemas.openxmlformats.org/officeDocument/2006/relationships" xmlns:a="http://schemas.openxmlformats.org/drawingml/2006/main" r:embed="R00cd9c0f354b4c1c"/>
          <a:stretch xmlns:a="http://schemas.openxmlformats.org/drawingml/2006/main"/>
        </p:blipFill>
        <p:spPr>
          <a:xfrm xmlns:a="http://schemas.openxmlformats.org/drawingml/2006/main">
            <a:off x="1519200" y="228600"/>
            <a:ext cx="6105240" cy="6400800"/>
          </a:xfrm>
          <a:prstGeom xmlns:a="http://schemas.openxmlformats.org/drawingml/2006/main" prst="rect">
            <a:avLst/>
          </a:prstGeom>
          <a:ln xmlns:a="http://schemas.openxmlformats.org/drawingml/2006/main" w="38160">
            <a:noFill/>
          </a:ln>
        </p:spPr>
      </p:pic>
      <p:sp>
        <p:nvSpPr>
          <p:cNvPr id="2" name="Slide title: Suction-feeding model">
            <a:extLst xmlns:a="http://schemas.openxmlformats.org/drawingml/2006/main">
              <a:ext uri="{FF2B5EF4-FFF2-40B4-BE49-F238E27FC236}">
                <a16:creationId xmlns:a16="http://schemas.microsoft.com/office/drawing/2014/main" id="{FB400398-3328-4558-96C1-BBC833A0718A}"/>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Suction-feeding model</a:t>
            </a:r>
          </a:p>
        </p:txBody>
      </p:sp>
    </p:spTree>
    <p:extLst>
      <p:ext uri="{BB962C8B-B14F-4D97-AF65-F5344CB8AC3E}">
        <p14:creationId xmlns:p14="http://schemas.microsoft.com/office/powerpoint/2010/main" val="1720986349"/>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2" name="Slide text 1">
            <a:extLst xmlns:a="http://schemas.openxmlformats.org/drawingml/2006/main">
              <a:ext uri="{FF2B5EF4-FFF2-40B4-BE49-F238E27FC236}">
                <a16:creationId xmlns:a16="http://schemas.microsoft.com/office/drawing/2014/main" id="{28F1F702-7392-4D4F-926F-D023F035C7BD}"/>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64800">
              <a:lnSpc>
                <a:spcPct val="12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i="1" u="none">
                <a:solidFill>
                  <a:srgbClr val="595959"/>
                </a:solidFill>
                <a:latin typeface="Calibri"/>
                <a:ea typeface="Calibri"/>
                <a:cs typeface="Calibri"/>
              </a:rPr>
              <a:t>Suspension Feeding</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Suspension feeding, in which fish employ suction to move water containing organic detritus or small food items such as phytoplankton or zooplankton into their mouths, is less common among freshwater fishes than in marine fishes, but there are freshwater examples among North American species. </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Although initially it was thought that most fishes moved particles from the water by direct sieving action of their gill rakers, removal methods turn out to be much more varied:</a:t>
            </a:r>
            <a:endParaRPr sz="1800" b="0" u="none">
              <a:solidFill>
                <a:srgbClr val="000000"/>
              </a:solidFill>
              <a:latin typeface="Calibri"/>
              <a:ea typeface="Calibri"/>
              <a:cs typeface="Calibri"/>
            </a:endParaRPr>
          </a:p>
          <a:p xmlns:a="http://schemas.openxmlformats.org/drawingml/2006/main">
            <a:pPr marL="799920" lvl="1" indent="-34272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Dead-End Filters: Dead-end filtration involves fluid flow perpendicular to the filter, with fluid (the filtrate) passing through the gill-raker filter while leaving a build-up of food particles on the surface of the gill rakers.</a:t>
            </a:r>
            <a:endParaRPr sz="1600" b="0" u="none">
              <a:solidFill>
                <a:srgbClr val="000000"/>
              </a:solidFill>
              <a:latin typeface="Calibri"/>
              <a:ea typeface="Calibri"/>
              <a:cs typeface="Calibri"/>
            </a:endParaRPr>
          </a:p>
          <a:p xmlns:a="http://schemas.openxmlformats.org/drawingml/2006/main">
            <a:pPr marL="799920" lvl="1" indent="-34272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Hydrosol (Sticky) Filters: Hydrosol filters act similarly to dead-end filters, except that they possess a sticky mucus that serves to trap particles smaller than the actual pore sizes of the filter.</a:t>
            </a:r>
            <a:endParaRPr sz="1600" b="0" u="none">
              <a:solidFill>
                <a:srgbClr val="000000"/>
              </a:solidFill>
              <a:latin typeface="Calibri"/>
              <a:ea typeface="Calibri"/>
              <a:cs typeface="Calibri"/>
            </a:endParaRPr>
          </a:p>
          <a:p xmlns:a="http://schemas.openxmlformats.org/drawingml/2006/main">
            <a:pPr marL="799920" lvl="1" indent="-34272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Crossflow Filters: Crossflow filtration involves the fluid moving parallel to the gill-raker surface while water gradually exits through the gill rakers, resulting in a progressively concentrated slurry of food as it moves to the back of the throat or the roof of the oral chamber.</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2400">
              <a:lnSpc>
                <a:spcPct val="12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3" name="Slide title: Suspension Feeding">
            <a:extLst xmlns:a="http://schemas.openxmlformats.org/drawingml/2006/main">
              <a:ext uri="{FF2B5EF4-FFF2-40B4-BE49-F238E27FC236}">
                <a16:creationId xmlns:a16="http://schemas.microsoft.com/office/drawing/2014/main" id="{8CA770C9-A2A7-4B2B-9FFD-A57026B04358}"/>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Suspension Feeding</a:t>
            </a:r>
          </a:p>
        </p:txBody>
      </p:sp>
    </p:spTree>
    <p:extLst>
      <p:ext uri="{BB962C8B-B14F-4D97-AF65-F5344CB8AC3E}">
        <p14:creationId xmlns:p14="http://schemas.microsoft.com/office/powerpoint/2010/main" val="748451186"/>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pic>
        <p:nvPicPr>
          <p:cNvPr id="3" name="Figure: Suspension-feeding filtration modes"/>
          <p:cNvPicPr>
            <a:picLocks xmlns:a="http://schemas.openxmlformats.org/drawingml/2006/main" noChangeAspect="1"/>
          </p:cNvPicPr>
          <p:nvPr/>
        </p:nvPicPr>
        <p:blipFill>
          <a:blip xmlns:r="http://schemas.openxmlformats.org/officeDocument/2006/relationships" xmlns:a="http://schemas.openxmlformats.org/drawingml/2006/main" r:embed="R3e95aeeb7b914a60"/>
          <a:stretch xmlns:a="http://schemas.openxmlformats.org/drawingml/2006/main"/>
        </p:blipFill>
        <p:spPr>
          <a:xfrm xmlns:a="http://schemas.openxmlformats.org/drawingml/2006/main">
            <a:off x="1153800" y="239400"/>
            <a:ext cx="6836040" cy="6400800"/>
          </a:xfrm>
          <a:prstGeom xmlns:a="http://schemas.openxmlformats.org/drawingml/2006/main" prst="rect">
            <a:avLst/>
          </a:prstGeom>
          <a:ln xmlns:a="http://schemas.openxmlformats.org/drawingml/2006/main" w="38160">
            <a:noFill/>
          </a:ln>
        </p:spPr>
      </p:pic>
      <p:sp>
        <p:nvSpPr>
          <p:cNvPr id="2" name="Slide title: Suspension-feeding filtration modes">
            <a:extLst xmlns:a="http://schemas.openxmlformats.org/drawingml/2006/main">
              <a:ext uri="{FF2B5EF4-FFF2-40B4-BE49-F238E27FC236}">
                <a16:creationId xmlns:a16="http://schemas.microsoft.com/office/drawing/2014/main" id="{DDC47EB6-13A7-4D94-A4B2-0793F5E2650F}"/>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Suspension-feeding filtration modes</a:t>
            </a:r>
          </a:p>
        </p:txBody>
      </p:sp>
    </p:spTree>
    <p:extLst>
      <p:ext uri="{BB962C8B-B14F-4D97-AF65-F5344CB8AC3E}">
        <p14:creationId xmlns:p14="http://schemas.microsoft.com/office/powerpoint/2010/main" val="460253090"/>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4" name="PlaceHolder 1">
            <a:extLst xmlns:a="http://schemas.openxmlformats.org/drawingml/2006/main">
              <a:ext uri="{FF2B5EF4-FFF2-40B4-BE49-F238E27FC236}">
                <a16:creationId xmlns:a16="http://schemas.microsoft.com/office/drawing/2014/main" id="{AC1F0B4D-8BDF-4FE7-8D2A-C2571742062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Ram Feeding</a:t>
            </a:r>
            <a:endParaRPr sz="2800" b="0" u="none">
              <a:solidFill>
                <a:srgbClr val="000000"/>
              </a:solidFill>
              <a:latin typeface="Calibri"/>
              <a:ea typeface="Calibri"/>
              <a:cs typeface="Calibri"/>
            </a:endParaRPr>
          </a:p>
        </p:txBody>
      </p:sp>
      <p:sp>
        <p:nvSpPr>
          <p:cNvPr id="25" name="Slide text 2">
            <a:extLst xmlns:a="http://schemas.openxmlformats.org/drawingml/2006/main">
              <a:ext uri="{FF2B5EF4-FFF2-40B4-BE49-F238E27FC236}">
                <a16:creationId xmlns:a16="http://schemas.microsoft.com/office/drawing/2014/main" id="{D1BC0331-A3AF-49ED-87CA-8869FC190591}"/>
              </a:ext>
            </a:extLst>
          </p:cNvPr>
          <p:cNvSpPr>
            <a:spLocks xmlns:a="http://schemas.openxmlformats.org/drawingml/2006/main" noGrp="1"/>
          </p:cNvSpPr>
          <p:nvPr/>
        </p:nvSpPr>
        <p:spPr>
          <a:xfrm xmlns:a="http://schemas.openxmlformats.org/drawingml/2006/main">
            <a:off x="457200" y="818640"/>
            <a:ext cx="8229600" cy="5792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ram feeding, fishes primarily close the distance to their prey by forward movement rather than using muscles to pull the water mass containing the prey toward them.</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Fishes that employ ram often have elongate jaws and feed on active prey such as fishes, either by stalking the prey or by capturing prey from ambush, as in the case of gars, pike, and pickerel.</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Ram feeding also occurs in large planktivores, such as Paddlefish, that entrain plankton in their gill rakers as they swim through the water with their mouths open.</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572578515"/>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26" name="PlaceHolder 1">
            <a:extLst xmlns:a="http://schemas.openxmlformats.org/drawingml/2006/main">
              <a:ext uri="{FF2B5EF4-FFF2-40B4-BE49-F238E27FC236}">
                <a16:creationId xmlns:a16="http://schemas.microsoft.com/office/drawing/2014/main" id="{31374BAA-D1A5-4253-A566-1041C2D9CEA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Manipulation</a:t>
            </a:r>
            <a:endParaRPr sz="2800" b="0" u="none">
              <a:solidFill>
                <a:srgbClr val="000000"/>
              </a:solidFill>
              <a:latin typeface="Calibri"/>
              <a:ea typeface="Calibri"/>
              <a:cs typeface="Calibri"/>
            </a:endParaRPr>
          </a:p>
        </p:txBody>
      </p:sp>
      <p:sp>
        <p:nvSpPr>
          <p:cNvPr id="27" name="Slide text 2">
            <a:extLst xmlns:a="http://schemas.openxmlformats.org/drawingml/2006/main">
              <a:ext uri="{FF2B5EF4-FFF2-40B4-BE49-F238E27FC236}">
                <a16:creationId xmlns:a16="http://schemas.microsoft.com/office/drawing/2014/main" id="{117861B8-C611-48D2-B264-2EAC7FEC06FC}"/>
              </a:ext>
            </a:extLst>
          </p:cNvPr>
          <p:cNvSpPr>
            <a:spLocks xmlns:a="http://schemas.openxmlformats.org/drawingml/2006/main" noGrp="1"/>
          </p:cNvSpPr>
          <p:nvPr/>
        </p:nvSpPr>
        <p:spPr>
          <a:xfrm xmlns:a="http://schemas.openxmlformats.org/drawingml/2006/main">
            <a:off x="457200" y="818640"/>
            <a:ext cx="8229600" cy="5792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Manipulation constitutes the third main category of prey capture and involves use of teeth of the upper and lower jaw and a range of approaches including biting, rotational feeding, picking, and scraping.</a:t>
            </a:r>
            <a:endParaRPr sz="1800" b="0" u="none">
              <a:solidFill>
                <a:srgbClr val="000000"/>
              </a:solidFill>
              <a:latin typeface="Calibri"/>
              <a:ea typeface="Calibri"/>
              <a:cs typeface="Calibri"/>
            </a:endParaRPr>
          </a:p>
          <a:p xmlns:a="http://schemas.openxmlformats.org/drawingml/2006/main">
            <a:pPr>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Biting </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Most simply, biting refers to the forceful contact of the oral jaws with the prey and can include feeding on entire prey items, as demonstrated by many piscivorous and insectivorous fishes; removing pieces from a prey item, such as scale eating in various topminnows and pupfish; or tearing off chunks of a prey, as shown by shaking and rotational feeding of American Eels.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Biting fishes generally possess well-developed oral jaws and have straw adductor muscles to allow forceful jaw closing.</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Predators that bite or tear pieces out of their prey overcome the limitations of gape size encountered by those that swallow their prey.</a:t>
            </a:r>
            <a:endParaRPr sz="1800" b="0" u="none">
              <a:solidFill>
                <a:srgbClr val="000000"/>
              </a:solidFill>
              <a:latin typeface="Calibri"/>
              <a:ea typeface="Calibri"/>
              <a:cs typeface="Calibri"/>
            </a:endParaRPr>
          </a:p>
          <a:p xmlns:a="http://schemas.openxmlformats.org/drawingml/2006/main">
            <a:pPr>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Picking and Scraping</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Fishes with jaws specialized for picking and scraping employ fine motor control of the jaws to obtain individual food items from the substratum or water column, while being able to avoid or reduce the intake of nonnutritive items.</a:t>
            </a: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458426042"/>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28" name="PlaceHolder 1">
            <a:extLst xmlns:a="http://schemas.openxmlformats.org/drawingml/2006/main">
              <a:ext uri="{FF2B5EF4-FFF2-40B4-BE49-F238E27FC236}">
                <a16:creationId xmlns:a16="http://schemas.microsoft.com/office/drawing/2014/main" id="{C1B9DA71-AAAB-468A-B780-BE7073473FB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Prey Processing</a:t>
            </a:r>
            <a:endParaRPr sz="2800" b="0" u="none">
              <a:solidFill>
                <a:srgbClr val="000000"/>
              </a:solidFill>
              <a:latin typeface="Calibri"/>
              <a:ea typeface="Calibri"/>
              <a:cs typeface="Calibri"/>
            </a:endParaRPr>
          </a:p>
        </p:txBody>
      </p:sp>
      <p:sp>
        <p:nvSpPr>
          <p:cNvPr id="29" name="Slide text 2">
            <a:extLst xmlns:a="http://schemas.openxmlformats.org/drawingml/2006/main">
              <a:ext uri="{FF2B5EF4-FFF2-40B4-BE49-F238E27FC236}">
                <a16:creationId xmlns:a16="http://schemas.microsoft.com/office/drawing/2014/main" id="{64173019-0E9C-4AEE-9F25-E668559393A2}"/>
              </a:ext>
            </a:extLst>
          </p:cNvPr>
          <p:cNvSpPr>
            <a:spLocks xmlns:a="http://schemas.openxmlformats.org/drawingml/2006/main" noGrp="1"/>
          </p:cNvSpPr>
          <p:nvPr/>
        </p:nvSpPr>
        <p:spPr>
          <a:xfrm xmlns:a="http://schemas.openxmlformats.org/drawingml/2006/main">
            <a:off x="457200" y="818640"/>
            <a:ext cx="8229600" cy="5792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Manipulation, postcapture processing such as mastication, and swallowing of prey involve a second set of jaws—the pharyngeal jaws—which are formed from upper and lower elements of the pharyngeal arches, associated bones, and ligaments, and from processes of other bones.</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some groups of fishes, such as those in the order Cypriniformes, pharyngeal jaws are highly developed and function to shred or macerate prey, in addition to transporting food into the esophagus.</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the Cypriniformes, the first group of the teleosts to have well-developed pharyngeal dentition, the lower pharyngeal jaws take the major role in prey transport.</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more derived fishes, such as centrarchids and cichlids, the upper pharyngeal jaws are primarily responsible for prey transport.</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these groups, the jaws of some species are greatly hypertrophied and have enlarged molariform teeth, which allow them to feed on hard-bodied prey such as snails.</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666725826"/>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1">
            <a:extLst xmlns:a="http://schemas.openxmlformats.org/drawingml/2006/main">
              <a:ext uri="{FF2B5EF4-FFF2-40B4-BE49-F238E27FC236}">
                <a16:creationId xmlns:a16="http://schemas.microsoft.com/office/drawing/2014/main" id="{C1FDF079-3C6A-44F9-8D61-7BA42F1C79EC}"/>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This chapter looks at some basic elements of the head skeleton of North American freshwater fishes and how bone and muscle shapes and positions relate to modes of feeding.</a:t>
            </a:r>
            <a:endParaRPr sz="2000" b="0" u="none">
              <a:solidFill>
                <a:srgbClr val="000000"/>
              </a:solidFill>
              <a:latin typeface="Calibri"/>
              <a:ea typeface="Calibri"/>
              <a:cs typeface="Calibri"/>
            </a:endParaRPr>
          </a:p>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What fishes eat is most closely (morphologically) related to their dentition, but jaw construction and jaw movements strongly influence how they eat.</a:t>
            </a:r>
            <a:endParaRPr sz="2000" b="0" u="none">
              <a:solidFill>
                <a:srgbClr val="000000"/>
              </a:solidFill>
              <a:latin typeface="Calibri"/>
              <a:ea typeface="Calibri"/>
              <a:cs typeface="Calibri"/>
            </a:endParaRPr>
          </a:p>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Although the size of prey consumed by fishes is generally related to body size, with the general exception of suspension feeders, the prey size–body size relationship is affected by morphological and energetic constraints (the cost-to-benefit ratio of a prey item).</a:t>
            </a:r>
            <a:endParaRPr sz="2000" b="0" u="none">
              <a:solidFill>
                <a:srgbClr val="000000"/>
              </a:solidFill>
              <a:latin typeface="Calibri"/>
              <a:ea typeface="Calibri"/>
              <a:cs typeface="Calibri"/>
            </a:endParaRPr>
          </a:p>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Gape limitation generally refers to prey dimensions relative to the size of the oral jaw opening, and predators that are constrained in the size of prey they consume by the size of their mouths are said to be gape limited.</a:t>
            </a:r>
            <a:endParaRPr sz="2000" b="0" u="none">
              <a:solidFill>
                <a:srgbClr val="000000"/>
              </a:solidFill>
              <a:latin typeface="Calibri"/>
              <a:ea typeface="Calibri"/>
              <a:cs typeface="Calibri"/>
            </a:endParaRPr>
          </a:p>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Prey size can be further limited by the throat diameter and size of the pharyngeal jaws at the back of the mouth.</a:t>
            </a:r>
            <a:endParaRPr sz="2000" b="0" u="none">
              <a:solidFill>
                <a:srgbClr val="000000"/>
              </a:solidFill>
              <a:latin typeface="Calibri"/>
              <a:ea typeface="Calibri"/>
              <a:cs typeface="Calibri"/>
            </a:endParaRPr>
          </a:p>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0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0" name="Slide title: This chapter looks at some basic elements of the head skeleton of North Ameri...">
            <a:extLst xmlns:a="http://schemas.openxmlformats.org/drawingml/2006/main">
              <a:ext uri="{FF2B5EF4-FFF2-40B4-BE49-F238E27FC236}">
                <a16:creationId xmlns:a16="http://schemas.microsoft.com/office/drawing/2014/main" id="{E2615B2E-1EBF-4DEF-B98C-ECF591A6F154}"/>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This chapter looks at some basic elements of the head skeleton of North Ameri...</a:t>
            </a:r>
          </a:p>
        </p:txBody>
      </p:sp>
    </p:spTree>
    <p:extLst>
      <p:ext uri="{BB962C8B-B14F-4D97-AF65-F5344CB8AC3E}">
        <p14:creationId xmlns:p14="http://schemas.microsoft.com/office/powerpoint/2010/main" val="1080767129"/>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0" name="PlaceHolder 1">
            <a:extLst xmlns:a="http://schemas.openxmlformats.org/drawingml/2006/main">
              <a:ext uri="{FF2B5EF4-FFF2-40B4-BE49-F238E27FC236}">
                <a16:creationId xmlns:a16="http://schemas.microsoft.com/office/drawing/2014/main" id="{6F3CA596-FF3D-470D-BD99-BE51823CDF0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Evolutionary Trends in Trophic Morphology</a:t>
            </a:r>
            <a:endParaRPr sz="3200" b="0" u="none">
              <a:solidFill>
                <a:srgbClr val="000000"/>
              </a:solidFill>
              <a:latin typeface="Calibri"/>
              <a:ea typeface="Calibri"/>
              <a:cs typeface="Calibri"/>
            </a:endParaRPr>
          </a:p>
        </p:txBody>
      </p:sp>
      <p:sp>
        <p:nvSpPr>
          <p:cNvPr id="11" name="Slide text 2">
            <a:extLst xmlns:a="http://schemas.openxmlformats.org/drawingml/2006/main">
              <a:ext uri="{FF2B5EF4-FFF2-40B4-BE49-F238E27FC236}">
                <a16:creationId xmlns:a16="http://schemas.microsoft.com/office/drawing/2014/main" id="{57824029-1EAD-4EC0-A57B-85C39268283D}"/>
              </a:ext>
            </a:extLst>
          </p:cNvPr>
          <p:cNvSpPr>
            <a:spLocks xmlns:a="http://schemas.openxmlformats.org/drawingml/2006/main" noGrp="1"/>
          </p:cNvSpPr>
          <p:nvPr/>
        </p:nvSpPr>
        <p:spPr>
          <a:xfrm xmlns:a="http://schemas.openxmlformats.org/drawingml/2006/main">
            <a:off x="457200" y="996480"/>
            <a:ext cx="8229600" cy="5343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structures involved in the feeding of fishes (upper and lower jaws, jaw suspension, mouth and throat cavities, and associated musculature) show a progression in complexity and degrees of freedom of movement over evolutionary time that is associated with greatly expanded modes of foraging, especially as shown by teleosts.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Tracing the patterns of evolution in jaw function is challenging because of the tremendous diversity of ray-finned fishes, and because more derived groups in each major lineage frequently differ in jaw function and morphology from more ancestral groups in the same lineage and may independently converge on the same or similar patterns. </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early Paleozoic ray-finned fishes (subclass Chondrostei), the bones of the upper jaws were fused to other dermal bones and only the lower jaws moved, and the bones of the cheek and through also had limited mobility. </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Mouth opening was achieved by (1) elevation of the head caused by contraction of the dorsal muscles, and (2) depression of the lower jaw from contraction of throat musculature and hypaxial musculature.</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jaw mobility of living species of the subclass Chondrostei (Sturgeons and Paddlefishes) differs greatly from Paleozoic and early Mesozoic; with one exception, all sturgeons and the primitive Chinese Paddlefish have the upper jaw free from the braincase, which allows jaw projection and is related to active foraging on invertebrates and fishes.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Teleosts show the next stage of jaw kineticism with the development of a posterior process on the premaxilla, the alveolar process. </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One of the early changes in jaw morphology was the freeing of the maxillary bones from the skull so that the posterior ends could rotate forward during mouth opening and thus aid in the development of suction during feeding.</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Suction feeding represents the most basal, and most widespread, feeding mode among fishes.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Other trends include the development of a posterior process on the premaxillary bones (toothed in more derived fishes) and the exclusion of the maxillary bone from the gape (and loss of teeth on the maxilla).</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8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1903722524"/>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pic>
        <p:nvPicPr>
          <p:cNvPr id="3" name="Decorative blank source image"/>
          <p:cNvPicPr>
            <a:picLocks xmlns:a="http://schemas.openxmlformats.org/drawingml/2006/main" noChangeAspect="1"/>
          </p:cNvPicPr>
          <p:nvPr/>
        </p:nvPicPr>
        <p:blipFill>
          <a:blip xmlns:r="http://schemas.openxmlformats.org/officeDocument/2006/relationships" xmlns:a="http://schemas.openxmlformats.org/drawingml/2006/main" r:embed="R962711459df3452f"/>
          <a:stretch xmlns:a="http://schemas.openxmlformats.org/drawingml/2006/main"/>
        </p:blipFill>
        <p:spPr>
          <a:xfrm xmlns:a="http://schemas.openxmlformats.org/drawingml/2006/main">
            <a:off x="446040" y="228600"/>
            <a:ext cx="8251560" cy="6400800"/>
          </a:xfrm>
          <a:prstGeom xmlns:a="http://schemas.openxmlformats.org/drawingml/2006/main" prst="rect">
            <a:avLst/>
          </a:prstGeom>
          <a:ln xmlns:a="http://schemas.openxmlformats.org/drawingml/2006/main" w="38160">
            <a:noFill/>
          </a:ln>
        </p:spPr>
      </p:pic>
      <p:sp>
        <p:nvSpPr>
          <p:cNvPr id="2" name="Slide title: Intentionally blank slide">
            <a:extLst xmlns:a="http://schemas.openxmlformats.org/drawingml/2006/main">
              <a:ext uri="{FF2B5EF4-FFF2-40B4-BE49-F238E27FC236}">
                <a16:creationId xmlns:a16="http://schemas.microsoft.com/office/drawing/2014/main" id="{2BCE542B-7F56-4CF5-AD1A-C0560B64D231}"/>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Intentionally blank slide</a:t>
            </a:r>
          </a:p>
        </p:txBody>
      </p:sp>
    </p:spTree>
    <p:extLst>
      <p:ext uri="{BB962C8B-B14F-4D97-AF65-F5344CB8AC3E}">
        <p14:creationId xmlns:p14="http://schemas.microsoft.com/office/powerpoint/2010/main" val="1654408102"/>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pic>
        <p:nvPicPr>
          <p:cNvPr id="3" name="Decorative blank source image"/>
          <p:cNvPicPr>
            <a:picLocks xmlns:a="http://schemas.openxmlformats.org/drawingml/2006/main" noChangeAspect="1"/>
          </p:cNvPicPr>
          <p:nvPr/>
        </p:nvPicPr>
        <p:blipFill>
          <a:blip xmlns:r="http://schemas.openxmlformats.org/officeDocument/2006/relationships" xmlns:a="http://schemas.openxmlformats.org/drawingml/2006/main" r:embed="Rbedee86a0acb4571"/>
          <a:stretch xmlns:a="http://schemas.openxmlformats.org/drawingml/2006/main"/>
        </p:blipFill>
        <p:spPr>
          <a:xfrm xmlns:a="http://schemas.openxmlformats.org/drawingml/2006/main">
            <a:off x="2355840" y="228600"/>
            <a:ext cx="4431960" cy="6400800"/>
          </a:xfrm>
          <a:prstGeom xmlns:a="http://schemas.openxmlformats.org/drawingml/2006/main" prst="rect">
            <a:avLst/>
          </a:prstGeom>
          <a:ln xmlns:a="http://schemas.openxmlformats.org/drawingml/2006/main" w="38160">
            <a:noFill/>
          </a:ln>
        </p:spPr>
      </p:pic>
      <p:sp>
        <p:nvSpPr>
          <p:cNvPr id="2" name="Slide title: Intentionally blank slide">
            <a:extLst xmlns:a="http://schemas.openxmlformats.org/drawingml/2006/main">
              <a:ext uri="{FF2B5EF4-FFF2-40B4-BE49-F238E27FC236}">
                <a16:creationId xmlns:a16="http://schemas.microsoft.com/office/drawing/2014/main" id="{1CD93EA7-94A9-4519-8EB3-D9D7AAC27526}"/>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Intentionally blank slide</a:t>
            </a:r>
          </a:p>
        </p:txBody>
      </p:sp>
    </p:spTree>
    <p:extLst>
      <p:ext uri="{BB962C8B-B14F-4D97-AF65-F5344CB8AC3E}">
        <p14:creationId xmlns:p14="http://schemas.microsoft.com/office/powerpoint/2010/main" val="318791681"/>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4" name="PlaceHolder 1">
            <a:extLst xmlns:a="http://schemas.openxmlformats.org/drawingml/2006/main">
              <a:ext uri="{FF2B5EF4-FFF2-40B4-BE49-F238E27FC236}">
                <a16:creationId xmlns:a16="http://schemas.microsoft.com/office/drawing/2014/main" id="{4FF696BF-F48C-4CFA-B7ED-6E9CF484BD1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Jaw Protrusion</a:t>
            </a:r>
            <a:endParaRPr sz="2800" b="0" u="none">
              <a:solidFill>
                <a:srgbClr val="000000"/>
              </a:solidFill>
              <a:latin typeface="Calibri"/>
              <a:ea typeface="Calibri"/>
              <a:cs typeface="Calibri"/>
            </a:endParaRPr>
          </a:p>
        </p:txBody>
      </p:sp>
      <p:sp>
        <p:nvSpPr>
          <p:cNvPr id="15" name="Slide text 2">
            <a:extLst xmlns:a="http://schemas.openxmlformats.org/drawingml/2006/main">
              <a:ext uri="{FF2B5EF4-FFF2-40B4-BE49-F238E27FC236}">
                <a16:creationId xmlns:a16="http://schemas.microsoft.com/office/drawing/2014/main" id="{64ADEABD-D62F-4399-9DD6-16805EB959B1}"/>
              </a:ext>
            </a:extLst>
          </p:cNvPr>
          <p:cNvSpPr>
            <a:spLocks xmlns:a="http://schemas.openxmlformats.org/drawingml/2006/main" noGrp="1"/>
          </p:cNvSpPr>
          <p:nvPr/>
        </p:nvSpPr>
        <p:spPr>
          <a:xfrm xmlns:a="http://schemas.openxmlformats.org/drawingml/2006/main">
            <a:off x="457200" y="975600"/>
            <a:ext cx="8229600" cy="5521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development of protrusile jaws, accompanied by the development of an ascending process on the premaxilla, has occurred in about half of all bony fishes as well as in some living chondrosteans.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Jaw protrusion in North American freshwater fishes seems to occur by four primary means:</a:t>
            </a:r>
            <a:endParaRPr sz="1600" b="0" u="none">
              <a:solidFill>
                <a:srgbClr val="000000"/>
              </a:solidFill>
              <a:latin typeface="Calibri"/>
              <a:ea typeface="Calibri"/>
              <a:cs typeface="Calibri"/>
            </a:endParaRPr>
          </a:p>
          <a:p xmlns:a="http://schemas.openxmlformats.org/drawingml/2006/main">
            <a:pPr marL="799920" lvl="1" indent="-34272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Protrusion caused by depression of the lower jaw through various ligamentous connections, with the maxilla often serving as a supporting strut (Type A), which is the most widespread mechanism, represented by five orders and seven families;</a:t>
            </a:r>
            <a:endParaRPr sz="1400" b="0" u="none">
              <a:solidFill>
                <a:srgbClr val="000000"/>
              </a:solidFill>
              <a:latin typeface="Calibri"/>
              <a:ea typeface="Calibri"/>
              <a:cs typeface="Calibri"/>
            </a:endParaRPr>
          </a:p>
          <a:p xmlns:a="http://schemas.openxmlformats.org/drawingml/2006/main">
            <a:pPr marL="799920" lvl="1" indent="-34272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Protrusion directly as a result of maxillary twisting (Type B), which, among families represented in North American fresh water, is only documented in mullet (Mugilidae);</a:t>
            </a:r>
            <a:endParaRPr sz="1400" b="0" u="none">
              <a:solidFill>
                <a:srgbClr val="000000"/>
              </a:solidFill>
              <a:latin typeface="Calibri"/>
              <a:ea typeface="Calibri"/>
              <a:cs typeface="Calibri"/>
            </a:endParaRPr>
          </a:p>
          <a:p xmlns:a="http://schemas.openxmlformats.org/drawingml/2006/main">
            <a:pPr marL="799920" lvl="1" indent="-34272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 combination of mandibular depression and maxillary twisting (Types A + B), which is found in basal members of the order Cyprinodontiformes; and </a:t>
            </a:r>
            <a:endParaRPr sz="1400" b="0" u="none">
              <a:solidFill>
                <a:srgbClr val="000000"/>
              </a:solidFill>
              <a:latin typeface="Calibri"/>
              <a:ea typeface="Calibri"/>
              <a:cs typeface="Calibri"/>
            </a:endParaRPr>
          </a:p>
          <a:p xmlns:a="http://schemas.openxmlformats.org/drawingml/2006/main">
            <a:pPr marL="799920" lvl="1" indent="-34272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Protrusion primarily by neurocranial elevation (Type C), which is perhaps more common than previously thought.</a:t>
            </a: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addition, secondary loss of jaw protrusion has occurred repeatedly through loss or reduction of premaxillary movement, including in the darter genus </a:t>
            </a:r>
            <a:r>
              <a:rPr sz="1600" b="0" i="1" u="none">
                <a:solidFill>
                  <a:srgbClr val="595959"/>
                </a:solidFill>
                <a:latin typeface="Calibri"/>
                <a:ea typeface="Calibri"/>
                <a:cs typeface="Calibri"/>
              </a:rPr>
              <a:t>Percina</a:t>
            </a:r>
            <a:r>
              <a:rPr sz="1600" b="0" u="none">
                <a:solidFill>
                  <a:srgbClr val="595959"/>
                </a:solidFill>
                <a:latin typeface="Calibri"/>
                <a:ea typeface="Calibri"/>
                <a:cs typeface="Calibri"/>
              </a:rPr>
              <a:t> and the cavefish genus </a:t>
            </a:r>
            <a:r>
              <a:rPr sz="1600" b="0" i="1" u="none">
                <a:solidFill>
                  <a:srgbClr val="595959"/>
                </a:solidFill>
                <a:latin typeface="Calibri"/>
                <a:ea typeface="Calibri"/>
                <a:cs typeface="Calibri"/>
              </a:rPr>
              <a:t>Amblyopsis.</a:t>
            </a: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Jaw protrusion can aid in capture success by increasing the rate of approach to a prey item; creating a rounder mouth opening to aid in suction feeding; thus increasing the volume of the mouth and pharyngeal cavities and allowing faster jaw closing with less chance of prey expulsion; and allowing for a more horizontal body orientation in benthic feeding fishes.</a:t>
            </a: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917671821"/>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pic>
        <p:nvPicPr>
          <p:cNvPr id="3" name="Decorative blank source image"/>
          <p:cNvPicPr>
            <a:picLocks xmlns:a="http://schemas.openxmlformats.org/drawingml/2006/main" noChangeAspect="1"/>
          </p:cNvPicPr>
          <p:nvPr/>
        </p:nvPicPr>
        <p:blipFill>
          <a:blip xmlns:r="http://schemas.openxmlformats.org/officeDocument/2006/relationships" xmlns:a="http://schemas.openxmlformats.org/drawingml/2006/main" r:embed="R9a21fd62fc91468f"/>
          <a:stretch xmlns:a="http://schemas.openxmlformats.org/drawingml/2006/main"/>
        </p:blipFill>
        <p:spPr>
          <a:xfrm xmlns:a="http://schemas.openxmlformats.org/drawingml/2006/main">
            <a:off x="126720" y="0"/>
            <a:ext cx="8875800" cy="6858000"/>
          </a:xfrm>
          <a:prstGeom xmlns:a="http://schemas.openxmlformats.org/drawingml/2006/main" prst="rect">
            <a:avLst/>
          </a:prstGeom>
          <a:ln xmlns:a="http://schemas.openxmlformats.org/drawingml/2006/main" w="38160">
            <a:noFill/>
          </a:ln>
        </p:spPr>
      </p:pic>
      <p:sp>
        <p:nvSpPr>
          <p:cNvPr id="2" name="Slide title: Intentionally blank slide">
            <a:extLst xmlns:a="http://schemas.openxmlformats.org/drawingml/2006/main">
              <a:ext uri="{FF2B5EF4-FFF2-40B4-BE49-F238E27FC236}">
                <a16:creationId xmlns:a16="http://schemas.microsoft.com/office/drawing/2014/main" id="{B02D803F-8376-4F25-8B16-B7720DE403DA}"/>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Intentionally blank slide</a:t>
            </a:r>
          </a:p>
        </p:txBody>
      </p:sp>
    </p:spTree>
    <p:extLst>
      <p:ext uri="{BB962C8B-B14F-4D97-AF65-F5344CB8AC3E}">
        <p14:creationId xmlns:p14="http://schemas.microsoft.com/office/powerpoint/2010/main" val="1100375239"/>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7" name="PlaceHolder 1">
            <a:extLst xmlns:a="http://schemas.openxmlformats.org/drawingml/2006/main">
              <a:ext uri="{FF2B5EF4-FFF2-40B4-BE49-F238E27FC236}">
                <a16:creationId xmlns:a16="http://schemas.microsoft.com/office/drawing/2014/main" id="{D5291BE4-F5F7-4B2F-932F-C26865DE8F0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Models of Prey Capture</a:t>
            </a:r>
            <a:endParaRPr sz="3200" b="0" u="none">
              <a:solidFill>
                <a:srgbClr val="000000"/>
              </a:solidFill>
              <a:latin typeface="Calibri"/>
              <a:ea typeface="Calibri"/>
              <a:cs typeface="Calibri"/>
            </a:endParaRPr>
          </a:p>
        </p:txBody>
      </p:sp>
      <p:sp>
        <p:nvSpPr>
          <p:cNvPr id="18" name="Slide text 2">
            <a:extLst xmlns:a="http://schemas.openxmlformats.org/drawingml/2006/main">
              <a:ext uri="{FF2B5EF4-FFF2-40B4-BE49-F238E27FC236}">
                <a16:creationId xmlns:a16="http://schemas.microsoft.com/office/drawing/2014/main" id="{76EE6F05-5BD0-444F-B614-9ECB27C4F165}"/>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There are two major stages in the acquisition of food by fishes:</a:t>
            </a: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Prey capture (often involving the jaws); and</a:t>
            </a: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Prey processing (often involving the teeth in the back of the mouth—the pharyngeal teeth).</a:t>
            </a: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three primary approaches of prey capture are:</a:t>
            </a:r>
            <a:endParaRPr sz="1800" b="0" u="none">
              <a:solidFill>
                <a:srgbClr val="000000"/>
              </a:solidFill>
              <a:latin typeface="Calibri"/>
              <a:ea typeface="Calibri"/>
              <a:cs typeface="Calibri"/>
            </a:endParaRPr>
          </a:p>
          <a:p xmlns:a="http://schemas.openxmlformats.org/drawingml/2006/main">
            <a:pPr marL="857160" lvl="1" indent="-342720">
              <a:lnSpc>
                <a:spcPct val="11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Manipulation, which involves a diversity of jaw movements designed to clip off parts of prey;</a:t>
            </a:r>
            <a:endParaRPr sz="1600" b="0" u="none">
              <a:solidFill>
                <a:srgbClr val="000000"/>
              </a:solidFill>
              <a:latin typeface="Calibri"/>
              <a:ea typeface="Calibri"/>
              <a:cs typeface="Calibri"/>
            </a:endParaRPr>
          </a:p>
          <a:p xmlns:a="http://schemas.openxmlformats.org/drawingml/2006/main">
            <a:pPr marL="857160" lvl="1" indent="-342720">
              <a:lnSpc>
                <a:spcPct val="11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Ram feeding, which involves forward velocity to overtake mobile prey and bring them into the jaws; and</a:t>
            </a:r>
            <a:endParaRPr sz="1600" b="0" u="none">
              <a:solidFill>
                <a:srgbClr val="000000"/>
              </a:solidFill>
              <a:latin typeface="Calibri"/>
              <a:ea typeface="Calibri"/>
              <a:cs typeface="Calibri"/>
            </a:endParaRPr>
          </a:p>
          <a:p xmlns:a="http://schemas.openxmlformats.org/drawingml/2006/main">
            <a:pPr marL="857160" lvl="1" indent="-342720">
              <a:lnSpc>
                <a:spcPct val="11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Suction feeding, which is based on the creation of a negative pressure gradient so that a discrete water mass containing a prey item is pulled into the mouth.</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Often these approaches are used in concert, such as manipulation and suction, or ram and suction.</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Suction feeding, which likely originated with jawed vertebrates, represents the primitive yet dominant feeding mode in bony fishes and is used by all bony fishes at some stage in their lives.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647583273"/>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19" name="PlaceHolder 1">
            <a:extLst xmlns:a="http://schemas.openxmlformats.org/drawingml/2006/main">
              <a:ext uri="{FF2B5EF4-FFF2-40B4-BE49-F238E27FC236}">
                <a16:creationId xmlns:a16="http://schemas.microsoft.com/office/drawing/2014/main" id="{02ED9D65-4476-4DB7-9F6A-F76C5A40C07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Suction Feeding</a:t>
            </a:r>
            <a:endParaRPr sz="2800" b="0" u="none">
              <a:solidFill>
                <a:srgbClr val="000000"/>
              </a:solidFill>
              <a:latin typeface="Calibri"/>
              <a:ea typeface="Calibri"/>
              <a:cs typeface="Calibri"/>
            </a:endParaRPr>
          </a:p>
        </p:txBody>
      </p:sp>
      <p:sp>
        <p:nvSpPr>
          <p:cNvPr id="20" name="Slide text 2">
            <a:extLst xmlns:a="http://schemas.openxmlformats.org/drawingml/2006/main">
              <a:ext uri="{FF2B5EF4-FFF2-40B4-BE49-F238E27FC236}">
                <a16:creationId xmlns:a16="http://schemas.microsoft.com/office/drawing/2014/main" id="{98694F39-E8FA-4202-8078-3AE110228931}"/>
              </a:ext>
            </a:extLst>
          </p:cNvPr>
          <p:cNvSpPr>
            <a:spLocks xmlns:a="http://schemas.openxmlformats.org/drawingml/2006/main" noGrp="1"/>
          </p:cNvSpPr>
          <p:nvPr/>
        </p:nvSpPr>
        <p:spPr>
          <a:xfrm xmlns:a="http://schemas.openxmlformats.org/drawingml/2006/main">
            <a:off x="457200" y="818640"/>
            <a:ext cx="8229600" cy="5792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Suction feeding normally involves four phases:</a:t>
            </a:r>
            <a:endParaRPr sz="1500" b="0" u="none">
              <a:solidFill>
                <a:srgbClr val="000000"/>
              </a:solidFill>
              <a:latin typeface="Calibri"/>
              <a:ea typeface="Calibri"/>
              <a:cs typeface="Calibri"/>
            </a:endParaRPr>
          </a:p>
          <a:p xmlns:a="http://schemas.openxmlformats.org/drawingml/2006/main">
            <a:pPr marL="799920" lvl="1" indent="-285480">
              <a:spcBef>
                <a:spcPts val="374"/>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Preparation, during which the buccal cavity is compressed;</a:t>
            </a:r>
            <a:endParaRPr sz="1500" b="0" u="none">
              <a:solidFill>
                <a:srgbClr val="000000"/>
              </a:solidFill>
              <a:latin typeface="Calibri"/>
              <a:ea typeface="Calibri"/>
              <a:cs typeface="Calibri"/>
            </a:endParaRPr>
          </a:p>
          <a:p xmlns:a="http://schemas.openxmlformats.org/drawingml/2006/main">
            <a:pPr marL="799920" lvl="1" indent="-285480">
              <a:spcBef>
                <a:spcPts val="374"/>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Rapid expansion, during which water and prey are brought into the mouth with little or no mastication, and prey are swallowed by action of the pharyngeal jaws (modified gill-arch elements);</a:t>
            </a:r>
            <a:endParaRPr sz="1500" b="0" u="none">
              <a:solidFill>
                <a:srgbClr val="000000"/>
              </a:solidFill>
              <a:latin typeface="Calibri"/>
              <a:ea typeface="Calibri"/>
              <a:cs typeface="Calibri"/>
            </a:endParaRPr>
          </a:p>
          <a:p xmlns:a="http://schemas.openxmlformats.org/drawingml/2006/main">
            <a:pPr marL="799920" lvl="1" indent="-285480">
              <a:spcBef>
                <a:spcPts val="374"/>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Compression, during which water is expelled through the gill openings (and rarely through the mouth); and </a:t>
            </a:r>
            <a:endParaRPr sz="1500" b="0" u="none">
              <a:solidFill>
                <a:srgbClr val="000000"/>
              </a:solidFill>
              <a:latin typeface="Calibri"/>
              <a:ea typeface="Calibri"/>
              <a:cs typeface="Calibri"/>
            </a:endParaRPr>
          </a:p>
          <a:p xmlns:a="http://schemas.openxmlformats.org/drawingml/2006/main">
            <a:pPr marL="799920" lvl="1" indent="-285480">
              <a:spcBef>
                <a:spcPts val="374"/>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Recovery, during which jaw elements return to a relaxed, prefeeding condition.</a:t>
            </a: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There are functional trade-offs in suction feeding between fishes that have relatively slow ram speeds, such as Sunfishes, and those that have high ram speeds, such as trout and salmon, Black Basses, and Bowfin; in the latter group, suction is considerably reduced relative to ram.</a:t>
            </a: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Successful suction feeding requires timing the maximum pressure gradient so that it centers on the volume of water with the prey item and has sufficient pressure generation to overcome prey escape behaviors of swimming or attaching to the substratum.</a:t>
            </a: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the case of elusive behavior by the prey, ram speed allows a predator to approach closer to the prey and thus overcome the escape force as well as increase the overall closing speed between predator and prey.</a:t>
            </a: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relative ability for suction feeding varies, and at least within the Centrarchidae, morphological features related to the force of suction feeding can be expressed in a simple model. </a:t>
            </a: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There are trade-offs in morphological specializations required for suction: greater suction requires smaller mouths, smaller buccal areas, and deeper bodies (to accommodate the epaxial muscles), and so reduces the size of prey and, because of reduced streamlining, the maximum approach velocities; however, deeper bodies increase maneuverability.</a:t>
            </a:r>
            <a:endParaRPr sz="1500" b="0" u="none">
              <a:solidFill>
                <a:srgbClr val="000000"/>
              </a:solidFill>
              <a:latin typeface="Calibri"/>
              <a:ea typeface="Calibri"/>
              <a:cs typeface="Calibri"/>
            </a:endParaRPr>
          </a:p>
          <a:p xmlns:a="http://schemas.openxmlformats.org/drawingml/2006/main">
            <a:pPr marL="399960" indent="-342720">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342720" indent="-342720">
              <a:spcBef>
                <a:spcPts val="2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900" b="0" u="none">
              <a:solidFill>
                <a:srgbClr val="000000"/>
              </a:solidFill>
              <a:latin typeface="Calibri"/>
              <a:ea typeface="Calibri"/>
              <a:cs typeface="Calibri"/>
            </a:endParaRPr>
          </a:p>
          <a:p xmlns:a="http://schemas.openxmlformats.org/drawingml/2006/main">
            <a:pPr marL="342720" indent="-342720">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342720" indent="-342720">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399960" indent="-342720">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lnSpc>
                <a:spcPct val="8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Tree>
    <p:extLst>
      <p:ext uri="{BB962C8B-B14F-4D97-AF65-F5344CB8AC3E}">
        <p14:creationId xmlns:p14="http://schemas.microsoft.com/office/powerpoint/2010/main" val="1939190431"/>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2026-08-27T23:09:21.4140000Z</dcterms:created>
  <dcterms:modified xsi:type="dcterms:W3CDTF">2026-08-27T23:09:21.4140000Z</dcterms:modified>
</coreProperties>
</file>